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7"/>
  </p:notesMasterIdLst>
  <p:sldIdLst>
    <p:sldId id="293" r:id="rId2"/>
    <p:sldId id="295" r:id="rId3"/>
    <p:sldId id="330" r:id="rId4"/>
    <p:sldId id="320" r:id="rId5"/>
    <p:sldId id="303" r:id="rId6"/>
    <p:sldId id="322" r:id="rId7"/>
    <p:sldId id="323" r:id="rId8"/>
    <p:sldId id="324" r:id="rId9"/>
    <p:sldId id="327" r:id="rId10"/>
    <p:sldId id="325" r:id="rId11"/>
    <p:sldId id="326" r:id="rId12"/>
    <p:sldId id="309" r:id="rId13"/>
    <p:sldId id="329" r:id="rId14"/>
    <p:sldId id="328" r:id="rId15"/>
    <p:sldId id="294" r:id="rId16"/>
  </p:sldIdLst>
  <p:sldSz cx="7772400" cy="10058400"/>
  <p:notesSz cx="6858000" cy="9144000"/>
  <p:embeddedFontLst>
    <p:embeddedFont>
      <p:font typeface="Helvetica Neue" panose="020B0604020202020204" charset="0"/>
      <p:regular r:id="rId18"/>
      <p:bold r:id="rId19"/>
      <p:italic r:id="rId20"/>
      <p:boldItalic r:id="rId21"/>
    </p:embeddedFont>
    <p:embeddedFont>
      <p:font typeface="Lato" panose="020F0502020204030203" pitchFamily="34" charset="0"/>
      <p:regular r:id="rId22"/>
      <p:bold r:id="rId23"/>
      <p:italic r:id="rId24"/>
      <p:boldItalic r:id="rId25"/>
    </p:embeddedFont>
    <p:embeddedFont>
      <p:font typeface="Montserrat Light" panose="00000400000000000000" pitchFamily="2"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6A3D97EC-FAB4-4334-8AD2-B768D73BCD5C}">
          <p14:sldIdLst>
            <p14:sldId id="293"/>
            <p14:sldId id="295"/>
            <p14:sldId id="330"/>
            <p14:sldId id="320"/>
            <p14:sldId id="303"/>
            <p14:sldId id="322"/>
            <p14:sldId id="323"/>
            <p14:sldId id="324"/>
            <p14:sldId id="327"/>
            <p14:sldId id="325"/>
            <p14:sldId id="326"/>
            <p14:sldId id="309"/>
            <p14:sldId id="329"/>
            <p14:sldId id="328"/>
          </p14:sldIdLst>
        </p14:section>
        <p14:section name="Untitled Section" id="{86C328FC-365B-4E94-A3A3-1C64F8456AED}">
          <p14:sldIdLst>
            <p14:sldId id="294"/>
          </p14:sldIdLst>
        </p14:section>
      </p14:sectionLst>
    </p:ext>
    <p:ext uri="{EFAFB233-063F-42B5-8137-9DF3F51BA10A}">
      <p15:sldGuideLst xmlns:p15="http://schemas.microsoft.com/office/powerpoint/2012/main">
        <p15:guide id="1" orient="horz" pos="3168" userDrawn="1">
          <p15:clr>
            <a:srgbClr val="A4A3A4"/>
          </p15:clr>
        </p15:guide>
        <p15:guide id="2" pos="1094"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i4yHL48Tky/kj9Djj0usJSxfb57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6CF"/>
    <a:srgbClr val="DAD1CA"/>
    <a:srgbClr val="E1DAD4"/>
    <a:srgbClr val="DEE2E3"/>
    <a:srgbClr val="DAD5C4"/>
    <a:srgbClr val="06401F"/>
    <a:srgbClr val="7C9E39"/>
    <a:srgbClr val="DBDECD"/>
    <a:srgbClr val="E4E7CD"/>
    <a:srgbClr val="AD56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F0BD35-4857-43CB-8953-C92D09AE181D}">
  <a:tblStyle styleId="{08F0BD35-4857-43CB-8953-C92D09AE181D}" styleName="Table_0">
    <a:wholeTbl>
      <a:tcTxStyle b="off" i="off">
        <a:font>
          <a:latin typeface="Helvetica"/>
          <a:ea typeface="Helvetica"/>
          <a:cs typeface="Helvetica"/>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77" autoAdjust="0"/>
    <p:restoredTop sz="94660"/>
  </p:normalViewPr>
  <p:slideViewPr>
    <p:cSldViewPr snapToGrid="0">
      <p:cViewPr varScale="1">
        <p:scale>
          <a:sx n="43" d="100"/>
          <a:sy n="43" d="100"/>
        </p:scale>
        <p:origin x="2048" y="48"/>
      </p:cViewPr>
      <p:guideLst>
        <p:guide orient="horz" pos="3168"/>
        <p:guide pos="109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68"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6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66"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03438" y="685800"/>
            <a:ext cx="2651125"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Lato"/>
                <a:ea typeface="Lato"/>
                <a:cs typeface="Lato"/>
                <a:sym typeface="Lato"/>
              </a:defRPr>
            </a:lvl1pPr>
            <a:lvl2pPr marL="914400" marR="0" lvl="1" indent="-228600" algn="l" rtl="0">
              <a:lnSpc>
                <a:spcPct val="117999"/>
              </a:lnSpc>
              <a:spcBef>
                <a:spcPts val="0"/>
              </a:spcBef>
              <a:spcAft>
                <a:spcPts val="0"/>
              </a:spcAft>
              <a:buSzPts val="1400"/>
              <a:buNone/>
              <a:defRPr sz="2200" b="0" i="0" u="none" strike="noStrike" cap="none">
                <a:latin typeface="Lato"/>
                <a:ea typeface="Lato"/>
                <a:cs typeface="Lato"/>
                <a:sym typeface="Lato"/>
              </a:defRPr>
            </a:lvl2pPr>
            <a:lvl3pPr marL="1371600" marR="0" lvl="2" indent="-228600" algn="l" rtl="0">
              <a:lnSpc>
                <a:spcPct val="117999"/>
              </a:lnSpc>
              <a:spcBef>
                <a:spcPts val="0"/>
              </a:spcBef>
              <a:spcAft>
                <a:spcPts val="0"/>
              </a:spcAft>
              <a:buSzPts val="1400"/>
              <a:buNone/>
              <a:defRPr sz="2200" b="0" i="0" u="none" strike="noStrike" cap="none">
                <a:latin typeface="Lato"/>
                <a:ea typeface="Lato"/>
                <a:cs typeface="Lato"/>
                <a:sym typeface="Lato"/>
              </a:defRPr>
            </a:lvl3pPr>
            <a:lvl4pPr marL="1828800" marR="0" lvl="3" indent="-228600" algn="l" rtl="0">
              <a:lnSpc>
                <a:spcPct val="117999"/>
              </a:lnSpc>
              <a:spcBef>
                <a:spcPts val="0"/>
              </a:spcBef>
              <a:spcAft>
                <a:spcPts val="0"/>
              </a:spcAft>
              <a:buSzPts val="1400"/>
              <a:buNone/>
              <a:defRPr sz="2200" b="0" i="0" u="none" strike="noStrike" cap="none">
                <a:latin typeface="Lato"/>
                <a:ea typeface="Lato"/>
                <a:cs typeface="Lato"/>
                <a:sym typeface="Lato"/>
              </a:defRPr>
            </a:lvl4pPr>
            <a:lvl5pPr marL="2286000" marR="0" lvl="4" indent="-228600" algn="l" rtl="0">
              <a:lnSpc>
                <a:spcPct val="117999"/>
              </a:lnSpc>
              <a:spcBef>
                <a:spcPts val="0"/>
              </a:spcBef>
              <a:spcAft>
                <a:spcPts val="0"/>
              </a:spcAft>
              <a:buSzPts val="1400"/>
              <a:buNone/>
              <a:defRPr sz="2200" b="0" i="0" u="none" strike="noStrike" cap="none">
                <a:latin typeface="Lato"/>
                <a:ea typeface="Lato"/>
                <a:cs typeface="Lato"/>
                <a:sym typeface="Lato"/>
              </a:defRPr>
            </a:lvl5pPr>
            <a:lvl6pPr marL="2743200" marR="0" lvl="5" indent="-228600" algn="l" rtl="0">
              <a:lnSpc>
                <a:spcPct val="117999"/>
              </a:lnSpc>
              <a:spcBef>
                <a:spcPts val="0"/>
              </a:spcBef>
              <a:spcAft>
                <a:spcPts val="0"/>
              </a:spcAft>
              <a:buSzPts val="1400"/>
              <a:buNone/>
              <a:defRPr sz="2200" b="0" i="0" u="none" strike="noStrike" cap="none">
                <a:latin typeface="Lato"/>
                <a:ea typeface="Lato"/>
                <a:cs typeface="Lato"/>
                <a:sym typeface="Lato"/>
              </a:defRPr>
            </a:lvl6pPr>
            <a:lvl7pPr marL="3200400" marR="0" lvl="6" indent="-228600" algn="l" rtl="0">
              <a:lnSpc>
                <a:spcPct val="117999"/>
              </a:lnSpc>
              <a:spcBef>
                <a:spcPts val="0"/>
              </a:spcBef>
              <a:spcAft>
                <a:spcPts val="0"/>
              </a:spcAft>
              <a:buSzPts val="1400"/>
              <a:buNone/>
              <a:defRPr sz="2200" b="0" i="0" u="none" strike="noStrike" cap="none">
                <a:latin typeface="Lato"/>
                <a:ea typeface="Lato"/>
                <a:cs typeface="Lato"/>
                <a:sym typeface="Lato"/>
              </a:defRPr>
            </a:lvl7pPr>
            <a:lvl8pPr marL="3657600" marR="0" lvl="7" indent="-228600" algn="l" rtl="0">
              <a:lnSpc>
                <a:spcPct val="117999"/>
              </a:lnSpc>
              <a:spcBef>
                <a:spcPts val="0"/>
              </a:spcBef>
              <a:spcAft>
                <a:spcPts val="0"/>
              </a:spcAft>
              <a:buSzPts val="1400"/>
              <a:buNone/>
              <a:defRPr sz="2200" b="0" i="0" u="none" strike="noStrike" cap="none">
                <a:latin typeface="Lato"/>
                <a:ea typeface="Lato"/>
                <a:cs typeface="Lato"/>
                <a:sym typeface="Lato"/>
              </a:defRPr>
            </a:lvl8pPr>
            <a:lvl9pPr marL="4114800" marR="0" lvl="8" indent="-228600" algn="l" rtl="0">
              <a:lnSpc>
                <a:spcPct val="117999"/>
              </a:lnSpc>
              <a:spcBef>
                <a:spcPts val="0"/>
              </a:spcBef>
              <a:spcAft>
                <a:spcPts val="0"/>
              </a:spcAft>
              <a:buSzPts val="1400"/>
              <a:buNone/>
              <a:defRPr sz="2200" b="0" i="0" u="none" strike="noStrike" cap="none">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38D9C885-B90B-65D8-5E89-F138A38B77E5}"/>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B9556E5F-AA19-2A02-4ADA-688F0BB4E70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2" name="Google Shape;82;p1:notes">
            <a:extLst>
              <a:ext uri="{FF2B5EF4-FFF2-40B4-BE49-F238E27FC236}">
                <a16:creationId xmlns:a16="http://schemas.microsoft.com/office/drawing/2014/main" id="{9B5C6F45-2E3D-1BA0-A2D9-47E385B42CF7}"/>
              </a:ext>
            </a:extLst>
          </p:cNvPr>
          <p:cNvSpPr>
            <a:spLocks noGrp="1" noRot="1" noChangeAspect="1"/>
          </p:cNvSpPr>
          <p:nvPr>
            <p:ph type="sldImg" idx="2"/>
          </p:nvPr>
        </p:nvSpPr>
        <p:spPr>
          <a:xfrm>
            <a:off x="2103438" y="685800"/>
            <a:ext cx="26511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9473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0605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38D9C885-B90B-65D8-5E89-F138A38B77E5}"/>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B9556E5F-AA19-2A02-4ADA-688F0BB4E70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2" name="Google Shape;82;p1:notes">
            <a:extLst>
              <a:ext uri="{FF2B5EF4-FFF2-40B4-BE49-F238E27FC236}">
                <a16:creationId xmlns:a16="http://schemas.microsoft.com/office/drawing/2014/main" id="{9B5C6F45-2E3D-1BA0-A2D9-47E385B42CF7}"/>
              </a:ext>
            </a:extLst>
          </p:cNvPr>
          <p:cNvSpPr>
            <a:spLocks noGrp="1" noRot="1" noChangeAspect="1"/>
          </p:cNvSpPr>
          <p:nvPr>
            <p:ph type="sldImg" idx="2"/>
          </p:nvPr>
        </p:nvSpPr>
        <p:spPr>
          <a:xfrm>
            <a:off x="2103438" y="685800"/>
            <a:ext cx="26511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7476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 type="tx">
  <p:cSld name="TITLE_AND_BODY">
    <p:spTree>
      <p:nvGrpSpPr>
        <p:cNvPr id="1" name="Shape 9"/>
        <p:cNvGrpSpPr/>
        <p:nvPr/>
      </p:nvGrpSpPr>
      <p:grpSpPr>
        <a:xfrm>
          <a:off x="0" y="0"/>
          <a:ext cx="0" cy="0"/>
          <a:chOff x="0" y="0"/>
          <a:chExt cx="0" cy="0"/>
        </a:xfrm>
      </p:grpSpPr>
      <p:sp>
        <p:nvSpPr>
          <p:cNvPr id="10" name="Google Shape;10;p27"/>
          <p:cNvSpPr>
            <a:spLocks noGrp="1"/>
          </p:cNvSpPr>
          <p:nvPr>
            <p:ph type="pic" idx="2"/>
          </p:nvPr>
        </p:nvSpPr>
        <p:spPr>
          <a:xfrm>
            <a:off x="3885515" y="1489260"/>
            <a:ext cx="3078530" cy="7079863"/>
          </a:xfrm>
          <a:prstGeom prst="rect">
            <a:avLst/>
          </a:prstGeom>
          <a:solidFill>
            <a:schemeClr val="lt1"/>
          </a:solidFill>
          <a:ln>
            <a:noFill/>
          </a:ln>
        </p:spPr>
      </p:sp>
      <p:sp>
        <p:nvSpPr>
          <p:cNvPr id="11" name="Google Shape;11;p27"/>
          <p:cNvSpPr txBox="1">
            <a:spLocks noGrp="1"/>
          </p:cNvSpPr>
          <p:nvPr>
            <p:ph type="sldNum" idx="12"/>
          </p:nvPr>
        </p:nvSpPr>
        <p:spPr>
          <a:xfrm>
            <a:off x="3811926" y="9592734"/>
            <a:ext cx="144500" cy="1210588"/>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fld id="{00000000-1234-1234-1234-12341234123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566738" y="1685713"/>
            <a:ext cx="6638925" cy="3408680"/>
          </a:xfrm>
          <a:prstGeom prst="rect">
            <a:avLst/>
          </a:prstGeom>
          <a:noFill/>
          <a:ln>
            <a:noFill/>
          </a:ln>
        </p:spPr>
        <p:txBody>
          <a:bodyPr spcFirstLastPara="1" wrap="square" lIns="50800" tIns="50800" rIns="50800" bIns="50800" anchor="b" anchorCtr="0">
            <a:normAutofit/>
          </a:bodyPr>
          <a:lstStyle>
            <a:lvl1pPr marR="0" lvl="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1pPr>
            <a:lvl2pPr marR="0" lvl="1"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2pPr>
            <a:lvl3pPr marR="0" lvl="2"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3pPr>
            <a:lvl4pPr marR="0" lvl="3"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4pPr>
            <a:lvl5pPr marR="0" lvl="4"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5pPr>
            <a:lvl6pPr marR="0" lvl="5"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6pPr>
            <a:lvl7pPr marR="0" lvl="6"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7pPr>
            <a:lvl8pPr marR="0" lvl="7"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8pPr>
            <a:lvl9pPr marR="0" lvl="8"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26"/>
          <p:cNvSpPr txBox="1">
            <a:spLocks noGrp="1"/>
          </p:cNvSpPr>
          <p:nvPr>
            <p:ph type="body" idx="1"/>
          </p:nvPr>
        </p:nvSpPr>
        <p:spPr>
          <a:xfrm>
            <a:off x="566738" y="5187527"/>
            <a:ext cx="6638925" cy="1164167"/>
          </a:xfrm>
          <a:prstGeom prst="rect">
            <a:avLst/>
          </a:prstGeom>
          <a:noFill/>
          <a:ln>
            <a:noFill/>
          </a:ln>
        </p:spPr>
        <p:txBody>
          <a:bodyPr spcFirstLastPara="1" wrap="square" lIns="50800" tIns="50800" rIns="50800" bIns="50800" anchor="t" anchorCtr="0">
            <a:normAutofit/>
          </a:bodyPr>
          <a:lstStyle>
            <a:lvl1pPr marL="457200" marR="0" lvl="0"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26"/>
          <p:cNvSpPr txBox="1">
            <a:spLocks noGrp="1"/>
          </p:cNvSpPr>
          <p:nvPr>
            <p:ph type="sldNum" idx="12"/>
          </p:nvPr>
        </p:nvSpPr>
        <p:spPr>
          <a:xfrm>
            <a:off x="3811926" y="9592734"/>
            <a:ext cx="144500" cy="1210588"/>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7000" r="-47000"/>
          </a:stretch>
        </a:blipFill>
        <a:effectLst/>
      </p:bgPr>
    </p:bg>
    <p:spTree>
      <p:nvGrpSpPr>
        <p:cNvPr id="1" name="Shape 83">
          <a:extLst>
            <a:ext uri="{FF2B5EF4-FFF2-40B4-BE49-F238E27FC236}">
              <a16:creationId xmlns:a16="http://schemas.microsoft.com/office/drawing/2014/main" id="{BEF2578E-7A2F-7AD5-3B49-90BAC7130E2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00F83D8-9D8F-90E3-8763-9D83353B2294}"/>
              </a:ext>
            </a:extLst>
          </p:cNvPr>
          <p:cNvSpPr/>
          <p:nvPr/>
        </p:nvSpPr>
        <p:spPr>
          <a:xfrm>
            <a:off x="0" y="7010400"/>
            <a:ext cx="7772400" cy="3048000"/>
          </a:xfrm>
          <a:prstGeom prst="rect">
            <a:avLst/>
          </a:prstGeom>
          <a:solidFill>
            <a:srgbClr val="DDD6CF">
              <a:alpha val="8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Google Shape;89;p1">
            <a:extLst>
              <a:ext uri="{FF2B5EF4-FFF2-40B4-BE49-F238E27FC236}">
                <a16:creationId xmlns:a16="http://schemas.microsoft.com/office/drawing/2014/main" id="{C343AC70-7BD0-7406-647D-67C77932E7DF}"/>
              </a:ext>
            </a:extLst>
          </p:cNvPr>
          <p:cNvSpPr txBox="1"/>
          <p:nvPr/>
        </p:nvSpPr>
        <p:spPr>
          <a:xfrm>
            <a:off x="288310" y="9537084"/>
            <a:ext cx="4582897" cy="258492"/>
          </a:xfrm>
          <a:prstGeom prst="rect">
            <a:avLst/>
          </a:prstGeom>
          <a:noFill/>
          <a:ln>
            <a:noFill/>
          </a:ln>
        </p:spPr>
        <p:txBody>
          <a:bodyPr spcFirstLastPara="1" wrap="square" lIns="91425" tIns="45700" rIns="91425" bIns="45700" anchor="t" anchorCtr="0">
            <a:spAutoFit/>
          </a:bodyPr>
          <a:lstStyle/>
          <a:p>
            <a:pPr>
              <a:lnSpc>
                <a:spcPct val="90000"/>
              </a:lnSpc>
              <a:buClr>
                <a:srgbClr val="343541"/>
              </a:buClr>
              <a:buSzPts val="2800"/>
            </a:pPr>
            <a:r>
              <a:rPr lang="en-US" sz="1200" dirty="0">
                <a:solidFill>
                  <a:srgbClr val="0D0D0D"/>
                </a:solidFill>
                <a:latin typeface="Montserrat Light" panose="00000400000000000000" pitchFamily="50" charset="0"/>
              </a:rPr>
              <a:t>Love in Every Bite: Nourishing Wellness</a:t>
            </a:r>
            <a:endParaRPr sz="1200" dirty="0">
              <a:latin typeface="Montserrat Light" panose="00000400000000000000" pitchFamily="50" charset="0"/>
              <a:ea typeface="Helvetica Neue"/>
              <a:cs typeface="Helvetica Neue"/>
              <a:sym typeface="Helvetica Neue"/>
            </a:endParaRPr>
          </a:p>
        </p:txBody>
      </p:sp>
      <p:pic>
        <p:nvPicPr>
          <p:cNvPr id="5" name="Picture 4" descr="A chef hat and spatula and book&#10;&#10;Description automatically generated">
            <a:extLst>
              <a:ext uri="{FF2B5EF4-FFF2-40B4-BE49-F238E27FC236}">
                <a16:creationId xmlns:a16="http://schemas.microsoft.com/office/drawing/2014/main" id="{468A3830-7897-7F5E-7467-AFBF0D6EBDFD}"/>
              </a:ext>
            </a:extLst>
          </p:cNvPr>
          <p:cNvPicPr>
            <a:picLocks noChangeAspect="1"/>
          </p:cNvPicPr>
          <p:nvPr/>
        </p:nvPicPr>
        <p:blipFill>
          <a:blip r:embed="rId4">
            <a:grayscl/>
          </a:blip>
          <a:stretch>
            <a:fillRect/>
          </a:stretch>
        </p:blipFill>
        <p:spPr>
          <a:xfrm>
            <a:off x="288310" y="6864995"/>
            <a:ext cx="3193405" cy="3193405"/>
          </a:xfrm>
          <a:prstGeom prst="rect">
            <a:avLst/>
          </a:prstGeom>
        </p:spPr>
      </p:pic>
      <p:sp>
        <p:nvSpPr>
          <p:cNvPr id="9" name="TextBox 8">
            <a:extLst>
              <a:ext uri="{FF2B5EF4-FFF2-40B4-BE49-F238E27FC236}">
                <a16:creationId xmlns:a16="http://schemas.microsoft.com/office/drawing/2014/main" id="{3066278B-5E08-867D-2719-2540B72B1C34}"/>
              </a:ext>
            </a:extLst>
          </p:cNvPr>
          <p:cNvSpPr txBox="1"/>
          <p:nvPr/>
        </p:nvSpPr>
        <p:spPr>
          <a:xfrm>
            <a:off x="5372100" y="7254240"/>
            <a:ext cx="2400300" cy="584775"/>
          </a:xfrm>
          <a:prstGeom prst="rect">
            <a:avLst/>
          </a:prstGeom>
          <a:noFill/>
        </p:spPr>
        <p:txBody>
          <a:bodyPr wrap="square" rtlCol="0">
            <a:spAutoFit/>
          </a:bodyPr>
          <a:lstStyle/>
          <a:p>
            <a:r>
              <a:rPr lang="en-US" sz="1600" dirty="0">
                <a:latin typeface="+mn-lt"/>
              </a:rPr>
              <a:t>Bonus 0007</a:t>
            </a:r>
          </a:p>
          <a:p>
            <a:r>
              <a:rPr lang="en-US" sz="1600" dirty="0">
                <a:latin typeface="+mn-lt"/>
              </a:rPr>
              <a:t>Grocery Shopping</a:t>
            </a:r>
          </a:p>
        </p:txBody>
      </p:sp>
      <p:pic>
        <p:nvPicPr>
          <p:cNvPr id="3" name="Picture 2">
            <a:extLst>
              <a:ext uri="{FF2B5EF4-FFF2-40B4-BE49-F238E27FC236}">
                <a16:creationId xmlns:a16="http://schemas.microsoft.com/office/drawing/2014/main" id="{D9EC42E1-655D-4442-87CE-8DB511768CB7}"/>
              </a:ext>
            </a:extLst>
          </p:cNvPr>
          <p:cNvPicPr>
            <a:picLocks noChangeAspect="1"/>
          </p:cNvPicPr>
          <p:nvPr/>
        </p:nvPicPr>
        <p:blipFill>
          <a:blip r:embed="rId5"/>
          <a:stretch>
            <a:fillRect/>
          </a:stretch>
        </p:blipFill>
        <p:spPr>
          <a:xfrm>
            <a:off x="5226084" y="7839015"/>
            <a:ext cx="2160708" cy="2016661"/>
          </a:xfrm>
          <a:prstGeom prst="rect">
            <a:avLst/>
          </a:prstGeom>
        </p:spPr>
      </p:pic>
    </p:spTree>
    <p:extLst>
      <p:ext uri="{BB962C8B-B14F-4D97-AF65-F5344CB8AC3E}">
        <p14:creationId xmlns:p14="http://schemas.microsoft.com/office/powerpoint/2010/main" val="109464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7CD2555-7E32-986F-3D34-3754950F2EFE}"/>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0007 Bonus Culinary Arts</a:t>
            </a:r>
          </a:p>
        </p:txBody>
      </p:sp>
      <p:cxnSp>
        <p:nvCxnSpPr>
          <p:cNvPr id="14" name="Straight Connector 13">
            <a:extLst>
              <a:ext uri="{FF2B5EF4-FFF2-40B4-BE49-F238E27FC236}">
                <a16:creationId xmlns:a16="http://schemas.microsoft.com/office/drawing/2014/main" id="{6723081C-2431-7A25-6F83-C08C1DA4BE44}"/>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7C3E5032-EDFD-2305-5561-B6D197574078}"/>
              </a:ext>
            </a:extLst>
          </p:cNvPr>
          <p:cNvSpPr txBox="1"/>
          <p:nvPr/>
        </p:nvSpPr>
        <p:spPr>
          <a:xfrm>
            <a:off x="551542" y="1103316"/>
            <a:ext cx="6545944" cy="400110"/>
          </a:xfrm>
          <a:prstGeom prst="rect">
            <a:avLst/>
          </a:prstGeom>
          <a:noFill/>
        </p:spPr>
        <p:txBody>
          <a:bodyPr wrap="square">
            <a:spAutoFit/>
          </a:bodyPr>
          <a:lstStyle/>
          <a:p>
            <a:pPr algn="ctr"/>
            <a:r>
              <a:rPr lang="en-US" sz="2000" dirty="0">
                <a:latin typeface="+mj-lt"/>
              </a:rPr>
              <a:t>OPTIONS</a:t>
            </a:r>
          </a:p>
        </p:txBody>
      </p:sp>
      <p:sp>
        <p:nvSpPr>
          <p:cNvPr id="5" name="TextBox 4">
            <a:extLst>
              <a:ext uri="{FF2B5EF4-FFF2-40B4-BE49-F238E27FC236}">
                <a16:creationId xmlns:a16="http://schemas.microsoft.com/office/drawing/2014/main" id="{CB69B724-1090-3D23-C451-7E2F4093C282}"/>
              </a:ext>
            </a:extLst>
          </p:cNvPr>
          <p:cNvSpPr txBox="1"/>
          <p:nvPr/>
        </p:nvSpPr>
        <p:spPr>
          <a:xfrm>
            <a:off x="551542" y="6042128"/>
            <a:ext cx="6778648" cy="3005310"/>
          </a:xfrm>
          <a:prstGeom prst="rect">
            <a:avLst/>
          </a:prstGeom>
          <a:noFill/>
        </p:spPr>
        <p:txBody>
          <a:bodyPr wrap="square">
            <a:spAutoFit/>
          </a:bodyPr>
          <a:lstStyle/>
          <a:p>
            <a:pPr>
              <a:lnSpc>
                <a:spcPct val="150000"/>
              </a:lnSpc>
            </a:pPr>
            <a:r>
              <a:rPr lang="en-US" sz="1600" b="1" dirty="0">
                <a:latin typeface="+mn-lt"/>
              </a:rPr>
              <a:t>Online Grocery Shopping</a:t>
            </a:r>
          </a:p>
          <a:p>
            <a:pPr>
              <a:lnSpc>
                <a:spcPct val="150000"/>
              </a:lnSpc>
            </a:pPr>
            <a:r>
              <a:rPr lang="en-US" sz="1600" b="1" dirty="0">
                <a:latin typeface="+mn-lt"/>
              </a:rPr>
              <a:t>Characteristics: </a:t>
            </a:r>
            <a:r>
              <a:rPr lang="en-US" sz="1600" dirty="0">
                <a:latin typeface="+mn-lt"/>
              </a:rPr>
              <a:t>Online platforms allow customers to order groceries for home delivery or curbside pickup. </a:t>
            </a:r>
          </a:p>
          <a:p>
            <a:pPr>
              <a:lnSpc>
                <a:spcPct val="150000"/>
              </a:lnSpc>
            </a:pPr>
            <a:endParaRPr lang="en-US" sz="1600" b="1" dirty="0">
              <a:latin typeface="+mn-lt"/>
            </a:endParaRPr>
          </a:p>
          <a:p>
            <a:pPr>
              <a:lnSpc>
                <a:spcPct val="150000"/>
              </a:lnSpc>
            </a:pPr>
            <a:r>
              <a:rPr lang="en-US" sz="1600" b="1" dirty="0">
                <a:latin typeface="+mn-lt"/>
              </a:rPr>
              <a:t>Benefits:</a:t>
            </a:r>
            <a:r>
              <a:rPr lang="en-US" sz="1600" dirty="0">
                <a:latin typeface="+mn-lt"/>
              </a:rPr>
              <a:t> This option offers convenience and time savings, with the ability to shop from home. It's particularly beneficial for those with busy schedules, mobility issues, or those who live far from physical stores.</a:t>
            </a:r>
          </a:p>
        </p:txBody>
      </p:sp>
      <p:pic>
        <p:nvPicPr>
          <p:cNvPr id="3" name="Picture 2">
            <a:extLst>
              <a:ext uri="{FF2B5EF4-FFF2-40B4-BE49-F238E27FC236}">
                <a16:creationId xmlns:a16="http://schemas.microsoft.com/office/drawing/2014/main" id="{0D904678-836E-8FC6-99AD-485AD95F93C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51542" y="1632710"/>
            <a:ext cx="6545943" cy="4258533"/>
          </a:xfrm>
          <a:prstGeom prst="rect">
            <a:avLst/>
          </a:prstGeom>
        </p:spPr>
      </p:pic>
    </p:spTree>
    <p:extLst>
      <p:ext uri="{BB962C8B-B14F-4D97-AF65-F5344CB8AC3E}">
        <p14:creationId xmlns:p14="http://schemas.microsoft.com/office/powerpoint/2010/main" val="3296551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7CD2555-7E32-986F-3D34-3754950F2EFE}"/>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0007 Bonus Culinary Arts</a:t>
            </a:r>
          </a:p>
        </p:txBody>
      </p:sp>
      <p:cxnSp>
        <p:nvCxnSpPr>
          <p:cNvPr id="14" name="Straight Connector 13">
            <a:extLst>
              <a:ext uri="{FF2B5EF4-FFF2-40B4-BE49-F238E27FC236}">
                <a16:creationId xmlns:a16="http://schemas.microsoft.com/office/drawing/2014/main" id="{6723081C-2431-7A25-6F83-C08C1DA4BE44}"/>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7C3E5032-EDFD-2305-5561-B6D197574078}"/>
              </a:ext>
            </a:extLst>
          </p:cNvPr>
          <p:cNvSpPr txBox="1"/>
          <p:nvPr/>
        </p:nvSpPr>
        <p:spPr>
          <a:xfrm>
            <a:off x="551542" y="1103316"/>
            <a:ext cx="6545944" cy="400110"/>
          </a:xfrm>
          <a:prstGeom prst="rect">
            <a:avLst/>
          </a:prstGeom>
          <a:noFill/>
        </p:spPr>
        <p:txBody>
          <a:bodyPr wrap="square">
            <a:spAutoFit/>
          </a:bodyPr>
          <a:lstStyle/>
          <a:p>
            <a:pPr algn="ctr"/>
            <a:r>
              <a:rPr lang="en-US" sz="2000" dirty="0">
                <a:latin typeface="+mj-lt"/>
              </a:rPr>
              <a:t>OPTIONS</a:t>
            </a:r>
          </a:p>
        </p:txBody>
      </p:sp>
      <p:sp>
        <p:nvSpPr>
          <p:cNvPr id="5" name="TextBox 4">
            <a:extLst>
              <a:ext uri="{FF2B5EF4-FFF2-40B4-BE49-F238E27FC236}">
                <a16:creationId xmlns:a16="http://schemas.microsoft.com/office/drawing/2014/main" id="{CB69B724-1090-3D23-C451-7E2F4093C282}"/>
              </a:ext>
            </a:extLst>
          </p:cNvPr>
          <p:cNvSpPr txBox="1"/>
          <p:nvPr/>
        </p:nvSpPr>
        <p:spPr>
          <a:xfrm>
            <a:off x="828201" y="1881699"/>
            <a:ext cx="6115998" cy="6698629"/>
          </a:xfrm>
          <a:prstGeom prst="rect">
            <a:avLst/>
          </a:prstGeom>
          <a:noFill/>
        </p:spPr>
        <p:txBody>
          <a:bodyPr wrap="square">
            <a:spAutoFit/>
          </a:bodyPr>
          <a:lstStyle/>
          <a:p>
            <a:pPr>
              <a:lnSpc>
                <a:spcPct val="150000"/>
              </a:lnSpc>
            </a:pPr>
            <a:r>
              <a:rPr lang="en-US" sz="1600" b="1" dirty="0">
                <a:latin typeface="+mn-lt"/>
              </a:rPr>
              <a:t>Co-ops</a:t>
            </a:r>
          </a:p>
          <a:p>
            <a:pPr>
              <a:lnSpc>
                <a:spcPct val="150000"/>
              </a:lnSpc>
            </a:pPr>
            <a:r>
              <a:rPr lang="en-US" sz="1600" b="1" dirty="0">
                <a:latin typeface="+mn-lt"/>
              </a:rPr>
              <a:t>Characteristics: </a:t>
            </a:r>
            <a:r>
              <a:rPr lang="en-US" sz="1600" dirty="0">
                <a:latin typeface="+mn-lt"/>
              </a:rPr>
              <a:t>Cooperative grocery stores are owned and operated by members who pay a fee to join. They focus on sustainable practices and often stock organic and locally produced goods. </a:t>
            </a:r>
          </a:p>
          <a:p>
            <a:pPr>
              <a:lnSpc>
                <a:spcPct val="150000"/>
              </a:lnSpc>
            </a:pPr>
            <a:endParaRPr lang="en-US" sz="1600" b="1" dirty="0">
              <a:latin typeface="+mn-lt"/>
            </a:endParaRPr>
          </a:p>
          <a:p>
            <a:pPr>
              <a:lnSpc>
                <a:spcPct val="150000"/>
              </a:lnSpc>
            </a:pPr>
            <a:r>
              <a:rPr lang="en-US" sz="1600" b="1" dirty="0">
                <a:latin typeface="+mn-lt"/>
              </a:rPr>
              <a:t>Benefits: </a:t>
            </a:r>
            <a:r>
              <a:rPr lang="en-US" sz="1600" dirty="0">
                <a:latin typeface="+mn-lt"/>
              </a:rPr>
              <a:t>Co-ops often offer high-quality, ethically sourced products and foster a strong sense of community. Members may receive discounts and have a say in the store's operations.</a:t>
            </a:r>
          </a:p>
          <a:p>
            <a:pPr>
              <a:lnSpc>
                <a:spcPct val="150000"/>
              </a:lnSpc>
            </a:pPr>
            <a:endParaRPr lang="en-US" sz="1600" dirty="0">
              <a:latin typeface="+mn-lt"/>
            </a:endParaRPr>
          </a:p>
          <a:p>
            <a:pPr>
              <a:lnSpc>
                <a:spcPct val="150000"/>
              </a:lnSpc>
            </a:pPr>
            <a:r>
              <a:rPr lang="en-US" sz="1600" dirty="0">
                <a:latin typeface="+mn-lt"/>
              </a:rPr>
              <a:t>Each shopping experience offers unique advantages, whether it's the freshness of farmers' market produce, the convenience of supermarkets, the specialized offerings of health food stores, or the community focus of local shops and co-ops. The choice depends on personal preferences, dietary needs, and values such as supporting local economies and sustainable agriculture.</a:t>
            </a:r>
          </a:p>
        </p:txBody>
      </p:sp>
    </p:spTree>
    <p:extLst>
      <p:ext uri="{BB962C8B-B14F-4D97-AF65-F5344CB8AC3E}">
        <p14:creationId xmlns:p14="http://schemas.microsoft.com/office/powerpoint/2010/main" val="3323956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7CD2555-7E32-986F-3D34-3754950F2EFE}"/>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0007 Bonus Culinary Arts</a:t>
            </a:r>
          </a:p>
        </p:txBody>
      </p:sp>
      <p:cxnSp>
        <p:nvCxnSpPr>
          <p:cNvPr id="14" name="Straight Connector 13">
            <a:extLst>
              <a:ext uri="{FF2B5EF4-FFF2-40B4-BE49-F238E27FC236}">
                <a16:creationId xmlns:a16="http://schemas.microsoft.com/office/drawing/2014/main" id="{6723081C-2431-7A25-6F83-C08C1DA4BE44}"/>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F8DEC68B-9BA0-7908-B881-7C4ED4F2BC38}"/>
              </a:ext>
            </a:extLst>
          </p:cNvPr>
          <p:cNvSpPr txBox="1"/>
          <p:nvPr/>
        </p:nvSpPr>
        <p:spPr>
          <a:xfrm>
            <a:off x="601980" y="1822432"/>
            <a:ext cx="3375659" cy="7556299"/>
          </a:xfrm>
          <a:prstGeom prst="rect">
            <a:avLst/>
          </a:prstGeom>
          <a:noFill/>
        </p:spPr>
        <p:txBody>
          <a:bodyPr wrap="square">
            <a:spAutoFit/>
          </a:bodyPr>
          <a:lstStyle/>
          <a:p>
            <a:pPr marL="0" marR="0">
              <a:lnSpc>
                <a:spcPct val="150000"/>
              </a:lnSpc>
              <a:spcBef>
                <a:spcPts val="0"/>
              </a:spcBef>
              <a:spcAft>
                <a:spcPts val="800"/>
              </a:spcAft>
            </a:pPr>
            <a:r>
              <a:rPr lang="en-US" sz="1600" b="1" kern="100" dirty="0">
                <a:effectLst/>
                <a:latin typeface="+mn-lt"/>
                <a:ea typeface="Montserrat" panose="00000500000000000000" pitchFamily="2" charset="0"/>
                <a:cs typeface="Times New Roman" panose="02020603050405020304" pitchFamily="18" charset="0"/>
              </a:rPr>
              <a:t>Craft a Precise Shopping List: </a:t>
            </a:r>
            <a:r>
              <a:rPr lang="en-US" sz="1600" kern="100" dirty="0">
                <a:effectLst/>
                <a:latin typeface="+mn-lt"/>
                <a:ea typeface="Montserrat" panose="00000500000000000000" pitchFamily="2" charset="0"/>
                <a:cs typeface="Times New Roman" panose="02020603050405020304" pitchFamily="18" charset="0"/>
              </a:rPr>
              <a:t>Navigating the grocery store with a clear list is crucial, as stores are cleverly arranged to tempt you into impulse purchases. Familiarize yourself with the store's layout, categorizing your list accordingly. Generally, fresh foods—including a variety of meats, dairy, and vegetables—are located along the store's perimeter. In contrast, the inner aisles are home to processed items. </a:t>
            </a:r>
          </a:p>
          <a:p>
            <a:pPr marL="0" marR="0">
              <a:lnSpc>
                <a:spcPct val="115000"/>
              </a:lnSpc>
              <a:spcBef>
                <a:spcPts val="0"/>
              </a:spcBef>
              <a:spcAft>
                <a:spcPts val="800"/>
              </a:spcAft>
            </a:pPr>
            <a:endParaRPr lang="en-US" sz="1600" b="1" kern="100" dirty="0">
              <a:latin typeface="+mn-lt"/>
              <a:ea typeface="Montserrat" panose="00000500000000000000" pitchFamily="2" charset="0"/>
              <a:cs typeface="Times New Roman" panose="02020603050405020304" pitchFamily="18" charset="0"/>
            </a:endParaRPr>
          </a:p>
          <a:p>
            <a:pPr marL="0" marR="0">
              <a:lnSpc>
                <a:spcPct val="150000"/>
              </a:lnSpc>
              <a:spcBef>
                <a:spcPts val="0"/>
              </a:spcBef>
              <a:spcAft>
                <a:spcPts val="800"/>
              </a:spcAft>
            </a:pPr>
            <a:r>
              <a:rPr lang="en-US" sz="1600" b="1" kern="100" dirty="0">
                <a:effectLst/>
                <a:latin typeface="+mn-lt"/>
                <a:ea typeface="Montserrat" panose="00000500000000000000" pitchFamily="2" charset="0"/>
                <a:cs typeface="Times New Roman" panose="02020603050405020304" pitchFamily="18" charset="0"/>
              </a:rPr>
              <a:t>Tip: </a:t>
            </a:r>
            <a:r>
              <a:rPr lang="en-US" sz="1600" kern="100" dirty="0">
                <a:effectLst/>
                <a:latin typeface="+mn-lt"/>
                <a:ea typeface="Montserrat" panose="00000500000000000000" pitchFamily="2" charset="0"/>
                <a:cs typeface="Times New Roman" panose="02020603050405020304" pitchFamily="18" charset="0"/>
              </a:rPr>
              <a:t>Avoid shopping on an empty stomach to prevent "hanger"-induced impulse buys.</a:t>
            </a:r>
          </a:p>
        </p:txBody>
      </p:sp>
      <p:sp>
        <p:nvSpPr>
          <p:cNvPr id="3" name="TextBox 2">
            <a:extLst>
              <a:ext uri="{FF2B5EF4-FFF2-40B4-BE49-F238E27FC236}">
                <a16:creationId xmlns:a16="http://schemas.microsoft.com/office/drawing/2014/main" id="{4D8A9E18-4A12-9561-79D6-075D21551CBA}"/>
              </a:ext>
            </a:extLst>
          </p:cNvPr>
          <p:cNvSpPr txBox="1"/>
          <p:nvPr/>
        </p:nvSpPr>
        <p:spPr>
          <a:xfrm>
            <a:off x="551542" y="1226419"/>
            <a:ext cx="6545944" cy="400110"/>
          </a:xfrm>
          <a:prstGeom prst="rect">
            <a:avLst/>
          </a:prstGeom>
          <a:noFill/>
        </p:spPr>
        <p:txBody>
          <a:bodyPr wrap="square">
            <a:spAutoFit/>
          </a:bodyPr>
          <a:lstStyle/>
          <a:p>
            <a:pPr algn="ctr"/>
            <a:r>
              <a:rPr lang="en-US" sz="2000" dirty="0">
                <a:latin typeface="+mj-lt"/>
              </a:rPr>
              <a:t>HOW TO SHOP</a:t>
            </a:r>
          </a:p>
        </p:txBody>
      </p:sp>
      <p:pic>
        <p:nvPicPr>
          <p:cNvPr id="2" name="Picture 1">
            <a:extLst>
              <a:ext uri="{FF2B5EF4-FFF2-40B4-BE49-F238E27FC236}">
                <a16:creationId xmlns:a16="http://schemas.microsoft.com/office/drawing/2014/main" id="{0BBF0948-5E82-2821-7415-9CE49A623DD6}"/>
              </a:ext>
            </a:extLst>
          </p:cNvPr>
          <p:cNvPicPr>
            <a:picLocks noChangeAspect="1"/>
          </p:cNvPicPr>
          <p:nvPr/>
        </p:nvPicPr>
        <p:blipFill>
          <a:blip r:embed="rId2"/>
          <a:srcRect/>
          <a:stretch/>
        </p:blipFill>
        <p:spPr>
          <a:xfrm>
            <a:off x="4246418" y="1807524"/>
            <a:ext cx="2924001" cy="7147560"/>
          </a:xfrm>
          <a:prstGeom prst="rect">
            <a:avLst/>
          </a:prstGeom>
        </p:spPr>
      </p:pic>
    </p:spTree>
    <p:extLst>
      <p:ext uri="{BB962C8B-B14F-4D97-AF65-F5344CB8AC3E}">
        <p14:creationId xmlns:p14="http://schemas.microsoft.com/office/powerpoint/2010/main" val="1690853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7CD2555-7E32-986F-3D34-3754950F2EFE}"/>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0007 Bonus Culinary Arts</a:t>
            </a:r>
          </a:p>
        </p:txBody>
      </p:sp>
      <p:cxnSp>
        <p:nvCxnSpPr>
          <p:cNvPr id="14" name="Straight Connector 13">
            <a:extLst>
              <a:ext uri="{FF2B5EF4-FFF2-40B4-BE49-F238E27FC236}">
                <a16:creationId xmlns:a16="http://schemas.microsoft.com/office/drawing/2014/main" id="{6723081C-2431-7A25-6F83-C08C1DA4BE44}"/>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F8DEC68B-9BA0-7908-B881-7C4ED4F2BC38}"/>
              </a:ext>
            </a:extLst>
          </p:cNvPr>
          <p:cNvSpPr txBox="1"/>
          <p:nvPr/>
        </p:nvSpPr>
        <p:spPr>
          <a:xfrm>
            <a:off x="570834" y="1595251"/>
            <a:ext cx="6526651" cy="3005310"/>
          </a:xfrm>
          <a:prstGeom prst="rect">
            <a:avLst/>
          </a:prstGeom>
          <a:noFill/>
        </p:spPr>
        <p:txBody>
          <a:bodyPr wrap="square">
            <a:spAutoFit/>
          </a:bodyPr>
          <a:lstStyle/>
          <a:p>
            <a:pPr marL="0" marR="0">
              <a:lnSpc>
                <a:spcPct val="150000"/>
              </a:lnSpc>
              <a:spcBef>
                <a:spcPts val="0"/>
              </a:spcBef>
              <a:spcAft>
                <a:spcPts val="800"/>
              </a:spcAft>
            </a:pPr>
            <a:r>
              <a:rPr lang="en-US" sz="1600" b="1" kern="100" dirty="0" err="1">
                <a:effectLst/>
                <a:latin typeface="+mn-lt"/>
                <a:ea typeface="Montserrat" panose="00000500000000000000" pitchFamily="2" charset="0"/>
                <a:cs typeface="Times New Roman" panose="02020603050405020304" pitchFamily="18" charset="0"/>
              </a:rPr>
              <a:t>Opt</a:t>
            </a:r>
            <a:r>
              <a:rPr lang="en-US" sz="1600" b="1" kern="100" dirty="0">
                <a:effectLst/>
                <a:latin typeface="+mn-lt"/>
                <a:ea typeface="Montserrat" panose="00000500000000000000" pitchFamily="2" charset="0"/>
                <a:cs typeface="Times New Roman" panose="02020603050405020304" pitchFamily="18" charset="0"/>
              </a:rPr>
              <a:t> in </a:t>
            </a:r>
            <a:r>
              <a:rPr lang="en-US" sz="1600" b="1" kern="100" dirty="0">
                <a:latin typeface="+mn-lt"/>
                <a:ea typeface="Montserrat" panose="00000500000000000000" pitchFamily="2" charset="0"/>
                <a:cs typeface="Times New Roman" panose="02020603050405020304" pitchFamily="18" charset="0"/>
              </a:rPr>
              <a:t>F</a:t>
            </a:r>
            <a:r>
              <a:rPr lang="en-US" sz="1600" b="1" kern="100" dirty="0">
                <a:effectLst/>
                <a:latin typeface="+mn-lt"/>
                <a:ea typeface="Montserrat" panose="00000500000000000000" pitchFamily="2" charset="0"/>
                <a:cs typeface="Times New Roman" panose="02020603050405020304" pitchFamily="18" charset="0"/>
              </a:rPr>
              <a:t>or Regular Shopping Trips: </a:t>
            </a:r>
            <a:r>
              <a:rPr lang="en-US" sz="1600" kern="100" dirty="0">
                <a:effectLst/>
                <a:latin typeface="+mn-lt"/>
                <a:ea typeface="Montserrat" panose="00000500000000000000" pitchFamily="2" charset="0"/>
                <a:cs typeface="Times New Roman" panose="02020603050405020304" pitchFamily="18" charset="0"/>
              </a:rPr>
              <a:t>While it may seem counterintuitive, shopping 2 to 3 times weekly can promote a healthier lifestyle than a single, large weekly haul. This strategy is particularly beneficial for adherents of a diet rich in plant-based whole foods and high-quality animal products, ensuring that you always have access to the freshest ingredients. Regular visits can also help minimize food waste, saving you money in the long run.</a:t>
            </a:r>
          </a:p>
        </p:txBody>
      </p:sp>
      <p:sp>
        <p:nvSpPr>
          <p:cNvPr id="3" name="TextBox 2">
            <a:extLst>
              <a:ext uri="{FF2B5EF4-FFF2-40B4-BE49-F238E27FC236}">
                <a16:creationId xmlns:a16="http://schemas.microsoft.com/office/drawing/2014/main" id="{4D8A9E18-4A12-9561-79D6-075D21551CBA}"/>
              </a:ext>
            </a:extLst>
          </p:cNvPr>
          <p:cNvSpPr txBox="1"/>
          <p:nvPr/>
        </p:nvSpPr>
        <p:spPr>
          <a:xfrm>
            <a:off x="570835" y="1128467"/>
            <a:ext cx="6545944" cy="400110"/>
          </a:xfrm>
          <a:prstGeom prst="rect">
            <a:avLst/>
          </a:prstGeom>
          <a:noFill/>
        </p:spPr>
        <p:txBody>
          <a:bodyPr wrap="square">
            <a:spAutoFit/>
          </a:bodyPr>
          <a:lstStyle/>
          <a:p>
            <a:pPr algn="ctr"/>
            <a:r>
              <a:rPr lang="en-US" sz="2000" dirty="0">
                <a:latin typeface="+mj-lt"/>
              </a:rPr>
              <a:t>HOW TO SHOP</a:t>
            </a:r>
          </a:p>
        </p:txBody>
      </p:sp>
      <p:sp>
        <p:nvSpPr>
          <p:cNvPr id="4" name="TextBox 3">
            <a:extLst>
              <a:ext uri="{FF2B5EF4-FFF2-40B4-BE49-F238E27FC236}">
                <a16:creationId xmlns:a16="http://schemas.microsoft.com/office/drawing/2014/main" id="{52C6F447-17E2-A671-8F16-5051B71D37C4}"/>
              </a:ext>
            </a:extLst>
          </p:cNvPr>
          <p:cNvSpPr txBox="1"/>
          <p:nvPr/>
        </p:nvSpPr>
        <p:spPr>
          <a:xfrm>
            <a:off x="551541" y="6942900"/>
            <a:ext cx="6565237" cy="2635978"/>
          </a:xfrm>
          <a:prstGeom prst="rect">
            <a:avLst/>
          </a:prstGeom>
          <a:noFill/>
        </p:spPr>
        <p:txBody>
          <a:bodyPr wrap="square">
            <a:spAutoFit/>
          </a:bodyPr>
          <a:lstStyle/>
          <a:p>
            <a:pPr>
              <a:lnSpc>
                <a:spcPct val="150000"/>
              </a:lnSpc>
            </a:pPr>
            <a:r>
              <a:rPr lang="en-US" sz="1600" b="1" dirty="0">
                <a:latin typeface="+mn-lt"/>
              </a:rPr>
              <a:t>Be Discerning with Your Produce and Proteins.</a:t>
            </a:r>
          </a:p>
          <a:p>
            <a:pPr>
              <a:lnSpc>
                <a:spcPct val="150000"/>
              </a:lnSpc>
            </a:pPr>
            <a:endParaRPr lang="en-US" sz="1600" b="1" dirty="0">
              <a:latin typeface="+mn-lt"/>
            </a:endParaRPr>
          </a:p>
          <a:p>
            <a:pPr>
              <a:lnSpc>
                <a:spcPct val="150000"/>
              </a:lnSpc>
            </a:pPr>
            <a:r>
              <a:rPr lang="en-US" sz="1600" b="1" dirty="0">
                <a:latin typeface="+mn-lt"/>
              </a:rPr>
              <a:t>Produce: </a:t>
            </a:r>
            <a:r>
              <a:rPr lang="en-US" sz="1600" dirty="0">
                <a:latin typeface="+mn-lt"/>
              </a:rPr>
              <a:t>Choose fruits and vegetables that are free from bruises or damage. If opting for pre-cut options, ensure they are chilled or on ice. Prioritize ripe produce for immediate use and consider whole spices and fresh herbs for the best flavor in your dishes.</a:t>
            </a:r>
          </a:p>
        </p:txBody>
      </p:sp>
      <p:pic>
        <p:nvPicPr>
          <p:cNvPr id="10" name="Picture 9">
            <a:extLst>
              <a:ext uri="{FF2B5EF4-FFF2-40B4-BE49-F238E27FC236}">
                <a16:creationId xmlns:a16="http://schemas.microsoft.com/office/drawing/2014/main" id="{C368B071-A5C4-D7C7-D23C-B595D14F4470}"/>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561189" y="4786945"/>
            <a:ext cx="6565236" cy="1969571"/>
          </a:xfrm>
          <a:prstGeom prst="rect">
            <a:avLst/>
          </a:prstGeom>
        </p:spPr>
      </p:pic>
    </p:spTree>
    <p:extLst>
      <p:ext uri="{BB962C8B-B14F-4D97-AF65-F5344CB8AC3E}">
        <p14:creationId xmlns:p14="http://schemas.microsoft.com/office/powerpoint/2010/main" val="3131671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7CD2555-7E32-986F-3D34-3754950F2EFE}"/>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0007 Bonus Culinary Arts</a:t>
            </a:r>
          </a:p>
        </p:txBody>
      </p:sp>
      <p:cxnSp>
        <p:nvCxnSpPr>
          <p:cNvPr id="14" name="Straight Connector 13">
            <a:extLst>
              <a:ext uri="{FF2B5EF4-FFF2-40B4-BE49-F238E27FC236}">
                <a16:creationId xmlns:a16="http://schemas.microsoft.com/office/drawing/2014/main" id="{6723081C-2431-7A25-6F83-C08C1DA4BE44}"/>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F8DEC68B-9BA0-7908-B881-7C4ED4F2BC38}"/>
              </a:ext>
            </a:extLst>
          </p:cNvPr>
          <p:cNvSpPr txBox="1"/>
          <p:nvPr/>
        </p:nvSpPr>
        <p:spPr>
          <a:xfrm>
            <a:off x="551541" y="6279450"/>
            <a:ext cx="6545943" cy="3477234"/>
          </a:xfrm>
          <a:prstGeom prst="rect">
            <a:avLst/>
          </a:prstGeom>
          <a:noFill/>
        </p:spPr>
        <p:txBody>
          <a:bodyPr wrap="square">
            <a:spAutoFit/>
          </a:bodyPr>
          <a:lstStyle/>
          <a:p>
            <a:pPr marL="285750" marR="0" indent="-285750">
              <a:lnSpc>
                <a:spcPct val="150000"/>
              </a:lnSpc>
              <a:spcBef>
                <a:spcPts val="0"/>
              </a:spcBef>
              <a:spcAft>
                <a:spcPts val="800"/>
              </a:spcAft>
              <a:buFont typeface="Arial" panose="020B0604020202020204" pitchFamily="34" charset="0"/>
              <a:buChar char="•"/>
            </a:pPr>
            <a:r>
              <a:rPr lang="en-US" sz="1600" b="1" kern="100" dirty="0">
                <a:effectLst/>
                <a:latin typeface="+mn-lt"/>
                <a:ea typeface="Montserrat" panose="00000500000000000000" pitchFamily="2" charset="0"/>
                <a:cs typeface="Times New Roman" panose="02020603050405020304" pitchFamily="18" charset="0"/>
              </a:rPr>
              <a:t>Animal Products: </a:t>
            </a:r>
            <a:r>
              <a:rPr lang="en-US" sz="1600" kern="100" dirty="0">
                <a:effectLst/>
                <a:latin typeface="+mn-lt"/>
                <a:ea typeface="Montserrat" panose="00000500000000000000" pitchFamily="2" charset="0"/>
                <a:cs typeface="Times New Roman" panose="02020603050405020304" pitchFamily="18" charset="0"/>
              </a:rPr>
              <a:t>When selecting meats, eggs, or dairy, look for freshness and quality. </a:t>
            </a:r>
            <a:r>
              <a:rPr lang="en-US" sz="1600" kern="100" dirty="0" err="1">
                <a:effectLst/>
                <a:latin typeface="+mn-lt"/>
                <a:ea typeface="Montserrat" panose="00000500000000000000" pitchFamily="2" charset="0"/>
                <a:cs typeface="Times New Roman" panose="02020603050405020304" pitchFamily="18" charset="0"/>
              </a:rPr>
              <a:t>Opt</a:t>
            </a:r>
            <a:r>
              <a:rPr lang="en-US" sz="1600" kern="100" dirty="0">
                <a:effectLst/>
                <a:latin typeface="+mn-lt"/>
                <a:ea typeface="Montserrat" panose="00000500000000000000" pitchFamily="2" charset="0"/>
                <a:cs typeface="Times New Roman" panose="02020603050405020304" pitchFamily="18" charset="0"/>
              </a:rPr>
              <a:t> for products from animals that were raised in clean, humane conditions and, when possible, choose organic to reduce exposure to antibiotics and hormones. Freshness is key, so check sell-by dates and select items stored at proper temperatures.</a:t>
            </a:r>
          </a:p>
          <a:p>
            <a:pPr marL="0" marR="0">
              <a:lnSpc>
                <a:spcPct val="150000"/>
              </a:lnSpc>
              <a:spcBef>
                <a:spcPts val="0"/>
              </a:spcBef>
              <a:spcAft>
                <a:spcPts val="800"/>
              </a:spcAft>
            </a:pPr>
            <a:r>
              <a:rPr lang="en-US" sz="1600" kern="100" dirty="0">
                <a:effectLst/>
                <a:latin typeface="+mn-lt"/>
                <a:ea typeface="Montserrat" panose="00000500000000000000" pitchFamily="2" charset="0"/>
                <a:cs typeface="Times New Roman" panose="02020603050405020304" pitchFamily="18" charset="0"/>
              </a:rPr>
              <a:t>By adhering to these guidelines, you'll not only enhance the nutritional value of your meals but also take meaningful steps towards sustainable eating habits.</a:t>
            </a:r>
          </a:p>
        </p:txBody>
      </p:sp>
      <p:sp>
        <p:nvSpPr>
          <p:cNvPr id="3" name="TextBox 2">
            <a:extLst>
              <a:ext uri="{FF2B5EF4-FFF2-40B4-BE49-F238E27FC236}">
                <a16:creationId xmlns:a16="http://schemas.microsoft.com/office/drawing/2014/main" id="{4D8A9E18-4A12-9561-79D6-075D21551CBA}"/>
              </a:ext>
            </a:extLst>
          </p:cNvPr>
          <p:cNvSpPr txBox="1"/>
          <p:nvPr/>
        </p:nvSpPr>
        <p:spPr>
          <a:xfrm>
            <a:off x="551542" y="1156476"/>
            <a:ext cx="6545944" cy="400110"/>
          </a:xfrm>
          <a:prstGeom prst="rect">
            <a:avLst/>
          </a:prstGeom>
          <a:noFill/>
        </p:spPr>
        <p:txBody>
          <a:bodyPr wrap="square">
            <a:spAutoFit/>
          </a:bodyPr>
          <a:lstStyle/>
          <a:p>
            <a:pPr algn="ctr"/>
            <a:r>
              <a:rPr lang="en-US" sz="2000" dirty="0">
                <a:latin typeface="+mj-lt"/>
              </a:rPr>
              <a:t>HOW TO SHOP</a:t>
            </a:r>
          </a:p>
        </p:txBody>
      </p:sp>
      <p:pic>
        <p:nvPicPr>
          <p:cNvPr id="4" name="Picture 3">
            <a:extLst>
              <a:ext uri="{FF2B5EF4-FFF2-40B4-BE49-F238E27FC236}">
                <a16:creationId xmlns:a16="http://schemas.microsoft.com/office/drawing/2014/main" id="{FBCCB344-BDA6-B7BE-919F-1B97A699D93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95880" y="1603669"/>
            <a:ext cx="6457267" cy="4540266"/>
          </a:xfrm>
          <a:prstGeom prst="rect">
            <a:avLst/>
          </a:prstGeom>
        </p:spPr>
      </p:pic>
    </p:spTree>
    <p:extLst>
      <p:ext uri="{BB962C8B-B14F-4D97-AF65-F5344CB8AC3E}">
        <p14:creationId xmlns:p14="http://schemas.microsoft.com/office/powerpoint/2010/main" val="3314212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Shape 83">
          <a:extLst>
            <a:ext uri="{FF2B5EF4-FFF2-40B4-BE49-F238E27FC236}">
              <a16:creationId xmlns:a16="http://schemas.microsoft.com/office/drawing/2014/main" id="{BEF2578E-7A2F-7AD5-3B49-90BAC7130E2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00F83D8-9D8F-90E3-8763-9D83353B2294}"/>
              </a:ext>
            </a:extLst>
          </p:cNvPr>
          <p:cNvSpPr/>
          <p:nvPr/>
        </p:nvSpPr>
        <p:spPr>
          <a:xfrm>
            <a:off x="0" y="7010400"/>
            <a:ext cx="7772400" cy="3048000"/>
          </a:xfrm>
          <a:prstGeom prst="rect">
            <a:avLst/>
          </a:prstGeom>
          <a:solidFill>
            <a:srgbClr val="DDD6CF">
              <a:alpha val="8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Google Shape;89;p1">
            <a:extLst>
              <a:ext uri="{FF2B5EF4-FFF2-40B4-BE49-F238E27FC236}">
                <a16:creationId xmlns:a16="http://schemas.microsoft.com/office/drawing/2014/main" id="{C343AC70-7BD0-7406-647D-67C77932E7DF}"/>
              </a:ext>
            </a:extLst>
          </p:cNvPr>
          <p:cNvSpPr txBox="1"/>
          <p:nvPr/>
        </p:nvSpPr>
        <p:spPr>
          <a:xfrm>
            <a:off x="288310" y="9537084"/>
            <a:ext cx="4582897" cy="258492"/>
          </a:xfrm>
          <a:prstGeom prst="rect">
            <a:avLst/>
          </a:prstGeom>
          <a:noFill/>
          <a:ln>
            <a:noFill/>
          </a:ln>
        </p:spPr>
        <p:txBody>
          <a:bodyPr spcFirstLastPara="1" wrap="square" lIns="91425" tIns="45700" rIns="91425" bIns="45700" anchor="t" anchorCtr="0">
            <a:spAutoFit/>
          </a:bodyPr>
          <a:lstStyle/>
          <a:p>
            <a:pPr>
              <a:lnSpc>
                <a:spcPct val="90000"/>
              </a:lnSpc>
              <a:buClr>
                <a:srgbClr val="343541"/>
              </a:buClr>
              <a:buSzPts val="2800"/>
            </a:pPr>
            <a:r>
              <a:rPr lang="en-US" sz="1200" dirty="0">
                <a:solidFill>
                  <a:srgbClr val="0D0D0D"/>
                </a:solidFill>
                <a:latin typeface="Montserrat Light" panose="00000400000000000000" pitchFamily="50" charset="0"/>
              </a:rPr>
              <a:t>Love in Every Bite: Nourishing Wellness</a:t>
            </a:r>
            <a:endParaRPr sz="1200" dirty="0">
              <a:latin typeface="Montserrat Light" panose="00000400000000000000" pitchFamily="50" charset="0"/>
              <a:ea typeface="Helvetica Neue"/>
              <a:cs typeface="Helvetica Neue"/>
              <a:sym typeface="Helvetica Neue"/>
            </a:endParaRPr>
          </a:p>
        </p:txBody>
      </p:sp>
      <p:pic>
        <p:nvPicPr>
          <p:cNvPr id="5" name="Picture 4" descr="A chef hat and spatula and book&#10;&#10;Description automatically generated">
            <a:extLst>
              <a:ext uri="{FF2B5EF4-FFF2-40B4-BE49-F238E27FC236}">
                <a16:creationId xmlns:a16="http://schemas.microsoft.com/office/drawing/2014/main" id="{468A3830-7897-7F5E-7467-AFBF0D6EBDFD}"/>
              </a:ext>
            </a:extLst>
          </p:cNvPr>
          <p:cNvPicPr>
            <a:picLocks noChangeAspect="1"/>
          </p:cNvPicPr>
          <p:nvPr/>
        </p:nvPicPr>
        <p:blipFill>
          <a:blip r:embed="rId4">
            <a:grayscl/>
          </a:blip>
          <a:stretch>
            <a:fillRect/>
          </a:stretch>
        </p:blipFill>
        <p:spPr>
          <a:xfrm>
            <a:off x="280055" y="6864995"/>
            <a:ext cx="3193405" cy="3193405"/>
          </a:xfrm>
          <a:prstGeom prst="rect">
            <a:avLst/>
          </a:prstGeom>
        </p:spPr>
      </p:pic>
      <p:sp>
        <p:nvSpPr>
          <p:cNvPr id="2" name="TextBox 1">
            <a:extLst>
              <a:ext uri="{FF2B5EF4-FFF2-40B4-BE49-F238E27FC236}">
                <a16:creationId xmlns:a16="http://schemas.microsoft.com/office/drawing/2014/main" id="{193093BC-35E0-38E6-2007-27A52BF5D577}"/>
              </a:ext>
            </a:extLst>
          </p:cNvPr>
          <p:cNvSpPr txBox="1"/>
          <p:nvPr/>
        </p:nvSpPr>
        <p:spPr>
          <a:xfrm>
            <a:off x="5372100" y="7287405"/>
            <a:ext cx="2400300" cy="584775"/>
          </a:xfrm>
          <a:prstGeom prst="rect">
            <a:avLst/>
          </a:prstGeom>
          <a:noFill/>
        </p:spPr>
        <p:txBody>
          <a:bodyPr wrap="square" rtlCol="0">
            <a:spAutoFit/>
          </a:bodyPr>
          <a:lstStyle/>
          <a:p>
            <a:r>
              <a:rPr lang="en-US" sz="1600" dirty="0">
                <a:latin typeface="+mn-lt"/>
              </a:rPr>
              <a:t>Bonus 0007</a:t>
            </a:r>
          </a:p>
          <a:p>
            <a:r>
              <a:rPr lang="en-US" sz="1600" dirty="0">
                <a:latin typeface="+mn-lt"/>
              </a:rPr>
              <a:t>Grocery Shopping</a:t>
            </a:r>
          </a:p>
        </p:txBody>
      </p:sp>
    </p:spTree>
    <p:extLst>
      <p:ext uri="{BB962C8B-B14F-4D97-AF65-F5344CB8AC3E}">
        <p14:creationId xmlns:p14="http://schemas.microsoft.com/office/powerpoint/2010/main" val="852960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9725E59-11E9-7C2E-5778-7BDF5F25CBB3}"/>
              </a:ext>
            </a:extLst>
          </p:cNvPr>
          <p:cNvSpPr txBox="1"/>
          <p:nvPr/>
        </p:nvSpPr>
        <p:spPr>
          <a:xfrm>
            <a:off x="548100" y="6735463"/>
            <a:ext cx="6549386" cy="1897314"/>
          </a:xfrm>
          <a:prstGeom prst="rect">
            <a:avLst/>
          </a:prstGeom>
          <a:noFill/>
        </p:spPr>
        <p:txBody>
          <a:bodyPr wrap="square">
            <a:spAutoFit/>
          </a:bodyPr>
          <a:lstStyle/>
          <a:p>
            <a:pPr>
              <a:lnSpc>
                <a:spcPct val="150000"/>
              </a:lnSpc>
            </a:pPr>
            <a:r>
              <a:rPr lang="en-US" sz="1600" kern="100" dirty="0">
                <a:effectLst/>
                <a:latin typeface="Montserrat Light" panose="00000400000000000000" pitchFamily="2" charset="0"/>
                <a:ea typeface="Montserrat" panose="00000500000000000000" pitchFamily="2" charset="0"/>
                <a:cs typeface="Times New Roman" panose="02020603050405020304" pitchFamily="18" charset="0"/>
              </a:rPr>
              <a:t>Choosing where to shop for groceries is a personal decision that can have far-reaching implications for your health, community, and the environment. By considering the factors above, you can make informed decisions that align with your values and lifestyle.</a:t>
            </a:r>
          </a:p>
        </p:txBody>
      </p:sp>
      <p:sp>
        <p:nvSpPr>
          <p:cNvPr id="5" name="TextBox 4">
            <a:extLst>
              <a:ext uri="{FF2B5EF4-FFF2-40B4-BE49-F238E27FC236}">
                <a16:creationId xmlns:a16="http://schemas.microsoft.com/office/drawing/2014/main" id="{AD3C79AC-5FFB-D487-F86D-372628641C47}"/>
              </a:ext>
            </a:extLst>
          </p:cNvPr>
          <p:cNvSpPr txBox="1"/>
          <p:nvPr/>
        </p:nvSpPr>
        <p:spPr>
          <a:xfrm>
            <a:off x="551542" y="1181399"/>
            <a:ext cx="6545944" cy="400110"/>
          </a:xfrm>
          <a:prstGeom prst="rect">
            <a:avLst/>
          </a:prstGeom>
          <a:noFill/>
        </p:spPr>
        <p:txBody>
          <a:bodyPr wrap="square">
            <a:spAutoFit/>
          </a:bodyPr>
          <a:lstStyle/>
          <a:p>
            <a:pPr algn="ctr"/>
            <a:r>
              <a:rPr lang="en-US" sz="2000" dirty="0">
                <a:latin typeface="+mj-lt"/>
              </a:rPr>
              <a:t>HOW TO CHOOSE WHERE TO SHOP</a:t>
            </a:r>
          </a:p>
        </p:txBody>
      </p:sp>
      <p:cxnSp>
        <p:nvCxnSpPr>
          <p:cNvPr id="2" name="Straight Connector 1">
            <a:extLst>
              <a:ext uri="{FF2B5EF4-FFF2-40B4-BE49-F238E27FC236}">
                <a16:creationId xmlns:a16="http://schemas.microsoft.com/office/drawing/2014/main" id="{D8156553-89AF-48D5-7648-769762D83BD1}"/>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2A25326-B386-B8D4-F576-70616E47715C}"/>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0007 Bonus Culinary Arts</a:t>
            </a:r>
          </a:p>
        </p:txBody>
      </p:sp>
      <p:pic>
        <p:nvPicPr>
          <p:cNvPr id="6" name="Picture 5" descr="Woman buying greens at farmer's market">
            <a:extLst>
              <a:ext uri="{FF2B5EF4-FFF2-40B4-BE49-F238E27FC236}">
                <a16:creationId xmlns:a16="http://schemas.microsoft.com/office/drawing/2014/main" id="{4A3B7ADA-BD32-45AD-C1BD-E5DF2DFDC95B}"/>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548100" y="1885338"/>
            <a:ext cx="6549386" cy="4366258"/>
          </a:xfrm>
          <a:prstGeom prst="rect">
            <a:avLst/>
          </a:prstGeom>
        </p:spPr>
      </p:pic>
    </p:spTree>
    <p:extLst>
      <p:ext uri="{BB962C8B-B14F-4D97-AF65-F5344CB8AC3E}">
        <p14:creationId xmlns:p14="http://schemas.microsoft.com/office/powerpoint/2010/main" val="1930768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9725E59-11E9-7C2E-5778-7BDF5F25CBB3}"/>
              </a:ext>
            </a:extLst>
          </p:cNvPr>
          <p:cNvSpPr txBox="1"/>
          <p:nvPr/>
        </p:nvSpPr>
        <p:spPr>
          <a:xfrm>
            <a:off x="613228" y="1732392"/>
            <a:ext cx="6545944" cy="5590633"/>
          </a:xfrm>
          <a:prstGeom prst="rect">
            <a:avLst/>
          </a:prstGeom>
          <a:noFill/>
        </p:spPr>
        <p:txBody>
          <a:bodyPr wrap="square">
            <a:spAutoFit/>
          </a:bodyPr>
          <a:lstStyle/>
          <a:p>
            <a:pPr>
              <a:lnSpc>
                <a:spcPct val="150000"/>
              </a:lnSpc>
            </a:pPr>
            <a:r>
              <a:rPr lang="en-US" sz="1600" b="1" dirty="0">
                <a:latin typeface="+mn-lt"/>
              </a:rPr>
              <a:t>Product Quality and Variety: </a:t>
            </a:r>
            <a:r>
              <a:rPr lang="en-US" sz="1600" dirty="0">
                <a:latin typeface="+mn-lt"/>
              </a:rPr>
              <a:t>Look for stores that offer a wide selection of fresh produce, whole foods, and high-quality animal products. Stores that stock local, seasonal, and organic items are often a good bet for nutritional quality.</a:t>
            </a:r>
          </a:p>
          <a:p>
            <a:pPr>
              <a:lnSpc>
                <a:spcPct val="150000"/>
              </a:lnSpc>
            </a:pPr>
            <a:endParaRPr lang="en-US" sz="1600" b="1" dirty="0">
              <a:latin typeface="+mn-lt"/>
            </a:endParaRPr>
          </a:p>
          <a:p>
            <a:pPr>
              <a:lnSpc>
                <a:spcPct val="150000"/>
              </a:lnSpc>
            </a:pPr>
            <a:r>
              <a:rPr lang="en-US" sz="1600" b="1" dirty="0">
                <a:latin typeface="+mn-lt"/>
              </a:rPr>
              <a:t>Sustainability Practices: </a:t>
            </a:r>
            <a:r>
              <a:rPr lang="en-US" sz="1600" dirty="0">
                <a:latin typeface="+mn-lt"/>
              </a:rPr>
              <a:t>Consider shopping at stores that demonstrate a commitment to sustainability. This could include stocking local produce to reduce transport emissions, offering bulk purchase options to minimize packaging waste, and supporting sustainable farming practices.</a:t>
            </a:r>
          </a:p>
          <a:p>
            <a:pPr>
              <a:lnSpc>
                <a:spcPct val="150000"/>
              </a:lnSpc>
            </a:pPr>
            <a:endParaRPr lang="en-US" sz="1600" dirty="0">
              <a:latin typeface="+mn-lt"/>
            </a:endParaRPr>
          </a:p>
          <a:p>
            <a:pPr>
              <a:lnSpc>
                <a:spcPct val="150000"/>
              </a:lnSpc>
            </a:pPr>
            <a:r>
              <a:rPr lang="en-US" sz="1600" b="1" dirty="0">
                <a:latin typeface="+mn-lt"/>
              </a:rPr>
              <a:t>Community Impact: </a:t>
            </a:r>
            <a:r>
              <a:rPr lang="en-US" sz="1600" dirty="0">
                <a:latin typeface="+mn-lt"/>
              </a:rPr>
              <a:t>Choosing to shop at local farmers' markets, co-ops, or small grocers can have a positive impact on your local economy. These venues often offer unique, locally-produced items that are not available in larger chain stores.</a:t>
            </a:r>
          </a:p>
        </p:txBody>
      </p:sp>
      <p:sp>
        <p:nvSpPr>
          <p:cNvPr id="5" name="TextBox 4">
            <a:extLst>
              <a:ext uri="{FF2B5EF4-FFF2-40B4-BE49-F238E27FC236}">
                <a16:creationId xmlns:a16="http://schemas.microsoft.com/office/drawing/2014/main" id="{AD3C79AC-5FFB-D487-F86D-372628641C47}"/>
              </a:ext>
            </a:extLst>
          </p:cNvPr>
          <p:cNvSpPr txBox="1"/>
          <p:nvPr/>
        </p:nvSpPr>
        <p:spPr>
          <a:xfrm>
            <a:off x="551542" y="1181399"/>
            <a:ext cx="6545944" cy="400110"/>
          </a:xfrm>
          <a:prstGeom prst="rect">
            <a:avLst/>
          </a:prstGeom>
          <a:noFill/>
        </p:spPr>
        <p:txBody>
          <a:bodyPr wrap="square">
            <a:spAutoFit/>
          </a:bodyPr>
          <a:lstStyle/>
          <a:p>
            <a:pPr algn="ctr"/>
            <a:r>
              <a:rPr lang="en-US" sz="2000" dirty="0">
                <a:latin typeface="+mj-lt"/>
              </a:rPr>
              <a:t>HOW TO CHOOSE WHERE TO SHOP</a:t>
            </a:r>
          </a:p>
        </p:txBody>
      </p:sp>
      <p:cxnSp>
        <p:nvCxnSpPr>
          <p:cNvPr id="2" name="Straight Connector 1">
            <a:extLst>
              <a:ext uri="{FF2B5EF4-FFF2-40B4-BE49-F238E27FC236}">
                <a16:creationId xmlns:a16="http://schemas.microsoft.com/office/drawing/2014/main" id="{D8156553-89AF-48D5-7648-769762D83BD1}"/>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2A25326-B386-B8D4-F576-70616E47715C}"/>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0007 Bonus Culinary Arts</a:t>
            </a:r>
          </a:p>
        </p:txBody>
      </p:sp>
      <p:pic>
        <p:nvPicPr>
          <p:cNvPr id="6" name="Picture 5">
            <a:extLst>
              <a:ext uri="{FF2B5EF4-FFF2-40B4-BE49-F238E27FC236}">
                <a16:creationId xmlns:a16="http://schemas.microsoft.com/office/drawing/2014/main" id="{7DE66B9E-74B7-FB2F-476B-F2144805CFF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51542" y="7543800"/>
            <a:ext cx="6545944" cy="1917616"/>
          </a:xfrm>
          <a:prstGeom prst="rect">
            <a:avLst/>
          </a:prstGeom>
        </p:spPr>
      </p:pic>
    </p:spTree>
    <p:extLst>
      <p:ext uri="{BB962C8B-B14F-4D97-AF65-F5344CB8AC3E}">
        <p14:creationId xmlns:p14="http://schemas.microsoft.com/office/powerpoint/2010/main" val="1048042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9725E59-11E9-7C2E-5778-7BDF5F25CBB3}"/>
              </a:ext>
            </a:extLst>
          </p:cNvPr>
          <p:cNvSpPr txBox="1"/>
          <p:nvPr/>
        </p:nvSpPr>
        <p:spPr>
          <a:xfrm>
            <a:off x="656734" y="2191862"/>
            <a:ext cx="3266078" cy="706796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600" b="1" dirty="0">
                <a:latin typeface="+mn-lt"/>
              </a:rPr>
              <a:t>Convenience and Accessibility: </a:t>
            </a:r>
            <a:r>
              <a:rPr lang="en-US" sz="1600" dirty="0">
                <a:latin typeface="+mn-lt"/>
              </a:rPr>
              <a:t>While quality and sustainability are important, convenience also matters. Choose a store that is accessible and fits your lifestyle and budget. Remember, the best store is one that you will consistently use.</a:t>
            </a:r>
          </a:p>
          <a:p>
            <a:pPr marL="285750" indent="-285750">
              <a:lnSpc>
                <a:spcPct val="150000"/>
              </a:lnSpc>
              <a:buFont typeface="Arial" panose="020B0604020202020204" pitchFamily="34" charset="0"/>
              <a:buChar char="•"/>
            </a:pPr>
            <a:endParaRPr lang="en-US" sz="1600" dirty="0">
              <a:latin typeface="+mn-lt"/>
            </a:endParaRPr>
          </a:p>
          <a:p>
            <a:pPr marL="285750" indent="-285750">
              <a:lnSpc>
                <a:spcPct val="150000"/>
              </a:lnSpc>
              <a:buFont typeface="Arial" panose="020B0604020202020204" pitchFamily="34" charset="0"/>
              <a:buChar char="•"/>
            </a:pPr>
            <a:r>
              <a:rPr lang="en-US" sz="1600" b="1" dirty="0">
                <a:latin typeface="+mn-lt"/>
              </a:rPr>
              <a:t>Price and Budget: </a:t>
            </a:r>
            <a:r>
              <a:rPr lang="en-US" sz="1600" dirty="0">
                <a:latin typeface="+mn-lt"/>
              </a:rPr>
              <a:t>Compare prices among different stores and consider where you can get the best value for high-quality products. Remember, investing in nutritious food is also an investment in your health.</a:t>
            </a:r>
          </a:p>
        </p:txBody>
      </p:sp>
      <p:sp>
        <p:nvSpPr>
          <p:cNvPr id="5" name="TextBox 4">
            <a:extLst>
              <a:ext uri="{FF2B5EF4-FFF2-40B4-BE49-F238E27FC236}">
                <a16:creationId xmlns:a16="http://schemas.microsoft.com/office/drawing/2014/main" id="{AD3C79AC-5FFB-D487-F86D-372628641C47}"/>
              </a:ext>
            </a:extLst>
          </p:cNvPr>
          <p:cNvSpPr txBox="1"/>
          <p:nvPr/>
        </p:nvSpPr>
        <p:spPr>
          <a:xfrm>
            <a:off x="551542" y="1181399"/>
            <a:ext cx="6545944" cy="400110"/>
          </a:xfrm>
          <a:prstGeom prst="rect">
            <a:avLst/>
          </a:prstGeom>
          <a:noFill/>
        </p:spPr>
        <p:txBody>
          <a:bodyPr wrap="square">
            <a:spAutoFit/>
          </a:bodyPr>
          <a:lstStyle/>
          <a:p>
            <a:pPr algn="ctr"/>
            <a:r>
              <a:rPr lang="en-US" sz="2000" dirty="0">
                <a:latin typeface="+mj-lt"/>
              </a:rPr>
              <a:t>HOW TO CHOOSE WHERE TO SHOP</a:t>
            </a:r>
          </a:p>
        </p:txBody>
      </p:sp>
      <p:cxnSp>
        <p:nvCxnSpPr>
          <p:cNvPr id="2" name="Straight Connector 1">
            <a:extLst>
              <a:ext uri="{FF2B5EF4-FFF2-40B4-BE49-F238E27FC236}">
                <a16:creationId xmlns:a16="http://schemas.microsoft.com/office/drawing/2014/main" id="{D8156553-89AF-48D5-7648-769762D83BD1}"/>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2A25326-B386-B8D4-F576-70616E47715C}"/>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0007 Bonus Culinary Arts</a:t>
            </a:r>
          </a:p>
        </p:txBody>
      </p:sp>
      <p:pic>
        <p:nvPicPr>
          <p:cNvPr id="7" name="Picture Placeholder 14">
            <a:extLst>
              <a:ext uri="{FF2B5EF4-FFF2-40B4-BE49-F238E27FC236}">
                <a16:creationId xmlns:a16="http://schemas.microsoft.com/office/drawing/2014/main" id="{1B151026-288F-CF4E-7EC8-38916ABBE6D7}"/>
              </a:ext>
            </a:extLst>
          </p:cNvPr>
          <p:cNvPicPr>
            <a:picLocks noGrp="1" noChangeAspect="1"/>
          </p:cNvPicPr>
          <p:nvPr>
            <p:ph type="pic" idx="2"/>
          </p:nvPr>
        </p:nvPicPr>
        <p:blipFill>
          <a:blip r:embed="rId3"/>
          <a:srcRect t="2960" b="2960"/>
          <a:stretch/>
        </p:blipFill>
        <p:spPr>
          <a:xfrm>
            <a:off x="4152900" y="2191862"/>
            <a:ext cx="3078530" cy="7079863"/>
          </a:xfrm>
        </p:spPr>
      </p:pic>
    </p:spTree>
    <p:extLst>
      <p:ext uri="{BB962C8B-B14F-4D97-AF65-F5344CB8AC3E}">
        <p14:creationId xmlns:p14="http://schemas.microsoft.com/office/powerpoint/2010/main" val="4129357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7CD2555-7E32-986F-3D34-3754950F2EFE}"/>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0007 Bonus Culinary Arts</a:t>
            </a:r>
          </a:p>
        </p:txBody>
      </p:sp>
      <p:cxnSp>
        <p:nvCxnSpPr>
          <p:cNvPr id="14" name="Straight Connector 13">
            <a:extLst>
              <a:ext uri="{FF2B5EF4-FFF2-40B4-BE49-F238E27FC236}">
                <a16:creationId xmlns:a16="http://schemas.microsoft.com/office/drawing/2014/main" id="{6723081C-2431-7A25-6F83-C08C1DA4BE44}"/>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7C3E5032-EDFD-2305-5561-B6D197574078}"/>
              </a:ext>
            </a:extLst>
          </p:cNvPr>
          <p:cNvSpPr txBox="1"/>
          <p:nvPr/>
        </p:nvSpPr>
        <p:spPr>
          <a:xfrm>
            <a:off x="551542" y="1103316"/>
            <a:ext cx="6545944" cy="400110"/>
          </a:xfrm>
          <a:prstGeom prst="rect">
            <a:avLst/>
          </a:prstGeom>
          <a:noFill/>
        </p:spPr>
        <p:txBody>
          <a:bodyPr wrap="square">
            <a:spAutoFit/>
          </a:bodyPr>
          <a:lstStyle/>
          <a:p>
            <a:pPr algn="ctr"/>
            <a:r>
              <a:rPr lang="en-US" sz="2000" dirty="0">
                <a:latin typeface="+mj-lt"/>
              </a:rPr>
              <a:t>OPTIONS</a:t>
            </a:r>
          </a:p>
        </p:txBody>
      </p:sp>
      <p:sp>
        <p:nvSpPr>
          <p:cNvPr id="5" name="TextBox 4">
            <a:extLst>
              <a:ext uri="{FF2B5EF4-FFF2-40B4-BE49-F238E27FC236}">
                <a16:creationId xmlns:a16="http://schemas.microsoft.com/office/drawing/2014/main" id="{CB69B724-1090-3D23-C451-7E2F4093C282}"/>
              </a:ext>
            </a:extLst>
          </p:cNvPr>
          <p:cNvSpPr txBox="1"/>
          <p:nvPr/>
        </p:nvSpPr>
        <p:spPr>
          <a:xfrm>
            <a:off x="854439" y="1691199"/>
            <a:ext cx="6026058" cy="1897314"/>
          </a:xfrm>
          <a:prstGeom prst="rect">
            <a:avLst/>
          </a:prstGeom>
          <a:noFill/>
        </p:spPr>
        <p:txBody>
          <a:bodyPr wrap="square">
            <a:spAutoFit/>
          </a:bodyPr>
          <a:lstStyle/>
          <a:p>
            <a:pPr>
              <a:lnSpc>
                <a:spcPct val="150000"/>
              </a:lnSpc>
            </a:pPr>
            <a:r>
              <a:rPr lang="en-US" sz="1600" dirty="0">
                <a:latin typeface="+mn-lt"/>
              </a:rPr>
              <a:t>Shopping for groceries can be a diverse experience, each offering unique benefits and catering to different preferences. Here's a look at various types of shopping experiences, from the local farmers' market to specialized health food stores, and what each has to offer.</a:t>
            </a:r>
          </a:p>
        </p:txBody>
      </p:sp>
      <p:sp>
        <p:nvSpPr>
          <p:cNvPr id="17" name="TextBox 16">
            <a:extLst>
              <a:ext uri="{FF2B5EF4-FFF2-40B4-BE49-F238E27FC236}">
                <a16:creationId xmlns:a16="http://schemas.microsoft.com/office/drawing/2014/main" id="{8DEDDA78-7212-3384-0CB4-47D8953AA7E0}"/>
              </a:ext>
            </a:extLst>
          </p:cNvPr>
          <p:cNvSpPr txBox="1"/>
          <p:nvPr/>
        </p:nvSpPr>
        <p:spPr>
          <a:xfrm>
            <a:off x="854439" y="5834904"/>
            <a:ext cx="6243047" cy="3743974"/>
          </a:xfrm>
          <a:prstGeom prst="rect">
            <a:avLst/>
          </a:prstGeom>
          <a:noFill/>
        </p:spPr>
        <p:txBody>
          <a:bodyPr wrap="square">
            <a:spAutoFit/>
          </a:bodyPr>
          <a:lstStyle/>
          <a:p>
            <a:pPr>
              <a:lnSpc>
                <a:spcPct val="150000"/>
              </a:lnSpc>
            </a:pPr>
            <a:r>
              <a:rPr lang="en-US" sz="1600" b="1" dirty="0">
                <a:latin typeface="+mn-lt"/>
              </a:rPr>
              <a:t>Farmers' Market</a:t>
            </a:r>
          </a:p>
          <a:p>
            <a:pPr>
              <a:lnSpc>
                <a:spcPct val="150000"/>
              </a:lnSpc>
            </a:pPr>
            <a:r>
              <a:rPr lang="en-US" sz="1600" b="1" dirty="0">
                <a:latin typeface="+mn-lt"/>
              </a:rPr>
              <a:t>Characteristics: </a:t>
            </a:r>
            <a:r>
              <a:rPr lang="en-US" sz="1600" dirty="0">
                <a:latin typeface="+mn-lt"/>
              </a:rPr>
              <a:t>These markets are typically open-air setups where local farmers sell their produce directly to consumers. Products are seasonal, fresh, and often organically grown.</a:t>
            </a:r>
          </a:p>
          <a:p>
            <a:pPr>
              <a:lnSpc>
                <a:spcPct val="150000"/>
              </a:lnSpc>
            </a:pPr>
            <a:endParaRPr lang="en-US" sz="1600" dirty="0">
              <a:latin typeface="+mn-lt"/>
            </a:endParaRPr>
          </a:p>
          <a:p>
            <a:pPr>
              <a:lnSpc>
                <a:spcPct val="150000"/>
              </a:lnSpc>
            </a:pPr>
            <a:r>
              <a:rPr lang="en-US" sz="1600" dirty="0">
                <a:latin typeface="+mn-lt"/>
              </a:rPr>
              <a:t> </a:t>
            </a:r>
            <a:r>
              <a:rPr lang="en-US" sz="1600" b="1" dirty="0">
                <a:latin typeface="+mn-lt"/>
              </a:rPr>
              <a:t>Benefits: </a:t>
            </a:r>
            <a:r>
              <a:rPr lang="en-US" sz="1600" dirty="0">
                <a:latin typeface="+mn-lt"/>
              </a:rPr>
              <a:t>Shopping at a farmers' market supports local agriculture and the local economy. It offers access to the freshest seasonal produce, often at competitive prices. It's also an opportunity to meet and talk directly with the producers about their farming practices.</a:t>
            </a:r>
          </a:p>
        </p:txBody>
      </p:sp>
      <p:pic>
        <p:nvPicPr>
          <p:cNvPr id="19" name="Picture 18">
            <a:extLst>
              <a:ext uri="{FF2B5EF4-FFF2-40B4-BE49-F238E27FC236}">
                <a16:creationId xmlns:a16="http://schemas.microsoft.com/office/drawing/2014/main" id="{D29A306C-1E6D-4A77-A038-BD0B6DD582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54439" y="3776286"/>
            <a:ext cx="6243048" cy="1872914"/>
          </a:xfrm>
          <a:prstGeom prst="rect">
            <a:avLst/>
          </a:prstGeom>
        </p:spPr>
      </p:pic>
    </p:spTree>
    <p:extLst>
      <p:ext uri="{BB962C8B-B14F-4D97-AF65-F5344CB8AC3E}">
        <p14:creationId xmlns:p14="http://schemas.microsoft.com/office/powerpoint/2010/main" val="2696717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7CD2555-7E32-986F-3D34-3754950F2EFE}"/>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0007 Bonus Culinary Arts</a:t>
            </a:r>
          </a:p>
        </p:txBody>
      </p:sp>
      <p:cxnSp>
        <p:nvCxnSpPr>
          <p:cNvPr id="14" name="Straight Connector 13">
            <a:extLst>
              <a:ext uri="{FF2B5EF4-FFF2-40B4-BE49-F238E27FC236}">
                <a16:creationId xmlns:a16="http://schemas.microsoft.com/office/drawing/2014/main" id="{6723081C-2431-7A25-6F83-C08C1DA4BE44}"/>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7C3E5032-EDFD-2305-5561-B6D197574078}"/>
              </a:ext>
            </a:extLst>
          </p:cNvPr>
          <p:cNvSpPr txBox="1"/>
          <p:nvPr/>
        </p:nvSpPr>
        <p:spPr>
          <a:xfrm>
            <a:off x="551542" y="1103316"/>
            <a:ext cx="6545944" cy="400110"/>
          </a:xfrm>
          <a:prstGeom prst="rect">
            <a:avLst/>
          </a:prstGeom>
          <a:noFill/>
        </p:spPr>
        <p:txBody>
          <a:bodyPr wrap="square">
            <a:spAutoFit/>
          </a:bodyPr>
          <a:lstStyle/>
          <a:p>
            <a:r>
              <a:rPr lang="en-US" sz="2000" dirty="0">
                <a:latin typeface="+mj-lt"/>
              </a:rPr>
              <a:t>OPTIONS</a:t>
            </a:r>
          </a:p>
        </p:txBody>
      </p:sp>
      <p:sp>
        <p:nvSpPr>
          <p:cNvPr id="5" name="TextBox 4">
            <a:extLst>
              <a:ext uri="{FF2B5EF4-FFF2-40B4-BE49-F238E27FC236}">
                <a16:creationId xmlns:a16="http://schemas.microsoft.com/office/drawing/2014/main" id="{CB69B724-1090-3D23-C451-7E2F4093C282}"/>
              </a:ext>
            </a:extLst>
          </p:cNvPr>
          <p:cNvSpPr txBox="1"/>
          <p:nvPr/>
        </p:nvSpPr>
        <p:spPr>
          <a:xfrm>
            <a:off x="794479" y="1759779"/>
            <a:ext cx="2908842" cy="6698629"/>
          </a:xfrm>
          <a:prstGeom prst="rect">
            <a:avLst/>
          </a:prstGeom>
          <a:noFill/>
        </p:spPr>
        <p:txBody>
          <a:bodyPr wrap="square">
            <a:spAutoFit/>
          </a:bodyPr>
          <a:lstStyle/>
          <a:p>
            <a:pPr>
              <a:lnSpc>
                <a:spcPct val="150000"/>
              </a:lnSpc>
            </a:pPr>
            <a:r>
              <a:rPr lang="en-US" sz="1600" b="1" dirty="0">
                <a:latin typeface="+mn-lt"/>
              </a:rPr>
              <a:t>Local Grocery Stores</a:t>
            </a:r>
          </a:p>
          <a:p>
            <a:pPr>
              <a:lnSpc>
                <a:spcPct val="150000"/>
              </a:lnSpc>
            </a:pPr>
            <a:r>
              <a:rPr lang="en-US" sz="1600" b="1" dirty="0">
                <a:latin typeface="+mn-lt"/>
              </a:rPr>
              <a:t>Characteristics: </a:t>
            </a:r>
            <a:r>
              <a:rPr lang="en-US" sz="1600" dirty="0">
                <a:latin typeface="+mn-lt"/>
              </a:rPr>
              <a:t>Local grocery stores are usually smaller than chain supermarkets and may offer a selection of products that reflect the community's preferences and cultural influences. </a:t>
            </a:r>
          </a:p>
          <a:p>
            <a:pPr>
              <a:lnSpc>
                <a:spcPct val="150000"/>
              </a:lnSpc>
            </a:pPr>
            <a:endParaRPr lang="en-US" sz="1600" b="1" dirty="0">
              <a:latin typeface="+mn-lt"/>
            </a:endParaRPr>
          </a:p>
          <a:p>
            <a:pPr>
              <a:lnSpc>
                <a:spcPct val="150000"/>
              </a:lnSpc>
            </a:pPr>
            <a:r>
              <a:rPr lang="en-US" sz="1600" b="1" dirty="0">
                <a:latin typeface="+mn-lt"/>
              </a:rPr>
              <a:t>Benefits: </a:t>
            </a:r>
            <a:r>
              <a:rPr lang="en-US" sz="1600" dirty="0">
                <a:latin typeface="+mn-lt"/>
              </a:rPr>
              <a:t>These stores often foster a sense of community and can be more accessible for quick shopping trips. They may also stock local brands that aren't available in larger chains.</a:t>
            </a:r>
          </a:p>
        </p:txBody>
      </p:sp>
      <p:pic>
        <p:nvPicPr>
          <p:cNvPr id="12" name="Picture Placeholder 14">
            <a:extLst>
              <a:ext uri="{FF2B5EF4-FFF2-40B4-BE49-F238E27FC236}">
                <a16:creationId xmlns:a16="http://schemas.microsoft.com/office/drawing/2014/main" id="{D5BCE80F-A000-8E2B-640D-ED63A21DD7D2}"/>
              </a:ext>
            </a:extLst>
          </p:cNvPr>
          <p:cNvPicPr>
            <a:picLocks noGrp="1" noChangeAspect="1"/>
          </p:cNvPicPr>
          <p:nvPr>
            <p:ph type="pic" idx="2"/>
          </p:nvPr>
        </p:nvPicPr>
        <p:blipFill>
          <a:blip r:embed="rId2"/>
          <a:srcRect t="2960" b="2960"/>
          <a:stretch/>
        </p:blipFill>
        <p:spPr>
          <a:xfrm>
            <a:off x="3922812" y="1948022"/>
            <a:ext cx="3078530" cy="7079863"/>
          </a:xfrm>
        </p:spPr>
      </p:pic>
    </p:spTree>
    <p:extLst>
      <p:ext uri="{BB962C8B-B14F-4D97-AF65-F5344CB8AC3E}">
        <p14:creationId xmlns:p14="http://schemas.microsoft.com/office/powerpoint/2010/main" val="2083857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7CD2555-7E32-986F-3D34-3754950F2EFE}"/>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0007 Bonus Culinary Arts</a:t>
            </a:r>
          </a:p>
        </p:txBody>
      </p:sp>
      <p:cxnSp>
        <p:nvCxnSpPr>
          <p:cNvPr id="14" name="Straight Connector 13">
            <a:extLst>
              <a:ext uri="{FF2B5EF4-FFF2-40B4-BE49-F238E27FC236}">
                <a16:creationId xmlns:a16="http://schemas.microsoft.com/office/drawing/2014/main" id="{6723081C-2431-7A25-6F83-C08C1DA4BE44}"/>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7C3E5032-EDFD-2305-5561-B6D197574078}"/>
              </a:ext>
            </a:extLst>
          </p:cNvPr>
          <p:cNvSpPr txBox="1"/>
          <p:nvPr/>
        </p:nvSpPr>
        <p:spPr>
          <a:xfrm>
            <a:off x="551542" y="1103316"/>
            <a:ext cx="6545944" cy="400110"/>
          </a:xfrm>
          <a:prstGeom prst="rect">
            <a:avLst/>
          </a:prstGeom>
          <a:noFill/>
        </p:spPr>
        <p:txBody>
          <a:bodyPr wrap="square">
            <a:spAutoFit/>
          </a:bodyPr>
          <a:lstStyle/>
          <a:p>
            <a:r>
              <a:rPr lang="en-US" sz="2000" dirty="0">
                <a:latin typeface="+mj-lt"/>
              </a:rPr>
              <a:t>OPTIONS</a:t>
            </a:r>
          </a:p>
        </p:txBody>
      </p:sp>
      <p:sp>
        <p:nvSpPr>
          <p:cNvPr id="5" name="TextBox 4">
            <a:extLst>
              <a:ext uri="{FF2B5EF4-FFF2-40B4-BE49-F238E27FC236}">
                <a16:creationId xmlns:a16="http://schemas.microsoft.com/office/drawing/2014/main" id="{CB69B724-1090-3D23-C451-7E2F4093C282}"/>
              </a:ext>
            </a:extLst>
          </p:cNvPr>
          <p:cNvSpPr txBox="1"/>
          <p:nvPr/>
        </p:nvSpPr>
        <p:spPr>
          <a:xfrm>
            <a:off x="551542" y="2293620"/>
            <a:ext cx="3464198" cy="6329297"/>
          </a:xfrm>
          <a:prstGeom prst="rect">
            <a:avLst/>
          </a:prstGeom>
          <a:noFill/>
        </p:spPr>
        <p:txBody>
          <a:bodyPr wrap="square">
            <a:spAutoFit/>
          </a:bodyPr>
          <a:lstStyle/>
          <a:p>
            <a:pPr>
              <a:lnSpc>
                <a:spcPct val="150000"/>
              </a:lnSpc>
            </a:pPr>
            <a:r>
              <a:rPr lang="en-US" sz="1600" b="1" dirty="0">
                <a:latin typeface="+mn-lt"/>
              </a:rPr>
              <a:t>Health Food Stores</a:t>
            </a:r>
          </a:p>
          <a:p>
            <a:pPr>
              <a:lnSpc>
                <a:spcPct val="150000"/>
              </a:lnSpc>
            </a:pPr>
            <a:r>
              <a:rPr lang="en-US" sz="1600" b="1" dirty="0">
                <a:latin typeface="+mn-lt"/>
              </a:rPr>
              <a:t>Characteristics: </a:t>
            </a:r>
            <a:r>
              <a:rPr lang="en-US" sz="1600" dirty="0">
                <a:latin typeface="+mn-lt"/>
              </a:rPr>
              <a:t>Health food stores specialize in organic, natural, and often locally sourced foods. They cater to specific dietary needs such as vegan, vegetarian, gluten-free, and paleo diets. </a:t>
            </a:r>
          </a:p>
          <a:p>
            <a:pPr>
              <a:lnSpc>
                <a:spcPct val="150000"/>
              </a:lnSpc>
            </a:pPr>
            <a:endParaRPr lang="en-US" sz="1600" b="1" dirty="0">
              <a:latin typeface="+mn-lt"/>
            </a:endParaRPr>
          </a:p>
          <a:p>
            <a:pPr>
              <a:lnSpc>
                <a:spcPct val="150000"/>
              </a:lnSpc>
            </a:pPr>
            <a:r>
              <a:rPr lang="en-US" sz="1600" b="1" dirty="0">
                <a:latin typeface="+mn-lt"/>
              </a:rPr>
              <a:t>Benefits: </a:t>
            </a:r>
            <a:r>
              <a:rPr lang="en-US" sz="1600" dirty="0">
                <a:latin typeface="+mn-lt"/>
              </a:rPr>
              <a:t>These stores are ideal for those with special dietary needs or preferences, offering a wide range of products that might not be found in conventional supermarkets. Staff are usually knowledgeable about health and nutrition.</a:t>
            </a:r>
          </a:p>
        </p:txBody>
      </p:sp>
      <p:pic>
        <p:nvPicPr>
          <p:cNvPr id="3" name="Picture 2" descr="A wooden bucket of green apples&#10;&#10;Description automatically generated">
            <a:extLst>
              <a:ext uri="{FF2B5EF4-FFF2-40B4-BE49-F238E27FC236}">
                <a16:creationId xmlns:a16="http://schemas.microsoft.com/office/drawing/2014/main" id="{2DC049E4-1EEF-8B5A-808F-3A38697558AE}"/>
              </a:ext>
            </a:extLst>
          </p:cNvPr>
          <p:cNvPicPr>
            <a:picLocks noChangeAspect="1"/>
          </p:cNvPicPr>
          <p:nvPr/>
        </p:nvPicPr>
        <p:blipFill>
          <a:blip r:embed="rId2"/>
          <a:stretch>
            <a:fillRect/>
          </a:stretch>
        </p:blipFill>
        <p:spPr>
          <a:xfrm>
            <a:off x="4267200" y="2125980"/>
            <a:ext cx="3136538" cy="6901905"/>
          </a:xfrm>
          <a:prstGeom prst="rect">
            <a:avLst/>
          </a:prstGeom>
        </p:spPr>
      </p:pic>
    </p:spTree>
    <p:extLst>
      <p:ext uri="{BB962C8B-B14F-4D97-AF65-F5344CB8AC3E}">
        <p14:creationId xmlns:p14="http://schemas.microsoft.com/office/powerpoint/2010/main" val="3150824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7CD2555-7E32-986F-3D34-3754950F2EFE}"/>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0007 Bonus Culinary Arts</a:t>
            </a:r>
          </a:p>
        </p:txBody>
      </p:sp>
      <p:cxnSp>
        <p:nvCxnSpPr>
          <p:cNvPr id="14" name="Straight Connector 13">
            <a:extLst>
              <a:ext uri="{FF2B5EF4-FFF2-40B4-BE49-F238E27FC236}">
                <a16:creationId xmlns:a16="http://schemas.microsoft.com/office/drawing/2014/main" id="{6723081C-2431-7A25-6F83-C08C1DA4BE44}"/>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7C3E5032-EDFD-2305-5561-B6D197574078}"/>
              </a:ext>
            </a:extLst>
          </p:cNvPr>
          <p:cNvSpPr txBox="1"/>
          <p:nvPr/>
        </p:nvSpPr>
        <p:spPr>
          <a:xfrm>
            <a:off x="551542" y="1103316"/>
            <a:ext cx="6545944" cy="400110"/>
          </a:xfrm>
          <a:prstGeom prst="rect">
            <a:avLst/>
          </a:prstGeom>
          <a:noFill/>
        </p:spPr>
        <p:txBody>
          <a:bodyPr wrap="square">
            <a:spAutoFit/>
          </a:bodyPr>
          <a:lstStyle/>
          <a:p>
            <a:r>
              <a:rPr lang="en-US" sz="2000" dirty="0">
                <a:latin typeface="+mj-lt"/>
              </a:rPr>
              <a:t>OPTIONS</a:t>
            </a:r>
          </a:p>
        </p:txBody>
      </p:sp>
      <p:sp>
        <p:nvSpPr>
          <p:cNvPr id="5" name="TextBox 4">
            <a:extLst>
              <a:ext uri="{FF2B5EF4-FFF2-40B4-BE49-F238E27FC236}">
                <a16:creationId xmlns:a16="http://schemas.microsoft.com/office/drawing/2014/main" id="{CB69B724-1090-3D23-C451-7E2F4093C282}"/>
              </a:ext>
            </a:extLst>
          </p:cNvPr>
          <p:cNvSpPr txBox="1"/>
          <p:nvPr/>
        </p:nvSpPr>
        <p:spPr>
          <a:xfrm>
            <a:off x="551542" y="6391907"/>
            <a:ext cx="6512321" cy="3005310"/>
          </a:xfrm>
          <a:prstGeom prst="rect">
            <a:avLst/>
          </a:prstGeom>
          <a:noFill/>
        </p:spPr>
        <p:txBody>
          <a:bodyPr wrap="square">
            <a:spAutoFit/>
          </a:bodyPr>
          <a:lstStyle/>
          <a:p>
            <a:pPr>
              <a:lnSpc>
                <a:spcPct val="150000"/>
              </a:lnSpc>
            </a:pPr>
            <a:r>
              <a:rPr lang="en-US" sz="1600" b="1" dirty="0">
                <a:latin typeface="+mn-lt"/>
              </a:rPr>
              <a:t>Supermarkets and Big Box Stores</a:t>
            </a:r>
          </a:p>
          <a:p>
            <a:pPr>
              <a:lnSpc>
                <a:spcPct val="150000"/>
              </a:lnSpc>
            </a:pPr>
            <a:r>
              <a:rPr lang="en-US" sz="1600" b="1" dirty="0">
                <a:latin typeface="+mn-lt"/>
              </a:rPr>
              <a:t>Characteristics: </a:t>
            </a:r>
            <a:r>
              <a:rPr lang="en-US" sz="1600" dirty="0">
                <a:latin typeface="+mn-lt"/>
              </a:rPr>
              <a:t>These are large stores offering a wide variety of food and household products, including national and store brands. </a:t>
            </a:r>
          </a:p>
          <a:p>
            <a:pPr>
              <a:lnSpc>
                <a:spcPct val="150000"/>
              </a:lnSpc>
            </a:pPr>
            <a:endParaRPr lang="en-US" sz="1600" b="1" dirty="0">
              <a:latin typeface="+mn-lt"/>
            </a:endParaRPr>
          </a:p>
          <a:p>
            <a:pPr>
              <a:lnSpc>
                <a:spcPct val="150000"/>
              </a:lnSpc>
            </a:pPr>
            <a:r>
              <a:rPr lang="en-US" sz="1600" b="1" dirty="0">
                <a:latin typeface="+mn-lt"/>
              </a:rPr>
              <a:t>Benefits: </a:t>
            </a:r>
            <a:r>
              <a:rPr lang="en-US" sz="1600" dirty="0">
                <a:latin typeface="+mn-lt"/>
              </a:rPr>
              <a:t>Supermarkets offer convenience, with one-stop shopping for a wide range of products at competitive prices. Many also offer loyalty programs and home delivery services.</a:t>
            </a:r>
          </a:p>
        </p:txBody>
      </p:sp>
      <p:pic>
        <p:nvPicPr>
          <p:cNvPr id="3" name="Picture 2" descr="A grocery store with shelves of fruits&#10;&#10;Description automatically generated">
            <a:extLst>
              <a:ext uri="{FF2B5EF4-FFF2-40B4-BE49-F238E27FC236}">
                <a16:creationId xmlns:a16="http://schemas.microsoft.com/office/drawing/2014/main" id="{36F1DA2F-BAF6-B9A3-6509-93D912E4D0A9}"/>
              </a:ext>
            </a:extLst>
          </p:cNvPr>
          <p:cNvPicPr>
            <a:picLocks noChangeAspect="1"/>
          </p:cNvPicPr>
          <p:nvPr/>
        </p:nvPicPr>
        <p:blipFill>
          <a:blip r:embed="rId2"/>
          <a:stretch>
            <a:fillRect/>
          </a:stretch>
        </p:blipFill>
        <p:spPr>
          <a:xfrm>
            <a:off x="551543" y="1713372"/>
            <a:ext cx="6512320" cy="4468589"/>
          </a:xfrm>
          <a:prstGeom prst="rect">
            <a:avLst/>
          </a:prstGeom>
        </p:spPr>
      </p:pic>
    </p:spTree>
    <p:extLst>
      <p:ext uri="{BB962C8B-B14F-4D97-AF65-F5344CB8AC3E}">
        <p14:creationId xmlns:p14="http://schemas.microsoft.com/office/powerpoint/2010/main" val="1531167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7CD2555-7E32-986F-3D34-3754950F2EFE}"/>
              </a:ext>
            </a:extLst>
          </p:cNvPr>
          <p:cNvSpPr txBox="1"/>
          <p:nvPr/>
        </p:nvSpPr>
        <p:spPr>
          <a:xfrm>
            <a:off x="965129" y="479522"/>
            <a:ext cx="5915367" cy="400110"/>
          </a:xfrm>
          <a:prstGeom prst="rect">
            <a:avLst/>
          </a:prstGeom>
          <a:noFill/>
        </p:spPr>
        <p:txBody>
          <a:bodyPr wrap="square" rtlCol="0">
            <a:spAutoFit/>
          </a:bodyPr>
          <a:lstStyle/>
          <a:p>
            <a:pPr algn="ctr"/>
            <a:r>
              <a:rPr lang="en-US" sz="2000" dirty="0">
                <a:solidFill>
                  <a:schemeClr val="bg1">
                    <a:lumMod val="50000"/>
                  </a:schemeClr>
                </a:solidFill>
                <a:latin typeface="+mj-lt"/>
              </a:rPr>
              <a:t>0007 Bonus Culinary Arts</a:t>
            </a:r>
          </a:p>
        </p:txBody>
      </p:sp>
      <p:cxnSp>
        <p:nvCxnSpPr>
          <p:cNvPr id="14" name="Straight Connector 13">
            <a:extLst>
              <a:ext uri="{FF2B5EF4-FFF2-40B4-BE49-F238E27FC236}">
                <a16:creationId xmlns:a16="http://schemas.microsoft.com/office/drawing/2014/main" id="{6723081C-2431-7A25-6F83-C08C1DA4BE44}"/>
              </a:ext>
            </a:extLst>
          </p:cNvPr>
          <p:cNvCxnSpPr>
            <a:cxnSpLocks/>
          </p:cNvCxnSpPr>
          <p:nvPr/>
        </p:nvCxnSpPr>
        <p:spPr>
          <a:xfrm>
            <a:off x="551542" y="1030515"/>
            <a:ext cx="6545944" cy="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7C3E5032-EDFD-2305-5561-B6D197574078}"/>
              </a:ext>
            </a:extLst>
          </p:cNvPr>
          <p:cNvSpPr txBox="1"/>
          <p:nvPr/>
        </p:nvSpPr>
        <p:spPr>
          <a:xfrm>
            <a:off x="551542" y="1103316"/>
            <a:ext cx="6545944" cy="400110"/>
          </a:xfrm>
          <a:prstGeom prst="rect">
            <a:avLst/>
          </a:prstGeom>
          <a:noFill/>
        </p:spPr>
        <p:txBody>
          <a:bodyPr wrap="square">
            <a:spAutoFit/>
          </a:bodyPr>
          <a:lstStyle/>
          <a:p>
            <a:pPr algn="ctr"/>
            <a:r>
              <a:rPr lang="en-US" sz="2000" dirty="0">
                <a:latin typeface="+mj-lt"/>
              </a:rPr>
              <a:t>OPTIONS</a:t>
            </a:r>
          </a:p>
        </p:txBody>
      </p:sp>
      <p:sp>
        <p:nvSpPr>
          <p:cNvPr id="5" name="TextBox 4">
            <a:extLst>
              <a:ext uri="{FF2B5EF4-FFF2-40B4-BE49-F238E27FC236}">
                <a16:creationId xmlns:a16="http://schemas.microsoft.com/office/drawing/2014/main" id="{CB69B724-1090-3D23-C451-7E2F4093C282}"/>
              </a:ext>
            </a:extLst>
          </p:cNvPr>
          <p:cNvSpPr txBox="1"/>
          <p:nvPr/>
        </p:nvSpPr>
        <p:spPr>
          <a:xfrm>
            <a:off x="731520" y="2401321"/>
            <a:ext cx="2794463" cy="5959965"/>
          </a:xfrm>
          <a:prstGeom prst="rect">
            <a:avLst/>
          </a:prstGeom>
          <a:noFill/>
        </p:spPr>
        <p:txBody>
          <a:bodyPr wrap="square">
            <a:spAutoFit/>
          </a:bodyPr>
          <a:lstStyle/>
          <a:p>
            <a:pPr>
              <a:lnSpc>
                <a:spcPct val="150000"/>
              </a:lnSpc>
            </a:pPr>
            <a:r>
              <a:rPr lang="en-US" sz="1600" b="1" dirty="0">
                <a:latin typeface="+mn-lt"/>
              </a:rPr>
              <a:t>Specialty Stores</a:t>
            </a:r>
          </a:p>
          <a:p>
            <a:pPr>
              <a:lnSpc>
                <a:spcPct val="150000"/>
              </a:lnSpc>
            </a:pPr>
            <a:r>
              <a:rPr lang="en-US" sz="1600" b="1" dirty="0">
                <a:latin typeface="+mn-lt"/>
              </a:rPr>
              <a:t>Characteristics: </a:t>
            </a:r>
            <a:r>
              <a:rPr lang="en-US" sz="1600" dirty="0">
                <a:latin typeface="+mn-lt"/>
              </a:rPr>
              <a:t>Specialty stores focus on a particular type of product, such as butcher shops, fish markets, bakeries, and ethnic food stores. </a:t>
            </a:r>
          </a:p>
          <a:p>
            <a:pPr>
              <a:lnSpc>
                <a:spcPct val="150000"/>
              </a:lnSpc>
            </a:pPr>
            <a:endParaRPr lang="en-US" sz="1600" b="1" dirty="0">
              <a:latin typeface="+mn-lt"/>
            </a:endParaRPr>
          </a:p>
          <a:p>
            <a:pPr>
              <a:lnSpc>
                <a:spcPct val="150000"/>
              </a:lnSpc>
            </a:pPr>
            <a:r>
              <a:rPr lang="en-US" sz="1600" b="1" dirty="0">
                <a:latin typeface="+mn-lt"/>
              </a:rPr>
              <a:t>Benefits: </a:t>
            </a:r>
            <a:r>
              <a:rPr lang="en-US" sz="1600" dirty="0">
                <a:latin typeface="+mn-lt"/>
              </a:rPr>
              <a:t>They offer a wide selection of high-quality, specialized products. Staff are typically experts in their field and can offer detailed information and recommendations</a:t>
            </a:r>
          </a:p>
        </p:txBody>
      </p:sp>
      <p:pic>
        <p:nvPicPr>
          <p:cNvPr id="3" name="Picture 2" descr="A loaf of bread with powdered sugar on top&#10;&#10;Description automatically generated">
            <a:extLst>
              <a:ext uri="{FF2B5EF4-FFF2-40B4-BE49-F238E27FC236}">
                <a16:creationId xmlns:a16="http://schemas.microsoft.com/office/drawing/2014/main" id="{DDE9760D-BEFC-5356-A26E-D84BD3ADB42D}"/>
              </a:ext>
            </a:extLst>
          </p:cNvPr>
          <p:cNvPicPr>
            <a:picLocks noChangeAspect="1"/>
          </p:cNvPicPr>
          <p:nvPr/>
        </p:nvPicPr>
        <p:blipFill>
          <a:blip r:embed="rId2"/>
          <a:stretch>
            <a:fillRect/>
          </a:stretch>
        </p:blipFill>
        <p:spPr>
          <a:xfrm>
            <a:off x="4246418" y="1807524"/>
            <a:ext cx="2924002" cy="7147560"/>
          </a:xfrm>
          <a:prstGeom prst="rect">
            <a:avLst/>
          </a:prstGeom>
        </p:spPr>
      </p:pic>
    </p:spTree>
    <p:extLst>
      <p:ext uri="{BB962C8B-B14F-4D97-AF65-F5344CB8AC3E}">
        <p14:creationId xmlns:p14="http://schemas.microsoft.com/office/powerpoint/2010/main" val="2447766940"/>
      </p:ext>
    </p:extLst>
  </p:cSld>
  <p:clrMapOvr>
    <a:masterClrMapping/>
  </p:clrMapOvr>
</p:sld>
</file>

<file path=ppt/theme/theme1.xml><?xml version="1.0" encoding="utf-8"?>
<a:theme xmlns:a="http://schemas.openxmlformats.org/drawingml/2006/main" name="White">
  <a:themeElements>
    <a:clrScheme name="Custom 12">
      <a:dk1>
        <a:srgbClr val="000000"/>
      </a:dk1>
      <a:lt1>
        <a:srgbClr val="FFFFFF"/>
      </a:lt1>
      <a:dk2>
        <a:srgbClr val="595959"/>
      </a:dk2>
      <a:lt2>
        <a:srgbClr val="F0FEFE"/>
      </a:lt2>
      <a:accent1>
        <a:srgbClr val="12B0B5"/>
      </a:accent1>
      <a:accent2>
        <a:srgbClr val="F95A44"/>
      </a:accent2>
      <a:accent3>
        <a:srgbClr val="A38C56"/>
      </a:accent3>
      <a:accent4>
        <a:srgbClr val="F6B2B1"/>
      </a:accent4>
      <a:accent5>
        <a:srgbClr val="D70C1A"/>
      </a:accent5>
      <a:accent6>
        <a:srgbClr val="EE7132"/>
      </a:accent6>
      <a:hlink>
        <a:srgbClr val="F95A44"/>
      </a:hlink>
      <a:folHlink>
        <a:srgbClr val="7F7F7F"/>
      </a:folHlink>
    </a:clrScheme>
    <a:fontScheme name="Custom 2">
      <a:majorFont>
        <a:latin typeface="Montserrat Light"/>
        <a:ea typeface=""/>
        <a:cs typeface=""/>
      </a:majorFont>
      <a:minorFont>
        <a:latin typeface="Montserra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0002 Bonus CULINARY ARTS Identifying Whole Foods vs. Processed Foods sw 05 07 24" id="{5C6C4C72-0C04-493C-A105-6CD91BD84D93}" vid="{388E6BE1-3D9A-4A2B-846E-7ADC353EF6EC}"/>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0002 Bonus CULINARY ARTS Identifying Whole Foods vs. Processed Foods sw 05 07 24</Template>
  <TotalTime>247</TotalTime>
  <Words>1238</Words>
  <Application>Microsoft Office PowerPoint</Application>
  <PresentationFormat>Custom</PresentationFormat>
  <Paragraphs>81</Paragraphs>
  <Slides>15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Helvetica Neue</vt:lpstr>
      <vt:lpstr>Arial</vt:lpstr>
      <vt:lpstr>Montserrat Light</vt:lpstr>
      <vt:lpstr>Lato</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Sylvie W</dc:creator>
  <cp:lastModifiedBy>USER</cp:lastModifiedBy>
  <cp:revision>12</cp:revision>
  <dcterms:created xsi:type="dcterms:W3CDTF">2024-05-08T12:46:47Z</dcterms:created>
  <dcterms:modified xsi:type="dcterms:W3CDTF">2025-03-05T15:56:52Z</dcterms:modified>
</cp:coreProperties>
</file>