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6"/>
  </p:notesMasterIdLst>
  <p:sldIdLst>
    <p:sldId id="293" r:id="rId2"/>
    <p:sldId id="332" r:id="rId3"/>
    <p:sldId id="295" r:id="rId4"/>
    <p:sldId id="323" r:id="rId5"/>
    <p:sldId id="327" r:id="rId6"/>
    <p:sldId id="320" r:id="rId7"/>
    <p:sldId id="328" r:id="rId8"/>
    <p:sldId id="322" r:id="rId9"/>
    <p:sldId id="329" r:id="rId10"/>
    <p:sldId id="321" r:id="rId11"/>
    <p:sldId id="330" r:id="rId12"/>
    <p:sldId id="326" r:id="rId13"/>
    <p:sldId id="331" r:id="rId14"/>
    <p:sldId id="294" r:id="rId15"/>
  </p:sldIdLst>
  <p:sldSz cx="7772400" cy="10058400"/>
  <p:notesSz cx="6858000" cy="9144000"/>
  <p:embeddedFontLst>
    <p:embeddedFont>
      <p:font typeface="Helvetica Neue" panose="020B0604020202020204" charset="0"/>
      <p:regular r:id="rId17"/>
      <p:bold r:id="rId18"/>
      <p:italic r:id="rId19"/>
      <p:boldItalic r:id="rId20"/>
    </p:embeddedFont>
    <p:embeddedFont>
      <p:font typeface="Lato" panose="020F0502020204030203" pitchFamily="34" charset="0"/>
      <p:regular r:id="rId21"/>
      <p:bold r:id="rId22"/>
      <p:italic r:id="rId23"/>
      <p:boldItalic r:id="rId24"/>
    </p:embeddedFont>
    <p:embeddedFont>
      <p:font typeface="Montserrat Light" panose="000004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userDrawn="1">
          <p15:clr>
            <a:srgbClr val="A4A3A4"/>
          </p15:clr>
        </p15:guide>
        <p15:guide id="2" pos="1094"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6CF"/>
    <a:srgbClr val="DAD1CA"/>
    <a:srgbClr val="E1DAD4"/>
    <a:srgbClr val="DEE2E3"/>
    <a:srgbClr val="DAD5C4"/>
    <a:srgbClr val="06401F"/>
    <a:srgbClr val="7C9E39"/>
    <a:srgbClr val="DBDECD"/>
    <a:srgbClr val="E4E7CD"/>
    <a:srgbClr val="AD5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4660"/>
  </p:normalViewPr>
  <p:slideViewPr>
    <p:cSldViewPr snapToGrid="0">
      <p:cViewPr varScale="1">
        <p:scale>
          <a:sx n="43" d="100"/>
          <a:sy n="43" d="100"/>
        </p:scale>
        <p:origin x="2220" y="48"/>
      </p:cViewPr>
      <p:guideLst>
        <p:guide orient="horz" pos="3168"/>
        <p:guide pos="10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6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92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47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3885515" y="1489260"/>
            <a:ext cx="3078530" cy="7079863"/>
          </a:xfrm>
          <a:prstGeom prst="rect">
            <a:avLst/>
          </a:prstGeom>
          <a:solidFill>
            <a:schemeClr val="lt1"/>
          </a:solidFill>
          <a:ln>
            <a:noFill/>
          </a:ln>
        </p:spPr>
      </p:sp>
      <p:sp>
        <p:nvSpPr>
          <p:cNvPr id="11" name="Google Shape;11;p27"/>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566738" y="1685713"/>
            <a:ext cx="6638925" cy="340868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566738" y="5187527"/>
            <a:ext cx="6638925" cy="1164167"/>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7000" r="-47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4751882" y="7254240"/>
            <a:ext cx="3020518" cy="584775"/>
          </a:xfrm>
          <a:prstGeom prst="rect">
            <a:avLst/>
          </a:prstGeom>
          <a:noFill/>
        </p:spPr>
        <p:txBody>
          <a:bodyPr wrap="square" rtlCol="0">
            <a:spAutoFit/>
          </a:bodyPr>
          <a:lstStyle/>
          <a:p>
            <a:r>
              <a:rPr lang="en-US" sz="1600" dirty="0">
                <a:latin typeface="+mn-lt"/>
              </a:rPr>
              <a:t>Bonus 0009</a:t>
            </a:r>
          </a:p>
          <a:p>
            <a:r>
              <a:rPr lang="en-US" sz="1600" dirty="0">
                <a:latin typeface="+mn-lt"/>
              </a:rPr>
              <a:t>Food Misconceptions</a:t>
            </a:r>
          </a:p>
        </p:txBody>
      </p:sp>
      <p:pic>
        <p:nvPicPr>
          <p:cNvPr id="3" name="Picture 2">
            <a:extLst>
              <a:ext uri="{FF2B5EF4-FFF2-40B4-BE49-F238E27FC236}">
                <a16:creationId xmlns:a16="http://schemas.microsoft.com/office/drawing/2014/main" id="{6B21C259-3921-49B2-9E7F-5C61E88D0824}"/>
              </a:ext>
            </a:extLst>
          </p:cNvPr>
          <p:cNvPicPr>
            <a:picLocks noChangeAspect="1"/>
          </p:cNvPicPr>
          <p:nvPr/>
        </p:nvPicPr>
        <p:blipFill>
          <a:blip r:embed="rId5"/>
          <a:stretch>
            <a:fillRect/>
          </a:stretch>
        </p:blipFill>
        <p:spPr>
          <a:xfrm>
            <a:off x="5075209" y="7839015"/>
            <a:ext cx="2373863" cy="2215606"/>
          </a:xfrm>
          <a:prstGeom prst="rect">
            <a:avLst/>
          </a:prstGeom>
        </p:spPr>
      </p:pic>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613228" y="5225103"/>
            <a:ext cx="6545944" cy="4616007"/>
          </a:xfrm>
          <a:prstGeom prst="rect">
            <a:avLst/>
          </a:prstGeom>
          <a:noFill/>
        </p:spPr>
        <p:txBody>
          <a:bodyPr wrap="square">
            <a:spAutoFit/>
          </a:bodyPr>
          <a:lstStyle/>
          <a:p>
            <a:pPr>
              <a:lnSpc>
                <a:spcPct val="150000"/>
              </a:lnSpc>
            </a:pPr>
            <a:r>
              <a:rPr lang="en-US" sz="1800" b="1" dirty="0">
                <a:latin typeface="+mn-lt"/>
              </a:rPr>
              <a:t>7. Misconception: Drinking Milk Is Essential for Healthy Bones.</a:t>
            </a:r>
          </a:p>
          <a:p>
            <a:pPr marL="285750" indent="-285750">
              <a:lnSpc>
                <a:spcPct val="150000"/>
              </a:lnSpc>
              <a:buFont typeface="Arial" panose="020B0604020202020204" pitchFamily="34" charset="0"/>
              <a:buChar char="•"/>
            </a:pPr>
            <a:r>
              <a:rPr lang="en-US" sz="1800" b="1" dirty="0">
                <a:latin typeface="+mn-lt"/>
              </a:rPr>
              <a:t>Truth: </a:t>
            </a:r>
            <a:r>
              <a:rPr lang="en-US" sz="1800" dirty="0">
                <a:latin typeface="+mn-lt"/>
              </a:rPr>
              <a:t>While milk is a good source of calcium, vitamin D, and other nutrients important for bone health, it's not the only way to support bone density and strength. A variety of foods, including leafy greens, almonds, and fortified plant-based milks, can also provide these essential nutrients. Balanced nutrition and regular exercise are key components of maintaining healthy bones, not just milk consumption.</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6" name="Picture 5">
            <a:extLst>
              <a:ext uri="{FF2B5EF4-FFF2-40B4-BE49-F238E27FC236}">
                <a16:creationId xmlns:a16="http://schemas.microsoft.com/office/drawing/2014/main" id="{7A107944-19D3-07DC-F063-D293167DF8A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1544" y="1181399"/>
            <a:ext cx="6545942" cy="3927565"/>
          </a:xfrm>
          <a:prstGeom prst="rect">
            <a:avLst/>
          </a:prstGeom>
        </p:spPr>
      </p:pic>
    </p:spTree>
    <p:extLst>
      <p:ext uri="{BB962C8B-B14F-4D97-AF65-F5344CB8AC3E}">
        <p14:creationId xmlns:p14="http://schemas.microsoft.com/office/powerpoint/2010/main" val="379331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643218" y="2601634"/>
            <a:ext cx="3181296" cy="5031506"/>
          </a:xfrm>
          <a:prstGeom prst="rect">
            <a:avLst/>
          </a:prstGeom>
          <a:noFill/>
        </p:spPr>
        <p:txBody>
          <a:bodyPr wrap="square">
            <a:spAutoFit/>
          </a:bodyPr>
          <a:lstStyle/>
          <a:p>
            <a:pPr>
              <a:lnSpc>
                <a:spcPct val="150000"/>
              </a:lnSpc>
            </a:pPr>
            <a:r>
              <a:rPr lang="en-US" sz="1800" b="1" dirty="0">
                <a:latin typeface="+mn-lt"/>
              </a:rPr>
              <a:t>8. Misconception: Eating Fat Makes You Fat.</a:t>
            </a:r>
          </a:p>
          <a:p>
            <a:pPr marL="285750" indent="-285750">
              <a:lnSpc>
                <a:spcPct val="150000"/>
              </a:lnSpc>
              <a:buFont typeface="Arial" panose="020B0604020202020204" pitchFamily="34" charset="0"/>
              <a:buChar char="•"/>
            </a:pPr>
            <a:r>
              <a:rPr lang="en-US" sz="1800" b="1" dirty="0">
                <a:latin typeface="+mn-lt"/>
              </a:rPr>
              <a:t>Truth: </a:t>
            </a:r>
            <a:r>
              <a:rPr lang="en-US" sz="1800" dirty="0">
                <a:latin typeface="+mn-lt"/>
              </a:rPr>
              <a:t>Healthy fats, such as those from avocados, nuts, and olive oil, are essential for nutrient absorption and brain health. The key is consuming fats in moderation and focusing on the source of fat.</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6" name="Picture 5">
            <a:extLst>
              <a:ext uri="{FF2B5EF4-FFF2-40B4-BE49-F238E27FC236}">
                <a16:creationId xmlns:a16="http://schemas.microsoft.com/office/drawing/2014/main" id="{63DE7F4F-28C0-60FC-3BE6-CF9D069018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063948" y="1822432"/>
            <a:ext cx="3356659" cy="7753645"/>
          </a:xfrm>
          <a:prstGeom prst="rect">
            <a:avLst/>
          </a:prstGeom>
        </p:spPr>
      </p:pic>
    </p:spTree>
    <p:extLst>
      <p:ext uri="{BB962C8B-B14F-4D97-AF65-F5344CB8AC3E}">
        <p14:creationId xmlns:p14="http://schemas.microsoft.com/office/powerpoint/2010/main" val="104419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588156" y="2928945"/>
            <a:ext cx="3334656" cy="4200509"/>
          </a:xfrm>
          <a:prstGeom prst="rect">
            <a:avLst/>
          </a:prstGeom>
          <a:noFill/>
        </p:spPr>
        <p:txBody>
          <a:bodyPr wrap="square">
            <a:spAutoFit/>
          </a:bodyPr>
          <a:lstStyle/>
          <a:p>
            <a:pPr>
              <a:lnSpc>
                <a:spcPct val="150000"/>
              </a:lnSpc>
            </a:pPr>
            <a:r>
              <a:rPr lang="en-US" sz="1800" b="1" dirty="0">
                <a:latin typeface="+mn-lt"/>
              </a:rPr>
              <a:t>9. Misconception: Skipping Meals Helps You Lose Weight.</a:t>
            </a:r>
          </a:p>
          <a:p>
            <a:pPr marL="285750" indent="-285750">
              <a:lnSpc>
                <a:spcPct val="150000"/>
              </a:lnSpc>
              <a:buFont typeface="Arial" panose="020B0604020202020204" pitchFamily="34" charset="0"/>
              <a:buChar char="•"/>
            </a:pPr>
            <a:r>
              <a:rPr lang="en-US" sz="1800" dirty="0">
                <a:latin typeface="+mn-lt"/>
              </a:rPr>
              <a:t>Truth: Regular meals support metabolic health. Skipping meals can lead to overeating later and may disrupt blood sugar levels and metabolism.</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6" name="Picture 5">
            <a:extLst>
              <a:ext uri="{FF2B5EF4-FFF2-40B4-BE49-F238E27FC236}">
                <a16:creationId xmlns:a16="http://schemas.microsoft.com/office/drawing/2014/main" id="{56174BC4-331D-9B65-B02F-76486A23F68D}"/>
              </a:ext>
              <a:ext uri="{C183D7F6-B498-43B3-948B-1728B52AA6E4}">
                <adec:decorative xmlns:adec="http://schemas.microsoft.com/office/drawing/2017/decorative" val="1"/>
              </a:ext>
            </a:extLst>
          </p:cNvPr>
          <p:cNvPicPr>
            <a:picLocks noChangeAspect="1"/>
          </p:cNvPicPr>
          <p:nvPr/>
        </p:nvPicPr>
        <p:blipFill>
          <a:blip r:embed="rId2">
            <a:duotone>
              <a:prstClr val="black"/>
              <a:srgbClr val="D9C3A5">
                <a:tint val="50000"/>
                <a:satMod val="180000"/>
              </a:srgbClr>
            </a:duotone>
          </a:blip>
          <a:stretch>
            <a:fillRect/>
          </a:stretch>
        </p:blipFill>
        <p:spPr>
          <a:xfrm>
            <a:off x="4097049" y="1911309"/>
            <a:ext cx="3334656" cy="7667569"/>
          </a:xfrm>
          <a:prstGeom prst="rect">
            <a:avLst/>
          </a:prstGeom>
        </p:spPr>
      </p:pic>
    </p:spTree>
    <p:extLst>
      <p:ext uri="{BB962C8B-B14F-4D97-AF65-F5344CB8AC3E}">
        <p14:creationId xmlns:p14="http://schemas.microsoft.com/office/powerpoint/2010/main" val="4084602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649840" y="4411878"/>
            <a:ext cx="6545944" cy="5031506"/>
          </a:xfrm>
          <a:prstGeom prst="rect">
            <a:avLst/>
          </a:prstGeom>
          <a:noFill/>
        </p:spPr>
        <p:txBody>
          <a:bodyPr wrap="square">
            <a:spAutoFit/>
          </a:bodyPr>
          <a:lstStyle/>
          <a:p>
            <a:pPr>
              <a:lnSpc>
                <a:spcPct val="150000"/>
              </a:lnSpc>
            </a:pPr>
            <a:r>
              <a:rPr lang="en-US" sz="1800" b="1" dirty="0">
                <a:latin typeface="+mn-lt"/>
              </a:rPr>
              <a:t>10. Misconception: Fresh Produce Is Always Better Than Frozen.</a:t>
            </a:r>
          </a:p>
          <a:p>
            <a:pPr marL="285750" indent="-285750">
              <a:lnSpc>
                <a:spcPct val="150000"/>
              </a:lnSpc>
              <a:buFont typeface="Arial" panose="020B0604020202020204" pitchFamily="34" charset="0"/>
              <a:buChar char="•"/>
            </a:pPr>
            <a:r>
              <a:rPr lang="en-US" sz="1800" dirty="0">
                <a:latin typeface="+mn-lt"/>
              </a:rPr>
              <a:t>Truth: Frozen fruits and vegetables can be just as nutritious as fresh ones. They're picked and frozen at peak ripeness, locking in nutrients that might otherwise degrade during transport and storage of fresh produce.</a:t>
            </a:r>
          </a:p>
          <a:p>
            <a:pPr>
              <a:lnSpc>
                <a:spcPct val="150000"/>
              </a:lnSpc>
            </a:pPr>
            <a:endParaRPr lang="en-US" sz="1800" dirty="0">
              <a:latin typeface="+mn-lt"/>
            </a:endParaRPr>
          </a:p>
          <a:p>
            <a:pPr>
              <a:lnSpc>
                <a:spcPct val="150000"/>
              </a:lnSpc>
            </a:pPr>
            <a:r>
              <a:rPr lang="en-US" sz="1800" i="1" dirty="0">
                <a:latin typeface="+mn-lt"/>
              </a:rPr>
              <a:t>Understanding these truths can empower individuals to make informed decisions about their diet, leading to healthier lifestyles without the burden of common dietary myths.</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8" name="Picture 7">
            <a:extLst>
              <a:ext uri="{FF2B5EF4-FFF2-40B4-BE49-F238E27FC236}">
                <a16:creationId xmlns:a16="http://schemas.microsoft.com/office/drawing/2014/main" id="{AE26F329-050A-614D-7049-A7F64B874C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9840" y="1829757"/>
            <a:ext cx="6472720" cy="1941816"/>
          </a:xfrm>
          <a:prstGeom prst="rect">
            <a:avLst/>
          </a:prstGeom>
        </p:spPr>
      </p:pic>
    </p:spTree>
    <p:extLst>
      <p:ext uri="{BB962C8B-B14F-4D97-AF65-F5344CB8AC3E}">
        <p14:creationId xmlns:p14="http://schemas.microsoft.com/office/powerpoint/2010/main" val="3798996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4871207" y="7254240"/>
            <a:ext cx="2901193" cy="584775"/>
          </a:xfrm>
          <a:prstGeom prst="rect">
            <a:avLst/>
          </a:prstGeom>
          <a:noFill/>
        </p:spPr>
        <p:txBody>
          <a:bodyPr wrap="square" rtlCol="0">
            <a:spAutoFit/>
          </a:bodyPr>
          <a:lstStyle/>
          <a:p>
            <a:r>
              <a:rPr lang="en-US" sz="1600" dirty="0">
                <a:latin typeface="+mn-lt"/>
              </a:rPr>
              <a:t>Bonus 0009</a:t>
            </a:r>
          </a:p>
          <a:p>
            <a:r>
              <a:rPr lang="en-US" sz="1600" dirty="0">
                <a:latin typeface="+mn-lt"/>
              </a:rPr>
              <a:t>Food Misconceptions</a:t>
            </a:r>
          </a:p>
        </p:txBody>
      </p:sp>
    </p:spTree>
    <p:extLst>
      <p:ext uri="{BB962C8B-B14F-4D97-AF65-F5344CB8AC3E}">
        <p14:creationId xmlns:p14="http://schemas.microsoft.com/office/powerpoint/2010/main" val="85296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7000" r="-47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3155903" y="7427357"/>
            <a:ext cx="4942309" cy="1692771"/>
          </a:xfrm>
          <a:prstGeom prst="rect">
            <a:avLst/>
          </a:prstGeom>
          <a:noFill/>
        </p:spPr>
        <p:txBody>
          <a:bodyPr wrap="square" rtlCol="0">
            <a:spAutoFit/>
          </a:bodyPr>
          <a:lstStyle/>
          <a:p>
            <a:r>
              <a:rPr lang="en-US" sz="1600" dirty="0">
                <a:latin typeface="+mn-lt"/>
              </a:rPr>
              <a:t> </a:t>
            </a:r>
          </a:p>
          <a:p>
            <a:r>
              <a:rPr lang="en-US" sz="4400" dirty="0">
                <a:latin typeface="+mn-lt"/>
              </a:rPr>
              <a:t>Food </a:t>
            </a:r>
          </a:p>
          <a:p>
            <a:r>
              <a:rPr lang="en-US" sz="4400" dirty="0">
                <a:latin typeface="+mn-lt"/>
              </a:rPr>
              <a:t>Misconceptions</a:t>
            </a:r>
          </a:p>
        </p:txBody>
      </p:sp>
    </p:spTree>
    <p:extLst>
      <p:ext uri="{BB962C8B-B14F-4D97-AF65-F5344CB8AC3E}">
        <p14:creationId xmlns:p14="http://schemas.microsoft.com/office/powerpoint/2010/main" val="216828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551542" y="5962703"/>
            <a:ext cx="6506706" cy="3369512"/>
          </a:xfrm>
          <a:prstGeom prst="rect">
            <a:avLst/>
          </a:prstGeom>
          <a:noFill/>
        </p:spPr>
        <p:txBody>
          <a:bodyPr wrap="square">
            <a:spAutoFit/>
          </a:bodyPr>
          <a:lstStyle/>
          <a:p>
            <a:pPr>
              <a:lnSpc>
                <a:spcPct val="150000"/>
              </a:lnSpc>
            </a:pPr>
            <a:r>
              <a:rPr lang="en-US" sz="1800" dirty="0">
                <a:latin typeface="+mn-lt"/>
              </a:rPr>
              <a:t>Healthy eating is a topic ripe with misconceptions and myths. These misunderstandings can often deter individuals from pursuing a healthier diet or cause confusion about what healthy eating truly entails. </a:t>
            </a:r>
          </a:p>
          <a:p>
            <a:pPr>
              <a:lnSpc>
                <a:spcPct val="150000"/>
              </a:lnSpc>
            </a:pPr>
            <a:endParaRPr lang="en-US" sz="1800" dirty="0">
              <a:latin typeface="+mn-lt"/>
            </a:endParaRPr>
          </a:p>
          <a:p>
            <a:pPr>
              <a:lnSpc>
                <a:spcPct val="150000"/>
              </a:lnSpc>
            </a:pPr>
            <a:r>
              <a:rPr lang="en-US" sz="1800" dirty="0">
                <a:latin typeface="+mn-lt"/>
              </a:rPr>
              <a:t>On the following pages you’ll learn some of  the most common misconceptions about healthy eating and the truths behind them:</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6" name="Picture 5">
            <a:extLst>
              <a:ext uri="{FF2B5EF4-FFF2-40B4-BE49-F238E27FC236}">
                <a16:creationId xmlns:a16="http://schemas.microsoft.com/office/drawing/2014/main" id="{DFC41664-8D6F-AAED-A364-B0218FDF0C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1542" y="1670535"/>
            <a:ext cx="6545944" cy="3927566"/>
          </a:xfrm>
          <a:prstGeom prst="rect">
            <a:avLst/>
          </a:prstGeom>
        </p:spPr>
      </p:pic>
    </p:spTree>
    <p:extLst>
      <p:ext uri="{BB962C8B-B14F-4D97-AF65-F5344CB8AC3E}">
        <p14:creationId xmlns:p14="http://schemas.microsoft.com/office/powerpoint/2010/main" val="193076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551542" y="2721196"/>
            <a:ext cx="2990311" cy="4616007"/>
          </a:xfrm>
          <a:prstGeom prst="rect">
            <a:avLst/>
          </a:prstGeom>
          <a:noFill/>
        </p:spPr>
        <p:txBody>
          <a:bodyPr wrap="square">
            <a:spAutoFit/>
          </a:bodyPr>
          <a:lstStyle/>
          <a:p>
            <a:pPr>
              <a:lnSpc>
                <a:spcPct val="150000"/>
              </a:lnSpc>
            </a:pPr>
            <a:r>
              <a:rPr lang="en-US" sz="1800" b="1" dirty="0">
                <a:latin typeface="+mn-lt"/>
              </a:rPr>
              <a:t>1. Misconception: Eating Healthy Is All or Nothing.</a:t>
            </a:r>
          </a:p>
          <a:p>
            <a:pPr marL="285750" indent="-285750">
              <a:lnSpc>
                <a:spcPct val="150000"/>
              </a:lnSpc>
              <a:buFont typeface="Arial" panose="020B0604020202020204" pitchFamily="34" charset="0"/>
              <a:buChar char="•"/>
            </a:pPr>
            <a:r>
              <a:rPr lang="en-US" sz="1800" b="1" dirty="0">
                <a:latin typeface="+mn-lt"/>
              </a:rPr>
              <a:t>Truth: </a:t>
            </a:r>
            <a:r>
              <a:rPr lang="en-US" sz="1800" dirty="0">
                <a:latin typeface="+mn-lt"/>
              </a:rPr>
              <a:t>Healthy eating is about balance and making more nutritious choices more often, not about strict dietary limitations or depriving yourself of the foods you love.</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4" name="Picture Placeholder 14">
            <a:extLst>
              <a:ext uri="{FF2B5EF4-FFF2-40B4-BE49-F238E27FC236}">
                <a16:creationId xmlns:a16="http://schemas.microsoft.com/office/drawing/2014/main" id="{3D7AEC78-30BC-D8C3-D46F-832B61B22084}"/>
              </a:ext>
            </a:extLst>
          </p:cNvPr>
          <p:cNvPicPr>
            <a:picLocks noGrp="1" noChangeAspect="1"/>
          </p:cNvPicPr>
          <p:nvPr>
            <p:ph type="pic" idx="2"/>
          </p:nvPr>
        </p:nvPicPr>
        <p:blipFill>
          <a:blip r:embed="rId2"/>
          <a:srcRect t="2960" b="2960"/>
          <a:stretch/>
        </p:blipFill>
        <p:spPr>
          <a:xfrm>
            <a:off x="3922812" y="1948022"/>
            <a:ext cx="3416772" cy="7630853"/>
          </a:xfrm>
        </p:spPr>
      </p:pic>
    </p:spTree>
    <p:extLst>
      <p:ext uri="{BB962C8B-B14F-4D97-AF65-F5344CB8AC3E}">
        <p14:creationId xmlns:p14="http://schemas.microsoft.com/office/powerpoint/2010/main" val="389831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796108" y="6637223"/>
            <a:ext cx="6545943" cy="2538515"/>
          </a:xfrm>
          <a:prstGeom prst="rect">
            <a:avLst/>
          </a:prstGeom>
          <a:noFill/>
        </p:spPr>
        <p:txBody>
          <a:bodyPr wrap="square">
            <a:spAutoFit/>
          </a:bodyPr>
          <a:lstStyle/>
          <a:p>
            <a:pPr>
              <a:lnSpc>
                <a:spcPct val="150000"/>
              </a:lnSpc>
            </a:pPr>
            <a:r>
              <a:rPr lang="en-US" sz="1800" b="1" dirty="0">
                <a:latin typeface="+mn-lt"/>
              </a:rPr>
              <a:t>2. Misconception: Carbs Are the Enemy.</a:t>
            </a:r>
          </a:p>
          <a:p>
            <a:pPr marL="285750" indent="-285750">
              <a:lnSpc>
                <a:spcPct val="150000"/>
              </a:lnSpc>
              <a:buFont typeface="Arial" panose="020B0604020202020204" pitchFamily="34" charset="0"/>
              <a:buChar char="•"/>
            </a:pPr>
            <a:r>
              <a:rPr lang="en-US" sz="1800" b="1" dirty="0">
                <a:latin typeface="+mn-lt"/>
              </a:rPr>
              <a:t>Truth: </a:t>
            </a:r>
            <a:r>
              <a:rPr lang="en-US" sz="1800" dirty="0">
                <a:latin typeface="+mn-lt"/>
              </a:rPr>
              <a:t>Carbohydrates are an essential part of a healthy diet; </a:t>
            </a:r>
            <a:r>
              <a:rPr lang="en-US" sz="1800" b="1" dirty="0">
                <a:latin typeface="+mn-lt"/>
              </a:rPr>
              <a:t>it's the type of carbs that matters</a:t>
            </a:r>
            <a:r>
              <a:rPr lang="en-US" sz="1800" dirty="0">
                <a:latin typeface="+mn-lt"/>
              </a:rPr>
              <a:t>. Complex carbs such as whole grains, fruits, and vegetables are good carbs that provide energy and nutrients.</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9" name="Picture 8">
            <a:extLst>
              <a:ext uri="{FF2B5EF4-FFF2-40B4-BE49-F238E27FC236}">
                <a16:creationId xmlns:a16="http://schemas.microsoft.com/office/drawing/2014/main" id="{322C39C5-380D-48CE-E3B2-099CD3C8B0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1541" y="1713633"/>
            <a:ext cx="6545943" cy="3927566"/>
          </a:xfrm>
          <a:prstGeom prst="rect">
            <a:avLst/>
          </a:prstGeom>
        </p:spPr>
      </p:pic>
      <p:sp>
        <p:nvSpPr>
          <p:cNvPr id="10" name="TextBox 9">
            <a:extLst>
              <a:ext uri="{FF2B5EF4-FFF2-40B4-BE49-F238E27FC236}">
                <a16:creationId xmlns:a16="http://schemas.microsoft.com/office/drawing/2014/main" id="{D0A20B93-7719-5A5A-E5AB-5276CA35A066}"/>
              </a:ext>
            </a:extLst>
          </p:cNvPr>
          <p:cNvSpPr txBox="1"/>
          <p:nvPr/>
        </p:nvSpPr>
        <p:spPr>
          <a:xfrm>
            <a:off x="613228" y="5737764"/>
            <a:ext cx="3272972" cy="400110"/>
          </a:xfrm>
          <a:prstGeom prst="rect">
            <a:avLst/>
          </a:prstGeom>
          <a:noFill/>
        </p:spPr>
        <p:txBody>
          <a:bodyPr wrap="square" rtlCol="0">
            <a:spAutoFit/>
          </a:bodyPr>
          <a:lstStyle/>
          <a:p>
            <a:pPr algn="ctr"/>
            <a:r>
              <a:rPr lang="en-US" sz="2000" dirty="0">
                <a:latin typeface="+mn-lt"/>
              </a:rPr>
              <a:t>COMPLEX CARBS</a:t>
            </a:r>
          </a:p>
        </p:txBody>
      </p:sp>
      <p:sp>
        <p:nvSpPr>
          <p:cNvPr id="11" name="TextBox 10">
            <a:extLst>
              <a:ext uri="{FF2B5EF4-FFF2-40B4-BE49-F238E27FC236}">
                <a16:creationId xmlns:a16="http://schemas.microsoft.com/office/drawing/2014/main" id="{A425E27F-EE03-ED02-3938-DF287DD6FF3B}"/>
              </a:ext>
            </a:extLst>
          </p:cNvPr>
          <p:cNvSpPr txBox="1"/>
          <p:nvPr/>
        </p:nvSpPr>
        <p:spPr>
          <a:xfrm>
            <a:off x="3824513" y="5698348"/>
            <a:ext cx="3272972" cy="400110"/>
          </a:xfrm>
          <a:prstGeom prst="rect">
            <a:avLst/>
          </a:prstGeom>
          <a:noFill/>
        </p:spPr>
        <p:txBody>
          <a:bodyPr wrap="square" rtlCol="0">
            <a:spAutoFit/>
          </a:bodyPr>
          <a:lstStyle/>
          <a:p>
            <a:pPr algn="ctr"/>
            <a:r>
              <a:rPr lang="en-US" sz="2000" dirty="0">
                <a:latin typeface="+mn-lt"/>
              </a:rPr>
              <a:t>SIMPLE CARBS</a:t>
            </a:r>
          </a:p>
        </p:txBody>
      </p:sp>
    </p:spTree>
    <p:extLst>
      <p:ext uri="{BB962C8B-B14F-4D97-AF65-F5344CB8AC3E}">
        <p14:creationId xmlns:p14="http://schemas.microsoft.com/office/powerpoint/2010/main" val="3659331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473012" y="2983600"/>
            <a:ext cx="3233379" cy="3785011"/>
          </a:xfrm>
          <a:prstGeom prst="rect">
            <a:avLst/>
          </a:prstGeom>
          <a:noFill/>
        </p:spPr>
        <p:txBody>
          <a:bodyPr wrap="square">
            <a:spAutoFit/>
          </a:bodyPr>
          <a:lstStyle/>
          <a:p>
            <a:pPr>
              <a:lnSpc>
                <a:spcPct val="150000"/>
              </a:lnSpc>
            </a:pPr>
            <a:r>
              <a:rPr lang="en-US" sz="1800" b="1" dirty="0">
                <a:latin typeface="+mn-lt"/>
              </a:rPr>
              <a:t>3. Misconception: Healthy Food Is Expensive.</a:t>
            </a:r>
          </a:p>
          <a:p>
            <a:pPr marL="285750" indent="-285750">
              <a:lnSpc>
                <a:spcPct val="150000"/>
              </a:lnSpc>
              <a:buFont typeface="Arial" panose="020B0604020202020204" pitchFamily="34" charset="0"/>
              <a:buChar char="•"/>
            </a:pPr>
            <a:r>
              <a:rPr lang="en-US" sz="1800" b="1" dirty="0">
                <a:latin typeface="+mn-lt"/>
              </a:rPr>
              <a:t>Truth: </a:t>
            </a:r>
            <a:r>
              <a:rPr lang="en-US" sz="1800" dirty="0">
                <a:latin typeface="+mn-lt"/>
              </a:rPr>
              <a:t>With smart shopping choices, such as buying seasonal produce, whole grains, and legumes, eating healthily can be economical.</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8" name="Picture 7">
            <a:extLst>
              <a:ext uri="{FF2B5EF4-FFF2-40B4-BE49-F238E27FC236}">
                <a16:creationId xmlns:a16="http://schemas.microsoft.com/office/drawing/2014/main" id="{0E1F9B87-C9CD-9067-2523-B020E6D1981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066010" y="2046050"/>
            <a:ext cx="3233378" cy="7532819"/>
          </a:xfrm>
          <a:prstGeom prst="rect">
            <a:avLst/>
          </a:prstGeom>
        </p:spPr>
      </p:pic>
    </p:spTree>
    <p:extLst>
      <p:ext uri="{BB962C8B-B14F-4D97-AF65-F5344CB8AC3E}">
        <p14:creationId xmlns:p14="http://schemas.microsoft.com/office/powerpoint/2010/main" val="164566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602710" y="2721196"/>
            <a:ext cx="3221804" cy="4616007"/>
          </a:xfrm>
          <a:prstGeom prst="rect">
            <a:avLst/>
          </a:prstGeom>
          <a:noFill/>
        </p:spPr>
        <p:txBody>
          <a:bodyPr wrap="square">
            <a:spAutoFit/>
          </a:bodyPr>
          <a:lstStyle/>
          <a:p>
            <a:pPr>
              <a:lnSpc>
                <a:spcPct val="150000"/>
              </a:lnSpc>
            </a:pPr>
            <a:r>
              <a:rPr lang="en-US" sz="1800" b="1" dirty="0">
                <a:latin typeface="+mn-lt"/>
              </a:rPr>
              <a:t>4. Misconception: Diet Foods Are Always a Healthier Option.</a:t>
            </a:r>
          </a:p>
          <a:p>
            <a:pPr marL="285750" indent="-285750">
              <a:lnSpc>
                <a:spcPct val="150000"/>
              </a:lnSpc>
              <a:buFont typeface="Arial" panose="020B0604020202020204" pitchFamily="34" charset="0"/>
              <a:buChar char="•"/>
            </a:pPr>
            <a:r>
              <a:rPr lang="en-US" sz="1800" b="1" dirty="0">
                <a:latin typeface="+mn-lt"/>
              </a:rPr>
              <a:t>Truth: </a:t>
            </a:r>
            <a:r>
              <a:rPr lang="en-US" sz="1800" dirty="0">
                <a:latin typeface="+mn-lt"/>
              </a:rPr>
              <a:t>Foods labeled as "diet" or "low-fat" can often be high in sugars and artificial ingredients. It’s important to read labels and focus on whole, unprocessed foods.</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6" name="Picture 5">
            <a:extLst>
              <a:ext uri="{FF2B5EF4-FFF2-40B4-BE49-F238E27FC236}">
                <a16:creationId xmlns:a16="http://schemas.microsoft.com/office/drawing/2014/main" id="{FC753C7F-9CF8-A778-476E-77916D32CB7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1183" y="2157987"/>
            <a:ext cx="3221804" cy="7420892"/>
          </a:xfrm>
          <a:prstGeom prst="rect">
            <a:avLst/>
          </a:prstGeom>
        </p:spPr>
      </p:pic>
    </p:spTree>
    <p:extLst>
      <p:ext uri="{BB962C8B-B14F-4D97-AF65-F5344CB8AC3E}">
        <p14:creationId xmlns:p14="http://schemas.microsoft.com/office/powerpoint/2010/main" val="3146380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588154" y="2760848"/>
            <a:ext cx="3334658" cy="5447004"/>
          </a:xfrm>
          <a:prstGeom prst="rect">
            <a:avLst/>
          </a:prstGeom>
          <a:noFill/>
        </p:spPr>
        <p:txBody>
          <a:bodyPr wrap="square">
            <a:spAutoFit/>
          </a:bodyPr>
          <a:lstStyle/>
          <a:p>
            <a:pPr>
              <a:lnSpc>
                <a:spcPct val="150000"/>
              </a:lnSpc>
            </a:pPr>
            <a:r>
              <a:rPr lang="en-US" sz="1800" b="1" dirty="0">
                <a:latin typeface="+mn-lt"/>
              </a:rPr>
              <a:t>5. Misconception: Supplements Can Replace Whole Foods.</a:t>
            </a:r>
          </a:p>
          <a:p>
            <a:pPr marL="285750" indent="-285750">
              <a:lnSpc>
                <a:spcPct val="150000"/>
              </a:lnSpc>
              <a:buFont typeface="Arial" panose="020B0604020202020204" pitchFamily="34" charset="0"/>
              <a:buChar char="•"/>
            </a:pPr>
            <a:r>
              <a:rPr lang="en-US" sz="1800" b="1" dirty="0">
                <a:latin typeface="+mn-lt"/>
              </a:rPr>
              <a:t>Truth: </a:t>
            </a:r>
            <a:r>
              <a:rPr lang="en-US" sz="1800" dirty="0">
                <a:latin typeface="+mn-lt"/>
              </a:rPr>
              <a:t>While supplements can help fill nutritional gaps, they can't replicate all of the nutritional benefits of whole foods, which contain a variety of vitamins, minerals, and other health-promoting compounds.</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6" name="Picture 5">
            <a:extLst>
              <a:ext uri="{FF2B5EF4-FFF2-40B4-BE49-F238E27FC236}">
                <a16:creationId xmlns:a16="http://schemas.microsoft.com/office/drawing/2014/main" id="{1A0BF588-0E77-730D-8E6A-E38AC819E6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5553" y="1963711"/>
            <a:ext cx="3334657" cy="7615168"/>
          </a:xfrm>
          <a:prstGeom prst="rect">
            <a:avLst/>
          </a:prstGeom>
        </p:spPr>
      </p:pic>
    </p:spTree>
    <p:extLst>
      <p:ext uri="{BB962C8B-B14F-4D97-AF65-F5344CB8AC3E}">
        <p14:creationId xmlns:p14="http://schemas.microsoft.com/office/powerpoint/2010/main" val="2947422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588154" y="2721196"/>
            <a:ext cx="3334658" cy="4616007"/>
          </a:xfrm>
          <a:prstGeom prst="rect">
            <a:avLst/>
          </a:prstGeom>
          <a:noFill/>
        </p:spPr>
        <p:txBody>
          <a:bodyPr wrap="square">
            <a:spAutoFit/>
          </a:bodyPr>
          <a:lstStyle/>
          <a:p>
            <a:pPr>
              <a:lnSpc>
                <a:spcPct val="150000"/>
              </a:lnSpc>
            </a:pPr>
            <a:r>
              <a:rPr lang="en-US" sz="1800" b="1" dirty="0">
                <a:latin typeface="+mn-lt"/>
              </a:rPr>
              <a:t>6. Misconception: If It's Organic, It's Healthier.</a:t>
            </a:r>
          </a:p>
          <a:p>
            <a:pPr marL="285750" indent="-285750">
              <a:lnSpc>
                <a:spcPct val="150000"/>
              </a:lnSpc>
              <a:buFont typeface="Arial" panose="020B0604020202020204" pitchFamily="34" charset="0"/>
              <a:buChar char="•"/>
            </a:pPr>
            <a:r>
              <a:rPr lang="en-US" sz="1800" b="1" dirty="0">
                <a:latin typeface="+mn-lt"/>
              </a:rPr>
              <a:t>Truth: </a:t>
            </a:r>
            <a:r>
              <a:rPr lang="en-US" sz="1800" dirty="0">
                <a:latin typeface="+mn-lt"/>
              </a:rPr>
              <a:t>Organic foods have benefits, such as lower pesticide levels, but not all organic foods are inherently healthier in terms of calorie or sugar content than their non-organic counterparts.</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400110"/>
          </a:xfrm>
          <a:prstGeom prst="rect">
            <a:avLst/>
          </a:prstGeom>
          <a:noFill/>
        </p:spPr>
        <p:txBody>
          <a:bodyPr wrap="square">
            <a:spAutoFit/>
          </a:bodyPr>
          <a:lstStyle/>
          <a:p>
            <a:pPr algn="ctr"/>
            <a:r>
              <a:rPr lang="en-US" sz="2000" dirty="0">
                <a:latin typeface="+mj-lt"/>
              </a:rPr>
              <a:t>FOOD MISCONCEPTIONS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0009 Bonus Culinary Arts</a:t>
            </a:r>
          </a:p>
        </p:txBody>
      </p:sp>
      <p:pic>
        <p:nvPicPr>
          <p:cNvPr id="6" name="Picture 5">
            <a:extLst>
              <a:ext uri="{FF2B5EF4-FFF2-40B4-BE49-F238E27FC236}">
                <a16:creationId xmlns:a16="http://schemas.microsoft.com/office/drawing/2014/main" id="{C58482F4-0F1D-97C0-48FB-EC248B9A9F3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22813" y="1858565"/>
            <a:ext cx="3334658" cy="7720313"/>
          </a:xfrm>
          <a:prstGeom prst="rect">
            <a:avLst/>
          </a:prstGeom>
        </p:spPr>
      </p:pic>
    </p:spTree>
    <p:extLst>
      <p:ext uri="{BB962C8B-B14F-4D97-AF65-F5344CB8AC3E}">
        <p14:creationId xmlns:p14="http://schemas.microsoft.com/office/powerpoint/2010/main" val="1113822733"/>
      </p:ext>
    </p:extLst>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onus CULINARY ARTS TEMPLATE" id="{462A2C1E-FC43-4DE8-92DE-85A1AA6ED4B5}" vid="{53477705-84ED-4452-A4B9-E6CE2A014C13}"/>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Bonus CULINARY ARTS TEMPLATE</Template>
  <TotalTime>215</TotalTime>
  <Words>664</Words>
  <Application>Microsoft Office PowerPoint</Application>
  <PresentationFormat>Custom</PresentationFormat>
  <Paragraphs>59</Paragraphs>
  <Slides>14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Helvetica Neue</vt:lpstr>
      <vt:lpstr>Arial</vt:lpstr>
      <vt:lpstr>Montserrat Light</vt:lpstr>
      <vt:lpstr>Lato</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Sylvie W</dc:creator>
  <cp:lastModifiedBy>USER</cp:lastModifiedBy>
  <cp:revision>4</cp:revision>
  <dcterms:created xsi:type="dcterms:W3CDTF">2024-05-13T11:12:55Z</dcterms:created>
  <dcterms:modified xsi:type="dcterms:W3CDTF">2025-03-05T15:58:04Z</dcterms:modified>
</cp:coreProperties>
</file>