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10"/>
  </p:notesMasterIdLst>
  <p:sldIdLst>
    <p:sldId id="800" r:id="rId2"/>
    <p:sldId id="884" r:id="rId3"/>
    <p:sldId id="881" r:id="rId4"/>
    <p:sldId id="891" r:id="rId5"/>
    <p:sldId id="885" r:id="rId6"/>
    <p:sldId id="892" r:id="rId7"/>
    <p:sldId id="893" r:id="rId8"/>
    <p:sldId id="886" r:id="rId9"/>
    <p:sldId id="887" r:id="rId10"/>
    <p:sldId id="888" r:id="rId11"/>
    <p:sldId id="894" r:id="rId12"/>
    <p:sldId id="895" r:id="rId13"/>
    <p:sldId id="896" r:id="rId14"/>
    <p:sldId id="897" r:id="rId15"/>
    <p:sldId id="898" r:id="rId16"/>
    <p:sldId id="889" r:id="rId17"/>
    <p:sldId id="890" r:id="rId18"/>
    <p:sldId id="899" r:id="rId19"/>
    <p:sldId id="900" r:id="rId20"/>
    <p:sldId id="901" r:id="rId21"/>
    <p:sldId id="902" r:id="rId22"/>
    <p:sldId id="903" r:id="rId23"/>
    <p:sldId id="904" r:id="rId24"/>
    <p:sldId id="905" r:id="rId25"/>
    <p:sldId id="906" r:id="rId26"/>
    <p:sldId id="907" r:id="rId27"/>
    <p:sldId id="908" r:id="rId28"/>
    <p:sldId id="909" r:id="rId29"/>
    <p:sldId id="910" r:id="rId30"/>
    <p:sldId id="911" r:id="rId31"/>
    <p:sldId id="912" r:id="rId32"/>
    <p:sldId id="913" r:id="rId33"/>
    <p:sldId id="914" r:id="rId34"/>
    <p:sldId id="915" r:id="rId35"/>
    <p:sldId id="916" r:id="rId36"/>
    <p:sldId id="917" r:id="rId37"/>
    <p:sldId id="918" r:id="rId38"/>
    <p:sldId id="919" r:id="rId39"/>
    <p:sldId id="923" r:id="rId40"/>
    <p:sldId id="922" r:id="rId41"/>
    <p:sldId id="924" r:id="rId42"/>
    <p:sldId id="932" r:id="rId43"/>
    <p:sldId id="921" r:id="rId44"/>
    <p:sldId id="937" r:id="rId45"/>
    <p:sldId id="943" r:id="rId46"/>
    <p:sldId id="942" r:id="rId47"/>
    <p:sldId id="941" r:id="rId48"/>
    <p:sldId id="940" r:id="rId49"/>
    <p:sldId id="939" r:id="rId50"/>
    <p:sldId id="938" r:id="rId51"/>
    <p:sldId id="958" r:id="rId52"/>
    <p:sldId id="957" r:id="rId53"/>
    <p:sldId id="956" r:id="rId54"/>
    <p:sldId id="955" r:id="rId55"/>
    <p:sldId id="925" r:id="rId56"/>
    <p:sldId id="933" r:id="rId57"/>
    <p:sldId id="920" r:id="rId58"/>
    <p:sldId id="945" r:id="rId59"/>
    <p:sldId id="944" r:id="rId60"/>
    <p:sldId id="965" r:id="rId61"/>
    <p:sldId id="964" r:id="rId62"/>
    <p:sldId id="963" r:id="rId63"/>
    <p:sldId id="959" r:id="rId64"/>
    <p:sldId id="960" r:id="rId65"/>
    <p:sldId id="967" r:id="rId66"/>
    <p:sldId id="966" r:id="rId67"/>
    <p:sldId id="926" r:id="rId68"/>
    <p:sldId id="934" r:id="rId69"/>
    <p:sldId id="929" r:id="rId70"/>
    <p:sldId id="946" r:id="rId71"/>
    <p:sldId id="961" r:id="rId72"/>
    <p:sldId id="947" r:id="rId73"/>
    <p:sldId id="970" r:id="rId74"/>
    <p:sldId id="962" r:id="rId75"/>
    <p:sldId id="973" r:id="rId76"/>
    <p:sldId id="972" r:id="rId77"/>
    <p:sldId id="971" r:id="rId78"/>
    <p:sldId id="969" r:id="rId79"/>
    <p:sldId id="968" r:id="rId80"/>
    <p:sldId id="948" r:id="rId81"/>
    <p:sldId id="980" r:id="rId82"/>
    <p:sldId id="979" r:id="rId83"/>
    <p:sldId id="978" r:id="rId84"/>
    <p:sldId id="977" r:id="rId85"/>
    <p:sldId id="976" r:id="rId86"/>
    <p:sldId id="975" r:id="rId87"/>
    <p:sldId id="983" r:id="rId88"/>
    <p:sldId id="982" r:id="rId89"/>
    <p:sldId id="981" r:id="rId90"/>
    <p:sldId id="984" r:id="rId91"/>
    <p:sldId id="987" r:id="rId92"/>
    <p:sldId id="927" r:id="rId93"/>
    <p:sldId id="935" r:id="rId94"/>
    <p:sldId id="930" r:id="rId95"/>
    <p:sldId id="949" r:id="rId96"/>
    <p:sldId id="951" r:id="rId97"/>
    <p:sldId id="950" r:id="rId98"/>
    <p:sldId id="994" r:id="rId99"/>
    <p:sldId id="993" r:id="rId100"/>
    <p:sldId id="992" r:id="rId101"/>
    <p:sldId id="928" r:id="rId102"/>
    <p:sldId id="936" r:id="rId103"/>
    <p:sldId id="931" r:id="rId104"/>
    <p:sldId id="952" r:id="rId105"/>
    <p:sldId id="954" r:id="rId106"/>
    <p:sldId id="953" r:id="rId107"/>
    <p:sldId id="996" r:id="rId108"/>
    <p:sldId id="883" r:id="rId10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20" userDrawn="1">
          <p15:clr>
            <a:srgbClr val="A4A3A4"/>
          </p15:clr>
        </p15:guide>
        <p15:guide id="2" orient="horz" pos="3169" userDrawn="1">
          <p15:clr>
            <a:srgbClr val="A4A3A4"/>
          </p15:clr>
        </p15:guide>
        <p15:guide id="3" pos="960" userDrawn="1">
          <p15:clr>
            <a:srgbClr val="A4A3A4"/>
          </p15:clr>
        </p15:guide>
        <p15:guide id="4" pos="7030" userDrawn="1">
          <p15:clr>
            <a:srgbClr val="A4A3A4"/>
          </p15:clr>
        </p15:guide>
        <p15:guide id="5" pos="1656" userDrawn="1">
          <p15:clr>
            <a:srgbClr val="A4A3A4"/>
          </p15:clr>
        </p15:guide>
        <p15:guide id="6" orient="horz" pos="984" userDrawn="1">
          <p15:clr>
            <a:srgbClr val="A4A3A4"/>
          </p15:clr>
        </p15:guide>
        <p15:guide id="7" orient="horz" pos="40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8C8"/>
    <a:srgbClr val="51AEB3"/>
    <a:srgbClr val="91A05D"/>
    <a:srgbClr val="ADC26F"/>
    <a:srgbClr val="BD4C5B"/>
    <a:srgbClr val="DB5764"/>
    <a:srgbClr val="48999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4CF4F0-DA92-4DAB-9F14-760580B2FEB7}" v="166" dt="2019-02-18T23:29:12.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1" autoAdjust="0"/>
    <p:restoredTop sz="95353" autoAdjust="0"/>
  </p:normalViewPr>
  <p:slideViewPr>
    <p:cSldViewPr snapToGrid="0" showGuides="1">
      <p:cViewPr varScale="1">
        <p:scale>
          <a:sx n="62" d="100"/>
          <a:sy n="62" d="100"/>
        </p:scale>
        <p:origin x="728" y="56"/>
      </p:cViewPr>
      <p:guideLst>
        <p:guide orient="horz" pos="1320"/>
        <p:guide orient="horz" pos="3169"/>
        <p:guide pos="960"/>
        <p:guide pos="7030"/>
        <p:guide pos="1656"/>
        <p:guide orient="horz" pos="984"/>
        <p:guide orient="horz" pos="4080"/>
      </p:guideLst>
    </p:cSldViewPr>
  </p:slideViewPr>
  <p:outlineViewPr>
    <p:cViewPr>
      <p:scale>
        <a:sx n="33" d="100"/>
        <a:sy n="33" d="100"/>
      </p:scale>
      <p:origin x="0" y="0"/>
    </p:cViewPr>
  </p:outlineViewPr>
  <p:notesTextViewPr>
    <p:cViewPr>
      <p:scale>
        <a:sx n="1" d="1"/>
        <a:sy n="1" d="1"/>
      </p:scale>
      <p:origin x="0" y="0"/>
    </p:cViewPr>
  </p:notesTextViewPr>
  <p:sorterViewPr>
    <p:cViewPr>
      <p:scale>
        <a:sx n="85" d="100"/>
        <a:sy n="85" d="100"/>
      </p:scale>
      <p:origin x="0" y="0"/>
    </p:cViewPr>
  </p:sorterViewPr>
  <p:notesViewPr>
    <p:cSldViewPr snapToGrid="0" showGuides="1">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4598B2B-551C-4F10-80B6-3494F80347D7}" type="datetimeFigureOut">
              <a:rPr lang="en-US"/>
              <a:pPr>
                <a:defRPr/>
              </a:pPr>
              <a:t>3/4/2025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1D18BD9-3198-42CD-B53C-9C19EA73D39D}" type="slidenum">
              <a:rPr lang="en-US" altLang="en-US"/>
              <a:pPr>
                <a:defRPr/>
              </a:pPr>
              <a:t>‹#›</a:t>
            </a:fld>
            <a:endParaRPr lang="en-US" altLang="en-US" dirty="0"/>
          </a:p>
        </p:txBody>
      </p:sp>
    </p:spTree>
    <p:extLst>
      <p:ext uri="{BB962C8B-B14F-4D97-AF65-F5344CB8AC3E}">
        <p14:creationId xmlns:p14="http://schemas.microsoft.com/office/powerpoint/2010/main" val="461391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mn-lt"/>
        <a:ea typeface="+mn-ea"/>
        <a:cs typeface="+mn-cs"/>
      </a:defRPr>
    </a:lvl1pPr>
    <a:lvl2pPr marL="228600" algn="l" rtl="0" eaLnBrk="0" fontAlgn="base" hangingPunct="0">
      <a:spcBef>
        <a:spcPct val="30000"/>
      </a:spcBef>
      <a:spcAft>
        <a:spcPct val="0"/>
      </a:spcAft>
      <a:defRPr sz="600" kern="1200">
        <a:solidFill>
          <a:schemeClr val="tx1"/>
        </a:solidFill>
        <a:latin typeface="+mn-lt"/>
        <a:ea typeface="+mn-ea"/>
        <a:cs typeface="+mn-cs"/>
      </a:defRPr>
    </a:lvl2pPr>
    <a:lvl3pPr marL="457200" algn="l" rtl="0" eaLnBrk="0" fontAlgn="base" hangingPunct="0">
      <a:spcBef>
        <a:spcPct val="30000"/>
      </a:spcBef>
      <a:spcAft>
        <a:spcPct val="0"/>
      </a:spcAft>
      <a:defRPr sz="600" kern="1200">
        <a:solidFill>
          <a:schemeClr val="tx1"/>
        </a:solidFill>
        <a:latin typeface="+mn-lt"/>
        <a:ea typeface="+mn-ea"/>
        <a:cs typeface="+mn-cs"/>
      </a:defRPr>
    </a:lvl3pPr>
    <a:lvl4pPr marL="685800" algn="l" rtl="0" eaLnBrk="0" fontAlgn="base" hangingPunct="0">
      <a:spcBef>
        <a:spcPct val="30000"/>
      </a:spcBef>
      <a:spcAft>
        <a:spcPct val="0"/>
      </a:spcAft>
      <a:defRPr sz="600" kern="1200">
        <a:solidFill>
          <a:schemeClr val="tx1"/>
        </a:solidFill>
        <a:latin typeface="+mn-lt"/>
        <a:ea typeface="+mn-ea"/>
        <a:cs typeface="+mn-cs"/>
      </a:defRPr>
    </a:lvl4pPr>
    <a:lvl5pPr marL="914400" algn="l" rtl="0" eaLnBrk="0" fontAlgn="base" hangingPunct="0">
      <a:spcBef>
        <a:spcPct val="30000"/>
      </a:spcBef>
      <a:spcAft>
        <a:spcPct val="0"/>
      </a:spcAft>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427054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06505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112551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2" name="Rectangle 1"/>
          <p:cNvSpPr/>
          <p:nvPr userDrawn="1"/>
        </p:nvSpPr>
        <p:spPr>
          <a:xfrm>
            <a:off x="1001713" y="1001713"/>
            <a:ext cx="10186194" cy="4854575"/>
          </a:xfrm>
          <a:prstGeom prst="rect">
            <a:avLst/>
          </a:prstGeom>
          <a:noFill/>
          <a:ln w="317500">
            <a:solidFill>
              <a:srgbClr val="51AEB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p:cNvSpPr>
            <a:spLocks noChangeArrowheads="1"/>
          </p:cNvSpPr>
          <p:nvPr userDrawn="1"/>
        </p:nvSpPr>
        <p:spPr bwMode="auto">
          <a:xfrm>
            <a:off x="4113213" y="7034212"/>
            <a:ext cx="493713" cy="381000"/>
          </a:xfrm>
          <a:prstGeom prst="rect">
            <a:avLst/>
          </a:prstGeom>
          <a:solidFill>
            <a:srgbClr val="51AEB3"/>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a:t>
            </a:r>
          </a:p>
        </p:txBody>
      </p:sp>
      <p:sp>
        <p:nvSpPr>
          <p:cNvPr id="4" name="Rectangle"/>
          <p:cNvSpPr>
            <a:spLocks noChangeArrowheads="1"/>
          </p:cNvSpPr>
          <p:nvPr userDrawn="1"/>
        </p:nvSpPr>
        <p:spPr bwMode="auto">
          <a:xfrm>
            <a:off x="5149057" y="7034212"/>
            <a:ext cx="494506" cy="381000"/>
          </a:xfrm>
          <a:prstGeom prst="rect">
            <a:avLst/>
          </a:prstGeom>
          <a:solidFill>
            <a:srgbClr val="DB5764"/>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3</a:t>
            </a:r>
          </a:p>
        </p:txBody>
      </p:sp>
      <p:sp>
        <p:nvSpPr>
          <p:cNvPr id="5" name="Rectangle"/>
          <p:cNvSpPr>
            <a:spLocks noChangeArrowheads="1"/>
          </p:cNvSpPr>
          <p:nvPr userDrawn="1"/>
        </p:nvSpPr>
        <p:spPr bwMode="auto">
          <a:xfrm>
            <a:off x="5667376" y="7034212"/>
            <a:ext cx="493713" cy="381000"/>
          </a:xfrm>
          <a:prstGeom prst="rect">
            <a:avLst/>
          </a:prstGeom>
          <a:solidFill>
            <a:srgbClr val="BD4C5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4</a:t>
            </a:r>
          </a:p>
        </p:txBody>
      </p:sp>
      <p:sp>
        <p:nvSpPr>
          <p:cNvPr id="6" name="Rectangle"/>
          <p:cNvSpPr>
            <a:spLocks noChangeArrowheads="1"/>
          </p:cNvSpPr>
          <p:nvPr userDrawn="1"/>
        </p:nvSpPr>
        <p:spPr bwMode="auto">
          <a:xfrm>
            <a:off x="6185695" y="7034212"/>
            <a:ext cx="493713" cy="381000"/>
          </a:xfrm>
          <a:prstGeom prst="rect">
            <a:avLst/>
          </a:prstGeom>
          <a:solidFill>
            <a:srgbClr val="ADC26F"/>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5</a:t>
            </a:r>
          </a:p>
        </p:txBody>
      </p:sp>
      <p:sp>
        <p:nvSpPr>
          <p:cNvPr id="7" name="Rectangle"/>
          <p:cNvSpPr>
            <a:spLocks noChangeArrowheads="1"/>
          </p:cNvSpPr>
          <p:nvPr userDrawn="1"/>
        </p:nvSpPr>
        <p:spPr bwMode="auto">
          <a:xfrm>
            <a:off x="6704013" y="7034212"/>
            <a:ext cx="493713" cy="381000"/>
          </a:xfrm>
          <a:prstGeom prst="rect">
            <a:avLst/>
          </a:prstGeom>
          <a:solidFill>
            <a:srgbClr val="91A05D"/>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6</a:t>
            </a:r>
          </a:p>
        </p:txBody>
      </p:sp>
      <p:sp>
        <p:nvSpPr>
          <p:cNvPr id="8" name="Rectangle"/>
          <p:cNvSpPr>
            <a:spLocks noChangeArrowheads="1"/>
          </p:cNvSpPr>
          <p:nvPr userDrawn="1"/>
        </p:nvSpPr>
        <p:spPr bwMode="auto">
          <a:xfrm>
            <a:off x="4630738" y="7034212"/>
            <a:ext cx="494507" cy="381000"/>
          </a:xfrm>
          <a:prstGeom prst="rect">
            <a:avLst/>
          </a:prstGeom>
          <a:solidFill>
            <a:srgbClr val="48999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a:t>
            </a:r>
          </a:p>
        </p:txBody>
      </p:sp>
      <p:sp>
        <p:nvSpPr>
          <p:cNvPr id="9" name="Rectangle"/>
          <p:cNvSpPr>
            <a:spLocks noChangeArrowheads="1"/>
          </p:cNvSpPr>
          <p:nvPr userDrawn="1"/>
        </p:nvSpPr>
        <p:spPr bwMode="auto">
          <a:xfrm>
            <a:off x="4111626" y="7437438"/>
            <a:ext cx="493713" cy="381000"/>
          </a:xfrm>
          <a:prstGeom prst="rect">
            <a:avLst/>
          </a:prstGeom>
          <a:solidFill>
            <a:srgbClr val="E7664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7</a:t>
            </a:r>
          </a:p>
        </p:txBody>
      </p:sp>
      <p:sp>
        <p:nvSpPr>
          <p:cNvPr id="10" name="Rectangle"/>
          <p:cNvSpPr>
            <a:spLocks noChangeArrowheads="1"/>
          </p:cNvSpPr>
          <p:nvPr userDrawn="1"/>
        </p:nvSpPr>
        <p:spPr bwMode="auto">
          <a:xfrm>
            <a:off x="5148263" y="7437438"/>
            <a:ext cx="493713" cy="381000"/>
          </a:xfrm>
          <a:prstGeom prst="rect">
            <a:avLst/>
          </a:prstGeom>
          <a:solidFill>
            <a:srgbClr val="61BED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9</a:t>
            </a:r>
          </a:p>
        </p:txBody>
      </p:sp>
      <p:sp>
        <p:nvSpPr>
          <p:cNvPr id="11" name="Rectangle"/>
          <p:cNvSpPr>
            <a:spLocks noChangeArrowheads="1"/>
          </p:cNvSpPr>
          <p:nvPr userDrawn="1"/>
        </p:nvSpPr>
        <p:spPr bwMode="auto">
          <a:xfrm>
            <a:off x="5665788" y="7437438"/>
            <a:ext cx="494507" cy="381000"/>
          </a:xfrm>
          <a:prstGeom prst="rect">
            <a:avLst/>
          </a:prstGeom>
          <a:solidFill>
            <a:srgbClr val="59B0C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10</a:t>
            </a:r>
          </a:p>
        </p:txBody>
      </p:sp>
      <p:sp>
        <p:nvSpPr>
          <p:cNvPr id="12" name="Rectangle"/>
          <p:cNvSpPr>
            <a:spLocks noChangeArrowheads="1"/>
          </p:cNvSpPr>
          <p:nvPr userDrawn="1"/>
        </p:nvSpPr>
        <p:spPr bwMode="auto">
          <a:xfrm>
            <a:off x="6184107" y="7437438"/>
            <a:ext cx="494506" cy="381000"/>
          </a:xfrm>
          <a:prstGeom prst="rect">
            <a:avLst/>
          </a:prstGeom>
          <a:solidFill>
            <a:srgbClr val="81E5D3"/>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11</a:t>
            </a:r>
          </a:p>
        </p:txBody>
      </p:sp>
      <p:sp>
        <p:nvSpPr>
          <p:cNvPr id="13" name="Rectangle"/>
          <p:cNvSpPr>
            <a:spLocks noChangeArrowheads="1"/>
          </p:cNvSpPr>
          <p:nvPr userDrawn="1"/>
        </p:nvSpPr>
        <p:spPr bwMode="auto">
          <a:xfrm>
            <a:off x="6702426" y="7437438"/>
            <a:ext cx="493713" cy="381000"/>
          </a:xfrm>
          <a:prstGeom prst="rect">
            <a:avLst/>
          </a:prstGeom>
          <a:solidFill>
            <a:srgbClr val="6DBEAD"/>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12</a:t>
            </a:r>
          </a:p>
        </p:txBody>
      </p:sp>
      <p:sp>
        <p:nvSpPr>
          <p:cNvPr id="14" name="Rectangle"/>
          <p:cNvSpPr>
            <a:spLocks noChangeArrowheads="1"/>
          </p:cNvSpPr>
          <p:nvPr userDrawn="1"/>
        </p:nvSpPr>
        <p:spPr bwMode="auto">
          <a:xfrm>
            <a:off x="4629945" y="7437438"/>
            <a:ext cx="493713" cy="381000"/>
          </a:xfrm>
          <a:prstGeom prst="rect">
            <a:avLst/>
          </a:prstGeom>
          <a:solidFill>
            <a:srgbClr val="CD5746"/>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8</a:t>
            </a:r>
          </a:p>
        </p:txBody>
      </p:sp>
      <p:sp>
        <p:nvSpPr>
          <p:cNvPr id="15" name="Rectangle"/>
          <p:cNvSpPr>
            <a:spLocks noChangeArrowheads="1"/>
          </p:cNvSpPr>
          <p:nvPr userDrawn="1"/>
        </p:nvSpPr>
        <p:spPr bwMode="auto">
          <a:xfrm>
            <a:off x="4113213" y="7903369"/>
            <a:ext cx="493713" cy="381000"/>
          </a:xfrm>
          <a:prstGeom prst="rect">
            <a:avLst/>
          </a:prstGeom>
          <a:solidFill>
            <a:srgbClr val="76C37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13</a:t>
            </a:r>
          </a:p>
        </p:txBody>
      </p:sp>
      <p:sp>
        <p:nvSpPr>
          <p:cNvPr id="16" name="Rectangle"/>
          <p:cNvSpPr>
            <a:spLocks noChangeArrowheads="1"/>
          </p:cNvSpPr>
          <p:nvPr userDrawn="1"/>
        </p:nvSpPr>
        <p:spPr bwMode="auto">
          <a:xfrm>
            <a:off x="5149057" y="7903369"/>
            <a:ext cx="494506" cy="381000"/>
          </a:xfrm>
          <a:prstGeom prst="rect">
            <a:avLst/>
          </a:prstGeom>
          <a:solidFill>
            <a:srgbClr val="763F80"/>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15</a:t>
            </a:r>
          </a:p>
        </p:txBody>
      </p:sp>
      <p:sp>
        <p:nvSpPr>
          <p:cNvPr id="17" name="Rectangle"/>
          <p:cNvSpPr>
            <a:spLocks noChangeArrowheads="1"/>
          </p:cNvSpPr>
          <p:nvPr userDrawn="1"/>
        </p:nvSpPr>
        <p:spPr bwMode="auto">
          <a:xfrm>
            <a:off x="5667376" y="7903369"/>
            <a:ext cx="493713" cy="381000"/>
          </a:xfrm>
          <a:prstGeom prst="rect">
            <a:avLst/>
          </a:prstGeom>
          <a:solidFill>
            <a:srgbClr val="5D3164"/>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16</a:t>
            </a:r>
          </a:p>
        </p:txBody>
      </p:sp>
      <p:sp>
        <p:nvSpPr>
          <p:cNvPr id="18" name="Rectangle"/>
          <p:cNvSpPr>
            <a:spLocks noChangeArrowheads="1"/>
          </p:cNvSpPr>
          <p:nvPr userDrawn="1"/>
        </p:nvSpPr>
        <p:spPr bwMode="auto">
          <a:xfrm>
            <a:off x="6185695" y="7903369"/>
            <a:ext cx="493713" cy="381000"/>
          </a:xfrm>
          <a:prstGeom prst="rect">
            <a:avLst/>
          </a:prstGeom>
          <a:solidFill>
            <a:srgbClr val="E8865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17</a:t>
            </a:r>
          </a:p>
        </p:txBody>
      </p:sp>
      <p:sp>
        <p:nvSpPr>
          <p:cNvPr id="19" name="Rectangle"/>
          <p:cNvSpPr>
            <a:spLocks noChangeArrowheads="1"/>
          </p:cNvSpPr>
          <p:nvPr userDrawn="1"/>
        </p:nvSpPr>
        <p:spPr bwMode="auto">
          <a:xfrm>
            <a:off x="6704013" y="7903369"/>
            <a:ext cx="493713" cy="381000"/>
          </a:xfrm>
          <a:prstGeom prst="rect">
            <a:avLst/>
          </a:prstGeom>
          <a:solidFill>
            <a:srgbClr val="CC604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18</a:t>
            </a:r>
          </a:p>
        </p:txBody>
      </p:sp>
      <p:sp>
        <p:nvSpPr>
          <p:cNvPr id="20" name="Rectangle"/>
          <p:cNvSpPr>
            <a:spLocks noChangeArrowheads="1"/>
          </p:cNvSpPr>
          <p:nvPr userDrawn="1"/>
        </p:nvSpPr>
        <p:spPr bwMode="auto">
          <a:xfrm>
            <a:off x="4630738" y="7903369"/>
            <a:ext cx="494507" cy="381000"/>
          </a:xfrm>
          <a:prstGeom prst="rect">
            <a:avLst/>
          </a:prstGeom>
          <a:solidFill>
            <a:srgbClr val="65A368"/>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14</a:t>
            </a:r>
          </a:p>
        </p:txBody>
      </p:sp>
      <p:sp>
        <p:nvSpPr>
          <p:cNvPr id="21" name="Rectangle"/>
          <p:cNvSpPr>
            <a:spLocks noChangeArrowheads="1"/>
          </p:cNvSpPr>
          <p:nvPr userDrawn="1"/>
        </p:nvSpPr>
        <p:spPr bwMode="auto">
          <a:xfrm>
            <a:off x="4111626" y="8306594"/>
            <a:ext cx="493713" cy="381000"/>
          </a:xfrm>
          <a:prstGeom prst="rect">
            <a:avLst/>
          </a:prstGeom>
          <a:solidFill>
            <a:srgbClr val="CF454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19</a:t>
            </a:r>
          </a:p>
        </p:txBody>
      </p:sp>
      <p:sp>
        <p:nvSpPr>
          <p:cNvPr id="22" name="Rectangle"/>
          <p:cNvSpPr>
            <a:spLocks noChangeArrowheads="1"/>
          </p:cNvSpPr>
          <p:nvPr userDrawn="1"/>
        </p:nvSpPr>
        <p:spPr bwMode="auto">
          <a:xfrm>
            <a:off x="5148263" y="8306594"/>
            <a:ext cx="493713" cy="381000"/>
          </a:xfrm>
          <a:prstGeom prst="rect">
            <a:avLst/>
          </a:prstGeom>
          <a:solidFill>
            <a:srgbClr val="4A8AA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21</a:t>
            </a:r>
          </a:p>
        </p:txBody>
      </p:sp>
      <p:sp>
        <p:nvSpPr>
          <p:cNvPr id="23" name="Rectangle"/>
          <p:cNvSpPr>
            <a:spLocks noChangeArrowheads="1"/>
          </p:cNvSpPr>
          <p:nvPr userDrawn="1"/>
        </p:nvSpPr>
        <p:spPr bwMode="auto">
          <a:xfrm>
            <a:off x="5665788" y="8306594"/>
            <a:ext cx="494507" cy="381000"/>
          </a:xfrm>
          <a:prstGeom prst="rect">
            <a:avLst/>
          </a:prstGeom>
          <a:solidFill>
            <a:srgbClr val="3E758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22</a:t>
            </a:r>
          </a:p>
        </p:txBody>
      </p:sp>
      <p:sp>
        <p:nvSpPr>
          <p:cNvPr id="24" name="Rectangle"/>
          <p:cNvSpPr>
            <a:spLocks noChangeArrowheads="1"/>
          </p:cNvSpPr>
          <p:nvPr userDrawn="1"/>
        </p:nvSpPr>
        <p:spPr bwMode="auto">
          <a:xfrm>
            <a:off x="6184107" y="8306594"/>
            <a:ext cx="494506" cy="381000"/>
          </a:xfrm>
          <a:prstGeom prst="rect">
            <a:avLst/>
          </a:prstGeom>
          <a:solidFill>
            <a:srgbClr val="E2A652"/>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23</a:t>
            </a:r>
          </a:p>
        </p:txBody>
      </p:sp>
      <p:sp>
        <p:nvSpPr>
          <p:cNvPr id="25" name="Rectangle"/>
          <p:cNvSpPr>
            <a:spLocks noChangeArrowheads="1"/>
          </p:cNvSpPr>
          <p:nvPr userDrawn="1"/>
        </p:nvSpPr>
        <p:spPr bwMode="auto">
          <a:xfrm>
            <a:off x="6702426" y="8306594"/>
            <a:ext cx="493713" cy="381000"/>
          </a:xfrm>
          <a:prstGeom prst="rect">
            <a:avLst/>
          </a:prstGeom>
          <a:solidFill>
            <a:srgbClr val="BB8746"/>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24</a:t>
            </a:r>
          </a:p>
        </p:txBody>
      </p:sp>
      <p:sp>
        <p:nvSpPr>
          <p:cNvPr id="26" name="Rectangle"/>
          <p:cNvSpPr>
            <a:spLocks noChangeArrowheads="1"/>
          </p:cNvSpPr>
          <p:nvPr userDrawn="1"/>
        </p:nvSpPr>
        <p:spPr bwMode="auto">
          <a:xfrm>
            <a:off x="4629945" y="8306594"/>
            <a:ext cx="493713" cy="381000"/>
          </a:xfrm>
          <a:prstGeom prst="rect">
            <a:avLst/>
          </a:prstGeom>
          <a:solidFill>
            <a:srgbClr val="B03E47"/>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p>
            <a:pPr algn="ctr"/>
            <a:r>
              <a:rPr lang="en-US" altLang="en-US" sz="1800" dirty="0">
                <a:solidFill>
                  <a:srgbClr val="FFFFFF"/>
                </a:solidFill>
                <a:latin typeface="Montserrat SemiBold" pitchFamily="2" charset="0"/>
              </a:rPr>
              <a:t>20</a:t>
            </a:r>
          </a:p>
        </p:txBody>
      </p:sp>
      <p:sp>
        <p:nvSpPr>
          <p:cNvPr id="27" name="Slide Number Placeholder 3"/>
          <p:cNvSpPr>
            <a:spLocks noGrp="1"/>
          </p:cNvSpPr>
          <p:nvPr>
            <p:ph type="sldNum" sz="quarter" idx="10"/>
          </p:nvPr>
        </p:nvSpPr>
        <p:spPr/>
        <p:txBody>
          <a:bodyPr/>
          <a:lstStyle>
            <a:lvl1pPr>
              <a:defRPr/>
            </a:lvl1pPr>
          </a:lstStyle>
          <a:p>
            <a:pPr>
              <a:defRPr/>
            </a:pPr>
            <a:fld id="{CA7D8B4A-63EA-49EB-8A51-2AAB39E1EBAD}" type="slidenum">
              <a:rPr lang="en-US" altLang="en-US"/>
              <a:pPr>
                <a:defRPr/>
              </a:pPr>
              <a:t>‹#›</a:t>
            </a:fld>
            <a:endParaRPr lang="en-US" altLang="en-US" dirty="0"/>
          </a:p>
        </p:txBody>
      </p:sp>
    </p:spTree>
    <p:extLst>
      <p:ext uri="{BB962C8B-B14F-4D97-AF65-F5344CB8AC3E}">
        <p14:creationId xmlns:p14="http://schemas.microsoft.com/office/powerpoint/2010/main" val="2372092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2" name="Rectangle 1"/>
          <p:cNvSpPr/>
          <p:nvPr userDrawn="1"/>
        </p:nvSpPr>
        <p:spPr>
          <a:xfrm>
            <a:off x="0" y="6791325"/>
            <a:ext cx="12192000" cy="66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TextBox 18"/>
          <p:cNvSpPr txBox="1">
            <a:spLocks noChangeArrowheads="1"/>
          </p:cNvSpPr>
          <p:nvPr userDrawn="1"/>
        </p:nvSpPr>
        <p:spPr bwMode="auto">
          <a:xfrm>
            <a:off x="3287793" y="2317751"/>
            <a:ext cx="5614037"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8800" fontAlgn="base">
              <a:spcBef>
                <a:spcPct val="0"/>
              </a:spcBef>
              <a:spcAft>
                <a:spcPct val="0"/>
              </a:spcAft>
              <a:defRPr sz="3600">
                <a:solidFill>
                  <a:schemeClr val="tx1"/>
                </a:solidFill>
                <a:latin typeface="Calibri" panose="020F0502020204030204" pitchFamily="34" charset="0"/>
              </a:defRPr>
            </a:lvl6pPr>
            <a:lvl7pPr marL="2971800" indent="-228600" defTabSz="1828800" fontAlgn="base">
              <a:spcBef>
                <a:spcPct val="0"/>
              </a:spcBef>
              <a:spcAft>
                <a:spcPct val="0"/>
              </a:spcAft>
              <a:defRPr sz="3600">
                <a:solidFill>
                  <a:schemeClr val="tx1"/>
                </a:solidFill>
                <a:latin typeface="Calibri" panose="020F0502020204030204" pitchFamily="34" charset="0"/>
              </a:defRPr>
            </a:lvl7pPr>
            <a:lvl8pPr marL="3429000" indent="-228600" defTabSz="1828800" fontAlgn="base">
              <a:spcBef>
                <a:spcPct val="0"/>
              </a:spcBef>
              <a:spcAft>
                <a:spcPct val="0"/>
              </a:spcAft>
              <a:defRPr sz="3600">
                <a:solidFill>
                  <a:schemeClr val="tx1"/>
                </a:solidFill>
                <a:latin typeface="Calibri" panose="020F0502020204030204" pitchFamily="34" charset="0"/>
              </a:defRPr>
            </a:lvl8pPr>
            <a:lvl9pPr marL="3886200" indent="-228600" defTabSz="1828800" fontAlgn="base">
              <a:spcBef>
                <a:spcPct val="0"/>
              </a:spcBef>
              <a:spcAft>
                <a:spcPct val="0"/>
              </a:spcAft>
              <a:defRPr sz="3600">
                <a:solidFill>
                  <a:schemeClr val="tx1"/>
                </a:solidFill>
                <a:latin typeface="Calibri" panose="020F0502020204030204" pitchFamily="34" charset="0"/>
              </a:defRPr>
            </a:lvl9pPr>
          </a:lstStyle>
          <a:p>
            <a:pPr algn="ctr" eaLnBrk="1" hangingPunct="1">
              <a:defRPr/>
            </a:pPr>
            <a:r>
              <a:rPr lang="tr-TR" altLang="en-US" sz="6900">
                <a:solidFill>
                  <a:schemeClr val="bg1"/>
                </a:solidFill>
                <a:latin typeface="Montserrat" pitchFamily="2" charset="77"/>
              </a:rPr>
              <a:t>HERBALISM</a:t>
            </a:r>
          </a:p>
        </p:txBody>
      </p:sp>
      <p:sp>
        <p:nvSpPr>
          <p:cNvPr id="4" name="Rectangle 3"/>
          <p:cNvSpPr/>
          <p:nvPr userDrawn="1"/>
        </p:nvSpPr>
        <p:spPr>
          <a:xfrm rot="10800000">
            <a:off x="-2" y="0"/>
            <a:ext cx="3141408" cy="6858000"/>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6" name="Slide Number Placeholder 3"/>
          <p:cNvSpPr>
            <a:spLocks noGrp="1"/>
          </p:cNvSpPr>
          <p:nvPr>
            <p:ph type="sldNum" sz="quarter" idx="10"/>
          </p:nvPr>
        </p:nvSpPr>
        <p:spPr/>
        <p:txBody>
          <a:bodyPr/>
          <a:lstStyle>
            <a:lvl1pPr>
              <a:defRPr/>
            </a:lvl1pPr>
          </a:lstStyle>
          <a:p>
            <a:pPr>
              <a:defRPr/>
            </a:pPr>
            <a:fld id="{B715FB3E-1ACE-43D9-9EC3-8E6F88AA6584}" type="slidenum">
              <a:rPr lang="en-US" altLang="en-US"/>
              <a:pPr>
                <a:defRPr/>
              </a:pPr>
              <a:t>‹#›</a:t>
            </a:fld>
            <a:endParaRPr lang="en-US" altLang="en-US" dirty="0"/>
          </a:p>
        </p:txBody>
      </p:sp>
    </p:spTree>
    <p:extLst>
      <p:ext uri="{BB962C8B-B14F-4D97-AF65-F5344CB8AC3E}">
        <p14:creationId xmlns:p14="http://schemas.microsoft.com/office/powerpoint/2010/main" val="3117407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sp>
        <p:nvSpPr>
          <p:cNvPr id="2" name="Rectangle 1"/>
          <p:cNvSpPr/>
          <p:nvPr userDrawn="1"/>
        </p:nvSpPr>
        <p:spPr>
          <a:xfrm rot="10800000">
            <a:off x="1" y="0"/>
            <a:ext cx="1533832" cy="6858000"/>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43705" y="1573213"/>
            <a:ext cx="780257" cy="3711575"/>
          </a:xfrm>
          <a:prstGeom prst="rect">
            <a:avLst/>
          </a:prstGeom>
          <a:solidFill>
            <a:srgbClr val="4899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2"/>
          <p:cNvSpPr>
            <a:spLocks noGrp="1"/>
          </p:cNvSpPr>
          <p:nvPr>
            <p:ph type="sldNum" sz="quarter" idx="10"/>
          </p:nvPr>
        </p:nvSpPr>
        <p:spPr/>
        <p:txBody>
          <a:bodyPr/>
          <a:lstStyle>
            <a:lvl1pPr>
              <a:defRPr/>
            </a:lvl1pPr>
          </a:lstStyle>
          <a:p>
            <a:pPr>
              <a:defRPr/>
            </a:pPr>
            <a:fld id="{44E7E409-C3D2-4A37-993F-CF0BAD8B5229}" type="slidenum">
              <a:rPr lang="en-US" altLang="en-US"/>
              <a:pPr>
                <a:defRPr/>
              </a:pPr>
              <a:t>‹#›</a:t>
            </a:fld>
            <a:endParaRPr lang="en-US" altLang="en-US" dirty="0"/>
          </a:p>
        </p:txBody>
      </p:sp>
    </p:spTree>
    <p:extLst>
      <p:ext uri="{BB962C8B-B14F-4D97-AF65-F5344CB8AC3E}">
        <p14:creationId xmlns:p14="http://schemas.microsoft.com/office/powerpoint/2010/main" val="947724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2">
    <p:spTree>
      <p:nvGrpSpPr>
        <p:cNvPr id="1" name=""/>
        <p:cNvGrpSpPr/>
        <p:nvPr/>
      </p:nvGrpSpPr>
      <p:grpSpPr>
        <a:xfrm>
          <a:off x="0" y="0"/>
          <a:ext cx="0" cy="0"/>
          <a:chOff x="0" y="0"/>
          <a:chExt cx="0" cy="0"/>
        </a:xfrm>
      </p:grpSpPr>
      <p:sp>
        <p:nvSpPr>
          <p:cNvPr id="2" name="Rectangle 1"/>
          <p:cNvSpPr/>
          <p:nvPr userDrawn="1"/>
        </p:nvSpPr>
        <p:spPr>
          <a:xfrm rot="10800000">
            <a:off x="1" y="0"/>
            <a:ext cx="1533832" cy="6858000"/>
          </a:xfrm>
          <a:prstGeom prst="rect">
            <a:avLst/>
          </a:prstGeom>
          <a:solidFill>
            <a:srgbClr val="4899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43705" y="1573213"/>
            <a:ext cx="780257" cy="3711575"/>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2"/>
          <p:cNvSpPr>
            <a:spLocks noGrp="1"/>
          </p:cNvSpPr>
          <p:nvPr>
            <p:ph type="sldNum" sz="quarter" idx="10"/>
          </p:nvPr>
        </p:nvSpPr>
        <p:spPr/>
        <p:txBody>
          <a:bodyPr/>
          <a:lstStyle>
            <a:lvl1pPr>
              <a:defRPr/>
            </a:lvl1pPr>
          </a:lstStyle>
          <a:p>
            <a:pPr>
              <a:defRPr/>
            </a:pPr>
            <a:fld id="{30063F11-533E-42D0-9F58-FDB4076A7FA7}" type="slidenum">
              <a:rPr lang="en-US" altLang="en-US"/>
              <a:pPr>
                <a:defRPr/>
              </a:pPr>
              <a:t>‹#›</a:t>
            </a:fld>
            <a:endParaRPr lang="en-US" altLang="en-US" dirty="0"/>
          </a:p>
        </p:txBody>
      </p:sp>
    </p:spTree>
    <p:extLst>
      <p:ext uri="{BB962C8B-B14F-4D97-AF65-F5344CB8AC3E}">
        <p14:creationId xmlns:p14="http://schemas.microsoft.com/office/powerpoint/2010/main" val="1356348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3">
    <p:spTree>
      <p:nvGrpSpPr>
        <p:cNvPr id="1" name=""/>
        <p:cNvGrpSpPr/>
        <p:nvPr/>
      </p:nvGrpSpPr>
      <p:grpSpPr>
        <a:xfrm>
          <a:off x="0" y="0"/>
          <a:ext cx="0" cy="0"/>
          <a:chOff x="0" y="0"/>
          <a:chExt cx="0" cy="0"/>
        </a:xfrm>
      </p:grpSpPr>
      <p:sp>
        <p:nvSpPr>
          <p:cNvPr id="2" name="Rectangle 1"/>
          <p:cNvSpPr/>
          <p:nvPr userDrawn="1"/>
        </p:nvSpPr>
        <p:spPr>
          <a:xfrm rot="10800000">
            <a:off x="1" y="0"/>
            <a:ext cx="1533832" cy="6858000"/>
          </a:xfrm>
          <a:prstGeom prst="rect">
            <a:avLst/>
          </a:prstGeom>
          <a:solidFill>
            <a:srgbClr val="DB57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43705" y="1573213"/>
            <a:ext cx="780257" cy="3711575"/>
          </a:xfrm>
          <a:prstGeom prst="rect">
            <a:avLst/>
          </a:prstGeom>
          <a:solidFill>
            <a:srgbClr val="BD4C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2"/>
          <p:cNvSpPr>
            <a:spLocks noGrp="1"/>
          </p:cNvSpPr>
          <p:nvPr>
            <p:ph type="sldNum" sz="quarter" idx="10"/>
          </p:nvPr>
        </p:nvSpPr>
        <p:spPr/>
        <p:txBody>
          <a:bodyPr/>
          <a:lstStyle>
            <a:lvl1pPr>
              <a:defRPr/>
            </a:lvl1pPr>
          </a:lstStyle>
          <a:p>
            <a:pPr>
              <a:defRPr/>
            </a:pPr>
            <a:fld id="{60B4DFC6-416A-4DB4-BAFA-856F5B8FABC5}" type="slidenum">
              <a:rPr lang="en-US" altLang="en-US"/>
              <a:pPr>
                <a:defRPr/>
              </a:pPr>
              <a:t>‹#›</a:t>
            </a:fld>
            <a:endParaRPr lang="en-US" altLang="en-US" dirty="0"/>
          </a:p>
        </p:txBody>
      </p:sp>
    </p:spTree>
    <p:extLst>
      <p:ext uri="{BB962C8B-B14F-4D97-AF65-F5344CB8AC3E}">
        <p14:creationId xmlns:p14="http://schemas.microsoft.com/office/powerpoint/2010/main" val="359166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ection 4">
    <p:spTree>
      <p:nvGrpSpPr>
        <p:cNvPr id="1" name=""/>
        <p:cNvGrpSpPr/>
        <p:nvPr/>
      </p:nvGrpSpPr>
      <p:grpSpPr>
        <a:xfrm>
          <a:off x="0" y="0"/>
          <a:ext cx="0" cy="0"/>
          <a:chOff x="0" y="0"/>
          <a:chExt cx="0" cy="0"/>
        </a:xfrm>
      </p:grpSpPr>
      <p:sp>
        <p:nvSpPr>
          <p:cNvPr id="2" name="Rectangle 1"/>
          <p:cNvSpPr/>
          <p:nvPr userDrawn="1"/>
        </p:nvSpPr>
        <p:spPr>
          <a:xfrm rot="10800000">
            <a:off x="1" y="0"/>
            <a:ext cx="1533832" cy="6858000"/>
          </a:xfrm>
          <a:prstGeom prst="rect">
            <a:avLst/>
          </a:prstGeom>
          <a:solidFill>
            <a:srgbClr val="BD4C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43705" y="1573213"/>
            <a:ext cx="780257" cy="3711575"/>
          </a:xfrm>
          <a:prstGeom prst="rect">
            <a:avLst/>
          </a:prstGeom>
          <a:solidFill>
            <a:srgbClr val="DB57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dirty="0"/>
          </a:p>
        </p:txBody>
      </p:sp>
      <p:sp>
        <p:nvSpPr>
          <p:cNvPr id="5" name="Slide Number Placeholder 2"/>
          <p:cNvSpPr>
            <a:spLocks noGrp="1"/>
          </p:cNvSpPr>
          <p:nvPr>
            <p:ph type="sldNum" sz="quarter" idx="10"/>
          </p:nvPr>
        </p:nvSpPr>
        <p:spPr/>
        <p:txBody>
          <a:bodyPr/>
          <a:lstStyle>
            <a:lvl1pPr>
              <a:defRPr/>
            </a:lvl1pPr>
          </a:lstStyle>
          <a:p>
            <a:pPr>
              <a:defRPr/>
            </a:pPr>
            <a:fld id="{37655CA1-25A4-4583-B66C-71F498D55A35}" type="slidenum">
              <a:rPr lang="en-US" altLang="en-US"/>
              <a:pPr>
                <a:defRPr/>
              </a:pPr>
              <a:t>‹#›</a:t>
            </a:fld>
            <a:endParaRPr lang="en-US" altLang="en-US" dirty="0"/>
          </a:p>
        </p:txBody>
      </p:sp>
    </p:spTree>
    <p:extLst>
      <p:ext uri="{BB962C8B-B14F-4D97-AF65-F5344CB8AC3E}">
        <p14:creationId xmlns:p14="http://schemas.microsoft.com/office/powerpoint/2010/main" val="1963929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ection 5">
    <p:spTree>
      <p:nvGrpSpPr>
        <p:cNvPr id="1" name=""/>
        <p:cNvGrpSpPr/>
        <p:nvPr/>
      </p:nvGrpSpPr>
      <p:grpSpPr>
        <a:xfrm>
          <a:off x="0" y="0"/>
          <a:ext cx="0" cy="0"/>
          <a:chOff x="0" y="0"/>
          <a:chExt cx="0" cy="0"/>
        </a:xfrm>
      </p:grpSpPr>
      <p:sp>
        <p:nvSpPr>
          <p:cNvPr id="2" name="Rectangle 1"/>
          <p:cNvSpPr/>
          <p:nvPr userDrawn="1"/>
        </p:nvSpPr>
        <p:spPr>
          <a:xfrm rot="10800000">
            <a:off x="-2" y="0"/>
            <a:ext cx="1504337" cy="6858000"/>
          </a:xfrm>
          <a:prstGeom prst="rect">
            <a:avLst/>
          </a:prstGeom>
          <a:solidFill>
            <a:srgbClr val="ADC2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14207" y="1573213"/>
            <a:ext cx="780257" cy="3711575"/>
          </a:xfrm>
          <a:prstGeom prst="rect">
            <a:avLst/>
          </a:prstGeom>
          <a:solidFill>
            <a:srgbClr val="91A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2"/>
          <p:cNvSpPr>
            <a:spLocks noGrp="1"/>
          </p:cNvSpPr>
          <p:nvPr>
            <p:ph type="sldNum" sz="quarter" idx="10"/>
          </p:nvPr>
        </p:nvSpPr>
        <p:spPr/>
        <p:txBody>
          <a:bodyPr/>
          <a:lstStyle>
            <a:lvl1pPr>
              <a:defRPr/>
            </a:lvl1pPr>
          </a:lstStyle>
          <a:p>
            <a:pPr>
              <a:defRPr/>
            </a:pPr>
            <a:fld id="{307F6B23-EC24-4D67-8FAC-40CBDD3661A6}" type="slidenum">
              <a:rPr lang="en-US" altLang="en-US"/>
              <a:pPr>
                <a:defRPr/>
              </a:pPr>
              <a:t>‹#›</a:t>
            </a:fld>
            <a:endParaRPr lang="en-US" altLang="en-US" dirty="0"/>
          </a:p>
        </p:txBody>
      </p:sp>
    </p:spTree>
    <p:extLst>
      <p:ext uri="{BB962C8B-B14F-4D97-AF65-F5344CB8AC3E}">
        <p14:creationId xmlns:p14="http://schemas.microsoft.com/office/powerpoint/2010/main" val="4082390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ection 6">
    <p:spTree>
      <p:nvGrpSpPr>
        <p:cNvPr id="1" name=""/>
        <p:cNvGrpSpPr/>
        <p:nvPr/>
      </p:nvGrpSpPr>
      <p:grpSpPr>
        <a:xfrm>
          <a:off x="0" y="0"/>
          <a:ext cx="0" cy="0"/>
          <a:chOff x="0" y="0"/>
          <a:chExt cx="0" cy="0"/>
        </a:xfrm>
      </p:grpSpPr>
      <p:sp>
        <p:nvSpPr>
          <p:cNvPr id="2" name="Rectangle 1"/>
          <p:cNvSpPr/>
          <p:nvPr userDrawn="1"/>
        </p:nvSpPr>
        <p:spPr>
          <a:xfrm rot="10800000">
            <a:off x="0" y="0"/>
            <a:ext cx="1519084" cy="6858000"/>
          </a:xfrm>
          <a:prstGeom prst="rect">
            <a:avLst/>
          </a:prstGeom>
          <a:solidFill>
            <a:srgbClr val="91A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3" name="Rectangle 2"/>
          <p:cNvSpPr/>
          <p:nvPr userDrawn="1"/>
        </p:nvSpPr>
        <p:spPr>
          <a:xfrm rot="10800000">
            <a:off x="1128956" y="1573213"/>
            <a:ext cx="780257" cy="3711575"/>
          </a:xfrm>
          <a:prstGeom prst="rect">
            <a:avLst/>
          </a:prstGeom>
          <a:solidFill>
            <a:srgbClr val="ADC2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2"/>
          <p:cNvSpPr>
            <a:spLocks noGrp="1"/>
          </p:cNvSpPr>
          <p:nvPr>
            <p:ph type="sldNum" sz="quarter" idx="10"/>
          </p:nvPr>
        </p:nvSpPr>
        <p:spPr/>
        <p:txBody>
          <a:bodyPr/>
          <a:lstStyle>
            <a:lvl1pPr>
              <a:defRPr/>
            </a:lvl1pPr>
          </a:lstStyle>
          <a:p>
            <a:pPr>
              <a:defRPr/>
            </a:pPr>
            <a:fld id="{C229A708-D4A1-42E8-9F47-81A65D324E9F}" type="slidenum">
              <a:rPr lang="en-US" altLang="en-US"/>
              <a:pPr>
                <a:defRPr/>
              </a:pPr>
              <a:t>‹#›</a:t>
            </a:fld>
            <a:endParaRPr lang="en-US" altLang="en-US" dirty="0"/>
          </a:p>
        </p:txBody>
      </p:sp>
    </p:spTree>
    <p:extLst>
      <p:ext uri="{BB962C8B-B14F-4D97-AF65-F5344CB8AC3E}">
        <p14:creationId xmlns:p14="http://schemas.microsoft.com/office/powerpoint/2010/main" val="355164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644861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2" name="Rectangle 1"/>
          <p:cNvSpPr/>
          <p:nvPr userDrawn="1"/>
        </p:nvSpPr>
        <p:spPr>
          <a:xfrm>
            <a:off x="0" y="6791325"/>
            <a:ext cx="12192000" cy="66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1800"/>
          </a:p>
        </p:txBody>
      </p:sp>
      <p:sp>
        <p:nvSpPr>
          <p:cNvPr id="5" name="Slide Number Placeholder 5"/>
          <p:cNvSpPr>
            <a:spLocks noGrp="1"/>
          </p:cNvSpPr>
          <p:nvPr>
            <p:ph type="sldNum" sz="quarter" idx="10"/>
          </p:nvPr>
        </p:nvSpPr>
        <p:spPr/>
        <p:txBody>
          <a:bodyPr/>
          <a:lstStyle>
            <a:lvl1pPr>
              <a:defRPr/>
            </a:lvl1pPr>
          </a:lstStyle>
          <a:p>
            <a:pPr>
              <a:defRPr/>
            </a:pPr>
            <a:fld id="{110569BF-4809-4E0A-A05A-9DF31541DD24}" type="slidenum">
              <a:rPr lang="en-US" altLang="en-US"/>
              <a:pPr>
                <a:defRPr/>
              </a:pPr>
              <a:t>‹#›</a:t>
            </a:fld>
            <a:endParaRPr lang="en-US" altLang="en-US" dirty="0"/>
          </a:p>
        </p:txBody>
      </p:sp>
    </p:spTree>
    <p:extLst>
      <p:ext uri="{BB962C8B-B14F-4D97-AF65-F5344CB8AC3E}">
        <p14:creationId xmlns:p14="http://schemas.microsoft.com/office/powerpoint/2010/main" val="3832774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Flow Intro">
    <p:spTree>
      <p:nvGrpSpPr>
        <p:cNvPr id="1" name=""/>
        <p:cNvGrpSpPr/>
        <p:nvPr/>
      </p:nvGrpSpPr>
      <p:grpSpPr>
        <a:xfrm>
          <a:off x="0" y="0"/>
          <a:ext cx="0" cy="0"/>
          <a:chOff x="0" y="0"/>
          <a:chExt cx="0" cy="0"/>
        </a:xfrm>
      </p:grpSpPr>
      <p:cxnSp>
        <p:nvCxnSpPr>
          <p:cNvPr id="2" name="Straight Connector 1"/>
          <p:cNvCxnSpPr/>
          <p:nvPr userDrawn="1"/>
        </p:nvCxnSpPr>
        <p:spPr>
          <a:xfrm>
            <a:off x="6096000" y="4751390"/>
            <a:ext cx="0" cy="2106613"/>
          </a:xfrm>
          <a:prstGeom prst="line">
            <a:avLst/>
          </a:prstGeom>
          <a:ln w="38100">
            <a:solidFill>
              <a:srgbClr val="51AEB3"/>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0"/>
          </p:nvPr>
        </p:nvSpPr>
        <p:spPr/>
        <p:txBody>
          <a:bodyPr/>
          <a:lstStyle>
            <a:lvl1pPr>
              <a:defRPr/>
            </a:lvl1pPr>
          </a:lstStyle>
          <a:p>
            <a:pPr>
              <a:defRPr/>
            </a:pPr>
            <a:fld id="{5679CBFF-8E48-486A-93A3-8DADA6895FB2}" type="slidenum">
              <a:rPr lang="en-US" altLang="en-US"/>
              <a:pPr>
                <a:defRPr/>
              </a:pPr>
              <a:t>‹#›</a:t>
            </a:fld>
            <a:endParaRPr lang="en-US" altLang="en-US" dirty="0"/>
          </a:p>
        </p:txBody>
      </p:sp>
    </p:spTree>
    <p:extLst>
      <p:ext uri="{BB962C8B-B14F-4D97-AF65-F5344CB8AC3E}">
        <p14:creationId xmlns:p14="http://schemas.microsoft.com/office/powerpoint/2010/main" val="2902827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Flow Middle">
    <p:spTree>
      <p:nvGrpSpPr>
        <p:cNvPr id="1" name=""/>
        <p:cNvGrpSpPr/>
        <p:nvPr/>
      </p:nvGrpSpPr>
      <p:grpSpPr>
        <a:xfrm>
          <a:off x="0" y="0"/>
          <a:ext cx="0" cy="0"/>
          <a:chOff x="0" y="0"/>
          <a:chExt cx="0" cy="0"/>
        </a:xfrm>
      </p:grpSpPr>
      <p:cxnSp>
        <p:nvCxnSpPr>
          <p:cNvPr id="2" name="Straight Connector 1"/>
          <p:cNvCxnSpPr/>
          <p:nvPr userDrawn="1"/>
        </p:nvCxnSpPr>
        <p:spPr>
          <a:xfrm>
            <a:off x="6096000" y="0"/>
            <a:ext cx="0" cy="6858000"/>
          </a:xfrm>
          <a:prstGeom prst="line">
            <a:avLst/>
          </a:prstGeom>
          <a:ln w="38100">
            <a:solidFill>
              <a:srgbClr val="51AEB3"/>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0"/>
          </p:nvPr>
        </p:nvSpPr>
        <p:spPr/>
        <p:txBody>
          <a:bodyPr/>
          <a:lstStyle>
            <a:lvl1pPr>
              <a:defRPr/>
            </a:lvl1pPr>
          </a:lstStyle>
          <a:p>
            <a:pPr>
              <a:defRPr/>
            </a:pPr>
            <a:fld id="{C6098115-4158-42E9-8B58-6BF5DAF11DBB}" type="slidenum">
              <a:rPr lang="en-US" altLang="en-US"/>
              <a:pPr>
                <a:defRPr/>
              </a:pPr>
              <a:t>‹#›</a:t>
            </a:fld>
            <a:endParaRPr lang="en-US" altLang="en-US" dirty="0"/>
          </a:p>
        </p:txBody>
      </p:sp>
    </p:spTree>
    <p:extLst>
      <p:ext uri="{BB962C8B-B14F-4D97-AF65-F5344CB8AC3E}">
        <p14:creationId xmlns:p14="http://schemas.microsoft.com/office/powerpoint/2010/main" val="3634753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Flow Outro">
    <p:spTree>
      <p:nvGrpSpPr>
        <p:cNvPr id="1" name=""/>
        <p:cNvGrpSpPr/>
        <p:nvPr/>
      </p:nvGrpSpPr>
      <p:grpSpPr>
        <a:xfrm>
          <a:off x="0" y="0"/>
          <a:ext cx="0" cy="0"/>
          <a:chOff x="0" y="0"/>
          <a:chExt cx="0" cy="0"/>
        </a:xfrm>
      </p:grpSpPr>
      <p:cxnSp>
        <p:nvCxnSpPr>
          <p:cNvPr id="2" name="Straight Connector 1"/>
          <p:cNvCxnSpPr/>
          <p:nvPr userDrawn="1"/>
        </p:nvCxnSpPr>
        <p:spPr>
          <a:xfrm>
            <a:off x="6096000" y="0"/>
            <a:ext cx="0" cy="2133600"/>
          </a:xfrm>
          <a:prstGeom prst="line">
            <a:avLst/>
          </a:prstGeom>
          <a:ln w="38100">
            <a:solidFill>
              <a:srgbClr val="51AEB3"/>
            </a:solidFill>
          </a:ln>
        </p:spPr>
        <p:style>
          <a:lnRef idx="1">
            <a:schemeClr val="accent1"/>
          </a:lnRef>
          <a:fillRef idx="0">
            <a:schemeClr val="accent1"/>
          </a:fillRef>
          <a:effectRef idx="0">
            <a:schemeClr val="accent1"/>
          </a:effectRef>
          <a:fontRef idx="minor">
            <a:schemeClr val="tx1"/>
          </a:fontRef>
        </p:style>
      </p:cxnSp>
      <p:sp>
        <p:nvSpPr>
          <p:cNvPr id="4" name="Slide Number Placeholder 2"/>
          <p:cNvSpPr>
            <a:spLocks noGrp="1"/>
          </p:cNvSpPr>
          <p:nvPr>
            <p:ph type="sldNum" sz="quarter" idx="10"/>
          </p:nvPr>
        </p:nvSpPr>
        <p:spPr/>
        <p:txBody>
          <a:bodyPr/>
          <a:lstStyle>
            <a:lvl1pPr>
              <a:defRPr/>
            </a:lvl1pPr>
          </a:lstStyle>
          <a:p>
            <a:pPr>
              <a:defRPr/>
            </a:pPr>
            <a:fld id="{5C9870EC-F411-4CF8-9D45-EE6ABC6F1532}" type="slidenum">
              <a:rPr lang="en-US" altLang="en-US"/>
              <a:pPr>
                <a:defRPr/>
              </a:pPr>
              <a:t>‹#›</a:t>
            </a:fld>
            <a:endParaRPr lang="en-US" altLang="en-US" dirty="0"/>
          </a:p>
        </p:txBody>
      </p:sp>
    </p:spTree>
    <p:extLst>
      <p:ext uri="{BB962C8B-B14F-4D97-AF65-F5344CB8AC3E}">
        <p14:creationId xmlns:p14="http://schemas.microsoft.com/office/powerpoint/2010/main" val="414816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367582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71270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125549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236601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918099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332265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74624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3/4/2025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0D92234-AF6E-4279-878A-AE19F4342A5A}" type="slidenum">
              <a:rPr lang="en-US" altLang="en-US" smtClean="0"/>
              <a:pPr>
                <a:defRPr/>
              </a:pPr>
              <a:t>‹#›</a:t>
            </a:fld>
            <a:endParaRPr lang="en-US" altLang="en-US" dirty="0"/>
          </a:p>
        </p:txBody>
      </p:sp>
    </p:spTree>
    <p:extLst>
      <p:ext uri="{BB962C8B-B14F-4D97-AF65-F5344CB8AC3E}">
        <p14:creationId xmlns:p14="http://schemas.microsoft.com/office/powerpoint/2010/main" val="298945338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 id="2147483785" r:id="rId18"/>
    <p:sldLayoutId id="2147483786" r:id="rId19"/>
    <p:sldLayoutId id="2147483787" r:id="rId20"/>
    <p:sldLayoutId id="2147483758" r:id="rId21"/>
    <p:sldLayoutId id="2147483759" r:id="rId22"/>
    <p:sldLayoutId id="2147483760"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8.xml.rels><?xml version="1.0" encoding="UTF-8" standalone="yes"?>
<Relationships xmlns="http://schemas.openxmlformats.org/package/2006/relationships"><Relationship Id="rId3" Type="http://schemas.openxmlformats.org/officeDocument/2006/relationships/hyperlink" Target="http://training.tonyrobbins.com/103/new-year-new-life/" TargetMode="External"/><Relationship Id="rId2" Type="http://schemas.openxmlformats.org/officeDocument/2006/relationships/hyperlink" Target="http://lancaster.unl.edu/food/" TargetMode="External"/><Relationship Id="rId1" Type="http://schemas.openxmlformats.org/officeDocument/2006/relationships/slideLayout" Target="../slideLayouts/slideLayout14.xml"/><Relationship Id="rId4" Type="http://schemas.openxmlformats.org/officeDocument/2006/relationships/hyperlink" Target="http://www.choosemyplate.gov/downloads/GettingStartedWithMyPlate.pdf"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hyperlink" Target="http://sungrownorganics.com/" TargetMode="External"/><Relationship Id="rId2" Type="http://schemas.openxmlformats.org/officeDocument/2006/relationships/hyperlink" Target="http://www.nutsonline.com/" TargetMode="External"/><Relationship Id="rId1" Type="http://schemas.openxmlformats.org/officeDocument/2006/relationships/slideLayout" Target="../slideLayouts/slideLayout15.xml"/><Relationship Id="rId5" Type="http://schemas.openxmlformats.org/officeDocument/2006/relationships/image" Target="../media/image2.png"/><Relationship Id="rId4" Type="http://schemas.openxmlformats.org/officeDocument/2006/relationships/hyperlink" Target="http://www.tropicaltraditions.com/virgin_coconut_oil.htm"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www.orgfood.com/" TargetMode="External"/><Relationship Id="rId2" Type="http://schemas.openxmlformats.org/officeDocument/2006/relationships/hyperlink" Target="http://www.natural-lifestyle.com/" TargetMode="External"/><Relationship Id="rId1" Type="http://schemas.openxmlformats.org/officeDocument/2006/relationships/slideLayout" Target="../slideLayouts/slideLayout15.xml"/><Relationship Id="rId6" Type="http://schemas.openxmlformats.org/officeDocument/2006/relationships/image" Target="../media/image2.png"/><Relationship Id="rId5" Type="http://schemas.openxmlformats.org/officeDocument/2006/relationships/hyperlink" Target="http://www.southrivermiso.com/" TargetMode="External"/><Relationship Id="rId4" Type="http://schemas.openxmlformats.org/officeDocument/2006/relationships/hyperlink" Target="http://www.rejuvenative.com/"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www.wholefoodsmarket.com/" TargetMode="External"/><Relationship Id="rId3" Type="http://schemas.openxmlformats.org/officeDocument/2006/relationships/hyperlink" Target="http://www.happycow.net/" TargetMode="External"/><Relationship Id="rId7" Type="http://schemas.openxmlformats.org/officeDocument/2006/relationships/hyperlink" Target="http://www.organicconsumers.org/purelink.html" TargetMode="External"/><Relationship Id="rId2" Type="http://schemas.openxmlformats.org/officeDocument/2006/relationships/hyperlink" Target="http://www.greenpeople.org/healthfood.htm" TargetMode="External"/><Relationship Id="rId1" Type="http://schemas.openxmlformats.org/officeDocument/2006/relationships/slideLayout" Target="../slideLayouts/slideLayout15.xml"/><Relationship Id="rId6" Type="http://schemas.openxmlformats.org/officeDocument/2006/relationships/hyperlink" Target="http://www.organicstorelocator.com/" TargetMode="External"/><Relationship Id="rId5" Type="http://schemas.openxmlformats.org/officeDocument/2006/relationships/hyperlink" Target="http://www.vegetarianusa.com/downloadcity.html" TargetMode="External"/><Relationship Id="rId4" Type="http://schemas.openxmlformats.org/officeDocument/2006/relationships/hyperlink" Target="http://www.coopdirectory.org/" TargetMode="External"/><Relationship Id="rId9" Type="http://schemas.openxmlformats.org/officeDocument/2006/relationships/image" Target="../media/image2.png"/></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oodsafety.gov/" TargetMode="Externa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dc.gov/)" TargetMode="External"/><Relationship Id="rId1" Type="http://schemas.openxmlformats.org/officeDocument/2006/relationships/slideLayout" Target="../slideLayouts/slideLayout16.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extBox 8"/>
          <p:cNvSpPr txBox="1">
            <a:spLocks noChangeArrowheads="1"/>
          </p:cNvSpPr>
          <p:nvPr/>
        </p:nvSpPr>
        <p:spPr bwMode="auto">
          <a:xfrm>
            <a:off x="-123290" y="4108249"/>
            <a:ext cx="12192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tr-TR" altLang="en-US" sz="6600" b="1" dirty="0">
                <a:latin typeface="Montserrat SemiBold" pitchFamily="2" charset="0"/>
              </a:rPr>
              <a:t>3 MONTHS</a:t>
            </a:r>
          </a:p>
          <a:p>
            <a:pPr algn="ctr" eaLnBrk="1" hangingPunct="1"/>
            <a:r>
              <a:rPr lang="en-US" altLang="en-US" sz="2400" dirty="0">
                <a:latin typeface="Montserrat Medium" pitchFamily="2" charset="0"/>
              </a:rPr>
              <a:t>TO </a:t>
            </a:r>
            <a:r>
              <a:rPr lang="tr-TR" altLang="en-US" sz="2400" dirty="0">
                <a:latin typeface="Montserrat Medium" pitchFamily="2" charset="0"/>
              </a:rPr>
              <a:t>GREAT HEALTH</a:t>
            </a:r>
          </a:p>
        </p:txBody>
      </p:sp>
      <p:pic>
        <p:nvPicPr>
          <p:cNvPr id="3" name="Picture 2">
            <a:extLst>
              <a:ext uri="{FF2B5EF4-FFF2-40B4-BE49-F238E27FC236}">
                <a16:creationId xmlns:a16="http://schemas.microsoft.com/office/drawing/2014/main" id="{661E4514-0B63-4323-9C8C-7F0FC01E97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41087" y="1168432"/>
            <a:ext cx="3063246" cy="28590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7"/>
          <p:cNvSpPr txBox="1">
            <a:spLocks noChangeArrowheads="1"/>
          </p:cNvSpPr>
          <p:nvPr/>
        </p:nvSpPr>
        <p:spPr bwMode="auto">
          <a:xfrm rot="162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C8500EA5-FFBB-4501-952C-24BB4ECCA9B0}"/>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62B6FC8B-7684-413D-9E03-EE5F362858E5}"/>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87DFC89F-A4DB-4009-A681-76B198791AAC}"/>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6BBD1F5A-E848-40C9-AE70-B91856538ED9}"/>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B9E11BF0-15F3-4068-9988-1FF3D6012017}"/>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8D65941B-5703-4330-807D-0D9747B06B55}"/>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7A9651F1-F0DD-44B7-ADA8-BC49E33458C6}"/>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236744" y="1088164"/>
            <a:ext cx="29233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Increase activity safely</a:t>
            </a:r>
          </a:p>
        </p:txBody>
      </p:sp>
      <p:sp>
        <p:nvSpPr>
          <p:cNvPr id="7" name="object 5"/>
          <p:cNvSpPr txBox="1"/>
          <p:nvPr/>
        </p:nvSpPr>
        <p:spPr>
          <a:xfrm>
            <a:off x="2629233" y="2102311"/>
            <a:ext cx="8530892" cy="2757488"/>
          </a:xfrm>
          <a:prstGeom prst="rect">
            <a:avLst/>
          </a:prstGeom>
        </p:spPr>
        <p:txBody>
          <a:bodyPr vert="horz" wrap="square" lIns="0" tIns="0" rIns="0" bIns="0" rtlCol="0">
            <a:noAutofit/>
          </a:bodyPr>
          <a:lstStyle/>
          <a:p>
            <a:pPr marL="6351" defTabSz="457189"/>
            <a:r>
              <a:rPr sz="1200" b="1" spc="-6" dirty="0">
                <a:latin typeface="Montserrat" panose="00000500000000000000" pitchFamily="2" charset="0"/>
                <a:cs typeface="Arial"/>
              </a:rPr>
              <a:t>K</a:t>
            </a:r>
            <a:r>
              <a:rPr sz="1200" b="1" dirty="0">
                <a:latin typeface="Montserrat" panose="00000500000000000000" pitchFamily="2" charset="0"/>
                <a:cs typeface="Arial"/>
              </a:rPr>
              <a:t>eep</a:t>
            </a:r>
            <a:r>
              <a:rPr sz="1200" b="1" spc="-6" dirty="0">
                <a:latin typeface="Montserrat" panose="00000500000000000000" pitchFamily="2" charset="0"/>
                <a:cs typeface="Arial"/>
              </a:rPr>
              <a:t> </a:t>
            </a:r>
            <a:r>
              <a:rPr sz="1200" b="1" spc="3" dirty="0">
                <a:latin typeface="Montserrat" panose="00000500000000000000" pitchFamily="2" charset="0"/>
                <a:cs typeface="Arial"/>
              </a:rPr>
              <a:t>i</a:t>
            </a:r>
            <a:r>
              <a:rPr sz="1200" b="1" dirty="0">
                <a:latin typeface="Montserrat" panose="00000500000000000000" pitchFamily="2" charset="0"/>
                <a:cs typeface="Arial"/>
              </a:rPr>
              <a:t>t</a:t>
            </a:r>
            <a:r>
              <a:rPr sz="1200" b="1" spc="-11" dirty="0">
                <a:latin typeface="Montserrat" panose="00000500000000000000" pitchFamily="2" charset="0"/>
                <a:cs typeface="Arial"/>
              </a:rPr>
              <a:t> </a:t>
            </a:r>
            <a:r>
              <a:rPr sz="1200" b="1" dirty="0">
                <a:latin typeface="Montserrat" panose="00000500000000000000" pitchFamily="2" charset="0"/>
                <a:cs typeface="Arial"/>
              </a:rPr>
              <a:t>Safe</a:t>
            </a:r>
            <a:endParaRPr sz="1200" dirty="0">
              <a:latin typeface="Montserrat" panose="00000500000000000000" pitchFamily="2" charset="0"/>
              <a:cs typeface="Arial"/>
            </a:endParaRPr>
          </a:p>
          <a:p>
            <a:pPr marL="6351" marR="109854" defTabSz="457189"/>
            <a:r>
              <a:rPr sz="1200" dirty="0">
                <a:latin typeface="Montserrat" panose="00000500000000000000" pitchFamily="2" charset="0"/>
                <a:cs typeface="Arial"/>
              </a:rPr>
              <a:t>Being</a:t>
            </a:r>
            <a:r>
              <a:rPr sz="1200" spc="-11" dirty="0">
                <a:latin typeface="Montserrat" panose="00000500000000000000" pitchFamily="2" charset="0"/>
                <a:cs typeface="Arial"/>
              </a:rPr>
              <a:t> </a:t>
            </a:r>
            <a:r>
              <a:rPr sz="1200" dirty="0">
                <a:latin typeface="Montserrat" panose="00000500000000000000" pitchFamily="2" charset="0"/>
                <a:cs typeface="Arial"/>
              </a:rPr>
              <a:t>ac</a:t>
            </a:r>
            <a:r>
              <a:rPr sz="1200" spc="3" dirty="0">
                <a:latin typeface="Montserrat" panose="00000500000000000000" pitchFamily="2" charset="0"/>
                <a:cs typeface="Arial"/>
              </a:rPr>
              <a:t>t</a:t>
            </a:r>
            <a:r>
              <a:rPr sz="1200" dirty="0">
                <a:latin typeface="Montserrat" panose="00000500000000000000" pitchFamily="2" charset="0"/>
                <a:cs typeface="Arial"/>
              </a:rPr>
              <a:t>i</a:t>
            </a:r>
            <a:r>
              <a:rPr sz="1200" spc="-11" dirty="0">
                <a:latin typeface="Montserrat" panose="00000500000000000000" pitchFamily="2" charset="0"/>
                <a:cs typeface="Arial"/>
              </a:rPr>
              <a:t>v</a:t>
            </a:r>
            <a:r>
              <a:rPr sz="1200" dirty="0">
                <a:latin typeface="Montserrat" panose="00000500000000000000" pitchFamily="2" charset="0"/>
                <a:cs typeface="Arial"/>
              </a:rPr>
              <a:t>e</a:t>
            </a:r>
            <a:r>
              <a:rPr sz="1200" spc="-3" dirty="0">
                <a:latin typeface="Montserrat" panose="00000500000000000000" pitchFamily="2" charset="0"/>
                <a:cs typeface="Arial"/>
              </a:rPr>
              <a:t> </a:t>
            </a:r>
            <a:r>
              <a:rPr sz="1200" dirty="0">
                <a:latin typeface="Montserrat" panose="00000500000000000000" pitchFamily="2" charset="0"/>
                <a:cs typeface="Arial"/>
              </a:rPr>
              <a:t>is</a:t>
            </a:r>
            <a:r>
              <a:rPr sz="1200" spc="-8" dirty="0">
                <a:latin typeface="Montserrat" panose="00000500000000000000" pitchFamily="2" charset="0"/>
                <a:cs typeface="Arial"/>
              </a:rPr>
              <a:t> </a:t>
            </a:r>
            <a:r>
              <a:rPr sz="1200" dirty="0">
                <a:latin typeface="Montserrat" panose="00000500000000000000" pitchFamily="2" charset="0"/>
                <a:cs typeface="Arial"/>
              </a:rPr>
              <a:t>usually</a:t>
            </a:r>
            <a:r>
              <a:rPr sz="1200" spc="-14" dirty="0">
                <a:latin typeface="Montserrat" panose="00000500000000000000" pitchFamily="2" charset="0"/>
                <a:cs typeface="Arial"/>
              </a:rPr>
              <a:t> </a:t>
            </a:r>
            <a:r>
              <a:rPr sz="1200" dirty="0">
                <a:latin typeface="Montserrat" panose="00000500000000000000" pitchFamily="2" charset="0"/>
                <a:cs typeface="Arial"/>
              </a:rPr>
              <a:t>sa</a:t>
            </a:r>
            <a:r>
              <a:rPr sz="1200" spc="3" dirty="0">
                <a:latin typeface="Montserrat" panose="00000500000000000000" pitchFamily="2" charset="0"/>
                <a:cs typeface="Arial"/>
              </a:rPr>
              <a:t>f</a:t>
            </a:r>
            <a:r>
              <a:rPr sz="1200" dirty="0">
                <a:latin typeface="Montserrat" panose="00000500000000000000" pitchFamily="2" charset="0"/>
                <a:cs typeface="Arial"/>
              </a:rPr>
              <a:t>e,</a:t>
            </a:r>
            <a:r>
              <a:rPr sz="1200" spc="-14" dirty="0">
                <a:latin typeface="Montserrat" panose="00000500000000000000" pitchFamily="2" charset="0"/>
                <a:cs typeface="Arial"/>
              </a:rPr>
              <a:t> </a:t>
            </a:r>
            <a:r>
              <a:rPr sz="1200" dirty="0">
                <a:latin typeface="Montserrat" panose="00000500000000000000" pitchFamily="2" charset="0"/>
                <a:cs typeface="Arial"/>
              </a:rPr>
              <a:t>but</a:t>
            </a:r>
            <a:r>
              <a:rPr sz="1200" spc="-14" dirty="0">
                <a:latin typeface="Montserrat" panose="00000500000000000000" pitchFamily="2" charset="0"/>
                <a:cs typeface="Arial"/>
              </a:rPr>
              <a:t> </a:t>
            </a:r>
            <a:r>
              <a:rPr sz="1200" dirty="0">
                <a:latin typeface="Montserrat" panose="00000500000000000000" pitchFamily="2" charset="0"/>
                <a:cs typeface="Arial"/>
              </a:rPr>
              <a:t>so</a:t>
            </a:r>
            <a:r>
              <a:rPr sz="1200" spc="-6" dirty="0">
                <a:latin typeface="Montserrat" panose="00000500000000000000" pitchFamily="2" charset="0"/>
                <a:cs typeface="Arial"/>
              </a:rPr>
              <a:t>m</a:t>
            </a:r>
            <a:r>
              <a:rPr sz="1200" dirty="0">
                <a:latin typeface="Montserrat" panose="00000500000000000000" pitchFamily="2" charset="0"/>
                <a:cs typeface="Arial"/>
              </a:rPr>
              <a:t>e</a:t>
            </a:r>
            <a:r>
              <a:rPr sz="1200" spc="3" dirty="0">
                <a:latin typeface="Montserrat" panose="00000500000000000000" pitchFamily="2" charset="0"/>
                <a:cs typeface="Arial"/>
              </a:rPr>
              <a:t>t</a:t>
            </a:r>
            <a:r>
              <a:rPr sz="1200" dirty="0">
                <a:latin typeface="Montserrat" panose="00000500000000000000" pitchFamily="2" charset="0"/>
                <a:cs typeface="Arial"/>
              </a:rPr>
              <a:t>i</a:t>
            </a:r>
            <a:r>
              <a:rPr sz="1200" spc="-6" dirty="0">
                <a:latin typeface="Montserrat" panose="00000500000000000000" pitchFamily="2" charset="0"/>
                <a:cs typeface="Arial"/>
              </a:rPr>
              <a:t>m</a:t>
            </a:r>
            <a:r>
              <a:rPr sz="1200" dirty="0">
                <a:latin typeface="Montserrat" panose="00000500000000000000" pitchFamily="2" charset="0"/>
                <a:cs typeface="Arial"/>
              </a:rPr>
              <a:t>es</a:t>
            </a:r>
            <a:r>
              <a:rPr sz="1200" spc="-20" dirty="0">
                <a:latin typeface="Montserrat" panose="00000500000000000000" pitchFamily="2" charset="0"/>
                <a:cs typeface="Arial"/>
              </a:rPr>
              <a:t> </a:t>
            </a:r>
            <a:r>
              <a:rPr sz="1200" dirty="0">
                <a:latin typeface="Montserrat" panose="00000500000000000000" pitchFamily="2" charset="0"/>
                <a:cs typeface="Arial"/>
              </a:rPr>
              <a:t>proble</a:t>
            </a:r>
            <a:r>
              <a:rPr sz="1200" spc="-6" dirty="0">
                <a:latin typeface="Montserrat" panose="00000500000000000000" pitchFamily="2" charset="0"/>
                <a:cs typeface="Arial"/>
              </a:rPr>
              <a:t>m</a:t>
            </a:r>
            <a:r>
              <a:rPr sz="1200" dirty="0">
                <a:latin typeface="Montserrat" panose="00000500000000000000" pitchFamily="2" charset="0"/>
                <a:cs typeface="Arial"/>
              </a:rPr>
              <a:t>s</a:t>
            </a:r>
            <a:r>
              <a:rPr sz="1200" spc="-20" dirty="0">
                <a:latin typeface="Montserrat" panose="00000500000000000000" pitchFamily="2" charset="0"/>
                <a:cs typeface="Arial"/>
              </a:rPr>
              <a:t> </a:t>
            </a:r>
            <a:r>
              <a:rPr sz="1200" dirty="0">
                <a:latin typeface="Montserrat" panose="00000500000000000000" pitchFamily="2" charset="0"/>
                <a:cs typeface="Arial"/>
              </a:rPr>
              <a:t>can</a:t>
            </a:r>
            <a:r>
              <a:rPr sz="1200" spc="3" dirty="0">
                <a:latin typeface="Montserrat" panose="00000500000000000000" pitchFamily="2" charset="0"/>
                <a:cs typeface="Arial"/>
              </a:rPr>
              <a:t> </a:t>
            </a:r>
            <a:r>
              <a:rPr sz="1200" dirty="0">
                <a:latin typeface="Montserrat" panose="00000500000000000000" pitchFamily="2" charset="0"/>
                <a:cs typeface="Arial"/>
              </a:rPr>
              <a:t>arise.</a:t>
            </a:r>
            <a:r>
              <a:rPr sz="1200" spc="-23"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11" dirty="0">
                <a:latin typeface="Montserrat" panose="00000500000000000000" pitchFamily="2" charset="0"/>
                <a:cs typeface="Arial"/>
              </a:rPr>
              <a:t> </a:t>
            </a:r>
            <a:r>
              <a:rPr sz="1200" dirty="0">
                <a:latin typeface="Montserrat" panose="00000500000000000000" pitchFamily="2" charset="0"/>
                <a:cs typeface="Arial"/>
              </a:rPr>
              <a:t>best</a:t>
            </a:r>
            <a:r>
              <a:rPr sz="1200" spc="-14" dirty="0">
                <a:latin typeface="Montserrat" panose="00000500000000000000" pitchFamily="2" charset="0"/>
                <a:cs typeface="Arial"/>
              </a:rPr>
              <a:t> </a:t>
            </a:r>
            <a:r>
              <a:rPr sz="1200" spc="-11" dirty="0">
                <a:latin typeface="Montserrat" panose="00000500000000000000" pitchFamily="2" charset="0"/>
                <a:cs typeface="Arial"/>
              </a:rPr>
              <a:t>w</a:t>
            </a:r>
            <a:r>
              <a:rPr sz="1200" dirty="0">
                <a:latin typeface="Montserrat" panose="00000500000000000000" pitchFamily="2" charset="0"/>
                <a:cs typeface="Arial"/>
              </a:rPr>
              <a:t>ay</a:t>
            </a:r>
            <a:r>
              <a:rPr sz="1200" spc="11"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o</a:t>
            </a:r>
            <a:r>
              <a:rPr sz="1200" spc="-11" dirty="0">
                <a:latin typeface="Montserrat" panose="00000500000000000000" pitchFamily="2" charset="0"/>
                <a:cs typeface="Arial"/>
              </a:rPr>
              <a:t> </a:t>
            </a:r>
            <a:r>
              <a:rPr sz="1200" dirty="0">
                <a:latin typeface="Montserrat" panose="00000500000000000000" pitchFamily="2" charset="0"/>
                <a:cs typeface="Arial"/>
              </a:rPr>
              <a:t>a</a:t>
            </a:r>
            <a:r>
              <a:rPr sz="1200" spc="-11" dirty="0">
                <a:latin typeface="Montserrat" panose="00000500000000000000" pitchFamily="2" charset="0"/>
                <a:cs typeface="Arial"/>
              </a:rPr>
              <a:t>v</a:t>
            </a:r>
            <a:r>
              <a:rPr sz="1200" dirty="0">
                <a:latin typeface="Montserrat" panose="00000500000000000000" pitchFamily="2" charset="0"/>
                <a:cs typeface="Arial"/>
              </a:rPr>
              <a:t>oid </a:t>
            </a:r>
            <a:br>
              <a:rPr lang="en-US" sz="1200" dirty="0">
                <a:latin typeface="Montserrat" panose="00000500000000000000" pitchFamily="2" charset="0"/>
                <a:cs typeface="Arial"/>
              </a:rPr>
            </a:br>
            <a:r>
              <a:rPr sz="1200" dirty="0">
                <a:latin typeface="Montserrat" panose="00000500000000000000" pitchFamily="2" charset="0"/>
                <a:cs typeface="Arial"/>
              </a:rPr>
              <a:t>proble</a:t>
            </a:r>
            <a:r>
              <a:rPr sz="1200" spc="-6" dirty="0">
                <a:latin typeface="Montserrat" panose="00000500000000000000" pitchFamily="2" charset="0"/>
                <a:cs typeface="Arial"/>
              </a:rPr>
              <a:t>m</a:t>
            </a:r>
            <a:r>
              <a:rPr sz="1200" dirty="0">
                <a:latin typeface="Montserrat" panose="00000500000000000000" pitchFamily="2" charset="0"/>
                <a:cs typeface="Arial"/>
              </a:rPr>
              <a:t>s</a:t>
            </a:r>
            <a:r>
              <a:rPr sz="1200" spc="-20" dirty="0">
                <a:latin typeface="Montserrat" panose="00000500000000000000" pitchFamily="2" charset="0"/>
                <a:cs typeface="Arial"/>
              </a:rPr>
              <a:t> </a:t>
            </a:r>
            <a:r>
              <a:rPr sz="1200" dirty="0">
                <a:latin typeface="Montserrat" panose="00000500000000000000" pitchFamily="2" charset="0"/>
                <a:cs typeface="Arial"/>
              </a:rPr>
              <a:t>is </a:t>
            </a:r>
            <a:r>
              <a:rPr sz="1200" spc="3" dirty="0">
                <a:latin typeface="Montserrat" panose="00000500000000000000" pitchFamily="2" charset="0"/>
                <a:cs typeface="Arial"/>
              </a:rPr>
              <a:t>t</a:t>
            </a:r>
            <a:r>
              <a:rPr sz="1200" dirty="0">
                <a:latin typeface="Montserrat" panose="00000500000000000000" pitchFamily="2" charset="0"/>
                <a:cs typeface="Arial"/>
              </a:rPr>
              <a:t>o</a:t>
            </a:r>
            <a:r>
              <a:rPr sz="1200" spc="-11" dirty="0">
                <a:latin typeface="Montserrat" panose="00000500000000000000" pitchFamily="2" charset="0"/>
                <a:cs typeface="Arial"/>
              </a:rPr>
              <a:t> </a:t>
            </a:r>
            <a:r>
              <a:rPr sz="1200" dirty="0">
                <a:latin typeface="Montserrat" panose="00000500000000000000" pitchFamily="2" charset="0"/>
                <a:cs typeface="Arial"/>
              </a:rPr>
              <a:t>pre</a:t>
            </a:r>
            <a:r>
              <a:rPr sz="1200" spc="-11" dirty="0">
                <a:latin typeface="Montserrat" panose="00000500000000000000" pitchFamily="2" charset="0"/>
                <a:cs typeface="Arial"/>
              </a:rPr>
              <a:t>v</a:t>
            </a:r>
            <a:r>
              <a:rPr sz="1200" dirty="0">
                <a:latin typeface="Montserrat" panose="00000500000000000000" pitchFamily="2" charset="0"/>
                <a:cs typeface="Arial"/>
              </a:rPr>
              <a:t>ent</a:t>
            </a:r>
            <a:r>
              <a:rPr sz="1200" spc="-8"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6" dirty="0">
                <a:latin typeface="Montserrat" panose="00000500000000000000" pitchFamily="2" charset="0"/>
                <a:cs typeface="Arial"/>
              </a:rPr>
              <a:t>m</a:t>
            </a:r>
            <a:r>
              <a:rPr sz="1200" dirty="0">
                <a:latin typeface="Montserrat" panose="00000500000000000000" pitchFamily="2" charset="0"/>
                <a:cs typeface="Arial"/>
              </a:rPr>
              <a:t>.</a:t>
            </a:r>
          </a:p>
          <a:p>
            <a:pPr marL="6351" defTabSz="457189">
              <a:spcBef>
                <a:spcPts val="114"/>
              </a:spcBef>
            </a:pPr>
            <a:r>
              <a:rPr sz="1200" spc="-6" dirty="0">
                <a:latin typeface="Montserrat" panose="00000500000000000000" pitchFamily="2" charset="0"/>
                <a:cs typeface="Arial"/>
              </a:rPr>
              <a:t>H</a:t>
            </a:r>
            <a:r>
              <a:rPr sz="1200" dirty="0">
                <a:latin typeface="Montserrat" panose="00000500000000000000" pitchFamily="2" charset="0"/>
                <a:cs typeface="Arial"/>
              </a:rPr>
              <a:t>ere</a:t>
            </a:r>
            <a:r>
              <a:rPr sz="1200" spc="-8" dirty="0">
                <a:latin typeface="Montserrat" panose="00000500000000000000" pitchFamily="2" charset="0"/>
                <a:cs typeface="Arial"/>
              </a:rPr>
              <a:t> </a:t>
            </a:r>
            <a:r>
              <a:rPr sz="1200" dirty="0">
                <a:latin typeface="Montserrat" panose="00000500000000000000" pitchFamily="2" charset="0"/>
                <a:cs typeface="Arial"/>
              </a:rPr>
              <a:t>are</a:t>
            </a:r>
            <a:r>
              <a:rPr sz="1200" spc="-11" dirty="0">
                <a:latin typeface="Montserrat" panose="00000500000000000000" pitchFamily="2" charset="0"/>
                <a:cs typeface="Arial"/>
              </a:rPr>
              <a:t> </a:t>
            </a:r>
            <a:r>
              <a:rPr sz="1200" dirty="0">
                <a:latin typeface="Montserrat" panose="00000500000000000000" pitchFamily="2" charset="0"/>
                <a:cs typeface="Arial"/>
              </a:rPr>
              <a:t>so</a:t>
            </a:r>
            <a:r>
              <a:rPr sz="1200" spc="-6" dirty="0">
                <a:latin typeface="Montserrat" panose="00000500000000000000" pitchFamily="2" charset="0"/>
                <a:cs typeface="Arial"/>
              </a:rPr>
              <a:t>m</a:t>
            </a:r>
            <a:r>
              <a:rPr sz="1200" dirty="0">
                <a:latin typeface="Montserrat" panose="00000500000000000000" pitchFamily="2" charset="0"/>
                <a:cs typeface="Arial"/>
              </a:rPr>
              <a:t>e</a:t>
            </a:r>
            <a:r>
              <a:rPr sz="1200" spc="-11" dirty="0">
                <a:latin typeface="Montserrat" panose="00000500000000000000" pitchFamily="2" charset="0"/>
                <a:cs typeface="Arial"/>
              </a:rPr>
              <a:t> w</a:t>
            </a:r>
            <a:r>
              <a:rPr sz="1200" dirty="0">
                <a:latin typeface="Montserrat" panose="00000500000000000000" pitchFamily="2" charset="0"/>
                <a:cs typeface="Arial"/>
              </a:rPr>
              <a:t>a</a:t>
            </a:r>
            <a:r>
              <a:rPr sz="1200" spc="-11" dirty="0">
                <a:latin typeface="Montserrat" panose="00000500000000000000" pitchFamily="2" charset="0"/>
                <a:cs typeface="Arial"/>
              </a:rPr>
              <a:t>y</a:t>
            </a:r>
            <a:r>
              <a:rPr sz="1200" dirty="0">
                <a:latin typeface="Montserrat" panose="00000500000000000000" pitchFamily="2" charset="0"/>
                <a:cs typeface="Arial"/>
              </a:rPr>
              <a:t>s</a:t>
            </a:r>
            <a:r>
              <a:rPr sz="1200" spc="11"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o</a:t>
            </a:r>
            <a:r>
              <a:rPr sz="1200" spc="-11" dirty="0">
                <a:latin typeface="Montserrat" panose="00000500000000000000" pitchFamily="2" charset="0"/>
                <a:cs typeface="Arial"/>
              </a:rPr>
              <a:t> </a:t>
            </a:r>
            <a:r>
              <a:rPr sz="1200" dirty="0">
                <a:latin typeface="Montserrat" panose="00000500000000000000" pitchFamily="2" charset="0"/>
                <a:cs typeface="Arial"/>
              </a:rPr>
              <a:t>pre</a:t>
            </a:r>
            <a:r>
              <a:rPr sz="1200" spc="-11" dirty="0">
                <a:latin typeface="Montserrat" panose="00000500000000000000" pitchFamily="2" charset="0"/>
                <a:cs typeface="Arial"/>
              </a:rPr>
              <a:t>v</a:t>
            </a:r>
            <a:r>
              <a:rPr sz="1200" dirty="0">
                <a:latin typeface="Montserrat" panose="00000500000000000000" pitchFamily="2" charset="0"/>
                <a:cs typeface="Arial"/>
              </a:rPr>
              <a:t>ent</a:t>
            </a:r>
            <a:r>
              <a:rPr sz="1200" spc="-8" dirty="0">
                <a:latin typeface="Montserrat" panose="00000500000000000000" pitchFamily="2" charset="0"/>
                <a:cs typeface="Arial"/>
              </a:rPr>
              <a:t> </a:t>
            </a:r>
            <a:r>
              <a:rPr sz="1200" dirty="0">
                <a:latin typeface="Montserrat" panose="00000500000000000000" pitchFamily="2" charset="0"/>
                <a:cs typeface="Arial"/>
              </a:rPr>
              <a:t>co</a:t>
            </a:r>
            <a:r>
              <a:rPr sz="1200" spc="-6" dirty="0">
                <a:latin typeface="Montserrat" panose="00000500000000000000" pitchFamily="2" charset="0"/>
                <a:cs typeface="Arial"/>
              </a:rPr>
              <a:t>mm</a:t>
            </a:r>
            <a:r>
              <a:rPr sz="1200" dirty="0">
                <a:latin typeface="Montserrat" panose="00000500000000000000" pitchFamily="2" charset="0"/>
                <a:cs typeface="Arial"/>
              </a:rPr>
              <a:t>on</a:t>
            </a:r>
            <a:r>
              <a:rPr sz="1200" spc="-11" dirty="0">
                <a:latin typeface="Montserrat" panose="00000500000000000000" pitchFamily="2" charset="0"/>
                <a:cs typeface="Arial"/>
              </a:rPr>
              <a:t> </a:t>
            </a:r>
            <a:r>
              <a:rPr sz="1200" spc="-6" dirty="0">
                <a:latin typeface="Montserrat" panose="00000500000000000000" pitchFamily="2" charset="0"/>
                <a:cs typeface="Arial"/>
              </a:rPr>
              <a:t>m</a:t>
            </a:r>
            <a:r>
              <a:rPr sz="1200" dirty="0">
                <a:latin typeface="Montserrat" panose="00000500000000000000" pitchFamily="2" charset="0"/>
                <a:cs typeface="Arial"/>
              </a:rPr>
              <a:t>inor</a:t>
            </a:r>
            <a:r>
              <a:rPr sz="1200" spc="-11" dirty="0">
                <a:latin typeface="Montserrat" panose="00000500000000000000" pitchFamily="2" charset="0"/>
                <a:cs typeface="Arial"/>
              </a:rPr>
              <a:t> </a:t>
            </a:r>
            <a:r>
              <a:rPr sz="1200" dirty="0">
                <a:latin typeface="Montserrat" panose="00000500000000000000" pitchFamily="2" charset="0"/>
                <a:cs typeface="Arial"/>
              </a:rPr>
              <a:t>injuries:</a:t>
            </a:r>
          </a:p>
          <a:p>
            <a:pPr defTabSz="457189"/>
            <a:endParaRPr sz="1200" dirty="0">
              <a:latin typeface="Calibri"/>
            </a:endParaRPr>
          </a:p>
          <a:p>
            <a:pPr defTabSz="457189">
              <a:spcBef>
                <a:spcPts val="8"/>
              </a:spcBef>
            </a:pPr>
            <a:endParaRPr sz="1200" dirty="0">
              <a:latin typeface="Calibri"/>
            </a:endParaRPr>
          </a:p>
          <a:p>
            <a:pPr marL="6351" defTabSz="457189"/>
            <a:r>
              <a:rPr sz="1200" b="1" dirty="0">
                <a:latin typeface="Montserrat" panose="00000500000000000000" pitchFamily="2" charset="0"/>
                <a:cs typeface="Arial"/>
              </a:rPr>
              <a:t>P</a:t>
            </a:r>
            <a:r>
              <a:rPr sz="1200" b="1" spc="3" dirty="0">
                <a:latin typeface="Montserrat" panose="00000500000000000000" pitchFamily="2" charset="0"/>
                <a:cs typeface="Arial"/>
              </a:rPr>
              <a:t>r</a:t>
            </a:r>
            <a:r>
              <a:rPr sz="1200" b="1" dirty="0">
                <a:latin typeface="Montserrat" panose="00000500000000000000" pitchFamily="2" charset="0"/>
                <a:cs typeface="Arial"/>
              </a:rPr>
              <a:t>e</a:t>
            </a:r>
            <a:r>
              <a:rPr sz="1200" b="1" spc="-8" dirty="0">
                <a:latin typeface="Montserrat" panose="00000500000000000000" pitchFamily="2" charset="0"/>
                <a:cs typeface="Arial"/>
              </a:rPr>
              <a:t>v</a:t>
            </a:r>
            <a:r>
              <a:rPr sz="1200" b="1" dirty="0">
                <a:latin typeface="Montserrat" panose="00000500000000000000" pitchFamily="2" charset="0"/>
                <a:cs typeface="Arial"/>
              </a:rPr>
              <a:t>e</a:t>
            </a:r>
            <a:r>
              <a:rPr sz="1200" b="1" spc="-6" dirty="0">
                <a:latin typeface="Montserrat" panose="00000500000000000000" pitchFamily="2" charset="0"/>
                <a:cs typeface="Arial"/>
              </a:rPr>
              <a:t>n</a:t>
            </a:r>
            <a:r>
              <a:rPr sz="1200" b="1" dirty="0">
                <a:latin typeface="Montserrat" panose="00000500000000000000" pitchFamily="2" charset="0"/>
                <a:cs typeface="Arial"/>
              </a:rPr>
              <a:t>t</a:t>
            </a:r>
            <a:r>
              <a:rPr sz="1200" b="1" spc="-8" dirty="0">
                <a:latin typeface="Montserrat" panose="00000500000000000000" pitchFamily="2" charset="0"/>
                <a:cs typeface="Arial"/>
              </a:rPr>
              <a:t> </a:t>
            </a:r>
            <a:r>
              <a:rPr sz="1200" b="1" dirty="0">
                <a:latin typeface="Montserrat" panose="00000500000000000000" pitchFamily="2" charset="0"/>
                <a:cs typeface="Arial"/>
              </a:rPr>
              <a:t>s</a:t>
            </a:r>
            <a:r>
              <a:rPr sz="1200" b="1" spc="-6" dirty="0">
                <a:latin typeface="Montserrat" panose="00000500000000000000" pitchFamily="2" charset="0"/>
                <a:cs typeface="Arial"/>
              </a:rPr>
              <a:t>o</a:t>
            </a:r>
            <a:r>
              <a:rPr sz="1200" b="1" dirty="0">
                <a:latin typeface="Montserrat" panose="00000500000000000000" pitchFamily="2" charset="0"/>
                <a:cs typeface="Arial"/>
              </a:rPr>
              <a:t>re</a:t>
            </a:r>
            <a:r>
              <a:rPr sz="1200" b="1" spc="-11" dirty="0">
                <a:latin typeface="Montserrat" panose="00000500000000000000" pitchFamily="2" charset="0"/>
                <a:cs typeface="Arial"/>
              </a:rPr>
              <a:t> </a:t>
            </a:r>
            <a:r>
              <a:rPr sz="1200" b="1" dirty="0">
                <a:latin typeface="Montserrat" panose="00000500000000000000" pitchFamily="2" charset="0"/>
                <a:cs typeface="Arial"/>
              </a:rPr>
              <a:t>m</a:t>
            </a:r>
            <a:r>
              <a:rPr sz="1200" b="1" spc="-3" dirty="0">
                <a:latin typeface="Montserrat" panose="00000500000000000000" pitchFamily="2" charset="0"/>
                <a:cs typeface="Arial"/>
              </a:rPr>
              <a:t>u</a:t>
            </a:r>
            <a:r>
              <a:rPr sz="1200" b="1" dirty="0">
                <a:latin typeface="Montserrat" panose="00000500000000000000" pitchFamily="2" charset="0"/>
                <a:cs typeface="Arial"/>
              </a:rPr>
              <a:t>scles</a:t>
            </a:r>
            <a:r>
              <a:rPr sz="1200" b="1" spc="-16" dirty="0">
                <a:latin typeface="Montserrat" panose="00000500000000000000" pitchFamily="2" charset="0"/>
                <a:cs typeface="Arial"/>
              </a:rPr>
              <a:t> </a:t>
            </a:r>
            <a:r>
              <a:rPr sz="1200" b="1" spc="-3" dirty="0">
                <a:latin typeface="Montserrat" panose="00000500000000000000" pitchFamily="2" charset="0"/>
                <a:cs typeface="Arial"/>
              </a:rPr>
              <a:t>o</a:t>
            </a:r>
            <a:r>
              <a:rPr sz="1200" b="1" dirty="0">
                <a:latin typeface="Montserrat" panose="00000500000000000000" pitchFamily="2" charset="0"/>
                <a:cs typeface="Arial"/>
              </a:rPr>
              <a:t>r cram</a:t>
            </a:r>
            <a:r>
              <a:rPr sz="1200" b="1" spc="-6" dirty="0">
                <a:latin typeface="Montserrat" panose="00000500000000000000" pitchFamily="2" charset="0"/>
                <a:cs typeface="Arial"/>
              </a:rPr>
              <a:t>p</a:t>
            </a:r>
            <a:r>
              <a:rPr sz="1200" b="1" dirty="0">
                <a:latin typeface="Montserrat" panose="00000500000000000000" pitchFamily="2" charset="0"/>
                <a:cs typeface="Arial"/>
              </a:rPr>
              <a:t>s</a:t>
            </a:r>
            <a:endParaRPr sz="1200" dirty="0">
              <a:latin typeface="Montserrat" panose="00000500000000000000" pitchFamily="2" charset="0"/>
              <a:cs typeface="Arial"/>
            </a:endParaRPr>
          </a:p>
          <a:p>
            <a:pPr marL="6351" defTabSz="457189">
              <a:spcBef>
                <a:spcPts val="114"/>
              </a:spcBef>
              <a:spcAft>
                <a:spcPts val="600"/>
              </a:spcAft>
            </a:pPr>
            <a:r>
              <a:rPr sz="1200" spc="3" dirty="0">
                <a:latin typeface="Montserrat" panose="00000500000000000000" pitchFamily="2" charset="0"/>
                <a:cs typeface="Arial"/>
              </a:rPr>
              <a:t>I</a:t>
            </a:r>
            <a:r>
              <a:rPr sz="1200" dirty="0">
                <a:latin typeface="Montserrat" panose="00000500000000000000" pitchFamily="2" charset="0"/>
                <a:cs typeface="Arial"/>
              </a:rPr>
              <a:t>ncrea</a:t>
            </a:r>
            <a:r>
              <a:rPr sz="1200" spc="-6" dirty="0">
                <a:latin typeface="Montserrat" panose="00000500000000000000" pitchFamily="2" charset="0"/>
                <a:cs typeface="Arial"/>
              </a:rPr>
              <a:t>s</a:t>
            </a:r>
            <a:r>
              <a:rPr sz="1200" dirty="0">
                <a:latin typeface="Montserrat" panose="00000500000000000000" pitchFamily="2" charset="0"/>
                <a:cs typeface="Arial"/>
              </a:rPr>
              <a:t>e</a:t>
            </a:r>
            <a:r>
              <a:rPr sz="1200" spc="-20" dirty="0">
                <a:latin typeface="Montserrat" panose="00000500000000000000" pitchFamily="2" charset="0"/>
                <a:cs typeface="Arial"/>
              </a:rPr>
              <a:t> </a:t>
            </a:r>
            <a:r>
              <a:rPr sz="1200" dirty="0">
                <a:latin typeface="Montserrat" panose="00000500000000000000" pitchFamily="2" charset="0"/>
                <a:cs typeface="Arial"/>
              </a:rPr>
              <a:t>only</a:t>
            </a:r>
            <a:r>
              <a:rPr sz="1200" spc="-8" dirty="0">
                <a:latin typeface="Montserrat" panose="00000500000000000000" pitchFamily="2" charset="0"/>
                <a:cs typeface="Arial"/>
              </a:rPr>
              <a:t> </a:t>
            </a:r>
            <a:r>
              <a:rPr sz="1200" b="1" dirty="0">
                <a:latin typeface="Montserrat" panose="00000500000000000000" pitchFamily="2" charset="0"/>
                <a:cs typeface="Arial"/>
              </a:rPr>
              <a:t>a</a:t>
            </a:r>
            <a:r>
              <a:rPr sz="1200" b="1" spc="-3" dirty="0">
                <a:latin typeface="Montserrat" panose="00000500000000000000" pitchFamily="2" charset="0"/>
                <a:cs typeface="Arial"/>
              </a:rPr>
              <a:t> </a:t>
            </a:r>
            <a:r>
              <a:rPr sz="1200" b="1" spc="3" dirty="0">
                <a:latin typeface="Montserrat" panose="00000500000000000000" pitchFamily="2" charset="0"/>
                <a:cs typeface="Arial"/>
              </a:rPr>
              <a:t>li</a:t>
            </a:r>
            <a:r>
              <a:rPr sz="1200" b="1" dirty="0">
                <a:latin typeface="Montserrat" panose="00000500000000000000" pitchFamily="2" charset="0"/>
                <a:cs typeface="Arial"/>
              </a:rPr>
              <a:t>tt</a:t>
            </a:r>
            <a:r>
              <a:rPr sz="1200" b="1" spc="3" dirty="0">
                <a:latin typeface="Montserrat" panose="00000500000000000000" pitchFamily="2" charset="0"/>
                <a:cs typeface="Arial"/>
              </a:rPr>
              <a:t>l</a:t>
            </a:r>
            <a:r>
              <a:rPr sz="1200" b="1" dirty="0">
                <a:latin typeface="Montserrat" panose="00000500000000000000" pitchFamily="2" charset="0"/>
                <a:cs typeface="Arial"/>
              </a:rPr>
              <a:t>e</a:t>
            </a:r>
            <a:r>
              <a:rPr sz="1200" b="1" spc="-23" dirty="0">
                <a:latin typeface="Montserrat" panose="00000500000000000000" pitchFamily="2" charset="0"/>
                <a:cs typeface="Arial"/>
              </a:rPr>
              <a:t> </a:t>
            </a:r>
            <a:r>
              <a:rPr sz="1200" b="1" dirty="0">
                <a:latin typeface="Montserrat" panose="00000500000000000000" pitchFamily="2" charset="0"/>
                <a:cs typeface="Arial"/>
              </a:rPr>
              <a:t>at</a:t>
            </a:r>
            <a:r>
              <a:rPr sz="1200" b="1" spc="-11" dirty="0">
                <a:latin typeface="Montserrat" panose="00000500000000000000" pitchFamily="2" charset="0"/>
                <a:cs typeface="Arial"/>
              </a:rPr>
              <a:t> </a:t>
            </a:r>
            <a:r>
              <a:rPr sz="1200" b="1" dirty="0">
                <a:latin typeface="Montserrat" panose="00000500000000000000" pitchFamily="2" charset="0"/>
                <a:cs typeface="Arial"/>
              </a:rPr>
              <a:t>a</a:t>
            </a:r>
            <a:r>
              <a:rPr sz="1200" b="1" spc="-3" dirty="0">
                <a:latin typeface="Montserrat" panose="00000500000000000000" pitchFamily="2" charset="0"/>
                <a:cs typeface="Arial"/>
              </a:rPr>
              <a:t> </a:t>
            </a:r>
            <a:r>
              <a:rPr sz="1200" b="1" dirty="0">
                <a:latin typeface="Montserrat" panose="00000500000000000000" pitchFamily="2" charset="0"/>
                <a:cs typeface="Arial"/>
              </a:rPr>
              <a:t>t</a:t>
            </a:r>
            <a:r>
              <a:rPr sz="1200" b="1" spc="3" dirty="0">
                <a:latin typeface="Montserrat" panose="00000500000000000000" pitchFamily="2" charset="0"/>
                <a:cs typeface="Arial"/>
              </a:rPr>
              <a:t>i</a:t>
            </a:r>
            <a:r>
              <a:rPr sz="1200" b="1" dirty="0">
                <a:latin typeface="Montserrat" panose="00000500000000000000" pitchFamily="2" charset="0"/>
                <a:cs typeface="Arial"/>
              </a:rPr>
              <a:t>me</a:t>
            </a:r>
            <a:r>
              <a:rPr sz="1200" b="1" spc="-6" dirty="0">
                <a:latin typeface="Montserrat" panose="00000500000000000000" pitchFamily="2" charset="0"/>
                <a:cs typeface="Arial"/>
              </a:rPr>
              <a:t> </a:t>
            </a:r>
            <a:r>
              <a:rPr sz="1200" dirty="0">
                <a:latin typeface="Montserrat" panose="00000500000000000000" pitchFamily="2" charset="0"/>
                <a:cs typeface="Arial"/>
              </a:rPr>
              <a:t>how</a:t>
            </a:r>
            <a:r>
              <a:rPr sz="1200" spc="-8" dirty="0">
                <a:latin typeface="Montserrat" panose="00000500000000000000" pitchFamily="2" charset="0"/>
                <a:cs typeface="Arial"/>
              </a:rPr>
              <a:t> </a:t>
            </a:r>
            <a:r>
              <a:rPr sz="1200" dirty="0">
                <a:latin typeface="Montserrat" panose="00000500000000000000" pitchFamily="2" charset="0"/>
                <a:cs typeface="Arial"/>
              </a:rPr>
              <a:t>o</a:t>
            </a:r>
            <a:r>
              <a:rPr sz="1200" spc="3" dirty="0">
                <a:latin typeface="Montserrat" panose="00000500000000000000" pitchFamily="2" charset="0"/>
                <a:cs typeface="Arial"/>
              </a:rPr>
              <a:t>ft</a:t>
            </a:r>
            <a:r>
              <a:rPr sz="1200" dirty="0">
                <a:latin typeface="Montserrat" panose="00000500000000000000" pitchFamily="2" charset="0"/>
                <a:cs typeface="Arial"/>
              </a:rPr>
              <a:t>en,</a:t>
            </a:r>
            <a:r>
              <a:rPr sz="1200" spc="-18" dirty="0">
                <a:latin typeface="Montserrat" panose="00000500000000000000" pitchFamily="2" charset="0"/>
                <a:cs typeface="Arial"/>
              </a:rPr>
              <a:t> </a:t>
            </a:r>
            <a:r>
              <a:rPr sz="1200" dirty="0">
                <a:latin typeface="Montserrat" panose="00000500000000000000" pitchFamily="2" charset="0"/>
                <a:cs typeface="Arial"/>
              </a:rPr>
              <a:t>how</a:t>
            </a:r>
            <a:r>
              <a:rPr sz="1200" spc="-11" dirty="0">
                <a:latin typeface="Montserrat" panose="00000500000000000000" pitchFamily="2" charset="0"/>
                <a:cs typeface="Arial"/>
              </a:rPr>
              <a:t> </a:t>
            </a:r>
            <a:r>
              <a:rPr sz="1200" dirty="0">
                <a:latin typeface="Montserrat" panose="00000500000000000000" pitchFamily="2" charset="0"/>
                <a:cs typeface="Arial"/>
              </a:rPr>
              <a:t>in</a:t>
            </a:r>
            <a:r>
              <a:rPr sz="1200" spc="3" dirty="0">
                <a:latin typeface="Montserrat" panose="00000500000000000000" pitchFamily="2" charset="0"/>
                <a:cs typeface="Arial"/>
              </a:rPr>
              <a:t>t</a:t>
            </a:r>
            <a:r>
              <a:rPr sz="1200" dirty="0">
                <a:latin typeface="Montserrat" panose="00000500000000000000" pitchFamily="2" charset="0"/>
                <a:cs typeface="Arial"/>
              </a:rPr>
              <a:t>ensely</a:t>
            </a:r>
            <a:r>
              <a:rPr sz="1200" spc="-18" dirty="0">
                <a:latin typeface="Montserrat" panose="00000500000000000000" pitchFamily="2" charset="0"/>
                <a:cs typeface="Arial"/>
              </a:rPr>
              <a:t> </a:t>
            </a:r>
            <a:r>
              <a:rPr sz="1200" dirty="0">
                <a:latin typeface="Montserrat" panose="00000500000000000000" pitchFamily="2" charset="0"/>
                <a:cs typeface="Arial"/>
              </a:rPr>
              <a:t>and</a:t>
            </a:r>
            <a:r>
              <a:rPr sz="1200" spc="-11" dirty="0">
                <a:latin typeface="Montserrat" panose="00000500000000000000" pitchFamily="2" charset="0"/>
                <a:cs typeface="Arial"/>
              </a:rPr>
              <a:t> </a:t>
            </a:r>
            <a:r>
              <a:rPr sz="1200" dirty="0">
                <a:latin typeface="Montserrat" panose="00000500000000000000" pitchFamily="2" charset="0"/>
                <a:cs typeface="Arial"/>
              </a:rPr>
              <a:t>how</a:t>
            </a:r>
            <a:r>
              <a:rPr sz="1200" spc="-8" dirty="0">
                <a:latin typeface="Montserrat" panose="00000500000000000000" pitchFamily="2" charset="0"/>
                <a:cs typeface="Arial"/>
              </a:rPr>
              <a:t> </a:t>
            </a:r>
            <a:r>
              <a:rPr sz="1200" dirty="0">
                <a:latin typeface="Montserrat" panose="00000500000000000000" pitchFamily="2" charset="0"/>
                <a:cs typeface="Arial"/>
              </a:rPr>
              <a:t>long</a:t>
            </a:r>
            <a:r>
              <a:rPr sz="1200" spc="-8" dirty="0">
                <a:latin typeface="Montserrat" panose="00000500000000000000" pitchFamily="2" charset="0"/>
                <a:cs typeface="Arial"/>
              </a:rPr>
              <a:t> </a:t>
            </a:r>
            <a:r>
              <a:rPr sz="1200" spc="-11" dirty="0">
                <a:latin typeface="Montserrat" panose="00000500000000000000" pitchFamily="2" charset="0"/>
                <a:cs typeface="Arial"/>
              </a:rPr>
              <a:t>y</a:t>
            </a:r>
            <a:r>
              <a:rPr sz="1200" dirty="0">
                <a:latin typeface="Montserrat" panose="00000500000000000000" pitchFamily="2" charset="0"/>
                <a:cs typeface="Arial"/>
              </a:rPr>
              <a:t>ou</a:t>
            </a:r>
            <a:r>
              <a:rPr sz="1200" spc="3" dirty="0">
                <a:latin typeface="Montserrat" panose="00000500000000000000" pitchFamily="2" charset="0"/>
                <a:cs typeface="Arial"/>
              </a:rPr>
              <a:t> </a:t>
            </a:r>
            <a:r>
              <a:rPr sz="1200" dirty="0">
                <a:latin typeface="Montserrat" panose="00000500000000000000" pitchFamily="2" charset="0"/>
                <a:cs typeface="Arial"/>
              </a:rPr>
              <a:t>are</a:t>
            </a:r>
            <a:r>
              <a:rPr sz="1200" spc="-8" dirty="0">
                <a:latin typeface="Montserrat" panose="00000500000000000000" pitchFamily="2" charset="0"/>
                <a:cs typeface="Arial"/>
              </a:rPr>
              <a:t> </a:t>
            </a:r>
            <a:r>
              <a:rPr sz="1200" dirty="0">
                <a:latin typeface="Montserrat" panose="00000500000000000000" pitchFamily="2" charset="0"/>
                <a:cs typeface="Arial"/>
              </a:rPr>
              <a:t>ac</a:t>
            </a:r>
            <a:r>
              <a:rPr sz="1200" spc="3" dirty="0">
                <a:latin typeface="Montserrat" panose="00000500000000000000" pitchFamily="2" charset="0"/>
                <a:cs typeface="Arial"/>
              </a:rPr>
              <a:t>t</a:t>
            </a:r>
            <a:r>
              <a:rPr sz="1200" dirty="0">
                <a:latin typeface="Montserrat" panose="00000500000000000000" pitchFamily="2" charset="0"/>
                <a:cs typeface="Arial"/>
              </a:rPr>
              <a:t>i</a:t>
            </a:r>
            <a:r>
              <a:rPr sz="1200" spc="-11" dirty="0">
                <a:latin typeface="Montserrat" panose="00000500000000000000" pitchFamily="2" charset="0"/>
                <a:cs typeface="Arial"/>
              </a:rPr>
              <a:t>v</a:t>
            </a:r>
            <a:r>
              <a:rPr sz="1200" dirty="0">
                <a:latin typeface="Montserrat" panose="00000500000000000000" pitchFamily="2" charset="0"/>
                <a:cs typeface="Arial"/>
              </a:rPr>
              <a:t>e.</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Drink plenty of fluids (especially water) before, during and after being active.</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Warm-up before every activity and cool-down afterwards (10-15 minutes)</a:t>
            </a:r>
          </a:p>
          <a:p>
            <a:pPr defTabSz="457189"/>
            <a:endParaRPr sz="1200" dirty="0">
              <a:latin typeface="Calibri"/>
            </a:endParaRPr>
          </a:p>
          <a:p>
            <a:pPr defTabSz="457189">
              <a:spcBef>
                <a:spcPts val="12"/>
              </a:spcBef>
            </a:pPr>
            <a:endParaRPr sz="1200" dirty="0">
              <a:latin typeface="Calibri"/>
            </a:endParaRPr>
          </a:p>
          <a:p>
            <a:pPr marL="6351" defTabSz="457189"/>
            <a:r>
              <a:rPr sz="1200" b="1" spc="3" dirty="0">
                <a:latin typeface="Montserrat" panose="00000500000000000000" pitchFamily="2" charset="0"/>
                <a:cs typeface="Arial"/>
              </a:rPr>
              <a:t>I</a:t>
            </a:r>
            <a:r>
              <a:rPr sz="1200" b="1" dirty="0">
                <a:latin typeface="Montserrat" panose="00000500000000000000" pitchFamily="2" charset="0"/>
                <a:cs typeface="Arial"/>
              </a:rPr>
              <a:t>f</a:t>
            </a:r>
            <a:r>
              <a:rPr sz="1200" b="1" spc="-11" dirty="0">
                <a:latin typeface="Montserrat" panose="00000500000000000000" pitchFamily="2" charset="0"/>
                <a:cs typeface="Arial"/>
              </a:rPr>
              <a:t> </a:t>
            </a:r>
            <a:r>
              <a:rPr sz="1200" b="1" spc="-26" dirty="0">
                <a:latin typeface="Montserrat" panose="00000500000000000000" pitchFamily="2" charset="0"/>
                <a:cs typeface="Arial"/>
              </a:rPr>
              <a:t>y</a:t>
            </a:r>
            <a:r>
              <a:rPr sz="1200" b="1" spc="-3" dirty="0">
                <a:latin typeface="Montserrat" panose="00000500000000000000" pitchFamily="2" charset="0"/>
                <a:cs typeface="Arial"/>
              </a:rPr>
              <a:t>o</a:t>
            </a:r>
            <a:r>
              <a:rPr sz="1200" b="1" dirty="0">
                <a:latin typeface="Montserrat" panose="00000500000000000000" pitchFamily="2" charset="0"/>
                <a:cs typeface="Arial"/>
              </a:rPr>
              <a:t>u</a:t>
            </a:r>
            <a:r>
              <a:rPr sz="1200" b="1" spc="18" dirty="0">
                <a:latin typeface="Montserrat" panose="00000500000000000000" pitchFamily="2" charset="0"/>
                <a:cs typeface="Arial"/>
              </a:rPr>
              <a:t> </a:t>
            </a:r>
            <a:r>
              <a:rPr sz="1200" b="1" spc="-3" dirty="0">
                <a:latin typeface="Montserrat" panose="00000500000000000000" pitchFamily="2" charset="0"/>
                <a:cs typeface="Arial"/>
              </a:rPr>
              <a:t>d</a:t>
            </a:r>
            <a:r>
              <a:rPr sz="1200" b="1" dirty="0">
                <a:latin typeface="Montserrat" panose="00000500000000000000" pitchFamily="2" charset="0"/>
                <a:cs typeface="Arial"/>
              </a:rPr>
              <a:t>o</a:t>
            </a:r>
            <a:r>
              <a:rPr sz="1200" b="1" spc="-6" dirty="0">
                <a:latin typeface="Montserrat" panose="00000500000000000000" pitchFamily="2" charset="0"/>
                <a:cs typeface="Arial"/>
              </a:rPr>
              <a:t> </a:t>
            </a:r>
            <a:r>
              <a:rPr sz="1200" b="1" spc="-3" dirty="0">
                <a:latin typeface="Montserrat" panose="00000500000000000000" pitchFamily="2" charset="0"/>
                <a:cs typeface="Arial"/>
              </a:rPr>
              <a:t>g</a:t>
            </a:r>
            <a:r>
              <a:rPr sz="1200" b="1" dirty="0">
                <a:latin typeface="Montserrat" panose="00000500000000000000" pitchFamily="2" charset="0"/>
                <a:cs typeface="Arial"/>
              </a:rPr>
              <a:t>et</a:t>
            </a:r>
            <a:r>
              <a:rPr sz="1200" b="1" spc="-11" dirty="0">
                <a:latin typeface="Montserrat" panose="00000500000000000000" pitchFamily="2" charset="0"/>
                <a:cs typeface="Arial"/>
              </a:rPr>
              <a:t> </a:t>
            </a:r>
            <a:r>
              <a:rPr sz="1200" b="1" dirty="0">
                <a:latin typeface="Montserrat" panose="00000500000000000000" pitchFamily="2" charset="0"/>
                <a:cs typeface="Arial"/>
              </a:rPr>
              <a:t>a</a:t>
            </a:r>
            <a:r>
              <a:rPr sz="1200" b="1" spc="-3" dirty="0">
                <a:latin typeface="Montserrat" panose="00000500000000000000" pitchFamily="2" charset="0"/>
                <a:cs typeface="Arial"/>
              </a:rPr>
              <a:t> </a:t>
            </a:r>
            <a:r>
              <a:rPr sz="1200" b="1" dirty="0">
                <a:latin typeface="Montserrat" panose="00000500000000000000" pitchFamily="2" charset="0"/>
                <a:cs typeface="Arial"/>
              </a:rPr>
              <a:t>m</a:t>
            </a:r>
            <a:r>
              <a:rPr sz="1200" b="1" spc="-3" dirty="0">
                <a:latin typeface="Montserrat" panose="00000500000000000000" pitchFamily="2" charset="0"/>
                <a:cs typeface="Arial"/>
              </a:rPr>
              <a:t>u</a:t>
            </a:r>
            <a:r>
              <a:rPr sz="1200" b="1" dirty="0">
                <a:latin typeface="Montserrat" panose="00000500000000000000" pitchFamily="2" charset="0"/>
                <a:cs typeface="Arial"/>
              </a:rPr>
              <a:t>scle</a:t>
            </a:r>
            <a:r>
              <a:rPr sz="1200" b="1" spc="-16" dirty="0">
                <a:latin typeface="Montserrat" panose="00000500000000000000" pitchFamily="2" charset="0"/>
                <a:cs typeface="Arial"/>
              </a:rPr>
              <a:t> </a:t>
            </a:r>
            <a:r>
              <a:rPr sz="1200" b="1" dirty="0">
                <a:latin typeface="Montserrat" panose="00000500000000000000" pitchFamily="2" charset="0"/>
                <a:cs typeface="Arial"/>
              </a:rPr>
              <a:t>cram</a:t>
            </a:r>
            <a:r>
              <a:rPr sz="1200" b="1" spc="-6" dirty="0">
                <a:latin typeface="Montserrat" panose="00000500000000000000" pitchFamily="2" charset="0"/>
                <a:cs typeface="Arial"/>
              </a:rPr>
              <a:t>p</a:t>
            </a:r>
            <a:r>
              <a:rPr sz="1200" b="1" dirty="0">
                <a:latin typeface="Montserrat" panose="00000500000000000000" pitchFamily="2" charset="0"/>
                <a:cs typeface="Arial"/>
              </a:rPr>
              <a:t>,</a:t>
            </a:r>
            <a:r>
              <a:rPr sz="1200" b="1" spc="-8" dirty="0">
                <a:latin typeface="Montserrat" panose="00000500000000000000" pitchFamily="2" charset="0"/>
                <a:cs typeface="Arial"/>
              </a:rPr>
              <a:t> </a:t>
            </a:r>
            <a:r>
              <a:rPr sz="1200" b="1" dirty="0">
                <a:latin typeface="Montserrat" panose="00000500000000000000" pitchFamily="2" charset="0"/>
                <a:cs typeface="Arial"/>
              </a:rPr>
              <a:t>treat</a:t>
            </a:r>
            <a:r>
              <a:rPr sz="1200" b="1" spc="-16" dirty="0">
                <a:latin typeface="Montserrat" panose="00000500000000000000" pitchFamily="2" charset="0"/>
                <a:cs typeface="Arial"/>
              </a:rPr>
              <a:t> </a:t>
            </a:r>
            <a:r>
              <a:rPr sz="1200" b="1" spc="3" dirty="0">
                <a:latin typeface="Montserrat" panose="00000500000000000000" pitchFamily="2" charset="0"/>
                <a:cs typeface="Arial"/>
              </a:rPr>
              <a:t>i</a:t>
            </a:r>
            <a:r>
              <a:rPr sz="1200" b="1" dirty="0">
                <a:latin typeface="Montserrat" panose="00000500000000000000" pitchFamily="2" charset="0"/>
                <a:cs typeface="Arial"/>
              </a:rPr>
              <a:t>t</a:t>
            </a:r>
            <a:r>
              <a:rPr sz="1200" b="1" spc="-11" dirty="0">
                <a:latin typeface="Montserrat" panose="00000500000000000000" pitchFamily="2" charset="0"/>
                <a:cs typeface="Arial"/>
              </a:rPr>
              <a:t> </a:t>
            </a:r>
            <a:r>
              <a:rPr sz="1200" b="1" dirty="0">
                <a:latin typeface="Montserrat" panose="00000500000000000000" pitchFamily="2" charset="0"/>
                <a:cs typeface="Arial"/>
              </a:rPr>
              <a:t>t</a:t>
            </a:r>
            <a:r>
              <a:rPr sz="1200" b="1" spc="-3" dirty="0">
                <a:latin typeface="Montserrat" panose="00000500000000000000" pitchFamily="2" charset="0"/>
                <a:cs typeface="Arial"/>
              </a:rPr>
              <a:t>h</a:t>
            </a:r>
            <a:r>
              <a:rPr sz="1200" b="1" spc="3" dirty="0">
                <a:latin typeface="Montserrat" panose="00000500000000000000" pitchFamily="2" charset="0"/>
                <a:cs typeface="Arial"/>
              </a:rPr>
              <a:t>i</a:t>
            </a:r>
            <a:r>
              <a:rPr sz="1200" b="1" dirty="0">
                <a:latin typeface="Montserrat" panose="00000500000000000000" pitchFamily="2" charset="0"/>
                <a:cs typeface="Arial"/>
              </a:rPr>
              <a:t>s</a:t>
            </a:r>
            <a:r>
              <a:rPr sz="1200" b="1" spc="-3" dirty="0">
                <a:latin typeface="Montserrat" panose="00000500000000000000" pitchFamily="2" charset="0"/>
                <a:cs typeface="Arial"/>
              </a:rPr>
              <a:t> </a:t>
            </a:r>
            <a:r>
              <a:rPr sz="1200" b="1" spc="11" dirty="0">
                <a:latin typeface="Montserrat" panose="00000500000000000000" pitchFamily="2" charset="0"/>
                <a:cs typeface="Arial"/>
              </a:rPr>
              <a:t>w</a:t>
            </a:r>
            <a:r>
              <a:rPr sz="1200" b="1" dirty="0">
                <a:latin typeface="Montserrat" panose="00000500000000000000" pitchFamily="2" charset="0"/>
                <a:cs typeface="Arial"/>
              </a:rPr>
              <a:t>ay</a:t>
            </a:r>
            <a:endParaRPr sz="1200" dirty="0">
              <a:latin typeface="Montserrat" panose="00000500000000000000" pitchFamily="2" charset="0"/>
              <a:cs typeface="Arial"/>
            </a:endParaRPr>
          </a:p>
          <a:p>
            <a:pPr marL="6351" defTabSz="457189">
              <a:spcBef>
                <a:spcPts val="110"/>
              </a:spcBef>
            </a:pPr>
            <a:r>
              <a:rPr sz="1200" dirty="0">
                <a:latin typeface="Montserrat" panose="00000500000000000000" pitchFamily="2" charset="0"/>
                <a:cs typeface="Arial"/>
              </a:rPr>
              <a:t>S</a:t>
            </a:r>
            <a:r>
              <a:rPr sz="1200" spc="3" dirty="0">
                <a:latin typeface="Montserrat" panose="00000500000000000000" pitchFamily="2" charset="0"/>
                <a:cs typeface="Arial"/>
              </a:rPr>
              <a:t>t</a:t>
            </a:r>
            <a:r>
              <a:rPr sz="1200" dirty="0">
                <a:latin typeface="Montserrat" panose="00000500000000000000" pitchFamily="2" charset="0"/>
                <a:cs typeface="Arial"/>
              </a:rPr>
              <a:t>re</a:t>
            </a:r>
            <a:r>
              <a:rPr sz="1200" spc="3" dirty="0">
                <a:latin typeface="Montserrat" panose="00000500000000000000" pitchFamily="2" charset="0"/>
                <a:cs typeface="Arial"/>
              </a:rPr>
              <a:t>t</a:t>
            </a:r>
            <a:r>
              <a:rPr sz="1200" dirty="0">
                <a:latin typeface="Montserrat" panose="00000500000000000000" pitchFamily="2" charset="0"/>
                <a:cs typeface="Arial"/>
              </a:rPr>
              <a:t>ch</a:t>
            </a:r>
            <a:r>
              <a:rPr sz="1200" spc="-18"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11" dirty="0">
                <a:latin typeface="Montserrat" panose="00000500000000000000" pitchFamily="2" charset="0"/>
                <a:cs typeface="Arial"/>
              </a:rPr>
              <a:t> </a:t>
            </a:r>
            <a:r>
              <a:rPr sz="1200" spc="-6" dirty="0">
                <a:latin typeface="Montserrat" panose="00000500000000000000" pitchFamily="2" charset="0"/>
                <a:cs typeface="Arial"/>
              </a:rPr>
              <a:t>m</a:t>
            </a:r>
            <a:r>
              <a:rPr sz="1200" dirty="0">
                <a:latin typeface="Montserrat" panose="00000500000000000000" pitchFamily="2" charset="0"/>
                <a:cs typeface="Arial"/>
              </a:rPr>
              <a:t>uscle</a:t>
            </a:r>
            <a:r>
              <a:rPr sz="1200" spc="-14" dirty="0">
                <a:latin typeface="Montserrat" panose="00000500000000000000" pitchFamily="2" charset="0"/>
                <a:cs typeface="Arial"/>
              </a:rPr>
              <a:t> </a:t>
            </a:r>
            <a:r>
              <a:rPr sz="1200" dirty="0">
                <a:latin typeface="Montserrat" panose="00000500000000000000" pitchFamily="2" charset="0"/>
                <a:cs typeface="Arial"/>
              </a:rPr>
              <a:t>and</a:t>
            </a:r>
            <a:r>
              <a:rPr sz="1200" spc="-11"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hen</a:t>
            </a:r>
            <a:r>
              <a:rPr sz="1200" spc="-16" dirty="0">
                <a:latin typeface="Montserrat" panose="00000500000000000000" pitchFamily="2" charset="0"/>
                <a:cs typeface="Arial"/>
              </a:rPr>
              <a:t> </a:t>
            </a:r>
            <a:r>
              <a:rPr sz="1200" spc="-6" dirty="0">
                <a:latin typeface="Montserrat" panose="00000500000000000000" pitchFamily="2" charset="0"/>
                <a:cs typeface="Arial"/>
              </a:rPr>
              <a:t>m</a:t>
            </a:r>
            <a:r>
              <a:rPr sz="1200" dirty="0">
                <a:latin typeface="Montserrat" panose="00000500000000000000" pitchFamily="2" charset="0"/>
                <a:cs typeface="Arial"/>
              </a:rPr>
              <a:t>assage</a:t>
            </a:r>
            <a:r>
              <a:rPr sz="1200" spc="-23" dirty="0">
                <a:latin typeface="Montserrat" panose="00000500000000000000" pitchFamily="2" charset="0"/>
                <a:cs typeface="Arial"/>
              </a:rPr>
              <a:t> </a:t>
            </a:r>
            <a:r>
              <a:rPr sz="1200" dirty="0">
                <a:latin typeface="Montserrat" panose="00000500000000000000" pitchFamily="2" charset="0"/>
                <a:cs typeface="Arial"/>
              </a:rPr>
              <a:t>i</a:t>
            </a:r>
            <a:r>
              <a:rPr sz="1200" spc="3" dirty="0">
                <a:latin typeface="Montserrat" panose="00000500000000000000" pitchFamily="2" charset="0"/>
                <a:cs typeface="Arial"/>
              </a:rPr>
              <a:t>t</a:t>
            </a:r>
            <a:r>
              <a:rPr sz="1200" dirty="0">
                <a:latin typeface="Montserrat" panose="00000500000000000000" pitchFamily="2" charset="0"/>
                <a:cs typeface="Arial"/>
              </a:rPr>
              <a:t>.</a:t>
            </a:r>
            <a:r>
              <a:rPr sz="1200" spc="-8" dirty="0">
                <a:latin typeface="Montserrat" panose="00000500000000000000" pitchFamily="2" charset="0"/>
                <a:cs typeface="Arial"/>
              </a:rPr>
              <a:t> </a:t>
            </a:r>
            <a:r>
              <a:rPr sz="1200" spc="-6" dirty="0">
                <a:latin typeface="Montserrat" panose="00000500000000000000" pitchFamily="2" charset="0"/>
                <a:cs typeface="Arial"/>
              </a:rPr>
              <a:t>R</a:t>
            </a:r>
            <a:r>
              <a:rPr sz="1200" dirty="0">
                <a:latin typeface="Montserrat" panose="00000500000000000000" pitchFamily="2" charset="0"/>
                <a:cs typeface="Arial"/>
              </a:rPr>
              <a:t>epeat</a:t>
            </a:r>
            <a:r>
              <a:rPr sz="1200" spc="-8" dirty="0">
                <a:latin typeface="Montserrat" panose="00000500000000000000" pitchFamily="2" charset="0"/>
                <a:cs typeface="Arial"/>
              </a:rPr>
              <a:t> </a:t>
            </a:r>
            <a:r>
              <a:rPr sz="1200" dirty="0">
                <a:latin typeface="Montserrat" panose="00000500000000000000" pitchFamily="2" charset="0"/>
                <a:cs typeface="Arial"/>
              </a:rPr>
              <a:t>until</a:t>
            </a:r>
            <a:r>
              <a:rPr sz="1200" spc="-16"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3" dirty="0">
                <a:latin typeface="Montserrat" panose="00000500000000000000" pitchFamily="2" charset="0"/>
                <a:cs typeface="Arial"/>
              </a:rPr>
              <a:t> </a:t>
            </a:r>
            <a:r>
              <a:rPr sz="1200" dirty="0">
                <a:latin typeface="Montserrat" panose="00000500000000000000" pitchFamily="2" charset="0"/>
                <a:cs typeface="Arial"/>
              </a:rPr>
              <a:t>cra</a:t>
            </a:r>
            <a:r>
              <a:rPr sz="1200" spc="-6" dirty="0">
                <a:latin typeface="Montserrat" panose="00000500000000000000" pitchFamily="2" charset="0"/>
                <a:cs typeface="Arial"/>
              </a:rPr>
              <a:t>m</a:t>
            </a:r>
            <a:r>
              <a:rPr sz="1200" dirty="0">
                <a:latin typeface="Montserrat" panose="00000500000000000000" pitchFamily="2" charset="0"/>
                <a:cs typeface="Arial"/>
              </a:rPr>
              <a:t>p </a:t>
            </a:r>
            <a:r>
              <a:rPr sz="1200" spc="-14" dirty="0">
                <a:latin typeface="Montserrat" panose="00000500000000000000" pitchFamily="2" charset="0"/>
                <a:cs typeface="Arial"/>
              </a:rPr>
              <a:t> </a:t>
            </a:r>
            <a:r>
              <a:rPr sz="1200" dirty="0">
                <a:latin typeface="Montserrat" panose="00000500000000000000" pitchFamily="2" charset="0"/>
                <a:cs typeface="Arial"/>
              </a:rPr>
              <a:t>goes</a:t>
            </a:r>
            <a:r>
              <a:rPr sz="1200" spc="-11" dirty="0">
                <a:latin typeface="Montserrat" panose="00000500000000000000" pitchFamily="2" charset="0"/>
                <a:cs typeface="Arial"/>
              </a:rPr>
              <a:t> </a:t>
            </a:r>
            <a:r>
              <a:rPr sz="1200" dirty="0">
                <a:latin typeface="Montserrat" panose="00000500000000000000" pitchFamily="2" charset="0"/>
                <a:cs typeface="Arial"/>
              </a:rPr>
              <a:t>a</a:t>
            </a:r>
            <a:r>
              <a:rPr sz="1200" spc="-11" dirty="0">
                <a:latin typeface="Montserrat" panose="00000500000000000000" pitchFamily="2" charset="0"/>
                <a:cs typeface="Arial"/>
              </a:rPr>
              <a:t>w</a:t>
            </a:r>
            <a:r>
              <a:rPr sz="1200" dirty="0">
                <a:latin typeface="Montserrat" panose="00000500000000000000" pitchFamily="2" charset="0"/>
                <a:cs typeface="Arial"/>
              </a:rPr>
              <a:t>a</a:t>
            </a:r>
            <a:r>
              <a:rPr sz="1200" spc="-66" dirty="0">
                <a:latin typeface="Montserrat" panose="00000500000000000000" pitchFamily="2" charset="0"/>
                <a:cs typeface="Arial"/>
              </a:rPr>
              <a:t>y</a:t>
            </a:r>
            <a:r>
              <a:rPr sz="1200" dirty="0">
                <a:latin typeface="Montserrat" panose="00000500000000000000" pitchFamily="2" charset="0"/>
                <a:cs typeface="Arial"/>
              </a:rPr>
              <a:t>.</a:t>
            </a:r>
          </a:p>
          <a:p>
            <a:pPr marL="6351" marR="6351" defTabSz="457189">
              <a:spcBef>
                <a:spcPts val="6"/>
              </a:spcBef>
            </a:pPr>
            <a:r>
              <a:rPr sz="1200" spc="3" dirty="0">
                <a:latin typeface="Montserrat" panose="00000500000000000000" pitchFamily="2" charset="0"/>
                <a:cs typeface="Arial"/>
              </a:rPr>
              <a:t>I</a:t>
            </a:r>
            <a:r>
              <a:rPr sz="1200" dirty="0">
                <a:latin typeface="Montserrat" panose="00000500000000000000" pitchFamily="2" charset="0"/>
                <a:cs typeface="Arial"/>
              </a:rPr>
              <a:t>f</a:t>
            </a:r>
            <a:r>
              <a:rPr sz="1200" spc="-6" dirty="0">
                <a:latin typeface="Montserrat" panose="00000500000000000000" pitchFamily="2" charset="0"/>
                <a:cs typeface="Arial"/>
              </a:rPr>
              <a:t> </a:t>
            </a:r>
            <a:r>
              <a:rPr sz="1200" spc="-11" dirty="0">
                <a:latin typeface="Montserrat" panose="00000500000000000000" pitchFamily="2" charset="0"/>
                <a:cs typeface="Arial"/>
              </a:rPr>
              <a:t>y</a:t>
            </a:r>
            <a:r>
              <a:rPr sz="1200" dirty="0">
                <a:latin typeface="Montserrat" panose="00000500000000000000" pitchFamily="2" charset="0"/>
                <a:cs typeface="Arial"/>
              </a:rPr>
              <a:t>ou</a:t>
            </a:r>
            <a:r>
              <a:rPr sz="1200" spc="3" dirty="0">
                <a:latin typeface="Montserrat" panose="00000500000000000000" pitchFamily="2" charset="0"/>
                <a:cs typeface="Arial"/>
              </a:rPr>
              <a:t> </a:t>
            </a:r>
            <a:r>
              <a:rPr sz="1200" dirty="0">
                <a:latin typeface="Montserrat" panose="00000500000000000000" pitchFamily="2" charset="0"/>
                <a:cs typeface="Arial"/>
              </a:rPr>
              <a:t>s</a:t>
            </a:r>
            <a:r>
              <a:rPr sz="1200" spc="3" dirty="0">
                <a:latin typeface="Montserrat" panose="00000500000000000000" pitchFamily="2" charset="0"/>
                <a:cs typeface="Arial"/>
              </a:rPr>
              <a:t>t</a:t>
            </a:r>
            <a:r>
              <a:rPr sz="1200" dirty="0">
                <a:latin typeface="Montserrat" panose="00000500000000000000" pitchFamily="2" charset="0"/>
                <a:cs typeface="Arial"/>
              </a:rPr>
              <a:t>ill</a:t>
            </a:r>
            <a:r>
              <a:rPr sz="1200" spc="-8" dirty="0">
                <a:latin typeface="Montserrat" panose="00000500000000000000" pitchFamily="2" charset="0"/>
                <a:cs typeface="Arial"/>
              </a:rPr>
              <a:t> </a:t>
            </a:r>
            <a:r>
              <a:rPr sz="1200" dirty="0">
                <a:latin typeface="Montserrat" panose="00000500000000000000" pitchFamily="2" charset="0"/>
                <a:cs typeface="Arial"/>
              </a:rPr>
              <a:t>ha</a:t>
            </a:r>
            <a:r>
              <a:rPr sz="1200" spc="-11" dirty="0">
                <a:latin typeface="Montserrat" panose="00000500000000000000" pitchFamily="2" charset="0"/>
                <a:cs typeface="Arial"/>
              </a:rPr>
              <a:t>v</a:t>
            </a:r>
            <a:r>
              <a:rPr sz="1200" dirty="0">
                <a:latin typeface="Montserrat" panose="00000500000000000000" pitchFamily="2" charset="0"/>
                <a:cs typeface="Arial"/>
              </a:rPr>
              <a:t>e</a:t>
            </a:r>
            <a:r>
              <a:rPr sz="1200" spc="-3" dirty="0">
                <a:latin typeface="Montserrat" panose="00000500000000000000" pitchFamily="2" charset="0"/>
                <a:cs typeface="Arial"/>
              </a:rPr>
              <a:t> </a:t>
            </a:r>
            <a:r>
              <a:rPr sz="1200" dirty="0">
                <a:latin typeface="Montserrat" panose="00000500000000000000" pitchFamily="2" charset="0"/>
                <a:cs typeface="Arial"/>
              </a:rPr>
              <a:t>pain,</a:t>
            </a:r>
            <a:r>
              <a:rPr sz="1200" spc="-14" dirty="0">
                <a:latin typeface="Montserrat" panose="00000500000000000000" pitchFamily="2" charset="0"/>
                <a:cs typeface="Arial"/>
              </a:rPr>
              <a:t> </a:t>
            </a:r>
            <a:r>
              <a:rPr sz="1200" dirty="0">
                <a:latin typeface="Montserrat" panose="00000500000000000000" pitchFamily="2" charset="0"/>
                <a:cs typeface="Arial"/>
              </a:rPr>
              <a:t>put</a:t>
            </a:r>
            <a:r>
              <a:rPr sz="1200" spc="-8" dirty="0">
                <a:latin typeface="Montserrat" panose="00000500000000000000" pitchFamily="2" charset="0"/>
                <a:cs typeface="Arial"/>
              </a:rPr>
              <a:t> </a:t>
            </a:r>
            <a:r>
              <a:rPr sz="1200" dirty="0">
                <a:latin typeface="Montserrat" panose="00000500000000000000" pitchFamily="2" charset="0"/>
                <a:cs typeface="Arial"/>
              </a:rPr>
              <a:t>ice</a:t>
            </a:r>
            <a:r>
              <a:rPr sz="1200" spc="-11" dirty="0">
                <a:latin typeface="Montserrat" panose="00000500000000000000" pitchFamily="2" charset="0"/>
                <a:cs typeface="Arial"/>
              </a:rPr>
              <a:t> </a:t>
            </a:r>
            <a:r>
              <a:rPr sz="1200" dirty="0">
                <a:latin typeface="Montserrat" panose="00000500000000000000" pitchFamily="2" charset="0"/>
                <a:cs typeface="Arial"/>
              </a:rPr>
              <a:t>on</a:t>
            </a:r>
            <a:r>
              <a:rPr sz="1200" spc="-3"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11" dirty="0">
                <a:latin typeface="Montserrat" panose="00000500000000000000" pitchFamily="2" charset="0"/>
                <a:cs typeface="Arial"/>
              </a:rPr>
              <a:t> </a:t>
            </a:r>
            <a:r>
              <a:rPr sz="1200" dirty="0">
                <a:latin typeface="Montserrat" panose="00000500000000000000" pitchFamily="2" charset="0"/>
                <a:cs typeface="Arial"/>
              </a:rPr>
              <a:t>pain</a:t>
            </a:r>
            <a:r>
              <a:rPr sz="1200" spc="-11" dirty="0">
                <a:latin typeface="Montserrat" panose="00000500000000000000" pitchFamily="2" charset="0"/>
                <a:cs typeface="Arial"/>
              </a:rPr>
              <a:t> </a:t>
            </a:r>
            <a:r>
              <a:rPr sz="1200" spc="3" dirty="0">
                <a:latin typeface="Montserrat" panose="00000500000000000000" pitchFamily="2" charset="0"/>
                <a:cs typeface="Arial"/>
              </a:rPr>
              <a:t>f</a:t>
            </a:r>
            <a:r>
              <a:rPr sz="1200" dirty="0">
                <a:latin typeface="Montserrat" panose="00000500000000000000" pitchFamily="2" charset="0"/>
                <a:cs typeface="Arial"/>
              </a:rPr>
              <a:t>or</a:t>
            </a:r>
            <a:r>
              <a:rPr sz="1200" spc="-16" dirty="0">
                <a:latin typeface="Montserrat" panose="00000500000000000000" pitchFamily="2" charset="0"/>
                <a:cs typeface="Arial"/>
              </a:rPr>
              <a:t> </a:t>
            </a:r>
            <a:r>
              <a:rPr sz="1200" dirty="0">
                <a:latin typeface="Montserrat" panose="00000500000000000000" pitchFamily="2" charset="0"/>
                <a:cs typeface="Arial"/>
              </a:rPr>
              <a:t>a</a:t>
            </a:r>
            <a:r>
              <a:rPr sz="1200" spc="-3" dirty="0">
                <a:latin typeface="Montserrat" panose="00000500000000000000" pitchFamily="2" charset="0"/>
                <a:cs typeface="Arial"/>
              </a:rPr>
              <a:t> </a:t>
            </a:r>
            <a:r>
              <a:rPr sz="1200" spc="3" dirty="0">
                <a:latin typeface="Montserrat" panose="00000500000000000000" pitchFamily="2" charset="0"/>
                <a:cs typeface="Arial"/>
              </a:rPr>
              <a:t>f</a:t>
            </a:r>
            <a:r>
              <a:rPr sz="1200" dirty="0">
                <a:latin typeface="Montserrat" panose="00000500000000000000" pitchFamily="2" charset="0"/>
                <a:cs typeface="Arial"/>
              </a:rPr>
              <a:t>ew</a:t>
            </a:r>
            <a:r>
              <a:rPr sz="1200" spc="3" dirty="0">
                <a:latin typeface="Montserrat" panose="00000500000000000000" pitchFamily="2" charset="0"/>
                <a:cs typeface="Arial"/>
              </a:rPr>
              <a:t> </a:t>
            </a:r>
            <a:r>
              <a:rPr sz="1200" spc="-6" dirty="0">
                <a:latin typeface="Montserrat" panose="00000500000000000000" pitchFamily="2" charset="0"/>
                <a:cs typeface="Arial"/>
              </a:rPr>
              <a:t>m</a:t>
            </a:r>
            <a:r>
              <a:rPr sz="1200" dirty="0">
                <a:latin typeface="Montserrat" panose="00000500000000000000" pitchFamily="2" charset="0"/>
                <a:cs typeface="Arial"/>
              </a:rPr>
              <a:t>inutes,</a:t>
            </a:r>
            <a:r>
              <a:rPr sz="1200" spc="-18"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hen</a:t>
            </a:r>
            <a:r>
              <a:rPr sz="1200" spc="-16" dirty="0">
                <a:latin typeface="Montserrat" panose="00000500000000000000" pitchFamily="2" charset="0"/>
                <a:cs typeface="Arial"/>
              </a:rPr>
              <a:t> </a:t>
            </a:r>
            <a:r>
              <a:rPr sz="1200" dirty="0">
                <a:latin typeface="Montserrat" panose="00000500000000000000" pitchFamily="2" charset="0"/>
                <a:cs typeface="Arial"/>
              </a:rPr>
              <a:t>repeat</a:t>
            </a:r>
            <a:r>
              <a:rPr sz="1200" spc="-14" dirty="0">
                <a:latin typeface="Montserrat" panose="00000500000000000000" pitchFamily="2" charset="0"/>
                <a:cs typeface="Arial"/>
              </a:rPr>
              <a:t> </a:t>
            </a:r>
            <a:r>
              <a:rPr sz="1200" spc="3" dirty="0">
                <a:latin typeface="Montserrat" panose="00000500000000000000" pitchFamily="2" charset="0"/>
                <a:cs typeface="Arial"/>
              </a:rPr>
              <a:t>t</a:t>
            </a:r>
            <a:r>
              <a:rPr sz="1200" dirty="0">
                <a:latin typeface="Montserrat" panose="00000500000000000000" pitchFamily="2" charset="0"/>
                <a:cs typeface="Arial"/>
              </a:rPr>
              <a:t>he</a:t>
            </a:r>
            <a:r>
              <a:rPr sz="1200" spc="-16" dirty="0">
                <a:latin typeface="Montserrat" panose="00000500000000000000" pitchFamily="2" charset="0"/>
                <a:cs typeface="Arial"/>
              </a:rPr>
              <a:t> </a:t>
            </a:r>
            <a:endParaRPr lang="en-US" sz="1200" spc="-16" dirty="0">
              <a:latin typeface="Montserrat" panose="00000500000000000000" pitchFamily="2" charset="0"/>
              <a:cs typeface="Arial"/>
            </a:endParaRPr>
          </a:p>
          <a:p>
            <a:pPr marL="6351" marR="6351" defTabSz="457189">
              <a:spcBef>
                <a:spcPts val="6"/>
              </a:spcBef>
            </a:pPr>
            <a:r>
              <a:rPr sz="1200" dirty="0">
                <a:latin typeface="Montserrat" panose="00000500000000000000" pitchFamily="2" charset="0"/>
                <a:cs typeface="Arial"/>
              </a:rPr>
              <a:t>s</a:t>
            </a:r>
            <a:r>
              <a:rPr sz="1200" spc="3" dirty="0">
                <a:latin typeface="Montserrat" panose="00000500000000000000" pitchFamily="2" charset="0"/>
                <a:cs typeface="Arial"/>
              </a:rPr>
              <a:t>t</a:t>
            </a:r>
            <a:r>
              <a:rPr sz="1200" dirty="0">
                <a:latin typeface="Montserrat" panose="00000500000000000000" pitchFamily="2" charset="0"/>
                <a:cs typeface="Arial"/>
              </a:rPr>
              <a:t>re</a:t>
            </a:r>
            <a:r>
              <a:rPr sz="1200" spc="3" dirty="0">
                <a:latin typeface="Montserrat" panose="00000500000000000000" pitchFamily="2" charset="0"/>
                <a:cs typeface="Arial"/>
              </a:rPr>
              <a:t>t</a:t>
            </a:r>
            <a:r>
              <a:rPr sz="1200" dirty="0">
                <a:latin typeface="Montserrat" panose="00000500000000000000" pitchFamily="2" charset="0"/>
                <a:cs typeface="Arial"/>
              </a:rPr>
              <a:t>c</a:t>
            </a:r>
            <a:r>
              <a:rPr sz="1200" spc="-8" dirty="0">
                <a:latin typeface="Montserrat" panose="00000500000000000000" pitchFamily="2" charset="0"/>
                <a:cs typeface="Arial"/>
              </a:rPr>
              <a:t>h</a:t>
            </a:r>
            <a:r>
              <a:rPr sz="1200" dirty="0">
                <a:latin typeface="Montserrat" panose="00000500000000000000" pitchFamily="2" charset="0"/>
                <a:cs typeface="Arial"/>
              </a:rPr>
              <a:t>ing</a:t>
            </a:r>
            <a:r>
              <a:rPr sz="1200" spc="-23" dirty="0">
                <a:latin typeface="Montserrat" panose="00000500000000000000" pitchFamily="2" charset="0"/>
                <a:cs typeface="Arial"/>
              </a:rPr>
              <a:t> </a:t>
            </a:r>
            <a:r>
              <a:rPr sz="1200" dirty="0">
                <a:latin typeface="Montserrat" panose="00000500000000000000" pitchFamily="2" charset="0"/>
                <a:cs typeface="Arial"/>
              </a:rPr>
              <a:t>and </a:t>
            </a:r>
            <a:r>
              <a:rPr sz="1200" spc="-6" dirty="0">
                <a:latin typeface="Montserrat" panose="00000500000000000000" pitchFamily="2" charset="0"/>
                <a:cs typeface="Arial"/>
              </a:rPr>
              <a:t>m</a:t>
            </a:r>
            <a:r>
              <a:rPr sz="1200" dirty="0">
                <a:latin typeface="Montserrat" panose="00000500000000000000" pitchFamily="2" charset="0"/>
                <a:cs typeface="Arial"/>
              </a:rPr>
              <a:t>assagin</a:t>
            </a:r>
            <a:r>
              <a:rPr sz="1200" spc="-8" dirty="0">
                <a:latin typeface="Montserrat" panose="00000500000000000000" pitchFamily="2" charset="0"/>
                <a:cs typeface="Arial"/>
              </a:rPr>
              <a:t>g</a:t>
            </a:r>
            <a:r>
              <a:rPr sz="1200" dirty="0">
                <a:latin typeface="Montserrat" panose="00000500000000000000" pitchFamily="2" charset="0"/>
                <a:cs typeface="Arial"/>
              </a:rPr>
              <a:t>.</a:t>
            </a:r>
          </a:p>
        </p:txBody>
      </p:sp>
      <p:sp>
        <p:nvSpPr>
          <p:cNvPr id="12" name="object 2"/>
          <p:cNvSpPr txBox="1">
            <a:spLocks noChangeArrowheads="1"/>
          </p:cNvSpPr>
          <p:nvPr/>
        </p:nvSpPr>
        <p:spPr bwMode="auto">
          <a:xfrm>
            <a:off x="2624599" y="1088164"/>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8" name="TextBox 7">
            <a:extLst>
              <a:ext uri="{FF2B5EF4-FFF2-40B4-BE49-F238E27FC236}">
                <a16:creationId xmlns:a16="http://schemas.microsoft.com/office/drawing/2014/main" id="{C1455558-1A34-49B4-9507-D839A9AC560B}"/>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9" name="object 9">
            <a:extLst>
              <a:ext uri="{FF2B5EF4-FFF2-40B4-BE49-F238E27FC236}">
                <a16:creationId xmlns:a16="http://schemas.microsoft.com/office/drawing/2014/main" id="{BF7E11F6-3B70-46A8-9170-5ED647E33446}"/>
              </a:ext>
            </a:extLst>
          </p:cNvPr>
          <p:cNvSpPr txBox="1"/>
          <p:nvPr/>
        </p:nvSpPr>
        <p:spPr>
          <a:xfrm>
            <a:off x="2629289" y="6353756"/>
            <a:ext cx="3756521" cy="142294"/>
          </a:xfrm>
          <a:prstGeom prst="rect">
            <a:avLst/>
          </a:prstGeom>
        </p:spPr>
        <p:txBody>
          <a:bodyPr vert="horz" wrap="square" lIns="0" tIns="0" rIns="0" bIns="0" rtlCol="0">
            <a:noAutofit/>
          </a:bodyPr>
          <a:lstStyle/>
          <a:p>
            <a:pPr marL="6351" defTabSz="457189"/>
            <a:r>
              <a:rPr sz="1000" i="1" dirty="0">
                <a:solidFill>
                  <a:srgbClr val="000000"/>
                </a:solidFill>
                <a:latin typeface="Montserrat" panose="00000500000000000000" pitchFamily="2" charset="0"/>
                <a:cs typeface="Arial"/>
              </a:rPr>
              <a:t>Adapt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d</a:t>
            </a:r>
            <a:r>
              <a:rPr sz="1000" i="1" spc="-20"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from</a:t>
            </a:r>
            <a:r>
              <a:rPr sz="1000" i="1" spc="-3"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Natio</a:t>
            </a:r>
            <a:r>
              <a:rPr sz="1000" i="1" spc="3" dirty="0">
                <a:solidFill>
                  <a:srgbClr val="000000"/>
                </a:solidFill>
                <a:latin typeface="Montserrat" panose="00000500000000000000" pitchFamily="2" charset="0"/>
                <a:cs typeface="Arial"/>
              </a:rPr>
              <a:t>n</a:t>
            </a:r>
            <a:r>
              <a:rPr sz="1000" i="1" dirty="0">
                <a:solidFill>
                  <a:srgbClr val="000000"/>
                </a:solidFill>
                <a:latin typeface="Montserrat" panose="00000500000000000000" pitchFamily="2" charset="0"/>
                <a:cs typeface="Arial"/>
              </a:rPr>
              <a:t>al</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abet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s</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Preventi</a:t>
            </a:r>
            <a:r>
              <a:rPr sz="1000" i="1" spc="-6" dirty="0">
                <a:solidFill>
                  <a:srgbClr val="000000"/>
                </a:solidFill>
                <a:latin typeface="Montserrat" panose="00000500000000000000" pitchFamily="2" charset="0"/>
                <a:cs typeface="Arial"/>
              </a:rPr>
              <a:t>o</a:t>
            </a:r>
            <a:r>
              <a:rPr sz="1000" i="1" dirty="0">
                <a:solidFill>
                  <a:srgbClr val="000000"/>
                </a:solidFill>
                <a:latin typeface="Montserrat" panose="00000500000000000000" pitchFamily="2" charset="0"/>
                <a:cs typeface="Arial"/>
              </a:rPr>
              <a:t>n</a:t>
            </a:r>
            <a:r>
              <a:rPr sz="1000" i="1" spc="-16"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Program</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262089726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91A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512215" y="2875006"/>
            <a:ext cx="5165197"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6</a:t>
            </a:r>
            <a:endParaRPr lang="tr-TR" altLang="en-US" sz="6900" b="1" dirty="0">
              <a:solidFill>
                <a:schemeClr val="bg1"/>
              </a:solidFill>
              <a:latin typeface="Montserrat" pitchFamily="2" charset="0"/>
            </a:endParaRPr>
          </a:p>
        </p:txBody>
      </p:sp>
    </p:spTree>
    <p:extLst>
      <p:ext uri="{BB962C8B-B14F-4D97-AF65-F5344CB8AC3E}">
        <p14:creationId xmlns:p14="http://schemas.microsoft.com/office/powerpoint/2010/main" val="157866130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ject 18"/>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0" name="object 19"/>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28691" name="object 2"/>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28692" name="object 4"/>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8693" name="object 4"/>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22" name="TextBox 7">
            <a:extLst>
              <a:ext uri="{FF2B5EF4-FFF2-40B4-BE49-F238E27FC236}">
                <a16:creationId xmlns:a16="http://schemas.microsoft.com/office/drawing/2014/main" id="{EF3F5EB3-ADBC-4DAE-9D95-B36FC9EBE086}"/>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graphicFrame>
        <p:nvGraphicFramePr>
          <p:cNvPr id="2" name="Table 1">
            <a:extLst>
              <a:ext uri="{FF2B5EF4-FFF2-40B4-BE49-F238E27FC236}">
                <a16:creationId xmlns:a16="http://schemas.microsoft.com/office/drawing/2014/main" id="{0B82C9FC-192C-4D08-9CB4-B52D0B5F0BF5}"/>
              </a:ext>
            </a:extLst>
          </p:cNvPr>
          <p:cNvGraphicFramePr>
            <a:graphicFrameLocks noGrp="1"/>
          </p:cNvGraphicFramePr>
          <p:nvPr>
            <p:extLst>
              <p:ext uri="{D42A27DB-BD31-4B8C-83A1-F6EECF244321}">
                <p14:modId xmlns:p14="http://schemas.microsoft.com/office/powerpoint/2010/main" val="236423306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spTree>
    <p:extLst>
      <p:ext uri="{BB962C8B-B14F-4D97-AF65-F5344CB8AC3E}">
        <p14:creationId xmlns:p14="http://schemas.microsoft.com/office/powerpoint/2010/main" val="25834283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6"/>
          <p:cNvSpPr txBox="1"/>
          <p:nvPr/>
        </p:nvSpPr>
        <p:spPr>
          <a:xfrm>
            <a:off x="2609057" y="3600042"/>
            <a:ext cx="8550275" cy="1519647"/>
          </a:xfrm>
          <a:prstGeom prst="rect">
            <a:avLst/>
          </a:prstGeom>
        </p:spPr>
        <p:txBody>
          <a:bodyPr vert="horz" wrap="square" lIns="0" tIns="0" rIns="0" bIns="0" rtlCol="0">
            <a:noAutofit/>
          </a:bodyPr>
          <a:lstStyle/>
          <a:p>
            <a:pPr marL="6351" marR="6351" defTabSz="457189">
              <a:lnSpc>
                <a:spcPct val="112900"/>
              </a:lnSpc>
              <a:spcAft>
                <a:spcPts val="600"/>
              </a:spcAft>
            </a:pPr>
            <a:r>
              <a:rPr sz="1200" i="1" spc="-20" dirty="0">
                <a:solidFill>
                  <a:srgbClr val="000000"/>
                </a:solidFill>
                <a:latin typeface="Montserrat" panose="00000500000000000000" pitchFamily="2" charset="0"/>
                <a:cs typeface="Arial"/>
              </a:rPr>
              <a:t>What tangible results have you seen (weight, energy level, reduced health concerns, cooking frequency, food choices, etc.)?</a:t>
            </a:r>
            <a:endParaRPr sz="1200" spc="-20" dirty="0">
              <a:solidFill>
                <a:srgbClr val="000000"/>
              </a:solidFill>
              <a:latin typeface="Montserrat" panose="00000500000000000000" pitchFamily="2" charset="0"/>
              <a:cs typeface="Arial"/>
            </a:endParaRPr>
          </a:p>
          <a:p>
            <a:pPr defTabSz="457189">
              <a:lnSpc>
                <a:spcPts val="500"/>
              </a:lnSpc>
              <a:spcAft>
                <a:spcPts val="600"/>
              </a:spcAft>
            </a:pPr>
            <a:endParaRPr sz="1200" spc="-20" dirty="0">
              <a:solidFill>
                <a:srgbClr val="000000"/>
              </a:solidFill>
              <a:latin typeface="Calibri"/>
            </a:endParaRPr>
          </a:p>
          <a:p>
            <a:pPr defTabSz="457189">
              <a:lnSpc>
                <a:spcPts val="500"/>
              </a:lnSpc>
              <a:spcBef>
                <a:spcPts val="10"/>
              </a:spcBef>
              <a:spcAft>
                <a:spcPts val="600"/>
              </a:spcAft>
            </a:pPr>
            <a:endParaRPr sz="1200" spc="-20" dirty="0">
              <a:solidFill>
                <a:srgbClr val="000000"/>
              </a:solidFill>
              <a:latin typeface="Calibri"/>
            </a:endParaRPr>
          </a:p>
          <a:p>
            <a:pPr marL="6351" defTabSz="457189">
              <a:spcAft>
                <a:spcPts val="600"/>
              </a:spcAft>
            </a:pPr>
            <a:r>
              <a:rPr sz="1200" i="1" spc="-20" dirty="0">
                <a:solidFill>
                  <a:srgbClr val="000000"/>
                </a:solidFill>
                <a:latin typeface="Montserrat" panose="00000500000000000000" pitchFamily="2" charset="0"/>
                <a:cs typeface="Arial"/>
              </a:rPr>
              <a:t>Do you know someone else who would benefit from this type of nutritional coaching?</a:t>
            </a:r>
            <a:endParaRPr sz="1200" spc="-20" dirty="0">
              <a:solidFill>
                <a:srgbClr val="000000"/>
              </a:solidFill>
              <a:latin typeface="Calibri"/>
            </a:endParaRPr>
          </a:p>
          <a:p>
            <a:pPr defTabSz="457189">
              <a:lnSpc>
                <a:spcPts val="500"/>
              </a:lnSpc>
              <a:spcAft>
                <a:spcPts val="600"/>
              </a:spcAft>
            </a:pPr>
            <a:endParaRPr lang="en-US" sz="1200" spc="-20" dirty="0">
              <a:solidFill>
                <a:srgbClr val="000000"/>
              </a:solidFill>
              <a:latin typeface="Calibri"/>
            </a:endParaRPr>
          </a:p>
          <a:p>
            <a:pPr defTabSz="457189">
              <a:lnSpc>
                <a:spcPts val="500"/>
              </a:lnSpc>
              <a:spcBef>
                <a:spcPts val="12"/>
              </a:spcBef>
              <a:spcAft>
                <a:spcPts val="600"/>
              </a:spcAft>
            </a:pPr>
            <a:endParaRPr sz="1200" spc="-20" dirty="0">
              <a:solidFill>
                <a:srgbClr val="000000"/>
              </a:solidFill>
              <a:latin typeface="Calibri"/>
            </a:endParaRPr>
          </a:p>
          <a:p>
            <a:pPr marL="6351" defTabSz="457189">
              <a:spcAft>
                <a:spcPts val="600"/>
              </a:spcAft>
            </a:pPr>
            <a:r>
              <a:rPr sz="1200" i="1" spc="-26" dirty="0">
                <a:solidFill>
                  <a:srgbClr val="000000"/>
                </a:solidFill>
                <a:latin typeface="Montserrat" panose="00000500000000000000" pitchFamily="2" charset="0"/>
                <a:cs typeface="Arial"/>
              </a:rPr>
              <a:t>What kind of events would you like to participate in (cooking, yoga, running, meditation)?</a:t>
            </a:r>
            <a:endParaRPr sz="1200" spc="-26" dirty="0">
              <a:solidFill>
                <a:srgbClr val="000000"/>
              </a:solidFill>
              <a:latin typeface="Montserrat" panose="00000500000000000000" pitchFamily="2" charset="0"/>
              <a:cs typeface="Arial"/>
            </a:endParaRPr>
          </a:p>
        </p:txBody>
      </p:sp>
      <p:sp>
        <p:nvSpPr>
          <p:cNvPr id="16388" name="TextBox 10"/>
          <p:cNvSpPr txBox="1">
            <a:spLocks noChangeArrowheads="1"/>
          </p:cNvSpPr>
          <p:nvPr/>
        </p:nvSpPr>
        <p:spPr bwMode="auto">
          <a:xfrm>
            <a:off x="9051768" y="108766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Assessment</a:t>
            </a:r>
          </a:p>
        </p:txBody>
      </p:sp>
      <p:sp>
        <p:nvSpPr>
          <p:cNvPr id="4" name="object 2"/>
          <p:cNvSpPr txBox="1">
            <a:spLocks noChangeArrowheads="1"/>
          </p:cNvSpPr>
          <p:nvPr/>
        </p:nvSpPr>
        <p:spPr bwMode="auto">
          <a:xfrm>
            <a:off x="2624599" y="108558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Assessment</a:t>
            </a:r>
          </a:p>
        </p:txBody>
      </p:sp>
      <p:sp>
        <p:nvSpPr>
          <p:cNvPr id="9" name="object 5"/>
          <p:cNvSpPr txBox="1"/>
          <p:nvPr/>
        </p:nvSpPr>
        <p:spPr>
          <a:xfrm>
            <a:off x="2609850" y="2087563"/>
            <a:ext cx="8550275" cy="949571"/>
          </a:xfrm>
          <a:prstGeom prst="rect">
            <a:avLst/>
          </a:prstGeom>
        </p:spPr>
        <p:txBody>
          <a:bodyPr vert="horz" wrap="square" lIns="0" tIns="0" rIns="0" bIns="0" rtlCol="0">
            <a:noAutofit/>
          </a:bodyPr>
          <a:lstStyle/>
          <a:p>
            <a:pPr marL="6351" defTabSz="457189"/>
            <a:r>
              <a:rPr sz="1200" i="1" spc="-20" dirty="0">
                <a:solidFill>
                  <a:srgbClr val="000000"/>
                </a:solidFill>
                <a:latin typeface="Montserrat" panose="00000500000000000000" pitchFamily="2" charset="0"/>
                <a:cs typeface="Arial"/>
              </a:rPr>
              <a:t>3 month interim assessment</a:t>
            </a:r>
            <a:endParaRPr sz="1200" spc="-20" dirty="0">
              <a:solidFill>
                <a:srgbClr val="000000"/>
              </a:solidFill>
              <a:latin typeface="Montserrat" panose="00000500000000000000" pitchFamily="2" charset="0"/>
              <a:cs typeface="Arial"/>
            </a:endParaRPr>
          </a:p>
          <a:p>
            <a:pPr defTabSz="457189">
              <a:lnSpc>
                <a:spcPts val="426"/>
              </a:lnSpc>
              <a:spcBef>
                <a:spcPts val="19"/>
              </a:spcBef>
            </a:pPr>
            <a:endParaRPr sz="1200" spc="-20" dirty="0">
              <a:solidFill>
                <a:srgbClr val="000000"/>
              </a:solidFill>
              <a:latin typeface="Calibri"/>
            </a:endParaRPr>
          </a:p>
          <a:p>
            <a:pPr defTabSz="457189">
              <a:lnSpc>
                <a:spcPts val="500"/>
              </a:lnSpc>
            </a:pPr>
            <a:endParaRPr sz="1200" spc="-20" dirty="0">
              <a:solidFill>
                <a:srgbClr val="000000"/>
              </a:solidFill>
              <a:latin typeface="Calibri"/>
            </a:endParaRPr>
          </a:p>
          <a:p>
            <a:pPr marL="6351" marR="6351" defTabSz="457189">
              <a:lnSpc>
                <a:spcPct val="113599"/>
              </a:lnSpc>
              <a:spcAft>
                <a:spcPts val="600"/>
              </a:spcAft>
              <a:tabLst>
                <a:tab pos="308603" algn="l"/>
                <a:tab pos="3543212" algn="l"/>
              </a:tabLst>
            </a:pPr>
            <a:r>
              <a:rPr sz="1200" i="1" spc="-20" dirty="0">
                <a:solidFill>
                  <a:srgbClr val="000000"/>
                </a:solidFill>
                <a:latin typeface="Montserrat" panose="00000500000000000000" pitchFamily="2" charset="0"/>
                <a:cs typeface="Arial"/>
              </a:rPr>
              <a:t>Name:  </a:t>
            </a:r>
            <a:r>
              <a:rPr sz="1200" i="1" u="sng" spc="-20" dirty="0">
                <a:solidFill>
                  <a:srgbClr val="000000"/>
                </a:solidFill>
                <a:latin typeface="Montserrat" panose="00000500000000000000" pitchFamily="2" charset="0"/>
                <a:cs typeface="Arial"/>
              </a:rPr>
              <a:t> </a:t>
            </a:r>
            <a:r>
              <a:rPr sz="1200" i="1" spc="-20" dirty="0">
                <a:solidFill>
                  <a:srgbClr val="000000"/>
                </a:solidFill>
                <a:latin typeface="Montserrat" panose="00000500000000000000" pitchFamily="2" charset="0"/>
                <a:cs typeface="Arial"/>
              </a:rPr>
              <a:t> </a:t>
            </a:r>
            <a:endParaRPr lang="en-US" sz="1200" i="1" spc="-20" dirty="0">
              <a:solidFill>
                <a:srgbClr val="000000"/>
              </a:solidFill>
              <a:latin typeface="Montserrat" panose="00000500000000000000" pitchFamily="2" charset="0"/>
              <a:cs typeface="Arial"/>
            </a:endParaRPr>
          </a:p>
          <a:p>
            <a:pPr marL="6351" marR="6351" defTabSz="457189">
              <a:lnSpc>
                <a:spcPct val="113599"/>
              </a:lnSpc>
              <a:spcAft>
                <a:spcPts val="300"/>
              </a:spcAft>
              <a:tabLst>
                <a:tab pos="308603" algn="l"/>
                <a:tab pos="3543212" algn="l"/>
              </a:tabLst>
            </a:pPr>
            <a:r>
              <a:rPr sz="1200" i="1" spc="-20" dirty="0">
                <a:solidFill>
                  <a:srgbClr val="000000"/>
                </a:solidFill>
                <a:latin typeface="Montserrat" panose="00000500000000000000" pitchFamily="2" charset="0"/>
                <a:cs typeface="Arial"/>
              </a:rPr>
              <a:t>Date:	</a:t>
            </a:r>
            <a:endParaRPr sz="1200" spc="-20" dirty="0">
              <a:solidFill>
                <a:srgbClr val="000000"/>
              </a:solidFill>
              <a:latin typeface="Montserrat" panose="00000500000000000000" pitchFamily="2" charset="0"/>
              <a:cs typeface="Arial"/>
            </a:endParaRPr>
          </a:p>
          <a:p>
            <a:pPr defTabSz="457189">
              <a:lnSpc>
                <a:spcPts val="500"/>
              </a:lnSpc>
            </a:pPr>
            <a:endParaRPr sz="1200" spc="-20" dirty="0">
              <a:solidFill>
                <a:srgbClr val="000000"/>
              </a:solidFill>
              <a:latin typeface="Calibri"/>
            </a:endParaRPr>
          </a:p>
          <a:p>
            <a:pPr defTabSz="457189">
              <a:lnSpc>
                <a:spcPts val="551"/>
              </a:lnSpc>
              <a:spcBef>
                <a:spcPts val="7"/>
              </a:spcBef>
            </a:pPr>
            <a:endParaRPr sz="1200" spc="-20" dirty="0">
              <a:solidFill>
                <a:srgbClr val="000000"/>
              </a:solidFill>
              <a:latin typeface="Calibri"/>
            </a:endParaRPr>
          </a:p>
          <a:p>
            <a:pPr marL="6351" defTabSz="457189"/>
            <a:r>
              <a:rPr sz="1200" i="1" spc="-20" dirty="0">
                <a:solidFill>
                  <a:srgbClr val="000000"/>
                </a:solidFill>
                <a:latin typeface="Montserrat" panose="00000500000000000000" pitchFamily="2" charset="0"/>
                <a:cs typeface="Arial"/>
              </a:rPr>
              <a:t>What good things have happened in the last three months?</a:t>
            </a:r>
            <a:endParaRPr sz="1200" spc="-20" dirty="0">
              <a:solidFill>
                <a:srgbClr val="000000"/>
              </a:solidFill>
              <a:latin typeface="Montserrat" panose="00000500000000000000" pitchFamily="2" charset="0"/>
              <a:cs typeface="Arial"/>
            </a:endParaRPr>
          </a:p>
        </p:txBody>
      </p:sp>
      <p:sp>
        <p:nvSpPr>
          <p:cNvPr id="18" name="object 10"/>
          <p:cNvSpPr/>
          <p:nvPr/>
        </p:nvSpPr>
        <p:spPr>
          <a:xfrm>
            <a:off x="4574074" y="2537771"/>
            <a:ext cx="6585260" cy="41171"/>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5" name="TextBox 7">
            <a:extLst>
              <a:ext uri="{FF2B5EF4-FFF2-40B4-BE49-F238E27FC236}">
                <a16:creationId xmlns:a16="http://schemas.microsoft.com/office/drawing/2014/main" id="{30ACC96F-1D68-44D5-AD9B-082B0B4205F2}"/>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
        <p:nvSpPr>
          <p:cNvPr id="16" name="object 14">
            <a:extLst>
              <a:ext uri="{FF2B5EF4-FFF2-40B4-BE49-F238E27FC236}">
                <a16:creationId xmlns:a16="http://schemas.microsoft.com/office/drawing/2014/main" id="{0B9539E6-DBD0-4DB0-92A6-6358A37D81DD}"/>
              </a:ext>
            </a:extLst>
          </p:cNvPr>
          <p:cNvSpPr/>
          <p:nvPr/>
        </p:nvSpPr>
        <p:spPr>
          <a:xfrm>
            <a:off x="2609057" y="3536014"/>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9" name="object 14">
            <a:extLst>
              <a:ext uri="{FF2B5EF4-FFF2-40B4-BE49-F238E27FC236}">
                <a16:creationId xmlns:a16="http://schemas.microsoft.com/office/drawing/2014/main" id="{61ABAFAA-6535-465A-B07E-55F8429490B6}"/>
              </a:ext>
            </a:extLst>
          </p:cNvPr>
          <p:cNvSpPr/>
          <p:nvPr/>
        </p:nvSpPr>
        <p:spPr>
          <a:xfrm>
            <a:off x="2624599" y="4297913"/>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2" name="object 14">
            <a:extLst>
              <a:ext uri="{FF2B5EF4-FFF2-40B4-BE49-F238E27FC236}">
                <a16:creationId xmlns:a16="http://schemas.microsoft.com/office/drawing/2014/main" id="{B54F8D03-2858-4EC7-A139-E1EF2B8185D0}"/>
              </a:ext>
            </a:extLst>
          </p:cNvPr>
          <p:cNvSpPr/>
          <p:nvPr/>
        </p:nvSpPr>
        <p:spPr>
          <a:xfrm>
            <a:off x="2624599" y="4841039"/>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3" name="object 14">
            <a:extLst>
              <a:ext uri="{FF2B5EF4-FFF2-40B4-BE49-F238E27FC236}">
                <a16:creationId xmlns:a16="http://schemas.microsoft.com/office/drawing/2014/main" id="{EE49DFE9-E865-4235-BF08-FA736A07BC82}"/>
              </a:ext>
            </a:extLst>
          </p:cNvPr>
          <p:cNvSpPr/>
          <p:nvPr/>
        </p:nvSpPr>
        <p:spPr>
          <a:xfrm>
            <a:off x="2624599" y="5384165"/>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4" name="object 10">
            <a:extLst>
              <a:ext uri="{FF2B5EF4-FFF2-40B4-BE49-F238E27FC236}">
                <a16:creationId xmlns:a16="http://schemas.microsoft.com/office/drawing/2014/main" id="{1223776B-126F-472A-A0E7-9CF99AEC0068}"/>
              </a:ext>
            </a:extLst>
          </p:cNvPr>
          <p:cNvSpPr/>
          <p:nvPr/>
        </p:nvSpPr>
        <p:spPr>
          <a:xfrm>
            <a:off x="4591280" y="2835198"/>
            <a:ext cx="6585260" cy="41171"/>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Tree>
    <p:extLst>
      <p:ext uri="{BB962C8B-B14F-4D97-AF65-F5344CB8AC3E}">
        <p14:creationId xmlns:p14="http://schemas.microsoft.com/office/powerpoint/2010/main" val="14968712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p:nvPr/>
        </p:nvSpPr>
        <p:spPr>
          <a:xfrm>
            <a:off x="2624599" y="2087564"/>
            <a:ext cx="8534734" cy="1354138"/>
          </a:xfrm>
          <a:prstGeom prst="rect">
            <a:avLst/>
          </a:prstGeom>
        </p:spPr>
        <p:txBody>
          <a:bodyPr vert="horz" wrap="square" lIns="0" tIns="0" rIns="0" bIns="0" rtlCol="0">
            <a:noAutofit/>
          </a:bodyPr>
          <a:lstStyle/>
          <a:p>
            <a:pPr marL="6351" defTabSz="457189"/>
            <a:r>
              <a:rPr sz="1200" i="1" spc="-26" dirty="0">
                <a:solidFill>
                  <a:srgbClr val="000000"/>
                </a:solidFill>
                <a:latin typeface="Montserrat" panose="00000500000000000000" pitchFamily="2" charset="0"/>
                <a:cs typeface="Arial"/>
              </a:rPr>
              <a:t>Would you be willing to write a testimonial based on your experience with this program and</a:t>
            </a:r>
            <a:r>
              <a:rPr lang="en-US" sz="1200" spc="-26" dirty="0">
                <a:solidFill>
                  <a:srgbClr val="000000"/>
                </a:solidFill>
                <a:latin typeface="Montserrat" panose="00000500000000000000" pitchFamily="2" charset="0"/>
                <a:cs typeface="Arial"/>
              </a:rPr>
              <a:t> </a:t>
            </a:r>
            <a:r>
              <a:rPr sz="1200" i="1" spc="-26" dirty="0">
                <a:solidFill>
                  <a:srgbClr val="000000"/>
                </a:solidFill>
                <a:latin typeface="Montserrat" panose="00000500000000000000" pitchFamily="2" charset="0"/>
                <a:cs typeface="Arial"/>
              </a:rPr>
              <a:t>allow me to use your photo with it?</a:t>
            </a:r>
            <a:r>
              <a:rPr sz="1200" i="1" u="sng" spc="-26" dirty="0">
                <a:solidFill>
                  <a:srgbClr val="000000"/>
                </a:solidFill>
                <a:latin typeface="Montserrat" panose="00000500000000000000" pitchFamily="2" charset="0"/>
                <a:cs typeface="Arial"/>
              </a:rPr>
              <a:t> </a:t>
            </a:r>
            <a:endParaRPr sz="1200" spc="-26" dirty="0">
              <a:solidFill>
                <a:srgbClr val="000000"/>
              </a:solidFill>
              <a:latin typeface="Montserrat" panose="00000500000000000000" pitchFamily="2" charset="0"/>
              <a:cs typeface="Arial"/>
            </a:endParaRPr>
          </a:p>
          <a:p>
            <a:pPr defTabSz="457189">
              <a:lnSpc>
                <a:spcPts val="500"/>
              </a:lnSpc>
            </a:pPr>
            <a:endParaRPr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lang="en-US" sz="1200" dirty="0">
              <a:solidFill>
                <a:srgbClr val="000000"/>
              </a:solidFill>
              <a:latin typeface="Calibri"/>
            </a:endParaRPr>
          </a:p>
          <a:p>
            <a:pPr defTabSz="457189">
              <a:lnSpc>
                <a:spcPts val="551"/>
              </a:lnSpc>
              <a:spcBef>
                <a:spcPts val="14"/>
              </a:spcBef>
            </a:pPr>
            <a:endParaRPr sz="1200" dirty="0">
              <a:solidFill>
                <a:srgbClr val="000000"/>
              </a:solidFill>
              <a:latin typeface="Calibri"/>
            </a:endParaRPr>
          </a:p>
          <a:p>
            <a:pPr marL="6351" defTabSz="457189"/>
            <a:r>
              <a:rPr sz="1200" i="1" dirty="0">
                <a:solidFill>
                  <a:srgbClr val="000000"/>
                </a:solidFill>
                <a:latin typeface="Montserrat" panose="00000500000000000000" pitchFamily="2" charset="0"/>
                <a:cs typeface="Arial"/>
              </a:rPr>
              <a:t>Are there other health issues you would like continued support on? If so, please list them.</a:t>
            </a:r>
            <a:endParaRPr sz="1200" dirty="0">
              <a:solidFill>
                <a:srgbClr val="000000"/>
              </a:solidFill>
              <a:latin typeface="Montserrat" panose="00000500000000000000" pitchFamily="2" charset="0"/>
              <a:cs typeface="Arial"/>
            </a:endParaRPr>
          </a:p>
          <a:p>
            <a:pPr defTabSz="457189">
              <a:lnSpc>
                <a:spcPts val="500"/>
              </a:lnSpc>
            </a:pPr>
            <a:endParaRPr sz="1200" dirty="0">
              <a:solidFill>
                <a:srgbClr val="000000"/>
              </a:solidFill>
              <a:latin typeface="Calibri"/>
            </a:endParaRPr>
          </a:p>
          <a:p>
            <a:pPr defTabSz="457189">
              <a:lnSpc>
                <a:spcPts val="500"/>
              </a:lnSpc>
            </a:pPr>
            <a:endParaRPr sz="1200" dirty="0">
              <a:solidFill>
                <a:srgbClr val="000000"/>
              </a:solidFill>
              <a:latin typeface="Calibri"/>
            </a:endParaRPr>
          </a:p>
          <a:p>
            <a:pPr defTabSz="457189">
              <a:lnSpc>
                <a:spcPts val="500"/>
              </a:lnSpc>
            </a:pPr>
            <a:endParaRPr lang="en-US" sz="1200" dirty="0">
              <a:solidFill>
                <a:srgbClr val="000000"/>
              </a:solidFill>
              <a:latin typeface="Calibri"/>
            </a:endParaRPr>
          </a:p>
          <a:p>
            <a:pPr defTabSz="457189">
              <a:lnSpc>
                <a:spcPts val="500"/>
              </a:lnSpc>
            </a:pPr>
            <a:endParaRPr lang="en-US" sz="1200" dirty="0">
              <a:solidFill>
                <a:srgbClr val="000000"/>
              </a:solidFill>
              <a:latin typeface="Calibri"/>
            </a:endParaRPr>
          </a:p>
          <a:p>
            <a:pPr defTabSz="457189">
              <a:lnSpc>
                <a:spcPts val="500"/>
              </a:lnSpc>
            </a:pPr>
            <a:endParaRPr sz="1200" dirty="0">
              <a:solidFill>
                <a:srgbClr val="000000"/>
              </a:solidFill>
              <a:latin typeface="Calibri"/>
            </a:endParaRPr>
          </a:p>
          <a:p>
            <a:pPr defTabSz="457189">
              <a:lnSpc>
                <a:spcPts val="500"/>
              </a:lnSpc>
              <a:spcBef>
                <a:spcPts val="10"/>
              </a:spcBef>
            </a:pPr>
            <a:endParaRPr lang="en-US" sz="1200" dirty="0">
              <a:solidFill>
                <a:srgbClr val="000000"/>
              </a:solidFill>
              <a:latin typeface="Calibri"/>
            </a:endParaRPr>
          </a:p>
          <a:p>
            <a:pPr defTabSz="457189">
              <a:lnSpc>
                <a:spcPts val="500"/>
              </a:lnSpc>
              <a:spcBef>
                <a:spcPts val="10"/>
              </a:spcBef>
            </a:pPr>
            <a:endParaRPr lang="en-US" sz="1200" dirty="0">
              <a:solidFill>
                <a:srgbClr val="000000"/>
              </a:solidFill>
              <a:latin typeface="Calibri"/>
            </a:endParaRPr>
          </a:p>
          <a:p>
            <a:pPr defTabSz="457189">
              <a:lnSpc>
                <a:spcPts val="500"/>
              </a:lnSpc>
              <a:spcBef>
                <a:spcPts val="10"/>
              </a:spcBef>
            </a:pPr>
            <a:endParaRPr sz="1200" dirty="0">
              <a:solidFill>
                <a:srgbClr val="000000"/>
              </a:solidFill>
              <a:latin typeface="Calibri"/>
            </a:endParaRPr>
          </a:p>
          <a:p>
            <a:pPr marL="6351" defTabSz="457189"/>
            <a:r>
              <a:rPr sz="1200" i="1" dirty="0">
                <a:solidFill>
                  <a:srgbClr val="000000"/>
                </a:solidFill>
                <a:latin typeface="Montserrat" panose="00000500000000000000" pitchFamily="2" charset="0"/>
                <a:cs typeface="Arial"/>
              </a:rPr>
              <a:t>And finally, what do you want to talk about today?</a:t>
            </a:r>
            <a:endParaRPr sz="1200" dirty="0">
              <a:solidFill>
                <a:srgbClr val="000000"/>
              </a:solidFill>
              <a:latin typeface="Montserrat" panose="00000500000000000000" pitchFamily="2" charset="0"/>
              <a:cs typeface="Arial"/>
            </a:endParaRPr>
          </a:p>
        </p:txBody>
      </p:sp>
      <p:sp>
        <p:nvSpPr>
          <p:cNvPr id="8" name="object 6"/>
          <p:cNvSpPr txBox="1"/>
          <p:nvPr/>
        </p:nvSpPr>
        <p:spPr>
          <a:xfrm>
            <a:off x="2624597" y="4935701"/>
            <a:ext cx="8541086" cy="619538"/>
          </a:xfrm>
          <a:prstGeom prst="rect">
            <a:avLst/>
          </a:prstGeom>
        </p:spPr>
        <p:txBody>
          <a:bodyPr vert="horz" wrap="square" lIns="0" tIns="0" rIns="0" bIns="0" rtlCol="0">
            <a:noAutofit/>
          </a:bodyPr>
          <a:lstStyle/>
          <a:p>
            <a:pPr marL="6351" marR="6351" defTabSz="457189">
              <a:lnSpc>
                <a:spcPct val="113599"/>
              </a:lnSpc>
            </a:pPr>
            <a:r>
              <a:rPr sz="1200" b="1" spc="-26" dirty="0">
                <a:solidFill>
                  <a:srgbClr val="000000"/>
                </a:solidFill>
                <a:latin typeface="Montserrat" panose="00000500000000000000" pitchFamily="2" charset="0"/>
                <a:cs typeface="Arial"/>
              </a:rPr>
              <a:t>Thanks so much for taking the time to fill this out. </a:t>
            </a:r>
            <a:endParaRPr lang="en-US" sz="1200" b="1" spc="-26" dirty="0">
              <a:solidFill>
                <a:srgbClr val="000000"/>
              </a:solidFill>
              <a:latin typeface="Montserrat" panose="00000500000000000000" pitchFamily="2" charset="0"/>
              <a:cs typeface="Arial"/>
            </a:endParaRPr>
          </a:p>
          <a:p>
            <a:pPr marL="6351" marR="6351" defTabSz="457189">
              <a:lnSpc>
                <a:spcPct val="113599"/>
              </a:lnSpc>
            </a:pPr>
            <a:r>
              <a:rPr sz="1200" b="1" spc="-26" dirty="0">
                <a:solidFill>
                  <a:srgbClr val="000000"/>
                </a:solidFill>
                <a:latin typeface="Montserrat" panose="00000500000000000000" pitchFamily="2" charset="0"/>
                <a:cs typeface="Arial"/>
              </a:rPr>
              <a:t>I truly enjoyed working with you and look</a:t>
            </a:r>
            <a:r>
              <a:rPr lang="en-US" sz="1200" b="1" spc="-26" dirty="0">
                <a:solidFill>
                  <a:srgbClr val="000000"/>
                </a:solidFill>
                <a:latin typeface="Montserrat" panose="00000500000000000000" pitchFamily="2" charset="0"/>
                <a:cs typeface="Arial"/>
              </a:rPr>
              <a:t> </a:t>
            </a:r>
            <a:r>
              <a:rPr sz="1200" b="1" spc="-26" dirty="0">
                <a:solidFill>
                  <a:srgbClr val="000000"/>
                </a:solidFill>
                <a:latin typeface="Montserrat" panose="00000500000000000000" pitchFamily="2" charset="0"/>
                <a:cs typeface="Arial"/>
              </a:rPr>
              <a:t>forward to working with you more!</a:t>
            </a:r>
          </a:p>
        </p:txBody>
      </p:sp>
      <p:sp>
        <p:nvSpPr>
          <p:cNvPr id="15" name="object 14"/>
          <p:cNvSpPr/>
          <p:nvPr/>
        </p:nvSpPr>
        <p:spPr>
          <a:xfrm>
            <a:off x="2624597" y="2796168"/>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6" name="TextBox 10"/>
          <p:cNvSpPr txBox="1">
            <a:spLocks noChangeArrowheads="1"/>
          </p:cNvSpPr>
          <p:nvPr/>
        </p:nvSpPr>
        <p:spPr bwMode="auto">
          <a:xfrm>
            <a:off x="9060656" y="1076790"/>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Assessment</a:t>
            </a:r>
          </a:p>
        </p:txBody>
      </p:sp>
      <p:sp>
        <p:nvSpPr>
          <p:cNvPr id="17" name="object 2"/>
          <p:cNvSpPr txBox="1">
            <a:spLocks noChangeArrowheads="1"/>
          </p:cNvSpPr>
          <p:nvPr/>
        </p:nvSpPr>
        <p:spPr bwMode="auto">
          <a:xfrm>
            <a:off x="262459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Assessment</a:t>
            </a:r>
          </a:p>
        </p:txBody>
      </p:sp>
      <p:sp>
        <p:nvSpPr>
          <p:cNvPr id="12" name="TextBox 7">
            <a:extLst>
              <a:ext uri="{FF2B5EF4-FFF2-40B4-BE49-F238E27FC236}">
                <a16:creationId xmlns:a16="http://schemas.microsoft.com/office/drawing/2014/main" id="{D510B329-A2C5-4CF5-9084-4C9FE20A5347}"/>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
        <p:nvSpPr>
          <p:cNvPr id="13" name="object 14">
            <a:extLst>
              <a:ext uri="{FF2B5EF4-FFF2-40B4-BE49-F238E27FC236}">
                <a16:creationId xmlns:a16="http://schemas.microsoft.com/office/drawing/2014/main" id="{79A5AF1B-C1E5-472B-8974-D28B795B11AD}"/>
              </a:ext>
            </a:extLst>
          </p:cNvPr>
          <p:cNvSpPr/>
          <p:nvPr/>
        </p:nvSpPr>
        <p:spPr>
          <a:xfrm>
            <a:off x="2601860" y="3516659"/>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4" name="object 14">
            <a:extLst>
              <a:ext uri="{FF2B5EF4-FFF2-40B4-BE49-F238E27FC236}">
                <a16:creationId xmlns:a16="http://schemas.microsoft.com/office/drawing/2014/main" id="{5DC6F90E-7D8C-428D-9DC3-022BAB852BA0}"/>
              </a:ext>
            </a:extLst>
          </p:cNvPr>
          <p:cNvSpPr/>
          <p:nvPr/>
        </p:nvSpPr>
        <p:spPr>
          <a:xfrm>
            <a:off x="2624597" y="4226180"/>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8" name="object 14">
            <a:extLst>
              <a:ext uri="{FF2B5EF4-FFF2-40B4-BE49-F238E27FC236}">
                <a16:creationId xmlns:a16="http://schemas.microsoft.com/office/drawing/2014/main" id="{F3FE044F-1DB5-4FB9-BD41-50FA2A4F4DF8}"/>
              </a:ext>
            </a:extLst>
          </p:cNvPr>
          <p:cNvSpPr/>
          <p:nvPr/>
        </p:nvSpPr>
        <p:spPr>
          <a:xfrm>
            <a:off x="2624597" y="4670104"/>
            <a:ext cx="8541086" cy="123905"/>
          </a:xfrm>
          <a:custGeom>
            <a:avLst/>
            <a:gdLst/>
            <a:ahLst/>
            <a:cxnLst/>
            <a:rect l="l" t="t" r="r" b="b"/>
            <a:pathLst>
              <a:path w="7145336">
                <a:moveTo>
                  <a:pt x="0" y="0"/>
                </a:moveTo>
                <a:lnTo>
                  <a:pt x="7145336"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Tree>
    <p:extLst>
      <p:ext uri="{BB962C8B-B14F-4D97-AF65-F5344CB8AC3E}">
        <p14:creationId xmlns:p14="http://schemas.microsoft.com/office/powerpoint/2010/main" val="364472795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a:spLocks noChangeArrowheads="1"/>
          </p:cNvSpPr>
          <p:nvPr/>
        </p:nvSpPr>
        <p:spPr bwMode="auto">
          <a:xfrm>
            <a:off x="2624599" y="107455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Review</a:t>
            </a:r>
          </a:p>
        </p:txBody>
      </p:sp>
      <p:sp>
        <p:nvSpPr>
          <p:cNvPr id="7" name="object 4"/>
          <p:cNvSpPr txBox="1"/>
          <p:nvPr/>
        </p:nvSpPr>
        <p:spPr>
          <a:xfrm>
            <a:off x="2624599" y="2087563"/>
            <a:ext cx="8535527" cy="1119188"/>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Congratulations on completing your first personalized health and nutrition program!</a:t>
            </a:r>
            <a:endParaRPr sz="1200" dirty="0">
              <a:latin typeface="Montserrat" panose="00000500000000000000" pitchFamily="2" charset="0"/>
              <a:cs typeface="Arial"/>
            </a:endParaRPr>
          </a:p>
          <a:p>
            <a:pPr defTabSz="457189">
              <a:lnSpc>
                <a:spcPts val="426"/>
              </a:lnSpc>
              <a:spcBef>
                <a:spcPts val="18"/>
              </a:spcBef>
            </a:pPr>
            <a:endParaRPr sz="1200" dirty="0">
              <a:latin typeface="Calibri"/>
            </a:endParaRPr>
          </a:p>
          <a:p>
            <a:pPr defTabSz="457189">
              <a:lnSpc>
                <a:spcPts val="500"/>
              </a:lnSpc>
            </a:pPr>
            <a:endParaRPr sz="1200" dirty="0">
              <a:latin typeface="Calibri"/>
            </a:endParaRPr>
          </a:p>
          <a:p>
            <a:pPr marL="6351" marR="137157" defTabSz="457189">
              <a:lnSpc>
                <a:spcPct val="113599"/>
              </a:lnSpc>
            </a:pPr>
            <a:r>
              <a:rPr sz="1200" dirty="0">
                <a:latin typeface="Montserrat" panose="00000500000000000000" pitchFamily="2" charset="0"/>
                <a:cs typeface="Arial"/>
              </a:rPr>
              <a:t>Please take a few minutes to jot down some of the things you have learned in the last 3 months </a:t>
            </a:r>
            <a:br>
              <a:rPr lang="en-US" sz="1200" dirty="0">
                <a:latin typeface="Montserrat" panose="00000500000000000000" pitchFamily="2" charset="0"/>
                <a:cs typeface="Arial"/>
              </a:rPr>
            </a:br>
            <a:r>
              <a:rPr sz="1200" dirty="0">
                <a:latin typeface="Montserrat" panose="00000500000000000000" pitchFamily="2" charset="0"/>
                <a:cs typeface="Arial"/>
              </a:rPr>
              <a:t>as well as some of the things you would like to work on in the next 3 months.</a:t>
            </a:r>
          </a:p>
        </p:txBody>
      </p:sp>
      <p:graphicFrame>
        <p:nvGraphicFramePr>
          <p:cNvPr id="9" name="object 5"/>
          <p:cNvGraphicFramePr>
            <a:graphicFrameLocks noGrp="1"/>
          </p:cNvGraphicFramePr>
          <p:nvPr>
            <p:extLst>
              <p:ext uri="{D42A27DB-BD31-4B8C-83A1-F6EECF244321}">
                <p14:modId xmlns:p14="http://schemas.microsoft.com/office/powerpoint/2010/main" val="466673377"/>
              </p:ext>
            </p:extLst>
          </p:nvPr>
        </p:nvGraphicFramePr>
        <p:xfrm>
          <a:off x="2624598" y="2936977"/>
          <a:ext cx="8535527" cy="2786510"/>
        </p:xfrm>
        <a:graphic>
          <a:graphicData uri="http://schemas.openxmlformats.org/drawingml/2006/table">
            <a:tbl>
              <a:tblPr firstRow="1" bandRow="1"/>
              <a:tblGrid>
                <a:gridCol w="339828">
                  <a:extLst>
                    <a:ext uri="{9D8B030D-6E8A-4147-A177-3AD203B41FA5}">
                      <a16:colId xmlns:a16="http://schemas.microsoft.com/office/drawing/2014/main" val="20000"/>
                    </a:ext>
                  </a:extLst>
                </a:gridCol>
                <a:gridCol w="8195699">
                  <a:extLst>
                    <a:ext uri="{9D8B030D-6E8A-4147-A177-3AD203B41FA5}">
                      <a16:colId xmlns:a16="http://schemas.microsoft.com/office/drawing/2014/main" val="20001"/>
                    </a:ext>
                  </a:extLst>
                </a:gridCol>
              </a:tblGrid>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1</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2</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3</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4</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5</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6</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7</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8</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dirty="0">
                          <a:solidFill>
                            <a:srgbClr val="000000"/>
                          </a:solidFill>
                          <a:latin typeface="Montserrat" panose="00000500000000000000" pitchFamily="2" charset="0"/>
                          <a:cs typeface="Arial"/>
                        </a:rPr>
                        <a:t>9</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8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ctr">
                        <a:lnSpc>
                          <a:spcPct val="100000"/>
                        </a:lnSpc>
                      </a:pPr>
                      <a:r>
                        <a:rPr sz="1200" spc="-5" dirty="0">
                          <a:solidFill>
                            <a:srgbClr val="000000"/>
                          </a:solidFill>
                          <a:latin typeface="Montserrat" panose="00000500000000000000" pitchFamily="2" charset="0"/>
                          <a:cs typeface="Arial"/>
                        </a:rPr>
                        <a:t>10</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algn="ct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6" name="TextBox 7">
            <a:extLst>
              <a:ext uri="{FF2B5EF4-FFF2-40B4-BE49-F238E27FC236}">
                <a16:creationId xmlns:a16="http://schemas.microsoft.com/office/drawing/2014/main" id="{C2D21B26-FD42-4EA1-81EA-93B50B8CE6EF}"/>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Tree>
    <p:extLst>
      <p:ext uri="{BB962C8B-B14F-4D97-AF65-F5344CB8AC3E}">
        <p14:creationId xmlns:p14="http://schemas.microsoft.com/office/powerpoint/2010/main" val="42530210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1449" y="108596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Options</a:t>
            </a:r>
          </a:p>
        </p:txBody>
      </p:sp>
      <p:sp>
        <p:nvSpPr>
          <p:cNvPr id="4" name="object 2"/>
          <p:cNvSpPr txBox="1">
            <a:spLocks noChangeArrowheads="1"/>
          </p:cNvSpPr>
          <p:nvPr/>
        </p:nvSpPr>
        <p:spPr bwMode="auto">
          <a:xfrm>
            <a:off x="2624599" y="1086243"/>
            <a:ext cx="413702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Program Renewal</a:t>
            </a:r>
          </a:p>
        </p:txBody>
      </p:sp>
      <p:sp>
        <p:nvSpPr>
          <p:cNvPr id="8" name="object 5"/>
          <p:cNvSpPr txBox="1">
            <a:spLocks/>
          </p:cNvSpPr>
          <p:nvPr/>
        </p:nvSpPr>
        <p:spPr>
          <a:xfrm>
            <a:off x="2624599" y="2087564"/>
            <a:ext cx="8535527" cy="2943226"/>
          </a:xfrm>
          <a:prstGeom prst="rect">
            <a:avLst/>
          </a:prstGeom>
        </p:spPr>
        <p:txBody>
          <a:bodyPr vert="horz" wrap="square" lIns="0" tIns="0" rIns="0" bIns="0" rtlCol="0">
            <a:noAutofit/>
          </a:bodyPr>
          <a:lstStyle/>
          <a:p>
            <a:pPr marL="6351" marR="144777" defTabSz="457189">
              <a:lnSpc>
                <a:spcPct val="112999"/>
              </a:lnSpc>
              <a:defRPr/>
            </a:pPr>
            <a:r>
              <a:rPr lang="en-US" sz="1200" kern="0" dirty="0">
                <a:latin typeface="Montserrat" panose="00000500000000000000" pitchFamily="2" charset="0"/>
                <a:cs typeface="Arial"/>
              </a:rPr>
              <a:t>We have covered a lot in the first three months of our program. It takes six months to establish a habit, that is why the six month program is so helpful for most people. In the next three months, we will cover food preparation, your environment, problem solving, relationships, eating out and travel and of course, anything specific to your needs which should be covered.</a:t>
            </a:r>
          </a:p>
          <a:p>
            <a:pPr defTabSz="457189">
              <a:lnSpc>
                <a:spcPts val="451"/>
              </a:lnSpc>
              <a:spcBef>
                <a:spcPts val="6"/>
              </a:spcBef>
              <a:defRPr/>
            </a:pPr>
            <a:endParaRPr lang="en-US" sz="1200" kern="0" dirty="0"/>
          </a:p>
          <a:p>
            <a:pPr defTabSz="457189">
              <a:lnSpc>
                <a:spcPts val="500"/>
              </a:lnSpc>
              <a:defRPr/>
            </a:pPr>
            <a:endParaRPr lang="en-US" sz="1200" kern="0" dirty="0"/>
          </a:p>
          <a:p>
            <a:pPr marL="6351" marR="51435" defTabSz="457189">
              <a:lnSpc>
                <a:spcPct val="112900"/>
              </a:lnSpc>
              <a:defRPr/>
            </a:pPr>
            <a:r>
              <a:rPr lang="en-US" sz="1200" kern="0" dirty="0">
                <a:latin typeface="Montserrat" panose="00000500000000000000" pitchFamily="2" charset="0"/>
                <a:cs typeface="Arial"/>
              </a:rPr>
              <a:t>You should renew your program if you have had wonderful results and want to continue your momentum, want to change direction and start working on another goal and want the support and service that I have provided.</a:t>
            </a:r>
          </a:p>
          <a:p>
            <a:pPr defTabSz="457189">
              <a:lnSpc>
                <a:spcPts val="451"/>
              </a:lnSpc>
              <a:spcBef>
                <a:spcPts val="2"/>
              </a:spcBef>
              <a:defRPr/>
            </a:pPr>
            <a:endParaRPr lang="en-US" sz="1200" kern="0" dirty="0"/>
          </a:p>
          <a:p>
            <a:pPr defTabSz="457189">
              <a:lnSpc>
                <a:spcPts val="500"/>
              </a:lnSpc>
              <a:defRPr/>
            </a:pPr>
            <a:endParaRPr lang="en-US" sz="1200" kern="0" dirty="0"/>
          </a:p>
          <a:p>
            <a:pPr marL="6351" marR="6351" defTabSz="457189">
              <a:lnSpc>
                <a:spcPct val="113199"/>
              </a:lnSpc>
              <a:defRPr/>
            </a:pPr>
            <a:r>
              <a:rPr lang="en-US" sz="1200" kern="0" dirty="0">
                <a:latin typeface="Montserrat" panose="00000500000000000000" pitchFamily="2" charset="0"/>
                <a:cs typeface="Arial"/>
              </a:rPr>
              <a:t>I would like to go ahead and set your appointments for the next three months so that we can continue on the same schedule. If you would like a more in-depth program, I will create a custom program for those who have completed the three month program so we can visit more often or focus in a different direction.</a:t>
            </a:r>
          </a:p>
          <a:p>
            <a:pPr defTabSz="457189">
              <a:lnSpc>
                <a:spcPts val="451"/>
              </a:lnSpc>
              <a:spcBef>
                <a:spcPts val="4"/>
              </a:spcBef>
              <a:defRPr/>
            </a:pPr>
            <a:endParaRPr lang="en-US" sz="1200" kern="0" dirty="0"/>
          </a:p>
          <a:p>
            <a:pPr defTabSz="457189">
              <a:lnSpc>
                <a:spcPts val="500"/>
              </a:lnSpc>
              <a:defRPr/>
            </a:pPr>
            <a:endParaRPr lang="en-US" sz="1200" kern="0" dirty="0"/>
          </a:p>
          <a:p>
            <a:pPr marL="6351" marR="336860" defTabSz="457189">
              <a:lnSpc>
                <a:spcPct val="112799"/>
              </a:lnSpc>
              <a:defRPr/>
            </a:pPr>
            <a:r>
              <a:rPr lang="en-US" sz="1200" kern="0" dirty="0">
                <a:latin typeface="Montserrat" panose="00000500000000000000" pitchFamily="2" charset="0"/>
                <a:cs typeface="Arial"/>
              </a:rPr>
              <a:t>I have enjoyed working with you and welcome the opportunity to continue our work together. </a:t>
            </a:r>
            <a:br>
              <a:rPr lang="en-US" sz="1200" kern="0" dirty="0">
                <a:latin typeface="Montserrat" panose="00000500000000000000" pitchFamily="2" charset="0"/>
                <a:cs typeface="Arial"/>
              </a:rPr>
            </a:br>
            <a:r>
              <a:rPr lang="en-US" sz="1200" kern="0" dirty="0">
                <a:latin typeface="Montserrat" panose="00000500000000000000" pitchFamily="2" charset="0"/>
                <a:cs typeface="Arial"/>
              </a:rPr>
              <a:t>If you have any questions at all, I am happy to help.</a:t>
            </a:r>
          </a:p>
        </p:txBody>
      </p:sp>
      <p:sp>
        <p:nvSpPr>
          <p:cNvPr id="6" name="TextBox 7">
            <a:extLst>
              <a:ext uri="{FF2B5EF4-FFF2-40B4-BE49-F238E27FC236}">
                <a16:creationId xmlns:a16="http://schemas.microsoft.com/office/drawing/2014/main" id="{E3E79E9D-551D-4F39-813D-FD72A6B5461A}"/>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Tree>
    <p:extLst>
      <p:ext uri="{BB962C8B-B14F-4D97-AF65-F5344CB8AC3E}">
        <p14:creationId xmlns:p14="http://schemas.microsoft.com/office/powerpoint/2010/main" val="162250860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103262" y="1074525"/>
            <a:ext cx="305607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Risking it all to be oneself</a:t>
            </a:r>
          </a:p>
        </p:txBody>
      </p:sp>
      <p:sp>
        <p:nvSpPr>
          <p:cNvPr id="4" name="object 2"/>
          <p:cNvSpPr txBox="1">
            <a:spLocks noChangeArrowheads="1"/>
          </p:cNvSpPr>
          <p:nvPr/>
        </p:nvSpPr>
        <p:spPr bwMode="auto">
          <a:xfrm>
            <a:off x="2624599" y="1074525"/>
            <a:ext cx="399849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Listen to Your Being</a:t>
            </a:r>
          </a:p>
        </p:txBody>
      </p:sp>
      <p:sp>
        <p:nvSpPr>
          <p:cNvPr id="8" name="object 5"/>
          <p:cNvSpPr txBox="1"/>
          <p:nvPr/>
        </p:nvSpPr>
        <p:spPr>
          <a:xfrm>
            <a:off x="2624599" y="2087565"/>
            <a:ext cx="8534734" cy="2943226"/>
          </a:xfrm>
          <a:prstGeom prst="rect">
            <a:avLst/>
          </a:prstGeom>
        </p:spPr>
        <p:txBody>
          <a:bodyPr vert="horz" wrap="square" lIns="0" tIns="0" rIns="0" bIns="0" rtlCol="0" anchor="ctr">
            <a:noAutofit/>
          </a:bodyPr>
          <a:lstStyle/>
          <a:p>
            <a:pPr marL="6351" marR="6351" algn="ctr" defTabSz="457189"/>
            <a:r>
              <a:rPr sz="1400" dirty="0">
                <a:solidFill>
                  <a:srgbClr val="000000"/>
                </a:solidFill>
                <a:latin typeface="Montserrat" panose="00000500000000000000" pitchFamily="2" charset="0"/>
                <a:cs typeface="Arial"/>
              </a:rPr>
              <a:t>“Listen to your being. It is continuously giving you hints; </a:t>
            </a:r>
            <a:br>
              <a:rPr lang="en-US" sz="1400" dirty="0">
                <a:solidFill>
                  <a:srgbClr val="000000"/>
                </a:solidFill>
                <a:latin typeface="Montserrat" panose="00000500000000000000" pitchFamily="2" charset="0"/>
                <a:cs typeface="Arial"/>
              </a:rPr>
            </a:br>
            <a:r>
              <a:rPr sz="1400" dirty="0">
                <a:solidFill>
                  <a:srgbClr val="000000"/>
                </a:solidFill>
                <a:latin typeface="Montserrat" panose="00000500000000000000" pitchFamily="2" charset="0"/>
                <a:cs typeface="Arial"/>
              </a:rPr>
              <a:t>it is a still, small voice. It does not shout at you, that is true. </a:t>
            </a:r>
            <a:br>
              <a:rPr lang="en-US" sz="1400" dirty="0">
                <a:solidFill>
                  <a:srgbClr val="000000"/>
                </a:solidFill>
                <a:latin typeface="Montserrat" panose="00000500000000000000" pitchFamily="2" charset="0"/>
                <a:cs typeface="Arial"/>
              </a:rPr>
            </a:br>
            <a:r>
              <a:rPr sz="1400" dirty="0">
                <a:solidFill>
                  <a:srgbClr val="000000"/>
                </a:solidFill>
                <a:latin typeface="Montserrat" panose="00000500000000000000" pitchFamily="2" charset="0"/>
                <a:cs typeface="Arial"/>
              </a:rPr>
              <a:t>And if you are a little silent you will start feeling your way. </a:t>
            </a:r>
            <a:br>
              <a:rPr lang="en-US" sz="1400" dirty="0">
                <a:solidFill>
                  <a:srgbClr val="000000"/>
                </a:solidFill>
                <a:latin typeface="Montserrat" panose="00000500000000000000" pitchFamily="2" charset="0"/>
                <a:cs typeface="Arial"/>
              </a:rPr>
            </a:br>
            <a:r>
              <a:rPr sz="1400" dirty="0">
                <a:solidFill>
                  <a:srgbClr val="000000"/>
                </a:solidFill>
                <a:latin typeface="Montserrat" panose="00000500000000000000" pitchFamily="2" charset="0"/>
                <a:cs typeface="Arial"/>
              </a:rPr>
              <a:t>Be the person you are. Never try to be another, and you will become mature. Maturity is accepting the responsibility of being oneself, whatsoever the cost. Risking all to be oneself, that’s what maturity is all about.”</a:t>
            </a:r>
          </a:p>
          <a:p>
            <a:pPr marL="1906" algn="ctr" defTabSz="457189">
              <a:spcBef>
                <a:spcPts val="6"/>
              </a:spcBef>
            </a:pPr>
            <a:r>
              <a:rPr sz="1400" i="1" spc="-75" dirty="0">
                <a:solidFill>
                  <a:srgbClr val="BCC8C8"/>
                </a:solidFill>
                <a:latin typeface="Montserrat" panose="00000500000000000000" pitchFamily="2" charset="0"/>
                <a:cs typeface="Arial"/>
              </a:rPr>
              <a:t>OSHO</a:t>
            </a:r>
          </a:p>
        </p:txBody>
      </p:sp>
      <p:sp>
        <p:nvSpPr>
          <p:cNvPr id="6" name="TextBox 7">
            <a:extLst>
              <a:ext uri="{FF2B5EF4-FFF2-40B4-BE49-F238E27FC236}">
                <a16:creationId xmlns:a16="http://schemas.microsoft.com/office/drawing/2014/main" id="{C3444BE2-1E54-4FB3-84D8-14B45EDC7CCF}"/>
              </a:ext>
            </a:extLst>
          </p:cNvPr>
          <p:cNvSpPr txBox="1">
            <a:spLocks noChangeArrowheads="1"/>
          </p:cNvSpPr>
          <p:nvPr/>
        </p:nvSpPr>
        <p:spPr bwMode="auto">
          <a:xfrm rot="-5400000">
            <a:off x="711117" y="3228946"/>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Tree>
    <p:extLst>
      <p:ext uri="{BB962C8B-B14F-4D97-AF65-F5344CB8AC3E}">
        <p14:creationId xmlns:p14="http://schemas.microsoft.com/office/powerpoint/2010/main" val="42056220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7"/>
          <p:cNvSpPr txBox="1">
            <a:spLocks noChangeArrowheads="1"/>
          </p:cNvSpPr>
          <p:nvPr/>
        </p:nvSpPr>
        <p:spPr bwMode="auto">
          <a:xfrm rot="-5400000">
            <a:off x="615738" y="3228945"/>
            <a:ext cx="18165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tr-TR" altLang="en-US" sz="2000">
                <a:solidFill>
                  <a:schemeClr val="bg1"/>
                </a:solidFill>
                <a:latin typeface="Montserrat" pitchFamily="2" charset="0"/>
              </a:rPr>
              <a:t>RESOURCES</a:t>
            </a:r>
          </a:p>
        </p:txBody>
      </p:sp>
      <p:sp>
        <p:nvSpPr>
          <p:cNvPr id="35843" name="object 3"/>
          <p:cNvSpPr txBox="1">
            <a:spLocks noChangeArrowheads="1"/>
          </p:cNvSpPr>
          <p:nvPr/>
        </p:nvSpPr>
        <p:spPr bwMode="auto">
          <a:xfrm>
            <a:off x="2623741" y="1562100"/>
            <a:ext cx="8536385" cy="4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6668" rIns="0" bIns="0">
            <a:spAutoFit/>
          </a:bodyPr>
          <a:lstStyle>
            <a:lvl1pPr marL="103188">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spcBef>
                <a:spcPts val="1751"/>
              </a:spcBef>
            </a:pPr>
            <a:r>
              <a:rPr lang="en-US" altLang="en-US" sz="1200" b="1" dirty="0">
                <a:solidFill>
                  <a:srgbClr val="000000"/>
                </a:solidFill>
                <a:cs typeface="Arial" charset="0"/>
              </a:rPr>
              <a:t>Works Cited</a:t>
            </a:r>
            <a:endParaRPr lang="en-US" altLang="en-US" sz="1200" dirty="0">
              <a:solidFill>
                <a:srgbClr val="000000"/>
              </a:solidFill>
              <a:cs typeface="Arial" charset="0"/>
            </a:endParaRPr>
          </a:p>
          <a:p>
            <a:pPr marL="6351" marR="6351" defTabSz="457189">
              <a:spcAft>
                <a:spcPts val="900"/>
              </a:spcAft>
            </a:pPr>
            <a:r>
              <a:rPr lang="en-US" sz="1200" dirty="0">
                <a:solidFill>
                  <a:srgbClr val="000000"/>
                </a:solidFill>
                <a:latin typeface="Calibri"/>
                <a:cs typeface="Arial"/>
              </a:rPr>
              <a:t>Alice Henneman, M.R. (n.d.). </a:t>
            </a:r>
            <a:r>
              <a:rPr lang="en-US" sz="1200" i="1" dirty="0">
                <a:solidFill>
                  <a:srgbClr val="000000"/>
                </a:solidFill>
                <a:latin typeface="Calibri"/>
                <a:cs typeface="Arial"/>
              </a:rPr>
              <a:t>UNL Food: Food, Nutrition &amp; Health. </a:t>
            </a:r>
            <a:r>
              <a:rPr lang="en-US" sz="1200" dirty="0">
                <a:solidFill>
                  <a:srgbClr val="000000"/>
                </a:solidFill>
                <a:latin typeface="Calibri"/>
                <a:cs typeface="Arial"/>
              </a:rPr>
              <a:t>Retrieved January 2013, Lancaster County Extension: </a:t>
            </a:r>
            <a:r>
              <a:rPr lang="en-US" sz="1200" u="heavy" dirty="0">
                <a:solidFill>
                  <a:srgbClr val="000000"/>
                </a:solidFill>
                <a:latin typeface="Calibri"/>
                <a:cs typeface="Arial"/>
                <a:hlinkClick r:id="rId2"/>
              </a:rPr>
              <a:t>http://lancaster.unl.edu/food/</a:t>
            </a:r>
            <a:endParaRPr lang="en-US" sz="1200" dirty="0">
              <a:solidFill>
                <a:srgbClr val="000000"/>
              </a:solidFill>
              <a:latin typeface="Calibri"/>
            </a:endParaRPr>
          </a:p>
          <a:p>
            <a:pPr marL="6351" marR="83501" defTabSz="457189">
              <a:spcAft>
                <a:spcPts val="900"/>
              </a:spcAft>
            </a:pPr>
            <a:r>
              <a:rPr lang="en-US" sz="1200" dirty="0">
                <a:solidFill>
                  <a:srgbClr val="000000"/>
                </a:solidFill>
                <a:latin typeface="Calibri"/>
                <a:cs typeface="Arial"/>
              </a:rPr>
              <a:t>Barton Goldsmith, P. (2012, February). The Best Tools for Building a Healthy Relationship Foundation. </a:t>
            </a:r>
            <a:r>
              <a:rPr lang="en-US" sz="1200" i="1" dirty="0">
                <a:solidFill>
                  <a:srgbClr val="000000"/>
                </a:solidFill>
                <a:latin typeface="Calibri"/>
                <a:cs typeface="Arial"/>
              </a:rPr>
              <a:t>Psychology Today</a:t>
            </a:r>
            <a:r>
              <a:rPr lang="en-US" sz="1200" dirty="0">
                <a:solidFill>
                  <a:srgbClr val="000000"/>
                </a:solidFill>
                <a:latin typeface="Calibri"/>
                <a:cs typeface="Arial"/>
              </a:rPr>
              <a:t>.</a:t>
            </a:r>
          </a:p>
          <a:p>
            <a:pPr marL="6351" marR="83501" defTabSz="457189">
              <a:spcAft>
                <a:spcPts val="900"/>
              </a:spcAft>
            </a:pPr>
            <a:r>
              <a:rPr lang="en-US" sz="1200" dirty="0">
                <a:solidFill>
                  <a:srgbClr val="000000"/>
                </a:solidFill>
                <a:latin typeface="Calibri"/>
                <a:cs typeface="Arial"/>
              </a:rPr>
              <a:t>James Scala, P. (2000). </a:t>
            </a:r>
            <a:r>
              <a:rPr lang="en-US" sz="1200" i="1" dirty="0">
                <a:solidFill>
                  <a:srgbClr val="000000"/>
                </a:solidFill>
                <a:latin typeface="Calibri"/>
                <a:cs typeface="Arial"/>
              </a:rPr>
              <a:t>The New Eating Right For a Bad Gut. </a:t>
            </a:r>
            <a:r>
              <a:rPr lang="en-US" sz="1200" dirty="0">
                <a:solidFill>
                  <a:srgbClr val="000000"/>
                </a:solidFill>
                <a:latin typeface="Calibri"/>
                <a:cs typeface="Arial"/>
              </a:rPr>
              <a:t>New York: Penguin Group. Kirby, R. (2013, January). </a:t>
            </a:r>
            <a:r>
              <a:rPr lang="en-US" sz="1200" i="1" dirty="0">
                <a:solidFill>
                  <a:srgbClr val="000000"/>
                </a:solidFill>
                <a:latin typeface="Calibri"/>
                <a:cs typeface="Arial"/>
              </a:rPr>
              <a:t>Radiant Optimal Wellness</a:t>
            </a:r>
            <a:r>
              <a:rPr lang="en-US" sz="1200" dirty="0">
                <a:solidFill>
                  <a:srgbClr val="000000"/>
                </a:solidFill>
                <a:latin typeface="Calibri"/>
                <a:cs typeface="Arial"/>
              </a:rPr>
              <a:t>. Retrieved January 2013.</a:t>
            </a:r>
          </a:p>
          <a:p>
            <a:pPr marL="6351" marR="83501" defTabSz="457189">
              <a:spcAft>
                <a:spcPts val="900"/>
              </a:spcAft>
            </a:pPr>
            <a:r>
              <a:rPr lang="en-US" sz="1200" dirty="0">
                <a:solidFill>
                  <a:srgbClr val="000000"/>
                </a:solidFill>
                <a:latin typeface="Calibri"/>
                <a:cs typeface="Arial"/>
              </a:rPr>
              <a:t>Marano, H. E. (2004, October 1). Relationship Rules.</a:t>
            </a:r>
          </a:p>
          <a:p>
            <a:pPr marL="6351" marR="83501" defTabSz="457189">
              <a:spcAft>
                <a:spcPts val="900"/>
              </a:spcAft>
            </a:pPr>
            <a:r>
              <a:rPr lang="en-US" sz="1200" dirty="0">
                <a:solidFill>
                  <a:srgbClr val="000000"/>
                </a:solidFill>
                <a:latin typeface="Calibri"/>
                <a:cs typeface="Arial"/>
              </a:rPr>
              <a:t>Moran, V. (1999). </a:t>
            </a:r>
            <a:r>
              <a:rPr lang="en-US" sz="1200" i="1" dirty="0">
                <a:solidFill>
                  <a:srgbClr val="000000"/>
                </a:solidFill>
                <a:latin typeface="Calibri"/>
                <a:cs typeface="Arial"/>
              </a:rPr>
              <a:t>Creating a Charmed Life. </a:t>
            </a:r>
            <a:r>
              <a:rPr lang="en-US" sz="1200" dirty="0">
                <a:solidFill>
                  <a:srgbClr val="000000"/>
                </a:solidFill>
                <a:latin typeface="Calibri"/>
                <a:cs typeface="Arial"/>
              </a:rPr>
              <a:t>New York: Harper Collins Publishers. Phillips, B. (2010). </a:t>
            </a:r>
            <a:r>
              <a:rPr lang="en-US" sz="1200" i="1" dirty="0">
                <a:solidFill>
                  <a:srgbClr val="000000"/>
                </a:solidFill>
                <a:latin typeface="Calibri"/>
                <a:cs typeface="Arial"/>
              </a:rPr>
              <a:t>Transformation. </a:t>
            </a:r>
            <a:r>
              <a:rPr lang="en-US" sz="1200" dirty="0">
                <a:solidFill>
                  <a:srgbClr val="000000"/>
                </a:solidFill>
                <a:latin typeface="Calibri"/>
                <a:cs typeface="Arial"/>
              </a:rPr>
              <a:t>Los Angeles: T-Media, Inc.</a:t>
            </a:r>
          </a:p>
          <a:p>
            <a:pPr marL="6351" marR="83501" defTabSz="457189">
              <a:spcAft>
                <a:spcPts val="900"/>
              </a:spcAft>
            </a:pPr>
            <a:r>
              <a:rPr lang="en-US" sz="1200" dirty="0">
                <a:solidFill>
                  <a:srgbClr val="000000"/>
                </a:solidFill>
                <a:latin typeface="Calibri"/>
                <a:cs typeface="Arial"/>
              </a:rPr>
              <a:t>Ratey, J. (2008). </a:t>
            </a:r>
            <a:r>
              <a:rPr lang="en-US" sz="1200" i="1" dirty="0">
                <a:solidFill>
                  <a:srgbClr val="000000"/>
                </a:solidFill>
                <a:latin typeface="Calibri"/>
                <a:cs typeface="Arial"/>
              </a:rPr>
              <a:t>Spark: The Revolutionary New Science of Exercise and the Brain. </a:t>
            </a:r>
            <a:r>
              <a:rPr lang="en-US" sz="1200" dirty="0">
                <a:solidFill>
                  <a:srgbClr val="000000"/>
                </a:solidFill>
                <a:latin typeface="Calibri"/>
                <a:cs typeface="Arial"/>
              </a:rPr>
              <a:t>Little, Brown and Company.</a:t>
            </a:r>
          </a:p>
          <a:p>
            <a:pPr marL="6351" marR="83501" defTabSz="457189">
              <a:spcAft>
                <a:spcPts val="900"/>
              </a:spcAft>
            </a:pPr>
            <a:r>
              <a:rPr lang="en-US" sz="1200" spc="-20" dirty="0">
                <a:solidFill>
                  <a:srgbClr val="000000"/>
                </a:solidFill>
                <a:latin typeface="Calibri"/>
                <a:cs typeface="Arial"/>
              </a:rPr>
              <a:t>Robbins, A. (2010, August). </a:t>
            </a:r>
            <a:r>
              <a:rPr lang="en-US" sz="1200" i="1" spc="-20" dirty="0">
                <a:solidFill>
                  <a:srgbClr val="000000"/>
                </a:solidFill>
                <a:latin typeface="Calibri"/>
                <a:cs typeface="Arial"/>
              </a:rPr>
              <a:t>The Power of Momentum</a:t>
            </a:r>
            <a:r>
              <a:rPr lang="en-US" sz="1200" spc="-20" dirty="0">
                <a:solidFill>
                  <a:srgbClr val="000000"/>
                </a:solidFill>
                <a:latin typeface="Calibri"/>
                <a:cs typeface="Arial"/>
              </a:rPr>
              <a:t>. Retrieved November 2012, from Anthony Robbins: </a:t>
            </a:r>
            <a:r>
              <a:rPr lang="en-US" sz="1200" u="heavy" spc="-20" dirty="0">
                <a:solidFill>
                  <a:srgbClr val="000000"/>
                </a:solidFill>
                <a:latin typeface="Calibri"/>
                <a:cs typeface="Arial"/>
                <a:hlinkClick r:id="rId3"/>
              </a:rPr>
              <a:t>http://training.tonyrobbins.com/103/new-year-new-life/</a:t>
            </a:r>
            <a:r>
              <a:rPr lang="en-US" sz="1200" spc="-20" dirty="0">
                <a:solidFill>
                  <a:srgbClr val="000000"/>
                </a:solidFill>
                <a:latin typeface="Calibri"/>
                <a:cs typeface="Arial"/>
              </a:rPr>
              <a:t>.</a:t>
            </a:r>
          </a:p>
          <a:p>
            <a:pPr marL="6351" marR="83501" defTabSz="457189">
              <a:spcAft>
                <a:spcPts val="900"/>
              </a:spcAft>
            </a:pPr>
            <a:r>
              <a:rPr lang="en-US" sz="1200" spc="-20" dirty="0">
                <a:solidFill>
                  <a:srgbClr val="000000"/>
                </a:solidFill>
                <a:latin typeface="Calibri"/>
                <a:cs typeface="Arial"/>
              </a:rPr>
              <a:t>Rollins School of Public Health, Emory University. (2012). </a:t>
            </a:r>
            <a:r>
              <a:rPr lang="en-US" sz="1200" i="1" spc="-20" dirty="0">
                <a:solidFill>
                  <a:srgbClr val="000000"/>
                </a:solidFill>
                <a:latin typeface="Calibri"/>
                <a:cs typeface="Arial"/>
              </a:rPr>
              <a:t>National Diabetes Prevention Program. </a:t>
            </a:r>
            <a:r>
              <a:rPr lang="en-US" sz="1200" spc="-20" dirty="0">
                <a:solidFill>
                  <a:srgbClr val="000000"/>
                </a:solidFill>
                <a:latin typeface="Calibri"/>
                <a:cs typeface="Arial"/>
              </a:rPr>
              <a:t>Retrieved January 2013.</a:t>
            </a:r>
          </a:p>
          <a:p>
            <a:pPr marL="6351" marR="83501" defTabSz="457189">
              <a:spcAft>
                <a:spcPts val="900"/>
              </a:spcAft>
            </a:pPr>
            <a:r>
              <a:rPr lang="en-US" sz="1200" spc="-20" dirty="0">
                <a:solidFill>
                  <a:srgbClr val="000000"/>
                </a:solidFill>
                <a:latin typeface="Calibri"/>
                <a:cs typeface="Arial"/>
              </a:rPr>
              <a:t>U.S. Department of Health and Human Services, Centers for Disease Control and Prevention. (2008). </a:t>
            </a:r>
            <a:r>
              <a:rPr lang="en-US" sz="1200" i="1" spc="-20" dirty="0">
                <a:solidFill>
                  <a:srgbClr val="000000"/>
                </a:solidFill>
                <a:latin typeface="Calibri"/>
                <a:cs typeface="Arial"/>
              </a:rPr>
              <a:t>Summary Health Statistics for US Adults: National Health Interview Survey". </a:t>
            </a:r>
            <a:r>
              <a:rPr lang="en-US" sz="1200" spc="-20" dirty="0">
                <a:solidFill>
                  <a:srgbClr val="000000"/>
                </a:solidFill>
                <a:latin typeface="Calibri"/>
                <a:cs typeface="Arial"/>
              </a:rPr>
              <a:t>U.S. Department of Health and Human Services.</a:t>
            </a:r>
          </a:p>
          <a:p>
            <a:pPr marL="6351" marR="83501" defTabSz="457189">
              <a:spcAft>
                <a:spcPts val="900"/>
              </a:spcAft>
            </a:pPr>
            <a:r>
              <a:rPr lang="en-US" sz="1200" spc="-20" dirty="0">
                <a:solidFill>
                  <a:srgbClr val="000000"/>
                </a:solidFill>
                <a:latin typeface="Calibri"/>
                <a:cs typeface="Arial"/>
              </a:rPr>
              <a:t>USDA. (2012, December). </a:t>
            </a:r>
            <a:r>
              <a:rPr lang="en-US" sz="1200" i="1" spc="-20" dirty="0">
                <a:solidFill>
                  <a:srgbClr val="000000"/>
                </a:solidFill>
                <a:latin typeface="Calibri"/>
                <a:cs typeface="Arial"/>
              </a:rPr>
              <a:t>Choose My Plate</a:t>
            </a:r>
            <a:r>
              <a:rPr lang="en-US" sz="1200" spc="-20" dirty="0">
                <a:solidFill>
                  <a:srgbClr val="000000"/>
                </a:solidFill>
                <a:latin typeface="Calibri"/>
                <a:cs typeface="Arial"/>
              </a:rPr>
              <a:t>. Retrieved December 10, 2012, from USDA - Choose My Plate.gov: </a:t>
            </a:r>
            <a:r>
              <a:rPr lang="en-US" sz="1200" u="heavy" spc="-20" dirty="0">
                <a:solidFill>
                  <a:srgbClr val="000000"/>
                </a:solidFill>
                <a:latin typeface="Calibri"/>
                <a:cs typeface="Arial"/>
                <a:hlinkClick r:id="rId4"/>
              </a:rPr>
              <a:t>http://www.choosemyplate.gov/downloads/GettingStartedWithMyPlate.pdf</a:t>
            </a:r>
            <a:r>
              <a:rPr lang="en-US" sz="1200" spc="-20" dirty="0">
                <a:solidFill>
                  <a:srgbClr val="000000"/>
                </a:solidFill>
                <a:latin typeface="Calibri"/>
                <a:cs typeface="Arial"/>
              </a:rPr>
              <a:t>.</a:t>
            </a:r>
          </a:p>
          <a:p>
            <a:pPr marL="6351" marR="83501" defTabSz="457189">
              <a:spcAft>
                <a:spcPts val="900"/>
              </a:spcAft>
            </a:pPr>
            <a:r>
              <a:rPr lang="en-US" sz="1200" spc="-20" dirty="0">
                <a:solidFill>
                  <a:srgbClr val="000000"/>
                </a:solidFill>
                <a:latin typeface="Calibri"/>
                <a:cs typeface="Arial"/>
              </a:rPr>
              <a:t>Yankovich, K. (2012, October). </a:t>
            </a:r>
            <a:r>
              <a:rPr lang="en-US" sz="1200" i="1" spc="-20" dirty="0">
                <a:solidFill>
                  <a:srgbClr val="000000"/>
                </a:solidFill>
                <a:latin typeface="Calibri"/>
                <a:cs typeface="Arial"/>
              </a:rPr>
              <a:t>Feel the Inner Peace Meditation</a:t>
            </a:r>
            <a:r>
              <a:rPr lang="en-US" sz="1200" spc="-20" dirty="0">
                <a:solidFill>
                  <a:srgbClr val="000000"/>
                </a:solidFill>
                <a:latin typeface="Calibri"/>
                <a:cs typeface="Arial"/>
              </a:rPr>
              <a:t>. Retrieved January 2013.</a:t>
            </a:r>
          </a:p>
          <a:p>
            <a:pPr marL="6351" marR="93026" defTabSz="457189"/>
            <a:endParaRPr lang="en-US" sz="1000" dirty="0">
              <a:solidFill>
                <a:srgbClr val="000000"/>
              </a:solidFill>
              <a:latin typeface="Calibri"/>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7"/>
          <p:cNvSpPr txBox="1">
            <a:spLocks noChangeArrowheads="1"/>
          </p:cNvSpPr>
          <p:nvPr/>
        </p:nvSpPr>
        <p:spPr bwMode="auto">
          <a:xfrm rot="162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B7D87E17-E5DF-4784-8E9A-9506E5BA07D7}"/>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194790E3-9FF1-4C06-A8E5-E9057D58A224}"/>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28E315AB-C6F5-4DE9-A2AE-E0773E28FEF8}"/>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C4C6BCF3-4840-4699-BC18-F2DEF2E62DA6}"/>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D0455910-934B-4847-95FE-D238D5BD622F}"/>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8F07D833-530E-4C5E-9A64-82B1CA153E83}"/>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CEF91C48-053C-4864-95DF-D2EF39465B02}"/>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7"/>
          <p:cNvSpPr txBox="1">
            <a:spLocks noChangeArrowheads="1"/>
          </p:cNvSpPr>
          <p:nvPr/>
        </p:nvSpPr>
        <p:spPr bwMode="auto">
          <a:xfrm rot="162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5F26025A-D15A-4F37-B27E-8E367ACCD9FC}"/>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20D8C3DE-340C-456B-8644-4F4182C47316}"/>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C96503C8-7C31-44BC-B75E-1BB666DFBC55}"/>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07A2A024-C354-4D27-A674-2C7F40CA86B8}"/>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BC3AFA47-5612-4280-888C-238648826CDE}"/>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AEDE9C2D-6951-4FE7-BB64-7FD00560F939}"/>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A3F2189A-7F92-4361-A09A-846B28BAEA02}"/>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7"/>
          <p:cNvSpPr txBox="1">
            <a:spLocks noChangeArrowheads="1"/>
          </p:cNvSpPr>
          <p:nvPr/>
        </p:nvSpPr>
        <p:spPr bwMode="auto">
          <a:xfrm rot="16200000">
            <a:off x="704706" y="3228945"/>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3BF2169E-E6B2-4F61-A3FD-410F519F83DF}"/>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BC6BB60D-1ED0-40B8-B60E-A6B01DB67FC3}"/>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D77F8685-886F-469B-AE15-51D8CFB087F9}"/>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8522DE8C-EA66-4D78-8145-AC38DA2D4105}"/>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D9999344-C8B5-4103-83C3-7F249B5013F9}"/>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46BC8998-7114-47ED-897B-96844D554CB7}"/>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95692158-0E3D-4A4F-B3C5-466722F81B70}"/>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7"/>
          <p:cNvSpPr txBox="1">
            <a:spLocks noChangeArrowheads="1"/>
          </p:cNvSpPr>
          <p:nvPr/>
        </p:nvSpPr>
        <p:spPr bwMode="auto">
          <a:xfrm rot="16200000">
            <a:off x="716728" y="3228945"/>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484D16B4-BCDF-45EA-9001-1CD808FD791F}"/>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C18FC528-847B-477C-8BF5-D162F7A48DEB}"/>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319F995D-B1A4-443B-9684-B2E13150919B}"/>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EA7C45AA-F7B3-47F3-9E66-6A004B7DBAD9}"/>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AC2C6C30-B1D4-44FE-9AE9-964FF7FC75BA}"/>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F01A015A-440D-4D4E-B47A-8B2B91A4F191}"/>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FD164FA5-ECEA-4C37-8216-CAAC33E049B5}"/>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7"/>
          <p:cNvSpPr txBox="1">
            <a:spLocks noChangeArrowheads="1"/>
          </p:cNvSpPr>
          <p:nvPr/>
        </p:nvSpPr>
        <p:spPr bwMode="auto">
          <a:xfrm rot="16200000">
            <a:off x="711118" y="3336104"/>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24A247EA-7485-48F1-9FD6-759CCD5706F3}"/>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17E510B8-2FB6-4C5E-882B-C073FA456E70}"/>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3B23D216-F99F-4AE0-A897-FB957B9B0264}"/>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20CD931C-3268-40B3-8130-256BA5C9D5F9}"/>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60D75E30-7ED7-4E1E-8C04-7AC047BC2441}"/>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4C5F3193-6F28-4DFB-B765-D95482741D4B}"/>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045E9332-C83D-4EF5-A10B-5C2A7B3495F3}"/>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16200000">
            <a:off x="742376" y="3242691"/>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37" name="object 6">
            <a:extLst>
              <a:ext uri="{FF2B5EF4-FFF2-40B4-BE49-F238E27FC236}">
                <a16:creationId xmlns:a16="http://schemas.microsoft.com/office/drawing/2014/main" id="{4FB40B42-8F65-4E44-B2BD-CA63199B90DD}"/>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38" name="object 4">
            <a:extLst>
              <a:ext uri="{FF2B5EF4-FFF2-40B4-BE49-F238E27FC236}">
                <a16:creationId xmlns:a16="http://schemas.microsoft.com/office/drawing/2014/main" id="{FBB60DCF-E09B-4B33-99B7-95A987EEE99C}"/>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39" name="object 5">
            <a:extLst>
              <a:ext uri="{FF2B5EF4-FFF2-40B4-BE49-F238E27FC236}">
                <a16:creationId xmlns:a16="http://schemas.microsoft.com/office/drawing/2014/main" id="{4D35298A-D997-42A6-A593-DD8DE4B6A811}"/>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0" name="object 17">
            <a:extLst>
              <a:ext uri="{FF2B5EF4-FFF2-40B4-BE49-F238E27FC236}">
                <a16:creationId xmlns:a16="http://schemas.microsoft.com/office/drawing/2014/main" id="{51EA4692-F892-4827-B817-C3F9F21499C7}"/>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1" name="object 18">
            <a:extLst>
              <a:ext uri="{FF2B5EF4-FFF2-40B4-BE49-F238E27FC236}">
                <a16:creationId xmlns:a16="http://schemas.microsoft.com/office/drawing/2014/main" id="{A51B2FEE-A464-493D-B43C-68804AC6FAF6}"/>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2" name="TextBox 10">
            <a:extLst>
              <a:ext uri="{FF2B5EF4-FFF2-40B4-BE49-F238E27FC236}">
                <a16:creationId xmlns:a16="http://schemas.microsoft.com/office/drawing/2014/main" id="{1611A3B7-D64E-4ACE-B35B-DEBD3DF5F6F2}"/>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3" name="object 2">
            <a:extLst>
              <a:ext uri="{FF2B5EF4-FFF2-40B4-BE49-F238E27FC236}">
                <a16:creationId xmlns:a16="http://schemas.microsoft.com/office/drawing/2014/main" id="{53F4F7E9-CAA3-4CF9-BDDE-C0EDE1FAA37C}"/>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4" name="Group 43">
            <a:extLst>
              <a:ext uri="{FF2B5EF4-FFF2-40B4-BE49-F238E27FC236}">
                <a16:creationId xmlns:a16="http://schemas.microsoft.com/office/drawing/2014/main" id="{129DAE35-E3A9-4293-910D-5B18BEDD7308}"/>
              </a:ext>
            </a:extLst>
          </p:cNvPr>
          <p:cNvGrpSpPr/>
          <p:nvPr/>
        </p:nvGrpSpPr>
        <p:grpSpPr>
          <a:xfrm>
            <a:off x="5057924" y="5287835"/>
            <a:ext cx="6102201" cy="209947"/>
            <a:chOff x="12173416" y="8951961"/>
            <a:chExt cx="10145247" cy="51319"/>
          </a:xfrm>
        </p:grpSpPr>
        <p:sp>
          <p:nvSpPr>
            <p:cNvPr id="45" name="object 23">
              <a:extLst>
                <a:ext uri="{FF2B5EF4-FFF2-40B4-BE49-F238E27FC236}">
                  <a16:creationId xmlns:a16="http://schemas.microsoft.com/office/drawing/2014/main" id="{DCAE1F6B-4AE1-423E-8EF2-D92B00EDBAA0}"/>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6" name="object 23">
              <a:extLst>
                <a:ext uri="{FF2B5EF4-FFF2-40B4-BE49-F238E27FC236}">
                  <a16:creationId xmlns:a16="http://schemas.microsoft.com/office/drawing/2014/main" id="{88C2072F-4A9B-4237-A065-21185357D3FD}"/>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7" name="object 23">
              <a:extLst>
                <a:ext uri="{FF2B5EF4-FFF2-40B4-BE49-F238E27FC236}">
                  <a16:creationId xmlns:a16="http://schemas.microsoft.com/office/drawing/2014/main" id="{8CA31D2E-4547-4336-9BAC-E5551C523D02}"/>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48" name="object 23">
            <a:extLst>
              <a:ext uri="{FF2B5EF4-FFF2-40B4-BE49-F238E27FC236}">
                <a16:creationId xmlns:a16="http://schemas.microsoft.com/office/drawing/2014/main" id="{A92F4DEA-C20C-42CC-B3FD-40AC3BEA8293}"/>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6">
            <a:extLst>
              <a:ext uri="{FF2B5EF4-FFF2-40B4-BE49-F238E27FC236}">
                <a16:creationId xmlns:a16="http://schemas.microsoft.com/office/drawing/2014/main" id="{9EFA35BF-B768-4A86-8F11-A14BC9E26F4A}"/>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0" name="object 6">
            <a:extLst>
              <a:ext uri="{FF2B5EF4-FFF2-40B4-BE49-F238E27FC236}">
                <a16:creationId xmlns:a16="http://schemas.microsoft.com/office/drawing/2014/main" id="{A148CC38-5E76-4CE4-A27E-41C76D34DB61}"/>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1" name="object 6">
            <a:extLst>
              <a:ext uri="{FF2B5EF4-FFF2-40B4-BE49-F238E27FC236}">
                <a16:creationId xmlns:a16="http://schemas.microsoft.com/office/drawing/2014/main" id="{867BBDB9-3257-4FD7-BFFD-989E8E660860}"/>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2" name="object 6">
            <a:extLst>
              <a:ext uri="{FF2B5EF4-FFF2-40B4-BE49-F238E27FC236}">
                <a16:creationId xmlns:a16="http://schemas.microsoft.com/office/drawing/2014/main" id="{FEEE1B64-2BA6-4158-AFF1-A50E71759D6D}"/>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3" name="Table 52">
            <a:extLst>
              <a:ext uri="{FF2B5EF4-FFF2-40B4-BE49-F238E27FC236}">
                <a16:creationId xmlns:a16="http://schemas.microsoft.com/office/drawing/2014/main" id="{930EA0FF-5D77-4935-ACC0-C2129F498E8C}"/>
              </a:ext>
            </a:extLst>
          </p:cNvPr>
          <p:cNvGraphicFramePr>
            <a:graphicFrameLocks noGrp="1"/>
          </p:cNvGraphicFramePr>
          <p:nvPr>
            <p:extLst>
              <p:ext uri="{D42A27DB-BD31-4B8C-83A1-F6EECF244321}">
                <p14:modId xmlns:p14="http://schemas.microsoft.com/office/powerpoint/2010/main" val="115723980"/>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4" name="Table 53">
            <a:extLst>
              <a:ext uri="{FF2B5EF4-FFF2-40B4-BE49-F238E27FC236}">
                <a16:creationId xmlns:a16="http://schemas.microsoft.com/office/drawing/2014/main" id="{7BE0F390-9755-41D8-A12F-A9F56E1FFC69}"/>
              </a:ext>
            </a:extLst>
          </p:cNvPr>
          <p:cNvGraphicFramePr>
            <a:graphicFrameLocks noGrp="1"/>
          </p:cNvGraphicFramePr>
          <p:nvPr>
            <p:extLst>
              <p:ext uri="{D42A27DB-BD31-4B8C-83A1-F6EECF244321}">
                <p14:modId xmlns:p14="http://schemas.microsoft.com/office/powerpoint/2010/main" val="433716720"/>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5" name="Table 54">
            <a:extLst>
              <a:ext uri="{FF2B5EF4-FFF2-40B4-BE49-F238E27FC236}">
                <a16:creationId xmlns:a16="http://schemas.microsoft.com/office/drawing/2014/main" id="{F6629C83-D773-4306-9812-7B007F865CA4}"/>
              </a:ext>
            </a:extLst>
          </p:cNvPr>
          <p:cNvGraphicFramePr>
            <a:graphicFrameLocks noGrp="1"/>
          </p:cNvGraphicFramePr>
          <p:nvPr>
            <p:extLst>
              <p:ext uri="{D42A27DB-BD31-4B8C-83A1-F6EECF244321}">
                <p14:modId xmlns:p14="http://schemas.microsoft.com/office/powerpoint/2010/main" val="1944702897"/>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6" name="object 23">
            <a:extLst>
              <a:ext uri="{FF2B5EF4-FFF2-40B4-BE49-F238E27FC236}">
                <a16:creationId xmlns:a16="http://schemas.microsoft.com/office/drawing/2014/main" id="{EDB64356-0A6F-4FEE-8A7C-EDE6BDA069C9}"/>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57" name="Table 56">
            <a:extLst>
              <a:ext uri="{FF2B5EF4-FFF2-40B4-BE49-F238E27FC236}">
                <a16:creationId xmlns:a16="http://schemas.microsoft.com/office/drawing/2014/main" id="{A337A191-C969-4294-B9EB-79748982502C}"/>
              </a:ext>
            </a:extLst>
          </p:cNvPr>
          <p:cNvGraphicFramePr>
            <a:graphicFrameLocks noGrp="1"/>
          </p:cNvGraphicFramePr>
          <p:nvPr>
            <p:extLst>
              <p:ext uri="{D42A27DB-BD31-4B8C-83A1-F6EECF244321}">
                <p14:modId xmlns:p14="http://schemas.microsoft.com/office/powerpoint/2010/main" val="404887663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58" name="Table 57">
            <a:extLst>
              <a:ext uri="{FF2B5EF4-FFF2-40B4-BE49-F238E27FC236}">
                <a16:creationId xmlns:a16="http://schemas.microsoft.com/office/drawing/2014/main" id="{5EF4FC3A-11FA-4E8E-BAAA-2135E6FFC80A}"/>
              </a:ext>
            </a:extLst>
          </p:cNvPr>
          <p:cNvGraphicFramePr>
            <a:graphicFrameLocks noGrp="1"/>
          </p:cNvGraphicFramePr>
          <p:nvPr>
            <p:extLst>
              <p:ext uri="{D42A27DB-BD31-4B8C-83A1-F6EECF244321}">
                <p14:modId xmlns:p14="http://schemas.microsoft.com/office/powerpoint/2010/main" val="484967639"/>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B0826B10-C38B-44F5-8A98-0935B7C91E34}"/>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162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ctr" eaLnBrk="1" hangingPunct="1">
              <a:defRPr sz="4000">
                <a:solidFill>
                  <a:schemeClr val="bg1"/>
                </a:solidFill>
                <a:latin typeface="Montserrat" pitchFamily="2" charset="0"/>
              </a:defRPr>
            </a:lvl1pPr>
          </a:lstStyle>
          <a:p>
            <a:r>
              <a:rPr lang="en-US" altLang="en-US" sz="2000" dirty="0"/>
              <a:t>SESSION  </a:t>
            </a:r>
            <a:r>
              <a:rPr lang="en-US" altLang="en-US" sz="2000" b="1" dirty="0"/>
              <a:t>1</a:t>
            </a:r>
            <a:endParaRPr lang="tr-TR" altLang="en-US" sz="2000" b="1" dirty="0"/>
          </a:p>
        </p:txBody>
      </p:sp>
      <p:graphicFrame>
        <p:nvGraphicFramePr>
          <p:cNvPr id="14" name="object 4">
            <a:extLst>
              <a:ext uri="{FF2B5EF4-FFF2-40B4-BE49-F238E27FC236}">
                <a16:creationId xmlns:a16="http://schemas.microsoft.com/office/drawing/2014/main" id="{0F4D487E-0EE1-44BC-BF12-7CF4324D7061}"/>
              </a:ext>
            </a:extLst>
          </p:cNvPr>
          <p:cNvGraphicFramePr>
            <a:graphicFrameLocks noGrp="1"/>
          </p:cNvGraphicFramePr>
          <p:nvPr>
            <p:extLst>
              <p:ext uri="{D42A27DB-BD31-4B8C-83A1-F6EECF244321}">
                <p14:modId xmlns:p14="http://schemas.microsoft.com/office/powerpoint/2010/main" val="3938222161"/>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FDC8C870-A964-408B-87D1-AA5EA94E9F8F}"/>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3D0F52E0-F8FC-4D00-8CA1-93767B471563}"/>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630FEBA4-D1BF-4D61-91F7-557A75C7ADD9}"/>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4F0B828D-4FBD-44B2-90CC-8E8CD3EFA52C}"/>
              </a:ext>
            </a:extLst>
          </p:cNvPr>
          <p:cNvGraphicFramePr>
            <a:graphicFrameLocks noGrp="1"/>
          </p:cNvGraphicFramePr>
          <p:nvPr>
            <p:extLst>
              <p:ext uri="{D42A27DB-BD31-4B8C-83A1-F6EECF244321}">
                <p14:modId xmlns:p14="http://schemas.microsoft.com/office/powerpoint/2010/main" val="1765205120"/>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A783ED4B-D6B4-457B-93B4-1988B35F9F59}"/>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71" name="object 6">
            <a:extLst>
              <a:ext uri="{FF2B5EF4-FFF2-40B4-BE49-F238E27FC236}">
                <a16:creationId xmlns:a16="http://schemas.microsoft.com/office/drawing/2014/main" id="{3881197E-5DBE-420B-9837-D4490CE32D52}"/>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72" name="object 4">
            <a:extLst>
              <a:ext uri="{FF2B5EF4-FFF2-40B4-BE49-F238E27FC236}">
                <a16:creationId xmlns:a16="http://schemas.microsoft.com/office/drawing/2014/main" id="{92749B7C-B401-44E8-B12B-D63F8DDC0C2A}"/>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73" name="object 5">
            <a:extLst>
              <a:ext uri="{FF2B5EF4-FFF2-40B4-BE49-F238E27FC236}">
                <a16:creationId xmlns:a16="http://schemas.microsoft.com/office/drawing/2014/main" id="{3AE71898-25DD-45C0-B40D-794FC4334593}"/>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74" name="object 17">
            <a:extLst>
              <a:ext uri="{FF2B5EF4-FFF2-40B4-BE49-F238E27FC236}">
                <a16:creationId xmlns:a16="http://schemas.microsoft.com/office/drawing/2014/main" id="{5A806E69-D50E-4A97-BF87-63CB1CF4494A}"/>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75" name="object 18">
            <a:extLst>
              <a:ext uri="{FF2B5EF4-FFF2-40B4-BE49-F238E27FC236}">
                <a16:creationId xmlns:a16="http://schemas.microsoft.com/office/drawing/2014/main" id="{008B1849-1E64-47BB-B27C-87C31E0B8C16}"/>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76" name="TextBox 10">
            <a:extLst>
              <a:ext uri="{FF2B5EF4-FFF2-40B4-BE49-F238E27FC236}">
                <a16:creationId xmlns:a16="http://schemas.microsoft.com/office/drawing/2014/main" id="{A7CB5702-0B85-4AF9-928D-7643420D45CB}"/>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77" name="object 2">
            <a:extLst>
              <a:ext uri="{FF2B5EF4-FFF2-40B4-BE49-F238E27FC236}">
                <a16:creationId xmlns:a16="http://schemas.microsoft.com/office/drawing/2014/main" id="{4981554C-2F47-4D48-86DA-E3057C304985}"/>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78" name="Group 77">
            <a:extLst>
              <a:ext uri="{FF2B5EF4-FFF2-40B4-BE49-F238E27FC236}">
                <a16:creationId xmlns:a16="http://schemas.microsoft.com/office/drawing/2014/main" id="{97CE8657-22FA-4A74-BF53-C9C5F1A8AA35}"/>
              </a:ext>
            </a:extLst>
          </p:cNvPr>
          <p:cNvGrpSpPr/>
          <p:nvPr/>
        </p:nvGrpSpPr>
        <p:grpSpPr>
          <a:xfrm>
            <a:off x="5057924" y="5287835"/>
            <a:ext cx="6102201" cy="209947"/>
            <a:chOff x="12173416" y="8951961"/>
            <a:chExt cx="10145247" cy="51319"/>
          </a:xfrm>
        </p:grpSpPr>
        <p:sp>
          <p:nvSpPr>
            <p:cNvPr id="79" name="object 23">
              <a:extLst>
                <a:ext uri="{FF2B5EF4-FFF2-40B4-BE49-F238E27FC236}">
                  <a16:creationId xmlns:a16="http://schemas.microsoft.com/office/drawing/2014/main" id="{FE38D0FB-3051-48E4-8446-5115A0CB4EBE}"/>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0" name="object 23">
              <a:extLst>
                <a:ext uri="{FF2B5EF4-FFF2-40B4-BE49-F238E27FC236}">
                  <a16:creationId xmlns:a16="http://schemas.microsoft.com/office/drawing/2014/main" id="{CD7EC9C8-AE56-4C1B-B864-F1D95D83C034}"/>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1" name="object 23">
              <a:extLst>
                <a:ext uri="{FF2B5EF4-FFF2-40B4-BE49-F238E27FC236}">
                  <a16:creationId xmlns:a16="http://schemas.microsoft.com/office/drawing/2014/main" id="{0E75E195-52E4-43B0-81AE-07B3A3F40FA9}"/>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82" name="object 23">
            <a:extLst>
              <a:ext uri="{FF2B5EF4-FFF2-40B4-BE49-F238E27FC236}">
                <a16:creationId xmlns:a16="http://schemas.microsoft.com/office/drawing/2014/main" id="{961B02E2-6BB6-4E0C-8092-5FEC2CDF8BF6}"/>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83" name="object 6">
            <a:extLst>
              <a:ext uri="{FF2B5EF4-FFF2-40B4-BE49-F238E27FC236}">
                <a16:creationId xmlns:a16="http://schemas.microsoft.com/office/drawing/2014/main" id="{39267FBC-8DB0-42AC-BBEB-BB749152FB04}"/>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84" name="object 6">
            <a:extLst>
              <a:ext uri="{FF2B5EF4-FFF2-40B4-BE49-F238E27FC236}">
                <a16:creationId xmlns:a16="http://schemas.microsoft.com/office/drawing/2014/main" id="{B463590A-DA4F-439B-904A-198FBEC43904}"/>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85" name="object 6">
            <a:extLst>
              <a:ext uri="{FF2B5EF4-FFF2-40B4-BE49-F238E27FC236}">
                <a16:creationId xmlns:a16="http://schemas.microsoft.com/office/drawing/2014/main" id="{7DBC0572-C91D-4CD5-B74B-694C1E775E02}"/>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86" name="object 6">
            <a:extLst>
              <a:ext uri="{FF2B5EF4-FFF2-40B4-BE49-F238E27FC236}">
                <a16:creationId xmlns:a16="http://schemas.microsoft.com/office/drawing/2014/main" id="{AFD504CB-CF43-4E17-8B6E-F7B722547122}"/>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87" name="Table 86">
            <a:extLst>
              <a:ext uri="{FF2B5EF4-FFF2-40B4-BE49-F238E27FC236}">
                <a16:creationId xmlns:a16="http://schemas.microsoft.com/office/drawing/2014/main" id="{9D56FA94-ACE3-497D-A3E6-A9D55DF3B953}"/>
              </a:ext>
            </a:extLst>
          </p:cNvPr>
          <p:cNvGraphicFramePr>
            <a:graphicFrameLocks noGrp="1"/>
          </p:cNvGraphicFramePr>
          <p:nvPr>
            <p:extLst>
              <p:ext uri="{D42A27DB-BD31-4B8C-83A1-F6EECF244321}">
                <p14:modId xmlns:p14="http://schemas.microsoft.com/office/powerpoint/2010/main" val="115723980"/>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8" name="Table 87">
            <a:extLst>
              <a:ext uri="{FF2B5EF4-FFF2-40B4-BE49-F238E27FC236}">
                <a16:creationId xmlns:a16="http://schemas.microsoft.com/office/drawing/2014/main" id="{73E68390-3204-4FF3-8E80-C907A61ACDE8}"/>
              </a:ext>
            </a:extLst>
          </p:cNvPr>
          <p:cNvGraphicFramePr>
            <a:graphicFrameLocks noGrp="1"/>
          </p:cNvGraphicFramePr>
          <p:nvPr>
            <p:extLst>
              <p:ext uri="{D42A27DB-BD31-4B8C-83A1-F6EECF244321}">
                <p14:modId xmlns:p14="http://schemas.microsoft.com/office/powerpoint/2010/main" val="433716720"/>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89" name="Table 88">
            <a:extLst>
              <a:ext uri="{FF2B5EF4-FFF2-40B4-BE49-F238E27FC236}">
                <a16:creationId xmlns:a16="http://schemas.microsoft.com/office/drawing/2014/main" id="{1FD01822-59CC-4478-8BA7-73E8BDED8D38}"/>
              </a:ext>
            </a:extLst>
          </p:cNvPr>
          <p:cNvGraphicFramePr>
            <a:graphicFrameLocks noGrp="1"/>
          </p:cNvGraphicFramePr>
          <p:nvPr>
            <p:extLst>
              <p:ext uri="{D42A27DB-BD31-4B8C-83A1-F6EECF244321}">
                <p14:modId xmlns:p14="http://schemas.microsoft.com/office/powerpoint/2010/main" val="1944702897"/>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90" name="object 23">
            <a:extLst>
              <a:ext uri="{FF2B5EF4-FFF2-40B4-BE49-F238E27FC236}">
                <a16:creationId xmlns:a16="http://schemas.microsoft.com/office/drawing/2014/main" id="{48C72977-7D77-41EB-9473-635027DBB1D9}"/>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91" name="Table 90">
            <a:extLst>
              <a:ext uri="{FF2B5EF4-FFF2-40B4-BE49-F238E27FC236}">
                <a16:creationId xmlns:a16="http://schemas.microsoft.com/office/drawing/2014/main" id="{380C9910-094F-4375-9996-33AD80A2E361}"/>
              </a:ext>
            </a:extLst>
          </p:cNvPr>
          <p:cNvGraphicFramePr>
            <a:graphicFrameLocks noGrp="1"/>
          </p:cNvGraphicFramePr>
          <p:nvPr>
            <p:extLst>
              <p:ext uri="{D42A27DB-BD31-4B8C-83A1-F6EECF244321}">
                <p14:modId xmlns:p14="http://schemas.microsoft.com/office/powerpoint/2010/main" val="404887663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92" name="Table 91">
            <a:extLst>
              <a:ext uri="{FF2B5EF4-FFF2-40B4-BE49-F238E27FC236}">
                <a16:creationId xmlns:a16="http://schemas.microsoft.com/office/drawing/2014/main" id="{3136FC63-6A7F-45B8-B824-3261F13312F1}"/>
              </a:ext>
            </a:extLst>
          </p:cNvPr>
          <p:cNvGraphicFramePr>
            <a:graphicFrameLocks noGrp="1"/>
          </p:cNvGraphicFramePr>
          <p:nvPr>
            <p:extLst>
              <p:ext uri="{D42A27DB-BD31-4B8C-83A1-F6EECF244321}">
                <p14:modId xmlns:p14="http://schemas.microsoft.com/office/powerpoint/2010/main" val="484967639"/>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89A6E706-E376-459D-B464-CCE443FABDEC}"/>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829620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75147337-6C1B-4B9C-8A88-4D2F2E3A8000}"/>
              </a:ext>
            </a:extLst>
          </p:cNvPr>
          <p:cNvGraphicFramePr>
            <a:graphicFrameLocks noGrp="1"/>
          </p:cNvGraphicFramePr>
          <p:nvPr>
            <p:extLst>
              <p:ext uri="{D42A27DB-BD31-4B8C-83A1-F6EECF244321}">
                <p14:modId xmlns:p14="http://schemas.microsoft.com/office/powerpoint/2010/main" val="3938222161"/>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CF1540D1-CE66-4131-BE16-4E5E6B980FF3}"/>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2E146255-B5BB-4A13-9C0D-3D47D5307080}"/>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39FF2F19-DFE8-433A-A1F6-E884BE40B68B}"/>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129E7A39-9ED5-4886-95C9-FEED89267BAA}"/>
              </a:ext>
            </a:extLst>
          </p:cNvPr>
          <p:cNvGraphicFramePr>
            <a:graphicFrameLocks noGrp="1"/>
          </p:cNvGraphicFramePr>
          <p:nvPr>
            <p:extLst>
              <p:ext uri="{D42A27DB-BD31-4B8C-83A1-F6EECF244321}">
                <p14:modId xmlns:p14="http://schemas.microsoft.com/office/powerpoint/2010/main" val="1765205120"/>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2E0BAFEA-3495-4038-9A91-1929081E8057}"/>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89937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711405" y="1086454"/>
            <a:ext cx="1393330" cy="477054"/>
          </a:xfrm>
          <a:prstGeom prst="rect">
            <a:avLst/>
          </a:prstGeom>
          <a:noFill/>
        </p:spPr>
        <p:txBody>
          <a:bodyPr wrap="none">
            <a:spAutoFit/>
          </a:bodyPr>
          <a:lstStyle/>
          <a:p>
            <a:pPr algn="ctr">
              <a:defRPr/>
            </a:pPr>
            <a:r>
              <a:rPr lang="en-US" sz="2500" dirty="0">
                <a:solidFill>
                  <a:schemeClr val="bg2">
                    <a:lumMod val="25000"/>
                  </a:schemeClr>
                </a:solidFill>
                <a:latin typeface="Montserrat" panose="00000500000000000000" pitchFamily="50" charset="-94"/>
              </a:rPr>
              <a:t>FORMS</a:t>
            </a:r>
            <a:endParaRPr lang="tr-TR" sz="2500" dirty="0">
              <a:solidFill>
                <a:schemeClr val="bg2">
                  <a:lumMod val="25000"/>
                </a:schemeClr>
              </a:solidFill>
              <a:latin typeface="Montserrat" panose="00000500000000000000" pitchFamily="50" charset="-94"/>
            </a:endParaRPr>
          </a:p>
        </p:txBody>
      </p:sp>
      <p:sp>
        <p:nvSpPr>
          <p:cNvPr id="12" name="TextBox 11"/>
          <p:cNvSpPr txBox="1"/>
          <p:nvPr/>
        </p:nvSpPr>
        <p:spPr>
          <a:xfrm>
            <a:off x="7185029" y="2052641"/>
            <a:ext cx="1871025" cy="3158172"/>
          </a:xfrm>
          <a:prstGeom prst="rect">
            <a:avLst/>
          </a:prstGeom>
          <a:noFill/>
        </p:spPr>
        <p:txBody>
          <a:bodyPr wrap="none">
            <a:spAutoFit/>
          </a:bodyPr>
          <a:lstStyle/>
          <a:p>
            <a:pPr>
              <a:lnSpc>
                <a:spcPts val="3500"/>
              </a:lnSpc>
              <a:defRPr/>
            </a:pPr>
            <a:r>
              <a:rPr lang="en-US" sz="1200" dirty="0">
                <a:solidFill>
                  <a:schemeClr val="bg2">
                    <a:lumMod val="25000"/>
                  </a:schemeClr>
                </a:solidFill>
                <a:latin typeface="Montserrat" panose="00000500000000000000" pitchFamily="50" charset="-94"/>
              </a:rPr>
              <a:t>Agreement</a:t>
            </a:r>
          </a:p>
          <a:p>
            <a:pPr>
              <a:lnSpc>
                <a:spcPts val="3500"/>
              </a:lnSpc>
              <a:defRPr/>
            </a:pPr>
            <a:r>
              <a:rPr lang="en-US" sz="1200" dirty="0">
                <a:solidFill>
                  <a:schemeClr val="bg2">
                    <a:lumMod val="25000"/>
                  </a:schemeClr>
                </a:solidFill>
                <a:latin typeface="Montserrat" panose="00000500000000000000" pitchFamily="50" charset="-94"/>
              </a:rPr>
              <a:t>Meet Your Coach</a:t>
            </a:r>
          </a:p>
          <a:p>
            <a:pPr>
              <a:lnSpc>
                <a:spcPts val="3500"/>
              </a:lnSpc>
              <a:defRPr/>
            </a:pPr>
            <a:r>
              <a:rPr lang="en-US" sz="1200" dirty="0">
                <a:solidFill>
                  <a:schemeClr val="bg2">
                    <a:lumMod val="25000"/>
                  </a:schemeClr>
                </a:solidFill>
                <a:latin typeface="Montserrat" panose="00000500000000000000" pitchFamily="50" charset="-94"/>
              </a:rPr>
              <a:t>Session Schedule</a:t>
            </a:r>
          </a:p>
          <a:p>
            <a:pPr>
              <a:lnSpc>
                <a:spcPts val="3500"/>
              </a:lnSpc>
              <a:defRPr/>
            </a:pPr>
            <a:r>
              <a:rPr lang="en-US" sz="1200" dirty="0">
                <a:solidFill>
                  <a:schemeClr val="bg2">
                    <a:lumMod val="25000"/>
                  </a:schemeClr>
                </a:solidFill>
                <a:latin typeface="Montserrat" panose="00000500000000000000" pitchFamily="50" charset="-94"/>
              </a:rPr>
              <a:t>Handout Suggestions</a:t>
            </a:r>
          </a:p>
          <a:p>
            <a:pPr>
              <a:lnSpc>
                <a:spcPts val="3500"/>
              </a:lnSpc>
              <a:defRPr/>
            </a:pPr>
            <a:r>
              <a:rPr lang="en-US" sz="1200" dirty="0">
                <a:solidFill>
                  <a:schemeClr val="bg2">
                    <a:lumMod val="25000"/>
                  </a:schemeClr>
                </a:solidFill>
                <a:latin typeface="Montserrat" panose="00000500000000000000" pitchFamily="50" charset="-94"/>
              </a:rPr>
              <a:t>Session Notes</a:t>
            </a:r>
          </a:p>
          <a:p>
            <a:pPr>
              <a:lnSpc>
                <a:spcPts val="3500"/>
              </a:lnSpc>
              <a:defRPr/>
            </a:pPr>
            <a:r>
              <a:rPr lang="en-US" sz="1200" dirty="0">
                <a:solidFill>
                  <a:schemeClr val="bg2">
                    <a:lumMod val="25000"/>
                  </a:schemeClr>
                </a:solidFill>
                <a:latin typeface="Montserrat" panose="00000500000000000000" pitchFamily="50" charset="-94"/>
              </a:rPr>
              <a:t>Follow Up</a:t>
            </a:r>
          </a:p>
          <a:p>
            <a:pPr>
              <a:lnSpc>
                <a:spcPts val="3500"/>
              </a:lnSpc>
              <a:defRPr/>
            </a:pPr>
            <a:r>
              <a:rPr lang="en-US" sz="1200" dirty="0">
                <a:solidFill>
                  <a:schemeClr val="bg2">
                    <a:lumMod val="25000"/>
                  </a:schemeClr>
                </a:solidFill>
                <a:latin typeface="Montserrat" panose="00000500000000000000" pitchFamily="50" charset="-94"/>
              </a:rPr>
              <a:t>Sessions 1-6</a:t>
            </a:r>
          </a:p>
        </p:txBody>
      </p:sp>
      <p:sp>
        <p:nvSpPr>
          <p:cNvPr id="15364" name="TextBox 10"/>
          <p:cNvSpPr txBox="1">
            <a:spLocks noChangeArrowheads="1"/>
          </p:cNvSpPr>
          <p:nvPr/>
        </p:nvSpPr>
        <p:spPr bwMode="auto">
          <a:xfrm>
            <a:off x="6572993" y="2113759"/>
            <a:ext cx="388248" cy="319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a:lnSpc>
                <a:spcPts val="3500"/>
              </a:lnSpc>
            </a:pPr>
            <a:r>
              <a:rPr lang="tr-TR" altLang="en-US" sz="2400">
                <a:solidFill>
                  <a:srgbClr val="BCC8C8"/>
                </a:solidFill>
                <a:latin typeface="Montserrat" pitchFamily="2" charset="0"/>
              </a:rPr>
              <a:t>1</a:t>
            </a:r>
            <a:endParaRPr lang="en-US" altLang="en-US" sz="2400" dirty="0">
              <a:solidFill>
                <a:srgbClr val="BCC8C8"/>
              </a:solidFill>
              <a:latin typeface="Montserrat" pitchFamily="2" charset="0"/>
            </a:endParaRPr>
          </a:p>
          <a:p>
            <a:pPr algn="ctr">
              <a:lnSpc>
                <a:spcPts val="3500"/>
              </a:lnSpc>
            </a:pPr>
            <a:r>
              <a:rPr lang="en-US" altLang="en-US" sz="2400" dirty="0">
                <a:solidFill>
                  <a:srgbClr val="BCC8C8"/>
                </a:solidFill>
                <a:latin typeface="Montserrat" pitchFamily="2" charset="0"/>
              </a:rPr>
              <a:t>2</a:t>
            </a:r>
          </a:p>
          <a:p>
            <a:pPr algn="ctr">
              <a:lnSpc>
                <a:spcPts val="3500"/>
              </a:lnSpc>
            </a:pPr>
            <a:r>
              <a:rPr lang="en-US" altLang="en-US" sz="2400" dirty="0">
                <a:solidFill>
                  <a:srgbClr val="BCC8C8"/>
                </a:solidFill>
                <a:latin typeface="Montserrat" pitchFamily="2" charset="0"/>
              </a:rPr>
              <a:t>3</a:t>
            </a:r>
          </a:p>
          <a:p>
            <a:pPr algn="ctr">
              <a:lnSpc>
                <a:spcPts val="3500"/>
              </a:lnSpc>
            </a:pPr>
            <a:r>
              <a:rPr lang="en-US" altLang="en-US" sz="2400" dirty="0">
                <a:solidFill>
                  <a:srgbClr val="BCC8C8"/>
                </a:solidFill>
                <a:latin typeface="Montserrat" pitchFamily="2" charset="0"/>
              </a:rPr>
              <a:t>4</a:t>
            </a:r>
          </a:p>
          <a:p>
            <a:pPr algn="ctr">
              <a:lnSpc>
                <a:spcPts val="3500"/>
              </a:lnSpc>
            </a:pPr>
            <a:r>
              <a:rPr lang="en-US" altLang="en-US" sz="2400" dirty="0">
                <a:solidFill>
                  <a:srgbClr val="BCC8C8"/>
                </a:solidFill>
                <a:latin typeface="Montserrat" pitchFamily="2" charset="0"/>
              </a:rPr>
              <a:t>5</a:t>
            </a:r>
          </a:p>
          <a:p>
            <a:pPr algn="ctr">
              <a:lnSpc>
                <a:spcPts val="3500"/>
              </a:lnSpc>
            </a:pPr>
            <a:r>
              <a:rPr lang="en-US" altLang="en-US" sz="2400" dirty="0">
                <a:solidFill>
                  <a:srgbClr val="BCC8C8"/>
                </a:solidFill>
                <a:latin typeface="Montserrat" pitchFamily="2" charset="0"/>
              </a:rPr>
              <a:t>6</a:t>
            </a:r>
          </a:p>
          <a:p>
            <a:pPr algn="ctr">
              <a:lnSpc>
                <a:spcPts val="3500"/>
              </a:lnSpc>
            </a:pPr>
            <a:r>
              <a:rPr lang="en-US" altLang="en-US" sz="2400" dirty="0">
                <a:solidFill>
                  <a:srgbClr val="BCC8C8"/>
                </a:solidFill>
                <a:latin typeface="Montserrat" pitchFamily="2" charset="0"/>
              </a:rPr>
              <a:t>7</a:t>
            </a:r>
            <a:endParaRPr lang="tr-TR" altLang="en-US" sz="2400">
              <a:solidFill>
                <a:srgbClr val="BCC8C8"/>
              </a:solidFill>
              <a:latin typeface="Montserrat" pitchFamily="2" charset="0"/>
            </a:endParaRPr>
          </a:p>
        </p:txBody>
      </p:sp>
      <p:pic>
        <p:nvPicPr>
          <p:cNvPr id="3" name="Picture 2">
            <a:extLst>
              <a:ext uri="{FF2B5EF4-FFF2-40B4-BE49-F238E27FC236}">
                <a16:creationId xmlns:a16="http://schemas.microsoft.com/office/drawing/2014/main" id="{FD103BE9-62A6-4586-A4BB-D681C21F33DA}"/>
              </a:ext>
            </a:extLst>
          </p:cNvPr>
          <p:cNvPicPr>
            <a:picLocks noChangeAspect="1"/>
          </p:cNvPicPr>
          <p:nvPr/>
        </p:nvPicPr>
        <p:blipFill>
          <a:blip r:embed="rId2"/>
          <a:stretch>
            <a:fillRect/>
          </a:stretch>
        </p:blipFill>
        <p:spPr>
          <a:xfrm>
            <a:off x="4511050" y="6559086"/>
            <a:ext cx="3457575" cy="171450"/>
          </a:xfrm>
          <a:prstGeom prst="rect">
            <a:avLst/>
          </a:prstGeom>
        </p:spPr>
      </p:pic>
      <p:pic>
        <p:nvPicPr>
          <p:cNvPr id="7" name="Picture 6">
            <a:extLst>
              <a:ext uri="{FF2B5EF4-FFF2-40B4-BE49-F238E27FC236}">
                <a16:creationId xmlns:a16="http://schemas.microsoft.com/office/drawing/2014/main" id="{2223702B-A960-4502-838A-B22D5B3C3D53}"/>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sp>
        <p:nvSpPr>
          <p:cNvPr id="40" name="object 6">
            <a:extLst>
              <a:ext uri="{FF2B5EF4-FFF2-40B4-BE49-F238E27FC236}">
                <a16:creationId xmlns:a16="http://schemas.microsoft.com/office/drawing/2014/main" id="{64D29BE7-1062-4091-8D2A-97E4CE29F014}"/>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41" name="object 4">
            <a:extLst>
              <a:ext uri="{FF2B5EF4-FFF2-40B4-BE49-F238E27FC236}">
                <a16:creationId xmlns:a16="http://schemas.microsoft.com/office/drawing/2014/main" id="{E652A9FB-1215-485F-915E-8AF24D90064C}"/>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42" name="object 5">
            <a:extLst>
              <a:ext uri="{FF2B5EF4-FFF2-40B4-BE49-F238E27FC236}">
                <a16:creationId xmlns:a16="http://schemas.microsoft.com/office/drawing/2014/main" id="{8393CF25-5291-481A-B74E-B1A7E279F4DE}"/>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43" name="object 17">
            <a:extLst>
              <a:ext uri="{FF2B5EF4-FFF2-40B4-BE49-F238E27FC236}">
                <a16:creationId xmlns:a16="http://schemas.microsoft.com/office/drawing/2014/main" id="{7D8C357C-1AF0-4C78-B5F7-0E51947090A3}"/>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44" name="object 18">
            <a:extLst>
              <a:ext uri="{FF2B5EF4-FFF2-40B4-BE49-F238E27FC236}">
                <a16:creationId xmlns:a16="http://schemas.microsoft.com/office/drawing/2014/main" id="{C72E0C30-BD72-4D2A-BEF2-0A26AD9D888D}"/>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45" name="TextBox 10">
            <a:extLst>
              <a:ext uri="{FF2B5EF4-FFF2-40B4-BE49-F238E27FC236}">
                <a16:creationId xmlns:a16="http://schemas.microsoft.com/office/drawing/2014/main" id="{2D79B148-AE4F-483C-AE5D-79D94DA1D4DD}"/>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46" name="object 2">
            <a:extLst>
              <a:ext uri="{FF2B5EF4-FFF2-40B4-BE49-F238E27FC236}">
                <a16:creationId xmlns:a16="http://schemas.microsoft.com/office/drawing/2014/main" id="{CAD8E650-F842-4554-8E54-AA01AD260670}"/>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47" name="Group 46">
            <a:extLst>
              <a:ext uri="{FF2B5EF4-FFF2-40B4-BE49-F238E27FC236}">
                <a16:creationId xmlns:a16="http://schemas.microsoft.com/office/drawing/2014/main" id="{07270F60-D127-4D31-A3F2-E462CE8FF5F1}"/>
              </a:ext>
            </a:extLst>
          </p:cNvPr>
          <p:cNvGrpSpPr/>
          <p:nvPr/>
        </p:nvGrpSpPr>
        <p:grpSpPr>
          <a:xfrm>
            <a:off x="5057924" y="5287835"/>
            <a:ext cx="6102201" cy="209947"/>
            <a:chOff x="12173416" y="8951961"/>
            <a:chExt cx="10145247" cy="51319"/>
          </a:xfrm>
        </p:grpSpPr>
        <p:sp>
          <p:nvSpPr>
            <p:cNvPr id="48" name="object 23">
              <a:extLst>
                <a:ext uri="{FF2B5EF4-FFF2-40B4-BE49-F238E27FC236}">
                  <a16:creationId xmlns:a16="http://schemas.microsoft.com/office/drawing/2014/main" id="{CFF7F088-B642-44A3-A410-2B0F644A58E1}"/>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49" name="object 23">
              <a:extLst>
                <a:ext uri="{FF2B5EF4-FFF2-40B4-BE49-F238E27FC236}">
                  <a16:creationId xmlns:a16="http://schemas.microsoft.com/office/drawing/2014/main" id="{1F6581BC-62CA-4FEB-9F6E-FE246564606D}"/>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0" name="object 23">
              <a:extLst>
                <a:ext uri="{FF2B5EF4-FFF2-40B4-BE49-F238E27FC236}">
                  <a16:creationId xmlns:a16="http://schemas.microsoft.com/office/drawing/2014/main" id="{69844E65-4D8D-4E57-8CDA-70A7DA0C2332}"/>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51" name="object 23">
            <a:extLst>
              <a:ext uri="{FF2B5EF4-FFF2-40B4-BE49-F238E27FC236}">
                <a16:creationId xmlns:a16="http://schemas.microsoft.com/office/drawing/2014/main" id="{61E99E23-E271-423C-9389-5BA0A7E6908A}"/>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52" name="object 6">
            <a:extLst>
              <a:ext uri="{FF2B5EF4-FFF2-40B4-BE49-F238E27FC236}">
                <a16:creationId xmlns:a16="http://schemas.microsoft.com/office/drawing/2014/main" id="{9397D870-286C-4751-8040-7F3CFE3BC50D}"/>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53" name="object 6">
            <a:extLst>
              <a:ext uri="{FF2B5EF4-FFF2-40B4-BE49-F238E27FC236}">
                <a16:creationId xmlns:a16="http://schemas.microsoft.com/office/drawing/2014/main" id="{316005CA-1D4D-4506-8F88-C2913362C6AD}"/>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54" name="object 6">
            <a:extLst>
              <a:ext uri="{FF2B5EF4-FFF2-40B4-BE49-F238E27FC236}">
                <a16:creationId xmlns:a16="http://schemas.microsoft.com/office/drawing/2014/main" id="{586E565D-9195-419C-822D-695494A3612A}"/>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55" name="object 6">
            <a:extLst>
              <a:ext uri="{FF2B5EF4-FFF2-40B4-BE49-F238E27FC236}">
                <a16:creationId xmlns:a16="http://schemas.microsoft.com/office/drawing/2014/main" id="{FD87113D-DA57-4F00-AD44-17CF886A83DC}"/>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56" name="Table 55">
            <a:extLst>
              <a:ext uri="{FF2B5EF4-FFF2-40B4-BE49-F238E27FC236}">
                <a16:creationId xmlns:a16="http://schemas.microsoft.com/office/drawing/2014/main" id="{C802B0F7-A55B-4868-AEEB-5C330EECD451}"/>
              </a:ext>
            </a:extLst>
          </p:cNvPr>
          <p:cNvGraphicFramePr>
            <a:graphicFrameLocks noGrp="1"/>
          </p:cNvGraphicFramePr>
          <p:nvPr>
            <p:extLst>
              <p:ext uri="{D42A27DB-BD31-4B8C-83A1-F6EECF244321}">
                <p14:modId xmlns:p14="http://schemas.microsoft.com/office/powerpoint/2010/main" val="115723980"/>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7" name="Table 56">
            <a:extLst>
              <a:ext uri="{FF2B5EF4-FFF2-40B4-BE49-F238E27FC236}">
                <a16:creationId xmlns:a16="http://schemas.microsoft.com/office/drawing/2014/main" id="{65952EFE-EA70-4F27-A3B5-42B785A97965}"/>
              </a:ext>
            </a:extLst>
          </p:cNvPr>
          <p:cNvGraphicFramePr>
            <a:graphicFrameLocks noGrp="1"/>
          </p:cNvGraphicFramePr>
          <p:nvPr>
            <p:extLst>
              <p:ext uri="{D42A27DB-BD31-4B8C-83A1-F6EECF244321}">
                <p14:modId xmlns:p14="http://schemas.microsoft.com/office/powerpoint/2010/main" val="433716720"/>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58" name="Table 57">
            <a:extLst>
              <a:ext uri="{FF2B5EF4-FFF2-40B4-BE49-F238E27FC236}">
                <a16:creationId xmlns:a16="http://schemas.microsoft.com/office/drawing/2014/main" id="{49CDE707-1032-4C6A-B46E-2C79B97D8618}"/>
              </a:ext>
            </a:extLst>
          </p:cNvPr>
          <p:cNvGraphicFramePr>
            <a:graphicFrameLocks noGrp="1"/>
          </p:cNvGraphicFramePr>
          <p:nvPr>
            <p:extLst>
              <p:ext uri="{D42A27DB-BD31-4B8C-83A1-F6EECF244321}">
                <p14:modId xmlns:p14="http://schemas.microsoft.com/office/powerpoint/2010/main" val="1944702897"/>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59" name="object 23">
            <a:extLst>
              <a:ext uri="{FF2B5EF4-FFF2-40B4-BE49-F238E27FC236}">
                <a16:creationId xmlns:a16="http://schemas.microsoft.com/office/drawing/2014/main" id="{F6A77002-FDE3-4A53-A3D6-AB9478AB971D}"/>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60" name="Table 59">
            <a:extLst>
              <a:ext uri="{FF2B5EF4-FFF2-40B4-BE49-F238E27FC236}">
                <a16:creationId xmlns:a16="http://schemas.microsoft.com/office/drawing/2014/main" id="{E643B34B-6DAD-496D-9FEB-39B9772D9876}"/>
              </a:ext>
            </a:extLst>
          </p:cNvPr>
          <p:cNvGraphicFramePr>
            <a:graphicFrameLocks noGrp="1"/>
          </p:cNvGraphicFramePr>
          <p:nvPr>
            <p:extLst>
              <p:ext uri="{D42A27DB-BD31-4B8C-83A1-F6EECF244321}">
                <p14:modId xmlns:p14="http://schemas.microsoft.com/office/powerpoint/2010/main" val="404887663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61" name="Table 60">
            <a:extLst>
              <a:ext uri="{FF2B5EF4-FFF2-40B4-BE49-F238E27FC236}">
                <a16:creationId xmlns:a16="http://schemas.microsoft.com/office/drawing/2014/main" id="{AA0C6A0D-4127-46BF-B2C1-1AEF30E8D715}"/>
              </a:ext>
            </a:extLst>
          </p:cNvPr>
          <p:cNvGraphicFramePr>
            <a:graphicFrameLocks noGrp="1"/>
          </p:cNvGraphicFramePr>
          <p:nvPr>
            <p:extLst>
              <p:ext uri="{D42A27DB-BD31-4B8C-83A1-F6EECF244321}">
                <p14:modId xmlns:p14="http://schemas.microsoft.com/office/powerpoint/2010/main" val="484967639"/>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AC3E7FF2-4E5A-4F41-A62D-66305CFB428A}"/>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577574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CC82CFB1-E6F9-464C-8B42-3F81F6F56629}"/>
              </a:ext>
            </a:extLst>
          </p:cNvPr>
          <p:cNvGraphicFramePr>
            <a:graphicFrameLocks noGrp="1"/>
          </p:cNvGraphicFramePr>
          <p:nvPr>
            <p:extLst>
              <p:ext uri="{D42A27DB-BD31-4B8C-83A1-F6EECF244321}">
                <p14:modId xmlns:p14="http://schemas.microsoft.com/office/powerpoint/2010/main" val="3938222161"/>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C5EAE0C2-907A-4568-B4AC-A7724120F89A}"/>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CAA1AE4E-BD23-459D-996F-345F84FCDBDB}"/>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015AC463-363A-4776-BE48-F7D51E45EE95}"/>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58B0FAC6-7A1B-4CB4-9D14-19D7C03AD2E5}"/>
              </a:ext>
            </a:extLst>
          </p:cNvPr>
          <p:cNvGraphicFramePr>
            <a:graphicFrameLocks noGrp="1"/>
          </p:cNvGraphicFramePr>
          <p:nvPr>
            <p:extLst>
              <p:ext uri="{D42A27DB-BD31-4B8C-83A1-F6EECF244321}">
                <p14:modId xmlns:p14="http://schemas.microsoft.com/office/powerpoint/2010/main" val="1765205120"/>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1996275D-0432-46B7-A2FE-F0AC4BA8663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592930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04705" y="3228945"/>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63" name="object 6">
            <a:extLst>
              <a:ext uri="{FF2B5EF4-FFF2-40B4-BE49-F238E27FC236}">
                <a16:creationId xmlns:a16="http://schemas.microsoft.com/office/drawing/2014/main" id="{BCAEE900-AA72-4259-8B4D-A60C9F165BE5}"/>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64" name="object 4">
            <a:extLst>
              <a:ext uri="{FF2B5EF4-FFF2-40B4-BE49-F238E27FC236}">
                <a16:creationId xmlns:a16="http://schemas.microsoft.com/office/drawing/2014/main" id="{3D2A0289-655A-41E0-BF75-42C5DF6CB675}"/>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65" name="object 5">
            <a:extLst>
              <a:ext uri="{FF2B5EF4-FFF2-40B4-BE49-F238E27FC236}">
                <a16:creationId xmlns:a16="http://schemas.microsoft.com/office/drawing/2014/main" id="{C89671C3-EE3B-452A-AFA3-53C86B184F2B}"/>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66" name="object 17">
            <a:extLst>
              <a:ext uri="{FF2B5EF4-FFF2-40B4-BE49-F238E27FC236}">
                <a16:creationId xmlns:a16="http://schemas.microsoft.com/office/drawing/2014/main" id="{DDCDB0D3-2F6B-4BAD-BE8A-586B344D7DC3}"/>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67" name="object 18">
            <a:extLst>
              <a:ext uri="{FF2B5EF4-FFF2-40B4-BE49-F238E27FC236}">
                <a16:creationId xmlns:a16="http://schemas.microsoft.com/office/drawing/2014/main" id="{E7FF2034-91CB-42CB-93A9-55B57A6F8F15}"/>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68" name="TextBox 10">
            <a:extLst>
              <a:ext uri="{FF2B5EF4-FFF2-40B4-BE49-F238E27FC236}">
                <a16:creationId xmlns:a16="http://schemas.microsoft.com/office/drawing/2014/main" id="{E60EF7A5-F8C7-4FF0-BD75-9EDFEC432A1E}"/>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69" name="object 2">
            <a:extLst>
              <a:ext uri="{FF2B5EF4-FFF2-40B4-BE49-F238E27FC236}">
                <a16:creationId xmlns:a16="http://schemas.microsoft.com/office/drawing/2014/main" id="{455BBE3F-FA24-471B-ABEF-4A569A0BF056}"/>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70" name="Group 69">
            <a:extLst>
              <a:ext uri="{FF2B5EF4-FFF2-40B4-BE49-F238E27FC236}">
                <a16:creationId xmlns:a16="http://schemas.microsoft.com/office/drawing/2014/main" id="{3ED8ECCE-7D36-4E05-A0B3-67A95E8BF6C0}"/>
              </a:ext>
            </a:extLst>
          </p:cNvPr>
          <p:cNvGrpSpPr/>
          <p:nvPr/>
        </p:nvGrpSpPr>
        <p:grpSpPr>
          <a:xfrm>
            <a:off x="5057924" y="5287835"/>
            <a:ext cx="6102201" cy="209947"/>
            <a:chOff x="12173416" y="8951961"/>
            <a:chExt cx="10145247" cy="51319"/>
          </a:xfrm>
        </p:grpSpPr>
        <p:sp>
          <p:nvSpPr>
            <p:cNvPr id="71" name="object 23">
              <a:extLst>
                <a:ext uri="{FF2B5EF4-FFF2-40B4-BE49-F238E27FC236}">
                  <a16:creationId xmlns:a16="http://schemas.microsoft.com/office/drawing/2014/main" id="{BE369CED-3FE3-401B-A57F-170567E7281F}"/>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72" name="object 23">
              <a:extLst>
                <a:ext uri="{FF2B5EF4-FFF2-40B4-BE49-F238E27FC236}">
                  <a16:creationId xmlns:a16="http://schemas.microsoft.com/office/drawing/2014/main" id="{E07DA7FD-748E-4665-9057-FA9696D143AA}"/>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73" name="object 23">
              <a:extLst>
                <a:ext uri="{FF2B5EF4-FFF2-40B4-BE49-F238E27FC236}">
                  <a16:creationId xmlns:a16="http://schemas.microsoft.com/office/drawing/2014/main" id="{04FE29FB-2FB4-4119-93F4-F30FAC419776}"/>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105" name="object 23">
            <a:extLst>
              <a:ext uri="{FF2B5EF4-FFF2-40B4-BE49-F238E27FC236}">
                <a16:creationId xmlns:a16="http://schemas.microsoft.com/office/drawing/2014/main" id="{7DF57E7C-B67F-4AF4-8BB3-BD659E5F1224}"/>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106" name="object 6">
            <a:extLst>
              <a:ext uri="{FF2B5EF4-FFF2-40B4-BE49-F238E27FC236}">
                <a16:creationId xmlns:a16="http://schemas.microsoft.com/office/drawing/2014/main" id="{B05A0A14-FC93-4B6E-91DB-B9EDE13B99B0}"/>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107" name="object 6">
            <a:extLst>
              <a:ext uri="{FF2B5EF4-FFF2-40B4-BE49-F238E27FC236}">
                <a16:creationId xmlns:a16="http://schemas.microsoft.com/office/drawing/2014/main" id="{6AE7F0A4-B3D4-42F1-B840-ACA9E597B17E}"/>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108" name="object 6">
            <a:extLst>
              <a:ext uri="{FF2B5EF4-FFF2-40B4-BE49-F238E27FC236}">
                <a16:creationId xmlns:a16="http://schemas.microsoft.com/office/drawing/2014/main" id="{EA4A8B0E-1402-4A97-A64E-DE27CD56D88A}"/>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109" name="object 6">
            <a:extLst>
              <a:ext uri="{FF2B5EF4-FFF2-40B4-BE49-F238E27FC236}">
                <a16:creationId xmlns:a16="http://schemas.microsoft.com/office/drawing/2014/main" id="{09B449D8-B850-45D9-9D01-AAEAB8B2D321}"/>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110" name="Table 109">
            <a:extLst>
              <a:ext uri="{FF2B5EF4-FFF2-40B4-BE49-F238E27FC236}">
                <a16:creationId xmlns:a16="http://schemas.microsoft.com/office/drawing/2014/main" id="{5046A2F8-37E1-4DA7-BD0A-B9F5BF02A1F2}"/>
              </a:ext>
            </a:extLst>
          </p:cNvPr>
          <p:cNvGraphicFramePr>
            <a:graphicFrameLocks noGrp="1"/>
          </p:cNvGraphicFramePr>
          <p:nvPr>
            <p:extLst>
              <p:ext uri="{D42A27DB-BD31-4B8C-83A1-F6EECF244321}">
                <p14:modId xmlns:p14="http://schemas.microsoft.com/office/powerpoint/2010/main" val="115723980"/>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111" name="Table 110">
            <a:extLst>
              <a:ext uri="{FF2B5EF4-FFF2-40B4-BE49-F238E27FC236}">
                <a16:creationId xmlns:a16="http://schemas.microsoft.com/office/drawing/2014/main" id="{603FF45C-FB85-420E-9B65-D0BA6DFDE075}"/>
              </a:ext>
            </a:extLst>
          </p:cNvPr>
          <p:cNvGraphicFramePr>
            <a:graphicFrameLocks noGrp="1"/>
          </p:cNvGraphicFramePr>
          <p:nvPr>
            <p:extLst>
              <p:ext uri="{D42A27DB-BD31-4B8C-83A1-F6EECF244321}">
                <p14:modId xmlns:p14="http://schemas.microsoft.com/office/powerpoint/2010/main" val="433716720"/>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112" name="Table 111">
            <a:extLst>
              <a:ext uri="{FF2B5EF4-FFF2-40B4-BE49-F238E27FC236}">
                <a16:creationId xmlns:a16="http://schemas.microsoft.com/office/drawing/2014/main" id="{6F7C5314-FBB7-415D-978C-982B62FBF27F}"/>
              </a:ext>
            </a:extLst>
          </p:cNvPr>
          <p:cNvGraphicFramePr>
            <a:graphicFrameLocks noGrp="1"/>
          </p:cNvGraphicFramePr>
          <p:nvPr>
            <p:extLst>
              <p:ext uri="{D42A27DB-BD31-4B8C-83A1-F6EECF244321}">
                <p14:modId xmlns:p14="http://schemas.microsoft.com/office/powerpoint/2010/main" val="1944702897"/>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113" name="object 23">
            <a:extLst>
              <a:ext uri="{FF2B5EF4-FFF2-40B4-BE49-F238E27FC236}">
                <a16:creationId xmlns:a16="http://schemas.microsoft.com/office/drawing/2014/main" id="{4FF3C21F-BB82-4C13-8327-E6C495C75CE3}"/>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114" name="Table 113">
            <a:extLst>
              <a:ext uri="{FF2B5EF4-FFF2-40B4-BE49-F238E27FC236}">
                <a16:creationId xmlns:a16="http://schemas.microsoft.com/office/drawing/2014/main" id="{B8A880B7-7F99-41FB-A665-4986E1E7C613}"/>
              </a:ext>
            </a:extLst>
          </p:cNvPr>
          <p:cNvGraphicFramePr>
            <a:graphicFrameLocks noGrp="1"/>
          </p:cNvGraphicFramePr>
          <p:nvPr>
            <p:extLst>
              <p:ext uri="{D42A27DB-BD31-4B8C-83A1-F6EECF244321}">
                <p14:modId xmlns:p14="http://schemas.microsoft.com/office/powerpoint/2010/main" val="404887663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115" name="Table 114">
            <a:extLst>
              <a:ext uri="{FF2B5EF4-FFF2-40B4-BE49-F238E27FC236}">
                <a16:creationId xmlns:a16="http://schemas.microsoft.com/office/drawing/2014/main" id="{06EF00DB-F6FF-4D92-8972-90968487F259}"/>
              </a:ext>
            </a:extLst>
          </p:cNvPr>
          <p:cNvGraphicFramePr>
            <a:graphicFrameLocks noGrp="1"/>
          </p:cNvGraphicFramePr>
          <p:nvPr>
            <p:extLst>
              <p:ext uri="{D42A27DB-BD31-4B8C-83A1-F6EECF244321}">
                <p14:modId xmlns:p14="http://schemas.microsoft.com/office/powerpoint/2010/main" val="484967639"/>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B037C5C0-F82E-4A51-920F-797B31C60DC2}"/>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175214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04705" y="3228945"/>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C75ACF24-F2FD-4949-B5A5-FD0CB7E6BE3A}"/>
              </a:ext>
            </a:extLst>
          </p:cNvPr>
          <p:cNvGraphicFramePr>
            <a:graphicFrameLocks noGrp="1"/>
          </p:cNvGraphicFramePr>
          <p:nvPr>
            <p:extLst>
              <p:ext uri="{D42A27DB-BD31-4B8C-83A1-F6EECF244321}">
                <p14:modId xmlns:p14="http://schemas.microsoft.com/office/powerpoint/2010/main" val="3938222161"/>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C79D379B-80C2-4E26-9803-D51FFF33E91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83A2E315-80BB-44C2-8C1D-BC86DC5B12FC}"/>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0A7B14D3-ED68-43AD-8687-0446356BB427}"/>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53C7A061-C7DB-4452-8A65-4914500D73D5}"/>
              </a:ext>
            </a:extLst>
          </p:cNvPr>
          <p:cNvGraphicFramePr>
            <a:graphicFrameLocks noGrp="1"/>
          </p:cNvGraphicFramePr>
          <p:nvPr>
            <p:extLst>
              <p:ext uri="{D42A27DB-BD31-4B8C-83A1-F6EECF244321}">
                <p14:modId xmlns:p14="http://schemas.microsoft.com/office/powerpoint/2010/main" val="1765205120"/>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CC5E8BBC-0259-4D39-8B98-53DA9B20FA1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992124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16728" y="3228945"/>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63" name="object 6">
            <a:extLst>
              <a:ext uri="{FF2B5EF4-FFF2-40B4-BE49-F238E27FC236}">
                <a16:creationId xmlns:a16="http://schemas.microsoft.com/office/drawing/2014/main" id="{5B631DD5-B285-4224-AE35-8D1A9302D7B0}"/>
              </a:ext>
            </a:extLst>
          </p:cNvPr>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64" name="object 4">
            <a:extLst>
              <a:ext uri="{FF2B5EF4-FFF2-40B4-BE49-F238E27FC236}">
                <a16:creationId xmlns:a16="http://schemas.microsoft.com/office/drawing/2014/main" id="{1288965C-E89A-4794-99C9-FBE913B0336C}"/>
              </a:ext>
            </a:extLst>
          </p:cNvPr>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65" name="object 5">
            <a:extLst>
              <a:ext uri="{FF2B5EF4-FFF2-40B4-BE49-F238E27FC236}">
                <a16:creationId xmlns:a16="http://schemas.microsoft.com/office/drawing/2014/main" id="{9E256B00-6124-422F-A2D2-DC8713759618}"/>
              </a:ext>
            </a:extLst>
          </p:cNvPr>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66" name="object 17">
            <a:extLst>
              <a:ext uri="{FF2B5EF4-FFF2-40B4-BE49-F238E27FC236}">
                <a16:creationId xmlns:a16="http://schemas.microsoft.com/office/drawing/2014/main" id="{67976860-CC94-42E7-8CE4-0F218EB31886}"/>
              </a:ext>
            </a:extLst>
          </p:cNvPr>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67" name="object 18">
            <a:extLst>
              <a:ext uri="{FF2B5EF4-FFF2-40B4-BE49-F238E27FC236}">
                <a16:creationId xmlns:a16="http://schemas.microsoft.com/office/drawing/2014/main" id="{C03FA595-FB26-425E-926B-EA18826890F3}"/>
              </a:ext>
            </a:extLst>
          </p:cNvPr>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68" name="TextBox 10">
            <a:extLst>
              <a:ext uri="{FF2B5EF4-FFF2-40B4-BE49-F238E27FC236}">
                <a16:creationId xmlns:a16="http://schemas.microsoft.com/office/drawing/2014/main" id="{8DAD1E3D-5B86-459A-805F-217D8E3B8E81}"/>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69" name="object 2">
            <a:extLst>
              <a:ext uri="{FF2B5EF4-FFF2-40B4-BE49-F238E27FC236}">
                <a16:creationId xmlns:a16="http://schemas.microsoft.com/office/drawing/2014/main" id="{5CD4D1B2-EB95-4994-AA47-E949A63557C9}"/>
              </a:ext>
            </a:extLst>
          </p:cNvPr>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70" name="Group 69">
            <a:extLst>
              <a:ext uri="{FF2B5EF4-FFF2-40B4-BE49-F238E27FC236}">
                <a16:creationId xmlns:a16="http://schemas.microsoft.com/office/drawing/2014/main" id="{0E5332C4-A227-4F43-967D-8661F3AC4314}"/>
              </a:ext>
            </a:extLst>
          </p:cNvPr>
          <p:cNvGrpSpPr/>
          <p:nvPr/>
        </p:nvGrpSpPr>
        <p:grpSpPr>
          <a:xfrm>
            <a:off x="5057924" y="5287835"/>
            <a:ext cx="6102201" cy="209947"/>
            <a:chOff x="12173416" y="8951961"/>
            <a:chExt cx="10145247" cy="51319"/>
          </a:xfrm>
        </p:grpSpPr>
        <p:sp>
          <p:nvSpPr>
            <p:cNvPr id="71" name="object 23">
              <a:extLst>
                <a:ext uri="{FF2B5EF4-FFF2-40B4-BE49-F238E27FC236}">
                  <a16:creationId xmlns:a16="http://schemas.microsoft.com/office/drawing/2014/main" id="{13000F8F-3C9C-4DFC-8C48-B799A78C5AA8}"/>
                </a:ext>
              </a:extLst>
            </p:cNvPr>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72" name="object 23">
              <a:extLst>
                <a:ext uri="{FF2B5EF4-FFF2-40B4-BE49-F238E27FC236}">
                  <a16:creationId xmlns:a16="http://schemas.microsoft.com/office/drawing/2014/main" id="{0B15A2E4-4F7A-4278-B54F-E00B08A9D7B2}"/>
                </a:ext>
              </a:extLst>
            </p:cNvPr>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73" name="object 23">
              <a:extLst>
                <a:ext uri="{FF2B5EF4-FFF2-40B4-BE49-F238E27FC236}">
                  <a16:creationId xmlns:a16="http://schemas.microsoft.com/office/drawing/2014/main" id="{6ECA9D0A-1524-4399-8A79-26E90822DE36}"/>
                </a:ext>
              </a:extLst>
            </p:cNvPr>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105" name="object 23">
            <a:extLst>
              <a:ext uri="{FF2B5EF4-FFF2-40B4-BE49-F238E27FC236}">
                <a16:creationId xmlns:a16="http://schemas.microsoft.com/office/drawing/2014/main" id="{7D800218-43E7-4363-9066-AC672A536218}"/>
              </a:ext>
            </a:extLst>
          </p:cNvPr>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106" name="object 6">
            <a:extLst>
              <a:ext uri="{FF2B5EF4-FFF2-40B4-BE49-F238E27FC236}">
                <a16:creationId xmlns:a16="http://schemas.microsoft.com/office/drawing/2014/main" id="{F6556E0D-AF28-440F-B49C-D606D123B123}"/>
              </a:ext>
            </a:extLst>
          </p:cNvPr>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107" name="object 6">
            <a:extLst>
              <a:ext uri="{FF2B5EF4-FFF2-40B4-BE49-F238E27FC236}">
                <a16:creationId xmlns:a16="http://schemas.microsoft.com/office/drawing/2014/main" id="{2B4337F6-5EFB-41DF-97BB-262275C1891F}"/>
              </a:ext>
            </a:extLst>
          </p:cNvPr>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108" name="object 6">
            <a:extLst>
              <a:ext uri="{FF2B5EF4-FFF2-40B4-BE49-F238E27FC236}">
                <a16:creationId xmlns:a16="http://schemas.microsoft.com/office/drawing/2014/main" id="{347257EA-5293-48CF-B81E-B9F92D40BC87}"/>
              </a:ext>
            </a:extLst>
          </p:cNvPr>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109" name="object 6">
            <a:extLst>
              <a:ext uri="{FF2B5EF4-FFF2-40B4-BE49-F238E27FC236}">
                <a16:creationId xmlns:a16="http://schemas.microsoft.com/office/drawing/2014/main" id="{F01420FE-C2DD-49A6-BDB1-9B342225EEBB}"/>
              </a:ext>
            </a:extLst>
          </p:cNvPr>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110" name="Table 109">
            <a:extLst>
              <a:ext uri="{FF2B5EF4-FFF2-40B4-BE49-F238E27FC236}">
                <a16:creationId xmlns:a16="http://schemas.microsoft.com/office/drawing/2014/main" id="{D41C89B7-7CA8-4BD6-A4D8-6260E8E80583}"/>
              </a:ext>
            </a:extLst>
          </p:cNvPr>
          <p:cNvGraphicFramePr>
            <a:graphicFrameLocks noGrp="1"/>
          </p:cNvGraphicFramePr>
          <p:nvPr>
            <p:extLst>
              <p:ext uri="{D42A27DB-BD31-4B8C-83A1-F6EECF244321}">
                <p14:modId xmlns:p14="http://schemas.microsoft.com/office/powerpoint/2010/main" val="115723980"/>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111" name="Table 110">
            <a:extLst>
              <a:ext uri="{FF2B5EF4-FFF2-40B4-BE49-F238E27FC236}">
                <a16:creationId xmlns:a16="http://schemas.microsoft.com/office/drawing/2014/main" id="{C1073CF9-4E5F-480E-995B-4851E3BCDF0F}"/>
              </a:ext>
            </a:extLst>
          </p:cNvPr>
          <p:cNvGraphicFramePr>
            <a:graphicFrameLocks noGrp="1"/>
          </p:cNvGraphicFramePr>
          <p:nvPr>
            <p:extLst>
              <p:ext uri="{D42A27DB-BD31-4B8C-83A1-F6EECF244321}">
                <p14:modId xmlns:p14="http://schemas.microsoft.com/office/powerpoint/2010/main" val="433716720"/>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112" name="Table 111">
            <a:extLst>
              <a:ext uri="{FF2B5EF4-FFF2-40B4-BE49-F238E27FC236}">
                <a16:creationId xmlns:a16="http://schemas.microsoft.com/office/drawing/2014/main" id="{4261117D-EE1E-4756-AFFE-79B546FBF1D8}"/>
              </a:ext>
            </a:extLst>
          </p:cNvPr>
          <p:cNvGraphicFramePr>
            <a:graphicFrameLocks noGrp="1"/>
          </p:cNvGraphicFramePr>
          <p:nvPr>
            <p:extLst>
              <p:ext uri="{D42A27DB-BD31-4B8C-83A1-F6EECF244321}">
                <p14:modId xmlns:p14="http://schemas.microsoft.com/office/powerpoint/2010/main" val="1944702897"/>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113" name="object 23">
            <a:extLst>
              <a:ext uri="{FF2B5EF4-FFF2-40B4-BE49-F238E27FC236}">
                <a16:creationId xmlns:a16="http://schemas.microsoft.com/office/drawing/2014/main" id="{D46C4C24-2D48-4E7C-B633-CA6AA9B8F9AD}"/>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114" name="Table 113">
            <a:extLst>
              <a:ext uri="{FF2B5EF4-FFF2-40B4-BE49-F238E27FC236}">
                <a16:creationId xmlns:a16="http://schemas.microsoft.com/office/drawing/2014/main" id="{0598963B-48EF-4B8F-912E-A5752A042E0A}"/>
              </a:ext>
            </a:extLst>
          </p:cNvPr>
          <p:cNvGraphicFramePr>
            <a:graphicFrameLocks noGrp="1"/>
          </p:cNvGraphicFramePr>
          <p:nvPr>
            <p:extLst>
              <p:ext uri="{D42A27DB-BD31-4B8C-83A1-F6EECF244321}">
                <p14:modId xmlns:p14="http://schemas.microsoft.com/office/powerpoint/2010/main" val="4048876632"/>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115" name="Table 114">
            <a:extLst>
              <a:ext uri="{FF2B5EF4-FFF2-40B4-BE49-F238E27FC236}">
                <a16:creationId xmlns:a16="http://schemas.microsoft.com/office/drawing/2014/main" id="{0BBDCA7B-FA17-465F-BF98-B7FBCAA07323}"/>
              </a:ext>
            </a:extLst>
          </p:cNvPr>
          <p:cNvGraphicFramePr>
            <a:graphicFrameLocks noGrp="1"/>
          </p:cNvGraphicFramePr>
          <p:nvPr>
            <p:extLst>
              <p:ext uri="{D42A27DB-BD31-4B8C-83A1-F6EECF244321}">
                <p14:modId xmlns:p14="http://schemas.microsoft.com/office/powerpoint/2010/main" val="484967639"/>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C39B82B7-16CC-4D1D-AFDD-3E8294655BC3}"/>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929029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0" name="TextBox 7"/>
          <p:cNvSpPr txBox="1">
            <a:spLocks noChangeArrowheads="1"/>
          </p:cNvSpPr>
          <p:nvPr/>
        </p:nvSpPr>
        <p:spPr bwMode="auto">
          <a:xfrm rot="-5400000">
            <a:off x="716728" y="3228945"/>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graphicFrame>
        <p:nvGraphicFramePr>
          <p:cNvPr id="14" name="object 4">
            <a:extLst>
              <a:ext uri="{FF2B5EF4-FFF2-40B4-BE49-F238E27FC236}">
                <a16:creationId xmlns:a16="http://schemas.microsoft.com/office/drawing/2014/main" id="{EDCAE0AD-8245-475C-9131-48FB2AA70CCE}"/>
              </a:ext>
            </a:extLst>
          </p:cNvPr>
          <p:cNvGraphicFramePr>
            <a:graphicFrameLocks noGrp="1"/>
          </p:cNvGraphicFramePr>
          <p:nvPr>
            <p:extLst>
              <p:ext uri="{D42A27DB-BD31-4B8C-83A1-F6EECF244321}">
                <p14:modId xmlns:p14="http://schemas.microsoft.com/office/powerpoint/2010/main" val="3938222161"/>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16" name="TextBox 10">
            <a:extLst>
              <a:ext uri="{FF2B5EF4-FFF2-40B4-BE49-F238E27FC236}">
                <a16:creationId xmlns:a16="http://schemas.microsoft.com/office/drawing/2014/main" id="{8DA673FA-DDBE-4616-95F4-A25919AD6334}"/>
              </a:ext>
            </a:extLst>
          </p:cNvPr>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20" name="object 2">
            <a:extLst>
              <a:ext uri="{FF2B5EF4-FFF2-40B4-BE49-F238E27FC236}">
                <a16:creationId xmlns:a16="http://schemas.microsoft.com/office/drawing/2014/main" id="{D0496E8B-171D-47C6-8554-9AA4B47443A5}"/>
              </a:ext>
            </a:extLst>
          </p:cNvPr>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21" name="object 5">
            <a:extLst>
              <a:ext uri="{FF2B5EF4-FFF2-40B4-BE49-F238E27FC236}">
                <a16:creationId xmlns:a16="http://schemas.microsoft.com/office/drawing/2014/main" id="{FAEFD22D-1C20-4619-A812-313B69E8D75F}"/>
              </a:ext>
            </a:extLst>
          </p:cNvPr>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2" name="Table 21">
            <a:extLst>
              <a:ext uri="{FF2B5EF4-FFF2-40B4-BE49-F238E27FC236}">
                <a16:creationId xmlns:a16="http://schemas.microsoft.com/office/drawing/2014/main" id="{CA9B5074-1815-41C4-9A62-2F9E12467AE4}"/>
              </a:ext>
            </a:extLst>
          </p:cNvPr>
          <p:cNvGraphicFramePr>
            <a:graphicFrameLocks noGrp="1"/>
          </p:cNvGraphicFramePr>
          <p:nvPr>
            <p:extLst>
              <p:ext uri="{D42A27DB-BD31-4B8C-83A1-F6EECF244321}">
                <p14:modId xmlns:p14="http://schemas.microsoft.com/office/powerpoint/2010/main" val="1765205120"/>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68FA5926-BAF7-4FAD-B9FA-F5184ACE8E2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862014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7"/>
          <p:cNvSpPr txBox="1">
            <a:spLocks noChangeArrowheads="1"/>
          </p:cNvSpPr>
          <p:nvPr/>
        </p:nvSpPr>
        <p:spPr bwMode="auto">
          <a:xfrm rot="-5400000">
            <a:off x="711117"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
        <p:nvSpPr>
          <p:cNvPr id="37" name="object 6"/>
          <p:cNvSpPr txBox="1"/>
          <p:nvPr/>
        </p:nvSpPr>
        <p:spPr>
          <a:xfrm>
            <a:off x="2624840" y="5089498"/>
            <a:ext cx="786412" cy="326861"/>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Weight</a:t>
            </a:r>
          </a:p>
        </p:txBody>
      </p:sp>
      <p:sp>
        <p:nvSpPr>
          <p:cNvPr id="38" name="object 4"/>
          <p:cNvSpPr txBox="1"/>
          <p:nvPr/>
        </p:nvSpPr>
        <p:spPr>
          <a:xfrm>
            <a:off x="2646120" y="2102776"/>
            <a:ext cx="508794" cy="350838"/>
          </a:xfrm>
          <a:prstGeom prst="rect">
            <a:avLst/>
          </a:prstGeom>
          <a:ln w="12700">
            <a:noFill/>
          </a:ln>
        </p:spPr>
        <p:txBody>
          <a:bodyPr lIns="0" tIns="0" rIns="0" bIns="0"/>
          <a:lstStyle/>
          <a:p>
            <a:pPr marL="6351" defTabSz="457189">
              <a:tabLst>
                <a:tab pos="1388711" algn="l"/>
              </a:tabLst>
              <a:defRPr/>
            </a:pPr>
            <a:r>
              <a:rPr sz="1200" dirty="0">
                <a:solidFill>
                  <a:srgbClr val="000000"/>
                </a:solidFill>
                <a:latin typeface="Montserrat" panose="00000500000000000000" pitchFamily="2" charset="0"/>
                <a:cs typeface="Arial"/>
              </a:rPr>
              <a:t>Na</a:t>
            </a:r>
            <a:r>
              <a:rPr sz="1200" spc="3"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p>
          <a:p>
            <a:pPr defTabSz="457189">
              <a:lnSpc>
                <a:spcPts val="351"/>
              </a:lnSpc>
              <a:spcBef>
                <a:spcPts val="11"/>
              </a:spcBef>
              <a:defRPr/>
            </a:pPr>
            <a:endParaRPr sz="1200" dirty="0">
              <a:solidFill>
                <a:srgbClr val="000000"/>
              </a:solidFill>
              <a:latin typeface="Montserrat" panose="00000500000000000000" pitchFamily="2" charset="0"/>
            </a:endParaRPr>
          </a:p>
          <a:p>
            <a:pPr marL="6351" defTabSz="457189">
              <a:tabLst>
                <a:tab pos="1389663" algn="l"/>
              </a:tabLst>
              <a:defRPr/>
            </a:pPr>
            <a:r>
              <a:rPr sz="1200" spc="-3"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ate </a:t>
            </a:r>
          </a:p>
        </p:txBody>
      </p:sp>
      <p:sp>
        <p:nvSpPr>
          <p:cNvPr id="39" name="object 5"/>
          <p:cNvSpPr txBox="1"/>
          <p:nvPr/>
        </p:nvSpPr>
        <p:spPr>
          <a:xfrm>
            <a:off x="2642365" y="4272995"/>
            <a:ext cx="3524252" cy="182573"/>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0" dirty="0"/>
              <a:t>What are your main concerns?</a:t>
            </a:r>
          </a:p>
        </p:txBody>
      </p:sp>
      <p:sp>
        <p:nvSpPr>
          <p:cNvPr id="79" name="object 17"/>
          <p:cNvSpPr txBox="1"/>
          <p:nvPr/>
        </p:nvSpPr>
        <p:spPr>
          <a:xfrm>
            <a:off x="2646120" y="2592394"/>
            <a:ext cx="3953120" cy="252711"/>
          </a:xfrm>
          <a:prstGeom prst="rect">
            <a:avLst/>
          </a:prstGeom>
          <a:ln w="12700">
            <a:noFill/>
          </a:ln>
        </p:spPr>
        <p:txBody>
          <a:bodyPr lIns="0" tIns="0" rIns="0" bIns="0"/>
          <a:lstStyle/>
          <a:p>
            <a:pPr marL="6351" defTabSz="457189">
              <a:defRPr/>
            </a:pPr>
            <a:r>
              <a:rPr sz="1200" kern="200" spc="-26" dirty="0">
                <a:solidFill>
                  <a:srgbClr val="000000"/>
                </a:solidFill>
                <a:latin typeface="Montserrat" panose="00000500000000000000" pitchFamily="2" charset="0"/>
                <a:cs typeface="Arial"/>
              </a:rPr>
              <a:t>5 Positive Changes since our last visit</a:t>
            </a:r>
          </a:p>
        </p:txBody>
      </p:sp>
      <p:sp>
        <p:nvSpPr>
          <p:cNvPr id="80" name="object 18"/>
          <p:cNvSpPr txBox="1"/>
          <p:nvPr/>
        </p:nvSpPr>
        <p:spPr>
          <a:xfrm>
            <a:off x="5736008" y="2592394"/>
            <a:ext cx="5599538" cy="33114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kern="200" spc="-26" dirty="0"/>
              <a:t>What can you do in the next two weeks to bring you closer to your goals?</a:t>
            </a:r>
          </a:p>
        </p:txBody>
      </p:sp>
      <p:sp>
        <p:nvSpPr>
          <p:cNvPr id="86" name="TextBox 10"/>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87" name="object 2"/>
          <p:cNvSpPr txBox="1">
            <a:spLocks noChangeArrowheads="1"/>
          </p:cNvSpPr>
          <p:nvPr/>
        </p:nvSpPr>
        <p:spPr bwMode="auto">
          <a:xfrm>
            <a:off x="2624840" y="107840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grpSp>
        <p:nvGrpSpPr>
          <p:cNvPr id="90" name="Group 89"/>
          <p:cNvGrpSpPr/>
          <p:nvPr/>
        </p:nvGrpSpPr>
        <p:grpSpPr>
          <a:xfrm>
            <a:off x="5057924" y="5287835"/>
            <a:ext cx="6102201" cy="209947"/>
            <a:chOff x="12173416" y="8951961"/>
            <a:chExt cx="10145247" cy="51319"/>
          </a:xfrm>
        </p:grpSpPr>
        <p:sp>
          <p:nvSpPr>
            <p:cNvPr id="92" name="object 23"/>
            <p:cNvSpPr>
              <a:spLocks/>
            </p:cNvSpPr>
            <p:nvPr/>
          </p:nvSpPr>
          <p:spPr bwMode="auto">
            <a:xfrm>
              <a:off x="12173416"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93" name="object 23"/>
            <p:cNvSpPr>
              <a:spLocks/>
            </p:cNvSpPr>
            <p:nvPr/>
          </p:nvSpPr>
          <p:spPr bwMode="auto">
            <a:xfrm>
              <a:off x="17233500" y="8951961"/>
              <a:ext cx="2035177"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94" name="object 23"/>
            <p:cNvSpPr>
              <a:spLocks/>
            </p:cNvSpPr>
            <p:nvPr/>
          </p:nvSpPr>
          <p:spPr bwMode="auto">
            <a:xfrm>
              <a:off x="20283487" y="8951961"/>
              <a:ext cx="2035176" cy="5131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pSp>
      <p:sp>
        <p:nvSpPr>
          <p:cNvPr id="95" name="object 23"/>
          <p:cNvSpPr>
            <a:spLocks/>
          </p:cNvSpPr>
          <p:nvPr/>
        </p:nvSpPr>
        <p:spPr bwMode="auto">
          <a:xfrm>
            <a:off x="3237345" y="5739880"/>
            <a:ext cx="7919608" cy="45859"/>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sp>
        <p:nvSpPr>
          <p:cNvPr id="101" name="object 6"/>
          <p:cNvSpPr txBox="1"/>
          <p:nvPr/>
        </p:nvSpPr>
        <p:spPr>
          <a:xfrm>
            <a:off x="4572714" y="5089498"/>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Sleep</a:t>
            </a:r>
          </a:p>
        </p:txBody>
      </p:sp>
      <p:sp>
        <p:nvSpPr>
          <p:cNvPr id="102" name="object 6"/>
          <p:cNvSpPr txBox="1"/>
          <p:nvPr/>
        </p:nvSpPr>
        <p:spPr>
          <a:xfrm>
            <a:off x="2646120" y="5494281"/>
            <a:ext cx="508794" cy="209947"/>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Mood</a:t>
            </a:r>
          </a:p>
        </p:txBody>
      </p:sp>
      <p:sp>
        <p:nvSpPr>
          <p:cNvPr id="103" name="object 6"/>
          <p:cNvSpPr txBox="1"/>
          <p:nvPr/>
        </p:nvSpPr>
        <p:spPr>
          <a:xfrm>
            <a:off x="6388879" y="5103347"/>
            <a:ext cx="1865498" cy="148109"/>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Constipation/Diarrhea</a:t>
            </a:r>
          </a:p>
        </p:txBody>
      </p:sp>
      <p:sp>
        <p:nvSpPr>
          <p:cNvPr id="104" name="object 6"/>
          <p:cNvSpPr txBox="1"/>
          <p:nvPr/>
        </p:nvSpPr>
        <p:spPr>
          <a:xfrm>
            <a:off x="9369766" y="5067808"/>
            <a:ext cx="643737" cy="248313"/>
          </a:xfrm>
          <a:prstGeom prst="rect">
            <a:avLst/>
          </a:prstGeom>
          <a:ln w="12700">
            <a:noFill/>
          </a:ln>
        </p:spPr>
        <p:txBody>
          <a:bodyPr lIns="0" tIns="0" rIns="0" bIns="0"/>
          <a:lstStyle>
            <a:lvl1pPr marL="12700">
              <a:tabLst>
                <a:tab pos="1622425" algn="l"/>
                <a:tab pos="3359150" algn="l"/>
                <a:tab pos="6088063" algn="l"/>
                <a:tab pos="8134350" algn="l"/>
              </a:tabLst>
              <a:defRPr sz="3600">
                <a:solidFill>
                  <a:schemeClr val="tx1"/>
                </a:solidFill>
                <a:latin typeface="Calibri" pitchFamily="34" charset="0"/>
              </a:defRPr>
            </a:lvl1pPr>
            <a:lvl2pPr>
              <a:tabLst>
                <a:tab pos="1622425" algn="l"/>
                <a:tab pos="3359150" algn="l"/>
                <a:tab pos="6088063" algn="l"/>
                <a:tab pos="8134350" algn="l"/>
              </a:tabLst>
              <a:defRPr sz="3600">
                <a:solidFill>
                  <a:schemeClr val="tx1"/>
                </a:solidFill>
                <a:latin typeface="Calibri" pitchFamily="34" charset="0"/>
              </a:defRPr>
            </a:lvl2pPr>
            <a:lvl3pPr>
              <a:tabLst>
                <a:tab pos="1622425" algn="l"/>
                <a:tab pos="3359150" algn="l"/>
                <a:tab pos="6088063" algn="l"/>
                <a:tab pos="8134350" algn="l"/>
              </a:tabLst>
              <a:defRPr sz="3600">
                <a:solidFill>
                  <a:schemeClr val="tx1"/>
                </a:solidFill>
                <a:latin typeface="Calibri" pitchFamily="34" charset="0"/>
              </a:defRPr>
            </a:lvl3pPr>
            <a:lvl4pPr>
              <a:tabLst>
                <a:tab pos="1622425" algn="l"/>
                <a:tab pos="3359150" algn="l"/>
                <a:tab pos="6088063" algn="l"/>
                <a:tab pos="8134350" algn="l"/>
              </a:tabLst>
              <a:defRPr sz="3600">
                <a:solidFill>
                  <a:schemeClr val="tx1"/>
                </a:solidFill>
                <a:latin typeface="Calibri" pitchFamily="34" charset="0"/>
              </a:defRPr>
            </a:lvl4pPr>
            <a:lvl5pPr>
              <a:tabLst>
                <a:tab pos="1622425" algn="l"/>
                <a:tab pos="3359150" algn="l"/>
                <a:tab pos="6088063" algn="l"/>
                <a:tab pos="8134350" algn="l"/>
              </a:tabLst>
              <a:defRPr sz="3600">
                <a:solidFill>
                  <a:schemeClr val="tx1"/>
                </a:solidFill>
                <a:latin typeface="Calibri" pitchFamily="34" charset="0"/>
              </a:defRPr>
            </a:lvl5pPr>
            <a:lvl6pPr marL="41148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6pPr>
            <a:lvl7pPr marL="45720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7pPr>
            <a:lvl8pPr marL="50292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8pPr>
            <a:lvl9pPr marL="5486400" indent="-1828800" eaLnBrk="0" fontAlgn="base" hangingPunct="0">
              <a:spcBef>
                <a:spcPct val="0"/>
              </a:spcBef>
              <a:spcAft>
                <a:spcPct val="0"/>
              </a:spcAft>
              <a:tabLst>
                <a:tab pos="1622425" algn="l"/>
                <a:tab pos="3359150" algn="l"/>
                <a:tab pos="6088063" algn="l"/>
                <a:tab pos="8134350" algn="l"/>
              </a:tabLst>
              <a:defRPr sz="3600">
                <a:solidFill>
                  <a:schemeClr val="tx1"/>
                </a:solidFill>
                <a:latin typeface="Calibri" pitchFamily="34" charset="0"/>
              </a:defRPr>
            </a:lvl9pPr>
          </a:lstStyle>
          <a:p>
            <a:pPr defTabSz="457189">
              <a:lnSpc>
                <a:spcPct val="150000"/>
              </a:lnSpc>
              <a:tabLst/>
            </a:pPr>
            <a:r>
              <a:rPr lang="en-US" altLang="en-US" sz="1200" spc="-26" dirty="0">
                <a:solidFill>
                  <a:srgbClr val="000000"/>
                </a:solidFill>
                <a:latin typeface="Montserrat" pitchFamily="2" charset="0"/>
                <a:cs typeface="Arial" charset="0"/>
              </a:rPr>
              <a:t>Energy</a:t>
            </a:r>
          </a:p>
        </p:txBody>
      </p:sp>
      <p:graphicFrame>
        <p:nvGraphicFramePr>
          <p:cNvPr id="2" name="Table 1">
            <a:extLst>
              <a:ext uri="{FF2B5EF4-FFF2-40B4-BE49-F238E27FC236}">
                <a16:creationId xmlns:a16="http://schemas.microsoft.com/office/drawing/2014/main" id="{CF48AC7A-2F32-4138-8B59-52F30ADE4252}"/>
              </a:ext>
            </a:extLst>
          </p:cNvPr>
          <p:cNvGraphicFramePr>
            <a:graphicFrameLocks noGrp="1"/>
          </p:cNvGraphicFramePr>
          <p:nvPr>
            <p:extLst>
              <p:ext uri="{D42A27DB-BD31-4B8C-83A1-F6EECF244321}">
                <p14:modId xmlns:p14="http://schemas.microsoft.com/office/powerpoint/2010/main" val="3287565047"/>
              </p:ext>
            </p:extLst>
          </p:nvPr>
        </p:nvGraphicFramePr>
        <p:xfrm>
          <a:off x="2624840" y="3011995"/>
          <a:ext cx="2771619" cy="1097280"/>
        </p:xfrm>
        <a:graphic>
          <a:graphicData uri="http://schemas.openxmlformats.org/drawingml/2006/table">
            <a:tbl>
              <a:tblPr>
                <a:tableStyleId>{5940675A-B579-460E-94D1-54222C63F5DA}</a:tableStyleId>
              </a:tblPr>
              <a:tblGrid>
                <a:gridCol w="2771619">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40" name="Table 39">
            <a:extLst>
              <a:ext uri="{FF2B5EF4-FFF2-40B4-BE49-F238E27FC236}">
                <a16:creationId xmlns:a16="http://schemas.microsoft.com/office/drawing/2014/main" id="{D40A4A33-BDEE-4E01-9B97-03369C48F76A}"/>
              </a:ext>
            </a:extLst>
          </p:cNvPr>
          <p:cNvGraphicFramePr>
            <a:graphicFrameLocks noGrp="1"/>
          </p:cNvGraphicFramePr>
          <p:nvPr>
            <p:extLst>
              <p:ext uri="{D42A27DB-BD31-4B8C-83A1-F6EECF244321}">
                <p14:modId xmlns:p14="http://schemas.microsoft.com/office/powerpoint/2010/main" val="2729755364"/>
              </p:ext>
            </p:extLst>
          </p:nvPr>
        </p:nvGraphicFramePr>
        <p:xfrm>
          <a:off x="5806850" y="3011995"/>
          <a:ext cx="5353275" cy="1097280"/>
        </p:xfrm>
        <a:graphic>
          <a:graphicData uri="http://schemas.openxmlformats.org/drawingml/2006/table">
            <a:tbl>
              <a:tblPr>
                <a:tableStyleId>{5940675A-B579-460E-94D1-54222C63F5DA}</a:tableStyleId>
              </a:tblPr>
              <a:tblGrid>
                <a:gridCol w="5353275">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730034181"/>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3317482693"/>
                  </a:ext>
                </a:extLst>
              </a:tr>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1017384085"/>
                  </a:ext>
                </a:extLst>
              </a:tr>
            </a:tbl>
          </a:graphicData>
        </a:graphic>
      </p:graphicFrame>
      <p:graphicFrame>
        <p:nvGraphicFramePr>
          <p:cNvPr id="41" name="Table 40">
            <a:extLst>
              <a:ext uri="{FF2B5EF4-FFF2-40B4-BE49-F238E27FC236}">
                <a16:creationId xmlns:a16="http://schemas.microsoft.com/office/drawing/2014/main" id="{B0552A59-6870-4DAA-8321-088DE265B277}"/>
              </a:ext>
            </a:extLst>
          </p:cNvPr>
          <p:cNvGraphicFramePr>
            <a:graphicFrameLocks noGrp="1"/>
          </p:cNvGraphicFramePr>
          <p:nvPr>
            <p:extLst>
              <p:ext uri="{D42A27DB-BD31-4B8C-83A1-F6EECF244321}">
                <p14:modId xmlns:p14="http://schemas.microsoft.com/office/powerpoint/2010/main" val="3913257263"/>
              </p:ext>
            </p:extLst>
          </p:nvPr>
        </p:nvGraphicFramePr>
        <p:xfrm>
          <a:off x="2609850" y="471710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sp>
        <p:nvSpPr>
          <p:cNvPr id="42" name="object 23">
            <a:extLst>
              <a:ext uri="{FF2B5EF4-FFF2-40B4-BE49-F238E27FC236}">
                <a16:creationId xmlns:a16="http://schemas.microsoft.com/office/drawing/2014/main" id="{495F39DA-A481-41AF-A006-114F1FC75F86}"/>
              </a:ext>
            </a:extLst>
          </p:cNvPr>
          <p:cNvSpPr>
            <a:spLocks/>
          </p:cNvSpPr>
          <p:nvPr/>
        </p:nvSpPr>
        <p:spPr bwMode="auto">
          <a:xfrm>
            <a:off x="3259681" y="5291023"/>
            <a:ext cx="1224126" cy="209947"/>
          </a:xfrm>
          <a:custGeom>
            <a:avLst/>
            <a:gdLst>
              <a:gd name="T0" fmla="*/ 0 w 8163001"/>
              <a:gd name="T1" fmla="*/ 8163001 w 8163001"/>
            </a:gdLst>
            <a:ahLst/>
            <a:cxnLst>
              <a:cxn ang="0">
                <a:pos x="T0" y="0"/>
              </a:cxn>
              <a:cxn ang="0">
                <a:pos x="T1" y="0"/>
              </a:cxn>
            </a:cxnLst>
            <a:rect l="0" t="0" r="r" b="b"/>
            <a:pathLst>
              <a:path w="8163001">
                <a:moveTo>
                  <a:pt x="0" y="0"/>
                </a:moveTo>
                <a:lnTo>
                  <a:pt x="8163001"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latin typeface="Montserrat" panose="00000500000000000000" pitchFamily="2" charset="0"/>
            </a:endParaRPr>
          </a:p>
        </p:txBody>
      </p:sp>
      <p:graphicFrame>
        <p:nvGraphicFramePr>
          <p:cNvPr id="43" name="Table 42">
            <a:extLst>
              <a:ext uri="{FF2B5EF4-FFF2-40B4-BE49-F238E27FC236}">
                <a16:creationId xmlns:a16="http://schemas.microsoft.com/office/drawing/2014/main" id="{868A1026-D984-4B4F-9C8D-145834D55C3E}"/>
              </a:ext>
            </a:extLst>
          </p:cNvPr>
          <p:cNvGraphicFramePr>
            <a:graphicFrameLocks noGrp="1"/>
          </p:cNvGraphicFramePr>
          <p:nvPr>
            <p:extLst>
              <p:ext uri="{D42A27DB-BD31-4B8C-83A1-F6EECF244321}">
                <p14:modId xmlns:p14="http://schemas.microsoft.com/office/powerpoint/2010/main" val="2721846057"/>
              </p:ext>
            </p:extLst>
          </p:nvPr>
        </p:nvGraphicFramePr>
        <p:xfrm>
          <a:off x="2612385" y="6008065"/>
          <a:ext cx="8547103" cy="274320"/>
        </p:xfrm>
        <a:graphic>
          <a:graphicData uri="http://schemas.openxmlformats.org/drawingml/2006/table">
            <a:tbl>
              <a:tblPr>
                <a:tableStyleId>{5940675A-B579-460E-94D1-54222C63F5DA}</a:tableStyleId>
              </a:tblPr>
              <a:tblGrid>
                <a:gridCol w="8547103">
                  <a:extLst>
                    <a:ext uri="{9D8B030D-6E8A-4147-A177-3AD203B41FA5}">
                      <a16:colId xmlns:a16="http://schemas.microsoft.com/office/drawing/2014/main" val="2053995879"/>
                    </a:ext>
                  </a:extLst>
                </a:gridCol>
              </a:tblGrid>
              <a:tr h="265474">
                <a:tc>
                  <a:txBody>
                    <a:bodyPr/>
                    <a:lstStyle/>
                    <a:p>
                      <a:endParaRPr lang="en-US" sz="12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graphicFrame>
        <p:nvGraphicFramePr>
          <p:cNvPr id="44" name="Table 43">
            <a:extLst>
              <a:ext uri="{FF2B5EF4-FFF2-40B4-BE49-F238E27FC236}">
                <a16:creationId xmlns:a16="http://schemas.microsoft.com/office/drawing/2014/main" id="{8A812D42-1D66-4DAC-8EEE-D6271E0AF264}"/>
              </a:ext>
            </a:extLst>
          </p:cNvPr>
          <p:cNvGraphicFramePr>
            <a:graphicFrameLocks noGrp="1"/>
          </p:cNvGraphicFramePr>
          <p:nvPr>
            <p:extLst>
              <p:ext uri="{D42A27DB-BD31-4B8C-83A1-F6EECF244321}">
                <p14:modId xmlns:p14="http://schemas.microsoft.com/office/powerpoint/2010/main" val="3197678945"/>
              </p:ext>
            </p:extLst>
          </p:nvPr>
        </p:nvGraphicFramePr>
        <p:xfrm>
          <a:off x="3259682" y="2245456"/>
          <a:ext cx="3953120" cy="235016"/>
        </p:xfrm>
        <a:graphic>
          <a:graphicData uri="http://schemas.openxmlformats.org/drawingml/2006/table">
            <a:tbl>
              <a:tblPr>
                <a:tableStyleId>{5940675A-B579-460E-94D1-54222C63F5DA}</a:tableStyleId>
              </a:tblPr>
              <a:tblGrid>
                <a:gridCol w="3953120">
                  <a:extLst>
                    <a:ext uri="{9D8B030D-6E8A-4147-A177-3AD203B41FA5}">
                      <a16:colId xmlns:a16="http://schemas.microsoft.com/office/drawing/2014/main" val="2053995879"/>
                    </a:ext>
                  </a:extLst>
                </a:gridCol>
              </a:tblGrid>
              <a:tr h="235016">
                <a:tc>
                  <a:txBody>
                    <a:bodyPr/>
                    <a:lstStyle/>
                    <a:p>
                      <a:endParaRPr lang="en-US" sz="900" dirty="0"/>
                    </a:p>
                  </a:txBody>
                  <a:tcPr>
                    <a:lnL w="12700" cmpd="sng">
                      <a:noFill/>
                    </a:lnL>
                    <a:lnR w="12700" cmpd="sng">
                      <a:noFill/>
                    </a:lnR>
                  </a:tcPr>
                </a:tc>
                <a:extLst>
                  <a:ext uri="{0D108BD9-81ED-4DB2-BD59-A6C34878D82A}">
                    <a16:rowId xmlns:a16="http://schemas.microsoft.com/office/drawing/2014/main" val="2526038409"/>
                  </a:ext>
                </a:extLst>
              </a:tr>
            </a:tbl>
          </a:graphicData>
        </a:graphic>
      </p:graphicFrame>
      <p:pic>
        <p:nvPicPr>
          <p:cNvPr id="25" name="Picture 24">
            <a:extLst>
              <a:ext uri="{FF2B5EF4-FFF2-40B4-BE49-F238E27FC236}">
                <a16:creationId xmlns:a16="http://schemas.microsoft.com/office/drawing/2014/main" id="{82ED46AA-D3BB-442D-A154-F6A2A2D46416}"/>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561763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4"/>
          <p:cNvGraphicFramePr>
            <a:graphicFrameLocks noGrp="1"/>
          </p:cNvGraphicFramePr>
          <p:nvPr>
            <p:extLst>
              <p:ext uri="{D42A27DB-BD31-4B8C-83A1-F6EECF244321}">
                <p14:modId xmlns:p14="http://schemas.microsoft.com/office/powerpoint/2010/main" val="1337034974"/>
              </p:ext>
            </p:extLst>
          </p:nvPr>
        </p:nvGraphicFramePr>
        <p:xfrm>
          <a:off x="2624840" y="2118953"/>
          <a:ext cx="8532113" cy="2363109"/>
        </p:xfrm>
        <a:graphic>
          <a:graphicData uri="http://schemas.openxmlformats.org/drawingml/2006/table">
            <a:tbl>
              <a:tblPr firstRow="1" bandRow="1"/>
              <a:tblGrid>
                <a:gridCol w="1064413">
                  <a:extLst>
                    <a:ext uri="{9D8B030D-6E8A-4147-A177-3AD203B41FA5}">
                      <a16:colId xmlns:a16="http://schemas.microsoft.com/office/drawing/2014/main" val="20000"/>
                    </a:ext>
                  </a:extLst>
                </a:gridCol>
                <a:gridCol w="1064400">
                  <a:extLst>
                    <a:ext uri="{9D8B030D-6E8A-4147-A177-3AD203B41FA5}">
                      <a16:colId xmlns:a16="http://schemas.microsoft.com/office/drawing/2014/main" val="20001"/>
                    </a:ext>
                  </a:extLst>
                </a:gridCol>
                <a:gridCol w="1064400">
                  <a:extLst>
                    <a:ext uri="{9D8B030D-6E8A-4147-A177-3AD203B41FA5}">
                      <a16:colId xmlns:a16="http://schemas.microsoft.com/office/drawing/2014/main" val="20002"/>
                    </a:ext>
                  </a:extLst>
                </a:gridCol>
                <a:gridCol w="1064400">
                  <a:extLst>
                    <a:ext uri="{9D8B030D-6E8A-4147-A177-3AD203B41FA5}">
                      <a16:colId xmlns:a16="http://schemas.microsoft.com/office/drawing/2014/main" val="20003"/>
                    </a:ext>
                  </a:extLst>
                </a:gridCol>
                <a:gridCol w="1064400">
                  <a:extLst>
                    <a:ext uri="{9D8B030D-6E8A-4147-A177-3AD203B41FA5}">
                      <a16:colId xmlns:a16="http://schemas.microsoft.com/office/drawing/2014/main" val="20004"/>
                    </a:ext>
                  </a:extLst>
                </a:gridCol>
                <a:gridCol w="3210100">
                  <a:extLst>
                    <a:ext uri="{9D8B030D-6E8A-4147-A177-3AD203B41FA5}">
                      <a16:colId xmlns:a16="http://schemas.microsoft.com/office/drawing/2014/main" val="20005"/>
                    </a:ext>
                  </a:extLst>
                </a:gridCol>
              </a:tblGrid>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ast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Li</a:t>
                      </a:r>
                      <a:r>
                        <a:rPr sz="1200" spc="-10" dirty="0">
                          <a:solidFill>
                            <a:srgbClr val="000000"/>
                          </a:solidFill>
                          <a:latin typeface="Montserrat" panose="00000500000000000000" pitchFamily="2" charset="0"/>
                          <a:cs typeface="Arial"/>
                        </a:rPr>
                        <a:t>q</a:t>
                      </a:r>
                      <a:r>
                        <a:rPr sz="1200" spc="0" dirty="0">
                          <a:solidFill>
                            <a:srgbClr val="000000"/>
                          </a:solidFill>
                          <a:latin typeface="Montserrat" panose="00000500000000000000" pitchFamily="2" charset="0"/>
                          <a:cs typeface="Arial"/>
                        </a:rPr>
                        <a:t>uids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rowSpan="7">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ts val="400"/>
                        </a:lnSpc>
                      </a:pPr>
                      <a:endParaRPr lang="en-US" sz="1200" dirty="0">
                        <a:solidFill>
                          <a:srgbClr val="000000"/>
                        </a:solidFill>
                        <a:latin typeface="Montserrat" panose="00000500000000000000" pitchFamily="2" charset="0"/>
                        <a:cs typeface="Arial"/>
                      </a:endParaRPr>
                    </a:p>
                    <a:p>
                      <a:pPr marL="85725">
                        <a:lnSpc>
                          <a:spcPct val="100000"/>
                        </a:lnSpc>
                      </a:pPr>
                      <a:r>
                        <a:rPr sz="1200" dirty="0">
                          <a:solidFill>
                            <a:srgbClr val="000000"/>
                          </a:solidFill>
                          <a:latin typeface="Montserrat" panose="00000500000000000000" pitchFamily="2" charset="0"/>
                          <a:cs typeface="Arial"/>
                        </a:rPr>
                        <a:t>Co</a:t>
                      </a:r>
                      <a:r>
                        <a:rPr sz="1200" spc="5" dirty="0">
                          <a:solidFill>
                            <a:srgbClr val="000000"/>
                          </a:solidFill>
                          <a:latin typeface="Montserrat" panose="00000500000000000000" pitchFamily="2" charset="0"/>
                          <a:cs typeface="Arial"/>
                        </a:rPr>
                        <a:t>mm</a:t>
                      </a:r>
                      <a:r>
                        <a:rPr sz="1200" spc="0" dirty="0">
                          <a:solidFill>
                            <a:srgbClr val="000000"/>
                          </a:solidFill>
                          <a:latin typeface="Montserrat" panose="00000500000000000000" pitchFamily="2" charset="0"/>
                          <a:cs typeface="Arial"/>
                        </a:rPr>
                        <a:t>e</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ts</a:t>
                      </a:r>
                      <a:endParaRPr sz="120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3758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30780" name="TextBox 7"/>
          <p:cNvSpPr txBox="1">
            <a:spLocks noChangeArrowheads="1"/>
          </p:cNvSpPr>
          <p:nvPr/>
        </p:nvSpPr>
        <p:spPr bwMode="auto">
          <a:xfrm rot="-5400000">
            <a:off x="711117" y="3228945"/>
            <a:ext cx="16257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6</a:t>
            </a:r>
            <a:endParaRPr lang="tr-TR" altLang="en-US" sz="2000" b="1" dirty="0">
              <a:solidFill>
                <a:schemeClr val="bg1"/>
              </a:solidFill>
              <a:latin typeface="Montserrat" pitchFamily="2" charset="0"/>
            </a:endParaRPr>
          </a:p>
        </p:txBody>
      </p:sp>
      <p:sp>
        <p:nvSpPr>
          <p:cNvPr id="30781" name="TextBox 10"/>
          <p:cNvSpPr txBox="1">
            <a:spLocks noChangeArrowheads="1"/>
          </p:cNvSpPr>
          <p:nvPr/>
        </p:nvSpPr>
        <p:spPr bwMode="auto">
          <a:xfrm>
            <a:off x="7505702" y="1086857"/>
            <a:ext cx="36512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Please complete for our next visit</a:t>
            </a:r>
          </a:p>
        </p:txBody>
      </p:sp>
      <p:sp>
        <p:nvSpPr>
          <p:cNvPr id="30782" name="object 2"/>
          <p:cNvSpPr txBox="1">
            <a:spLocks noChangeArrowheads="1"/>
          </p:cNvSpPr>
          <p:nvPr/>
        </p:nvSpPr>
        <p:spPr bwMode="auto">
          <a:xfrm>
            <a:off x="2624840" y="108903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Follow up </a:t>
            </a:r>
          </a:p>
        </p:txBody>
      </p:sp>
      <p:sp>
        <p:nvSpPr>
          <p:cNvPr id="12" name="object 5"/>
          <p:cNvSpPr txBox="1"/>
          <p:nvPr/>
        </p:nvSpPr>
        <p:spPr>
          <a:xfrm>
            <a:off x="2624840" y="4634800"/>
            <a:ext cx="2015332" cy="145256"/>
          </a:xfrm>
          <a:prstGeom prst="rect">
            <a:avLst/>
          </a:prstGeom>
          <a:ln w="12700">
            <a:noFill/>
          </a:ln>
        </p:spPr>
        <p:txBody>
          <a:bodyPr lIns="0" tIns="0" rIns="0" bIns="0"/>
          <a:lstStyle>
            <a:defPPr>
              <a:defRPr lang="en-US"/>
            </a:defPPr>
            <a:lvl1pPr marL="12700">
              <a:lnSpc>
                <a:spcPct val="100000"/>
              </a:lnSpc>
              <a:defRPr sz="1200" spc="-40">
                <a:solidFill>
                  <a:srgbClr val="000000"/>
                </a:solidFill>
                <a:latin typeface="Montserrat" panose="00000500000000000000" pitchFamily="2" charset="0"/>
                <a:cs typeface="Arial"/>
              </a:defRPr>
            </a:lvl1pPr>
          </a:lstStyle>
          <a:p>
            <a:pPr defTabSz="457189">
              <a:defRPr/>
            </a:pPr>
            <a:r>
              <a:rPr lang="en-US" dirty="0"/>
              <a:t>U</a:t>
            </a:r>
            <a:r>
              <a:rPr lang="en-US" spc="-3" dirty="0"/>
              <a:t>p</a:t>
            </a:r>
            <a:r>
              <a:rPr lang="en-US" dirty="0"/>
              <a:t>date on</a:t>
            </a:r>
            <a:r>
              <a:rPr lang="en-US" spc="8" dirty="0"/>
              <a:t> </a:t>
            </a:r>
            <a:r>
              <a:rPr lang="en-US" dirty="0"/>
              <a:t>goa</a:t>
            </a:r>
            <a:r>
              <a:rPr lang="en-US" spc="3" dirty="0"/>
              <a:t>l</a:t>
            </a:r>
            <a:r>
              <a:rPr lang="en-US" dirty="0"/>
              <a:t>s</a:t>
            </a:r>
          </a:p>
        </p:txBody>
      </p:sp>
      <p:graphicFrame>
        <p:nvGraphicFramePr>
          <p:cNvPr id="2" name="Table 1">
            <a:extLst>
              <a:ext uri="{FF2B5EF4-FFF2-40B4-BE49-F238E27FC236}">
                <a16:creationId xmlns:a16="http://schemas.microsoft.com/office/drawing/2014/main" id="{7DDF614B-07EF-46CE-8B72-830947EFFCDF}"/>
              </a:ext>
            </a:extLst>
          </p:cNvPr>
          <p:cNvGraphicFramePr>
            <a:graphicFrameLocks noGrp="1"/>
          </p:cNvGraphicFramePr>
          <p:nvPr>
            <p:extLst>
              <p:ext uri="{D42A27DB-BD31-4B8C-83A1-F6EECF244321}">
                <p14:modId xmlns:p14="http://schemas.microsoft.com/office/powerpoint/2010/main" val="142519392"/>
              </p:ext>
            </p:extLst>
          </p:nvPr>
        </p:nvGraphicFramePr>
        <p:xfrm>
          <a:off x="2624839" y="5212704"/>
          <a:ext cx="8532113" cy="1112520"/>
        </p:xfrm>
        <a:graphic>
          <a:graphicData uri="http://schemas.openxmlformats.org/drawingml/2006/table">
            <a:tbl>
              <a:tblPr>
                <a:tableStyleId>{5940675A-B579-460E-94D1-54222C63F5DA}</a:tableStyleId>
              </a:tblPr>
              <a:tblGrid>
                <a:gridCol w="8532113">
                  <a:extLst>
                    <a:ext uri="{9D8B030D-6E8A-4147-A177-3AD203B41FA5}">
                      <a16:colId xmlns:a16="http://schemas.microsoft.com/office/drawing/2014/main" val="526850754"/>
                    </a:ext>
                  </a:extLst>
                </a:gridCol>
              </a:tblGrid>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1512796132"/>
                  </a:ext>
                </a:extLst>
              </a:tr>
              <a:tr h="370840">
                <a:tc>
                  <a:txBody>
                    <a:bodyPr/>
                    <a:lstStyle/>
                    <a:p>
                      <a:endParaRPr lang="en-US"/>
                    </a:p>
                  </a:txBody>
                  <a:tcPr>
                    <a:lnL w="12700" cmpd="sng">
                      <a:noFill/>
                    </a:lnL>
                    <a:lnR w="12700" cmpd="sng">
                      <a:noFill/>
                    </a:lnR>
                  </a:tcPr>
                </a:tc>
                <a:extLst>
                  <a:ext uri="{0D108BD9-81ED-4DB2-BD59-A6C34878D82A}">
                    <a16:rowId xmlns:a16="http://schemas.microsoft.com/office/drawing/2014/main" val="3471702169"/>
                  </a:ext>
                </a:extLst>
              </a:tr>
              <a:tr h="370840">
                <a:tc>
                  <a:txBody>
                    <a:bodyPr/>
                    <a:lstStyle/>
                    <a:p>
                      <a:endParaRPr lang="en-US" dirty="0"/>
                    </a:p>
                  </a:txBody>
                  <a:tcPr>
                    <a:lnL w="12700" cmpd="sng">
                      <a:noFill/>
                    </a:lnL>
                    <a:lnR w="12700" cmpd="sng">
                      <a:noFill/>
                    </a:lnR>
                  </a:tcPr>
                </a:tc>
                <a:extLst>
                  <a:ext uri="{0D108BD9-81ED-4DB2-BD59-A6C34878D82A}">
                    <a16:rowId xmlns:a16="http://schemas.microsoft.com/office/drawing/2014/main" val="2052338013"/>
                  </a:ext>
                </a:extLst>
              </a:tr>
            </a:tbl>
          </a:graphicData>
        </a:graphic>
      </p:graphicFrame>
      <p:pic>
        <p:nvPicPr>
          <p:cNvPr id="8" name="Picture 7">
            <a:extLst>
              <a:ext uri="{FF2B5EF4-FFF2-40B4-BE49-F238E27FC236}">
                <a16:creationId xmlns:a16="http://schemas.microsoft.com/office/drawing/2014/main" id="{9A2B9694-3682-40F0-9C01-594D6B6C637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093414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621217" y="2875006"/>
            <a:ext cx="4947188"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1</a:t>
            </a:r>
            <a:endParaRPr lang="tr-TR" altLang="en-US" sz="6900" b="1" dirty="0">
              <a:solidFill>
                <a:schemeClr val="bg1"/>
              </a:solidFill>
              <a:latin typeface="Montserrat" pitchFamily="2" charset="0"/>
            </a:endParaRPr>
          </a:p>
        </p:txBody>
      </p:sp>
      <p:pic>
        <p:nvPicPr>
          <p:cNvPr id="5" name="Picture 4">
            <a:extLst>
              <a:ext uri="{FF2B5EF4-FFF2-40B4-BE49-F238E27FC236}">
                <a16:creationId xmlns:a16="http://schemas.microsoft.com/office/drawing/2014/main" id="{8BE06152-02E9-4407-AA26-C3843362D469}"/>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775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01446BCE-0A81-4B18-863C-E7317E4006A8}"/>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53A1FA00-75C8-4A10-8AF8-D2689E3CED2E}"/>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B0E34357-0554-4B68-B8CC-01E2A1F8A437}"/>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07A7B6E7-0543-4537-A947-D5C042E3D3AE}"/>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D0AD7A85-7F04-4881-A0B2-A344749AE999}"/>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8E04A143-8F25-4786-9896-5C1E94C697FB}"/>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77F204A9-51ED-4B37-9FE6-9B8BE9A86682}"/>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03311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521963" y="3228946"/>
            <a:ext cx="2004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tr-TR" altLang="en-US" sz="2000">
                <a:solidFill>
                  <a:schemeClr val="bg1"/>
                </a:solidFill>
                <a:latin typeface="Montserrat" pitchFamily="2" charset="0"/>
              </a:rPr>
              <a:t> AGREEMENT </a:t>
            </a:r>
          </a:p>
        </p:txBody>
      </p:sp>
      <p:sp>
        <p:nvSpPr>
          <p:cNvPr id="16387" name="object 3"/>
          <p:cNvSpPr txBox="1">
            <a:spLocks noChangeArrowheads="1"/>
          </p:cNvSpPr>
          <p:nvPr/>
        </p:nvSpPr>
        <p:spPr bwMode="auto">
          <a:xfrm>
            <a:off x="2609850" y="1686720"/>
            <a:ext cx="8549484" cy="3508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tabLst>
                <a:tab pos="3786188" algn="l"/>
                <a:tab pos="5854700" algn="l"/>
              </a:tabLst>
              <a:defRPr sz="3600">
                <a:solidFill>
                  <a:schemeClr val="tx1"/>
                </a:solidFill>
                <a:latin typeface="Calibri" pitchFamily="34" charset="0"/>
              </a:defRPr>
            </a:lvl1pPr>
            <a:lvl2pPr>
              <a:tabLst>
                <a:tab pos="3786188" algn="l"/>
                <a:tab pos="5854700" algn="l"/>
              </a:tabLst>
              <a:defRPr sz="3600">
                <a:solidFill>
                  <a:schemeClr val="tx1"/>
                </a:solidFill>
                <a:latin typeface="Calibri" pitchFamily="34" charset="0"/>
              </a:defRPr>
            </a:lvl2pPr>
            <a:lvl3pPr>
              <a:tabLst>
                <a:tab pos="3786188" algn="l"/>
                <a:tab pos="5854700" algn="l"/>
              </a:tabLst>
              <a:defRPr sz="3600">
                <a:solidFill>
                  <a:schemeClr val="tx1"/>
                </a:solidFill>
                <a:latin typeface="Calibri" pitchFamily="34" charset="0"/>
              </a:defRPr>
            </a:lvl3pPr>
            <a:lvl4pPr>
              <a:tabLst>
                <a:tab pos="3786188" algn="l"/>
                <a:tab pos="5854700" algn="l"/>
              </a:tabLst>
              <a:defRPr sz="3600">
                <a:solidFill>
                  <a:schemeClr val="tx1"/>
                </a:solidFill>
                <a:latin typeface="Calibri" pitchFamily="34" charset="0"/>
              </a:defRPr>
            </a:lvl4pPr>
            <a:lvl5pPr>
              <a:tabLst>
                <a:tab pos="3786188" algn="l"/>
                <a:tab pos="5854700" algn="l"/>
              </a:tabLst>
              <a:defRPr sz="3600">
                <a:solidFill>
                  <a:schemeClr val="tx1"/>
                </a:solidFill>
                <a:latin typeface="Calibri" pitchFamily="34" charset="0"/>
              </a:defRPr>
            </a:lvl5pPr>
            <a:lvl6pPr marL="4114800" indent="-1828800" defTabSz="1828800" eaLnBrk="0" fontAlgn="base" hangingPunct="0">
              <a:spcBef>
                <a:spcPct val="0"/>
              </a:spcBef>
              <a:spcAft>
                <a:spcPct val="0"/>
              </a:spcAft>
              <a:tabLst>
                <a:tab pos="3786188" algn="l"/>
                <a:tab pos="5854700" algn="l"/>
              </a:tabLst>
              <a:defRPr sz="3600">
                <a:solidFill>
                  <a:schemeClr val="tx1"/>
                </a:solidFill>
                <a:latin typeface="Calibri" pitchFamily="34" charset="0"/>
              </a:defRPr>
            </a:lvl6pPr>
            <a:lvl7pPr marL="4572000" indent="-1828800" defTabSz="1828800" eaLnBrk="0" fontAlgn="base" hangingPunct="0">
              <a:spcBef>
                <a:spcPct val="0"/>
              </a:spcBef>
              <a:spcAft>
                <a:spcPct val="0"/>
              </a:spcAft>
              <a:tabLst>
                <a:tab pos="3786188" algn="l"/>
                <a:tab pos="5854700" algn="l"/>
              </a:tabLst>
              <a:defRPr sz="3600">
                <a:solidFill>
                  <a:schemeClr val="tx1"/>
                </a:solidFill>
                <a:latin typeface="Calibri" pitchFamily="34" charset="0"/>
              </a:defRPr>
            </a:lvl7pPr>
            <a:lvl8pPr marL="5029200" indent="-1828800" defTabSz="1828800" eaLnBrk="0" fontAlgn="base" hangingPunct="0">
              <a:spcBef>
                <a:spcPct val="0"/>
              </a:spcBef>
              <a:spcAft>
                <a:spcPct val="0"/>
              </a:spcAft>
              <a:tabLst>
                <a:tab pos="3786188" algn="l"/>
                <a:tab pos="5854700" algn="l"/>
              </a:tabLst>
              <a:defRPr sz="3600">
                <a:solidFill>
                  <a:schemeClr val="tx1"/>
                </a:solidFill>
                <a:latin typeface="Calibri" pitchFamily="34" charset="0"/>
              </a:defRPr>
            </a:lvl8pPr>
            <a:lvl9pPr marL="5486400" indent="-1828800" defTabSz="1828800" eaLnBrk="0" fontAlgn="base" hangingPunct="0">
              <a:spcBef>
                <a:spcPct val="0"/>
              </a:spcBef>
              <a:spcAft>
                <a:spcPct val="0"/>
              </a:spcAft>
              <a:tabLst>
                <a:tab pos="3786188" algn="l"/>
                <a:tab pos="5854700" algn="l"/>
              </a:tabLst>
              <a:defRPr sz="3600">
                <a:solidFill>
                  <a:schemeClr val="tx1"/>
                </a:solidFill>
                <a:latin typeface="Calibri" pitchFamily="34" charset="0"/>
              </a:defRPr>
            </a:lvl9pPr>
          </a:lstStyle>
          <a:p>
            <a:pPr>
              <a:spcAft>
                <a:spcPts val="300"/>
              </a:spcAft>
            </a:pPr>
            <a:r>
              <a:rPr lang="en-US" altLang="en-US" sz="1200" dirty="0">
                <a:solidFill>
                  <a:srgbClr val="000000"/>
                </a:solidFill>
                <a:latin typeface="Montserrat" pitchFamily="2" charset="0"/>
                <a:cs typeface="Arial" charset="0"/>
              </a:rPr>
              <a:t>This agreement between </a:t>
            </a:r>
            <a:r>
              <a:rPr lang="en-US" altLang="en-US" sz="1200" u="sng" dirty="0">
                <a:solidFill>
                  <a:srgbClr val="000000"/>
                </a:solidFill>
                <a:latin typeface="Montserrat" pitchFamily="2" charset="0"/>
                <a:cs typeface="Arial" charset="0"/>
              </a:rPr>
              <a:t> 			</a:t>
            </a:r>
            <a:r>
              <a:rPr lang="en-US" altLang="en-US" sz="1200" dirty="0">
                <a:solidFill>
                  <a:srgbClr val="000000"/>
                </a:solidFill>
                <a:latin typeface="Montserrat" pitchFamily="2" charset="0"/>
                <a:cs typeface="Arial" charset="0"/>
              </a:rPr>
              <a:t>and </a:t>
            </a:r>
            <a:r>
              <a:rPr lang="en-US" altLang="en-US" sz="1200" u="sng" dirty="0">
                <a:solidFill>
                  <a:srgbClr val="000000"/>
                </a:solidFill>
                <a:latin typeface="Montserrat" pitchFamily="2" charset="0"/>
                <a:cs typeface="Arial" charset="0"/>
              </a:rPr>
              <a:t> 	 		</a:t>
            </a:r>
          </a:p>
          <a:p>
            <a:pPr>
              <a:spcAft>
                <a:spcPts val="300"/>
              </a:spcAft>
            </a:pPr>
            <a:r>
              <a:rPr lang="en-US" altLang="en-US" sz="1200" dirty="0">
                <a:solidFill>
                  <a:srgbClr val="000000"/>
                </a:solidFill>
                <a:latin typeface="Montserrat" pitchFamily="2" charset="0"/>
                <a:cs typeface="Arial" charset="0"/>
              </a:rPr>
              <a:t>will continue for</a:t>
            </a:r>
            <a:r>
              <a:rPr lang="en-US" altLang="en-US" sz="1200" u="sng" dirty="0">
                <a:solidFill>
                  <a:srgbClr val="000000"/>
                </a:solidFill>
                <a:latin typeface="Montserrat" pitchFamily="2" charset="0"/>
                <a:cs typeface="Arial" charset="0"/>
              </a:rPr>
              <a:t> 	</a:t>
            </a:r>
            <a:r>
              <a:rPr lang="en-US" altLang="en-US" sz="1200" dirty="0">
                <a:solidFill>
                  <a:srgbClr val="000000"/>
                </a:solidFill>
                <a:latin typeface="Montserrat" pitchFamily="2" charset="0"/>
                <a:cs typeface="Arial" charset="0"/>
              </a:rPr>
              <a:t>months at a 3 month rate of $</a:t>
            </a:r>
            <a:r>
              <a:rPr lang="en-US" altLang="en-US" sz="1200" u="sng" dirty="0">
                <a:solidFill>
                  <a:srgbClr val="000000"/>
                </a:solidFill>
                <a:latin typeface="Montserrat" pitchFamily="2" charset="0"/>
                <a:cs typeface="Arial" charset="0"/>
              </a:rPr>
              <a:t> 		</a:t>
            </a:r>
            <a:r>
              <a:rPr lang="en-US" altLang="en-US" sz="1200" dirty="0">
                <a:solidFill>
                  <a:srgbClr val="000000"/>
                </a:solidFill>
                <a:latin typeface="Montserrat" pitchFamily="2" charset="0"/>
                <a:cs typeface="Arial" charset="0"/>
              </a:rPr>
              <a:t>, totaling $</a:t>
            </a:r>
            <a:r>
              <a:rPr lang="en-US" altLang="en-US" sz="1200" u="sng" dirty="0">
                <a:solidFill>
                  <a:srgbClr val="000000"/>
                </a:solidFill>
                <a:latin typeface="Montserrat" pitchFamily="2" charset="0"/>
                <a:cs typeface="Arial" charset="0"/>
              </a:rPr>
              <a:t> 		</a:t>
            </a:r>
          </a:p>
          <a:p>
            <a:pPr>
              <a:spcAft>
                <a:spcPts val="300"/>
              </a:spcAft>
            </a:pPr>
            <a:r>
              <a:rPr lang="en-US" altLang="en-US" sz="1200" dirty="0">
                <a:solidFill>
                  <a:srgbClr val="000000"/>
                </a:solidFill>
                <a:latin typeface="Montserrat" pitchFamily="2" charset="0"/>
                <a:cs typeface="Arial" charset="0"/>
              </a:rPr>
              <a:t>due and payable at the time of this agreement. The service provided is health coaching and lifestyle medicine. This coaching will address specific health behavior goals. The time agreement is as per the attached Session Schedule.</a:t>
            </a:r>
          </a:p>
          <a:p>
            <a:endParaRPr lang="en-US" altLang="en-US" sz="1200" dirty="0">
              <a:solidFill>
                <a:srgbClr val="000000"/>
              </a:solidFill>
              <a:latin typeface="Montserrat" pitchFamily="2" charset="0"/>
              <a:cs typeface="Arial" charset="0"/>
            </a:endParaRPr>
          </a:p>
          <a:p>
            <a:pPr>
              <a:spcAft>
                <a:spcPts val="300"/>
              </a:spcAft>
            </a:pPr>
            <a:r>
              <a:rPr lang="en-US" altLang="en-US" sz="1200" b="1" dirty="0">
                <a:solidFill>
                  <a:srgbClr val="000000"/>
                </a:solidFill>
                <a:latin typeface="Montserrat" pitchFamily="2" charset="0"/>
                <a:cs typeface="Arial" charset="0"/>
              </a:rPr>
              <a:t>Roles and Responsibilities: </a:t>
            </a:r>
          </a:p>
          <a:p>
            <a:pPr>
              <a:spcAft>
                <a:spcPts val="300"/>
              </a:spcAft>
            </a:pPr>
            <a:r>
              <a:rPr lang="en-US" altLang="en-US" sz="1200" b="1" dirty="0">
                <a:solidFill>
                  <a:srgbClr val="000000"/>
                </a:solidFill>
                <a:latin typeface="Montserrat" pitchFamily="2" charset="0"/>
                <a:cs typeface="Arial" charset="0"/>
              </a:rPr>
              <a:t>Client</a:t>
            </a:r>
            <a:endParaRPr lang="en-US" altLang="en-US" sz="1200" dirty="0">
              <a:solidFill>
                <a:srgbClr val="000000"/>
              </a:solidFill>
              <a:latin typeface="Montserrat" pitchFamily="2" charset="0"/>
              <a:cs typeface="Arial" charset="0"/>
            </a:endParaRPr>
          </a:p>
          <a:p>
            <a:pPr>
              <a:spcBef>
                <a:spcPts val="26"/>
              </a:spcBef>
              <a:spcAft>
                <a:spcPts val="600"/>
              </a:spcAft>
              <a:buFont typeface="Arial" charset="0"/>
              <a:buAutoNum type="arabicPeriod"/>
            </a:pPr>
            <a:r>
              <a:rPr lang="en-US" altLang="en-US" sz="1200" dirty="0">
                <a:solidFill>
                  <a:srgbClr val="000000"/>
                </a:solidFill>
                <a:latin typeface="Montserrat" pitchFamily="2" charset="0"/>
                <a:cs typeface="Arial" charset="0"/>
              </a:rPr>
              <a:t>The client leads the session, asks for what he/she wants and lets the coach know what is working and not working in the health coaching relationship.</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client defines, clarifies and commits to specific action steps.</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client gives 24 hours notice in case of appointment reschedule.</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client takes responsibility for own actions.</a:t>
            </a:r>
          </a:p>
          <a:p>
            <a:endParaRPr lang="en-US" altLang="en-US" sz="1200" dirty="0">
              <a:solidFill>
                <a:srgbClr val="000000"/>
              </a:solidFill>
            </a:endParaRPr>
          </a:p>
          <a:p>
            <a:pPr>
              <a:spcAft>
                <a:spcPts val="300"/>
              </a:spcAft>
            </a:pPr>
            <a:r>
              <a:rPr lang="en-US" altLang="en-US" sz="1200" b="1" dirty="0">
                <a:solidFill>
                  <a:srgbClr val="000000"/>
                </a:solidFill>
                <a:latin typeface="Montserrat" pitchFamily="2" charset="0"/>
                <a:cs typeface="Arial" charset="0"/>
              </a:rPr>
              <a:t>Canaan Vibes LLC</a:t>
            </a:r>
            <a:endParaRPr lang="en-US" altLang="en-US" sz="1200" dirty="0">
              <a:solidFill>
                <a:srgbClr val="000000"/>
              </a:solidFill>
              <a:latin typeface="Montserrat" pitchFamily="2" charset="0"/>
              <a:cs typeface="Arial" charset="0"/>
            </a:endParaRP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supports the client in his/her goals, action steps and outcomes.</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supports the client in defining and clarifying action steps.</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asks questions to assess the level of client commitment to the actions.</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tracks the client’s progress.</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discusses options and possibilities while the client does the work.</a:t>
            </a:r>
          </a:p>
          <a:p>
            <a:pPr>
              <a:spcAft>
                <a:spcPts val="300"/>
              </a:spcAft>
              <a:buFont typeface="Arial" charset="0"/>
              <a:buAutoNum type="arabicPeriod"/>
            </a:pPr>
            <a:r>
              <a:rPr lang="en-US" altLang="en-US" sz="1200" dirty="0">
                <a:solidFill>
                  <a:srgbClr val="000000"/>
                </a:solidFill>
                <a:latin typeface="Montserrat" pitchFamily="2" charset="0"/>
                <a:cs typeface="Arial" charset="0"/>
              </a:rPr>
              <a:t>The Canaan Vibes LLC respects the client’s willingness to be truthful and keeps all information confidential and private.</a:t>
            </a:r>
          </a:p>
        </p:txBody>
      </p:sp>
      <p:sp>
        <p:nvSpPr>
          <p:cNvPr id="16388" name="TextBox 10"/>
          <p:cNvSpPr txBox="1">
            <a:spLocks noChangeArrowheads="1"/>
          </p:cNvSpPr>
          <p:nvPr/>
        </p:nvSpPr>
        <p:spPr bwMode="auto">
          <a:xfrm>
            <a:off x="8239874" y="728033"/>
            <a:ext cx="2847541" cy="48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800" b="1" dirty="0">
                <a:solidFill>
                  <a:srgbClr val="000000"/>
                </a:solidFill>
                <a:latin typeface="Montserrat" pitchFamily="2" charset="0"/>
                <a:cs typeface="Arial" charset="0"/>
              </a:rPr>
              <a:t>Canaan Vibes LLC</a:t>
            </a:r>
            <a:endParaRPr lang="tr-TR" altLang="en-US" sz="1800" b="1" dirty="0">
              <a:solidFill>
                <a:srgbClr val="BCC8C8"/>
              </a:solidFill>
              <a:latin typeface="Montserrat" pitchFamily="2" charset="0"/>
            </a:endParaRPr>
          </a:p>
        </p:txBody>
      </p:sp>
      <p:pic>
        <p:nvPicPr>
          <p:cNvPr id="5" name="Picture 4">
            <a:extLst>
              <a:ext uri="{FF2B5EF4-FFF2-40B4-BE49-F238E27FC236}">
                <a16:creationId xmlns:a16="http://schemas.microsoft.com/office/drawing/2014/main" id="{CA8830C0-9F2F-46C6-9B45-4CFE31F7C129}"/>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575483" y="1088445"/>
            <a:ext cx="25838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Every step of the way</a:t>
            </a:r>
          </a:p>
        </p:txBody>
      </p:sp>
      <p:sp>
        <p:nvSpPr>
          <p:cNvPr id="12" name="object 3"/>
          <p:cNvSpPr txBox="1"/>
          <p:nvPr/>
        </p:nvSpPr>
        <p:spPr>
          <a:xfrm>
            <a:off x="2624840" y="2088574"/>
            <a:ext cx="8534495" cy="2942215"/>
          </a:xfrm>
          <a:prstGeom prst="rect">
            <a:avLst/>
          </a:prstGeom>
        </p:spPr>
        <p:txBody>
          <a:bodyPr vert="horz" wrap="square" lIns="0" tIns="0" rIns="0" bIns="0" rtlCol="0">
            <a:noAutofit/>
          </a:bodyPr>
          <a:lstStyle/>
          <a:p>
            <a:pPr marL="6351" marR="6351" defTabSz="457189"/>
            <a:r>
              <a:rPr sz="1200" dirty="0">
                <a:latin typeface="Montserrat" panose="00000500000000000000" pitchFamily="2" charset="0"/>
                <a:cs typeface="Arial"/>
              </a:rPr>
              <a:t>Congratulations! You just have embarked on quite the journey. You have made the important decision to make healthy changes in your life and the lives of your family. We hope that you will take advantage of all that we have to offer. </a:t>
            </a:r>
            <a:endParaRPr lang="en-US" sz="1200" dirty="0">
              <a:latin typeface="Montserrat" panose="00000500000000000000" pitchFamily="2" charset="0"/>
              <a:cs typeface="Arial"/>
            </a:endParaRPr>
          </a:p>
          <a:p>
            <a:pPr marL="6351" marR="6351" defTabSz="457189"/>
            <a:r>
              <a:rPr sz="1200" dirty="0">
                <a:latin typeface="Montserrat" panose="00000500000000000000" pitchFamily="2" charset="0"/>
                <a:cs typeface="Arial"/>
              </a:rPr>
              <a:t>Please visit our website for health and lifestyle tips and news</a:t>
            </a:r>
            <a:r>
              <a:rPr lang="en-US" sz="1200" dirty="0">
                <a:latin typeface="Montserrat" panose="00000500000000000000" pitchFamily="2" charset="0"/>
                <a:cs typeface="Arial"/>
              </a:rPr>
              <a:t>.</a:t>
            </a:r>
            <a:endParaRPr sz="1200" dirty="0">
              <a:latin typeface="Calibri"/>
            </a:endParaRPr>
          </a:p>
          <a:p>
            <a:pPr defTabSz="457189">
              <a:spcBef>
                <a:spcPts val="7"/>
              </a:spcBef>
            </a:pPr>
            <a:endParaRPr sz="1200" dirty="0">
              <a:latin typeface="Calibri"/>
            </a:endParaRPr>
          </a:p>
          <a:p>
            <a:pPr marL="6351" defTabSz="457189"/>
            <a:r>
              <a:rPr sz="1200" dirty="0">
                <a:latin typeface="Montserrat" panose="00000500000000000000" pitchFamily="2" charset="0"/>
                <a:cs typeface="Arial"/>
              </a:rPr>
              <a:t>Join our Facebook, community</a:t>
            </a:r>
            <a:r>
              <a:rPr lang="en-US" sz="1200" dirty="0">
                <a:latin typeface="Montserrat" panose="00000500000000000000" pitchFamily="2" charset="0"/>
                <a:cs typeface="Arial"/>
              </a:rPr>
              <a:t>.</a:t>
            </a:r>
            <a:r>
              <a:rPr sz="1200" dirty="0">
                <a:latin typeface="Montserrat" panose="00000500000000000000" pitchFamily="2" charset="0"/>
                <a:cs typeface="Arial"/>
              </a:rPr>
              <a:t> </a:t>
            </a:r>
            <a:endParaRPr lang="en-US" sz="1200" dirty="0">
              <a:latin typeface="Montserrat" panose="00000500000000000000" pitchFamily="2" charset="0"/>
              <a:cs typeface="Arial"/>
            </a:endParaRPr>
          </a:p>
          <a:p>
            <a:pPr marL="6351" defTabSz="457189"/>
            <a:r>
              <a:rPr sz="1200" dirty="0">
                <a:latin typeface="Montserrat" panose="00000500000000000000" pitchFamily="2" charset="0"/>
                <a:cs typeface="Arial"/>
              </a:rPr>
              <a:t>We look forward to seeing you grow in the next 3 months and promise to be here with you every step of the way.</a:t>
            </a:r>
          </a:p>
          <a:p>
            <a:pPr defTabSz="457189"/>
            <a:endParaRPr sz="1200" dirty="0">
              <a:latin typeface="Calibri"/>
            </a:endParaRPr>
          </a:p>
          <a:p>
            <a:pPr defTabSz="457189">
              <a:spcBef>
                <a:spcPts val="12"/>
              </a:spcBef>
            </a:pPr>
            <a:endParaRPr sz="1200" dirty="0">
              <a:latin typeface="Calibri"/>
            </a:endParaRPr>
          </a:p>
          <a:p>
            <a:pPr marL="6351" defTabSz="457189"/>
            <a:r>
              <a:rPr sz="1200" dirty="0">
                <a:latin typeface="Montserrat" panose="00000500000000000000" pitchFamily="2" charset="0"/>
                <a:cs typeface="Arial"/>
              </a:rPr>
              <a:t>This 3 month program includes:</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Two 45-minute sessions per month</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E-mail support between sessions</a:t>
            </a:r>
          </a:p>
          <a:p>
            <a:pPr marL="177796" indent="-171764" defTabSz="457189">
              <a:spcBef>
                <a:spcPts val="114"/>
              </a:spcBef>
              <a:buFont typeface="Wingdings"/>
              <a:buChar char=""/>
              <a:tabLst>
                <a:tab pos="177796" algn="l"/>
              </a:tabLst>
            </a:pPr>
            <a:r>
              <a:rPr sz="1200" dirty="0">
                <a:latin typeface="Montserrat" panose="00000500000000000000" pitchFamily="2" charset="0"/>
                <a:cs typeface="Arial"/>
              </a:rPr>
              <a:t>Recipes that are healthy and simple to prepare</a:t>
            </a:r>
          </a:p>
          <a:p>
            <a:pPr marL="177796" indent="-171764" defTabSz="457189">
              <a:spcBef>
                <a:spcPts val="110"/>
              </a:spcBef>
              <a:buFont typeface="Wingdings"/>
              <a:buChar char=""/>
              <a:tabLst>
                <a:tab pos="177796" algn="l"/>
              </a:tabLst>
            </a:pPr>
            <a:r>
              <a:rPr sz="1200" dirty="0">
                <a:latin typeface="Montserrat" panose="00000500000000000000" pitchFamily="2" charset="0"/>
                <a:cs typeface="Arial"/>
              </a:rPr>
              <a:t>Coaching and support to help you make the dietary and lifestyle changes you want</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Simple yet informative handouts that will increase your overall nutrition knowledge</a:t>
            </a:r>
            <a:endParaRPr lang="en-US" sz="1200" dirty="0">
              <a:latin typeface="Montserrat" panose="00000500000000000000" pitchFamily="2" charset="0"/>
              <a:cs typeface="Arial"/>
            </a:endParaRP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Access to an online community for support and accountability</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Access to our monthly newsletter with the latest health tips and recipes</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Our personal commitment to your health and success</a:t>
            </a:r>
          </a:p>
        </p:txBody>
      </p:sp>
      <p:sp>
        <p:nvSpPr>
          <p:cNvPr id="18" name="object 2"/>
          <p:cNvSpPr txBox="1">
            <a:spLocks noChangeArrowheads="1"/>
          </p:cNvSpPr>
          <p:nvPr/>
        </p:nvSpPr>
        <p:spPr bwMode="auto">
          <a:xfrm>
            <a:off x="2624840" y="1077167"/>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Congratulations</a:t>
            </a:r>
          </a:p>
        </p:txBody>
      </p:sp>
      <p:pic>
        <p:nvPicPr>
          <p:cNvPr id="6" name="Picture 5">
            <a:extLst>
              <a:ext uri="{FF2B5EF4-FFF2-40B4-BE49-F238E27FC236}">
                <a16:creationId xmlns:a16="http://schemas.microsoft.com/office/drawing/2014/main" id="{AE6CCF7D-BF09-4980-B760-4DFF6B2C9591}"/>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808002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362474"/>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7" name="object 5"/>
          <p:cNvSpPr txBox="1"/>
          <p:nvPr/>
        </p:nvSpPr>
        <p:spPr>
          <a:xfrm>
            <a:off x="2624840" y="2094268"/>
            <a:ext cx="8534495" cy="2936522"/>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We will work together as a team and I will help you reach your goals.</a:t>
            </a:r>
            <a:endParaRPr sz="1200" dirty="0">
              <a:latin typeface="Montserrat" panose="00000500000000000000" pitchFamily="2" charset="0"/>
              <a:cs typeface="Arial"/>
            </a:endParaRPr>
          </a:p>
          <a:p>
            <a:pPr defTabSz="457189"/>
            <a:endParaRPr lang="en-US" sz="1200" dirty="0">
              <a:latin typeface="Calibri"/>
            </a:endParaRPr>
          </a:p>
          <a:p>
            <a:pPr defTabSz="457189"/>
            <a:endParaRPr sz="1200" dirty="0">
              <a:latin typeface="Calibri"/>
            </a:endParaRPr>
          </a:p>
          <a:p>
            <a:pPr marL="6351" marR="6351" defTabSz="457189"/>
            <a:r>
              <a:rPr sz="1200" dirty="0">
                <a:latin typeface="Montserrat" panose="00000500000000000000" pitchFamily="2" charset="0"/>
                <a:cs typeface="Arial"/>
              </a:rPr>
              <a:t>The program’s goals are safe and achievable. Even small changes can result in big rewards for your health. </a:t>
            </a:r>
            <a:endParaRPr lang="en-US" sz="1200" dirty="0">
              <a:latin typeface="Montserrat" panose="00000500000000000000" pitchFamily="2" charset="0"/>
              <a:cs typeface="Arial"/>
            </a:endParaRPr>
          </a:p>
          <a:p>
            <a:pPr marL="6351" marR="6351" defTabSz="457189"/>
            <a:r>
              <a:rPr sz="1200" dirty="0">
                <a:latin typeface="Montserrat" panose="00000500000000000000" pitchFamily="2" charset="0"/>
                <a:cs typeface="Arial"/>
              </a:rPr>
              <a:t>Your goals will be reached by making gradual, healthy and reasonable changes in your eating and activity.</a:t>
            </a:r>
          </a:p>
          <a:p>
            <a:pPr defTabSz="457189">
              <a:spcBef>
                <a:spcPts val="12"/>
              </a:spcBef>
            </a:pPr>
            <a:endParaRPr lang="en-US" sz="1200" dirty="0">
              <a:latin typeface="Calibri"/>
            </a:endParaRPr>
          </a:p>
          <a:p>
            <a:pPr defTabSz="457189">
              <a:spcBef>
                <a:spcPts val="12"/>
              </a:spcBef>
            </a:pPr>
            <a:endParaRPr sz="1200" dirty="0">
              <a:latin typeface="Calibri"/>
            </a:endParaRPr>
          </a:p>
          <a:p>
            <a:pPr marL="6351" defTabSz="457189"/>
            <a:r>
              <a:rPr sz="1200" b="1" dirty="0">
                <a:latin typeface="Montserrat" panose="00000500000000000000" pitchFamily="2" charset="0"/>
                <a:cs typeface="Arial"/>
              </a:rPr>
              <a:t>I will count on you to:</a:t>
            </a:r>
            <a:endParaRPr sz="1200" dirty="0">
              <a:latin typeface="Montserrat" panose="00000500000000000000" pitchFamily="2" charset="0"/>
              <a:cs typeface="Arial"/>
            </a:endParaRP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Come to sessions with your Participant Notebook</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Give 24 hours notice if you must miss a session</a:t>
            </a:r>
          </a:p>
          <a:p>
            <a:pPr marL="177796" marR="14288" indent="-171764" defTabSz="457189">
              <a:spcBef>
                <a:spcPts val="6"/>
              </a:spcBef>
              <a:buFont typeface="Wingdings"/>
              <a:buChar char=""/>
              <a:tabLst>
                <a:tab pos="177796" algn="l"/>
              </a:tabLst>
            </a:pPr>
            <a:r>
              <a:rPr sz="1200" dirty="0">
                <a:latin typeface="Montserrat" panose="00000500000000000000" pitchFamily="2" charset="0"/>
                <a:cs typeface="Arial"/>
              </a:rPr>
              <a:t>Do your best to reach your eating and activity goals (including doing home activities to practice what you learn)</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Keep track of your eating and activity 7 days a week</a:t>
            </a:r>
          </a:p>
          <a:p>
            <a:pPr marL="177796" indent="-171764" defTabSz="457189">
              <a:spcBef>
                <a:spcPts val="114"/>
              </a:spcBef>
              <a:buFont typeface="Wingdings"/>
              <a:buChar char=""/>
              <a:tabLst>
                <a:tab pos="177796" algn="l"/>
              </a:tabLst>
            </a:pPr>
            <a:r>
              <a:rPr sz="1200" dirty="0">
                <a:latin typeface="Montserrat" panose="00000500000000000000" pitchFamily="2" charset="0"/>
                <a:cs typeface="Arial"/>
              </a:rPr>
              <a:t>Let me know if you have any problems by calling or e-mailing me</a:t>
            </a:r>
          </a:p>
          <a:p>
            <a:pPr marL="177796" indent="-171764" defTabSz="457189">
              <a:spcBef>
                <a:spcPts val="110"/>
              </a:spcBef>
              <a:buFont typeface="Wingdings"/>
              <a:buChar char=""/>
              <a:tabLst>
                <a:tab pos="177796" algn="l"/>
              </a:tabLst>
            </a:pPr>
            <a:r>
              <a:rPr sz="1200" dirty="0">
                <a:latin typeface="Montserrat" panose="00000500000000000000" pitchFamily="2" charset="0"/>
                <a:cs typeface="Arial"/>
              </a:rPr>
              <a:t>Stay willing and open to change</a:t>
            </a:r>
          </a:p>
          <a:p>
            <a:pPr marL="177796" indent="-171764" defTabSz="457189">
              <a:spcBef>
                <a:spcPts val="108"/>
              </a:spcBef>
              <a:buFont typeface="Wingdings"/>
              <a:buChar char=""/>
              <a:tabLst>
                <a:tab pos="177796" algn="l"/>
              </a:tabLst>
            </a:pPr>
            <a:r>
              <a:rPr sz="1200" dirty="0">
                <a:latin typeface="Montserrat" panose="00000500000000000000" pitchFamily="2" charset="0"/>
                <a:cs typeface="Arial"/>
              </a:rPr>
              <a:t>Always hang in there</a:t>
            </a:r>
          </a:p>
          <a:p>
            <a:pPr marL="177796" indent="-171764" defTabSz="457189">
              <a:spcBef>
                <a:spcPts val="114"/>
              </a:spcBef>
              <a:buFont typeface="Wingdings"/>
              <a:buChar char=""/>
              <a:tabLst>
                <a:tab pos="177796" algn="l"/>
              </a:tabLst>
            </a:pPr>
            <a:r>
              <a:rPr sz="1200" dirty="0">
                <a:latin typeface="Montserrat" panose="00000500000000000000" pitchFamily="2" charset="0"/>
                <a:cs typeface="Arial"/>
              </a:rPr>
              <a:t>Be honest</a:t>
            </a:r>
          </a:p>
        </p:txBody>
      </p:sp>
      <p:sp>
        <p:nvSpPr>
          <p:cNvPr id="8"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Agreement</a:t>
            </a:r>
          </a:p>
        </p:txBody>
      </p:sp>
      <p:pic>
        <p:nvPicPr>
          <p:cNvPr id="5" name="Picture 4">
            <a:extLst>
              <a:ext uri="{FF2B5EF4-FFF2-40B4-BE49-F238E27FC236}">
                <a16:creationId xmlns:a16="http://schemas.microsoft.com/office/drawing/2014/main" id="{396FF1EB-90A2-4512-B21E-FAE05100355C}"/>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259653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12" name="object 5"/>
          <p:cNvSpPr txBox="1"/>
          <p:nvPr/>
        </p:nvSpPr>
        <p:spPr>
          <a:xfrm>
            <a:off x="2624840" y="2087563"/>
            <a:ext cx="8535285" cy="1867116"/>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You can count on me to:</a:t>
            </a:r>
            <a:endParaRPr sz="1200" dirty="0">
              <a:latin typeface="Montserrat" panose="00000500000000000000" pitchFamily="2" charset="0"/>
              <a:cs typeface="Arial"/>
            </a:endParaRPr>
          </a:p>
          <a:p>
            <a:pPr marL="177796" indent="-171764" defTabSz="457189">
              <a:spcBef>
                <a:spcPts val="170"/>
              </a:spcBef>
              <a:buFont typeface="Wingdings"/>
              <a:buChar char=""/>
              <a:tabLst>
                <a:tab pos="177796" algn="l"/>
              </a:tabLst>
            </a:pPr>
            <a:r>
              <a:rPr sz="1200" dirty="0">
                <a:latin typeface="Montserrat" panose="00000500000000000000" pitchFamily="2" charset="0"/>
                <a:cs typeface="Arial"/>
              </a:rPr>
              <a:t>Notice what you are doing well and what you can improve on</a:t>
            </a:r>
          </a:p>
          <a:p>
            <a:pPr marL="177796" indent="-171764" defTabSz="457189">
              <a:spcBef>
                <a:spcPts val="167"/>
              </a:spcBef>
              <a:buFont typeface="Wingdings"/>
              <a:buChar char=""/>
              <a:tabLst>
                <a:tab pos="177796" algn="l"/>
              </a:tabLst>
            </a:pPr>
            <a:r>
              <a:rPr sz="1200" dirty="0">
                <a:latin typeface="Montserrat" panose="00000500000000000000" pitchFamily="2" charset="0"/>
                <a:cs typeface="Arial"/>
              </a:rPr>
              <a:t>Answer your questions and share solutions and ideas</a:t>
            </a:r>
          </a:p>
          <a:p>
            <a:pPr marL="177796" indent="-171764" defTabSz="457189">
              <a:spcBef>
                <a:spcPts val="167"/>
              </a:spcBef>
              <a:buFont typeface="Wingdings"/>
              <a:buChar char=""/>
              <a:tabLst>
                <a:tab pos="177796" algn="l"/>
              </a:tabLst>
            </a:pPr>
            <a:r>
              <a:rPr sz="1200" dirty="0">
                <a:latin typeface="Montserrat" panose="00000500000000000000" pitchFamily="2" charset="0"/>
                <a:cs typeface="Arial"/>
              </a:rPr>
              <a:t>Stand by you during hard times</a:t>
            </a:r>
          </a:p>
          <a:p>
            <a:pPr marL="177796" indent="-171764" defTabSz="457189">
              <a:spcBef>
                <a:spcPts val="167"/>
              </a:spcBef>
              <a:buFont typeface="Wingdings"/>
              <a:buChar char=""/>
              <a:tabLst>
                <a:tab pos="177796" algn="l"/>
              </a:tabLst>
            </a:pPr>
            <a:r>
              <a:rPr sz="1200" dirty="0">
                <a:latin typeface="Montserrat" panose="00000500000000000000" pitchFamily="2" charset="0"/>
                <a:cs typeface="Arial"/>
              </a:rPr>
              <a:t>Believe you can reach your eating and activity goals</a:t>
            </a:r>
            <a:endParaRPr lang="en-US" sz="1200" dirty="0">
              <a:latin typeface="Montserrat" panose="00000500000000000000" pitchFamily="2" charset="0"/>
              <a:cs typeface="Arial"/>
            </a:endParaRPr>
          </a:p>
          <a:p>
            <a:pPr marL="177796" indent="-171764" defTabSz="457189">
              <a:spcBef>
                <a:spcPts val="167"/>
              </a:spcBef>
              <a:buFont typeface="Wingdings"/>
              <a:buChar char=""/>
              <a:tabLst>
                <a:tab pos="177796" algn="l"/>
              </a:tabLst>
            </a:pPr>
            <a:r>
              <a:rPr sz="1200" dirty="0">
                <a:latin typeface="Montserrat" panose="00000500000000000000" pitchFamily="2" charset="0"/>
                <a:cs typeface="Arial"/>
              </a:rPr>
              <a:t>Support and help you always</a:t>
            </a:r>
          </a:p>
          <a:p>
            <a:pPr marL="177796" indent="-171764" defTabSz="457189">
              <a:spcBef>
                <a:spcPts val="167"/>
              </a:spcBef>
              <a:buFont typeface="Wingdings"/>
              <a:buChar char=""/>
              <a:tabLst>
                <a:tab pos="177796" algn="l"/>
              </a:tabLst>
            </a:pPr>
            <a:r>
              <a:rPr sz="1200" dirty="0">
                <a:latin typeface="Montserrat" panose="00000500000000000000" pitchFamily="2" charset="0"/>
                <a:cs typeface="Arial"/>
              </a:rPr>
              <a:t>Be honest</a:t>
            </a:r>
          </a:p>
        </p:txBody>
      </p:sp>
      <p:sp>
        <p:nvSpPr>
          <p:cNvPr id="13" name="object 6"/>
          <p:cNvSpPr txBox="1"/>
          <p:nvPr/>
        </p:nvSpPr>
        <p:spPr>
          <a:xfrm>
            <a:off x="4135438" y="3854076"/>
            <a:ext cx="4108018" cy="1184103"/>
          </a:xfrm>
          <a:prstGeom prst="rect">
            <a:avLst/>
          </a:prstGeom>
        </p:spPr>
        <p:txBody>
          <a:bodyPr vert="horz" wrap="square" lIns="0" tIns="0" rIns="0" bIns="0" rtlCol="0">
            <a:noAutofit/>
          </a:bodyPr>
          <a:lstStyle/>
          <a:p>
            <a:pPr marL="6351" marR="6351" algn="just" defTabSz="457189"/>
            <a:r>
              <a:rPr sz="1200" dirty="0">
                <a:solidFill>
                  <a:srgbClr val="000000"/>
                </a:solidFill>
                <a:latin typeface="Montserrat" panose="00000500000000000000" pitchFamily="2" charset="0"/>
                <a:cs typeface="Arial"/>
              </a:rPr>
              <a:t>We agree to work together in the ways described.</a:t>
            </a:r>
          </a:p>
          <a:p>
            <a:pPr defTabSz="457189">
              <a:lnSpc>
                <a:spcPts val="400"/>
              </a:lnSpc>
              <a:spcBef>
                <a:spcPts val="19"/>
              </a:spcBef>
            </a:pPr>
            <a:endParaRPr sz="1200" dirty="0">
              <a:solidFill>
                <a:srgbClr val="000000"/>
              </a:solidFill>
              <a:latin typeface="Calibri"/>
            </a:endParaRPr>
          </a:p>
          <a:p>
            <a:pPr marL="6351" marR="212086" algn="just" defTabSz="457189">
              <a:lnSpc>
                <a:spcPct val="200100"/>
              </a:lnSpc>
              <a:tabLst>
                <a:tab pos="1736682" algn="l"/>
              </a:tabLst>
            </a:pPr>
            <a:r>
              <a:rPr sz="1200" dirty="0">
                <a:solidFill>
                  <a:srgbClr val="000000"/>
                </a:solidFill>
                <a:latin typeface="Montserrat" panose="00000500000000000000" pitchFamily="2" charset="0"/>
                <a:cs typeface="Arial"/>
              </a:rPr>
              <a:t>Signed </a:t>
            </a:r>
            <a:r>
              <a:rPr sz="1200" u="sng" dirty="0">
                <a:solidFill>
                  <a:srgbClr val="000000"/>
                </a:solidFill>
                <a:latin typeface="Montserrat" panose="00000500000000000000" pitchFamily="2" charset="0"/>
                <a:cs typeface="Arial"/>
              </a:rPr>
              <a:t> 	</a:t>
            </a:r>
            <a:r>
              <a:rPr lang="en-US" sz="1200" u="sng"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 </a:t>
            </a:r>
            <a:endParaRPr lang="en-US" sz="1200" dirty="0">
              <a:solidFill>
                <a:srgbClr val="000000"/>
              </a:solidFill>
              <a:latin typeface="Montserrat" panose="00000500000000000000" pitchFamily="2" charset="0"/>
              <a:cs typeface="Arial"/>
            </a:endParaRPr>
          </a:p>
          <a:p>
            <a:pPr marL="6351" marR="212086" algn="just" defTabSz="457189">
              <a:lnSpc>
                <a:spcPct val="200100"/>
              </a:lnSpc>
              <a:tabLst>
                <a:tab pos="1736682" algn="l"/>
              </a:tabLst>
            </a:pPr>
            <a:r>
              <a:rPr sz="1200" dirty="0">
                <a:solidFill>
                  <a:srgbClr val="000000"/>
                </a:solidFill>
                <a:latin typeface="Montserrat" panose="00000500000000000000" pitchFamily="2" charset="0"/>
                <a:cs typeface="Arial"/>
              </a:rPr>
              <a:t>Signed </a:t>
            </a:r>
            <a:r>
              <a:rPr sz="1200" u="sng" dirty="0">
                <a:solidFill>
                  <a:srgbClr val="000000"/>
                </a:solidFill>
                <a:latin typeface="Montserrat" panose="00000500000000000000" pitchFamily="2" charset="0"/>
                <a:cs typeface="Arial"/>
              </a:rPr>
              <a:t> 	</a:t>
            </a:r>
            <a:r>
              <a:rPr lang="en-US" sz="1200" u="sng" dirty="0">
                <a:solidFill>
                  <a:srgbClr val="000000"/>
                </a:solidFill>
                <a:latin typeface="Montserrat" panose="00000500000000000000" pitchFamily="2" charset="0"/>
                <a:cs typeface="Arial"/>
              </a:rPr>
              <a:t>				</a:t>
            </a:r>
            <a:r>
              <a:rPr lang="en-US" sz="1200" dirty="0">
                <a:solidFill>
                  <a:srgbClr val="000000"/>
                </a:solidFill>
                <a:latin typeface="Montserrat" panose="00000500000000000000" pitchFamily="2" charset="0"/>
                <a:cs typeface="Arial"/>
              </a:rPr>
              <a:t>	</a:t>
            </a:r>
          </a:p>
          <a:p>
            <a:pPr marL="6351" marR="212086" algn="just" defTabSz="457189">
              <a:lnSpc>
                <a:spcPct val="200100"/>
              </a:lnSpc>
              <a:tabLst>
                <a:tab pos="1736682" algn="l"/>
              </a:tabLst>
            </a:pPr>
            <a:r>
              <a:rPr sz="1200" dirty="0">
                <a:solidFill>
                  <a:srgbClr val="000000"/>
                </a:solidFill>
                <a:latin typeface="Montserrat" panose="00000500000000000000" pitchFamily="2" charset="0"/>
                <a:cs typeface="Arial"/>
              </a:rPr>
              <a:t>Date </a:t>
            </a:r>
            <a:r>
              <a:rPr sz="1200" u="sng" dirty="0">
                <a:solidFill>
                  <a:srgbClr val="000000"/>
                </a:solidFill>
                <a:latin typeface="Montserrat" panose="00000500000000000000" pitchFamily="2" charset="0"/>
                <a:cs typeface="Arial"/>
              </a:rPr>
              <a:t> 	</a:t>
            </a:r>
            <a:r>
              <a:rPr lang="en-US" sz="1200" u="sng"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14"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Agreement</a:t>
            </a:r>
          </a:p>
        </p:txBody>
      </p:sp>
      <p:pic>
        <p:nvPicPr>
          <p:cNvPr id="6" name="Picture 5">
            <a:extLst>
              <a:ext uri="{FF2B5EF4-FFF2-40B4-BE49-F238E27FC236}">
                <a16:creationId xmlns:a16="http://schemas.microsoft.com/office/drawing/2014/main" id="{EF20FB89-A48C-4DF1-95A3-816DBB3C6CBE}"/>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741498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Goal setting</a:t>
            </a:r>
          </a:p>
        </p:txBody>
      </p:sp>
      <p:sp>
        <p:nvSpPr>
          <p:cNvPr id="8" name="object 6"/>
          <p:cNvSpPr txBox="1"/>
          <p:nvPr/>
        </p:nvSpPr>
        <p:spPr>
          <a:xfrm>
            <a:off x="2624840" y="2088358"/>
            <a:ext cx="8534495" cy="2942432"/>
          </a:xfrm>
          <a:prstGeom prst="rect">
            <a:avLst/>
          </a:prstGeom>
        </p:spPr>
        <p:txBody>
          <a:bodyPr vert="horz" wrap="square" lIns="0" tIns="0" rIns="0" bIns="0" rtlCol="0">
            <a:noAutofit/>
          </a:bodyPr>
          <a:lstStyle/>
          <a:p>
            <a:pPr marL="6351" marR="27622" defTabSz="457189"/>
            <a:r>
              <a:rPr sz="1200" b="1" dirty="0">
                <a:latin typeface="Montserrat" panose="00000500000000000000" pitchFamily="2" charset="0"/>
                <a:cs typeface="Arial"/>
              </a:rPr>
              <a:t>Before you set your goals, be sure you have clarity and are striving for goals that are really important to you. </a:t>
            </a:r>
            <a:endParaRPr lang="en-US" sz="1200" b="1" dirty="0">
              <a:latin typeface="Montserrat" panose="00000500000000000000" pitchFamily="2" charset="0"/>
              <a:cs typeface="Arial"/>
            </a:endParaRPr>
          </a:p>
          <a:p>
            <a:pPr marL="6351" marR="27622" defTabSz="457189"/>
            <a:r>
              <a:rPr sz="1200" b="1" dirty="0">
                <a:latin typeface="Montserrat" panose="00000500000000000000" pitchFamily="2" charset="0"/>
                <a:cs typeface="Arial"/>
              </a:rPr>
              <a:t>If you are confused or misguided, it is harder to stick with your plan. </a:t>
            </a:r>
            <a:endParaRPr lang="en-US" sz="1200" b="1" dirty="0">
              <a:latin typeface="Montserrat" panose="00000500000000000000" pitchFamily="2" charset="0"/>
              <a:cs typeface="Arial"/>
            </a:endParaRPr>
          </a:p>
          <a:p>
            <a:pPr marL="6351" marR="27622" defTabSz="457189"/>
            <a:r>
              <a:rPr sz="1200" b="1" dirty="0">
                <a:latin typeface="Montserrat" panose="00000500000000000000" pitchFamily="2" charset="0"/>
                <a:cs typeface="Arial"/>
              </a:rPr>
              <a:t>Below are 7 ways to set goals:</a:t>
            </a:r>
          </a:p>
          <a:p>
            <a:pPr defTabSz="457189"/>
            <a:endParaRPr sz="1200" dirty="0">
              <a:latin typeface="Calibri"/>
            </a:endParaRPr>
          </a:p>
          <a:p>
            <a:pPr defTabSz="457189">
              <a:spcBef>
                <a:spcPts val="12"/>
              </a:spcBef>
            </a:pPr>
            <a:endParaRPr sz="1200" dirty="0">
              <a:latin typeface="Calibri"/>
            </a:endParaRPr>
          </a:p>
          <a:p>
            <a:pPr marL="177796" indent="-171764" defTabSz="457189">
              <a:spcAft>
                <a:spcPts val="600"/>
              </a:spcAft>
              <a:buFont typeface="+mj-lt"/>
              <a:buAutoNum type="arabicPeriod"/>
              <a:tabLst>
                <a:tab pos="177796" algn="l"/>
              </a:tabLst>
            </a:pPr>
            <a:r>
              <a:rPr sz="1200" b="1" dirty="0">
                <a:latin typeface="Montserrat" panose="00000500000000000000" pitchFamily="2" charset="0"/>
                <a:cs typeface="Arial"/>
              </a:rPr>
              <a:t>Clarity</a:t>
            </a:r>
            <a:r>
              <a:rPr sz="1200" dirty="0">
                <a:latin typeface="Montserrat" panose="00000500000000000000" pitchFamily="2" charset="0"/>
                <a:cs typeface="Arial"/>
              </a:rPr>
              <a:t> – You must be clear on where you were and where you are.</a:t>
            </a:r>
          </a:p>
          <a:p>
            <a:pPr marL="177796" marR="6351" indent="-171764" defTabSz="457189">
              <a:spcBef>
                <a:spcPts val="43"/>
              </a:spcBef>
              <a:spcAft>
                <a:spcPts val="600"/>
              </a:spcAft>
              <a:buFont typeface="+mj-lt"/>
              <a:buAutoNum type="arabicPeriod"/>
              <a:tabLst>
                <a:tab pos="177796" algn="l"/>
              </a:tabLst>
            </a:pPr>
            <a:r>
              <a:rPr sz="1200" b="1" dirty="0">
                <a:latin typeface="Montserrat" panose="00000500000000000000" pitchFamily="2" charset="0"/>
                <a:cs typeface="Arial"/>
              </a:rPr>
              <a:t>Certainty</a:t>
            </a:r>
            <a:r>
              <a:rPr sz="1200" dirty="0">
                <a:latin typeface="Montserrat" panose="00000500000000000000" pitchFamily="2" charset="0"/>
                <a:cs typeface="Arial"/>
              </a:rPr>
              <a:t> – Once you are clear on where you are, you must become certain that you can attain this goal.</a:t>
            </a:r>
          </a:p>
          <a:p>
            <a:pPr marL="177796" marR="61912" indent="-171764" defTabSz="457189">
              <a:spcAft>
                <a:spcPts val="600"/>
              </a:spcAft>
              <a:buFont typeface="+mj-lt"/>
              <a:buAutoNum type="arabicPeriod"/>
              <a:tabLst>
                <a:tab pos="177796" algn="l"/>
              </a:tabLst>
            </a:pPr>
            <a:r>
              <a:rPr sz="1200" b="1" dirty="0">
                <a:latin typeface="Montserrat" panose="00000500000000000000" pitchFamily="2" charset="0"/>
                <a:cs typeface="Arial"/>
              </a:rPr>
              <a:t>Excitement</a:t>
            </a:r>
            <a:r>
              <a:rPr sz="1200" dirty="0">
                <a:latin typeface="Montserrat" panose="00000500000000000000" pitchFamily="2" charset="0"/>
                <a:cs typeface="Arial"/>
              </a:rPr>
              <a:t> – After figuring out where you are and that you can achieve anything you set your mind to, </a:t>
            </a:r>
            <a:br>
              <a:rPr lang="en-US" sz="1200" dirty="0">
                <a:latin typeface="Montserrat" panose="00000500000000000000" pitchFamily="2" charset="0"/>
                <a:cs typeface="Arial"/>
              </a:rPr>
            </a:br>
            <a:r>
              <a:rPr sz="1200" dirty="0">
                <a:latin typeface="Montserrat" panose="00000500000000000000" pitchFamily="2" charset="0"/>
                <a:cs typeface="Arial"/>
              </a:rPr>
              <a:t>you need to decide where you want to be.</a:t>
            </a:r>
          </a:p>
          <a:p>
            <a:pPr marL="177796" marR="61912" indent="-171764" defTabSz="457189">
              <a:spcBef>
                <a:spcPts val="3"/>
              </a:spcBef>
              <a:spcAft>
                <a:spcPts val="600"/>
              </a:spcAft>
              <a:buFont typeface="+mj-lt"/>
              <a:buAutoNum type="arabicPeriod"/>
              <a:tabLst>
                <a:tab pos="177796" algn="l"/>
              </a:tabLst>
            </a:pPr>
            <a:r>
              <a:rPr sz="1200" b="1" dirty="0">
                <a:latin typeface="Montserrat" panose="00000500000000000000" pitchFamily="2" charset="0"/>
                <a:cs typeface="Arial"/>
              </a:rPr>
              <a:t>Focus</a:t>
            </a:r>
            <a:r>
              <a:rPr sz="1200" dirty="0">
                <a:latin typeface="Montserrat" panose="00000500000000000000" pitchFamily="2" charset="0"/>
                <a:cs typeface="Arial"/>
              </a:rPr>
              <a:t> – Out of your list of goals, circle the top 3 or 4 you would like to achieve. Which of those goals </a:t>
            </a:r>
            <a:br>
              <a:rPr lang="en-US" sz="1200" dirty="0">
                <a:latin typeface="Montserrat" panose="00000500000000000000" pitchFamily="2" charset="0"/>
                <a:cs typeface="Arial"/>
              </a:rPr>
            </a:br>
            <a:r>
              <a:rPr sz="1200" dirty="0">
                <a:latin typeface="Montserrat" panose="00000500000000000000" pitchFamily="2" charset="0"/>
                <a:cs typeface="Arial"/>
              </a:rPr>
              <a:t>would inspire you to take action?</a:t>
            </a:r>
          </a:p>
          <a:p>
            <a:pPr marL="177796" marR="61912" indent="-171764" defTabSz="457189">
              <a:spcBef>
                <a:spcPts val="3"/>
              </a:spcBef>
              <a:spcAft>
                <a:spcPts val="600"/>
              </a:spcAft>
              <a:buFont typeface="+mj-lt"/>
              <a:buAutoNum type="arabicPeriod"/>
              <a:tabLst>
                <a:tab pos="177796" algn="l"/>
              </a:tabLst>
            </a:pPr>
            <a:r>
              <a:rPr sz="1200" b="1" dirty="0">
                <a:latin typeface="Montserrat" panose="00000500000000000000" pitchFamily="2" charset="0"/>
                <a:cs typeface="Arial"/>
              </a:rPr>
              <a:t>Commitment</a:t>
            </a:r>
            <a:r>
              <a:rPr sz="1200" dirty="0">
                <a:latin typeface="Montserrat" panose="00000500000000000000" pitchFamily="2" charset="0"/>
                <a:cs typeface="Arial"/>
              </a:rPr>
              <a:t> – Take each of your 3 or 4 goals and decide why you MUST achieve them. What</a:t>
            </a:r>
            <a:r>
              <a:rPr lang="en-US" sz="1200" dirty="0">
                <a:latin typeface="Montserrat" panose="00000500000000000000" pitchFamily="2" charset="0"/>
                <a:cs typeface="Arial"/>
              </a:rPr>
              <a:t> </a:t>
            </a:r>
            <a:r>
              <a:rPr sz="1200" dirty="0">
                <a:latin typeface="Montserrat" panose="00000500000000000000" pitchFamily="2" charset="0"/>
                <a:cs typeface="Arial"/>
              </a:rPr>
              <a:t>are some </a:t>
            </a:r>
            <a:br>
              <a:rPr lang="en-US" sz="1200" dirty="0">
                <a:latin typeface="Montserrat" panose="00000500000000000000" pitchFamily="2" charset="0"/>
                <a:cs typeface="Arial"/>
              </a:rPr>
            </a:br>
            <a:r>
              <a:rPr sz="1200" dirty="0">
                <a:latin typeface="Montserrat" panose="00000500000000000000" pitchFamily="2" charset="0"/>
                <a:cs typeface="Arial"/>
              </a:rPr>
              <a:t>of the things you don’t want to do, that you will have to, if you want to achieve them?</a:t>
            </a:r>
          </a:p>
          <a:p>
            <a:pPr marL="177796" marR="61912" indent="-171764" defTabSz="457189">
              <a:spcBef>
                <a:spcPts val="3"/>
              </a:spcBef>
              <a:spcAft>
                <a:spcPts val="600"/>
              </a:spcAft>
              <a:buFont typeface="+mj-lt"/>
              <a:buAutoNum type="arabicPeriod"/>
              <a:tabLst>
                <a:tab pos="177796" algn="l"/>
              </a:tabLst>
            </a:pPr>
            <a:r>
              <a:rPr sz="1200" b="1" dirty="0">
                <a:latin typeface="Montserrat" panose="00000500000000000000" pitchFamily="2" charset="0"/>
                <a:cs typeface="Arial"/>
              </a:rPr>
              <a:t>Momentum</a:t>
            </a:r>
            <a:r>
              <a:rPr sz="1200" dirty="0">
                <a:latin typeface="Montserrat" panose="00000500000000000000" pitchFamily="2" charset="0"/>
                <a:cs typeface="Arial"/>
              </a:rPr>
              <a:t> – Resolve to do one small and one large thing immediately to move toward reaching your goals.</a:t>
            </a:r>
          </a:p>
          <a:p>
            <a:pPr marL="177796" indent="-171764" defTabSz="457189">
              <a:spcBef>
                <a:spcPts val="114"/>
              </a:spcBef>
              <a:spcAft>
                <a:spcPts val="600"/>
              </a:spcAft>
              <a:buFont typeface="+mj-lt"/>
              <a:buAutoNum type="arabicPeriod"/>
              <a:tabLst>
                <a:tab pos="177796" algn="l"/>
              </a:tabLst>
            </a:pPr>
            <a:r>
              <a:rPr sz="1200" b="1" dirty="0">
                <a:latin typeface="Montserrat" panose="00000500000000000000" pitchFamily="2" charset="0"/>
                <a:cs typeface="Arial"/>
              </a:rPr>
              <a:t>Get SMART</a:t>
            </a:r>
          </a:p>
        </p:txBody>
      </p:sp>
      <p:sp>
        <p:nvSpPr>
          <p:cNvPr id="10" name="object 2"/>
          <p:cNvSpPr txBox="1">
            <a:spLocks noChangeArrowheads="1"/>
          </p:cNvSpPr>
          <p:nvPr/>
        </p:nvSpPr>
        <p:spPr bwMode="auto">
          <a:xfrm>
            <a:off x="2624840" y="1074781"/>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Goals</a:t>
            </a:r>
          </a:p>
        </p:txBody>
      </p:sp>
      <p:pic>
        <p:nvPicPr>
          <p:cNvPr id="6" name="Picture 5">
            <a:extLst>
              <a:ext uri="{FF2B5EF4-FFF2-40B4-BE49-F238E27FC236}">
                <a16:creationId xmlns:a16="http://schemas.microsoft.com/office/drawing/2014/main" id="{B9EBC22F-1586-41D0-96C9-16D97C98072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479794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4" name="object 7"/>
          <p:cNvSpPr txBox="1"/>
          <p:nvPr/>
        </p:nvSpPr>
        <p:spPr>
          <a:xfrm>
            <a:off x="2624840" y="2091906"/>
            <a:ext cx="8534495" cy="2938884"/>
          </a:xfrm>
          <a:prstGeom prst="rect">
            <a:avLst/>
          </a:prstGeom>
        </p:spPr>
        <p:txBody>
          <a:bodyPr vert="horz" wrap="square" lIns="0" tIns="0" rIns="0" bIns="0" rtlCol="0">
            <a:noAutofit/>
          </a:bodyPr>
          <a:lstStyle/>
          <a:p>
            <a:pPr marL="6351" marR="27622" defTabSz="457189"/>
            <a:r>
              <a:rPr sz="1200" b="1" dirty="0">
                <a:latin typeface="Montserrat" panose="00000500000000000000" pitchFamily="2" charset="0"/>
                <a:cs typeface="Arial"/>
              </a:rPr>
              <a:t>One popular guideline for setting goals is the SMART method. </a:t>
            </a:r>
            <a:endParaRPr lang="en-US" sz="1200" b="1" dirty="0">
              <a:latin typeface="Montserrat" panose="00000500000000000000" pitchFamily="2" charset="0"/>
              <a:cs typeface="Arial"/>
            </a:endParaRPr>
          </a:p>
          <a:p>
            <a:pPr marL="6351" marR="27622" defTabSz="457189"/>
            <a:r>
              <a:rPr sz="1200" b="1" dirty="0">
                <a:latin typeface="Montserrat" panose="00000500000000000000" pitchFamily="2" charset="0"/>
                <a:cs typeface="Arial"/>
              </a:rPr>
              <a:t>The more often you measure yourself and hold yourself accountable, the stronger your results.</a:t>
            </a:r>
          </a:p>
          <a:p>
            <a:pPr marL="6351" marR="27622" defTabSz="457189"/>
            <a:endParaRPr sz="1200" b="1" dirty="0">
              <a:latin typeface="Montserrat" panose="00000500000000000000" pitchFamily="2" charset="0"/>
              <a:cs typeface="Arial"/>
            </a:endParaRPr>
          </a:p>
          <a:p>
            <a:pPr marL="6351" marR="27622" defTabSz="457189"/>
            <a:endParaRPr sz="1200" b="1" dirty="0">
              <a:latin typeface="Montserrat" panose="00000500000000000000" pitchFamily="2" charset="0"/>
              <a:cs typeface="Arial"/>
            </a:endParaRPr>
          </a:p>
          <a:p>
            <a:pPr marL="6033" marR="27622" defTabSz="457189">
              <a:spcAft>
                <a:spcPts val="900"/>
              </a:spcAft>
              <a:tabLst>
                <a:tab pos="177796" algn="l"/>
              </a:tabLst>
            </a:pPr>
            <a:r>
              <a:rPr sz="1600" b="1" dirty="0">
                <a:latin typeface="Montserrat" panose="00000500000000000000" pitchFamily="2" charset="0"/>
                <a:cs typeface="Arial"/>
              </a:rPr>
              <a:t>S </a:t>
            </a:r>
            <a:r>
              <a:rPr sz="1600" dirty="0">
                <a:latin typeface="Montserrat" panose="00000500000000000000" pitchFamily="2" charset="0"/>
                <a:cs typeface="Arial"/>
              </a:rPr>
              <a:t>– Specific (or Significant)</a:t>
            </a:r>
            <a:endParaRPr sz="1600" b="1" dirty="0">
              <a:latin typeface="Montserrat" panose="00000500000000000000" pitchFamily="2" charset="0"/>
              <a:cs typeface="Arial"/>
            </a:endParaRPr>
          </a:p>
          <a:p>
            <a:pPr marL="6033" marR="27622" defTabSz="457189">
              <a:spcAft>
                <a:spcPts val="900"/>
              </a:spcAft>
              <a:tabLst>
                <a:tab pos="177796" algn="l"/>
              </a:tabLst>
            </a:pPr>
            <a:r>
              <a:rPr sz="1600" b="1" dirty="0">
                <a:latin typeface="Montserrat" panose="00000500000000000000" pitchFamily="2" charset="0"/>
                <a:cs typeface="Arial"/>
              </a:rPr>
              <a:t>M </a:t>
            </a:r>
            <a:r>
              <a:rPr sz="1600" dirty="0">
                <a:latin typeface="Montserrat" panose="00000500000000000000" pitchFamily="2" charset="0"/>
                <a:cs typeface="Arial"/>
              </a:rPr>
              <a:t>– Measurable (or Meaningful)</a:t>
            </a:r>
            <a:endParaRPr sz="1600" b="1" dirty="0">
              <a:latin typeface="Montserrat" panose="00000500000000000000" pitchFamily="2" charset="0"/>
              <a:cs typeface="Arial"/>
            </a:endParaRPr>
          </a:p>
          <a:p>
            <a:pPr marL="6033" marR="27622" defTabSz="457189">
              <a:spcAft>
                <a:spcPts val="900"/>
              </a:spcAft>
              <a:tabLst>
                <a:tab pos="177796" algn="l"/>
              </a:tabLst>
            </a:pPr>
            <a:r>
              <a:rPr sz="1600" b="1" dirty="0">
                <a:latin typeface="Montserrat" panose="00000500000000000000" pitchFamily="2" charset="0"/>
                <a:cs typeface="Arial"/>
              </a:rPr>
              <a:t>A </a:t>
            </a:r>
            <a:r>
              <a:rPr sz="1600" dirty="0">
                <a:latin typeface="Montserrat" panose="00000500000000000000" pitchFamily="2" charset="0"/>
                <a:cs typeface="Arial"/>
              </a:rPr>
              <a:t>– Attainable (or Action-Oriented)</a:t>
            </a:r>
            <a:endParaRPr sz="1600" b="1" dirty="0">
              <a:latin typeface="Montserrat" panose="00000500000000000000" pitchFamily="2" charset="0"/>
              <a:cs typeface="Arial"/>
            </a:endParaRPr>
          </a:p>
          <a:p>
            <a:pPr marL="6033" marR="27622" defTabSz="457189">
              <a:spcAft>
                <a:spcPts val="900"/>
              </a:spcAft>
              <a:tabLst>
                <a:tab pos="177796" algn="l"/>
              </a:tabLst>
            </a:pPr>
            <a:r>
              <a:rPr sz="1600" b="1" dirty="0">
                <a:latin typeface="Montserrat" panose="00000500000000000000" pitchFamily="2" charset="0"/>
                <a:cs typeface="Arial"/>
              </a:rPr>
              <a:t>R </a:t>
            </a:r>
            <a:r>
              <a:rPr sz="1600" dirty="0">
                <a:latin typeface="Montserrat" panose="00000500000000000000" pitchFamily="2" charset="0"/>
                <a:cs typeface="Arial"/>
              </a:rPr>
              <a:t>– Relevant (or Rewarding)</a:t>
            </a:r>
            <a:endParaRPr sz="1600" b="1" dirty="0">
              <a:latin typeface="Montserrat" panose="00000500000000000000" pitchFamily="2" charset="0"/>
              <a:cs typeface="Arial"/>
            </a:endParaRPr>
          </a:p>
          <a:p>
            <a:pPr marL="6033" marR="27622" defTabSz="457189">
              <a:spcAft>
                <a:spcPts val="900"/>
              </a:spcAft>
              <a:tabLst>
                <a:tab pos="177796" algn="l"/>
              </a:tabLst>
            </a:pPr>
            <a:r>
              <a:rPr sz="1600" b="1" dirty="0">
                <a:latin typeface="Montserrat" panose="00000500000000000000" pitchFamily="2" charset="0"/>
                <a:cs typeface="Arial"/>
              </a:rPr>
              <a:t>T </a:t>
            </a:r>
            <a:r>
              <a:rPr sz="1600" dirty="0">
                <a:latin typeface="Montserrat" panose="00000500000000000000" pitchFamily="2" charset="0"/>
                <a:cs typeface="Arial"/>
              </a:rPr>
              <a:t>– Time-bound (or Trackable)</a:t>
            </a:r>
          </a:p>
        </p:txBody>
      </p:sp>
      <p:sp>
        <p:nvSpPr>
          <p:cNvPr id="10"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Goal setting</a:t>
            </a:r>
          </a:p>
        </p:txBody>
      </p:sp>
      <p:sp>
        <p:nvSpPr>
          <p:cNvPr id="11"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Goals</a:t>
            </a:r>
          </a:p>
        </p:txBody>
      </p:sp>
      <p:pic>
        <p:nvPicPr>
          <p:cNvPr id="6" name="Picture 5">
            <a:extLst>
              <a:ext uri="{FF2B5EF4-FFF2-40B4-BE49-F238E27FC236}">
                <a16:creationId xmlns:a16="http://schemas.microsoft.com/office/drawing/2014/main" id="{12334251-AC9E-4189-8A11-15500D289A96}"/>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103046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7" name="object 3"/>
          <p:cNvSpPr txBox="1"/>
          <p:nvPr/>
        </p:nvSpPr>
        <p:spPr>
          <a:xfrm>
            <a:off x="2624840" y="2088358"/>
            <a:ext cx="8534495" cy="1077408"/>
          </a:xfrm>
          <a:prstGeom prst="rect">
            <a:avLst/>
          </a:prstGeom>
        </p:spPr>
        <p:txBody>
          <a:bodyPr vert="horz" wrap="square" lIns="0" tIns="0" rIns="0" bIns="0" rtlCol="0">
            <a:noAutofit/>
          </a:bodyPr>
          <a:lstStyle/>
          <a:p>
            <a:pPr marL="6351" marR="27622" defTabSz="457189">
              <a:lnSpc>
                <a:spcPts val="1200"/>
              </a:lnSpc>
            </a:pPr>
            <a:r>
              <a:rPr sz="1200" b="1" dirty="0">
                <a:latin typeface="Montserrat" panose="00000500000000000000" pitchFamily="2" charset="0"/>
                <a:cs typeface="Arial"/>
              </a:rPr>
              <a:t>To help us both clarify what health goals or concerns you want to address during your program, </a:t>
            </a:r>
            <a:endParaRPr lang="en-US" sz="1200" b="1" dirty="0">
              <a:latin typeface="Montserrat" panose="00000500000000000000" pitchFamily="2" charset="0"/>
              <a:cs typeface="Arial"/>
            </a:endParaRPr>
          </a:p>
          <a:p>
            <a:pPr marL="6351" marR="27622" defTabSz="457189">
              <a:lnSpc>
                <a:spcPts val="1200"/>
              </a:lnSpc>
            </a:pPr>
            <a:r>
              <a:rPr sz="1200" b="1" dirty="0">
                <a:latin typeface="Montserrat" panose="00000500000000000000" pitchFamily="2" charset="0"/>
                <a:cs typeface="Arial"/>
              </a:rPr>
              <a:t>please take a few moments to fill in the following and bring it to your first session. </a:t>
            </a:r>
            <a:endParaRPr lang="en-US" sz="1200" b="1" dirty="0">
              <a:latin typeface="Montserrat" panose="00000500000000000000" pitchFamily="2" charset="0"/>
              <a:cs typeface="Arial"/>
            </a:endParaRPr>
          </a:p>
          <a:p>
            <a:pPr marL="6351" marR="27622" defTabSz="457189">
              <a:lnSpc>
                <a:spcPts val="1200"/>
              </a:lnSpc>
            </a:pPr>
            <a:r>
              <a:rPr sz="1200" b="1" dirty="0">
                <a:latin typeface="Montserrat" panose="00000500000000000000" pitchFamily="2" charset="0"/>
                <a:cs typeface="Arial"/>
              </a:rPr>
              <a:t>Please write three goals for each time period.</a:t>
            </a:r>
          </a:p>
        </p:txBody>
      </p:sp>
      <p:grpSp>
        <p:nvGrpSpPr>
          <p:cNvPr id="20" name="Group 19"/>
          <p:cNvGrpSpPr/>
          <p:nvPr/>
        </p:nvGrpSpPr>
        <p:grpSpPr>
          <a:xfrm rot="16200000">
            <a:off x="2742415" y="3254758"/>
            <a:ext cx="1077407" cy="400109"/>
            <a:chOff x="8340436" y="6248400"/>
            <a:chExt cx="1205346" cy="568036"/>
          </a:xfrm>
        </p:grpSpPr>
        <p:sp>
          <p:nvSpPr>
            <p:cNvPr id="19" name="Rectangle 18"/>
            <p:cNvSpPr/>
            <p:nvPr/>
          </p:nvSpPr>
          <p:spPr>
            <a:xfrm>
              <a:off x="8340436" y="6248400"/>
              <a:ext cx="1205346" cy="568036"/>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8" name="object 8"/>
            <p:cNvSpPr txBox="1"/>
            <p:nvPr/>
          </p:nvSpPr>
          <p:spPr>
            <a:xfrm>
              <a:off x="8409575" y="6402153"/>
              <a:ext cx="1067068" cy="260530"/>
            </a:xfrm>
            <a:prstGeom prst="rect">
              <a:avLst/>
            </a:prstGeom>
          </p:spPr>
          <p:txBody>
            <a:bodyPr vert="horz" wrap="square" lIns="0" tIns="0" rIns="0" bIns="0" rtlCol="0">
              <a:noAutofit/>
            </a:bodyPr>
            <a:lstStyle/>
            <a:p>
              <a:pPr marL="6351" algn="ctr" defTabSz="457189"/>
              <a:r>
                <a:rPr sz="1200" b="1" dirty="0">
                  <a:solidFill>
                    <a:srgbClr val="FFFFFF"/>
                  </a:solidFill>
                  <a:latin typeface="Montserrat" panose="00000500000000000000" pitchFamily="2" charset="0"/>
                  <a:cs typeface="Arial"/>
                </a:rPr>
                <a:t>1 Month</a:t>
              </a:r>
              <a:endParaRPr sz="1200" dirty="0">
                <a:solidFill>
                  <a:srgbClr val="51AEB3"/>
                </a:solidFill>
                <a:latin typeface="Montserrat" panose="00000500000000000000" pitchFamily="2" charset="0"/>
                <a:cs typeface="Arial"/>
              </a:endParaRPr>
            </a:p>
          </p:txBody>
        </p:sp>
      </p:grpSp>
      <p:sp>
        <p:nvSpPr>
          <p:cNvPr id="10" name="object 10"/>
          <p:cNvSpPr/>
          <p:nvPr/>
        </p:nvSpPr>
        <p:spPr>
          <a:xfrm>
            <a:off x="3937396" y="2834295"/>
            <a:ext cx="5819826" cy="1215402"/>
          </a:xfrm>
          <a:prstGeom prst="rect">
            <a:avLst/>
          </a:prstGeom>
          <a:blipFill>
            <a:blip r:embed="rId2" cstate="print"/>
            <a:stretch>
              <a:fillRect/>
            </a:stretch>
          </a:blipFill>
        </p:spPr>
        <p:txBody>
          <a:bodyPr wrap="square" lIns="0" tIns="0" rIns="0" bIns="0" rtlCol="0">
            <a:noAutofit/>
          </a:bodyPr>
          <a:lstStyle/>
          <a:p>
            <a:pPr defTabSz="457189"/>
            <a:endParaRPr sz="900" dirty="0">
              <a:solidFill>
                <a:srgbClr val="51AEB3"/>
              </a:solidFill>
              <a:latin typeface="Calibri"/>
            </a:endParaRPr>
          </a:p>
        </p:txBody>
      </p:sp>
      <p:sp>
        <p:nvSpPr>
          <p:cNvPr id="17"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Goal setting</a:t>
            </a:r>
          </a:p>
        </p:txBody>
      </p:sp>
      <p:sp>
        <p:nvSpPr>
          <p:cNvPr id="18"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Goals</a:t>
            </a:r>
          </a:p>
        </p:txBody>
      </p:sp>
      <p:grpSp>
        <p:nvGrpSpPr>
          <p:cNvPr id="14" name="Group 13">
            <a:extLst>
              <a:ext uri="{FF2B5EF4-FFF2-40B4-BE49-F238E27FC236}">
                <a16:creationId xmlns:a16="http://schemas.microsoft.com/office/drawing/2014/main" id="{4D0F7965-274B-495A-9024-56BBC5BEA0DB}"/>
              </a:ext>
            </a:extLst>
          </p:cNvPr>
          <p:cNvGrpSpPr/>
          <p:nvPr/>
        </p:nvGrpSpPr>
        <p:grpSpPr>
          <a:xfrm rot="16200000">
            <a:off x="2742415" y="5031073"/>
            <a:ext cx="1077407" cy="400109"/>
            <a:chOff x="8340436" y="6248400"/>
            <a:chExt cx="1205346" cy="568036"/>
          </a:xfrm>
        </p:grpSpPr>
        <p:sp>
          <p:nvSpPr>
            <p:cNvPr id="15" name="Rectangle 14">
              <a:extLst>
                <a:ext uri="{FF2B5EF4-FFF2-40B4-BE49-F238E27FC236}">
                  <a16:creationId xmlns:a16="http://schemas.microsoft.com/office/drawing/2014/main" id="{2BD71A4C-8042-4DB9-8092-F12E7B969895}"/>
                </a:ext>
              </a:extLst>
            </p:cNvPr>
            <p:cNvSpPr/>
            <p:nvPr/>
          </p:nvSpPr>
          <p:spPr>
            <a:xfrm>
              <a:off x="8340436" y="6248400"/>
              <a:ext cx="1205346" cy="568036"/>
            </a:xfrm>
            <a:prstGeom prst="rect">
              <a:avLst/>
            </a:prstGeom>
            <a:solidFill>
              <a:srgbClr val="51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16" name="object 8">
              <a:extLst>
                <a:ext uri="{FF2B5EF4-FFF2-40B4-BE49-F238E27FC236}">
                  <a16:creationId xmlns:a16="http://schemas.microsoft.com/office/drawing/2014/main" id="{38867FB8-20F0-491A-8ED9-90276082D741}"/>
                </a:ext>
              </a:extLst>
            </p:cNvPr>
            <p:cNvSpPr txBox="1"/>
            <p:nvPr/>
          </p:nvSpPr>
          <p:spPr>
            <a:xfrm>
              <a:off x="8409575" y="6402153"/>
              <a:ext cx="1067068" cy="260530"/>
            </a:xfrm>
            <a:prstGeom prst="rect">
              <a:avLst/>
            </a:prstGeom>
          </p:spPr>
          <p:txBody>
            <a:bodyPr vert="horz" wrap="square" lIns="0" tIns="0" rIns="0" bIns="0" rtlCol="0">
              <a:noAutofit/>
            </a:bodyPr>
            <a:lstStyle/>
            <a:p>
              <a:pPr marL="6351" algn="ctr" defTabSz="457189"/>
              <a:r>
                <a:rPr lang="en-US" sz="1200" b="1" dirty="0">
                  <a:solidFill>
                    <a:srgbClr val="FFFFFF"/>
                  </a:solidFill>
                  <a:latin typeface="Montserrat" panose="00000500000000000000" pitchFamily="2" charset="0"/>
                  <a:cs typeface="Arial"/>
                </a:rPr>
                <a:t>3</a:t>
              </a:r>
              <a:r>
                <a:rPr sz="1200" b="1" dirty="0">
                  <a:solidFill>
                    <a:srgbClr val="FFFFFF"/>
                  </a:solidFill>
                  <a:latin typeface="Montserrat" panose="00000500000000000000" pitchFamily="2" charset="0"/>
                  <a:cs typeface="Arial"/>
                </a:rPr>
                <a:t> Month</a:t>
              </a:r>
              <a:r>
                <a:rPr lang="en-US" sz="1200" b="1" dirty="0">
                  <a:solidFill>
                    <a:srgbClr val="FFFFFF"/>
                  </a:solidFill>
                  <a:latin typeface="Montserrat" panose="00000500000000000000" pitchFamily="2" charset="0"/>
                  <a:cs typeface="Arial"/>
                </a:rPr>
                <a:t>s</a:t>
              </a:r>
              <a:endParaRPr sz="1200" dirty="0">
                <a:solidFill>
                  <a:srgbClr val="51AEB3"/>
                </a:solidFill>
                <a:latin typeface="Montserrat" panose="00000500000000000000" pitchFamily="2" charset="0"/>
                <a:cs typeface="Arial"/>
              </a:endParaRPr>
            </a:p>
          </p:txBody>
        </p:sp>
      </p:grpSp>
      <p:sp>
        <p:nvSpPr>
          <p:cNvPr id="21" name="object 10">
            <a:extLst>
              <a:ext uri="{FF2B5EF4-FFF2-40B4-BE49-F238E27FC236}">
                <a16:creationId xmlns:a16="http://schemas.microsoft.com/office/drawing/2014/main" id="{53718EAE-EB88-483A-A282-D04D2796FE18}"/>
              </a:ext>
            </a:extLst>
          </p:cNvPr>
          <p:cNvSpPr/>
          <p:nvPr/>
        </p:nvSpPr>
        <p:spPr>
          <a:xfrm>
            <a:off x="3937396" y="4623425"/>
            <a:ext cx="5819826" cy="1215402"/>
          </a:xfrm>
          <a:prstGeom prst="rect">
            <a:avLst/>
          </a:prstGeom>
          <a:blipFill>
            <a:blip r:embed="rId2" cstate="print"/>
            <a:stretch>
              <a:fillRect/>
            </a:stretch>
          </a:blipFill>
        </p:spPr>
        <p:txBody>
          <a:bodyPr wrap="square" lIns="0" tIns="0" rIns="0" bIns="0" rtlCol="0">
            <a:noAutofit/>
          </a:bodyPr>
          <a:lstStyle/>
          <a:p>
            <a:pPr defTabSz="457189"/>
            <a:endParaRPr sz="900" dirty="0">
              <a:solidFill>
                <a:srgbClr val="51AEB3"/>
              </a:solidFill>
              <a:latin typeface="Calibri"/>
            </a:endParaRPr>
          </a:p>
        </p:txBody>
      </p:sp>
      <p:pic>
        <p:nvPicPr>
          <p:cNvPr id="22" name="Picture 21">
            <a:extLst>
              <a:ext uri="{FF2B5EF4-FFF2-40B4-BE49-F238E27FC236}">
                <a16:creationId xmlns:a16="http://schemas.microsoft.com/office/drawing/2014/main" id="{71F565BC-4E04-4F9E-9E79-E65D66297A84}"/>
              </a:ext>
            </a:extLst>
          </p:cNvPr>
          <p:cNvPicPr>
            <a:picLocks noChangeAspect="1"/>
          </p:cNvPicPr>
          <p:nvPr/>
        </p:nvPicPr>
        <p:blipFill>
          <a:blip r:embed="rId3"/>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787656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5" name="object 3"/>
          <p:cNvSpPr txBox="1"/>
          <p:nvPr/>
        </p:nvSpPr>
        <p:spPr>
          <a:xfrm>
            <a:off x="2624839" y="2088358"/>
            <a:ext cx="8535285" cy="2942432"/>
          </a:xfrm>
          <a:prstGeom prst="rect">
            <a:avLst/>
          </a:prstGeom>
        </p:spPr>
        <p:txBody>
          <a:bodyPr vert="horz" wrap="square" lIns="0" tIns="0" rIns="0" bIns="0" rtlCol="0">
            <a:noAutofit/>
          </a:bodyPr>
          <a:lstStyle/>
          <a:p>
            <a:pPr marL="6351" marR="6351" defTabSz="457189">
              <a:spcAft>
                <a:spcPts val="300"/>
              </a:spcAft>
            </a:pPr>
            <a:r>
              <a:rPr sz="1200" dirty="0">
                <a:latin typeface="Montserrat" panose="00000500000000000000" pitchFamily="2" charset="0"/>
                <a:cs typeface="Arial"/>
              </a:rPr>
              <a:t>It is a pleasure to welcome you to the e-mail group for my clients. You will get one-on-one support from me during our sessions, but in addition, you also receive 24-hour access to online support and the ability to connect with other current and past clients. This email group is a powerful and exciting way to be actively involved with the program and provides support during the upcoming major positive changes in your health and lifestyle.</a:t>
            </a:r>
          </a:p>
          <a:p>
            <a:pPr marL="6351" defTabSz="457189">
              <a:spcBef>
                <a:spcPts val="108"/>
              </a:spcBef>
            </a:pPr>
            <a:r>
              <a:rPr sz="1200" dirty="0">
                <a:latin typeface="Montserrat" panose="00000500000000000000" pitchFamily="2" charset="0"/>
                <a:cs typeface="Arial"/>
              </a:rPr>
              <a:t>You can use this email group to:</a:t>
            </a:r>
          </a:p>
          <a:p>
            <a:pPr defTabSz="457189"/>
            <a:endParaRPr sz="1200" dirty="0">
              <a:latin typeface="Calibri"/>
            </a:endParaRPr>
          </a:p>
          <a:p>
            <a:pPr defTabSz="457189">
              <a:spcBef>
                <a:spcPts val="12"/>
              </a:spcBef>
            </a:pPr>
            <a:endParaRPr sz="1200" dirty="0">
              <a:latin typeface="Calibri"/>
            </a:endParaRPr>
          </a:p>
          <a:p>
            <a:pPr marL="148905" indent="-142873" defTabSz="457189">
              <a:spcAft>
                <a:spcPts val="600"/>
              </a:spcAft>
              <a:buFont typeface="Wingdings" panose="05000000000000000000" pitchFamily="2" charset="2"/>
              <a:buChar char="§"/>
              <a:tabLst>
                <a:tab pos="177796" algn="l"/>
              </a:tabLst>
            </a:pPr>
            <a:r>
              <a:rPr sz="1200" dirty="0">
                <a:latin typeface="Montserrat" panose="00000500000000000000" pitchFamily="2" charset="0"/>
                <a:cs typeface="Arial"/>
              </a:rPr>
              <a:t>Ask questions about the program and your progress.</a:t>
            </a:r>
          </a:p>
          <a:p>
            <a:pPr marL="148905" marR="263836" indent="-142873" defTabSz="457189">
              <a:spcBef>
                <a:spcPts val="46"/>
              </a:spcBef>
              <a:spcAft>
                <a:spcPts val="600"/>
              </a:spcAft>
              <a:buFont typeface="Wingdings" panose="05000000000000000000" pitchFamily="2" charset="2"/>
              <a:buChar char="§"/>
              <a:tabLst>
                <a:tab pos="177796" algn="l"/>
              </a:tabLst>
            </a:pPr>
            <a:r>
              <a:rPr sz="1200" dirty="0">
                <a:latin typeface="Montserrat" panose="00000500000000000000" pitchFamily="2" charset="0"/>
                <a:cs typeface="Arial"/>
              </a:rPr>
              <a:t>Discuss your thoughts about the books, tapes, handouts and cooking experiments</a:t>
            </a:r>
            <a:r>
              <a:rPr lang="en-US" sz="1200" dirty="0">
                <a:latin typeface="Montserrat" panose="00000500000000000000" pitchFamily="2" charset="0"/>
                <a:cs typeface="Arial"/>
              </a:rPr>
              <a:t> </a:t>
            </a:r>
            <a:r>
              <a:rPr sz="1200" dirty="0">
                <a:latin typeface="Montserrat" panose="00000500000000000000" pitchFamily="2" charset="0"/>
                <a:cs typeface="Arial"/>
              </a:rPr>
              <a:t>that you </a:t>
            </a:r>
            <a:br>
              <a:rPr lang="en-US" sz="1200" dirty="0">
                <a:latin typeface="Montserrat" panose="00000500000000000000" pitchFamily="2" charset="0"/>
                <a:cs typeface="Arial"/>
              </a:rPr>
            </a:br>
            <a:r>
              <a:rPr sz="1200" dirty="0">
                <a:latin typeface="Montserrat" panose="00000500000000000000" pitchFamily="2" charset="0"/>
                <a:cs typeface="Arial"/>
              </a:rPr>
              <a:t>receive at your  sessions.</a:t>
            </a:r>
          </a:p>
          <a:p>
            <a:pPr marL="148905" indent="-142873" defTabSz="457189">
              <a:spcBef>
                <a:spcPts val="57"/>
              </a:spcBef>
              <a:spcAft>
                <a:spcPts val="600"/>
              </a:spcAft>
              <a:buFont typeface="Wingdings" panose="05000000000000000000" pitchFamily="2" charset="2"/>
              <a:buChar char="§"/>
              <a:tabLst>
                <a:tab pos="177796" algn="l"/>
              </a:tabLst>
            </a:pPr>
            <a:r>
              <a:rPr sz="1200" dirty="0">
                <a:latin typeface="Montserrat" panose="00000500000000000000" pitchFamily="2" charset="0"/>
                <a:cs typeface="Arial"/>
              </a:rPr>
              <a:t>Create community with the diverse, incredible group of clients involved in the program. </a:t>
            </a:r>
            <a:br>
              <a:rPr lang="en-US" sz="1200" dirty="0">
                <a:latin typeface="Montserrat" panose="00000500000000000000" pitchFamily="2" charset="0"/>
                <a:cs typeface="Arial"/>
              </a:rPr>
            </a:br>
            <a:r>
              <a:rPr sz="1200" dirty="0">
                <a:latin typeface="Montserrat" panose="00000500000000000000" pitchFamily="2" charset="0"/>
                <a:cs typeface="Arial"/>
              </a:rPr>
              <a:t>Engaging</a:t>
            </a:r>
            <a:r>
              <a:rPr lang="en-US" sz="1200" dirty="0">
                <a:latin typeface="Montserrat" panose="00000500000000000000" pitchFamily="2" charset="0"/>
                <a:cs typeface="Arial"/>
              </a:rPr>
              <a:t> </a:t>
            </a:r>
            <a:r>
              <a:rPr sz="1200" dirty="0">
                <a:latin typeface="Montserrat" panose="00000500000000000000" pitchFamily="2" charset="0"/>
                <a:cs typeface="Arial"/>
              </a:rPr>
              <a:t>with a community is one of the most enriching aspects of this process.</a:t>
            </a:r>
          </a:p>
        </p:txBody>
      </p:sp>
      <p:sp>
        <p:nvSpPr>
          <p:cNvPr id="8"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Invitation</a:t>
            </a:r>
          </a:p>
        </p:txBody>
      </p:sp>
      <p:pic>
        <p:nvPicPr>
          <p:cNvPr id="6" name="Picture 5">
            <a:extLst>
              <a:ext uri="{FF2B5EF4-FFF2-40B4-BE49-F238E27FC236}">
                <a16:creationId xmlns:a16="http://schemas.microsoft.com/office/drawing/2014/main" id="{A276CCEC-F4BC-426F-A721-A3E84910121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8483682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7" name="object 5"/>
          <p:cNvSpPr txBox="1"/>
          <p:nvPr/>
        </p:nvSpPr>
        <p:spPr>
          <a:xfrm>
            <a:off x="2624841" y="2088358"/>
            <a:ext cx="8535284" cy="2942432"/>
          </a:xfrm>
          <a:prstGeom prst="rect">
            <a:avLst/>
          </a:prstGeom>
        </p:spPr>
        <p:txBody>
          <a:bodyPr vert="horz" wrap="square" lIns="0" tIns="0" rIns="0" bIns="0" rtlCol="0">
            <a:noAutofit/>
          </a:bodyPr>
          <a:lstStyle/>
          <a:p>
            <a:pPr marL="6351" marR="62864" defTabSz="457189"/>
            <a:r>
              <a:rPr sz="1200" dirty="0">
                <a:solidFill>
                  <a:srgbClr val="000000"/>
                </a:solidFill>
                <a:latin typeface="Montserrat" panose="00000500000000000000" pitchFamily="2" charset="0"/>
                <a:cs typeface="Arial"/>
              </a:rPr>
              <a:t>To reiterate, I am here for you 100%. I am here with the intention that this program will powerfully change the course of your future. For that to happen, you must also be with me 100%. Please use this group as it is an incredible tool available to you throughout the duration of the program and beyond. It will be tremendously beneficial for you to be comfortable with sharing your thoughts and concerns now.</a:t>
            </a:r>
          </a:p>
          <a:p>
            <a:pPr defTabSz="457189">
              <a:spcBef>
                <a:spcPts val="3"/>
              </a:spcBef>
            </a:pPr>
            <a:endParaRPr sz="1200" dirty="0">
              <a:solidFill>
                <a:srgbClr val="000000"/>
              </a:solidFill>
              <a:latin typeface="Calibri"/>
            </a:endParaRPr>
          </a:p>
          <a:p>
            <a:pPr defTabSz="457189"/>
            <a:endParaRPr sz="1200" dirty="0">
              <a:solidFill>
                <a:srgbClr val="000000"/>
              </a:solidFill>
              <a:latin typeface="Calibri"/>
            </a:endParaRPr>
          </a:p>
          <a:p>
            <a:pPr marL="6351" marR="6351" defTabSz="457189"/>
            <a:r>
              <a:rPr sz="1200" dirty="0">
                <a:solidFill>
                  <a:srgbClr val="000000"/>
                </a:solidFill>
                <a:latin typeface="Montserrat" panose="00000500000000000000" pitchFamily="2" charset="0"/>
                <a:cs typeface="Arial"/>
              </a:rPr>
              <a:t>From experience, when you feel yourself holding back that is usually the time that you most need to </a:t>
            </a:r>
            <a:br>
              <a:rPr lang="en-US" sz="1200" dirty="0">
                <a:solidFill>
                  <a:srgbClr val="000000"/>
                </a:solidFill>
                <a:latin typeface="Montserrat" panose="00000500000000000000" pitchFamily="2" charset="0"/>
                <a:cs typeface="Arial"/>
              </a:rPr>
            </a:br>
            <a:r>
              <a:rPr sz="1200" dirty="0">
                <a:solidFill>
                  <a:srgbClr val="000000"/>
                </a:solidFill>
                <a:latin typeface="Montserrat" panose="00000500000000000000" pitchFamily="2" charset="0"/>
                <a:cs typeface="Arial"/>
              </a:rPr>
              <a:t>vocalize what is happening, ask questions, ask for support and step out. This is why community is so powerful! You will always have someone on the same page willing to support you all the way. </a:t>
            </a:r>
            <a:r>
              <a:rPr sz="1200" dirty="0">
                <a:solidFill>
                  <a:srgbClr val="000000"/>
                </a:solidFill>
                <a:latin typeface="Wingdings"/>
                <a:cs typeface="Wingdings"/>
              </a:rPr>
              <a:t></a:t>
            </a:r>
          </a:p>
          <a:p>
            <a:pPr defTabSz="457189">
              <a:spcBef>
                <a:spcPts val="19"/>
              </a:spcBef>
            </a:pPr>
            <a:endParaRPr sz="1200" dirty="0">
              <a:solidFill>
                <a:srgbClr val="000000"/>
              </a:solidFill>
              <a:latin typeface="Calibri"/>
            </a:endParaRPr>
          </a:p>
          <a:p>
            <a:pPr defTabSz="457189"/>
            <a:endParaRPr sz="1200" dirty="0">
              <a:solidFill>
                <a:srgbClr val="000000"/>
              </a:solidFill>
              <a:latin typeface="Calibri"/>
            </a:endParaRPr>
          </a:p>
          <a:p>
            <a:pPr marL="6351" marR="26034" defTabSz="457189"/>
            <a:r>
              <a:rPr sz="1200" dirty="0">
                <a:solidFill>
                  <a:srgbClr val="000000"/>
                </a:solidFill>
                <a:latin typeface="Montserrat" panose="00000500000000000000" pitchFamily="2" charset="0"/>
                <a:cs typeface="Arial"/>
              </a:rPr>
              <a:t>Congratulations again on enrolling in this program. You are in for some of the most exciting and powerful three months of your life!</a:t>
            </a:r>
          </a:p>
        </p:txBody>
      </p:sp>
      <p:sp>
        <p:nvSpPr>
          <p:cNvPr id="9"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Invitation</a:t>
            </a:r>
          </a:p>
        </p:txBody>
      </p:sp>
      <p:pic>
        <p:nvPicPr>
          <p:cNvPr id="5" name="Picture 4">
            <a:extLst>
              <a:ext uri="{FF2B5EF4-FFF2-40B4-BE49-F238E27FC236}">
                <a16:creationId xmlns:a16="http://schemas.microsoft.com/office/drawing/2014/main" id="{2C3A52B4-D31B-49AC-A555-278C68A5471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399975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6" name="object 4"/>
          <p:cNvSpPr txBox="1"/>
          <p:nvPr/>
        </p:nvSpPr>
        <p:spPr>
          <a:xfrm>
            <a:off x="2624840" y="2084678"/>
            <a:ext cx="8535285" cy="2946112"/>
          </a:xfrm>
          <a:prstGeom prst="rect">
            <a:avLst/>
          </a:prstGeom>
        </p:spPr>
        <p:txBody>
          <a:bodyPr vert="horz" wrap="square" lIns="0" tIns="0" rIns="0" bIns="0" rtlCol="0">
            <a:noAutofit/>
          </a:bodyPr>
          <a:lstStyle/>
          <a:p>
            <a:pPr marL="6351" marR="249549" defTabSz="457189"/>
            <a:r>
              <a:rPr sz="1200" b="1" dirty="0">
                <a:latin typeface="Montserrat" panose="00000500000000000000" pitchFamily="2" charset="0"/>
                <a:cs typeface="Arial"/>
              </a:rPr>
              <a:t>Meeting with your health coach and in a group can be a source of support and learning for all of</a:t>
            </a:r>
            <a:r>
              <a:rPr lang="en-US" sz="1200" b="1" dirty="0">
                <a:latin typeface="Montserrat" panose="00000500000000000000" pitchFamily="2" charset="0"/>
                <a:cs typeface="Arial"/>
              </a:rPr>
              <a:t> </a:t>
            </a:r>
            <a:r>
              <a:rPr sz="1200" b="1" dirty="0">
                <a:latin typeface="Montserrat" panose="00000500000000000000" pitchFamily="2" charset="0"/>
                <a:cs typeface="Arial"/>
              </a:rPr>
              <a:t>us. </a:t>
            </a:r>
            <a:endParaRPr lang="en-US" sz="1200" b="1" dirty="0">
              <a:latin typeface="Montserrat" panose="00000500000000000000" pitchFamily="2" charset="0"/>
              <a:cs typeface="Arial"/>
            </a:endParaRPr>
          </a:p>
          <a:p>
            <a:pPr marL="6351" marR="249549" defTabSz="457189"/>
            <a:r>
              <a:rPr sz="1200" b="1" dirty="0">
                <a:latin typeface="Montserrat" panose="00000500000000000000" pitchFamily="2" charset="0"/>
                <a:cs typeface="Arial"/>
              </a:rPr>
              <a:t>Here are some guidelines for working together as a group:</a:t>
            </a:r>
          </a:p>
          <a:p>
            <a:pPr defTabSz="457189">
              <a:spcBef>
                <a:spcPts val="4"/>
              </a:spcBef>
            </a:pPr>
            <a:endParaRPr sz="1200" dirty="0">
              <a:latin typeface="Calibri"/>
            </a:endParaRPr>
          </a:p>
          <a:p>
            <a:pPr defTabSz="457189"/>
            <a:endParaRPr sz="1200" dirty="0">
              <a:latin typeface="Calibri"/>
            </a:endParaRPr>
          </a:p>
          <a:p>
            <a:pPr marL="177796" marR="28576" indent="-171764" defTabSz="457189">
              <a:spcAft>
                <a:spcPts val="600"/>
              </a:spcAft>
              <a:buFont typeface="+mj-lt"/>
              <a:buAutoNum type="arabicPeriod"/>
              <a:tabLst>
                <a:tab pos="177796" algn="l"/>
              </a:tabLst>
            </a:pPr>
            <a:r>
              <a:rPr sz="1200" dirty="0">
                <a:latin typeface="Montserrat" panose="00000500000000000000" pitchFamily="2" charset="0"/>
                <a:cs typeface="Arial"/>
              </a:rPr>
              <a:t>Do not repeat anything personal that you hear to people outside the group. We all want to share </a:t>
            </a:r>
            <a:br>
              <a:rPr lang="en-US" sz="1200" dirty="0">
                <a:latin typeface="Montserrat" panose="00000500000000000000" pitchFamily="2" charset="0"/>
                <a:cs typeface="Arial"/>
              </a:rPr>
            </a:br>
            <a:r>
              <a:rPr sz="1200" dirty="0">
                <a:latin typeface="Montserrat" panose="00000500000000000000" pitchFamily="2" charset="0"/>
                <a:cs typeface="Arial"/>
              </a:rPr>
              <a:t>our experiences without being judged or afraid that our personal stories will be told to others.</a:t>
            </a:r>
          </a:p>
          <a:p>
            <a:pPr marL="177796" indent="-171764" defTabSz="457189">
              <a:spcBef>
                <a:spcPts val="114"/>
              </a:spcBef>
              <a:spcAft>
                <a:spcPts val="600"/>
              </a:spcAft>
              <a:buFont typeface="+mj-lt"/>
              <a:buAutoNum type="arabicPeriod"/>
              <a:tabLst>
                <a:tab pos="177796" algn="l"/>
              </a:tabLst>
            </a:pPr>
            <a:r>
              <a:rPr sz="1200" dirty="0">
                <a:latin typeface="Montserrat" panose="00000500000000000000" pitchFamily="2" charset="0"/>
                <a:cs typeface="Arial"/>
              </a:rPr>
              <a:t>Be on time to your meetings. This is very important to ensure respect for both parties.</a:t>
            </a:r>
          </a:p>
          <a:p>
            <a:pPr marL="177796" indent="-171764" defTabSz="457189">
              <a:spcBef>
                <a:spcPts val="108"/>
              </a:spcBef>
              <a:spcAft>
                <a:spcPts val="600"/>
              </a:spcAft>
              <a:buFont typeface="+mj-lt"/>
              <a:buAutoNum type="arabicPeriod"/>
              <a:tabLst>
                <a:tab pos="177796" algn="l"/>
              </a:tabLst>
            </a:pPr>
            <a:r>
              <a:rPr sz="1200" dirty="0">
                <a:latin typeface="Montserrat" panose="00000500000000000000" pitchFamily="2" charset="0"/>
                <a:cs typeface="Arial"/>
              </a:rPr>
              <a:t>Call your health coach 24 hours in advance if you cannot attend a meeting.</a:t>
            </a:r>
          </a:p>
          <a:p>
            <a:pPr marL="177796" indent="-171764" defTabSz="457189">
              <a:spcBef>
                <a:spcPts val="108"/>
              </a:spcBef>
              <a:spcAft>
                <a:spcPts val="600"/>
              </a:spcAft>
              <a:buFont typeface="+mj-lt"/>
              <a:buAutoNum type="arabicPeriod"/>
              <a:tabLst>
                <a:tab pos="177796" algn="l"/>
              </a:tabLst>
            </a:pPr>
            <a:r>
              <a:rPr sz="1200" dirty="0">
                <a:latin typeface="Montserrat" panose="00000500000000000000" pitchFamily="2" charset="0"/>
                <a:cs typeface="Arial"/>
              </a:rPr>
              <a:t>Take part in sharing your ideas with other Facebook group members.</a:t>
            </a:r>
          </a:p>
          <a:p>
            <a:pPr marL="177796" marR="67627" indent="-171764" defTabSz="457189">
              <a:spcBef>
                <a:spcPts val="6"/>
              </a:spcBef>
              <a:spcAft>
                <a:spcPts val="600"/>
              </a:spcAft>
              <a:buFont typeface="+mj-lt"/>
              <a:buAutoNum type="arabicPeriod"/>
              <a:tabLst>
                <a:tab pos="177796" algn="l"/>
              </a:tabLst>
            </a:pPr>
            <a:r>
              <a:rPr sz="1200" dirty="0">
                <a:latin typeface="Montserrat" panose="00000500000000000000" pitchFamily="2" charset="0"/>
                <a:cs typeface="Arial"/>
              </a:rPr>
              <a:t>Be willing to listen to other people's concerns and respect other people's thoughts and ideas.</a:t>
            </a:r>
          </a:p>
          <a:p>
            <a:pPr marL="177796" marR="6351" indent="-171764" defTabSz="457189">
              <a:spcBef>
                <a:spcPts val="43"/>
              </a:spcBef>
              <a:spcAft>
                <a:spcPts val="600"/>
              </a:spcAft>
              <a:buFont typeface="+mj-lt"/>
              <a:buAutoNum type="arabicPeriod"/>
              <a:tabLst>
                <a:tab pos="177796" algn="l"/>
              </a:tabLst>
            </a:pPr>
            <a:r>
              <a:rPr sz="1200" dirty="0">
                <a:latin typeface="Montserrat" panose="00000500000000000000" pitchFamily="2" charset="0"/>
                <a:cs typeface="Arial"/>
              </a:rPr>
              <a:t>Be positive and stress the good things in others. Complete the things you are supposed to do at home.</a:t>
            </a:r>
          </a:p>
          <a:p>
            <a:pPr marL="177796" indent="-171764" defTabSz="457189">
              <a:spcBef>
                <a:spcPts val="57"/>
              </a:spcBef>
              <a:spcAft>
                <a:spcPts val="600"/>
              </a:spcAft>
              <a:buFont typeface="+mj-lt"/>
              <a:buAutoNum type="arabicPeriod"/>
              <a:tabLst>
                <a:tab pos="177796" algn="l"/>
              </a:tabLst>
            </a:pPr>
            <a:r>
              <a:rPr sz="1200" dirty="0">
                <a:latin typeface="Montserrat" panose="00000500000000000000" pitchFamily="2" charset="0"/>
                <a:cs typeface="Arial"/>
              </a:rPr>
              <a:t>Homework outside the group meetings is the most important factor in your success.</a:t>
            </a:r>
          </a:p>
        </p:txBody>
      </p:sp>
      <p:sp>
        <p:nvSpPr>
          <p:cNvPr id="8"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Tips for Success</a:t>
            </a:r>
          </a:p>
        </p:txBody>
      </p:sp>
      <p:pic>
        <p:nvPicPr>
          <p:cNvPr id="5" name="Picture 4">
            <a:extLst>
              <a:ext uri="{FF2B5EF4-FFF2-40B4-BE49-F238E27FC236}">
                <a16:creationId xmlns:a16="http://schemas.microsoft.com/office/drawing/2014/main" id="{AE2E0F59-4D51-4C67-9BF2-378F951E5C1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267605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Clearing out</a:t>
            </a:r>
          </a:p>
        </p:txBody>
      </p:sp>
      <p:sp>
        <p:nvSpPr>
          <p:cNvPr id="7" name="object 5"/>
          <p:cNvSpPr txBox="1"/>
          <p:nvPr/>
        </p:nvSpPr>
        <p:spPr>
          <a:xfrm>
            <a:off x="2624840" y="2088357"/>
            <a:ext cx="7016751" cy="2942431"/>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A few things you can feel comfortable eliminating as you feel ready:</a:t>
            </a:r>
            <a:endParaRPr sz="1200" dirty="0">
              <a:latin typeface="Montserrat" panose="00000500000000000000" pitchFamily="2" charset="0"/>
              <a:cs typeface="Arial"/>
            </a:endParaRPr>
          </a:p>
          <a:p>
            <a:pPr defTabSz="457189">
              <a:spcBef>
                <a:spcPts val="16"/>
              </a:spcBef>
            </a:pPr>
            <a:endParaRPr sz="1200" dirty="0">
              <a:latin typeface="Calibri"/>
            </a:endParaRPr>
          </a:p>
          <a:p>
            <a:pPr defTabSz="457189"/>
            <a:endParaRPr sz="1200" dirty="0">
              <a:latin typeface="Calibri"/>
            </a:endParaRPr>
          </a:p>
          <a:p>
            <a:pPr marL="177796" indent="-171764" defTabSz="457189">
              <a:buFont typeface="Wingdings"/>
              <a:buChar char=""/>
              <a:tabLst>
                <a:tab pos="177796" algn="l"/>
              </a:tabLst>
            </a:pPr>
            <a:r>
              <a:rPr sz="1200" dirty="0">
                <a:latin typeface="Montserrat" panose="00000500000000000000" pitchFamily="2" charset="0"/>
                <a:cs typeface="Arial"/>
              </a:rPr>
              <a:t>Beer and Alcohol</a:t>
            </a:r>
          </a:p>
          <a:p>
            <a:pPr marL="177796" indent="-171764" defTabSz="457189">
              <a:buFont typeface="Wingdings"/>
              <a:buChar char=""/>
              <a:tabLst>
                <a:tab pos="177796" algn="l"/>
              </a:tabLst>
            </a:pPr>
            <a:r>
              <a:rPr sz="1200" dirty="0">
                <a:latin typeface="Montserrat" panose="00000500000000000000" pitchFamily="2" charset="0"/>
                <a:cs typeface="Arial"/>
              </a:rPr>
              <a:t>Cheese</a:t>
            </a:r>
          </a:p>
          <a:p>
            <a:pPr marL="177796" indent="-171764" defTabSz="457189">
              <a:buFont typeface="Wingdings"/>
              <a:buChar char=""/>
              <a:tabLst>
                <a:tab pos="177796" algn="l"/>
              </a:tabLst>
            </a:pPr>
            <a:r>
              <a:rPr sz="1200" dirty="0">
                <a:latin typeface="Montserrat" panose="00000500000000000000" pitchFamily="2" charset="0"/>
                <a:cs typeface="Arial"/>
              </a:rPr>
              <a:t>Cookies</a:t>
            </a:r>
          </a:p>
          <a:p>
            <a:pPr marL="177796" indent="-171764" defTabSz="457189">
              <a:buFont typeface="Wingdings"/>
              <a:buChar char=""/>
              <a:tabLst>
                <a:tab pos="177796" algn="l"/>
              </a:tabLst>
            </a:pPr>
            <a:r>
              <a:rPr sz="1200" dirty="0">
                <a:latin typeface="Montserrat" panose="00000500000000000000" pitchFamily="2" charset="0"/>
                <a:cs typeface="Arial"/>
              </a:rPr>
              <a:t>Cakes</a:t>
            </a:r>
          </a:p>
          <a:p>
            <a:pPr marL="177796" indent="-171764" defTabSz="457189">
              <a:buFont typeface="Wingdings"/>
              <a:buChar char=""/>
              <a:tabLst>
                <a:tab pos="177796" algn="l"/>
              </a:tabLst>
            </a:pPr>
            <a:r>
              <a:rPr sz="1200" dirty="0">
                <a:latin typeface="Montserrat" panose="00000500000000000000" pitchFamily="2" charset="0"/>
                <a:cs typeface="Arial"/>
              </a:rPr>
              <a:t>Chips</a:t>
            </a:r>
          </a:p>
          <a:p>
            <a:pPr marL="177796" indent="-171764" defTabSz="457189">
              <a:buFont typeface="Wingdings"/>
              <a:buChar char=""/>
              <a:tabLst>
                <a:tab pos="177796" algn="l"/>
              </a:tabLst>
            </a:pPr>
            <a:r>
              <a:rPr sz="1200" dirty="0">
                <a:latin typeface="Montserrat" panose="00000500000000000000" pitchFamily="2" charset="0"/>
                <a:cs typeface="Arial"/>
              </a:rPr>
              <a:t>Pies</a:t>
            </a:r>
          </a:p>
          <a:p>
            <a:pPr marL="177796" indent="-171764" defTabSz="457189">
              <a:buFont typeface="Wingdings"/>
              <a:buChar char=""/>
              <a:tabLst>
                <a:tab pos="177796" algn="l"/>
              </a:tabLst>
            </a:pPr>
            <a:r>
              <a:rPr sz="1200" dirty="0">
                <a:latin typeface="Montserrat" panose="00000500000000000000" pitchFamily="2" charset="0"/>
                <a:cs typeface="Arial"/>
              </a:rPr>
              <a:t>Sugar</a:t>
            </a:r>
          </a:p>
          <a:p>
            <a:pPr marL="177796" indent="-171764" defTabSz="457189">
              <a:buFont typeface="Wingdings"/>
              <a:buChar char=""/>
              <a:tabLst>
                <a:tab pos="177796" algn="l"/>
              </a:tabLst>
            </a:pPr>
            <a:r>
              <a:rPr sz="1200" dirty="0">
                <a:latin typeface="Montserrat" panose="00000500000000000000" pitchFamily="2" charset="0"/>
                <a:cs typeface="Arial"/>
              </a:rPr>
              <a:t>Aspartame</a:t>
            </a:r>
          </a:p>
          <a:p>
            <a:pPr marL="177796" indent="-171764" defTabSz="457189">
              <a:buFont typeface="Wingdings"/>
              <a:buChar char=""/>
              <a:tabLst>
                <a:tab pos="177796" algn="l"/>
              </a:tabLst>
            </a:pPr>
            <a:r>
              <a:rPr sz="1200" dirty="0">
                <a:latin typeface="Montserrat" panose="00000500000000000000" pitchFamily="2" charset="0"/>
                <a:cs typeface="Arial"/>
              </a:rPr>
              <a:t>Crackers</a:t>
            </a:r>
          </a:p>
          <a:p>
            <a:pPr marL="177796" indent="-171764" defTabSz="457189">
              <a:buFont typeface="Wingdings"/>
              <a:buChar char=""/>
              <a:tabLst>
                <a:tab pos="177796" algn="l"/>
              </a:tabLst>
            </a:pPr>
            <a:r>
              <a:rPr sz="1200" dirty="0">
                <a:latin typeface="Montserrat" panose="00000500000000000000" pitchFamily="2" charset="0"/>
                <a:cs typeface="Arial"/>
              </a:rPr>
              <a:t>Bologna</a:t>
            </a:r>
          </a:p>
        </p:txBody>
      </p:sp>
      <p:sp>
        <p:nvSpPr>
          <p:cNvPr id="10" name="object 2"/>
          <p:cNvSpPr txBox="1">
            <a:spLocks noChangeArrowheads="1"/>
          </p:cNvSpPr>
          <p:nvPr/>
        </p:nvSpPr>
        <p:spPr bwMode="auto">
          <a:xfrm>
            <a:off x="2624840" y="1085046"/>
            <a:ext cx="337387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Cleaning the Kitchen</a:t>
            </a:r>
          </a:p>
        </p:txBody>
      </p:sp>
      <p:pic>
        <p:nvPicPr>
          <p:cNvPr id="6" name="Picture 5">
            <a:extLst>
              <a:ext uri="{FF2B5EF4-FFF2-40B4-BE49-F238E27FC236}">
                <a16:creationId xmlns:a16="http://schemas.microsoft.com/office/drawing/2014/main" id="{B40C5C37-F6F9-44E6-9699-71D34F9F02E5}"/>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5728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7"/>
          <p:cNvSpPr txBox="1">
            <a:spLocks noChangeArrowheads="1"/>
          </p:cNvSpPr>
          <p:nvPr/>
        </p:nvSpPr>
        <p:spPr bwMode="auto">
          <a:xfrm rot="-5400000">
            <a:off x="521963" y="3228946"/>
            <a:ext cx="2004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tr-TR" altLang="en-US" sz="2000">
                <a:solidFill>
                  <a:schemeClr val="bg1"/>
                </a:solidFill>
                <a:latin typeface="Montserrat" pitchFamily="2" charset="0"/>
              </a:rPr>
              <a:t> AGREEMENT </a:t>
            </a:r>
          </a:p>
        </p:txBody>
      </p:sp>
      <p:sp>
        <p:nvSpPr>
          <p:cNvPr id="17411" name="TextBox 10"/>
          <p:cNvSpPr txBox="1">
            <a:spLocks noChangeArrowheads="1"/>
          </p:cNvSpPr>
          <p:nvPr/>
        </p:nvSpPr>
        <p:spPr bwMode="auto">
          <a:xfrm>
            <a:off x="8260423" y="1088445"/>
            <a:ext cx="2898912" cy="48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800" b="1" dirty="0">
                <a:solidFill>
                  <a:srgbClr val="000000"/>
                </a:solidFill>
                <a:latin typeface="Montserrat" pitchFamily="2" charset="0"/>
                <a:cs typeface="Arial" charset="0"/>
              </a:rPr>
              <a:t>Canaan Vibes LLC</a:t>
            </a:r>
            <a:endParaRPr lang="tr-TR" altLang="en-US" sz="1800" b="1" dirty="0">
              <a:solidFill>
                <a:srgbClr val="BCC8C8"/>
              </a:solidFill>
              <a:latin typeface="Montserrat" pitchFamily="2" charset="0"/>
            </a:endParaRPr>
          </a:p>
        </p:txBody>
      </p:sp>
      <p:sp>
        <p:nvSpPr>
          <p:cNvPr id="17" name="object 6"/>
          <p:cNvSpPr txBox="1"/>
          <p:nvPr/>
        </p:nvSpPr>
        <p:spPr>
          <a:xfrm>
            <a:off x="2609850" y="1686721"/>
            <a:ext cx="8549483" cy="973138"/>
          </a:xfrm>
          <a:prstGeom prst="rect">
            <a:avLst/>
          </a:prstGeom>
        </p:spPr>
        <p:txBody>
          <a:bodyPr lIns="0" tIns="0" rIns="0" bIns="0"/>
          <a:lstStyle/>
          <a:p>
            <a:pPr marL="6351">
              <a:spcAft>
                <a:spcPts val="300"/>
              </a:spcAft>
              <a:defRPr/>
            </a:pPr>
            <a:r>
              <a:rPr sz="1200" b="1" dirty="0">
                <a:solidFill>
                  <a:srgbClr val="000000"/>
                </a:solidFill>
                <a:latin typeface="Montserrat" panose="00000500000000000000" pitchFamily="2" charset="0"/>
                <a:cs typeface="Arial"/>
              </a:rPr>
              <a:t>Both Coach and Client</a:t>
            </a:r>
          </a:p>
          <a:p>
            <a:pPr marL="177796" indent="-171447">
              <a:spcAft>
                <a:spcPts val="300"/>
              </a:spcAft>
              <a:buFont typeface="Arial"/>
              <a:buAutoNum type="arabicPeriod"/>
              <a:tabLst>
                <a:tab pos="177478" algn="l"/>
              </a:tabLst>
              <a:defRPr/>
            </a:pPr>
            <a:r>
              <a:rPr sz="1200" dirty="0">
                <a:solidFill>
                  <a:srgbClr val="000000"/>
                </a:solidFill>
                <a:latin typeface="Montserrat" panose="00000500000000000000" pitchFamily="2" charset="0"/>
                <a:cs typeface="Arial"/>
              </a:rPr>
              <a:t>Both the coach and the client make calls and appointments on time.</a:t>
            </a:r>
          </a:p>
          <a:p>
            <a:pPr marL="177796" indent="-171447">
              <a:spcAft>
                <a:spcPts val="300"/>
              </a:spcAft>
              <a:buFont typeface="Arial"/>
              <a:buAutoNum type="arabicPeriod"/>
              <a:tabLst>
                <a:tab pos="177478" algn="l"/>
              </a:tabLst>
              <a:defRPr/>
            </a:pPr>
            <a:r>
              <a:rPr sz="1200" dirty="0">
                <a:solidFill>
                  <a:srgbClr val="000000"/>
                </a:solidFill>
                <a:latin typeface="Montserrat" panose="00000500000000000000" pitchFamily="2" charset="0"/>
                <a:cs typeface="Arial"/>
              </a:rPr>
              <a:t>Both the coach and the client commit to principles of accountability, honesty and respect.</a:t>
            </a:r>
          </a:p>
        </p:txBody>
      </p:sp>
      <p:sp>
        <p:nvSpPr>
          <p:cNvPr id="17413" name="object 7"/>
          <p:cNvSpPr txBox="1">
            <a:spLocks noChangeArrowheads="1"/>
          </p:cNvSpPr>
          <p:nvPr/>
        </p:nvSpPr>
        <p:spPr bwMode="auto">
          <a:xfrm>
            <a:off x="4111626" y="3908426"/>
            <a:ext cx="7027863" cy="484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pPr>
              <a:spcAft>
                <a:spcPts val="300"/>
              </a:spcAft>
            </a:pPr>
            <a:r>
              <a:rPr lang="en-US" altLang="en-US" sz="1200" dirty="0">
                <a:solidFill>
                  <a:srgbClr val="000000"/>
                </a:solidFill>
                <a:latin typeface="Montserrat" pitchFamily="2" charset="0"/>
                <a:cs typeface="Arial" charset="0"/>
              </a:rPr>
              <a:t>I have read and agree to the provisions of this Canaan Vibes LLC  Health Coaching Agreement. </a:t>
            </a:r>
          </a:p>
          <a:p>
            <a:r>
              <a:rPr lang="en-US" altLang="en-US" sz="1200" dirty="0">
                <a:solidFill>
                  <a:srgbClr val="000000"/>
                </a:solidFill>
                <a:latin typeface="Montserrat" pitchFamily="2" charset="0"/>
                <a:cs typeface="Arial" charset="0"/>
              </a:rPr>
              <a:t>This agreement contains all the terms and provisions applicable within.</a:t>
            </a:r>
          </a:p>
        </p:txBody>
      </p:sp>
      <p:grpSp>
        <p:nvGrpSpPr>
          <p:cNvPr id="17414" name="Group 1"/>
          <p:cNvGrpSpPr>
            <a:grpSpLocks/>
          </p:cNvGrpSpPr>
          <p:nvPr/>
        </p:nvGrpSpPr>
        <p:grpSpPr bwMode="auto">
          <a:xfrm>
            <a:off x="4130676" y="4865689"/>
            <a:ext cx="2468563" cy="207170"/>
            <a:chOff x="8301990" y="7465488"/>
            <a:chExt cx="4936933" cy="414255"/>
          </a:xfrm>
        </p:grpSpPr>
        <p:sp>
          <p:nvSpPr>
            <p:cNvPr id="17421" name="object 3"/>
            <p:cNvSpPr txBox="1">
              <a:spLocks noChangeArrowheads="1"/>
            </p:cNvSpPr>
            <p:nvPr/>
          </p:nvSpPr>
          <p:spPr bwMode="auto">
            <a:xfrm>
              <a:off x="8301990" y="7489203"/>
              <a:ext cx="3744236"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Print Name</a:t>
              </a:r>
            </a:p>
          </p:txBody>
        </p:sp>
        <p:sp>
          <p:nvSpPr>
            <p:cNvPr id="17422" name="object 10"/>
            <p:cNvSpPr>
              <a:spLocks/>
            </p:cNvSpPr>
            <p:nvPr/>
          </p:nvSpPr>
          <p:spPr bwMode="auto">
            <a:xfrm>
              <a:off x="8314689" y="7465488"/>
              <a:ext cx="4924234" cy="136110"/>
            </a:xfrm>
            <a:custGeom>
              <a:avLst/>
              <a:gdLst>
                <a:gd name="T0" fmla="*/ 0 w 2564326"/>
                <a:gd name="T1" fmla="*/ 0 h 136110"/>
                <a:gd name="T2" fmla="*/ 4924234 w 2564326"/>
                <a:gd name="T3" fmla="*/ 0 h 136110"/>
                <a:gd name="T4" fmla="*/ 0 60000 65536"/>
                <a:gd name="T5" fmla="*/ 0 60000 65536"/>
              </a:gdLst>
              <a:ahLst/>
              <a:cxnLst>
                <a:cxn ang="T4">
                  <a:pos x="T0" y="T1"/>
                </a:cxn>
                <a:cxn ang="T5">
                  <a:pos x="T2" y="T3"/>
                </a:cxn>
              </a:cxnLst>
              <a:rect l="0" t="0" r="r" b="b"/>
              <a:pathLst>
                <a:path w="2564326" h="136110">
                  <a:moveTo>
                    <a:pt x="0" y="0"/>
                  </a:moveTo>
                  <a:lnTo>
                    <a:pt x="2564326"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grpSp>
        <p:nvGrpSpPr>
          <p:cNvPr id="17415" name="Group 22"/>
          <p:cNvGrpSpPr>
            <a:grpSpLocks/>
          </p:cNvGrpSpPr>
          <p:nvPr/>
        </p:nvGrpSpPr>
        <p:grpSpPr bwMode="auto">
          <a:xfrm>
            <a:off x="9915526" y="4874420"/>
            <a:ext cx="1049338" cy="198438"/>
            <a:chOff x="19792231" y="7483509"/>
            <a:chExt cx="2097710" cy="396234"/>
          </a:xfrm>
        </p:grpSpPr>
        <p:sp>
          <p:nvSpPr>
            <p:cNvPr id="17419" name="object 5"/>
            <p:cNvSpPr txBox="1">
              <a:spLocks noChangeArrowheads="1"/>
            </p:cNvSpPr>
            <p:nvPr/>
          </p:nvSpPr>
          <p:spPr bwMode="auto">
            <a:xfrm>
              <a:off x="19792231" y="7489203"/>
              <a:ext cx="1169671"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Date</a:t>
              </a:r>
            </a:p>
          </p:txBody>
        </p:sp>
        <p:sp>
          <p:nvSpPr>
            <p:cNvPr id="17420" name="object 12"/>
            <p:cNvSpPr>
              <a:spLocks/>
            </p:cNvSpPr>
            <p:nvPr/>
          </p:nvSpPr>
          <p:spPr bwMode="auto">
            <a:xfrm>
              <a:off x="19804931" y="7483509"/>
              <a:ext cx="2085010" cy="50033"/>
            </a:xfrm>
            <a:custGeom>
              <a:avLst/>
              <a:gdLst>
                <a:gd name="T0" fmla="*/ 0 w 1678234"/>
                <a:gd name="T1" fmla="*/ 0 h 50033"/>
                <a:gd name="T2" fmla="*/ 2085010 w 1678234"/>
                <a:gd name="T3" fmla="*/ 0 h 50033"/>
                <a:gd name="T4" fmla="*/ 0 60000 65536"/>
                <a:gd name="T5" fmla="*/ 0 60000 65536"/>
              </a:gdLst>
              <a:ahLst/>
              <a:cxnLst>
                <a:cxn ang="T4">
                  <a:pos x="T0" y="T1"/>
                </a:cxn>
                <a:cxn ang="T5">
                  <a:pos x="T2" y="T3"/>
                </a:cxn>
              </a:cxnLst>
              <a:rect l="0" t="0" r="r" b="b"/>
              <a:pathLst>
                <a:path w="1678234" h="50033">
                  <a:moveTo>
                    <a:pt x="0" y="0"/>
                  </a:moveTo>
                  <a:lnTo>
                    <a:pt x="1678234"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grpSp>
        <p:nvGrpSpPr>
          <p:cNvPr id="17416" name="Group 2"/>
          <p:cNvGrpSpPr>
            <a:grpSpLocks/>
          </p:cNvGrpSpPr>
          <p:nvPr/>
        </p:nvGrpSpPr>
        <p:grpSpPr bwMode="auto">
          <a:xfrm>
            <a:off x="7026276" y="4868864"/>
            <a:ext cx="2462214" cy="203995"/>
            <a:chOff x="14166848" y="7471181"/>
            <a:chExt cx="4924234" cy="408562"/>
          </a:xfrm>
        </p:grpSpPr>
        <p:sp>
          <p:nvSpPr>
            <p:cNvPr id="17417" name="object 4"/>
            <p:cNvSpPr txBox="1">
              <a:spLocks noChangeArrowheads="1"/>
            </p:cNvSpPr>
            <p:nvPr/>
          </p:nvSpPr>
          <p:spPr bwMode="auto">
            <a:xfrm>
              <a:off x="14166848" y="7489203"/>
              <a:ext cx="1580261"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Signature</a:t>
              </a:r>
            </a:p>
          </p:txBody>
        </p:sp>
        <p:sp>
          <p:nvSpPr>
            <p:cNvPr id="17418" name="object 10"/>
            <p:cNvSpPr>
              <a:spLocks/>
            </p:cNvSpPr>
            <p:nvPr/>
          </p:nvSpPr>
          <p:spPr bwMode="auto">
            <a:xfrm>
              <a:off x="14166848" y="7471181"/>
              <a:ext cx="4924234" cy="136110"/>
            </a:xfrm>
            <a:custGeom>
              <a:avLst/>
              <a:gdLst>
                <a:gd name="T0" fmla="*/ 0 w 2564326"/>
                <a:gd name="T1" fmla="*/ 0 h 136110"/>
                <a:gd name="T2" fmla="*/ 4924234 w 2564326"/>
                <a:gd name="T3" fmla="*/ 0 h 136110"/>
                <a:gd name="T4" fmla="*/ 0 60000 65536"/>
                <a:gd name="T5" fmla="*/ 0 60000 65536"/>
              </a:gdLst>
              <a:ahLst/>
              <a:cxnLst>
                <a:cxn ang="T4">
                  <a:pos x="T0" y="T1"/>
                </a:cxn>
                <a:cxn ang="T5">
                  <a:pos x="T2" y="T3"/>
                </a:cxn>
              </a:cxnLst>
              <a:rect l="0" t="0" r="r" b="b"/>
              <a:pathLst>
                <a:path w="2564326" h="136110">
                  <a:moveTo>
                    <a:pt x="0" y="0"/>
                  </a:moveTo>
                  <a:lnTo>
                    <a:pt x="2564326"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pic>
        <p:nvPicPr>
          <p:cNvPr id="15" name="Picture 14">
            <a:extLst>
              <a:ext uri="{FF2B5EF4-FFF2-40B4-BE49-F238E27FC236}">
                <a16:creationId xmlns:a16="http://schemas.microsoft.com/office/drawing/2014/main" id="{83557678-7588-4A08-A35B-79A95E757E93}"/>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42376" y="3228946"/>
            <a:ext cx="15632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1</a:t>
            </a:r>
            <a:endParaRPr lang="tr-TR" altLang="en-US" sz="2000" b="1" dirty="0">
              <a:solidFill>
                <a:schemeClr val="bg1"/>
              </a:solidFill>
              <a:latin typeface="Montserrat" pitchFamily="2" charset="0"/>
            </a:endParaRPr>
          </a:p>
        </p:txBody>
      </p:sp>
      <p:sp>
        <p:nvSpPr>
          <p:cNvPr id="4" name="object 4"/>
          <p:cNvSpPr txBox="1"/>
          <p:nvPr/>
        </p:nvSpPr>
        <p:spPr>
          <a:xfrm>
            <a:off x="3483017" y="2779460"/>
            <a:ext cx="7016751" cy="1299080"/>
          </a:xfrm>
          <a:prstGeom prst="rect">
            <a:avLst/>
          </a:prstGeom>
        </p:spPr>
        <p:txBody>
          <a:bodyPr vert="horz" wrap="square" lIns="0" tIns="0" rIns="0" bIns="0" rtlCol="0">
            <a:noAutofit/>
          </a:bodyPr>
          <a:lstStyle/>
          <a:p>
            <a:pPr marR="1588" algn="ctr" defTabSz="457189">
              <a:lnSpc>
                <a:spcPts val="2000"/>
              </a:lnSpc>
            </a:pPr>
            <a:r>
              <a:rPr dirty="0">
                <a:solidFill>
                  <a:srgbClr val="000000"/>
                </a:solidFill>
                <a:latin typeface="Montserrat" panose="00000500000000000000" pitchFamily="2" charset="0"/>
                <a:cs typeface="Arial"/>
              </a:rPr>
              <a:t>"Everyone has inside of him a piece of good news.</a:t>
            </a:r>
          </a:p>
          <a:p>
            <a:pPr algn="ctr" defTabSz="457189">
              <a:lnSpc>
                <a:spcPts val="2000"/>
              </a:lnSpc>
            </a:pPr>
            <a:r>
              <a:rPr dirty="0">
                <a:solidFill>
                  <a:srgbClr val="000000"/>
                </a:solidFill>
                <a:latin typeface="Montserrat" panose="00000500000000000000" pitchFamily="2" charset="0"/>
                <a:cs typeface="Arial"/>
              </a:rPr>
              <a:t>The good news is that you don't know how great you can be!</a:t>
            </a:r>
          </a:p>
          <a:p>
            <a:pPr algn="ctr" defTabSz="457189">
              <a:lnSpc>
                <a:spcPts val="2000"/>
              </a:lnSpc>
            </a:pPr>
            <a:r>
              <a:rPr dirty="0">
                <a:solidFill>
                  <a:srgbClr val="000000"/>
                </a:solidFill>
                <a:latin typeface="Montserrat" panose="00000500000000000000" pitchFamily="2" charset="0"/>
                <a:cs typeface="Arial"/>
              </a:rPr>
              <a:t>How much you can love! What you can accomplish!</a:t>
            </a:r>
          </a:p>
          <a:p>
            <a:pPr marR="954" algn="ctr" defTabSz="457189">
              <a:lnSpc>
                <a:spcPts val="2000"/>
              </a:lnSpc>
            </a:pPr>
            <a:r>
              <a:rPr dirty="0">
                <a:solidFill>
                  <a:srgbClr val="000000"/>
                </a:solidFill>
                <a:latin typeface="Montserrat" panose="00000500000000000000" pitchFamily="2" charset="0"/>
                <a:cs typeface="Arial"/>
              </a:rPr>
              <a:t>And what your potential is!"</a:t>
            </a:r>
          </a:p>
          <a:p>
            <a:pPr marR="1271" algn="ctr" defTabSz="457189">
              <a:lnSpc>
                <a:spcPts val="2000"/>
              </a:lnSpc>
              <a:spcBef>
                <a:spcPts val="138"/>
              </a:spcBef>
            </a:pPr>
            <a:r>
              <a:rPr sz="1000" i="1" dirty="0">
                <a:solidFill>
                  <a:srgbClr val="BCC8C8"/>
                </a:solidFill>
                <a:latin typeface="Montserrat" panose="00000500000000000000" pitchFamily="2" charset="0"/>
                <a:cs typeface="Arial"/>
              </a:rPr>
              <a:t>Anne Frank</a:t>
            </a:r>
            <a:endParaRPr sz="1000" dirty="0">
              <a:solidFill>
                <a:srgbClr val="BCC8C8"/>
              </a:solidFill>
              <a:latin typeface="Montserrat" panose="00000500000000000000" pitchFamily="2" charset="0"/>
              <a:cs typeface="Arial"/>
            </a:endParaRPr>
          </a:p>
        </p:txBody>
      </p:sp>
      <p:sp>
        <p:nvSpPr>
          <p:cNvPr id="9" name="object 2"/>
          <p:cNvSpPr txBox="1">
            <a:spLocks noChangeArrowheads="1"/>
          </p:cNvSpPr>
          <p:nvPr/>
        </p:nvSpPr>
        <p:spPr bwMode="auto">
          <a:xfrm>
            <a:off x="2624840" y="1085046"/>
            <a:ext cx="360247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A Piece of Good News</a:t>
            </a:r>
          </a:p>
        </p:txBody>
      </p:sp>
      <p:pic>
        <p:nvPicPr>
          <p:cNvPr id="5" name="Picture 4">
            <a:extLst>
              <a:ext uri="{FF2B5EF4-FFF2-40B4-BE49-F238E27FC236}">
                <a16:creationId xmlns:a16="http://schemas.microsoft.com/office/drawing/2014/main" id="{A683790B-C848-42A1-B788-57F4B406550C}"/>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083478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4899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533056" y="2875006"/>
            <a:ext cx="5123518"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2</a:t>
            </a:r>
            <a:endParaRPr lang="tr-TR" altLang="en-US" sz="6900" b="1" dirty="0">
              <a:solidFill>
                <a:schemeClr val="bg1"/>
              </a:solidFill>
              <a:latin typeface="Montserrat" pitchFamily="2" charset="0"/>
            </a:endParaRPr>
          </a:p>
        </p:txBody>
      </p:sp>
      <p:pic>
        <p:nvPicPr>
          <p:cNvPr id="5" name="Picture 4">
            <a:extLst>
              <a:ext uri="{FF2B5EF4-FFF2-40B4-BE49-F238E27FC236}">
                <a16:creationId xmlns:a16="http://schemas.microsoft.com/office/drawing/2014/main" id="{1AB36B4D-8915-4501-83B9-2BC26382B5FA}"/>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4771505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28" name="object 18">
            <a:extLst>
              <a:ext uri="{FF2B5EF4-FFF2-40B4-BE49-F238E27FC236}">
                <a16:creationId xmlns:a16="http://schemas.microsoft.com/office/drawing/2014/main" id="{A3017FDD-2EB0-458D-BB76-55004725E6A6}"/>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29" name="object 19">
            <a:extLst>
              <a:ext uri="{FF2B5EF4-FFF2-40B4-BE49-F238E27FC236}">
                <a16:creationId xmlns:a16="http://schemas.microsoft.com/office/drawing/2014/main" id="{5B63530C-2D51-488B-8420-6E54FC791F0F}"/>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0" name="object 2">
            <a:extLst>
              <a:ext uri="{FF2B5EF4-FFF2-40B4-BE49-F238E27FC236}">
                <a16:creationId xmlns:a16="http://schemas.microsoft.com/office/drawing/2014/main" id="{E3552B02-29A4-4D01-9F68-4357F18F5180}"/>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1" name="object 4">
            <a:extLst>
              <a:ext uri="{FF2B5EF4-FFF2-40B4-BE49-F238E27FC236}">
                <a16:creationId xmlns:a16="http://schemas.microsoft.com/office/drawing/2014/main" id="{B480686E-AC3E-4F48-A4F6-85D7116E912F}"/>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2" name="object 4">
            <a:extLst>
              <a:ext uri="{FF2B5EF4-FFF2-40B4-BE49-F238E27FC236}">
                <a16:creationId xmlns:a16="http://schemas.microsoft.com/office/drawing/2014/main" id="{357211FD-6D76-4DD7-827F-C224332F4C4A}"/>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3" name="Table 32">
            <a:extLst>
              <a:ext uri="{FF2B5EF4-FFF2-40B4-BE49-F238E27FC236}">
                <a16:creationId xmlns:a16="http://schemas.microsoft.com/office/drawing/2014/main" id="{0B8321FE-DF5B-47FB-9BB7-086CCAD0F5FD}"/>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6E8B9E58-C22F-41CD-9FC3-3F5AE518BAC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3832702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146474" y="1088444"/>
            <a:ext cx="3012860"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Learning to make changes</a:t>
            </a:r>
          </a:p>
        </p:txBody>
      </p:sp>
      <p:sp>
        <p:nvSpPr>
          <p:cNvPr id="5" name="object 3"/>
          <p:cNvSpPr txBox="1">
            <a:spLocks/>
          </p:cNvSpPr>
          <p:nvPr/>
        </p:nvSpPr>
        <p:spPr>
          <a:xfrm>
            <a:off x="2624840" y="2088358"/>
            <a:ext cx="8534493" cy="2942432"/>
          </a:xfrm>
          <a:prstGeom prst="rect">
            <a:avLst/>
          </a:prstGeom>
        </p:spPr>
        <p:txBody>
          <a:bodyPr vert="horz" wrap="square" lIns="0" tIns="0" rIns="0" bIns="0" rtlCol="0">
            <a:noAutofit/>
          </a:bodyPr>
          <a:lstStyle/>
          <a:p>
            <a:pPr marL="6351" defTabSz="457189">
              <a:defRPr/>
            </a:pPr>
            <a:r>
              <a:rPr lang="en-US" sz="1200" b="1" kern="0" dirty="0">
                <a:latin typeface="Montserrat" panose="00000500000000000000" pitchFamily="2" charset="0"/>
                <a:cs typeface="Arial"/>
              </a:rPr>
              <a:t>Through this program you will learn about lifestyle changes.</a:t>
            </a:r>
            <a:endParaRPr lang="en-US" sz="1200" kern="0" dirty="0">
              <a:latin typeface="Montserrat" panose="00000500000000000000" pitchFamily="2" charset="0"/>
              <a:cs typeface="Arial"/>
            </a:endParaRPr>
          </a:p>
          <a:p>
            <a:pPr defTabSz="457189">
              <a:defRPr/>
            </a:pPr>
            <a:endParaRPr lang="en-US" sz="1200" kern="0" dirty="0"/>
          </a:p>
          <a:p>
            <a:pPr defTabSz="457189">
              <a:spcBef>
                <a:spcPts val="8"/>
              </a:spcBef>
              <a:defRPr/>
            </a:pPr>
            <a:endParaRPr lang="en-US" sz="1200" kern="0" dirty="0"/>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receive facts about healthy eating and being active.</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learn why it may have been hard for you to eat healthy and be active in the past.</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see how to change some habits so that new habits work for you, not against you.</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Remember, this should be easy </a:t>
            </a:r>
            <a:r>
              <a:rPr lang="en-US" sz="1200" spc="-16" dirty="0">
                <a:latin typeface="Wingdings"/>
                <a:cs typeface="Wingdings"/>
              </a:rPr>
              <a:t></a:t>
            </a:r>
            <a:endParaRPr lang="en-US" sz="1200" dirty="0">
              <a:latin typeface="Montserrat" panose="00000500000000000000" pitchFamily="2" charset="0"/>
              <a:cs typeface="Arial"/>
            </a:endParaRP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find and create the time to be active.</a:t>
            </a:r>
          </a:p>
          <a:p>
            <a:pPr marL="177796" marR="33019"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learn how to ask for what you want when you go out to eat and learn how to listen to your body.</a:t>
            </a:r>
          </a:p>
          <a:p>
            <a:pPr marL="177796" marR="111440"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learn to keep things around you at home and work that make you want to be active and eat healthy, environment is huge for a full overhaul.</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release the things that get in your way or cause you to lose your healthy balance.</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replace negative thoughts with positive ones.</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get back on your feet if you slip from your plans for healthy eating and being active.</a:t>
            </a:r>
          </a:p>
          <a:p>
            <a:pPr marL="177796" indent="-171764" defTabSz="457189">
              <a:spcAft>
                <a:spcPts val="500"/>
              </a:spcAft>
              <a:buFont typeface="Wingdings" panose="05000000000000000000" pitchFamily="2" charset="2"/>
              <a:buChar char="§"/>
              <a:tabLst>
                <a:tab pos="177796" algn="l"/>
              </a:tabLst>
              <a:defRPr/>
            </a:pPr>
            <a:r>
              <a:rPr lang="en-US" sz="1200" dirty="0">
                <a:latin typeface="Montserrat" panose="00000500000000000000" pitchFamily="2" charset="0"/>
                <a:cs typeface="Arial"/>
              </a:rPr>
              <a:t>You will learn to handle stress, social events and other people that make it hard for you to change.</a:t>
            </a:r>
          </a:p>
          <a:p>
            <a:pPr defTabSz="457189">
              <a:spcBef>
                <a:spcPts val="12"/>
              </a:spcBef>
              <a:defRPr/>
            </a:pPr>
            <a:endParaRPr lang="en-US" sz="1200" kern="0" dirty="0"/>
          </a:p>
          <a:p>
            <a:pPr marL="6351" defTabSz="457189">
              <a:defRPr/>
            </a:pPr>
            <a:r>
              <a:rPr lang="en-US" sz="1200" b="1" kern="0" dirty="0">
                <a:latin typeface="Montserrat" panose="00000500000000000000" pitchFamily="2" charset="0"/>
                <a:cs typeface="Arial"/>
              </a:rPr>
              <a:t>I will give you the support you need. I will be your Health Coach.</a:t>
            </a:r>
            <a:endParaRPr lang="en-US" sz="1200" kern="0" dirty="0">
              <a:latin typeface="Montserrat" panose="00000500000000000000" pitchFamily="2" charset="0"/>
              <a:cs typeface="Arial"/>
            </a:endParaRPr>
          </a:p>
        </p:txBody>
      </p:sp>
      <p:sp>
        <p:nvSpPr>
          <p:cNvPr id="10"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Lifestyle Changes</a:t>
            </a:r>
          </a:p>
        </p:txBody>
      </p:sp>
      <p:pic>
        <p:nvPicPr>
          <p:cNvPr id="6" name="Picture 5">
            <a:extLst>
              <a:ext uri="{FF2B5EF4-FFF2-40B4-BE49-F238E27FC236}">
                <a16:creationId xmlns:a16="http://schemas.microsoft.com/office/drawing/2014/main" id="{FE1E3173-74DB-4C84-BD3C-8D84439FF351}"/>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94974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7772402" y="1088445"/>
            <a:ext cx="338693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Tips for finding time to journal</a:t>
            </a:r>
          </a:p>
        </p:txBody>
      </p:sp>
      <p:sp>
        <p:nvSpPr>
          <p:cNvPr id="11" name="object 3"/>
          <p:cNvSpPr txBox="1"/>
          <p:nvPr/>
        </p:nvSpPr>
        <p:spPr>
          <a:xfrm>
            <a:off x="2624841" y="2088358"/>
            <a:ext cx="8535284" cy="2942432"/>
          </a:xfrm>
          <a:prstGeom prst="rect">
            <a:avLst/>
          </a:prstGeom>
        </p:spPr>
        <p:txBody>
          <a:bodyPr vert="horz" wrap="square" lIns="0" tIns="0" rIns="0" bIns="0" rtlCol="0">
            <a:noAutofit/>
          </a:bodyPr>
          <a:lstStyle/>
          <a:p>
            <a:pPr marL="6351" defTabSz="457189"/>
            <a:r>
              <a:rPr sz="1200" dirty="0">
                <a:latin typeface="Montserrat" panose="00000500000000000000" pitchFamily="2" charset="0"/>
                <a:cs typeface="Arial"/>
              </a:rPr>
              <a:t>It can be very difficult to make time to journal every morning. </a:t>
            </a:r>
            <a:endParaRPr lang="en-US" sz="1200" dirty="0">
              <a:latin typeface="Montserrat" panose="00000500000000000000" pitchFamily="2" charset="0"/>
              <a:cs typeface="Arial"/>
            </a:endParaRPr>
          </a:p>
          <a:p>
            <a:pPr marL="6351" defTabSz="457189"/>
            <a:r>
              <a:rPr sz="1200" dirty="0">
                <a:latin typeface="Montserrat" panose="00000500000000000000" pitchFamily="2" charset="0"/>
                <a:cs typeface="Arial"/>
              </a:rPr>
              <a:t>Here are some tips on how to find time:</a:t>
            </a:r>
          </a:p>
          <a:p>
            <a:pPr defTabSz="457189">
              <a:spcBef>
                <a:spcPts val="19"/>
              </a:spcBef>
            </a:pPr>
            <a:endParaRPr sz="1200" dirty="0">
              <a:latin typeface="Calibri"/>
            </a:endParaRPr>
          </a:p>
          <a:p>
            <a:pPr defTabSz="457189"/>
            <a:endParaRPr sz="1200" dirty="0">
              <a:latin typeface="Calibri"/>
            </a:endParaRPr>
          </a:p>
          <a:p>
            <a:pPr marL="177796" marR="128902" indent="-171764" defTabSz="457189">
              <a:spcAft>
                <a:spcPts val="600"/>
              </a:spcAft>
              <a:buFont typeface="+mj-lt"/>
              <a:buAutoNum type="arabicPeriod"/>
              <a:tabLst>
                <a:tab pos="177796" algn="l"/>
              </a:tabLst>
            </a:pPr>
            <a:r>
              <a:rPr sz="1200" dirty="0">
                <a:latin typeface="Montserrat" panose="00000500000000000000" pitchFamily="2" charset="0"/>
                <a:cs typeface="Arial"/>
              </a:rPr>
              <a:t>Try getting up 20-30 minutes earlier in the morning. This gives you quiet time before the house becomes fully alive.</a:t>
            </a:r>
          </a:p>
          <a:p>
            <a:pPr marL="177796" indent="-171764" defTabSz="457189">
              <a:spcBef>
                <a:spcPts val="108"/>
              </a:spcBef>
              <a:spcAft>
                <a:spcPts val="600"/>
              </a:spcAft>
              <a:buFont typeface="+mj-lt"/>
              <a:buAutoNum type="arabicPeriod"/>
              <a:tabLst>
                <a:tab pos="177796" algn="l"/>
              </a:tabLst>
            </a:pPr>
            <a:r>
              <a:rPr sz="1200" dirty="0">
                <a:latin typeface="Montserrat" panose="00000500000000000000" pitchFamily="2" charset="0"/>
                <a:cs typeface="Arial"/>
              </a:rPr>
              <a:t>Utilize the time you have once everyone else is out of the house.</a:t>
            </a:r>
          </a:p>
          <a:p>
            <a:pPr marL="177796" indent="-171764" defTabSz="457189">
              <a:spcBef>
                <a:spcPts val="108"/>
              </a:spcBef>
              <a:spcAft>
                <a:spcPts val="600"/>
              </a:spcAft>
              <a:buFont typeface="+mj-lt"/>
              <a:buAutoNum type="arabicPeriod"/>
              <a:tabLst>
                <a:tab pos="177796" algn="l"/>
              </a:tabLst>
            </a:pPr>
            <a:r>
              <a:rPr sz="1200" dirty="0">
                <a:latin typeface="Montserrat" panose="00000500000000000000" pitchFamily="2" charset="0"/>
                <a:cs typeface="Arial"/>
              </a:rPr>
              <a:t>Find a coffee shop or juice stop on your way to work and take 15 minutes out of your day to stop.</a:t>
            </a:r>
            <a:r>
              <a:rPr lang="en-US" sz="1200" dirty="0">
                <a:latin typeface="Montserrat" panose="00000500000000000000" pitchFamily="2" charset="0"/>
                <a:cs typeface="Arial"/>
              </a:rPr>
              <a:t> </a:t>
            </a:r>
            <a:r>
              <a:rPr sz="1200" dirty="0">
                <a:latin typeface="Montserrat" panose="00000500000000000000" pitchFamily="2" charset="0"/>
                <a:cs typeface="Arial"/>
              </a:rPr>
              <a:t>This gives you the time you need to write and enjoy the surroundings.</a:t>
            </a:r>
          </a:p>
          <a:p>
            <a:pPr marL="177796" marR="13971" indent="-171764" defTabSz="457189">
              <a:spcAft>
                <a:spcPts val="600"/>
              </a:spcAft>
              <a:buFont typeface="+mj-lt"/>
              <a:buAutoNum type="arabicPeriod"/>
              <a:tabLst>
                <a:tab pos="177796" algn="l"/>
              </a:tabLst>
            </a:pPr>
            <a:r>
              <a:rPr sz="1200" dirty="0">
                <a:latin typeface="Montserrat" panose="00000500000000000000" pitchFamily="2" charset="0"/>
                <a:cs typeface="Arial"/>
              </a:rPr>
              <a:t>15 minutes before you start your work routine may be the time for you. You may think it will cause you to stay later at work to get everything accomplished, but writing is like your morning workout;</a:t>
            </a:r>
            <a:r>
              <a:rPr lang="en-US" sz="1200" dirty="0">
                <a:latin typeface="Montserrat" panose="00000500000000000000" pitchFamily="2" charset="0"/>
                <a:cs typeface="Arial"/>
              </a:rPr>
              <a:t> </a:t>
            </a:r>
            <a:r>
              <a:rPr sz="1200" dirty="0">
                <a:latin typeface="Montserrat" panose="00000500000000000000" pitchFamily="2" charset="0"/>
                <a:cs typeface="Arial"/>
              </a:rPr>
              <a:t>it is amazing how spending the time journaling can buy you more time through the day. Your head will be clearer and you can do your job and handle people more efficiently and effectively.</a:t>
            </a:r>
          </a:p>
          <a:p>
            <a:pPr defTabSz="457189">
              <a:spcBef>
                <a:spcPts val="2"/>
              </a:spcBef>
            </a:pPr>
            <a:endParaRPr sz="1200" dirty="0">
              <a:latin typeface="Calibri"/>
            </a:endParaRPr>
          </a:p>
          <a:p>
            <a:pPr defTabSz="457189"/>
            <a:endParaRPr sz="1200" dirty="0">
              <a:latin typeface="Calibri"/>
            </a:endParaRPr>
          </a:p>
          <a:p>
            <a:pPr marL="6351" marR="121283" defTabSz="457189"/>
            <a:r>
              <a:rPr sz="1200" dirty="0">
                <a:latin typeface="Montserrat" panose="00000500000000000000" pitchFamily="2" charset="0"/>
                <a:cs typeface="Arial"/>
              </a:rPr>
              <a:t>Journaling in the morning allows you to clear the cobwebs from your brain. You'll notice the effects almost immediately. It helps to focus you and you will find that you do things that you would have skipped over otherwise. </a:t>
            </a:r>
            <a:br>
              <a:rPr lang="en-US" sz="1200" dirty="0">
                <a:latin typeface="Montserrat" panose="00000500000000000000" pitchFamily="2" charset="0"/>
                <a:cs typeface="Arial"/>
              </a:rPr>
            </a:br>
            <a:r>
              <a:rPr sz="1200" dirty="0">
                <a:latin typeface="Montserrat" panose="00000500000000000000" pitchFamily="2" charset="0"/>
                <a:cs typeface="Arial"/>
              </a:rPr>
              <a:t>Try to journal every day, if you can’t, do it as often as you can. It’s all about getting into the practice of writing</a:t>
            </a:r>
            <a:br>
              <a:rPr lang="en-US" sz="1200" dirty="0">
                <a:latin typeface="Montserrat" panose="00000500000000000000" pitchFamily="2" charset="0"/>
                <a:cs typeface="Arial"/>
              </a:rPr>
            </a:br>
            <a:r>
              <a:rPr sz="1200" dirty="0">
                <a:latin typeface="Montserrat" panose="00000500000000000000" pitchFamily="2" charset="0"/>
                <a:cs typeface="Arial"/>
              </a:rPr>
              <a:t>in the moment.</a:t>
            </a:r>
          </a:p>
        </p:txBody>
      </p:sp>
      <p:sp>
        <p:nvSpPr>
          <p:cNvPr id="16" name="object 2"/>
          <p:cNvSpPr txBox="1">
            <a:spLocks noChangeArrowheads="1"/>
          </p:cNvSpPr>
          <p:nvPr/>
        </p:nvSpPr>
        <p:spPr bwMode="auto">
          <a:xfrm>
            <a:off x="2624840" y="1074832"/>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Journaling</a:t>
            </a:r>
          </a:p>
        </p:txBody>
      </p:sp>
      <p:pic>
        <p:nvPicPr>
          <p:cNvPr id="6" name="Picture 5">
            <a:extLst>
              <a:ext uri="{FF2B5EF4-FFF2-40B4-BE49-F238E27FC236}">
                <a16:creationId xmlns:a16="http://schemas.microsoft.com/office/drawing/2014/main" id="{5E3D4D7C-19BC-475D-BA72-13805ABBC6C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7544434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Journaling styles</a:t>
            </a:r>
          </a:p>
        </p:txBody>
      </p:sp>
      <p:sp>
        <p:nvSpPr>
          <p:cNvPr id="7" name="object 5"/>
          <p:cNvSpPr txBox="1"/>
          <p:nvPr/>
        </p:nvSpPr>
        <p:spPr>
          <a:xfrm>
            <a:off x="2657962" y="2087563"/>
            <a:ext cx="2632292" cy="2942432"/>
          </a:xfrm>
          <a:prstGeom prst="rect">
            <a:avLst/>
          </a:prstGeom>
        </p:spPr>
        <p:txBody>
          <a:bodyPr vert="horz" wrap="square" lIns="0" tIns="0" rIns="0" bIns="0" rtlCol="0">
            <a:noAutofit/>
          </a:bodyPr>
          <a:lstStyle/>
          <a:p>
            <a:pPr marL="6351" marR="139062" defTabSz="457189"/>
            <a:r>
              <a:rPr sz="1200" b="1" dirty="0">
                <a:latin typeface="Montserrat" panose="00000500000000000000" pitchFamily="2" charset="0"/>
                <a:cs typeface="Arial"/>
              </a:rPr>
              <a:t>There are many ways</a:t>
            </a:r>
            <a:r>
              <a:rPr lang="en-US" sz="1200" b="1" dirty="0">
                <a:latin typeface="Montserrat" panose="00000500000000000000" pitchFamily="2" charset="0"/>
                <a:cs typeface="Arial"/>
              </a:rPr>
              <a:t> </a:t>
            </a:r>
            <a:r>
              <a:rPr sz="1200" b="1" dirty="0">
                <a:latin typeface="Montserrat" panose="00000500000000000000" pitchFamily="2" charset="0"/>
                <a:cs typeface="Arial"/>
              </a:rPr>
              <a:t>to journal, </a:t>
            </a:r>
            <a:endParaRPr lang="en-US" sz="1200" b="1" dirty="0">
              <a:latin typeface="Montserrat" panose="00000500000000000000" pitchFamily="2" charset="0"/>
              <a:cs typeface="Arial"/>
            </a:endParaRPr>
          </a:p>
          <a:p>
            <a:pPr marL="6351" marR="139062" defTabSz="457189"/>
            <a:r>
              <a:rPr sz="1200" b="1" dirty="0">
                <a:latin typeface="Montserrat" panose="00000500000000000000" pitchFamily="2" charset="0"/>
                <a:cs typeface="Arial"/>
              </a:rPr>
              <a:t>below are some other ways to </a:t>
            </a:r>
            <a:endParaRPr lang="en-US" sz="1200" b="1" dirty="0">
              <a:latin typeface="Montserrat" panose="00000500000000000000" pitchFamily="2" charset="0"/>
              <a:cs typeface="Arial"/>
            </a:endParaRPr>
          </a:p>
          <a:p>
            <a:pPr marL="6351" marR="139062" defTabSz="457189"/>
            <a:r>
              <a:rPr sz="1200" b="1" dirty="0">
                <a:latin typeface="Montserrat" panose="00000500000000000000" pitchFamily="2" charset="0"/>
                <a:cs typeface="Arial"/>
              </a:rPr>
              <a:t>put your thoughts on paper:</a:t>
            </a:r>
            <a:endParaRPr sz="1200" dirty="0">
              <a:latin typeface="Montserrat" panose="00000500000000000000" pitchFamily="2" charset="0"/>
              <a:cs typeface="Arial"/>
            </a:endParaRPr>
          </a:p>
          <a:p>
            <a:pPr defTabSz="457189"/>
            <a:endParaRPr sz="1200" dirty="0">
              <a:latin typeface="Calibri"/>
            </a:endParaRPr>
          </a:p>
          <a:p>
            <a:pPr defTabSz="457189">
              <a:spcBef>
                <a:spcPts val="7"/>
              </a:spcBef>
            </a:pPr>
            <a:endParaRPr sz="1200" dirty="0">
              <a:latin typeface="Calibri"/>
            </a:endParaRPr>
          </a:p>
          <a:p>
            <a:pPr marL="177796" indent="-171764" defTabSz="457189">
              <a:spcAft>
                <a:spcPts val="600"/>
              </a:spcAft>
              <a:buFont typeface="+mj-lt"/>
              <a:buAutoNum type="arabicPeriod"/>
              <a:tabLst>
                <a:tab pos="177796" algn="l"/>
              </a:tabLst>
            </a:pPr>
            <a:r>
              <a:rPr sz="1200" dirty="0">
                <a:latin typeface="Montserrat" panose="00000500000000000000" pitchFamily="2" charset="0"/>
                <a:cs typeface="Arial"/>
              </a:rPr>
              <a:t>Poetry</a:t>
            </a:r>
          </a:p>
          <a:p>
            <a:pPr marL="177796" marR="6351" indent="-171764" defTabSz="457189">
              <a:spcBef>
                <a:spcPts val="6"/>
              </a:spcBef>
              <a:spcAft>
                <a:spcPts val="600"/>
              </a:spcAft>
              <a:buFont typeface="+mj-lt"/>
              <a:buAutoNum type="arabicPeriod"/>
              <a:tabLst>
                <a:tab pos="177796" algn="l"/>
              </a:tabLst>
            </a:pPr>
            <a:r>
              <a:rPr sz="1200" dirty="0">
                <a:latin typeface="Montserrat" panose="00000500000000000000" pitchFamily="2" charset="0"/>
                <a:cs typeface="Arial"/>
              </a:rPr>
              <a:t>Morning pages, just start writing.</a:t>
            </a:r>
          </a:p>
          <a:p>
            <a:pPr marL="177796" indent="-171764" defTabSz="457189">
              <a:spcBef>
                <a:spcPts val="108"/>
              </a:spcBef>
              <a:spcAft>
                <a:spcPts val="600"/>
              </a:spcAft>
              <a:buFont typeface="+mj-lt"/>
              <a:buAutoNum type="arabicPeriod"/>
              <a:tabLst>
                <a:tab pos="177796" algn="l"/>
              </a:tabLst>
            </a:pPr>
            <a:r>
              <a:rPr sz="1200" dirty="0">
                <a:latin typeface="Montserrat" panose="00000500000000000000" pitchFamily="2" charset="0"/>
                <a:cs typeface="Arial"/>
              </a:rPr>
              <a:t>Letter writing</a:t>
            </a:r>
          </a:p>
          <a:p>
            <a:pPr marL="177796" indent="-171764" defTabSz="457189">
              <a:spcBef>
                <a:spcPts val="114"/>
              </a:spcBef>
              <a:spcAft>
                <a:spcPts val="600"/>
              </a:spcAft>
              <a:buFont typeface="+mj-lt"/>
              <a:buAutoNum type="arabicPeriod"/>
              <a:tabLst>
                <a:tab pos="177796" algn="l"/>
              </a:tabLst>
            </a:pPr>
            <a:r>
              <a:rPr sz="1200" dirty="0">
                <a:latin typeface="Montserrat" panose="00000500000000000000" pitchFamily="2" charset="0"/>
                <a:cs typeface="Arial"/>
              </a:rPr>
              <a:t>Blogging</a:t>
            </a:r>
          </a:p>
          <a:p>
            <a:pPr defTabSz="457189">
              <a:spcBef>
                <a:spcPts val="20"/>
              </a:spcBef>
            </a:pPr>
            <a:endParaRPr sz="1200" dirty="0">
              <a:latin typeface="Calibri"/>
            </a:endParaRPr>
          </a:p>
          <a:p>
            <a:pPr defTabSz="457189"/>
            <a:endParaRPr sz="1200" dirty="0">
              <a:latin typeface="Calibri"/>
            </a:endParaRPr>
          </a:p>
          <a:p>
            <a:pPr marL="6351" marR="236849" defTabSz="457189"/>
            <a:r>
              <a:rPr sz="1200" dirty="0">
                <a:latin typeface="Montserrat" panose="00000500000000000000" pitchFamily="2" charset="0"/>
                <a:cs typeface="Arial"/>
              </a:rPr>
              <a:t>The idea is to become introspective </a:t>
            </a:r>
            <a:endParaRPr lang="en-US" sz="1200" dirty="0">
              <a:latin typeface="Montserrat" panose="00000500000000000000" pitchFamily="2" charset="0"/>
              <a:cs typeface="Arial"/>
            </a:endParaRPr>
          </a:p>
          <a:p>
            <a:pPr marL="6351" marR="236849" defTabSz="457189"/>
            <a:r>
              <a:rPr sz="1200" dirty="0">
                <a:latin typeface="Montserrat" panose="00000500000000000000" pitchFamily="2" charset="0"/>
                <a:cs typeface="Arial"/>
              </a:rPr>
              <a:t>as well as documenting for better understanding.</a:t>
            </a:r>
          </a:p>
        </p:txBody>
      </p:sp>
      <p:graphicFrame>
        <p:nvGraphicFramePr>
          <p:cNvPr id="10" name="object 6"/>
          <p:cNvGraphicFramePr>
            <a:graphicFrameLocks noGrp="1"/>
          </p:cNvGraphicFramePr>
          <p:nvPr>
            <p:extLst>
              <p:ext uri="{D42A27DB-BD31-4B8C-83A1-F6EECF244321}">
                <p14:modId xmlns:p14="http://schemas.microsoft.com/office/powerpoint/2010/main" val="3290017156"/>
              </p:ext>
            </p:extLst>
          </p:nvPr>
        </p:nvGraphicFramePr>
        <p:xfrm>
          <a:off x="5290254" y="2088358"/>
          <a:ext cx="5858142" cy="4042618"/>
        </p:xfrm>
        <a:graphic>
          <a:graphicData uri="http://schemas.openxmlformats.org/drawingml/2006/table">
            <a:tbl>
              <a:tblPr firstRow="1" bandRow="1"/>
              <a:tblGrid>
                <a:gridCol w="2699503">
                  <a:extLst>
                    <a:ext uri="{9D8B030D-6E8A-4147-A177-3AD203B41FA5}">
                      <a16:colId xmlns:a16="http://schemas.microsoft.com/office/drawing/2014/main" val="20000"/>
                    </a:ext>
                  </a:extLst>
                </a:gridCol>
                <a:gridCol w="3158639">
                  <a:extLst>
                    <a:ext uri="{9D8B030D-6E8A-4147-A177-3AD203B41FA5}">
                      <a16:colId xmlns:a16="http://schemas.microsoft.com/office/drawing/2014/main" val="20001"/>
                    </a:ext>
                  </a:extLst>
                </a:gridCol>
              </a:tblGrid>
              <a:tr h="4106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Thoughts, feelings, intuitions</a:t>
                      </a:r>
                    </a:p>
                    <a:p>
                      <a:pPr marL="85725">
                        <a:lnSpc>
                          <a:spcPct val="100000"/>
                        </a:lnSpc>
                      </a:pPr>
                      <a:r>
                        <a:rPr sz="1200" spc="0" dirty="0">
                          <a:solidFill>
                            <a:srgbClr val="000000"/>
                          </a:solidFill>
                          <a:latin typeface="Montserrat" panose="00000500000000000000" pitchFamily="2" charset="0"/>
                          <a:cs typeface="Arial"/>
                        </a:rPr>
                        <a:t>(spiritual, family, inspirational)</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990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Gratitude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990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Goals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1990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Action Steps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1999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Joy, Laughter, Play</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1990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0" dirty="0">
                          <a:solidFill>
                            <a:srgbClr val="000000"/>
                          </a:solidFill>
                          <a:latin typeface="Montserrat" panose="00000500000000000000" pitchFamily="2" charset="0"/>
                          <a:cs typeface="Arial"/>
                        </a:rPr>
                        <a:t>Fitness Plans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1637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marR="1221740">
                        <a:lnSpc>
                          <a:spcPct val="100000"/>
                        </a:lnSpc>
                      </a:pPr>
                      <a:r>
                        <a:rPr sz="1200" spc="0" dirty="0">
                          <a:solidFill>
                            <a:srgbClr val="000000"/>
                          </a:solidFill>
                          <a:latin typeface="Montserrat" panose="00000500000000000000" pitchFamily="2" charset="0"/>
                          <a:cs typeface="Arial"/>
                        </a:rPr>
                        <a:t>Meals Water/Liquids Vegetables Fruits Healthy Fats Protein Whole Grains Supplements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61597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marR="107314">
                        <a:lnSpc>
                          <a:spcPct val="100000"/>
                        </a:lnSpc>
                      </a:pPr>
                      <a:r>
                        <a:rPr sz="1200" spc="0" dirty="0">
                          <a:solidFill>
                            <a:srgbClr val="000000"/>
                          </a:solidFill>
                          <a:latin typeface="Montserrat" panose="00000500000000000000" pitchFamily="2" charset="0"/>
                          <a:cs typeface="Arial"/>
                        </a:rPr>
                        <a:t>Progress (3 things you did well yesterday and 1 thing you will do better tomorrow)</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12" name="object 2"/>
          <p:cNvSpPr txBox="1">
            <a:spLocks noChangeArrowheads="1"/>
          </p:cNvSpPr>
          <p:nvPr/>
        </p:nvSpPr>
        <p:spPr bwMode="auto">
          <a:xfrm>
            <a:off x="2624840" y="1075858"/>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Journaling</a:t>
            </a:r>
          </a:p>
        </p:txBody>
      </p:sp>
      <p:pic>
        <p:nvPicPr>
          <p:cNvPr id="8" name="Picture 7">
            <a:extLst>
              <a:ext uri="{FF2B5EF4-FFF2-40B4-BE49-F238E27FC236}">
                <a16:creationId xmlns:a16="http://schemas.microsoft.com/office/drawing/2014/main" id="{AFDFB205-27F8-4E41-B32F-751E3CA2E4A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2774195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Keeping track</a:t>
            </a:r>
          </a:p>
        </p:txBody>
      </p:sp>
      <p:graphicFrame>
        <p:nvGraphicFramePr>
          <p:cNvPr id="9" name="object 5"/>
          <p:cNvGraphicFramePr>
            <a:graphicFrameLocks noGrp="1" noChangeAspect="1"/>
          </p:cNvGraphicFramePr>
          <p:nvPr>
            <p:extLst>
              <p:ext uri="{D42A27DB-BD31-4B8C-83A1-F6EECF244321}">
                <p14:modId xmlns:p14="http://schemas.microsoft.com/office/powerpoint/2010/main" val="4219456933"/>
              </p:ext>
            </p:extLst>
          </p:nvPr>
        </p:nvGraphicFramePr>
        <p:xfrm>
          <a:off x="2926692" y="2116164"/>
          <a:ext cx="3169308" cy="2914624"/>
        </p:xfrm>
        <a:graphic>
          <a:graphicData uri="http://schemas.openxmlformats.org/drawingml/2006/table">
            <a:tbl>
              <a:tblPr firstRow="1" bandRow="1"/>
              <a:tblGrid>
                <a:gridCol w="2175394">
                  <a:extLst>
                    <a:ext uri="{9D8B030D-6E8A-4147-A177-3AD203B41FA5}">
                      <a16:colId xmlns:a16="http://schemas.microsoft.com/office/drawing/2014/main" val="20000"/>
                    </a:ext>
                  </a:extLst>
                </a:gridCol>
                <a:gridCol w="993914">
                  <a:extLst>
                    <a:ext uri="{9D8B030D-6E8A-4147-A177-3AD203B41FA5}">
                      <a16:colId xmlns:a16="http://schemas.microsoft.com/office/drawing/2014/main" val="20001"/>
                    </a:ext>
                  </a:extLst>
                </a:gridCol>
              </a:tblGrid>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Journal</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Ho</a:t>
                      </a:r>
                      <a:r>
                        <a:rPr sz="1200" spc="5" dirty="0">
                          <a:solidFill>
                            <a:srgbClr val="000000"/>
                          </a:solidFill>
                          <a:latin typeface="Montserrat" panose="00000500000000000000" pitchFamily="2" charset="0"/>
                          <a:cs typeface="Arial"/>
                        </a:rPr>
                        <a:t>m</a:t>
                      </a:r>
                      <a:r>
                        <a:rPr sz="1200" spc="0" dirty="0">
                          <a:solidFill>
                            <a:srgbClr val="000000"/>
                          </a:solidFill>
                          <a:latin typeface="Montserrat" panose="00000500000000000000" pitchFamily="2" charset="0"/>
                          <a:cs typeface="Arial"/>
                        </a:rPr>
                        <a:t>e</a:t>
                      </a:r>
                      <a:r>
                        <a:rPr sz="1200" spc="-20" dirty="0">
                          <a:solidFill>
                            <a:srgbClr val="000000"/>
                          </a:solidFill>
                          <a:latin typeface="Montserrat" panose="00000500000000000000" pitchFamily="2" charset="0"/>
                          <a:cs typeface="Arial"/>
                        </a:rPr>
                        <a:t> </a:t>
                      </a:r>
                      <a:r>
                        <a:rPr sz="1200" spc="5" dirty="0">
                          <a:solidFill>
                            <a:srgbClr val="000000"/>
                          </a:solidFill>
                          <a:latin typeface="Montserrat" panose="00000500000000000000" pitchFamily="2" charset="0"/>
                          <a:cs typeface="Arial"/>
                        </a:rPr>
                        <a:t>m</a:t>
                      </a:r>
                      <a:r>
                        <a:rPr sz="1200" spc="0" dirty="0">
                          <a:solidFill>
                            <a:srgbClr val="000000"/>
                          </a:solidFill>
                          <a:latin typeface="Montserrat" panose="00000500000000000000" pitchFamily="2" charset="0"/>
                          <a:cs typeface="Arial"/>
                        </a:rPr>
                        <a:t>ade</a:t>
                      </a:r>
                      <a:r>
                        <a:rPr sz="1200" spc="-30" dirty="0">
                          <a:solidFill>
                            <a:srgbClr val="000000"/>
                          </a:solidFill>
                          <a:latin typeface="Montserrat" panose="00000500000000000000" pitchFamily="2" charset="0"/>
                          <a:cs typeface="Arial"/>
                        </a:rPr>
                        <a:t> </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ood</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M</a:t>
                      </a:r>
                      <a:r>
                        <a:rPr sz="1200" spc="-5" dirty="0">
                          <a:solidFill>
                            <a:srgbClr val="000000"/>
                          </a:solidFill>
                          <a:latin typeface="Montserrat" panose="00000500000000000000" pitchFamily="2" charset="0"/>
                          <a:cs typeface="Arial"/>
                        </a:rPr>
                        <a:t>i</a:t>
                      </a:r>
                      <a:r>
                        <a:rPr sz="1200" spc="0" dirty="0">
                          <a:solidFill>
                            <a:srgbClr val="000000"/>
                          </a:solidFill>
                          <a:latin typeface="Montserrat" panose="00000500000000000000" pitchFamily="2" charset="0"/>
                          <a:cs typeface="Arial"/>
                        </a:rPr>
                        <a:t>nd</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ul</a:t>
                      </a:r>
                      <a:r>
                        <a:rPr sz="1200" spc="-35"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eating</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Reduce</a:t>
                      </a:r>
                      <a:r>
                        <a:rPr sz="1200" spc="-3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o</a:t>
                      </a:r>
                      <a:r>
                        <a:rPr sz="1200" spc="5"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e</a:t>
                      </a:r>
                      <a:r>
                        <a:rPr sz="1200" spc="-20" dirty="0">
                          <a:solidFill>
                            <a:srgbClr val="000000"/>
                          </a:solidFill>
                          <a:latin typeface="Montserrat" panose="00000500000000000000" pitchFamily="2" charset="0"/>
                          <a:cs typeface="Arial"/>
                        </a:rPr>
                        <a:t> </a:t>
                      </a:r>
                      <a:r>
                        <a:rPr sz="1200" spc="10"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o</a:t>
                      </a:r>
                      <a:r>
                        <a:rPr sz="1200" spc="5" dirty="0">
                          <a:solidFill>
                            <a:srgbClr val="000000"/>
                          </a:solidFill>
                          <a:latin typeface="Montserrat" panose="00000500000000000000" pitchFamily="2" charset="0"/>
                          <a:cs typeface="Arial"/>
                        </a:rPr>
                        <a:t>o</a:t>
                      </a:r>
                      <a:r>
                        <a:rPr sz="1200" spc="0" dirty="0">
                          <a:solidFill>
                            <a:srgbClr val="000000"/>
                          </a:solidFill>
                          <a:latin typeface="Montserrat" panose="00000500000000000000" pitchFamily="2" charset="0"/>
                          <a:cs typeface="Arial"/>
                        </a:rPr>
                        <a:t>d</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120"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on</a:t>
                      </a:r>
                      <a:r>
                        <a:rPr sz="1200" spc="-10" dirty="0">
                          <a:solidFill>
                            <a:srgbClr val="000000"/>
                          </a:solidFill>
                          <a:latin typeface="Montserrat" panose="00000500000000000000" pitchFamily="2" charset="0"/>
                          <a:cs typeface="Arial"/>
                        </a:rPr>
                        <a:t>g</a:t>
                      </a:r>
                      <a:r>
                        <a:rPr sz="1200" spc="0" dirty="0">
                          <a:solidFill>
                            <a:srgbClr val="000000"/>
                          </a:solidFill>
                          <a:latin typeface="Montserrat" panose="00000500000000000000" pitchFamily="2" charset="0"/>
                          <a:cs typeface="Arial"/>
                        </a:rPr>
                        <a:t>ue</a:t>
                      </a:r>
                      <a:r>
                        <a:rPr sz="1200" spc="-1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scra</a:t>
                      </a:r>
                      <a:r>
                        <a:rPr sz="1200" spc="-10" dirty="0">
                          <a:solidFill>
                            <a:srgbClr val="000000"/>
                          </a:solidFill>
                          <a:latin typeface="Montserrat" panose="00000500000000000000" pitchFamily="2" charset="0"/>
                          <a:cs typeface="Arial"/>
                        </a:rPr>
                        <a:t>pe</a:t>
                      </a:r>
                      <a:r>
                        <a:rPr sz="1200" spc="0" dirty="0">
                          <a:solidFill>
                            <a:srgbClr val="000000"/>
                          </a:solidFill>
                          <a:latin typeface="Montserrat" panose="00000500000000000000" pitchFamily="2" charset="0"/>
                          <a:cs typeface="Arial"/>
                        </a:rPr>
                        <a:t>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D</a:t>
                      </a:r>
                      <a:r>
                        <a:rPr sz="1200" spc="-5" dirty="0">
                          <a:solidFill>
                            <a:srgbClr val="000000"/>
                          </a:solidFill>
                          <a:latin typeface="Montserrat" panose="00000500000000000000" pitchFamily="2" charset="0"/>
                          <a:cs typeface="Arial"/>
                        </a:rPr>
                        <a:t>r</a:t>
                      </a:r>
                      <a:r>
                        <a:rPr sz="1200" spc="0" dirty="0">
                          <a:solidFill>
                            <a:srgbClr val="000000"/>
                          </a:solidFill>
                          <a:latin typeface="Montserrat" panose="00000500000000000000" pitchFamily="2" charset="0"/>
                          <a:cs typeface="Arial"/>
                        </a:rPr>
                        <a:t>y skin brush</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Conscio</a:t>
                      </a:r>
                      <a:r>
                        <a:rPr sz="1200" spc="5" dirty="0">
                          <a:solidFill>
                            <a:srgbClr val="000000"/>
                          </a:solidFill>
                          <a:latin typeface="Montserrat" panose="00000500000000000000" pitchFamily="2" charset="0"/>
                          <a:cs typeface="Arial"/>
                        </a:rPr>
                        <a:t>u</a:t>
                      </a:r>
                      <a:r>
                        <a:rPr sz="1200" spc="0" dirty="0">
                          <a:solidFill>
                            <a:srgbClr val="000000"/>
                          </a:solidFill>
                          <a:latin typeface="Montserrat" panose="00000500000000000000" pitchFamily="2" charset="0"/>
                          <a:cs typeface="Arial"/>
                        </a:rPr>
                        <a:t>s</a:t>
                      </a:r>
                      <a:r>
                        <a:rPr sz="1200" spc="-35"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breat</a:t>
                      </a:r>
                      <a:r>
                        <a:rPr sz="1200" spc="5" dirty="0">
                          <a:solidFill>
                            <a:srgbClr val="000000"/>
                          </a:solidFill>
                          <a:latin typeface="Montserrat" panose="00000500000000000000" pitchFamily="2" charset="0"/>
                          <a:cs typeface="Arial"/>
                        </a:rPr>
                        <a:t>h</a:t>
                      </a:r>
                      <a:r>
                        <a:rPr sz="1200" spc="0" dirty="0">
                          <a:solidFill>
                            <a:srgbClr val="000000"/>
                          </a:solidFill>
                          <a:latin typeface="Montserrat" panose="00000500000000000000" pitchFamily="2" charset="0"/>
                          <a:cs typeface="Arial"/>
                        </a:rPr>
                        <a:t>i</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g</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1434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F</a:t>
                      </a:r>
                      <a:r>
                        <a:rPr sz="1200" spc="-10" dirty="0">
                          <a:solidFill>
                            <a:srgbClr val="000000"/>
                          </a:solidFill>
                          <a:latin typeface="Montserrat" panose="00000500000000000000" pitchFamily="2" charset="0"/>
                          <a:cs typeface="Arial"/>
                        </a:rPr>
                        <a:t>r</a:t>
                      </a:r>
                      <a:r>
                        <a:rPr sz="1200" spc="0" dirty="0">
                          <a:solidFill>
                            <a:srgbClr val="000000"/>
                          </a:solidFill>
                          <a:latin typeface="Montserrat" panose="00000500000000000000" pitchFamily="2" charset="0"/>
                          <a:cs typeface="Arial"/>
                        </a:rPr>
                        <a:t>esh</a:t>
                      </a:r>
                      <a:r>
                        <a:rPr sz="1200" spc="-5"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air a</a:t>
                      </a:r>
                      <a:r>
                        <a:rPr sz="1200" spc="5"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d</a:t>
                      </a:r>
                      <a:r>
                        <a:rPr sz="1200" spc="-2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sunshi</a:t>
                      </a:r>
                      <a:r>
                        <a:rPr sz="1200" spc="-10"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e</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11" name="object 2"/>
          <p:cNvSpPr txBox="1">
            <a:spLocks noChangeArrowheads="1"/>
          </p:cNvSpPr>
          <p:nvPr/>
        </p:nvSpPr>
        <p:spPr bwMode="auto">
          <a:xfrm>
            <a:off x="2624840" y="107795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Daily Intentions</a:t>
            </a:r>
          </a:p>
        </p:txBody>
      </p:sp>
      <p:graphicFrame>
        <p:nvGraphicFramePr>
          <p:cNvPr id="12" name="object 5"/>
          <p:cNvGraphicFramePr>
            <a:graphicFrameLocks noGrp="1" noChangeAspect="1"/>
          </p:cNvGraphicFramePr>
          <p:nvPr>
            <p:extLst>
              <p:ext uri="{D42A27DB-BD31-4B8C-83A1-F6EECF244321}">
                <p14:modId xmlns:p14="http://schemas.microsoft.com/office/powerpoint/2010/main" val="4106133410"/>
              </p:ext>
            </p:extLst>
          </p:nvPr>
        </p:nvGraphicFramePr>
        <p:xfrm>
          <a:off x="7298636" y="2116164"/>
          <a:ext cx="3198283" cy="2914624"/>
        </p:xfrm>
        <a:graphic>
          <a:graphicData uri="http://schemas.openxmlformats.org/drawingml/2006/table">
            <a:tbl>
              <a:tblPr firstRow="1" bandRow="1"/>
              <a:tblGrid>
                <a:gridCol w="2171239">
                  <a:extLst>
                    <a:ext uri="{9D8B030D-6E8A-4147-A177-3AD203B41FA5}">
                      <a16:colId xmlns:a16="http://schemas.microsoft.com/office/drawing/2014/main" val="20000"/>
                    </a:ext>
                  </a:extLst>
                </a:gridCol>
                <a:gridCol w="1027044">
                  <a:extLst>
                    <a:ext uri="{9D8B030D-6E8A-4147-A177-3AD203B41FA5}">
                      <a16:colId xmlns:a16="http://schemas.microsoft.com/office/drawing/2014/main" val="20001"/>
                    </a:ext>
                  </a:extLst>
                </a:gridCol>
              </a:tblGrid>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Ph</a:t>
                      </a:r>
                      <a:r>
                        <a:rPr sz="1200" spc="-15" dirty="0">
                          <a:solidFill>
                            <a:srgbClr val="000000"/>
                          </a:solidFill>
                          <a:latin typeface="Montserrat" panose="00000500000000000000" pitchFamily="2" charset="0"/>
                          <a:cs typeface="Arial"/>
                        </a:rPr>
                        <a:t>y</a:t>
                      </a:r>
                      <a:r>
                        <a:rPr sz="1200" spc="0" dirty="0">
                          <a:solidFill>
                            <a:srgbClr val="000000"/>
                          </a:solidFill>
                          <a:latin typeface="Montserrat" panose="00000500000000000000" pitchFamily="2" charset="0"/>
                          <a:cs typeface="Arial"/>
                        </a:rPr>
                        <a:t>sical</a:t>
                      </a:r>
                      <a:r>
                        <a:rPr sz="1200" spc="-1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acti</a:t>
                      </a:r>
                      <a:r>
                        <a:rPr sz="1200" spc="-15" dirty="0">
                          <a:solidFill>
                            <a:srgbClr val="000000"/>
                          </a:solidFill>
                          <a:latin typeface="Montserrat" panose="00000500000000000000" pitchFamily="2" charset="0"/>
                          <a:cs typeface="Arial"/>
                        </a:rPr>
                        <a:t>v</a:t>
                      </a:r>
                      <a:r>
                        <a:rPr sz="1200" spc="0" dirty="0">
                          <a:solidFill>
                            <a:srgbClr val="000000"/>
                          </a:solidFill>
                          <a:latin typeface="Montserrat" panose="00000500000000000000" pitchFamily="2" charset="0"/>
                          <a:cs typeface="Arial"/>
                        </a:rPr>
                        <a:t>ity</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Pra</a:t>
                      </a:r>
                      <a:r>
                        <a:rPr sz="1200" spc="-15" dirty="0">
                          <a:solidFill>
                            <a:srgbClr val="000000"/>
                          </a:solidFill>
                          <a:latin typeface="Montserrat" panose="00000500000000000000" pitchFamily="2" charset="0"/>
                          <a:cs typeface="Arial"/>
                        </a:rPr>
                        <a:t>y</a:t>
                      </a:r>
                      <a:r>
                        <a:rPr sz="1200" spc="0" dirty="0">
                          <a:solidFill>
                            <a:srgbClr val="000000"/>
                          </a:solidFill>
                          <a:latin typeface="Montserrat" panose="00000500000000000000" pitchFamily="2" charset="0"/>
                          <a:cs typeface="Arial"/>
                        </a:rPr>
                        <a:t>er/</a:t>
                      </a:r>
                      <a:r>
                        <a:rPr sz="1200" spc="5" dirty="0">
                          <a:solidFill>
                            <a:srgbClr val="000000"/>
                          </a:solidFill>
                          <a:latin typeface="Montserrat" panose="00000500000000000000" pitchFamily="2" charset="0"/>
                          <a:cs typeface="Arial"/>
                        </a:rPr>
                        <a:t>m</a:t>
                      </a:r>
                      <a:r>
                        <a:rPr sz="1200" spc="0" dirty="0">
                          <a:solidFill>
                            <a:srgbClr val="000000"/>
                          </a:solidFill>
                          <a:latin typeface="Montserrat" panose="00000500000000000000" pitchFamily="2" charset="0"/>
                          <a:cs typeface="Arial"/>
                        </a:rPr>
                        <a:t>editati</a:t>
                      </a:r>
                      <a:r>
                        <a:rPr sz="1200" spc="-10" dirty="0">
                          <a:solidFill>
                            <a:srgbClr val="000000"/>
                          </a:solidFill>
                          <a:latin typeface="Montserrat" panose="00000500000000000000" pitchFamily="2" charset="0"/>
                          <a:cs typeface="Arial"/>
                        </a:rPr>
                        <a:t>o</a:t>
                      </a:r>
                      <a:r>
                        <a:rPr sz="1200" spc="0" dirty="0">
                          <a:solidFill>
                            <a:srgbClr val="000000"/>
                          </a:solidFill>
                          <a:latin typeface="Montserrat" panose="00000500000000000000" pitchFamily="2" charset="0"/>
                          <a:cs typeface="Arial"/>
                        </a:rPr>
                        <a:t>n</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40" baseline="0" dirty="0">
                          <a:solidFill>
                            <a:srgbClr val="000000"/>
                          </a:solidFill>
                          <a:latin typeface="Montserrat" panose="00000500000000000000" pitchFamily="2" charset="0"/>
                          <a:cs typeface="Arial"/>
                        </a:rPr>
                        <a:t>Meaningful connections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a:t>
                      </a:r>
                      <a:r>
                        <a:rPr sz="1200" spc="5" dirty="0">
                          <a:solidFill>
                            <a:srgbClr val="000000"/>
                          </a:solidFill>
                          <a:latin typeface="Montserrat" panose="00000500000000000000" pitchFamily="2" charset="0"/>
                          <a:cs typeface="Arial"/>
                        </a:rPr>
                        <a:t>o</a:t>
                      </a:r>
                      <a:r>
                        <a:rPr sz="1200" spc="-15" dirty="0">
                          <a:solidFill>
                            <a:srgbClr val="000000"/>
                          </a:solidFill>
                          <a:latin typeface="Montserrat" panose="00000500000000000000" pitchFamily="2" charset="0"/>
                          <a:cs typeface="Arial"/>
                        </a:rPr>
                        <a:t>v</a:t>
                      </a:r>
                      <a:r>
                        <a:rPr sz="1200" spc="0" dirty="0">
                          <a:solidFill>
                            <a:srgbClr val="000000"/>
                          </a:solidFill>
                          <a:latin typeface="Montserrat" panose="00000500000000000000" pitchFamily="2" charset="0"/>
                          <a:cs typeface="Arial"/>
                        </a:rPr>
                        <a:t>ing</a:t>
                      </a:r>
                      <a:r>
                        <a:rPr sz="1200" spc="-20" dirty="0">
                          <a:solidFill>
                            <a:srgbClr val="000000"/>
                          </a:solidFill>
                          <a:latin typeface="Montserrat" panose="00000500000000000000" pitchFamily="2" charset="0"/>
                          <a:cs typeface="Arial"/>
                        </a:rPr>
                        <a:t> w</a:t>
                      </a:r>
                      <a:r>
                        <a:rPr sz="1200" spc="0" dirty="0">
                          <a:solidFill>
                            <a:srgbClr val="000000"/>
                          </a:solidFill>
                          <a:latin typeface="Montserrat" panose="00000500000000000000" pitchFamily="2" charset="0"/>
                          <a:cs typeface="Arial"/>
                        </a:rPr>
                        <a:t>ork</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Lau</a:t>
                      </a:r>
                      <a:r>
                        <a:rPr sz="1200" spc="-10" dirty="0">
                          <a:solidFill>
                            <a:srgbClr val="000000"/>
                          </a:solidFill>
                          <a:latin typeface="Montserrat" panose="00000500000000000000" pitchFamily="2" charset="0"/>
                          <a:cs typeface="Arial"/>
                        </a:rPr>
                        <a:t>g</a:t>
                      </a:r>
                      <a:r>
                        <a:rPr sz="1200" spc="0" dirty="0">
                          <a:solidFill>
                            <a:srgbClr val="000000"/>
                          </a:solidFill>
                          <a:latin typeface="Montserrat" panose="00000500000000000000" pitchFamily="2" charset="0"/>
                          <a:cs typeface="Arial"/>
                        </a:rPr>
                        <a:t>ht</a:t>
                      </a:r>
                      <a:r>
                        <a:rPr sz="1200" spc="-5" dirty="0">
                          <a:solidFill>
                            <a:srgbClr val="000000"/>
                          </a:solidFill>
                          <a:latin typeface="Montserrat" panose="00000500000000000000" pitchFamily="2" charset="0"/>
                          <a:cs typeface="Arial"/>
                        </a:rPr>
                        <a:t>e</a:t>
                      </a:r>
                      <a:r>
                        <a:rPr sz="1200" spc="0" dirty="0">
                          <a:solidFill>
                            <a:srgbClr val="000000"/>
                          </a:solidFill>
                          <a:latin typeface="Montserrat" panose="00000500000000000000" pitchFamily="2" charset="0"/>
                          <a:cs typeface="Arial"/>
                        </a:rPr>
                        <a:t>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Alo</a:t>
                      </a:r>
                      <a:r>
                        <a:rPr sz="1200" spc="5" dirty="0">
                          <a:solidFill>
                            <a:srgbClr val="000000"/>
                          </a:solidFill>
                          <a:latin typeface="Montserrat" panose="00000500000000000000" pitchFamily="2" charset="0"/>
                          <a:cs typeface="Arial"/>
                        </a:rPr>
                        <a:t>n</a:t>
                      </a:r>
                      <a:r>
                        <a:rPr sz="1200" spc="0" dirty="0">
                          <a:solidFill>
                            <a:srgbClr val="000000"/>
                          </a:solidFill>
                          <a:latin typeface="Montserrat" panose="00000500000000000000" pitchFamily="2" charset="0"/>
                          <a:cs typeface="Arial"/>
                        </a:rPr>
                        <a:t>e</a:t>
                      </a:r>
                      <a:r>
                        <a:rPr sz="1200" spc="-3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ti</a:t>
                      </a:r>
                      <a:r>
                        <a:rPr sz="1200" spc="5" dirty="0">
                          <a:solidFill>
                            <a:srgbClr val="000000"/>
                          </a:solidFill>
                          <a:latin typeface="Montserrat" panose="00000500000000000000" pitchFamily="2" charset="0"/>
                          <a:cs typeface="Arial"/>
                        </a:rPr>
                        <a:t>m</a:t>
                      </a:r>
                      <a:r>
                        <a:rPr sz="1200" spc="0" dirty="0">
                          <a:solidFill>
                            <a:srgbClr val="000000"/>
                          </a:solidFill>
                          <a:latin typeface="Montserrat" panose="00000500000000000000" pitchFamily="2" charset="0"/>
                          <a:cs typeface="Arial"/>
                        </a:rPr>
                        <a:t>e</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289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20" dirty="0">
                          <a:solidFill>
                            <a:srgbClr val="000000"/>
                          </a:solidFill>
                          <a:latin typeface="Montserrat" panose="00000500000000000000" pitchFamily="2" charset="0"/>
                          <a:cs typeface="Arial"/>
                        </a:rPr>
                        <a:t>V</a:t>
                      </a:r>
                      <a:r>
                        <a:rPr sz="1200" spc="0" dirty="0">
                          <a:solidFill>
                            <a:srgbClr val="000000"/>
                          </a:solidFill>
                          <a:latin typeface="Montserrat" panose="00000500000000000000" pitchFamily="2" charset="0"/>
                          <a:cs typeface="Arial"/>
                        </a:rPr>
                        <a:t>isu</a:t>
                      </a:r>
                      <a:r>
                        <a:rPr sz="1200" spc="5" dirty="0">
                          <a:solidFill>
                            <a:srgbClr val="000000"/>
                          </a:solidFill>
                          <a:latin typeface="Montserrat" panose="00000500000000000000" pitchFamily="2" charset="0"/>
                          <a:cs typeface="Arial"/>
                        </a:rPr>
                        <a:t>a</a:t>
                      </a:r>
                      <a:r>
                        <a:rPr sz="1200" spc="0" dirty="0">
                          <a:solidFill>
                            <a:srgbClr val="000000"/>
                          </a:solidFill>
                          <a:latin typeface="Montserrat" panose="00000500000000000000" pitchFamily="2" charset="0"/>
                          <a:cs typeface="Arial"/>
                        </a:rPr>
                        <a:t>l</a:t>
                      </a:r>
                      <a:r>
                        <a:rPr sz="1200" spc="-5" dirty="0">
                          <a:solidFill>
                            <a:srgbClr val="000000"/>
                          </a:solidFill>
                          <a:latin typeface="Montserrat" panose="00000500000000000000" pitchFamily="2" charset="0"/>
                          <a:cs typeface="Arial"/>
                        </a:rPr>
                        <a:t>i</a:t>
                      </a:r>
                      <a:r>
                        <a:rPr sz="1200" spc="-15" dirty="0">
                          <a:solidFill>
                            <a:srgbClr val="000000"/>
                          </a:solidFill>
                          <a:latin typeface="Montserrat" panose="00000500000000000000" pitchFamily="2" charset="0"/>
                          <a:cs typeface="Arial"/>
                        </a:rPr>
                        <a:t>z</a:t>
                      </a:r>
                      <a:r>
                        <a:rPr sz="1200" spc="0" dirty="0">
                          <a:solidFill>
                            <a:srgbClr val="000000"/>
                          </a:solidFill>
                          <a:latin typeface="Montserrat" panose="00000500000000000000" pitchFamily="2" charset="0"/>
                          <a:cs typeface="Arial"/>
                        </a:rPr>
                        <a:t>ation</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1434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Quality</a:t>
                      </a:r>
                      <a:r>
                        <a:rPr sz="1200" spc="-15"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sleep</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latin typeface="Montserrat" panose="00000500000000000000" pitchFamily="2" charset="0"/>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pic>
        <p:nvPicPr>
          <p:cNvPr id="7" name="Picture 6">
            <a:extLst>
              <a:ext uri="{FF2B5EF4-FFF2-40B4-BE49-F238E27FC236}">
                <a16:creationId xmlns:a16="http://schemas.microsoft.com/office/drawing/2014/main" id="{EFE6B553-A359-4B71-8401-5939650A29F4}"/>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638625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372062" y="1088445"/>
            <a:ext cx="278727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Keeping track</a:t>
            </a:r>
          </a:p>
        </p:txBody>
      </p:sp>
      <p:graphicFrame>
        <p:nvGraphicFramePr>
          <p:cNvPr id="9" name="object 5"/>
          <p:cNvGraphicFramePr>
            <a:graphicFrameLocks noGrp="1"/>
          </p:cNvGraphicFramePr>
          <p:nvPr>
            <p:extLst>
              <p:ext uri="{D42A27DB-BD31-4B8C-83A1-F6EECF244321}">
                <p14:modId xmlns:p14="http://schemas.microsoft.com/office/powerpoint/2010/main" val="1922749928"/>
              </p:ext>
            </p:extLst>
          </p:nvPr>
        </p:nvGraphicFramePr>
        <p:xfrm>
          <a:off x="2624840" y="2088358"/>
          <a:ext cx="8535285" cy="3832756"/>
        </p:xfrm>
        <a:graphic>
          <a:graphicData uri="http://schemas.openxmlformats.org/drawingml/2006/table">
            <a:tbl>
              <a:tblPr firstRow="1" bandRow="1"/>
              <a:tblGrid>
                <a:gridCol w="2692700">
                  <a:extLst>
                    <a:ext uri="{9D8B030D-6E8A-4147-A177-3AD203B41FA5}">
                      <a16:colId xmlns:a16="http://schemas.microsoft.com/office/drawing/2014/main" val="20000"/>
                    </a:ext>
                  </a:extLst>
                </a:gridCol>
                <a:gridCol w="5842585">
                  <a:extLst>
                    <a:ext uri="{9D8B030D-6E8A-4147-A177-3AD203B41FA5}">
                      <a16:colId xmlns:a16="http://schemas.microsoft.com/office/drawing/2014/main" val="20001"/>
                    </a:ext>
                  </a:extLst>
                </a:gridCol>
              </a:tblGrid>
              <a:tr h="283908">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Energy</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3908">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Digestion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586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Cravings and Addictions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3908">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Hair and Skin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2586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Mouth, Teeth and Tongue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2586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Body Shape and Weight</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2586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Posture and Breathing</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2586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Mood and Emotions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8390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Relating to Others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83908">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Gratitude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83907">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0" dirty="0">
                          <a:solidFill>
                            <a:srgbClr val="000000"/>
                          </a:solidFill>
                          <a:latin typeface="Montserrat" panose="00000500000000000000" pitchFamily="2" charset="0"/>
                          <a:cs typeface="Arial"/>
                        </a:rPr>
                        <a:t>Contribution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spc="0" dirty="0">
                        <a:solidFill>
                          <a:srgbClr val="000000"/>
                        </a:solidFill>
                        <a:latin typeface="Montserrat" panose="00000500000000000000" pitchFamily="2" charset="0"/>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0"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Weekly Checkup</a:t>
            </a:r>
          </a:p>
        </p:txBody>
      </p:sp>
      <p:pic>
        <p:nvPicPr>
          <p:cNvPr id="6" name="Picture 5">
            <a:extLst>
              <a:ext uri="{FF2B5EF4-FFF2-40B4-BE49-F238E27FC236}">
                <a16:creationId xmlns:a16="http://schemas.microsoft.com/office/drawing/2014/main" id="{0250514A-2B62-48DC-B08A-91AC9C88F71C}"/>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957821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462584" y="1088445"/>
            <a:ext cx="2696751"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Grain table details</a:t>
            </a:r>
          </a:p>
        </p:txBody>
      </p:sp>
      <p:sp>
        <p:nvSpPr>
          <p:cNvPr id="7" name="object 5"/>
          <p:cNvSpPr txBox="1"/>
          <p:nvPr/>
        </p:nvSpPr>
        <p:spPr>
          <a:xfrm>
            <a:off x="8808607" y="2622530"/>
            <a:ext cx="2004704" cy="2249604"/>
          </a:xfrm>
          <a:prstGeom prst="rect">
            <a:avLst/>
          </a:prstGeom>
        </p:spPr>
        <p:txBody>
          <a:bodyPr vert="horz" wrap="square" lIns="0" tIns="0" rIns="0" bIns="0" rtlCol="0">
            <a:noAutofit/>
          </a:bodyPr>
          <a:lstStyle/>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Mushrooms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Nori Sheets</a:t>
            </a:r>
            <a:endParaRPr lang="en-US" sz="1200" dirty="0">
              <a:solidFill>
                <a:srgbClr val="000000"/>
              </a:solidFill>
              <a:latin typeface="Montserrat" panose="00000500000000000000" pitchFamily="2" charset="0"/>
              <a:cs typeface="Arial"/>
            </a:endParaRP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Peppers (red, yellow, green)</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Onion</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Oranges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Parsley</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Raspberries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Scallions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Snap peas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Strawberries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Sweet Potatoes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Tomatoes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Watercress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Zucchini</a:t>
            </a:r>
          </a:p>
        </p:txBody>
      </p:sp>
      <p:sp>
        <p:nvSpPr>
          <p:cNvPr id="8" name="object 6"/>
          <p:cNvSpPr txBox="1">
            <a:spLocks/>
          </p:cNvSpPr>
          <p:nvPr/>
        </p:nvSpPr>
        <p:spPr>
          <a:xfrm>
            <a:off x="2624840" y="2087562"/>
            <a:ext cx="2957272" cy="2943226"/>
          </a:xfrm>
          <a:prstGeom prst="rect">
            <a:avLst/>
          </a:prstGeom>
        </p:spPr>
        <p:txBody>
          <a:bodyPr vert="horz" wrap="square" lIns="0" tIns="0" rIns="0" bIns="0" rtlCol="0">
            <a:noAutofit/>
          </a:bodyPr>
          <a:lstStyle/>
          <a:p>
            <a:pPr marR="6351" defTabSz="457189">
              <a:spcAft>
                <a:spcPts val="300"/>
              </a:spcAft>
              <a:defRPr/>
            </a:pPr>
            <a:r>
              <a:rPr lang="en-US" sz="1200" kern="0" spc="-20" dirty="0">
                <a:latin typeface="Montserrat" panose="00000500000000000000" pitchFamily="2" charset="0"/>
                <a:cs typeface="Arial"/>
              </a:rPr>
              <a:t>Have fun with this. If there is anything on this list that you do not recognize, Google it and get an image.</a:t>
            </a:r>
          </a:p>
          <a:p>
            <a:pPr marR="24130" defTabSz="457189">
              <a:spcBef>
                <a:spcPts val="6"/>
              </a:spcBef>
              <a:spcAft>
                <a:spcPts val="300"/>
              </a:spcAft>
              <a:defRPr/>
            </a:pPr>
            <a:r>
              <a:rPr lang="en-US" sz="1200" kern="0" spc="-20" dirty="0">
                <a:latin typeface="Montserrat" panose="00000500000000000000" pitchFamily="2" charset="0"/>
                <a:cs typeface="Arial"/>
              </a:rPr>
              <a:t>The people at the store don’t always know what it is if it isn’t in a box with a name on it. You can ask and you may get lucky, but most of the time, if you want something healthy, you will need to find it yourself.</a:t>
            </a:r>
          </a:p>
          <a:p>
            <a:pPr marR="32702" defTabSz="457189">
              <a:spcBef>
                <a:spcPts val="6"/>
              </a:spcBef>
              <a:spcAft>
                <a:spcPts val="300"/>
              </a:spcAft>
              <a:defRPr/>
            </a:pPr>
            <a:r>
              <a:rPr lang="en-US" sz="1200" kern="0" spc="-20" dirty="0">
                <a:latin typeface="Montserrat" panose="00000500000000000000" pitchFamily="2" charset="0"/>
                <a:cs typeface="Arial"/>
              </a:rPr>
              <a:t>One thing to remember, most whole foods do not have a 6 year shelf life like many of the things you may be used to. You will need to go to the grocery store at least once or twice a week.</a:t>
            </a:r>
          </a:p>
          <a:p>
            <a:pPr marR="46036" defTabSz="457189">
              <a:spcBef>
                <a:spcPts val="6"/>
              </a:spcBef>
              <a:spcAft>
                <a:spcPts val="300"/>
              </a:spcAft>
              <a:defRPr/>
            </a:pPr>
            <a:r>
              <a:rPr lang="en-US" sz="1200" kern="0" spc="-20" dirty="0">
                <a:latin typeface="Montserrat" panose="00000500000000000000" pitchFamily="2" charset="0"/>
                <a:cs typeface="Arial"/>
              </a:rPr>
              <a:t>If you do buy something with a label, read it!</a:t>
            </a:r>
          </a:p>
        </p:txBody>
      </p:sp>
      <p:sp>
        <p:nvSpPr>
          <p:cNvPr id="9" name="object 7"/>
          <p:cNvSpPr txBox="1"/>
          <p:nvPr/>
        </p:nvSpPr>
        <p:spPr>
          <a:xfrm>
            <a:off x="6497886" y="2622530"/>
            <a:ext cx="1964698" cy="2388752"/>
          </a:xfrm>
          <a:prstGeom prst="rect">
            <a:avLst/>
          </a:prstGeom>
        </p:spPr>
        <p:txBody>
          <a:bodyPr vert="horz" wrap="square" lIns="0" tIns="0" rIns="0" bIns="0" rtlCol="0">
            <a:noAutofit/>
          </a:bodyPr>
          <a:lstStyle/>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Alfalfa Sprouts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Apple</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Avocados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Bananas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Blueberries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Celery</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Cilantro</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Cucumbers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Fennel</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Garlic</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Ginger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Grapes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Kale</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Lemons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Lettuce</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Mung Bean Sprouts</a:t>
            </a:r>
          </a:p>
        </p:txBody>
      </p:sp>
      <p:sp>
        <p:nvSpPr>
          <p:cNvPr id="10" name="object 8"/>
          <p:cNvSpPr/>
          <p:nvPr/>
        </p:nvSpPr>
        <p:spPr>
          <a:xfrm>
            <a:off x="6406616" y="2087564"/>
            <a:ext cx="4251391" cy="280882"/>
          </a:xfrm>
          <a:custGeom>
            <a:avLst/>
            <a:gdLst/>
            <a:ahLst/>
            <a:cxnLst/>
            <a:rect l="l" t="t" r="r" b="b"/>
            <a:pathLst>
              <a:path w="2523744" h="368808">
                <a:moveTo>
                  <a:pt x="0" y="368808"/>
                </a:moveTo>
                <a:lnTo>
                  <a:pt x="2523744" y="368808"/>
                </a:lnTo>
                <a:lnTo>
                  <a:pt x="2523744" y="0"/>
                </a:lnTo>
                <a:lnTo>
                  <a:pt x="0" y="0"/>
                </a:lnTo>
                <a:lnTo>
                  <a:pt x="0" y="368808"/>
                </a:lnTo>
                <a:close/>
              </a:path>
            </a:pathLst>
          </a:custGeom>
          <a:solidFill>
            <a:srgbClr val="48999A"/>
          </a:solidFill>
        </p:spPr>
        <p:txBody>
          <a:bodyPr wrap="square" lIns="0" tIns="0" rIns="0" bIns="0" rtlCol="0">
            <a:noAutofit/>
          </a:bodyPr>
          <a:lstStyle/>
          <a:p>
            <a:pPr defTabSz="457189">
              <a:defRPr/>
            </a:pPr>
            <a:endParaRPr sz="900" kern="0" dirty="0">
              <a:solidFill>
                <a:srgbClr val="51AEB3"/>
              </a:solidFill>
              <a:latin typeface="Calibri"/>
            </a:endParaRPr>
          </a:p>
        </p:txBody>
      </p:sp>
      <p:sp>
        <p:nvSpPr>
          <p:cNvPr id="11" name="object 9"/>
          <p:cNvSpPr txBox="1"/>
          <p:nvPr/>
        </p:nvSpPr>
        <p:spPr>
          <a:xfrm>
            <a:off x="6497886" y="2110281"/>
            <a:ext cx="686499" cy="142558"/>
          </a:xfrm>
          <a:prstGeom prst="rect">
            <a:avLst/>
          </a:prstGeom>
        </p:spPr>
        <p:txBody>
          <a:bodyPr vert="horz" wrap="square" lIns="0" tIns="0" rIns="0" bIns="0" rtlCol="0">
            <a:noAutofit/>
          </a:bodyPr>
          <a:lstStyle/>
          <a:p>
            <a:pPr marL="6351" defTabSz="457189"/>
            <a:r>
              <a:rPr sz="1200" b="1" dirty="0">
                <a:solidFill>
                  <a:srgbClr val="FFFFFF"/>
                </a:solidFill>
                <a:latin typeface="Montserrat" panose="00000500000000000000" pitchFamily="2" charset="0"/>
                <a:cs typeface="Arial"/>
              </a:rPr>
              <a:t>Prod</a:t>
            </a:r>
            <a:r>
              <a:rPr sz="1200" b="1" spc="6" dirty="0">
                <a:solidFill>
                  <a:srgbClr val="FFFFFF"/>
                </a:solidFill>
                <a:latin typeface="Montserrat" panose="00000500000000000000" pitchFamily="2" charset="0"/>
                <a:cs typeface="Arial"/>
              </a:rPr>
              <a:t>u</a:t>
            </a:r>
            <a:r>
              <a:rPr sz="1200" b="1" dirty="0">
                <a:solidFill>
                  <a:srgbClr val="FFFFFF"/>
                </a:solidFill>
                <a:latin typeface="Montserrat" panose="00000500000000000000" pitchFamily="2" charset="0"/>
                <a:cs typeface="Arial"/>
              </a:rPr>
              <a:t>ce</a:t>
            </a:r>
            <a:endParaRPr sz="1200" dirty="0">
              <a:solidFill>
                <a:srgbClr val="51AEB3"/>
              </a:solidFill>
              <a:latin typeface="Montserrat" panose="00000500000000000000" pitchFamily="2" charset="0"/>
              <a:cs typeface="Arial"/>
            </a:endParaRPr>
          </a:p>
        </p:txBody>
      </p:sp>
      <p:sp>
        <p:nvSpPr>
          <p:cNvPr id="14"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Restock</a:t>
            </a:r>
          </a:p>
        </p:txBody>
      </p:sp>
      <p:pic>
        <p:nvPicPr>
          <p:cNvPr id="12" name="Picture 11">
            <a:extLst>
              <a:ext uri="{FF2B5EF4-FFF2-40B4-BE49-F238E27FC236}">
                <a16:creationId xmlns:a16="http://schemas.microsoft.com/office/drawing/2014/main" id="{02C586F8-071B-4B7D-B922-558722358B3E}"/>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703502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Restocking</a:t>
            </a:r>
          </a:p>
        </p:txBody>
      </p:sp>
      <p:sp>
        <p:nvSpPr>
          <p:cNvPr id="7" name="object 5"/>
          <p:cNvSpPr txBox="1"/>
          <p:nvPr/>
        </p:nvSpPr>
        <p:spPr>
          <a:xfrm>
            <a:off x="2685367" y="2425150"/>
            <a:ext cx="2221776" cy="2564296"/>
          </a:xfrm>
          <a:prstGeom prst="rect">
            <a:avLst/>
          </a:prstGeom>
        </p:spPr>
        <p:txBody>
          <a:bodyPr vert="horz" wrap="square" lIns="0" tIns="0" rIns="0" bIns="0" rtlCol="0">
            <a:noAutofit/>
          </a:bodyPr>
          <a:lstStyle/>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Black Pepper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Bragg’s Liquid Aminos</a:t>
            </a:r>
            <a:endParaRPr lang="en-US" sz="1200" dirty="0">
              <a:solidFill>
                <a:srgbClr val="000000"/>
              </a:solidFill>
              <a:latin typeface="Montserrat" panose="00000500000000000000" pitchFamily="2" charset="0"/>
              <a:cs typeface="Arial"/>
            </a:endParaRPr>
          </a:p>
          <a:p>
            <a:pPr marL="6351" defTabSz="457189">
              <a:lnSpc>
                <a:spcPts val="1200"/>
              </a:lnSpc>
            </a:pPr>
            <a:r>
              <a:rPr sz="1200" dirty="0">
                <a:solidFill>
                  <a:srgbClr val="000000"/>
                </a:solidFill>
                <a:latin typeface="Wingdings"/>
                <a:cs typeface="Wingdings"/>
              </a:rPr>
              <a:t> </a:t>
            </a:r>
            <a:r>
              <a:rPr sz="1200" spc="-26" dirty="0">
                <a:solidFill>
                  <a:srgbClr val="000000"/>
                </a:solidFill>
                <a:latin typeface="Montserrat" panose="00000500000000000000" pitchFamily="2" charset="0"/>
                <a:cs typeface="Arial"/>
              </a:rPr>
              <a:t>Bragg’s Raw Apple</a:t>
            </a:r>
            <a:r>
              <a:rPr lang="en-US" sz="1200" spc="-26" dirty="0">
                <a:solidFill>
                  <a:srgbClr val="000000"/>
                </a:solidFill>
                <a:latin typeface="Montserrat" panose="00000500000000000000" pitchFamily="2" charset="0"/>
                <a:cs typeface="Arial"/>
              </a:rPr>
              <a:t> </a:t>
            </a:r>
            <a:r>
              <a:rPr sz="1200" spc="-26" dirty="0">
                <a:solidFill>
                  <a:srgbClr val="000000"/>
                </a:solidFill>
                <a:latin typeface="Montserrat" panose="00000500000000000000" pitchFamily="2" charset="0"/>
                <a:cs typeface="Arial"/>
              </a:rPr>
              <a:t>Cider Vinegar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Cayenne Pepper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Chili Powder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Coconut Oil</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Cumin</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Dill</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Extra Virgin Olive Oil</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Golden Miso</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Ground Cinnamon</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Himalayan (non iodized) Salt</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Namu Shoyu</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Raw Agave Nectar</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Raw Honey</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Raw Soy Sauce</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Raw Vanilla</a:t>
            </a:r>
          </a:p>
        </p:txBody>
      </p:sp>
      <p:sp>
        <p:nvSpPr>
          <p:cNvPr id="8" name="object 6"/>
          <p:cNvSpPr txBox="1"/>
          <p:nvPr/>
        </p:nvSpPr>
        <p:spPr>
          <a:xfrm>
            <a:off x="5343841" y="2425149"/>
            <a:ext cx="1535786" cy="1212575"/>
          </a:xfrm>
          <a:prstGeom prst="rect">
            <a:avLst/>
          </a:prstGeom>
        </p:spPr>
        <p:txBody>
          <a:bodyPr vert="horz" wrap="square" lIns="0" tIns="0" rIns="0" bIns="0" rtlCol="0">
            <a:noAutofit/>
          </a:bodyPr>
          <a:lstStyle/>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Raw cacao</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Sea Salt</a:t>
            </a:r>
          </a:p>
          <a:p>
            <a:pPr marL="6351" defTabSz="457189">
              <a:lnSpc>
                <a:spcPts val="1200"/>
              </a:lnSpc>
              <a:spcBef>
                <a:spcPts val="167"/>
              </a:spcBef>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Tahini Coconut Water</a:t>
            </a:r>
          </a:p>
          <a:p>
            <a:pPr marL="6351" defTabSz="457189">
              <a:lnSpc>
                <a:spcPts val="1200"/>
              </a:lnSpc>
              <a:spcBef>
                <a:spcPts val="167"/>
              </a:spcBef>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Coconut Milk</a:t>
            </a:r>
          </a:p>
          <a:p>
            <a:pPr marL="6351" defTabSz="457189">
              <a:lnSpc>
                <a:spcPts val="1200"/>
              </a:lnSpc>
              <a:spcBef>
                <a:spcPts val="167"/>
              </a:spcBef>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Aloe Juice</a:t>
            </a:r>
          </a:p>
          <a:p>
            <a:pPr marL="6351" defTabSz="457189">
              <a:lnSpc>
                <a:spcPts val="1200"/>
              </a:lnSpc>
              <a:spcBef>
                <a:spcPts val="167"/>
              </a:spcBef>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Green Tea</a:t>
            </a:r>
          </a:p>
          <a:p>
            <a:pPr marL="6351" defTabSz="457189">
              <a:lnSpc>
                <a:spcPts val="1200"/>
              </a:lnSpc>
              <a:spcBef>
                <a:spcPts val="167"/>
              </a:spcBef>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Water (Clean, Spring)</a:t>
            </a:r>
          </a:p>
        </p:txBody>
      </p:sp>
      <p:grpSp>
        <p:nvGrpSpPr>
          <p:cNvPr id="3" name="Group 2"/>
          <p:cNvGrpSpPr/>
          <p:nvPr/>
        </p:nvGrpSpPr>
        <p:grpSpPr>
          <a:xfrm>
            <a:off x="7704428" y="2095928"/>
            <a:ext cx="2712460" cy="433664"/>
            <a:chOff x="16195368" y="4161873"/>
            <a:chExt cx="2874380" cy="867327"/>
          </a:xfrm>
        </p:grpSpPr>
        <p:sp>
          <p:nvSpPr>
            <p:cNvPr id="28" name="object 8"/>
            <p:cNvSpPr/>
            <p:nvPr/>
          </p:nvSpPr>
          <p:spPr>
            <a:xfrm>
              <a:off x="16195368" y="4161873"/>
              <a:ext cx="2874380" cy="867327"/>
            </a:xfrm>
            <a:custGeom>
              <a:avLst/>
              <a:gdLst/>
              <a:ahLst/>
              <a:cxnLst/>
              <a:rect l="l" t="t" r="r" b="b"/>
              <a:pathLst>
                <a:path w="2523744" h="368808">
                  <a:moveTo>
                    <a:pt x="0" y="368808"/>
                  </a:moveTo>
                  <a:lnTo>
                    <a:pt x="2523744" y="368808"/>
                  </a:lnTo>
                  <a:lnTo>
                    <a:pt x="2523744" y="0"/>
                  </a:lnTo>
                  <a:lnTo>
                    <a:pt x="0" y="0"/>
                  </a:lnTo>
                  <a:lnTo>
                    <a:pt x="0" y="368808"/>
                  </a:lnTo>
                  <a:close/>
                </a:path>
              </a:pathLst>
            </a:custGeom>
            <a:solidFill>
              <a:srgbClr val="48999A"/>
            </a:solidFill>
          </p:spPr>
          <p:txBody>
            <a:bodyPr wrap="square" lIns="0" tIns="0" rIns="0" bIns="0" rtlCol="0">
              <a:noAutofit/>
            </a:bodyPr>
            <a:lstStyle/>
            <a:p>
              <a:pPr defTabSz="457189">
                <a:defRPr/>
              </a:pPr>
              <a:endParaRPr sz="900" b="1" kern="0" dirty="0">
                <a:solidFill>
                  <a:srgbClr val="51AEB3"/>
                </a:solidFill>
                <a:latin typeface="Calibri"/>
              </a:endParaRPr>
            </a:p>
          </p:txBody>
        </p:sp>
        <p:sp>
          <p:nvSpPr>
            <p:cNvPr id="12" name="object 10"/>
            <p:cNvSpPr txBox="1"/>
            <p:nvPr/>
          </p:nvSpPr>
          <p:spPr>
            <a:xfrm>
              <a:off x="16355030" y="4238845"/>
              <a:ext cx="2714718" cy="713381"/>
            </a:xfrm>
            <a:prstGeom prst="rect">
              <a:avLst/>
            </a:prstGeom>
          </p:spPr>
          <p:txBody>
            <a:bodyPr vert="horz" wrap="square" lIns="0" tIns="0" rIns="0" bIns="0" rtlCol="0">
              <a:noAutofit/>
            </a:bodyPr>
            <a:lstStyle>
              <a:defPPr>
                <a:defRPr lang="en-US"/>
              </a:defPPr>
              <a:lvl1pPr marL="12700">
                <a:lnSpc>
                  <a:spcPct val="100000"/>
                </a:lnSpc>
                <a:defRPr spc="-50">
                  <a:solidFill>
                    <a:srgbClr val="FFFFFF"/>
                  </a:solidFill>
                  <a:latin typeface="Montserrat" panose="00000500000000000000" pitchFamily="2" charset="0"/>
                  <a:cs typeface="Arial"/>
                </a:defRPr>
              </a:lvl1pPr>
            </a:lstStyle>
            <a:p>
              <a:pPr marL="6351" defTabSz="457189">
                <a:defRPr/>
              </a:pPr>
              <a:r>
                <a:rPr sz="1200" b="1" kern="0" spc="0" dirty="0"/>
                <a:t>Dried Fruits, Grains, Nuts &amp; Legumes</a:t>
              </a:r>
            </a:p>
          </p:txBody>
        </p:sp>
      </p:grpSp>
      <p:sp>
        <p:nvSpPr>
          <p:cNvPr id="13" name="object 11"/>
          <p:cNvSpPr txBox="1"/>
          <p:nvPr/>
        </p:nvSpPr>
        <p:spPr>
          <a:xfrm>
            <a:off x="7831715" y="2622530"/>
            <a:ext cx="2981818" cy="2453240"/>
          </a:xfrm>
          <a:prstGeom prst="rect">
            <a:avLst/>
          </a:prstGeom>
        </p:spPr>
        <p:txBody>
          <a:bodyPr vert="horz" wrap="square" lIns="0" tIns="0" rIns="0" bIns="0" numCol="2" rtlCol="0">
            <a:noAutofit/>
          </a:bodyPr>
          <a:lstStyle/>
          <a:p>
            <a:pPr marL="6351" defTabSz="457189">
              <a:lnSpc>
                <a:spcPts val="1200"/>
              </a:lnSpc>
              <a:spcBef>
                <a:spcPts val="167"/>
              </a:spcBef>
            </a:pPr>
            <a:r>
              <a:rPr lang="en-US" sz="1200" dirty="0">
                <a:solidFill>
                  <a:srgbClr val="000000"/>
                </a:solidFill>
                <a:latin typeface="Wingdings"/>
                <a:cs typeface="Wingdings"/>
              </a:rPr>
              <a:t> </a:t>
            </a:r>
            <a:r>
              <a:rPr lang="en-US" sz="1200" dirty="0">
                <a:solidFill>
                  <a:srgbClr val="000000"/>
                </a:solidFill>
                <a:latin typeface="Montserrat" panose="00000500000000000000" pitchFamily="2" charset="0"/>
                <a:cs typeface="Arial"/>
              </a:rPr>
              <a:t>Buckwheat</a:t>
            </a:r>
          </a:p>
          <a:p>
            <a:pPr marL="6351" defTabSz="457189">
              <a:lnSpc>
                <a:spcPts val="1200"/>
              </a:lnSpc>
              <a:spcBef>
                <a:spcPts val="167"/>
              </a:spcBef>
            </a:pPr>
            <a:r>
              <a:rPr lang="en-US" sz="1200" dirty="0">
                <a:solidFill>
                  <a:srgbClr val="000000"/>
                </a:solidFill>
                <a:latin typeface="Wingdings"/>
                <a:cs typeface="Wingdings"/>
              </a:rPr>
              <a:t> </a:t>
            </a:r>
            <a:r>
              <a:rPr lang="en-US" sz="1200" dirty="0">
                <a:solidFill>
                  <a:srgbClr val="000000"/>
                </a:solidFill>
                <a:latin typeface="Montserrat" panose="00000500000000000000" pitchFamily="2" charset="0"/>
                <a:cs typeface="Arial"/>
              </a:rPr>
              <a:t>Cashews</a:t>
            </a:r>
          </a:p>
          <a:p>
            <a:pPr marL="6351" defTabSz="457189">
              <a:lnSpc>
                <a:spcPts val="1200"/>
              </a:lnSpc>
              <a:spcBef>
                <a:spcPts val="167"/>
              </a:spcBef>
            </a:pPr>
            <a:r>
              <a:rPr lang="en-US" sz="1200" dirty="0">
                <a:solidFill>
                  <a:srgbClr val="000000"/>
                </a:solidFill>
                <a:latin typeface="Wingdings"/>
                <a:cs typeface="Wingdings"/>
              </a:rPr>
              <a:t> </a:t>
            </a:r>
            <a:r>
              <a:rPr lang="en-US" sz="1200" dirty="0">
                <a:solidFill>
                  <a:srgbClr val="000000"/>
                </a:solidFill>
                <a:latin typeface="Montserrat" panose="00000500000000000000" pitchFamily="2" charset="0"/>
                <a:cs typeface="Arial"/>
              </a:rPr>
              <a:t>Chickpeas</a:t>
            </a:r>
            <a:endParaRPr lang="en-US" sz="1200" dirty="0">
              <a:solidFill>
                <a:srgbClr val="000000"/>
              </a:solidFill>
              <a:latin typeface="Wingdings"/>
              <a:cs typeface="Wingdings"/>
            </a:endParaRP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Dates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Dried Lentils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Flax Seeds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Hemp Seeds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Kidney Beans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Lentils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Macadamia Nuts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Millet</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Quinoa</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Pecans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Pine Nuts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Pinto Beans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Pumpkin Seeds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Raisins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Rice</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Sunflower Seeds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Teff</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Walnuts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White Beans</a:t>
            </a:r>
          </a:p>
        </p:txBody>
      </p:sp>
      <p:grpSp>
        <p:nvGrpSpPr>
          <p:cNvPr id="29" name="Group 28"/>
          <p:cNvGrpSpPr/>
          <p:nvPr/>
        </p:nvGrpSpPr>
        <p:grpSpPr>
          <a:xfrm>
            <a:off x="2616172" y="2095928"/>
            <a:ext cx="2049498" cy="241508"/>
            <a:chOff x="8285163" y="4161873"/>
            <a:chExt cx="2946054" cy="483014"/>
          </a:xfrm>
        </p:grpSpPr>
        <p:sp>
          <p:nvSpPr>
            <p:cNvPr id="22" name="object 8"/>
            <p:cNvSpPr/>
            <p:nvPr/>
          </p:nvSpPr>
          <p:spPr>
            <a:xfrm>
              <a:off x="8285163" y="4161873"/>
              <a:ext cx="2946054" cy="483014"/>
            </a:xfrm>
            <a:custGeom>
              <a:avLst/>
              <a:gdLst/>
              <a:ahLst/>
              <a:cxnLst/>
              <a:rect l="l" t="t" r="r" b="b"/>
              <a:pathLst>
                <a:path w="2523744" h="368808">
                  <a:moveTo>
                    <a:pt x="0" y="368808"/>
                  </a:moveTo>
                  <a:lnTo>
                    <a:pt x="2523744" y="368808"/>
                  </a:lnTo>
                  <a:lnTo>
                    <a:pt x="2523744" y="0"/>
                  </a:lnTo>
                  <a:lnTo>
                    <a:pt x="0" y="0"/>
                  </a:lnTo>
                  <a:lnTo>
                    <a:pt x="0" y="368808"/>
                  </a:lnTo>
                  <a:close/>
                </a:path>
              </a:pathLst>
            </a:custGeom>
            <a:solidFill>
              <a:srgbClr val="48999A"/>
            </a:solidFill>
          </p:spPr>
          <p:txBody>
            <a:bodyPr wrap="square" lIns="0" tIns="0" rIns="0" bIns="0" rtlCol="0">
              <a:noAutofit/>
            </a:bodyPr>
            <a:lstStyle/>
            <a:p>
              <a:pPr defTabSz="457189">
                <a:defRPr/>
              </a:pPr>
              <a:endParaRPr sz="900" b="1" kern="0" dirty="0">
                <a:solidFill>
                  <a:srgbClr val="51AEB3"/>
                </a:solidFill>
                <a:latin typeface="Calibri"/>
              </a:endParaRPr>
            </a:p>
          </p:txBody>
        </p:sp>
        <p:sp>
          <p:nvSpPr>
            <p:cNvPr id="17" name="object 17"/>
            <p:cNvSpPr txBox="1"/>
            <p:nvPr/>
          </p:nvSpPr>
          <p:spPr>
            <a:xfrm>
              <a:off x="8361400" y="4203487"/>
              <a:ext cx="2793581" cy="285115"/>
            </a:xfrm>
            <a:prstGeom prst="rect">
              <a:avLst/>
            </a:prstGeom>
          </p:spPr>
          <p:txBody>
            <a:bodyPr vert="horz" wrap="square" lIns="0" tIns="0" rIns="0" bIns="0" rtlCol="0">
              <a:noAutofit/>
            </a:bodyPr>
            <a:lstStyle/>
            <a:p>
              <a:pPr marL="6351" defTabSz="457189"/>
              <a:r>
                <a:rPr sz="1200" b="1" dirty="0">
                  <a:solidFill>
                    <a:srgbClr val="FFFFFF"/>
                  </a:solidFill>
                  <a:latin typeface="Montserrat" panose="00000500000000000000" pitchFamily="2" charset="0"/>
                  <a:cs typeface="Arial"/>
                </a:rPr>
                <a:t>Spices &amp; Condiments</a:t>
              </a:r>
              <a:endParaRPr sz="1200" b="1" dirty="0">
                <a:solidFill>
                  <a:srgbClr val="51AEB3"/>
                </a:solidFill>
                <a:latin typeface="Montserrat" panose="00000500000000000000" pitchFamily="2" charset="0"/>
                <a:cs typeface="Arial"/>
              </a:endParaRPr>
            </a:p>
          </p:txBody>
        </p:sp>
      </p:grpSp>
      <p:sp>
        <p:nvSpPr>
          <p:cNvPr id="20"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Restock</a:t>
            </a:r>
          </a:p>
        </p:txBody>
      </p:sp>
      <p:grpSp>
        <p:nvGrpSpPr>
          <p:cNvPr id="21" name="Group 20"/>
          <p:cNvGrpSpPr/>
          <p:nvPr/>
        </p:nvGrpSpPr>
        <p:grpSpPr>
          <a:xfrm>
            <a:off x="5290254" y="2095928"/>
            <a:ext cx="1497496" cy="241508"/>
            <a:chOff x="12232969" y="4161873"/>
            <a:chExt cx="2874380" cy="483014"/>
          </a:xfrm>
        </p:grpSpPr>
        <p:sp>
          <p:nvSpPr>
            <p:cNvPr id="23" name="object 8"/>
            <p:cNvSpPr/>
            <p:nvPr/>
          </p:nvSpPr>
          <p:spPr>
            <a:xfrm>
              <a:off x="12232969" y="4161873"/>
              <a:ext cx="2874380" cy="483014"/>
            </a:xfrm>
            <a:custGeom>
              <a:avLst/>
              <a:gdLst/>
              <a:ahLst/>
              <a:cxnLst/>
              <a:rect l="l" t="t" r="r" b="b"/>
              <a:pathLst>
                <a:path w="2523744" h="368808">
                  <a:moveTo>
                    <a:pt x="0" y="368808"/>
                  </a:moveTo>
                  <a:lnTo>
                    <a:pt x="2523744" y="368808"/>
                  </a:lnTo>
                  <a:lnTo>
                    <a:pt x="2523744" y="0"/>
                  </a:lnTo>
                  <a:lnTo>
                    <a:pt x="0" y="0"/>
                  </a:lnTo>
                  <a:lnTo>
                    <a:pt x="0" y="368808"/>
                  </a:lnTo>
                  <a:close/>
                </a:path>
              </a:pathLst>
            </a:custGeom>
            <a:solidFill>
              <a:srgbClr val="48999A"/>
            </a:solidFill>
          </p:spPr>
          <p:txBody>
            <a:bodyPr wrap="square" lIns="0" tIns="0" rIns="0" bIns="0" rtlCol="0">
              <a:noAutofit/>
            </a:bodyPr>
            <a:lstStyle/>
            <a:p>
              <a:pPr defTabSz="457189">
                <a:defRPr/>
              </a:pPr>
              <a:endParaRPr sz="900" b="1" kern="0" dirty="0">
                <a:solidFill>
                  <a:srgbClr val="51AEB3"/>
                </a:solidFill>
                <a:latin typeface="Calibri"/>
              </a:endParaRPr>
            </a:p>
          </p:txBody>
        </p:sp>
        <p:sp>
          <p:nvSpPr>
            <p:cNvPr id="24" name="object 17"/>
            <p:cNvSpPr txBox="1"/>
            <p:nvPr/>
          </p:nvSpPr>
          <p:spPr>
            <a:xfrm>
              <a:off x="12332433" y="4203487"/>
              <a:ext cx="2662401" cy="285115"/>
            </a:xfrm>
            <a:prstGeom prst="rect">
              <a:avLst/>
            </a:prstGeom>
          </p:spPr>
          <p:txBody>
            <a:bodyPr vert="horz" wrap="square" lIns="0" tIns="0" rIns="0" bIns="0" rtlCol="0">
              <a:noAutofit/>
            </a:bodyPr>
            <a:lstStyle/>
            <a:p>
              <a:pPr marL="6351" defTabSz="457189">
                <a:defRPr/>
              </a:pPr>
              <a:r>
                <a:rPr lang="en-US" sz="1200" b="1" kern="0" dirty="0">
                  <a:solidFill>
                    <a:srgbClr val="FFFFFF"/>
                  </a:solidFill>
                  <a:latin typeface="Montserrat" panose="00000500000000000000" pitchFamily="2" charset="0"/>
                  <a:cs typeface="Arial"/>
                </a:rPr>
                <a:t>Beverages</a:t>
              </a:r>
            </a:p>
          </p:txBody>
        </p:sp>
      </p:grpSp>
      <p:sp>
        <p:nvSpPr>
          <p:cNvPr id="27" name="object 12"/>
          <p:cNvSpPr txBox="1"/>
          <p:nvPr/>
        </p:nvSpPr>
        <p:spPr>
          <a:xfrm>
            <a:off x="5342073" y="4953712"/>
            <a:ext cx="1217803" cy="1324508"/>
          </a:xfrm>
          <a:prstGeom prst="rect">
            <a:avLst/>
          </a:prstGeom>
        </p:spPr>
        <p:txBody>
          <a:bodyPr vert="horz" wrap="square" lIns="0" tIns="0" rIns="0" bIns="0" rtlCol="0">
            <a:noAutofit/>
          </a:bodyPr>
          <a:lstStyle/>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Almonds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Amaranth</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Apricots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Black Beans</a:t>
            </a:r>
          </a:p>
          <a:p>
            <a:pPr marL="6351" defTabSz="457189">
              <a:lnSpc>
                <a:spcPts val="1200"/>
              </a:lnSpc>
            </a:pPr>
            <a:r>
              <a:rPr sz="1200" dirty="0">
                <a:solidFill>
                  <a:srgbClr val="000000"/>
                </a:solidFill>
                <a:latin typeface="Wingdings"/>
                <a:cs typeface="Wingdings"/>
              </a:rPr>
              <a:t> </a:t>
            </a:r>
            <a:r>
              <a:rPr sz="1200" dirty="0">
                <a:solidFill>
                  <a:srgbClr val="000000"/>
                </a:solidFill>
                <a:latin typeface="Montserrat" panose="00000500000000000000" pitchFamily="2" charset="0"/>
                <a:cs typeface="Arial"/>
              </a:rPr>
              <a:t>Brazil Nuts</a:t>
            </a:r>
          </a:p>
        </p:txBody>
      </p:sp>
      <p:grpSp>
        <p:nvGrpSpPr>
          <p:cNvPr id="31" name="Group 30"/>
          <p:cNvGrpSpPr/>
          <p:nvPr/>
        </p:nvGrpSpPr>
        <p:grpSpPr>
          <a:xfrm>
            <a:off x="5286854" y="4111994"/>
            <a:ext cx="1497496" cy="714839"/>
            <a:chOff x="16195368" y="4161873"/>
            <a:chExt cx="2874380" cy="867327"/>
          </a:xfrm>
        </p:grpSpPr>
        <p:sp>
          <p:nvSpPr>
            <p:cNvPr id="32" name="object 8"/>
            <p:cNvSpPr/>
            <p:nvPr/>
          </p:nvSpPr>
          <p:spPr>
            <a:xfrm>
              <a:off x="16195368" y="4161873"/>
              <a:ext cx="2874380" cy="867327"/>
            </a:xfrm>
            <a:custGeom>
              <a:avLst/>
              <a:gdLst/>
              <a:ahLst/>
              <a:cxnLst/>
              <a:rect l="l" t="t" r="r" b="b"/>
              <a:pathLst>
                <a:path w="2523744" h="368808">
                  <a:moveTo>
                    <a:pt x="0" y="368808"/>
                  </a:moveTo>
                  <a:lnTo>
                    <a:pt x="2523744" y="368808"/>
                  </a:lnTo>
                  <a:lnTo>
                    <a:pt x="2523744" y="0"/>
                  </a:lnTo>
                  <a:lnTo>
                    <a:pt x="0" y="0"/>
                  </a:lnTo>
                  <a:lnTo>
                    <a:pt x="0" y="368808"/>
                  </a:lnTo>
                  <a:close/>
                </a:path>
              </a:pathLst>
            </a:custGeom>
            <a:solidFill>
              <a:srgbClr val="48999A"/>
            </a:solidFill>
          </p:spPr>
          <p:txBody>
            <a:bodyPr wrap="square" lIns="0" tIns="0" rIns="0" bIns="0" rtlCol="0">
              <a:noAutofit/>
            </a:bodyPr>
            <a:lstStyle/>
            <a:p>
              <a:pPr defTabSz="457189">
                <a:defRPr/>
              </a:pPr>
              <a:endParaRPr sz="900" b="1" kern="0" dirty="0">
                <a:solidFill>
                  <a:srgbClr val="51AEB3"/>
                </a:solidFill>
                <a:latin typeface="Calibri"/>
              </a:endParaRPr>
            </a:p>
          </p:txBody>
        </p:sp>
        <p:sp>
          <p:nvSpPr>
            <p:cNvPr id="33" name="object 10"/>
            <p:cNvSpPr txBox="1"/>
            <p:nvPr/>
          </p:nvSpPr>
          <p:spPr>
            <a:xfrm>
              <a:off x="16355028" y="4258837"/>
              <a:ext cx="2555057" cy="559435"/>
            </a:xfrm>
            <a:prstGeom prst="rect">
              <a:avLst/>
            </a:prstGeom>
          </p:spPr>
          <p:txBody>
            <a:bodyPr vert="horz" wrap="square" lIns="0" tIns="0" rIns="0" bIns="0" rtlCol="0">
              <a:noAutofit/>
            </a:bodyPr>
            <a:lstStyle>
              <a:defPPr>
                <a:defRPr lang="en-US"/>
              </a:defPPr>
              <a:lvl1pPr marL="12700">
                <a:lnSpc>
                  <a:spcPct val="100000"/>
                </a:lnSpc>
                <a:defRPr spc="-50">
                  <a:solidFill>
                    <a:srgbClr val="FFFFFF"/>
                  </a:solidFill>
                  <a:latin typeface="Montserrat" panose="00000500000000000000" pitchFamily="2" charset="0"/>
                  <a:cs typeface="Arial"/>
                </a:defRPr>
              </a:lvl1pPr>
            </a:lstStyle>
            <a:p>
              <a:pPr marL="6351" defTabSz="457189">
                <a:defRPr/>
              </a:pPr>
              <a:r>
                <a:rPr sz="1200" b="1" kern="0" spc="0" dirty="0"/>
                <a:t>Dried Fruits, Grains, Nuts &amp; Legumes</a:t>
              </a:r>
            </a:p>
          </p:txBody>
        </p:sp>
      </p:grpSp>
      <p:pic>
        <p:nvPicPr>
          <p:cNvPr id="25" name="Picture 24">
            <a:extLst>
              <a:ext uri="{FF2B5EF4-FFF2-40B4-BE49-F238E27FC236}">
                <a16:creationId xmlns:a16="http://schemas.microsoft.com/office/drawing/2014/main" id="{CE6A6F5B-07C1-4FE8-B622-6F41CCF42C4F}"/>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025296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rot="-5400000">
            <a:off x="434599" y="3332927"/>
            <a:ext cx="2178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THE PROGRAM</a:t>
            </a:r>
            <a:endParaRPr lang="tr-TR" altLang="en-US" sz="2000" dirty="0">
              <a:solidFill>
                <a:schemeClr val="bg1"/>
              </a:solidFill>
              <a:latin typeface="Montserrat" pitchFamily="2" charset="0"/>
            </a:endParaRPr>
          </a:p>
        </p:txBody>
      </p:sp>
      <p:sp>
        <p:nvSpPr>
          <p:cNvPr id="17410" name="TextBox 9"/>
          <p:cNvSpPr txBox="1">
            <a:spLocks noChangeArrowheads="1"/>
          </p:cNvSpPr>
          <p:nvPr/>
        </p:nvSpPr>
        <p:spPr bwMode="auto">
          <a:xfrm>
            <a:off x="2609850" y="2092733"/>
            <a:ext cx="41536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marL="6351" defTabSz="457189">
              <a:defRPr/>
            </a:pPr>
            <a:r>
              <a:rPr lang="en-US" sz="1200" spc="-3" dirty="0">
                <a:solidFill>
                  <a:srgbClr val="000000"/>
                </a:solidFill>
                <a:latin typeface="Montserrat" panose="00000500000000000000" pitchFamily="2" charset="0"/>
                <a:cs typeface="Arial"/>
              </a:rPr>
              <a:t>Biography</a:t>
            </a:r>
            <a:endParaRPr lang="en-US" sz="1200" dirty="0">
              <a:solidFill>
                <a:srgbClr val="000000"/>
              </a:solidFill>
              <a:latin typeface="Montserrat" panose="00000500000000000000" pitchFamily="2" charset="0"/>
              <a:cs typeface="Arial"/>
            </a:endParaRPr>
          </a:p>
        </p:txBody>
      </p:sp>
      <p:grpSp>
        <p:nvGrpSpPr>
          <p:cNvPr id="18436" name="Group 1"/>
          <p:cNvGrpSpPr>
            <a:grpSpLocks/>
          </p:cNvGrpSpPr>
          <p:nvPr/>
        </p:nvGrpSpPr>
        <p:grpSpPr bwMode="auto">
          <a:xfrm>
            <a:off x="8376446" y="2231233"/>
            <a:ext cx="2782888" cy="2395538"/>
            <a:chOff x="5029200" y="2121407"/>
            <a:chExt cx="3429000" cy="3288791"/>
          </a:xfrm>
        </p:grpSpPr>
        <p:sp>
          <p:nvSpPr>
            <p:cNvPr id="18439" name="object 6"/>
            <p:cNvSpPr>
              <a:spLocks/>
            </p:cNvSpPr>
            <p:nvPr/>
          </p:nvSpPr>
          <p:spPr bwMode="auto">
            <a:xfrm>
              <a:off x="5029200" y="2121407"/>
              <a:ext cx="3429000" cy="3288791"/>
            </a:xfrm>
            <a:custGeom>
              <a:avLst/>
              <a:gdLst>
                <a:gd name="T0" fmla="*/ 0 w 3429000"/>
                <a:gd name="T1" fmla="*/ 3288791 h 3288791"/>
                <a:gd name="T2" fmla="*/ 3429000 w 3429000"/>
                <a:gd name="T3" fmla="*/ 3288791 h 3288791"/>
                <a:gd name="T4" fmla="*/ 3429000 w 3429000"/>
                <a:gd name="T5" fmla="*/ 0 h 3288791"/>
                <a:gd name="T6" fmla="*/ 0 w 3429000"/>
                <a:gd name="T7" fmla="*/ 0 h 3288791"/>
                <a:gd name="T8" fmla="*/ 0 w 3429000"/>
                <a:gd name="T9" fmla="*/ 3288791 h 32887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29000" h="3288791">
                  <a:moveTo>
                    <a:pt x="0" y="3288791"/>
                  </a:moveTo>
                  <a:lnTo>
                    <a:pt x="3429000" y="3288791"/>
                  </a:lnTo>
                  <a:lnTo>
                    <a:pt x="3429000" y="0"/>
                  </a:lnTo>
                  <a:lnTo>
                    <a:pt x="0" y="0"/>
                  </a:lnTo>
                  <a:lnTo>
                    <a:pt x="0" y="3288791"/>
                  </a:lnTo>
                  <a:close/>
                </a:path>
              </a:pathLst>
            </a:custGeom>
            <a:solidFill>
              <a:srgbClr val="BEBEB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nchor="ctr"/>
            <a:lstStyle/>
            <a:p>
              <a:endParaRPr lang="en-US" sz="900" dirty="0"/>
            </a:p>
          </p:txBody>
        </p:sp>
        <p:sp>
          <p:nvSpPr>
            <p:cNvPr id="26" name="object 7"/>
            <p:cNvSpPr/>
            <p:nvPr/>
          </p:nvSpPr>
          <p:spPr>
            <a:xfrm>
              <a:off x="5029200" y="2121407"/>
              <a:ext cx="3429000" cy="3288791"/>
            </a:xfrm>
            <a:custGeom>
              <a:avLst/>
              <a:gdLst/>
              <a:ahLst/>
              <a:cxnLst/>
              <a:rect l="l" t="t" r="r" b="b"/>
              <a:pathLst>
                <a:path w="3429000" h="3288791">
                  <a:moveTo>
                    <a:pt x="0" y="3288791"/>
                  </a:moveTo>
                  <a:lnTo>
                    <a:pt x="3429000" y="3288791"/>
                  </a:lnTo>
                  <a:lnTo>
                    <a:pt x="3429000" y="0"/>
                  </a:lnTo>
                  <a:lnTo>
                    <a:pt x="0" y="0"/>
                  </a:lnTo>
                  <a:lnTo>
                    <a:pt x="0" y="3288791"/>
                  </a:lnTo>
                  <a:close/>
                </a:path>
              </a:pathLst>
            </a:custGeom>
            <a:ln w="76200">
              <a:solidFill>
                <a:srgbClr val="51AEB3"/>
              </a:solidFill>
            </a:ln>
          </p:spPr>
          <p:txBody>
            <a:bodyPr lIns="0" tIns="0" rIns="0" bIns="0"/>
            <a:lstStyle/>
            <a:p>
              <a:pPr defTabSz="457189">
                <a:defRPr/>
              </a:pPr>
              <a:endParaRPr sz="900" kern="0" dirty="0">
                <a:solidFill>
                  <a:srgbClr val="51AEB3"/>
                </a:solidFill>
                <a:latin typeface="Calibri"/>
              </a:endParaRPr>
            </a:p>
          </p:txBody>
        </p:sp>
        <p:sp>
          <p:nvSpPr>
            <p:cNvPr id="27" name="object 8"/>
            <p:cNvSpPr txBox="1"/>
            <p:nvPr/>
          </p:nvSpPr>
          <p:spPr>
            <a:xfrm>
              <a:off x="5869334" y="3623048"/>
              <a:ext cx="1748731" cy="285508"/>
            </a:xfrm>
            <a:prstGeom prst="rect">
              <a:avLst/>
            </a:prstGeom>
          </p:spPr>
          <p:txBody>
            <a:bodyPr lIns="0" tIns="0" rIns="0" bIns="0" anchor="ctr"/>
            <a:lstStyle/>
            <a:p>
              <a:pPr marL="6351" algn="ctr" defTabSz="457189">
                <a:defRPr/>
              </a:pPr>
              <a:r>
                <a:rPr sz="900" spc="-6" dirty="0">
                  <a:solidFill>
                    <a:srgbClr val="000000"/>
                  </a:solidFill>
                  <a:latin typeface="Montserrat" panose="00000500000000000000" pitchFamily="2" charset="0"/>
                  <a:cs typeface="Arial"/>
                </a:rPr>
                <a:t>Log</a:t>
              </a:r>
              <a:r>
                <a:rPr sz="900" dirty="0">
                  <a:solidFill>
                    <a:srgbClr val="000000"/>
                  </a:solidFill>
                  <a:latin typeface="Montserrat" panose="00000500000000000000" pitchFamily="2" charset="0"/>
                  <a:cs typeface="Arial"/>
                </a:rPr>
                <a:t>o</a:t>
              </a:r>
              <a:r>
                <a:rPr sz="900" spc="3" dirty="0">
                  <a:solidFill>
                    <a:srgbClr val="000000"/>
                  </a:solidFill>
                  <a:latin typeface="Montserrat" panose="00000500000000000000" pitchFamily="2" charset="0"/>
                  <a:cs typeface="Arial"/>
                </a:rPr>
                <a:t> </a:t>
              </a:r>
              <a:r>
                <a:rPr sz="900" spc="-6" dirty="0">
                  <a:solidFill>
                    <a:srgbClr val="000000"/>
                  </a:solidFill>
                  <a:latin typeface="Montserrat" panose="00000500000000000000" pitchFamily="2" charset="0"/>
                  <a:cs typeface="Arial"/>
                </a:rPr>
                <a:t>o</a:t>
              </a:r>
              <a:r>
                <a:rPr sz="900" dirty="0">
                  <a:solidFill>
                    <a:srgbClr val="000000"/>
                  </a:solidFill>
                  <a:latin typeface="Montserrat" panose="00000500000000000000" pitchFamily="2" charset="0"/>
                  <a:cs typeface="Arial"/>
                </a:rPr>
                <a:t>r p</a:t>
              </a:r>
              <a:r>
                <a:rPr sz="900" spc="-6" dirty="0">
                  <a:solidFill>
                    <a:srgbClr val="000000"/>
                  </a:solidFill>
                  <a:latin typeface="Montserrat" panose="00000500000000000000" pitchFamily="2" charset="0"/>
                  <a:cs typeface="Arial"/>
                </a:rPr>
                <a:t>ho</a:t>
              </a:r>
              <a:r>
                <a:rPr sz="900" dirty="0">
                  <a:solidFill>
                    <a:srgbClr val="000000"/>
                  </a:solidFill>
                  <a:latin typeface="Montserrat" panose="00000500000000000000" pitchFamily="2" charset="0"/>
                  <a:cs typeface="Arial"/>
                </a:rPr>
                <a:t>to</a:t>
              </a:r>
            </a:p>
          </p:txBody>
        </p:sp>
      </p:grpSp>
      <p:sp>
        <p:nvSpPr>
          <p:cNvPr id="18437" name="TextBox 10"/>
          <p:cNvSpPr txBox="1">
            <a:spLocks noChangeArrowheads="1"/>
          </p:cNvSpPr>
          <p:nvPr/>
        </p:nvSpPr>
        <p:spPr bwMode="auto">
          <a:xfrm>
            <a:off x="9058277" y="1086857"/>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Your coach is:</a:t>
            </a:r>
            <a:endParaRPr lang="tr-TR" altLang="en-US" sz="1600">
              <a:solidFill>
                <a:srgbClr val="BCC8C8"/>
              </a:solidFill>
              <a:latin typeface="Montserrat" pitchFamily="2" charset="0"/>
            </a:endParaRPr>
          </a:p>
        </p:txBody>
      </p:sp>
      <p:sp>
        <p:nvSpPr>
          <p:cNvPr id="18438"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Meet Your Coach</a:t>
            </a:r>
          </a:p>
        </p:txBody>
      </p:sp>
      <p:pic>
        <p:nvPicPr>
          <p:cNvPr id="10" name="Picture 9">
            <a:extLst>
              <a:ext uri="{FF2B5EF4-FFF2-40B4-BE49-F238E27FC236}">
                <a16:creationId xmlns:a16="http://schemas.microsoft.com/office/drawing/2014/main" id="{2526193F-670A-4A1D-B39B-DF2562C1C91E}"/>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467726" y="1088445"/>
            <a:ext cx="2691607"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Shopping sites</a:t>
            </a:r>
          </a:p>
        </p:txBody>
      </p:sp>
      <p:sp>
        <p:nvSpPr>
          <p:cNvPr id="5" name="object 3"/>
          <p:cNvSpPr txBox="1"/>
          <p:nvPr/>
        </p:nvSpPr>
        <p:spPr>
          <a:xfrm>
            <a:off x="2609849" y="2087563"/>
            <a:ext cx="8549483" cy="250904"/>
          </a:xfrm>
          <a:prstGeom prst="rect">
            <a:avLst/>
          </a:prstGeom>
        </p:spPr>
        <p:txBody>
          <a:bodyPr vert="horz" wrap="square" lIns="0" tIns="0" rIns="0" bIns="0" rtlCol="0">
            <a:noAutofit/>
          </a:bodyPr>
          <a:lstStyle/>
          <a:p>
            <a:pPr marL="6351" defTabSz="457189"/>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heck</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out</a:t>
            </a:r>
            <a:r>
              <a:rPr sz="1200" spc="-8"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hese</a:t>
            </a:r>
            <a:r>
              <a:rPr sz="1200" spc="-1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helpful</a:t>
            </a:r>
            <a:r>
              <a:rPr sz="1200" spc="-14"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online</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shopping</a:t>
            </a:r>
            <a:r>
              <a:rPr sz="1200" spc="-2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si</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es.</a:t>
            </a:r>
            <a:r>
              <a:rPr sz="1200" spc="-31" dirty="0">
                <a:solidFill>
                  <a:srgbClr val="000000"/>
                </a:solidFill>
                <a:latin typeface="Montserrat" panose="00000500000000000000" pitchFamily="2" charset="0"/>
                <a:cs typeface="Arial"/>
              </a:rPr>
              <a:t> </a:t>
            </a:r>
            <a:endParaRPr lang="en-US" sz="1200" spc="-31" dirty="0">
              <a:solidFill>
                <a:srgbClr val="000000"/>
              </a:solidFill>
              <a:latin typeface="Montserrat" panose="00000500000000000000" pitchFamily="2" charset="0"/>
              <a:cs typeface="Arial"/>
            </a:endParaRPr>
          </a:p>
          <a:p>
            <a:pPr marL="6351" defTabSz="457189"/>
            <a:r>
              <a:rPr sz="1200" spc="-28"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ry</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so</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hi</a:t>
            </a:r>
            <a:r>
              <a:rPr sz="1200" spc="-8"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g</a:t>
            </a:r>
            <a:r>
              <a:rPr sz="1200" spc="-2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new!</a:t>
            </a:r>
          </a:p>
        </p:txBody>
      </p:sp>
      <p:sp>
        <p:nvSpPr>
          <p:cNvPr id="6" name="object 4"/>
          <p:cNvSpPr txBox="1"/>
          <p:nvPr/>
        </p:nvSpPr>
        <p:spPr>
          <a:xfrm>
            <a:off x="4132305" y="3148888"/>
            <a:ext cx="3433722" cy="1702514"/>
          </a:xfrm>
          <a:prstGeom prst="rect">
            <a:avLst/>
          </a:prstGeom>
        </p:spPr>
        <p:txBody>
          <a:bodyPr vert="horz" wrap="square" lIns="0" tIns="0" rIns="0" bIns="0" rtlCol="0">
            <a:noAutofit/>
          </a:bodyPr>
          <a:lstStyle/>
          <a:p>
            <a:pPr marL="6033" marR="552120" defTabSz="457189">
              <a:spcAft>
                <a:spcPts val="600"/>
              </a:spcAft>
              <a:tabLst>
                <a:tab pos="177796" algn="l"/>
              </a:tabLst>
            </a:pPr>
            <a:r>
              <a:rPr sz="1200" dirty="0">
                <a:latin typeface="Montserrat" panose="00000500000000000000" pitchFamily="2" charset="0"/>
                <a:cs typeface="Arial"/>
              </a:rPr>
              <a:t>Nuts Online </a:t>
            </a:r>
            <a:endParaRPr lang="en-US" sz="1200" dirty="0">
              <a:latin typeface="Montserrat" panose="00000500000000000000" pitchFamily="2" charset="0"/>
              <a:cs typeface="Arial"/>
            </a:endParaRPr>
          </a:p>
          <a:p>
            <a:pPr marL="6033" marR="552120" defTabSz="457189">
              <a:spcAft>
                <a:spcPts val="600"/>
              </a:spcAft>
              <a:tabLst>
                <a:tab pos="177796" algn="l"/>
              </a:tabLst>
            </a:pPr>
            <a:r>
              <a:rPr sz="1200" dirty="0">
                <a:latin typeface="Montserrat" panose="00000500000000000000" pitchFamily="2" charset="0"/>
                <a:cs typeface="Arial"/>
              </a:rPr>
              <a:t>Amazon</a:t>
            </a:r>
          </a:p>
          <a:p>
            <a:pPr marL="6033" marR="6351" defTabSz="457189">
              <a:spcAft>
                <a:spcPts val="600"/>
              </a:spcAft>
              <a:tabLst>
                <a:tab pos="177796" algn="l"/>
              </a:tabLst>
            </a:pPr>
            <a:r>
              <a:rPr sz="1200" dirty="0">
                <a:latin typeface="Montserrat" panose="00000500000000000000" pitchFamily="2" charset="0"/>
                <a:cs typeface="Arial"/>
              </a:rPr>
              <a:t>The Green Polka Dot Box </a:t>
            </a:r>
            <a:endParaRPr lang="en-US" sz="1200" dirty="0">
              <a:latin typeface="Montserrat" panose="00000500000000000000" pitchFamily="2" charset="0"/>
              <a:cs typeface="Arial"/>
            </a:endParaRPr>
          </a:p>
          <a:p>
            <a:pPr marL="6033" marR="6351" defTabSz="457189">
              <a:spcAft>
                <a:spcPts val="600"/>
              </a:spcAft>
              <a:tabLst>
                <a:tab pos="177796" algn="l"/>
              </a:tabLst>
            </a:pPr>
            <a:r>
              <a:rPr sz="1200" dirty="0">
                <a:latin typeface="Montserrat" panose="00000500000000000000" pitchFamily="2" charset="0"/>
                <a:cs typeface="Arial"/>
              </a:rPr>
              <a:t>Sungrown Organics</a:t>
            </a:r>
          </a:p>
          <a:p>
            <a:pPr marL="6033" defTabSz="457189">
              <a:spcAft>
                <a:spcPts val="600"/>
              </a:spcAft>
              <a:tabLst>
                <a:tab pos="177796" algn="l"/>
              </a:tabLst>
            </a:pPr>
            <a:r>
              <a:rPr sz="1200" dirty="0">
                <a:latin typeface="Montserrat" panose="00000500000000000000" pitchFamily="2" charset="0"/>
                <a:cs typeface="Arial"/>
              </a:rPr>
              <a:t>Tropical Traditions</a:t>
            </a:r>
          </a:p>
        </p:txBody>
      </p:sp>
      <p:sp>
        <p:nvSpPr>
          <p:cNvPr id="7" name="object 5"/>
          <p:cNvSpPr txBox="1"/>
          <p:nvPr/>
        </p:nvSpPr>
        <p:spPr>
          <a:xfrm>
            <a:off x="6142739" y="3149316"/>
            <a:ext cx="5324735" cy="1073436"/>
          </a:xfrm>
          <a:prstGeom prst="rect">
            <a:avLst/>
          </a:prstGeom>
        </p:spPr>
        <p:txBody>
          <a:bodyPr vert="horz" wrap="square" lIns="0" tIns="0" rIns="0" bIns="0" rtlCol="0">
            <a:noAutofit/>
          </a:bodyPr>
          <a:lstStyle/>
          <a:p>
            <a:pPr marL="6033" marR="828656" defTabSz="457189">
              <a:spcAft>
                <a:spcPts val="600"/>
              </a:spcAft>
              <a:tabLst>
                <a:tab pos="177796" algn="l"/>
              </a:tabLst>
            </a:pPr>
            <a:r>
              <a:rPr sz="1200" dirty="0">
                <a:latin typeface="Montserrat" panose="00000500000000000000" pitchFamily="2" charset="0"/>
                <a:cs typeface="Arial"/>
                <a:hlinkClick r:id="rId2"/>
              </a:rPr>
              <a:t>http://www.nutsonline.com</a:t>
            </a:r>
            <a:endParaRPr lang="en-US" sz="1200" dirty="0">
              <a:latin typeface="Montserrat" panose="00000500000000000000" pitchFamily="2" charset="0"/>
              <a:cs typeface="Arial"/>
              <a:hlinkClick r:id="rId2"/>
            </a:endParaRPr>
          </a:p>
          <a:p>
            <a:pPr marL="6033" marR="828656" defTabSz="457189">
              <a:spcAft>
                <a:spcPts val="600"/>
              </a:spcAft>
              <a:tabLst>
                <a:tab pos="177796" algn="l"/>
              </a:tabLst>
            </a:pPr>
            <a:r>
              <a:rPr sz="1200" dirty="0">
                <a:latin typeface="Montserrat" panose="00000500000000000000" pitchFamily="2" charset="0"/>
                <a:cs typeface="Arial"/>
                <a:hlinkClick r:id="rId2"/>
              </a:rPr>
              <a:t>http://www.amazon.com</a:t>
            </a:r>
            <a:endParaRPr lang="en-US" sz="1200" dirty="0">
              <a:latin typeface="Montserrat" panose="00000500000000000000" pitchFamily="2" charset="0"/>
              <a:cs typeface="Arial"/>
              <a:hlinkClick r:id="rId2"/>
            </a:endParaRPr>
          </a:p>
          <a:p>
            <a:pPr marL="6033" marR="828656" defTabSz="457189">
              <a:spcAft>
                <a:spcPts val="600"/>
              </a:spcAft>
              <a:tabLst>
                <a:tab pos="177796" algn="l"/>
              </a:tabLst>
            </a:pPr>
            <a:r>
              <a:rPr sz="1200" dirty="0">
                <a:latin typeface="Montserrat" panose="00000500000000000000" pitchFamily="2" charset="0"/>
                <a:cs typeface="Arial"/>
                <a:hlinkClick r:id="rId2"/>
              </a:rPr>
              <a:t>http://www.greenpolkadotbox.com/</a:t>
            </a:r>
            <a:r>
              <a:rPr sz="1200" dirty="0">
                <a:latin typeface="Montserrat" panose="00000500000000000000" pitchFamily="2" charset="0"/>
                <a:cs typeface="Arial"/>
              </a:rPr>
              <a:t> </a:t>
            </a:r>
            <a:endParaRPr lang="en-US" sz="1200" dirty="0">
              <a:latin typeface="Montserrat" panose="00000500000000000000" pitchFamily="2" charset="0"/>
              <a:cs typeface="Arial"/>
            </a:endParaRPr>
          </a:p>
          <a:p>
            <a:pPr marL="6033" marR="828656" defTabSz="457189">
              <a:spcAft>
                <a:spcPts val="600"/>
              </a:spcAft>
              <a:tabLst>
                <a:tab pos="177796" algn="l"/>
              </a:tabLst>
            </a:pPr>
            <a:r>
              <a:rPr sz="1200" dirty="0">
                <a:latin typeface="Montserrat" panose="00000500000000000000" pitchFamily="2" charset="0"/>
                <a:cs typeface="Arial"/>
                <a:hlinkClick r:id="rId3"/>
              </a:rPr>
              <a:t>http://sungrownorganics.com/</a:t>
            </a:r>
            <a:endParaRPr lang="en-US" sz="1200" dirty="0">
              <a:latin typeface="Montserrat" panose="00000500000000000000" pitchFamily="2" charset="0"/>
              <a:cs typeface="Arial"/>
            </a:endParaRPr>
          </a:p>
          <a:p>
            <a:pPr marL="6033" marR="828656" defTabSz="457189">
              <a:spcAft>
                <a:spcPts val="600"/>
              </a:spcAft>
              <a:tabLst>
                <a:tab pos="177796" algn="l"/>
              </a:tabLst>
            </a:pPr>
            <a:r>
              <a:rPr sz="1200" dirty="0">
                <a:latin typeface="Montserrat" panose="00000500000000000000" pitchFamily="2" charset="0"/>
                <a:cs typeface="Arial"/>
                <a:hlinkClick r:id="rId4"/>
              </a:rPr>
              <a:t>http://www.tropicaltraditions.com/virgin_coconut_oil.htm</a:t>
            </a:r>
            <a:endParaRPr sz="1200" dirty="0">
              <a:latin typeface="Montserrat" panose="00000500000000000000" pitchFamily="2" charset="0"/>
              <a:cs typeface="Arial"/>
            </a:endParaRPr>
          </a:p>
        </p:txBody>
      </p:sp>
      <p:sp>
        <p:nvSpPr>
          <p:cNvPr id="12" name="object 2"/>
          <p:cNvSpPr txBox="1">
            <a:spLocks noChangeArrowheads="1"/>
          </p:cNvSpPr>
          <p:nvPr/>
        </p:nvSpPr>
        <p:spPr bwMode="auto">
          <a:xfrm>
            <a:off x="2624840" y="1088169"/>
            <a:ext cx="35179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Healthy Food Online</a:t>
            </a:r>
          </a:p>
        </p:txBody>
      </p:sp>
      <p:sp>
        <p:nvSpPr>
          <p:cNvPr id="8" name="TextBox 7">
            <a:extLst>
              <a:ext uri="{FF2B5EF4-FFF2-40B4-BE49-F238E27FC236}">
                <a16:creationId xmlns:a16="http://schemas.microsoft.com/office/drawing/2014/main" id="{34E89B9C-A4B8-4FC3-8737-9B1296A734CA}"/>
              </a:ext>
            </a:extLst>
          </p:cNvPr>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pic>
        <p:nvPicPr>
          <p:cNvPr id="9" name="Picture 8">
            <a:extLst>
              <a:ext uri="{FF2B5EF4-FFF2-40B4-BE49-F238E27FC236}">
                <a16:creationId xmlns:a16="http://schemas.microsoft.com/office/drawing/2014/main" id="{BDEAAD4F-4CE8-4D42-BA5E-03BED381B90D}"/>
              </a:ext>
            </a:extLst>
          </p:cNvPr>
          <p:cNvPicPr>
            <a:picLocks noChangeAspect="1"/>
          </p:cNvPicPr>
          <p:nvPr/>
        </p:nvPicPr>
        <p:blipFill>
          <a:blip r:embed="rId5"/>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839814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5" name="object 3"/>
          <p:cNvSpPr txBox="1">
            <a:spLocks/>
          </p:cNvSpPr>
          <p:nvPr/>
        </p:nvSpPr>
        <p:spPr>
          <a:xfrm>
            <a:off x="4142583" y="2087564"/>
            <a:ext cx="6661944" cy="2943226"/>
          </a:xfrm>
          <a:prstGeom prst="rect">
            <a:avLst/>
          </a:prstGeom>
        </p:spPr>
        <p:txBody>
          <a:bodyPr vert="horz" wrap="square" lIns="0" tIns="0" rIns="0" bIns="0" rtlCol="0">
            <a:noAutofit/>
          </a:bodyPr>
          <a:lstStyle/>
          <a:p>
            <a:pPr marL="6033" defTabSz="457189">
              <a:lnSpc>
                <a:spcPts val="1200"/>
              </a:lnSpc>
              <a:tabLst>
                <a:tab pos="177796" algn="l"/>
              </a:tabLst>
              <a:defRPr/>
            </a:pPr>
            <a:r>
              <a:rPr lang="en-US" sz="1200" dirty="0">
                <a:latin typeface="Montserrat" panose="00000500000000000000" pitchFamily="2" charset="0"/>
                <a:cs typeface="Arial"/>
              </a:rPr>
              <a:t>Natural Lifestyle</a:t>
            </a:r>
          </a:p>
          <a:p>
            <a:pPr marL="6033" defTabSz="457189">
              <a:lnSpc>
                <a:spcPts val="1200"/>
              </a:lnSpc>
              <a:tabLst>
                <a:tab pos="177796" algn="l"/>
              </a:tabLst>
              <a:defRPr/>
            </a:pPr>
            <a:r>
              <a:rPr lang="en-US" sz="1200" dirty="0">
                <a:latin typeface="Montserrat" panose="00000500000000000000" pitchFamily="2" charset="0"/>
                <a:cs typeface="Arial"/>
                <a:hlinkClick r:id="rId2"/>
              </a:rPr>
              <a:t>http://www.natural-lifestyle.com</a:t>
            </a:r>
            <a:endParaRPr lang="en-US" sz="1200" dirty="0">
              <a:latin typeface="Montserrat" panose="00000500000000000000" pitchFamily="2" charset="0"/>
              <a:cs typeface="Arial"/>
            </a:endParaRPr>
          </a:p>
          <a:p>
            <a:pPr marL="6033" marR="181606" defTabSz="457189">
              <a:lnSpc>
                <a:spcPts val="1200"/>
              </a:lnSpc>
              <a:tabLst>
                <a:tab pos="177796" algn="l"/>
              </a:tabLst>
              <a:defRPr/>
            </a:pPr>
            <a:r>
              <a:rPr lang="en-US" sz="1200" dirty="0">
                <a:latin typeface="Montserrat" panose="00000500000000000000" pitchFamily="2" charset="0"/>
                <a:cs typeface="Arial"/>
              </a:rPr>
              <a:t>A wonderful site with high quality pantry items for the body and home. </a:t>
            </a:r>
          </a:p>
          <a:p>
            <a:pPr marL="6033" marR="181606" defTabSz="457189">
              <a:lnSpc>
                <a:spcPts val="1200"/>
              </a:lnSpc>
              <a:tabLst>
                <a:tab pos="177796" algn="l"/>
              </a:tabLst>
              <a:defRPr/>
            </a:pPr>
            <a:r>
              <a:rPr lang="en-US" sz="1200" dirty="0">
                <a:latin typeface="Montserrat" panose="00000500000000000000" pitchFamily="2" charset="0"/>
                <a:cs typeface="Arial"/>
              </a:rPr>
              <a:t>Plus, in-depth articles about their products. Catalog available.</a:t>
            </a:r>
          </a:p>
          <a:p>
            <a:pPr marL="6033" marR="181606" defTabSz="457189">
              <a:lnSpc>
                <a:spcPts val="1200"/>
              </a:lnSpc>
              <a:tabLst>
                <a:tab pos="177796" algn="l"/>
              </a:tabLst>
              <a:defRPr/>
            </a:pP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Organic Provisions</a:t>
            </a:r>
          </a:p>
          <a:p>
            <a:pPr marL="6033" defTabSz="457189">
              <a:lnSpc>
                <a:spcPts val="1200"/>
              </a:lnSpc>
              <a:tabLst>
                <a:tab pos="177796" algn="l"/>
              </a:tabLst>
              <a:defRPr/>
            </a:pPr>
            <a:r>
              <a:rPr lang="en-US" sz="1200" dirty="0">
                <a:latin typeface="Montserrat" panose="00000500000000000000" pitchFamily="2" charset="0"/>
                <a:cs typeface="Arial"/>
                <a:hlinkClick r:id="rId3"/>
              </a:rPr>
              <a:t>www.orgfood.com</a:t>
            </a:r>
            <a:endParaRPr lang="en-US" sz="1200" dirty="0">
              <a:latin typeface="Montserrat" panose="00000500000000000000" pitchFamily="2" charset="0"/>
              <a:cs typeface="Arial"/>
            </a:endParaRPr>
          </a:p>
          <a:p>
            <a:pPr marL="6033" marR="6351" defTabSz="457189">
              <a:lnSpc>
                <a:spcPts val="1200"/>
              </a:lnSpc>
              <a:tabLst>
                <a:tab pos="177796" algn="l"/>
              </a:tabLst>
              <a:defRPr/>
            </a:pPr>
            <a:r>
              <a:rPr lang="en-US" sz="1200" dirty="0">
                <a:latin typeface="Montserrat" panose="00000500000000000000" pitchFamily="2" charset="0"/>
                <a:cs typeface="Arial"/>
              </a:rPr>
              <a:t>A complete shop-at-home natural store. Items to purchase include clothing, </a:t>
            </a:r>
          </a:p>
          <a:p>
            <a:pPr marL="6033" marR="6351" defTabSz="457189">
              <a:lnSpc>
                <a:spcPts val="1200"/>
              </a:lnSpc>
              <a:tabLst>
                <a:tab pos="177796" algn="l"/>
              </a:tabLst>
              <a:defRPr/>
            </a:pPr>
            <a:r>
              <a:rPr lang="en-US" sz="1200" dirty="0">
                <a:latin typeface="Montserrat" panose="00000500000000000000" pitchFamily="2" charset="0"/>
                <a:cs typeface="Arial"/>
              </a:rPr>
              <a:t>health and beauty supplies and kitchen supplies.</a:t>
            </a:r>
          </a:p>
          <a:p>
            <a:pPr marL="6033" defTabSz="457189">
              <a:lnSpc>
                <a:spcPts val="1200"/>
              </a:lnSpc>
              <a:tabLst>
                <a:tab pos="177796" algn="l"/>
              </a:tabLst>
              <a:defRPr/>
            </a:pP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Rejuvenate Foods</a:t>
            </a:r>
          </a:p>
          <a:p>
            <a:pPr marL="6033" defTabSz="457189">
              <a:lnSpc>
                <a:spcPts val="1200"/>
              </a:lnSpc>
              <a:tabLst>
                <a:tab pos="177796" algn="l"/>
              </a:tabLst>
              <a:defRPr/>
            </a:pPr>
            <a:r>
              <a:rPr lang="en-US" sz="1200" dirty="0">
                <a:latin typeface="Montserrat" panose="00000500000000000000" pitchFamily="2" charset="0"/>
                <a:cs typeface="Arial"/>
                <a:hlinkClick r:id="rId4"/>
              </a:rPr>
              <a:t>http://www.rejuvenative.com</a:t>
            </a: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Organic raw cultured vegetables including raw sauerkraut and raw nut and seed butters.</a:t>
            </a:r>
          </a:p>
          <a:p>
            <a:pPr marL="6033" defTabSz="457189">
              <a:lnSpc>
                <a:spcPts val="1200"/>
              </a:lnSpc>
              <a:tabLst>
                <a:tab pos="177796" algn="l"/>
              </a:tabLst>
              <a:defRPr/>
            </a:pP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South River Miso Company</a:t>
            </a:r>
          </a:p>
          <a:p>
            <a:pPr marL="6033" defTabSz="457189">
              <a:lnSpc>
                <a:spcPts val="1200"/>
              </a:lnSpc>
              <a:tabLst>
                <a:tab pos="177796" algn="l"/>
              </a:tabLst>
              <a:defRPr/>
            </a:pPr>
            <a:r>
              <a:rPr lang="en-US" sz="1200" dirty="0">
                <a:latin typeface="Montserrat" panose="00000500000000000000" pitchFamily="2" charset="0"/>
                <a:cs typeface="Arial"/>
                <a:hlinkClick r:id="rId5"/>
              </a:rPr>
              <a:t>http://www.southrivermiso.com</a:t>
            </a: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Unpasteurized, organic, handmade miso in a number of different varieties.</a:t>
            </a:r>
          </a:p>
        </p:txBody>
      </p:sp>
      <p:sp>
        <p:nvSpPr>
          <p:cNvPr id="11" name="TextBox 10"/>
          <p:cNvSpPr txBox="1">
            <a:spLocks noChangeArrowheads="1"/>
          </p:cNvSpPr>
          <p:nvPr/>
        </p:nvSpPr>
        <p:spPr bwMode="auto">
          <a:xfrm>
            <a:off x="8467726" y="1088445"/>
            <a:ext cx="2691607"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Shopping sites</a:t>
            </a:r>
          </a:p>
        </p:txBody>
      </p:sp>
      <p:sp>
        <p:nvSpPr>
          <p:cNvPr id="12" name="object 2"/>
          <p:cNvSpPr txBox="1">
            <a:spLocks noChangeArrowheads="1"/>
          </p:cNvSpPr>
          <p:nvPr/>
        </p:nvSpPr>
        <p:spPr bwMode="auto">
          <a:xfrm>
            <a:off x="2624840" y="1085046"/>
            <a:ext cx="35179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Healthy Food Online</a:t>
            </a:r>
          </a:p>
        </p:txBody>
      </p:sp>
      <p:pic>
        <p:nvPicPr>
          <p:cNvPr id="6" name="Picture 5">
            <a:extLst>
              <a:ext uri="{FF2B5EF4-FFF2-40B4-BE49-F238E27FC236}">
                <a16:creationId xmlns:a16="http://schemas.microsoft.com/office/drawing/2014/main" id="{C3B9CFB8-9223-4B34-9AFF-43226D5DD5FF}"/>
              </a:ext>
            </a:extLst>
          </p:cNvPr>
          <p:cNvPicPr>
            <a:picLocks noChangeAspect="1"/>
          </p:cNvPicPr>
          <p:nvPr/>
        </p:nvPicPr>
        <p:blipFill>
          <a:blip r:embed="rId6"/>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92519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sp>
        <p:nvSpPr>
          <p:cNvPr id="5" name="object 3"/>
          <p:cNvSpPr txBox="1"/>
          <p:nvPr/>
        </p:nvSpPr>
        <p:spPr>
          <a:xfrm>
            <a:off x="4142584" y="2087564"/>
            <a:ext cx="6503194" cy="2943226"/>
          </a:xfrm>
          <a:prstGeom prst="rect">
            <a:avLst/>
          </a:prstGeom>
        </p:spPr>
        <p:txBody>
          <a:bodyPr vert="horz" wrap="square" lIns="0" tIns="0" rIns="0" bIns="0" rtlCol="0">
            <a:noAutofit/>
          </a:bodyPr>
          <a:lstStyle/>
          <a:p>
            <a:pPr marL="6033" defTabSz="457189">
              <a:lnSpc>
                <a:spcPts val="1200"/>
              </a:lnSpc>
              <a:tabLst>
                <a:tab pos="177796" algn="l"/>
              </a:tabLst>
              <a:defRPr/>
            </a:pPr>
            <a:r>
              <a:rPr sz="1200" dirty="0">
                <a:latin typeface="Montserrat" panose="00000500000000000000" pitchFamily="2" charset="0"/>
                <a:cs typeface="Arial"/>
              </a:rPr>
              <a:t>Listing of small, individually owned health food stores:</a:t>
            </a:r>
          </a:p>
          <a:p>
            <a:pPr marL="6033" defTabSz="457189">
              <a:lnSpc>
                <a:spcPts val="1200"/>
              </a:lnSpc>
              <a:tabLst>
                <a:tab pos="177796" algn="l"/>
              </a:tabLst>
              <a:defRPr/>
            </a:pPr>
            <a:r>
              <a:rPr sz="1200" dirty="0">
                <a:latin typeface="Montserrat" panose="00000500000000000000" pitchFamily="2" charset="0"/>
                <a:cs typeface="Arial"/>
                <a:hlinkClick r:id="rId2"/>
              </a:rPr>
              <a:t>www.greenpeople.org/healthfood.htm</a:t>
            </a:r>
            <a:endParaRPr sz="1200" dirty="0">
              <a:latin typeface="Montserrat" panose="00000500000000000000" pitchFamily="2" charset="0"/>
              <a:cs typeface="Arial"/>
            </a:endParaRPr>
          </a:p>
          <a:p>
            <a:pPr marL="6033" defTabSz="457189">
              <a:lnSpc>
                <a:spcPts val="1200"/>
              </a:lnSpc>
              <a:tabLst>
                <a:tab pos="177796" algn="l"/>
              </a:tabLst>
              <a:defRPr/>
            </a:pPr>
            <a:endParaRPr sz="1200" dirty="0">
              <a:latin typeface="Montserrat" panose="00000500000000000000" pitchFamily="2" charset="0"/>
              <a:cs typeface="Arial"/>
            </a:endParaRPr>
          </a:p>
          <a:p>
            <a:pPr marL="6033" defTabSz="457189">
              <a:lnSpc>
                <a:spcPts val="1200"/>
              </a:lnSpc>
              <a:tabLst>
                <a:tab pos="177796" algn="l"/>
              </a:tabLst>
              <a:defRPr/>
            </a:pPr>
            <a:r>
              <a:rPr sz="1200" dirty="0">
                <a:latin typeface="Montserrat" panose="00000500000000000000" pitchFamily="2" charset="0"/>
                <a:cs typeface="Arial"/>
              </a:rPr>
              <a:t>Listing of natural food stores and restaurants nationally and globally:</a:t>
            </a:r>
          </a:p>
          <a:p>
            <a:pPr marL="6033" defTabSz="457189">
              <a:lnSpc>
                <a:spcPts val="1200"/>
              </a:lnSpc>
              <a:tabLst>
                <a:tab pos="177796" algn="l"/>
              </a:tabLst>
              <a:defRPr/>
            </a:pPr>
            <a:r>
              <a:rPr sz="1200" dirty="0">
                <a:latin typeface="Montserrat" panose="00000500000000000000" pitchFamily="2" charset="0"/>
                <a:cs typeface="Arial"/>
                <a:hlinkClick r:id="rId3"/>
              </a:rPr>
              <a:t>www.happycow.net/</a:t>
            </a:r>
            <a:endParaRPr sz="1200" dirty="0">
              <a:latin typeface="Montserrat" panose="00000500000000000000" pitchFamily="2" charset="0"/>
              <a:cs typeface="Arial"/>
            </a:endParaRPr>
          </a:p>
          <a:p>
            <a:pPr marL="6033" defTabSz="457189">
              <a:lnSpc>
                <a:spcPts val="1200"/>
              </a:lnSpc>
              <a:tabLst>
                <a:tab pos="177796" algn="l"/>
              </a:tabLst>
              <a:defRPr/>
            </a:pPr>
            <a:endParaRPr sz="1200" dirty="0">
              <a:latin typeface="Montserrat" panose="00000500000000000000" pitchFamily="2" charset="0"/>
              <a:cs typeface="Arial"/>
            </a:endParaRPr>
          </a:p>
          <a:p>
            <a:pPr marL="6033" defTabSz="457189">
              <a:lnSpc>
                <a:spcPts val="1200"/>
              </a:lnSpc>
              <a:tabLst>
                <a:tab pos="177796" algn="l"/>
              </a:tabLst>
              <a:defRPr/>
            </a:pPr>
            <a:r>
              <a:rPr sz="1200" dirty="0">
                <a:latin typeface="Montserrat" panose="00000500000000000000" pitchFamily="2" charset="0"/>
                <a:cs typeface="Arial"/>
              </a:rPr>
              <a:t>Find a natural foods co-op near you:</a:t>
            </a:r>
          </a:p>
          <a:p>
            <a:pPr marL="6033" defTabSz="457189">
              <a:lnSpc>
                <a:spcPts val="1200"/>
              </a:lnSpc>
              <a:tabLst>
                <a:tab pos="177796" algn="l"/>
              </a:tabLst>
              <a:defRPr/>
            </a:pPr>
            <a:r>
              <a:rPr sz="1200" dirty="0">
                <a:latin typeface="Montserrat" panose="00000500000000000000" pitchFamily="2" charset="0"/>
                <a:cs typeface="Arial"/>
                <a:hlinkClick r:id="rId4"/>
              </a:rPr>
              <a:t>www.coopdirectory.org/</a:t>
            </a:r>
            <a:endParaRPr sz="1200" dirty="0">
              <a:latin typeface="Montserrat" panose="00000500000000000000" pitchFamily="2" charset="0"/>
              <a:cs typeface="Arial"/>
            </a:endParaRPr>
          </a:p>
          <a:p>
            <a:pPr marL="6033" defTabSz="457189">
              <a:lnSpc>
                <a:spcPts val="1200"/>
              </a:lnSpc>
              <a:tabLst>
                <a:tab pos="177796" algn="l"/>
              </a:tabLst>
              <a:defRPr/>
            </a:pPr>
            <a:endParaRPr sz="1200" dirty="0">
              <a:latin typeface="Montserrat" panose="00000500000000000000" pitchFamily="2" charset="0"/>
              <a:cs typeface="Arial"/>
            </a:endParaRPr>
          </a:p>
          <a:p>
            <a:pPr marL="6033" defTabSz="457189">
              <a:lnSpc>
                <a:spcPts val="1200"/>
              </a:lnSpc>
              <a:tabLst>
                <a:tab pos="177796" algn="l"/>
              </a:tabLst>
              <a:defRPr/>
            </a:pPr>
            <a:r>
              <a:rPr sz="1200" dirty="0">
                <a:latin typeface="Montserrat" panose="00000500000000000000" pitchFamily="2" charset="0"/>
                <a:cs typeface="Arial"/>
              </a:rPr>
              <a:t>Find a health food store in your area:</a:t>
            </a:r>
          </a:p>
          <a:p>
            <a:pPr marL="6033" defTabSz="457189">
              <a:lnSpc>
                <a:spcPts val="1200"/>
              </a:lnSpc>
              <a:tabLst>
                <a:tab pos="177796" algn="l"/>
              </a:tabLst>
              <a:defRPr/>
            </a:pPr>
            <a:r>
              <a:rPr sz="1200" dirty="0">
                <a:latin typeface="Montserrat" panose="00000500000000000000" pitchFamily="2" charset="0"/>
                <a:cs typeface="Arial"/>
                <a:hlinkClick r:id="rId5"/>
              </a:rPr>
              <a:t>http://www.vegetarianusa.com/downloadcity.html</a:t>
            </a:r>
            <a:endParaRPr sz="1200" dirty="0">
              <a:latin typeface="Montserrat" panose="00000500000000000000" pitchFamily="2" charset="0"/>
              <a:cs typeface="Arial"/>
            </a:endParaRPr>
          </a:p>
          <a:p>
            <a:pPr marL="6033" defTabSz="457189">
              <a:lnSpc>
                <a:spcPts val="1200"/>
              </a:lnSpc>
              <a:tabLst>
                <a:tab pos="177796" algn="l"/>
              </a:tabLst>
              <a:defRPr/>
            </a:pPr>
            <a:endParaRPr sz="1200" dirty="0">
              <a:latin typeface="Montserrat" panose="00000500000000000000" pitchFamily="2" charset="0"/>
              <a:cs typeface="Arial"/>
            </a:endParaRPr>
          </a:p>
          <a:p>
            <a:pPr marL="6033" defTabSz="457189">
              <a:lnSpc>
                <a:spcPts val="1200"/>
              </a:lnSpc>
              <a:tabLst>
                <a:tab pos="177796" algn="l"/>
              </a:tabLst>
              <a:defRPr/>
            </a:pPr>
            <a:r>
              <a:rPr sz="1200" dirty="0">
                <a:latin typeface="Montserrat" panose="00000500000000000000" pitchFamily="2" charset="0"/>
                <a:cs typeface="Arial"/>
              </a:rPr>
              <a:t>Find organic and natural food stores:</a:t>
            </a:r>
          </a:p>
          <a:p>
            <a:pPr marL="6033" defTabSz="457189">
              <a:lnSpc>
                <a:spcPts val="1200"/>
              </a:lnSpc>
              <a:tabLst>
                <a:tab pos="177796" algn="l"/>
              </a:tabLst>
              <a:defRPr/>
            </a:pPr>
            <a:r>
              <a:rPr sz="1200" dirty="0">
                <a:latin typeface="Montserrat" panose="00000500000000000000" pitchFamily="2" charset="0"/>
                <a:cs typeface="Arial"/>
                <a:hlinkClick r:id="rId6"/>
              </a:rPr>
              <a:t>http://www.organicstorelocator.com/</a:t>
            </a:r>
            <a:endParaRPr sz="1200" dirty="0">
              <a:latin typeface="Montserrat" panose="00000500000000000000" pitchFamily="2" charset="0"/>
              <a:cs typeface="Arial"/>
            </a:endParaRPr>
          </a:p>
          <a:p>
            <a:pPr marL="6033" defTabSz="457189">
              <a:lnSpc>
                <a:spcPts val="1200"/>
              </a:lnSpc>
              <a:tabLst>
                <a:tab pos="177796" algn="l"/>
              </a:tabLst>
              <a:defRPr/>
            </a:pPr>
            <a:endParaRPr sz="1200" dirty="0">
              <a:latin typeface="Montserrat" panose="00000500000000000000" pitchFamily="2" charset="0"/>
              <a:cs typeface="Arial"/>
            </a:endParaRPr>
          </a:p>
          <a:p>
            <a:pPr marL="6033" defTabSz="457189">
              <a:lnSpc>
                <a:spcPts val="1200"/>
              </a:lnSpc>
              <a:tabLst>
                <a:tab pos="177796" algn="l"/>
              </a:tabLst>
              <a:defRPr/>
            </a:pPr>
            <a:r>
              <a:rPr sz="1200" dirty="0">
                <a:latin typeface="Montserrat" panose="00000500000000000000" pitchFamily="2" charset="0"/>
                <a:cs typeface="Arial"/>
              </a:rPr>
              <a:t>Find food co-ops and health food stores:</a:t>
            </a:r>
          </a:p>
          <a:p>
            <a:pPr marL="6033" defTabSz="457189">
              <a:lnSpc>
                <a:spcPts val="1200"/>
              </a:lnSpc>
              <a:tabLst>
                <a:tab pos="177796" algn="l"/>
              </a:tabLst>
              <a:defRPr/>
            </a:pPr>
            <a:r>
              <a:rPr sz="1200" dirty="0">
                <a:latin typeface="Montserrat" panose="00000500000000000000" pitchFamily="2" charset="0"/>
                <a:cs typeface="Arial"/>
                <a:hlinkClick r:id="rId7"/>
              </a:rPr>
              <a:t>http://www.organicconsumers.org/purelink.html</a:t>
            </a:r>
            <a:endParaRPr lang="en-US" sz="1200" dirty="0">
              <a:latin typeface="Montserrat" panose="00000500000000000000" pitchFamily="2" charset="0"/>
              <a:cs typeface="Arial"/>
            </a:endParaRPr>
          </a:p>
          <a:p>
            <a:pPr marL="6033" defTabSz="457189">
              <a:lnSpc>
                <a:spcPts val="1200"/>
              </a:lnSpc>
              <a:tabLst>
                <a:tab pos="177796" algn="l"/>
              </a:tabLst>
              <a:defRPr/>
            </a:pPr>
            <a:endParaRPr lang="en-US" sz="1200" dirty="0">
              <a:latin typeface="Montserrat" panose="00000500000000000000" pitchFamily="2" charset="0"/>
              <a:cs typeface="Arial"/>
            </a:endParaRPr>
          </a:p>
          <a:p>
            <a:pPr marL="6033" defTabSz="457189">
              <a:lnSpc>
                <a:spcPts val="1200"/>
              </a:lnSpc>
              <a:tabLst>
                <a:tab pos="177796" algn="l"/>
              </a:tabLst>
              <a:defRPr/>
            </a:pPr>
            <a:r>
              <a:rPr lang="en-US" sz="1200" dirty="0">
                <a:latin typeface="Montserrat" panose="00000500000000000000" pitchFamily="2" charset="0"/>
                <a:cs typeface="Arial"/>
              </a:rPr>
              <a:t>Find a Whole Foods Market in your area:</a:t>
            </a:r>
          </a:p>
          <a:p>
            <a:pPr marL="6033" defTabSz="457189">
              <a:lnSpc>
                <a:spcPts val="1200"/>
              </a:lnSpc>
              <a:tabLst>
                <a:tab pos="177796" algn="l"/>
              </a:tabLst>
              <a:defRPr/>
            </a:pPr>
            <a:r>
              <a:rPr lang="en-US" sz="1200" dirty="0">
                <a:latin typeface="Montserrat" panose="00000500000000000000" pitchFamily="2" charset="0"/>
                <a:cs typeface="Arial"/>
                <a:hlinkClick r:id="rId8"/>
              </a:rPr>
              <a:t>www.wholefoodsmarket.com/</a:t>
            </a:r>
            <a:endParaRPr lang="en-US" sz="1200" dirty="0">
              <a:latin typeface="Montserrat" panose="00000500000000000000" pitchFamily="2" charset="0"/>
              <a:cs typeface="Arial"/>
            </a:endParaRPr>
          </a:p>
        </p:txBody>
      </p:sp>
      <p:sp>
        <p:nvSpPr>
          <p:cNvPr id="14" name="TextBox 10"/>
          <p:cNvSpPr txBox="1">
            <a:spLocks noChangeArrowheads="1"/>
          </p:cNvSpPr>
          <p:nvPr/>
        </p:nvSpPr>
        <p:spPr bwMode="auto">
          <a:xfrm>
            <a:off x="8467726" y="1088445"/>
            <a:ext cx="2691607"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Shopping sites</a:t>
            </a:r>
          </a:p>
        </p:txBody>
      </p:sp>
      <p:sp>
        <p:nvSpPr>
          <p:cNvPr id="15" name="object 2"/>
          <p:cNvSpPr txBox="1">
            <a:spLocks noChangeArrowheads="1"/>
          </p:cNvSpPr>
          <p:nvPr/>
        </p:nvSpPr>
        <p:spPr bwMode="auto">
          <a:xfrm>
            <a:off x="2624840" y="1085046"/>
            <a:ext cx="35179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Natural Food Stores</a:t>
            </a:r>
          </a:p>
        </p:txBody>
      </p:sp>
      <p:pic>
        <p:nvPicPr>
          <p:cNvPr id="6" name="Picture 5">
            <a:extLst>
              <a:ext uri="{FF2B5EF4-FFF2-40B4-BE49-F238E27FC236}">
                <a16:creationId xmlns:a16="http://schemas.microsoft.com/office/drawing/2014/main" id="{F848D725-E9FA-40A7-9F7F-1FEE1F47B93F}"/>
              </a:ext>
            </a:extLst>
          </p:cNvPr>
          <p:cNvPicPr>
            <a:picLocks noChangeAspect="1"/>
          </p:cNvPicPr>
          <p:nvPr/>
        </p:nvPicPr>
        <p:blipFill>
          <a:blip r:embed="rId9"/>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3904546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474077" y="1088445"/>
            <a:ext cx="2685258"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Why are you here?</a:t>
            </a:r>
          </a:p>
        </p:txBody>
      </p:sp>
      <p:sp>
        <p:nvSpPr>
          <p:cNvPr id="7" name="object 5"/>
          <p:cNvSpPr txBox="1"/>
          <p:nvPr/>
        </p:nvSpPr>
        <p:spPr>
          <a:xfrm>
            <a:off x="2624840" y="2094465"/>
            <a:ext cx="7017542" cy="182094"/>
          </a:xfrm>
          <a:prstGeom prst="rect">
            <a:avLst/>
          </a:prstGeom>
        </p:spPr>
        <p:txBody>
          <a:bodyPr vert="horz" wrap="square" lIns="0" tIns="0" rIns="0" bIns="0" rtlCol="0">
            <a:noAutofit/>
          </a:bodyPr>
          <a:lstStyle/>
          <a:p>
            <a:pPr marL="6351" defTabSz="457189"/>
            <a:r>
              <a:rPr sz="1200" b="1" spc="-20" dirty="0">
                <a:latin typeface="Montserrat" panose="00000500000000000000" pitchFamily="2" charset="0"/>
                <a:cs typeface="Arial"/>
              </a:rPr>
              <a:t>Take a moment to respond to the questions in the space provided below.</a:t>
            </a:r>
            <a:endParaRPr sz="1200" spc="-20" dirty="0">
              <a:latin typeface="Montserrat" panose="00000500000000000000" pitchFamily="2" charset="0"/>
              <a:cs typeface="Arial"/>
            </a:endParaRPr>
          </a:p>
        </p:txBody>
      </p:sp>
      <p:sp>
        <p:nvSpPr>
          <p:cNvPr id="8" name="object 6"/>
          <p:cNvSpPr txBox="1"/>
          <p:nvPr/>
        </p:nvSpPr>
        <p:spPr>
          <a:xfrm>
            <a:off x="2608526" y="3687035"/>
            <a:ext cx="7010402" cy="161809"/>
          </a:xfrm>
          <a:prstGeom prst="rect">
            <a:avLst/>
          </a:prstGeom>
        </p:spPr>
        <p:txBody>
          <a:bodyPr vert="horz" wrap="square" lIns="0" tIns="0" rIns="0" bIns="0" rtlCol="0">
            <a:noAutofit/>
          </a:bodyPr>
          <a:lstStyle/>
          <a:p>
            <a:pPr marL="6351" defTabSz="457189"/>
            <a:r>
              <a:rPr sz="1200" spc="-20" dirty="0">
                <a:solidFill>
                  <a:srgbClr val="000000"/>
                </a:solidFill>
                <a:latin typeface="Montserrat" panose="00000500000000000000" pitchFamily="2" charset="0"/>
                <a:cs typeface="Arial"/>
              </a:rPr>
              <a:t>What do I hope to achieve by taking part in this program?</a:t>
            </a:r>
          </a:p>
        </p:txBody>
      </p:sp>
      <p:sp>
        <p:nvSpPr>
          <p:cNvPr id="9" name="object 7"/>
          <p:cNvSpPr txBox="1"/>
          <p:nvPr/>
        </p:nvSpPr>
        <p:spPr>
          <a:xfrm>
            <a:off x="2624840" y="4983531"/>
            <a:ext cx="5595237" cy="308964"/>
          </a:xfrm>
          <a:prstGeom prst="rect">
            <a:avLst/>
          </a:prstGeom>
        </p:spPr>
        <p:txBody>
          <a:bodyPr vert="horz" wrap="square" lIns="0" tIns="0" rIns="0" bIns="0" rtlCol="0">
            <a:noAutofit/>
          </a:bodyPr>
          <a:lstStyle/>
          <a:p>
            <a:pPr marL="6351" defTabSz="457189"/>
            <a:r>
              <a:rPr sz="1200" spc="-20" dirty="0">
                <a:solidFill>
                  <a:srgbClr val="000000"/>
                </a:solidFill>
                <a:latin typeface="Montserrat" panose="00000500000000000000" pitchFamily="2" charset="0"/>
                <a:cs typeface="Arial"/>
              </a:rPr>
              <a:t>How will healthy eating and being active help me and others?</a:t>
            </a:r>
          </a:p>
        </p:txBody>
      </p:sp>
      <p:sp>
        <p:nvSpPr>
          <p:cNvPr id="21" name="object 2"/>
          <p:cNvSpPr txBox="1">
            <a:spLocks noChangeArrowheads="1"/>
          </p:cNvSpPr>
          <p:nvPr/>
        </p:nvSpPr>
        <p:spPr bwMode="auto">
          <a:xfrm>
            <a:off x="2624840"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Remember</a:t>
            </a:r>
          </a:p>
        </p:txBody>
      </p:sp>
      <p:sp>
        <p:nvSpPr>
          <p:cNvPr id="22" name="object 6"/>
          <p:cNvSpPr txBox="1"/>
          <p:nvPr/>
        </p:nvSpPr>
        <p:spPr>
          <a:xfrm>
            <a:off x="2624840" y="2439952"/>
            <a:ext cx="4039394" cy="112396"/>
          </a:xfrm>
          <a:prstGeom prst="rect">
            <a:avLst/>
          </a:prstGeom>
        </p:spPr>
        <p:txBody>
          <a:bodyPr vert="horz" wrap="square" lIns="0" tIns="0" rIns="0" bIns="0" rtlCol="0">
            <a:noAutofit/>
          </a:bodyPr>
          <a:lstStyle/>
          <a:p>
            <a:pPr marL="6351" defTabSz="457189"/>
            <a:r>
              <a:rPr lang="en-US" sz="1200" spc="-20" dirty="0">
                <a:latin typeface="Montserrat" panose="00000500000000000000" pitchFamily="2" charset="0"/>
                <a:cs typeface="Arial"/>
              </a:rPr>
              <a:t>Why did I join this program?</a:t>
            </a:r>
          </a:p>
        </p:txBody>
      </p:sp>
      <p:sp>
        <p:nvSpPr>
          <p:cNvPr id="18" name="TextBox 7">
            <a:extLst>
              <a:ext uri="{FF2B5EF4-FFF2-40B4-BE49-F238E27FC236}">
                <a16:creationId xmlns:a16="http://schemas.microsoft.com/office/drawing/2014/main" id="{48D1ECC6-C4EE-44A8-9B5F-D6B6E150C7AD}"/>
              </a:ext>
            </a:extLst>
          </p:cNvPr>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graphicFrame>
        <p:nvGraphicFramePr>
          <p:cNvPr id="2" name="Table 1">
            <a:extLst>
              <a:ext uri="{FF2B5EF4-FFF2-40B4-BE49-F238E27FC236}">
                <a16:creationId xmlns:a16="http://schemas.microsoft.com/office/drawing/2014/main" id="{BE600704-77DA-4FC9-8E2A-A1A827CAB773}"/>
              </a:ext>
            </a:extLst>
          </p:cNvPr>
          <p:cNvGraphicFramePr>
            <a:graphicFrameLocks noGrp="1"/>
          </p:cNvGraphicFramePr>
          <p:nvPr>
            <p:extLst>
              <p:ext uri="{D42A27DB-BD31-4B8C-83A1-F6EECF244321}">
                <p14:modId xmlns:p14="http://schemas.microsoft.com/office/powerpoint/2010/main" val="1076874241"/>
              </p:ext>
            </p:extLst>
          </p:nvPr>
        </p:nvGraphicFramePr>
        <p:xfrm>
          <a:off x="2624839" y="2934966"/>
          <a:ext cx="8534495" cy="731520"/>
        </p:xfrm>
        <a:graphic>
          <a:graphicData uri="http://schemas.openxmlformats.org/drawingml/2006/table">
            <a:tbl>
              <a:tblPr>
                <a:tableStyleId>{5940675A-B579-460E-94D1-54222C63F5DA}</a:tableStyleId>
              </a:tblPr>
              <a:tblGrid>
                <a:gridCol w="8534495">
                  <a:extLst>
                    <a:ext uri="{9D8B030D-6E8A-4147-A177-3AD203B41FA5}">
                      <a16:colId xmlns:a16="http://schemas.microsoft.com/office/drawing/2014/main" val="1100002738"/>
                    </a:ext>
                  </a:extLst>
                </a:gridCol>
              </a:tblGrid>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2300010212"/>
                  </a:ext>
                </a:extLst>
              </a:tr>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1821275022"/>
                  </a:ext>
                </a:extLst>
              </a:tr>
            </a:tbl>
          </a:graphicData>
        </a:graphic>
      </p:graphicFrame>
      <p:graphicFrame>
        <p:nvGraphicFramePr>
          <p:cNvPr id="20" name="Table 19">
            <a:extLst>
              <a:ext uri="{FF2B5EF4-FFF2-40B4-BE49-F238E27FC236}">
                <a16:creationId xmlns:a16="http://schemas.microsoft.com/office/drawing/2014/main" id="{D8BD8BF2-F6B6-427C-A10A-22935687E438}"/>
              </a:ext>
            </a:extLst>
          </p:cNvPr>
          <p:cNvGraphicFramePr>
            <a:graphicFrameLocks noGrp="1"/>
          </p:cNvGraphicFramePr>
          <p:nvPr>
            <p:extLst>
              <p:ext uri="{D42A27DB-BD31-4B8C-83A1-F6EECF244321}">
                <p14:modId xmlns:p14="http://schemas.microsoft.com/office/powerpoint/2010/main" val="1279905708"/>
              </p:ext>
            </p:extLst>
          </p:nvPr>
        </p:nvGraphicFramePr>
        <p:xfrm>
          <a:off x="2624840" y="4231844"/>
          <a:ext cx="8534494" cy="731520"/>
        </p:xfrm>
        <a:graphic>
          <a:graphicData uri="http://schemas.openxmlformats.org/drawingml/2006/table">
            <a:tbl>
              <a:tblPr>
                <a:tableStyleId>{5940675A-B579-460E-94D1-54222C63F5DA}</a:tableStyleId>
              </a:tblPr>
              <a:tblGrid>
                <a:gridCol w="8534494">
                  <a:extLst>
                    <a:ext uri="{9D8B030D-6E8A-4147-A177-3AD203B41FA5}">
                      <a16:colId xmlns:a16="http://schemas.microsoft.com/office/drawing/2014/main" val="1100002738"/>
                    </a:ext>
                  </a:extLst>
                </a:gridCol>
              </a:tblGrid>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2300010212"/>
                  </a:ext>
                </a:extLst>
              </a:tr>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1821275022"/>
                  </a:ext>
                </a:extLst>
              </a:tr>
            </a:tbl>
          </a:graphicData>
        </a:graphic>
      </p:graphicFrame>
      <p:graphicFrame>
        <p:nvGraphicFramePr>
          <p:cNvPr id="29" name="Table 28">
            <a:extLst>
              <a:ext uri="{FF2B5EF4-FFF2-40B4-BE49-F238E27FC236}">
                <a16:creationId xmlns:a16="http://schemas.microsoft.com/office/drawing/2014/main" id="{CFCF65AB-4D85-456E-9DCF-AC227585BDF1}"/>
              </a:ext>
            </a:extLst>
          </p:cNvPr>
          <p:cNvGraphicFramePr>
            <a:graphicFrameLocks noGrp="1"/>
          </p:cNvGraphicFramePr>
          <p:nvPr>
            <p:extLst>
              <p:ext uri="{D42A27DB-BD31-4B8C-83A1-F6EECF244321}">
                <p14:modId xmlns:p14="http://schemas.microsoft.com/office/powerpoint/2010/main" val="1838068965"/>
              </p:ext>
            </p:extLst>
          </p:nvPr>
        </p:nvGraphicFramePr>
        <p:xfrm>
          <a:off x="2624839" y="5346364"/>
          <a:ext cx="8534493" cy="731520"/>
        </p:xfrm>
        <a:graphic>
          <a:graphicData uri="http://schemas.openxmlformats.org/drawingml/2006/table">
            <a:tbl>
              <a:tblPr>
                <a:tableStyleId>{5940675A-B579-460E-94D1-54222C63F5DA}</a:tableStyleId>
              </a:tblPr>
              <a:tblGrid>
                <a:gridCol w="8534493">
                  <a:extLst>
                    <a:ext uri="{9D8B030D-6E8A-4147-A177-3AD203B41FA5}">
                      <a16:colId xmlns:a16="http://schemas.microsoft.com/office/drawing/2014/main" val="1100002738"/>
                    </a:ext>
                  </a:extLst>
                </a:gridCol>
              </a:tblGrid>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2300010212"/>
                  </a:ext>
                </a:extLst>
              </a:tr>
              <a:tr h="247017">
                <a:tc>
                  <a:txBody>
                    <a:bodyPr/>
                    <a:lstStyle/>
                    <a:p>
                      <a:endParaRPr lang="en-US" dirty="0"/>
                    </a:p>
                  </a:txBody>
                  <a:tcPr>
                    <a:lnL w="12700" cmpd="sng">
                      <a:noFill/>
                    </a:lnL>
                    <a:lnR w="12700" cmpd="sng">
                      <a:noFill/>
                    </a:lnR>
                  </a:tcPr>
                </a:tc>
                <a:extLst>
                  <a:ext uri="{0D108BD9-81ED-4DB2-BD59-A6C34878D82A}">
                    <a16:rowId xmlns:a16="http://schemas.microsoft.com/office/drawing/2014/main" val="1821275022"/>
                  </a:ext>
                </a:extLst>
              </a:tr>
            </a:tbl>
          </a:graphicData>
        </a:graphic>
      </p:graphicFrame>
      <p:pic>
        <p:nvPicPr>
          <p:cNvPr id="12" name="Picture 11">
            <a:extLst>
              <a:ext uri="{FF2B5EF4-FFF2-40B4-BE49-F238E27FC236}">
                <a16:creationId xmlns:a16="http://schemas.microsoft.com/office/drawing/2014/main" id="{43A4EDBF-1BEB-4A17-ACE4-E8AEE05EA69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684737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649325" y="1088444"/>
            <a:ext cx="2510009"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Listen to your body</a:t>
            </a:r>
          </a:p>
        </p:txBody>
      </p:sp>
      <p:sp>
        <p:nvSpPr>
          <p:cNvPr id="5" name="object 3"/>
          <p:cNvSpPr txBox="1"/>
          <p:nvPr/>
        </p:nvSpPr>
        <p:spPr>
          <a:xfrm>
            <a:off x="2618661" y="2102553"/>
            <a:ext cx="5304950" cy="648858"/>
          </a:xfrm>
          <a:prstGeom prst="rect">
            <a:avLst/>
          </a:prstGeom>
        </p:spPr>
        <p:txBody>
          <a:bodyPr vert="horz" wrap="square" lIns="0" tIns="0" rIns="0" bIns="0" rtlCol="0">
            <a:noAutofit/>
          </a:bodyPr>
          <a:lstStyle/>
          <a:p>
            <a:pPr marL="6351" defTabSz="457189">
              <a:spcAft>
                <a:spcPts val="300"/>
              </a:spcAft>
            </a:pPr>
            <a:r>
              <a:rPr sz="1200" b="1" dirty="0">
                <a:latin typeface="Montserrat" panose="00000500000000000000" pitchFamily="2" charset="0"/>
                <a:cs typeface="Arial"/>
              </a:rPr>
              <a:t>Be honest. </a:t>
            </a:r>
            <a:r>
              <a:rPr sz="1200" dirty="0">
                <a:latin typeface="Montserrat" panose="00000500000000000000" pitchFamily="2" charset="0"/>
                <a:cs typeface="Arial"/>
              </a:rPr>
              <a:t>Write down what you really eat.</a:t>
            </a:r>
          </a:p>
          <a:p>
            <a:pPr marL="6351" defTabSz="457189">
              <a:spcBef>
                <a:spcPts val="170"/>
              </a:spcBef>
              <a:spcAft>
                <a:spcPts val="300"/>
              </a:spcAft>
            </a:pPr>
            <a:r>
              <a:rPr sz="1200" b="1" dirty="0">
                <a:latin typeface="Montserrat" panose="00000500000000000000" pitchFamily="2" charset="0"/>
                <a:cs typeface="Arial"/>
              </a:rPr>
              <a:t>Be accurate. </a:t>
            </a:r>
            <a:r>
              <a:rPr sz="1200" dirty="0">
                <a:latin typeface="Montserrat" panose="00000500000000000000" pitchFamily="2" charset="0"/>
                <a:cs typeface="Arial"/>
              </a:rPr>
              <a:t>Measure portions and read labels.</a:t>
            </a:r>
          </a:p>
          <a:p>
            <a:pPr marL="6351" defTabSz="457189">
              <a:spcBef>
                <a:spcPts val="167"/>
              </a:spcBef>
              <a:spcAft>
                <a:spcPts val="300"/>
              </a:spcAft>
            </a:pPr>
            <a:r>
              <a:rPr sz="1200" b="1" dirty="0">
                <a:latin typeface="Montserrat" panose="00000500000000000000" pitchFamily="2" charset="0"/>
                <a:cs typeface="Arial"/>
              </a:rPr>
              <a:t>Be complete.</a:t>
            </a:r>
            <a:r>
              <a:rPr lang="en-US" sz="1200" b="1" dirty="0">
                <a:latin typeface="Montserrat" panose="00000500000000000000" pitchFamily="2" charset="0"/>
                <a:cs typeface="Arial"/>
              </a:rPr>
              <a:t> </a:t>
            </a:r>
            <a:r>
              <a:rPr sz="1200" dirty="0">
                <a:latin typeface="Montserrat" panose="00000500000000000000" pitchFamily="2" charset="0"/>
                <a:cs typeface="Arial"/>
              </a:rPr>
              <a:t>Include every little scrap you eat.</a:t>
            </a:r>
          </a:p>
        </p:txBody>
      </p:sp>
      <p:graphicFrame>
        <p:nvGraphicFramePr>
          <p:cNvPr id="10" name="object 6"/>
          <p:cNvGraphicFramePr>
            <a:graphicFrameLocks noGrp="1"/>
          </p:cNvGraphicFramePr>
          <p:nvPr>
            <p:extLst>
              <p:ext uri="{D42A27DB-BD31-4B8C-83A1-F6EECF244321}">
                <p14:modId xmlns:p14="http://schemas.microsoft.com/office/powerpoint/2010/main" val="305100297"/>
              </p:ext>
            </p:extLst>
          </p:nvPr>
        </p:nvGraphicFramePr>
        <p:xfrm>
          <a:off x="2618661" y="2982638"/>
          <a:ext cx="8541464" cy="2786920"/>
        </p:xfrm>
        <a:graphic>
          <a:graphicData uri="http://schemas.openxmlformats.org/drawingml/2006/table">
            <a:tbl>
              <a:tblPr firstRow="1" bandRow="1"/>
              <a:tblGrid>
                <a:gridCol w="1339838">
                  <a:extLst>
                    <a:ext uri="{9D8B030D-6E8A-4147-A177-3AD203B41FA5}">
                      <a16:colId xmlns:a16="http://schemas.microsoft.com/office/drawing/2014/main" val="20000"/>
                    </a:ext>
                  </a:extLst>
                </a:gridCol>
                <a:gridCol w="1088618">
                  <a:extLst>
                    <a:ext uri="{9D8B030D-6E8A-4147-A177-3AD203B41FA5}">
                      <a16:colId xmlns:a16="http://schemas.microsoft.com/office/drawing/2014/main" val="20001"/>
                    </a:ext>
                  </a:extLst>
                </a:gridCol>
                <a:gridCol w="1339838">
                  <a:extLst>
                    <a:ext uri="{9D8B030D-6E8A-4147-A177-3AD203B41FA5}">
                      <a16:colId xmlns:a16="http://schemas.microsoft.com/office/drawing/2014/main" val="20002"/>
                    </a:ext>
                  </a:extLst>
                </a:gridCol>
                <a:gridCol w="1656169">
                  <a:extLst>
                    <a:ext uri="{9D8B030D-6E8A-4147-A177-3AD203B41FA5}">
                      <a16:colId xmlns:a16="http://schemas.microsoft.com/office/drawing/2014/main" val="20003"/>
                    </a:ext>
                  </a:extLst>
                </a:gridCol>
                <a:gridCol w="3117001">
                  <a:extLst>
                    <a:ext uri="{9D8B030D-6E8A-4147-A177-3AD203B41FA5}">
                      <a16:colId xmlns:a16="http://schemas.microsoft.com/office/drawing/2014/main" val="20004"/>
                    </a:ext>
                  </a:extLst>
                </a:gridCol>
              </a:tblGrid>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Diary</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Time</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Portion</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What</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How do you feel?</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Breakfast</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Snack</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Snack</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Dinner</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Snack</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4836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r>
                        <a:rPr sz="1200" kern="1200" spc="0" dirty="0">
                          <a:solidFill>
                            <a:srgbClr val="000000"/>
                          </a:solidFill>
                          <a:latin typeface="Montserrat" panose="00000500000000000000" pitchFamily="2" charset="0"/>
                          <a:ea typeface="+mn-ea"/>
                          <a:cs typeface="Arial"/>
                        </a:rPr>
                        <a:t>Liquids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gn="l" defTabSz="1828800" rtl="0" eaLnBrk="1" latinLnBrk="0" hangingPunct="1">
                        <a:lnSpc>
                          <a:spcPct val="100000"/>
                        </a:lnSpc>
                      </a:pPr>
                      <a:endParaRPr sz="1200" kern="1200" spc="0" dirty="0">
                        <a:solidFill>
                          <a:srgbClr val="000000"/>
                        </a:solidFill>
                        <a:latin typeface="Montserrat" panose="00000500000000000000" pitchFamily="2" charset="0"/>
                        <a:ea typeface="+mn-ea"/>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11" name="object 2"/>
          <p:cNvSpPr txBox="1">
            <a:spLocks noChangeArrowheads="1"/>
          </p:cNvSpPr>
          <p:nvPr/>
        </p:nvSpPr>
        <p:spPr bwMode="auto">
          <a:xfrm>
            <a:off x="2620712"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The Food Diary</a:t>
            </a:r>
          </a:p>
        </p:txBody>
      </p:sp>
      <p:sp>
        <p:nvSpPr>
          <p:cNvPr id="7" name="TextBox 7">
            <a:extLst>
              <a:ext uri="{FF2B5EF4-FFF2-40B4-BE49-F238E27FC236}">
                <a16:creationId xmlns:a16="http://schemas.microsoft.com/office/drawing/2014/main" id="{E00ABA48-F467-4E5E-9AFE-3868DD2E541A}"/>
              </a:ext>
            </a:extLst>
          </p:cNvPr>
          <p:cNvSpPr txBox="1">
            <a:spLocks noChangeArrowheads="1"/>
          </p:cNvSpPr>
          <p:nvPr/>
        </p:nvSpPr>
        <p:spPr bwMode="auto">
          <a:xfrm rot="-5400000">
            <a:off x="717530" y="3228946"/>
            <a:ext cx="16129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2</a:t>
            </a:r>
            <a:endParaRPr lang="tr-TR" altLang="en-US" sz="2000" b="1" dirty="0">
              <a:solidFill>
                <a:schemeClr val="bg1"/>
              </a:solidFill>
              <a:latin typeface="Montserrat" pitchFamily="2" charset="0"/>
            </a:endParaRPr>
          </a:p>
        </p:txBody>
      </p:sp>
      <p:pic>
        <p:nvPicPr>
          <p:cNvPr id="8" name="Picture 7">
            <a:extLst>
              <a:ext uri="{FF2B5EF4-FFF2-40B4-BE49-F238E27FC236}">
                <a16:creationId xmlns:a16="http://schemas.microsoft.com/office/drawing/2014/main" id="{0E12F988-6C98-44CF-BA8B-32E20DBF997F}"/>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505620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DB57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532253" y="2875006"/>
            <a:ext cx="5125122"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3</a:t>
            </a:r>
            <a:endParaRPr lang="tr-TR" altLang="en-US" sz="6900" b="1" dirty="0">
              <a:solidFill>
                <a:schemeClr val="bg1"/>
              </a:solidFill>
              <a:latin typeface="Montserrat" pitchFamily="2" charset="0"/>
            </a:endParaRPr>
          </a:p>
        </p:txBody>
      </p:sp>
      <p:pic>
        <p:nvPicPr>
          <p:cNvPr id="5" name="Picture 4">
            <a:extLst>
              <a:ext uri="{FF2B5EF4-FFF2-40B4-BE49-F238E27FC236}">
                <a16:creationId xmlns:a16="http://schemas.microsoft.com/office/drawing/2014/main" id="{6A5B53D2-7A1E-4E05-8186-463921C41EDE}"/>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923355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7">
            <a:extLst>
              <a:ext uri="{FF2B5EF4-FFF2-40B4-BE49-F238E27FC236}">
                <a16:creationId xmlns:a16="http://schemas.microsoft.com/office/drawing/2014/main" id="{00E99DD6-D4DE-4259-91B1-EF97EF69E0B7}"/>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sp>
        <p:nvSpPr>
          <p:cNvPr id="29" name="object 18">
            <a:extLst>
              <a:ext uri="{FF2B5EF4-FFF2-40B4-BE49-F238E27FC236}">
                <a16:creationId xmlns:a16="http://schemas.microsoft.com/office/drawing/2014/main" id="{48735DA6-60FB-4008-B5BB-915E94620386}"/>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30" name="object 19">
            <a:extLst>
              <a:ext uri="{FF2B5EF4-FFF2-40B4-BE49-F238E27FC236}">
                <a16:creationId xmlns:a16="http://schemas.microsoft.com/office/drawing/2014/main" id="{D8B15B6C-8CB3-4C61-8346-E0929A73A125}"/>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1" name="object 2">
            <a:extLst>
              <a:ext uri="{FF2B5EF4-FFF2-40B4-BE49-F238E27FC236}">
                <a16:creationId xmlns:a16="http://schemas.microsoft.com/office/drawing/2014/main" id="{A0060D9F-9585-4D0C-8ABE-40C2D3FFE734}"/>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2" name="object 4">
            <a:extLst>
              <a:ext uri="{FF2B5EF4-FFF2-40B4-BE49-F238E27FC236}">
                <a16:creationId xmlns:a16="http://schemas.microsoft.com/office/drawing/2014/main" id="{4E812E59-638C-4F2E-95B0-8E8DAF9B93E1}"/>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3" name="object 4">
            <a:extLst>
              <a:ext uri="{FF2B5EF4-FFF2-40B4-BE49-F238E27FC236}">
                <a16:creationId xmlns:a16="http://schemas.microsoft.com/office/drawing/2014/main" id="{70D6474B-68F9-4ABF-A36D-62B2DB9CF9AA}"/>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4" name="Table 33">
            <a:extLst>
              <a:ext uri="{FF2B5EF4-FFF2-40B4-BE49-F238E27FC236}">
                <a16:creationId xmlns:a16="http://schemas.microsoft.com/office/drawing/2014/main" id="{3D6660D6-B148-4A40-A664-AE6AA0723C05}"/>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25F43001-474E-4322-879C-D885EF1E59A9}"/>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1156486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USDA</a:t>
            </a:r>
          </a:p>
        </p:txBody>
      </p:sp>
      <p:sp>
        <p:nvSpPr>
          <p:cNvPr id="4"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My Plate</a:t>
            </a:r>
          </a:p>
        </p:txBody>
      </p:sp>
      <p:sp>
        <p:nvSpPr>
          <p:cNvPr id="8" name="object 5"/>
          <p:cNvSpPr/>
          <p:nvPr/>
        </p:nvSpPr>
        <p:spPr>
          <a:xfrm>
            <a:off x="4404972" y="2017003"/>
            <a:ext cx="4655686" cy="3919458"/>
          </a:xfrm>
          <a:prstGeom prst="rect">
            <a:avLst/>
          </a:prstGeom>
          <a:blipFill>
            <a:blip r:embed="rId2" cstate="print"/>
            <a:stretch>
              <a:fillRect/>
            </a:stretch>
          </a:blipFill>
        </p:spPr>
        <p:txBody>
          <a:bodyPr wrap="square" lIns="0" tIns="0" rIns="0" bIns="0" rtlCol="0">
            <a:noAutofit/>
          </a:bodyPr>
          <a:lstStyle/>
          <a:p>
            <a:pPr defTabSz="457189"/>
            <a:endParaRPr sz="900" dirty="0">
              <a:solidFill>
                <a:srgbClr val="51AEB3"/>
              </a:solidFill>
              <a:latin typeface="Calibri"/>
            </a:endParaRPr>
          </a:p>
        </p:txBody>
      </p:sp>
      <p:sp>
        <p:nvSpPr>
          <p:cNvPr id="6" name="TextBox 7">
            <a:extLst>
              <a:ext uri="{FF2B5EF4-FFF2-40B4-BE49-F238E27FC236}">
                <a16:creationId xmlns:a16="http://schemas.microsoft.com/office/drawing/2014/main" id="{7DE07E4B-A6BF-4D7A-B6E9-0F8C79843BBF}"/>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AAD8D4DA-AEAE-4AD0-B669-1749CE7356C1}"/>
              </a:ext>
            </a:extLst>
          </p:cNvPr>
          <p:cNvPicPr>
            <a:picLocks noChangeAspect="1"/>
          </p:cNvPicPr>
          <p:nvPr/>
        </p:nvPicPr>
        <p:blipFill>
          <a:blip r:embed="rId3"/>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3525261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Healthy eating</a:t>
            </a:r>
          </a:p>
        </p:txBody>
      </p:sp>
      <p:sp>
        <p:nvSpPr>
          <p:cNvPr id="4" name="object 2"/>
          <p:cNvSpPr txBox="1">
            <a:spLocks noChangeArrowheads="1"/>
          </p:cNvSpPr>
          <p:nvPr/>
        </p:nvSpPr>
        <p:spPr bwMode="auto">
          <a:xfrm>
            <a:off x="2624840" y="1085046"/>
            <a:ext cx="345569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Ways to Eat Healthy</a:t>
            </a:r>
          </a:p>
        </p:txBody>
      </p:sp>
      <p:sp>
        <p:nvSpPr>
          <p:cNvPr id="8" name="object 5"/>
          <p:cNvSpPr txBox="1"/>
          <p:nvPr/>
        </p:nvSpPr>
        <p:spPr>
          <a:xfrm>
            <a:off x="2624839" y="2087565"/>
            <a:ext cx="8535285" cy="2943226"/>
          </a:xfrm>
          <a:prstGeom prst="rect">
            <a:avLst/>
          </a:prstGeom>
        </p:spPr>
        <p:txBody>
          <a:bodyPr vert="horz" wrap="square" lIns="0" tIns="0" rIns="0" bIns="0" rtlCol="0">
            <a:noAutofit/>
          </a:bodyPr>
          <a:lstStyle/>
          <a:p>
            <a:pPr marL="8573" marR="6351" defTabSz="457189">
              <a:buClr>
                <a:srgbClr val="DB5764"/>
              </a:buClr>
            </a:pPr>
            <a:r>
              <a:rPr sz="1200" b="1" dirty="0">
                <a:latin typeface="Montserrat" panose="00000500000000000000" pitchFamily="2" charset="0"/>
                <a:cs typeface="Arial"/>
              </a:rPr>
              <a:t>Eating less fat and fewer calories is an important part of losing weight,</a:t>
            </a:r>
            <a:r>
              <a:rPr lang="en-US" sz="1200" b="1" dirty="0">
                <a:latin typeface="Montserrat" panose="00000500000000000000" pitchFamily="2" charset="0"/>
                <a:cs typeface="Arial"/>
              </a:rPr>
              <a:t> </a:t>
            </a:r>
            <a:r>
              <a:rPr sz="1200" b="1" dirty="0">
                <a:latin typeface="Montserrat" panose="00000500000000000000" pitchFamily="2" charset="0"/>
                <a:cs typeface="Arial"/>
              </a:rPr>
              <a:t>but it’s only one important part of healthy eating. Healthy eating also includes changing the way we eat and </a:t>
            </a:r>
            <a:r>
              <a:rPr sz="1200" b="1" i="1" dirty="0">
                <a:latin typeface="Montserrat" panose="00000500000000000000" pitchFamily="2" charset="0"/>
                <a:cs typeface="Arial"/>
              </a:rPr>
              <a:t>what</a:t>
            </a:r>
            <a:r>
              <a:rPr sz="1200" b="1" dirty="0">
                <a:latin typeface="Montserrat" panose="00000500000000000000" pitchFamily="2" charset="0"/>
                <a:cs typeface="Arial"/>
              </a:rPr>
              <a:t> we eat.</a:t>
            </a:r>
          </a:p>
          <a:p>
            <a:pPr defTabSz="457189">
              <a:buClr>
                <a:srgbClr val="DB5764"/>
              </a:buClr>
            </a:pPr>
            <a:endParaRPr sz="1200" dirty="0">
              <a:latin typeface="Calibri"/>
            </a:endParaRPr>
          </a:p>
          <a:p>
            <a:pPr defTabSz="457189">
              <a:spcBef>
                <a:spcPts val="14"/>
              </a:spcBef>
              <a:buClr>
                <a:srgbClr val="DB5764"/>
              </a:buClr>
            </a:pPr>
            <a:endParaRPr sz="1200" dirty="0">
              <a:latin typeface="Calibri"/>
            </a:endParaRPr>
          </a:p>
          <a:p>
            <a:pPr marL="6351" defTabSz="457189">
              <a:spcAft>
                <a:spcPts val="300"/>
              </a:spcAft>
              <a:buClr>
                <a:srgbClr val="DB5764"/>
              </a:buClr>
            </a:pPr>
            <a:r>
              <a:rPr sz="1200" dirty="0">
                <a:latin typeface="Montserrat" panose="00000500000000000000" pitchFamily="2" charset="0"/>
                <a:cs typeface="Arial"/>
              </a:rPr>
              <a:t>Here are a few tips to help:</a:t>
            </a:r>
          </a:p>
          <a:p>
            <a:pPr marL="177796" marR="23813"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Spread your calories throughout the day</a:t>
            </a:r>
            <a:r>
              <a:rPr sz="1200" dirty="0">
                <a:latin typeface="Montserrat" panose="00000500000000000000" pitchFamily="2" charset="0"/>
                <a:cs typeface="Arial"/>
              </a:rPr>
              <a:t>. This helps keep you from getting too hungry and losing control. </a:t>
            </a:r>
            <a:br>
              <a:rPr lang="en-US" sz="1200" dirty="0">
                <a:latin typeface="Montserrat" panose="00000500000000000000" pitchFamily="2" charset="0"/>
                <a:cs typeface="Arial"/>
              </a:rPr>
            </a:br>
            <a:r>
              <a:rPr sz="1200" dirty="0">
                <a:latin typeface="Montserrat" panose="00000500000000000000" pitchFamily="2" charset="0"/>
                <a:cs typeface="Arial"/>
              </a:rPr>
              <a:t>Eat 3 meals each day and have 1 or 2 healthy snacks.</a:t>
            </a:r>
          </a:p>
          <a:p>
            <a:pPr marL="177796"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Don’t skip meals</a:t>
            </a:r>
            <a:r>
              <a:rPr sz="1200" dirty="0">
                <a:latin typeface="Montserrat" panose="00000500000000000000" pitchFamily="2" charset="0"/>
                <a:cs typeface="Arial"/>
              </a:rPr>
              <a:t>. Regular meals will keep you from getting too hungry and losing control.</a:t>
            </a:r>
          </a:p>
          <a:p>
            <a:pPr marL="177796" marR="87311"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Eat slowly</a:t>
            </a:r>
            <a:r>
              <a:rPr sz="1200" dirty="0">
                <a:latin typeface="Montserrat" panose="00000500000000000000" pitchFamily="2" charset="0"/>
                <a:cs typeface="Arial"/>
              </a:rPr>
              <a:t>. Try pausing and putting down your fork between bites. Eating slowly will help you digest your </a:t>
            </a:r>
            <a:br>
              <a:rPr lang="en-US" sz="1200" dirty="0">
                <a:latin typeface="Montserrat" panose="00000500000000000000" pitchFamily="2" charset="0"/>
                <a:cs typeface="Arial"/>
              </a:rPr>
            </a:br>
            <a:r>
              <a:rPr sz="1200" dirty="0">
                <a:latin typeface="Montserrat" panose="00000500000000000000" pitchFamily="2" charset="0"/>
                <a:cs typeface="Arial"/>
              </a:rPr>
              <a:t>food better. Be more aware of what you are eating and be more aware</a:t>
            </a:r>
            <a:r>
              <a:rPr lang="en-US" sz="1200" dirty="0">
                <a:latin typeface="Montserrat" panose="00000500000000000000" pitchFamily="2" charset="0"/>
                <a:cs typeface="Arial"/>
              </a:rPr>
              <a:t> </a:t>
            </a:r>
            <a:r>
              <a:rPr sz="1200" dirty="0">
                <a:latin typeface="Montserrat" panose="00000500000000000000" pitchFamily="2" charset="0"/>
                <a:cs typeface="Arial"/>
              </a:rPr>
              <a:t>when you are full.</a:t>
            </a:r>
          </a:p>
          <a:p>
            <a:pPr marL="177796" marR="112393"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Don’t worry about cleaning your plate</a:t>
            </a:r>
            <a:r>
              <a:rPr sz="1200" dirty="0">
                <a:latin typeface="Montserrat" panose="00000500000000000000" pitchFamily="2" charset="0"/>
                <a:cs typeface="Arial"/>
              </a:rPr>
              <a:t>. Serve yourself smaller portions to begin with and understand </a:t>
            </a:r>
            <a:br>
              <a:rPr lang="en-US" sz="1200" dirty="0">
                <a:latin typeface="Montserrat" panose="00000500000000000000" pitchFamily="2" charset="0"/>
                <a:cs typeface="Arial"/>
              </a:rPr>
            </a:br>
            <a:r>
              <a:rPr sz="1200" dirty="0">
                <a:latin typeface="Montserrat" panose="00000500000000000000" pitchFamily="2" charset="0"/>
                <a:cs typeface="Arial"/>
              </a:rPr>
              <a:t>that the greatest waste of food is eating more than you want or need.</a:t>
            </a:r>
          </a:p>
          <a:p>
            <a:pPr marL="177796"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Change your eating environment</a:t>
            </a:r>
            <a:r>
              <a:rPr sz="1200" dirty="0">
                <a:latin typeface="Montserrat" panose="00000500000000000000" pitchFamily="2" charset="0"/>
                <a:cs typeface="Arial"/>
              </a:rPr>
              <a:t>. Eat with others. Do not eat while watching television or</a:t>
            </a:r>
            <a:r>
              <a:rPr lang="en-US" sz="1200" dirty="0">
                <a:latin typeface="Montserrat" panose="00000500000000000000" pitchFamily="2" charset="0"/>
                <a:cs typeface="Arial"/>
              </a:rPr>
              <a:t> </a:t>
            </a:r>
            <a:r>
              <a:rPr sz="1200" dirty="0">
                <a:latin typeface="Montserrat" panose="00000500000000000000" pitchFamily="2" charset="0"/>
                <a:cs typeface="Arial"/>
              </a:rPr>
              <a:t>doing anything else that can take your attention away from your meal. When it is meal or snack time really create your atmosphere and let it be an experience. Try and eat at the</a:t>
            </a:r>
            <a:r>
              <a:rPr lang="en-US" sz="1200" dirty="0">
                <a:latin typeface="Montserrat" panose="00000500000000000000" pitchFamily="2" charset="0"/>
                <a:cs typeface="Arial"/>
              </a:rPr>
              <a:t> </a:t>
            </a:r>
            <a:r>
              <a:rPr sz="1200" dirty="0">
                <a:latin typeface="Montserrat" panose="00000500000000000000" pitchFamily="2" charset="0"/>
                <a:cs typeface="Arial"/>
              </a:rPr>
              <a:t>same time each day.</a:t>
            </a:r>
          </a:p>
          <a:p>
            <a:pPr marL="177796" indent="-171764" defTabSz="457189">
              <a:spcAft>
                <a:spcPts val="500"/>
              </a:spcAft>
              <a:buFont typeface="Wingdings" panose="05000000000000000000" pitchFamily="2" charset="2"/>
              <a:buChar char="§"/>
              <a:tabLst>
                <a:tab pos="177796" algn="l"/>
              </a:tabLst>
              <a:defRPr/>
            </a:pPr>
            <a:r>
              <a:rPr sz="1200" b="1" dirty="0">
                <a:latin typeface="Montserrat" panose="00000500000000000000" pitchFamily="2" charset="0"/>
                <a:cs typeface="Arial"/>
              </a:rPr>
              <a:t>Use tools like My Plate </a:t>
            </a:r>
            <a:r>
              <a:rPr sz="1200" dirty="0">
                <a:latin typeface="Montserrat" panose="00000500000000000000" pitchFamily="2" charset="0"/>
                <a:cs typeface="Arial"/>
              </a:rPr>
              <a:t>to help you choose healthier foods in amounts that you need.</a:t>
            </a:r>
          </a:p>
        </p:txBody>
      </p:sp>
      <p:sp>
        <p:nvSpPr>
          <p:cNvPr id="6" name="TextBox 7">
            <a:extLst>
              <a:ext uri="{FF2B5EF4-FFF2-40B4-BE49-F238E27FC236}">
                <a16:creationId xmlns:a16="http://schemas.microsoft.com/office/drawing/2014/main" id="{F938426C-02C9-435E-8C39-512DB3DBBFC3}"/>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B46FE2FE-49F5-482E-BA48-C25A32C367EA}"/>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7244886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4"/>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Eat for your health</a:t>
            </a:r>
          </a:p>
        </p:txBody>
      </p:sp>
      <p:sp>
        <p:nvSpPr>
          <p:cNvPr id="4" name="object 2"/>
          <p:cNvSpPr txBox="1">
            <a:spLocks noChangeArrowheads="1"/>
          </p:cNvSpPr>
          <p:nvPr/>
        </p:nvSpPr>
        <p:spPr bwMode="auto">
          <a:xfrm>
            <a:off x="2609850" y="1089366"/>
            <a:ext cx="352107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Ways to Eat Healthy</a:t>
            </a:r>
          </a:p>
        </p:txBody>
      </p:sp>
      <p:sp>
        <p:nvSpPr>
          <p:cNvPr id="7" name="object 5"/>
          <p:cNvSpPr txBox="1"/>
          <p:nvPr/>
        </p:nvSpPr>
        <p:spPr>
          <a:xfrm>
            <a:off x="2609850" y="2087565"/>
            <a:ext cx="8550275" cy="3014028"/>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Before you eat, think about what goes on your plate or in your cup or bowl. Foods like vegetables, </a:t>
            </a:r>
            <a:br>
              <a:rPr lang="en-US" sz="1200" b="1" dirty="0">
                <a:latin typeface="Montserrat" panose="00000500000000000000" pitchFamily="2" charset="0"/>
                <a:cs typeface="Arial"/>
              </a:rPr>
            </a:br>
            <a:r>
              <a:rPr sz="1200" b="1" dirty="0">
                <a:latin typeface="Montserrat" panose="00000500000000000000" pitchFamily="2" charset="0"/>
                <a:cs typeface="Arial"/>
              </a:rPr>
              <a:t>fruits, whole grains, low-fat dairy products and lean protein foods contain the nutrients you need </a:t>
            </a:r>
            <a:br>
              <a:rPr lang="en-US" sz="1200" b="1" dirty="0">
                <a:latin typeface="Montserrat" panose="00000500000000000000" pitchFamily="2" charset="0"/>
                <a:cs typeface="Arial"/>
              </a:rPr>
            </a:br>
            <a:r>
              <a:rPr sz="1200" b="1" dirty="0">
                <a:latin typeface="Montserrat" panose="00000500000000000000" pitchFamily="2" charset="0"/>
                <a:cs typeface="Arial"/>
              </a:rPr>
              <a:t>without too many calories.</a:t>
            </a:r>
            <a:endParaRPr lang="en-US" sz="1200" b="1" dirty="0">
              <a:latin typeface="Montserrat" panose="00000500000000000000" pitchFamily="2" charset="0"/>
              <a:cs typeface="Arial"/>
            </a:endParaRPr>
          </a:p>
          <a:p>
            <a:pPr marL="6351" marR="6351" defTabSz="457189"/>
            <a:endParaRPr sz="1200" b="1" dirty="0">
              <a:latin typeface="Montserrat" panose="00000500000000000000" pitchFamily="2" charset="0"/>
              <a:cs typeface="Arial"/>
            </a:endParaRPr>
          </a:p>
          <a:p>
            <a:pPr marL="6351" defTabSz="457189"/>
            <a:r>
              <a:rPr sz="1200" dirty="0">
                <a:latin typeface="Montserrat" panose="00000500000000000000" pitchFamily="2" charset="0"/>
                <a:cs typeface="Arial"/>
              </a:rPr>
              <a:t>Try some of these options:</a:t>
            </a:r>
          </a:p>
          <a:p>
            <a:pPr defTabSz="457189"/>
            <a:endParaRPr sz="1200" dirty="0">
              <a:latin typeface="Montserrat" panose="00000500000000000000" pitchFamily="2" charset="0"/>
              <a:cs typeface="Arial"/>
            </a:endParaRP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Fill half of your plate with fruits and vegetables.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Switch to skim or 1% milk.</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Make at least half your grains whole.</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Vary your protein food choices.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Keep your food safe to eat - learn more at </a:t>
            </a:r>
            <a:r>
              <a:rPr sz="1200" dirty="0">
                <a:latin typeface="Montserrat" panose="00000500000000000000" pitchFamily="2" charset="0"/>
                <a:cs typeface="Arial"/>
                <a:hlinkClick r:id="rId2"/>
              </a:rPr>
              <a:t>http://www.FoodSafety.gov</a:t>
            </a:r>
            <a:r>
              <a:rPr sz="1200" dirty="0">
                <a:latin typeface="Montserrat" panose="00000500000000000000" pitchFamily="2" charset="0"/>
                <a:cs typeface="Arial"/>
              </a:rPr>
              <a:t>.</a:t>
            </a:r>
          </a:p>
          <a:p>
            <a:pPr defTabSz="457189">
              <a:buFont typeface="Wingdings"/>
              <a:buChar char=""/>
            </a:pPr>
            <a:endParaRPr sz="1200" dirty="0">
              <a:latin typeface="Montserrat" panose="00000500000000000000" pitchFamily="2" charset="0"/>
              <a:cs typeface="Arial"/>
            </a:endParaRPr>
          </a:p>
          <a:p>
            <a:pPr marL="6351" marR="183512" defTabSz="457189"/>
            <a:r>
              <a:rPr sz="1200" dirty="0">
                <a:latin typeface="Montserrat" panose="00000500000000000000" pitchFamily="2" charset="0"/>
                <a:cs typeface="Arial"/>
              </a:rPr>
              <a:t>Cut back on foods that are high in solid fats, added sugars and salt (sodium). </a:t>
            </a:r>
            <a:br>
              <a:rPr lang="en-US" sz="1200" dirty="0">
                <a:latin typeface="Montserrat" panose="00000500000000000000" pitchFamily="2" charset="0"/>
                <a:cs typeface="Arial"/>
              </a:rPr>
            </a:br>
            <a:r>
              <a:rPr sz="1200" dirty="0">
                <a:latin typeface="Montserrat" panose="00000500000000000000" pitchFamily="2" charset="0"/>
                <a:cs typeface="Arial"/>
              </a:rPr>
              <a:t>Added sugars and fats load foods with extra calories you don't need. </a:t>
            </a:r>
            <a:endParaRPr lang="en-US" sz="1200" dirty="0">
              <a:latin typeface="Montserrat" panose="00000500000000000000" pitchFamily="2" charset="0"/>
              <a:cs typeface="Arial"/>
            </a:endParaRPr>
          </a:p>
          <a:p>
            <a:pPr marL="6351" marR="183512" defTabSz="457189"/>
            <a:r>
              <a:rPr sz="1200" dirty="0">
                <a:latin typeface="Montserrat" panose="00000500000000000000" pitchFamily="2" charset="0"/>
                <a:cs typeface="Arial"/>
              </a:rPr>
              <a:t>Too much salt may increase your blood pressure.</a:t>
            </a:r>
          </a:p>
          <a:p>
            <a:pPr defTabSz="457189"/>
            <a:endParaRPr sz="1200" dirty="0">
              <a:latin typeface="Montserrat" panose="00000500000000000000" pitchFamily="2" charset="0"/>
              <a:cs typeface="Arial"/>
            </a:endParaRP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Choose foods and drinks with little or no added sugars.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Look out for salt in foods you buy, it all adds up.</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Eat fewer foods that are high in solid fats.</a:t>
            </a:r>
          </a:p>
        </p:txBody>
      </p:sp>
      <p:sp>
        <p:nvSpPr>
          <p:cNvPr id="6" name="TextBox 7">
            <a:extLst>
              <a:ext uri="{FF2B5EF4-FFF2-40B4-BE49-F238E27FC236}">
                <a16:creationId xmlns:a16="http://schemas.microsoft.com/office/drawing/2014/main" id="{C3BD493F-60FF-4454-A115-9B83A57E5F30}"/>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8" name="Picture 7">
            <a:extLst>
              <a:ext uri="{FF2B5EF4-FFF2-40B4-BE49-F238E27FC236}">
                <a16:creationId xmlns:a16="http://schemas.microsoft.com/office/drawing/2014/main" id="{9CACEE5B-C4A5-4271-860D-389949771CBD}"/>
              </a:ext>
            </a:extLst>
          </p:cNvPr>
          <p:cNvPicPr>
            <a:picLocks noChangeAspect="1"/>
          </p:cNvPicPr>
          <p:nvPr/>
        </p:nvPicPr>
        <p:blipFill>
          <a:blip r:embed="rId3"/>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63460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7"/>
          <p:cNvSpPr txBox="1">
            <a:spLocks noChangeArrowheads="1"/>
          </p:cNvSpPr>
          <p:nvPr/>
        </p:nvSpPr>
        <p:spPr bwMode="auto">
          <a:xfrm rot="-5400000">
            <a:off x="430629" y="3228945"/>
            <a:ext cx="2178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THE PROGRAM</a:t>
            </a:r>
            <a:endParaRPr lang="tr-TR" altLang="en-US" sz="2000" dirty="0">
              <a:solidFill>
                <a:schemeClr val="bg1"/>
              </a:solidFill>
              <a:latin typeface="Montserrat" pitchFamily="2" charset="0"/>
            </a:endParaRPr>
          </a:p>
        </p:txBody>
      </p:sp>
      <p:sp>
        <p:nvSpPr>
          <p:cNvPr id="19459" name="TextBox 10"/>
          <p:cNvSpPr txBox="1">
            <a:spLocks noChangeArrowheads="1"/>
          </p:cNvSpPr>
          <p:nvPr/>
        </p:nvSpPr>
        <p:spPr bwMode="auto">
          <a:xfrm>
            <a:off x="7030387" y="1086856"/>
            <a:ext cx="4126567"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3, 6, 9 and 12 month programs</a:t>
            </a:r>
          </a:p>
        </p:txBody>
      </p:sp>
      <p:sp>
        <p:nvSpPr>
          <p:cNvPr id="19460" name="object 2"/>
          <p:cNvSpPr txBox="1">
            <a:spLocks noChangeArrowheads="1"/>
          </p:cNvSpPr>
          <p:nvPr/>
        </p:nvSpPr>
        <p:spPr bwMode="auto">
          <a:xfrm>
            <a:off x="2623648"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Sessions 1-24</a:t>
            </a:r>
          </a:p>
        </p:txBody>
      </p:sp>
      <p:sp>
        <p:nvSpPr>
          <p:cNvPr id="23" name="object 6"/>
          <p:cNvSpPr txBox="1"/>
          <p:nvPr/>
        </p:nvSpPr>
        <p:spPr>
          <a:xfrm>
            <a:off x="3340892" y="2087563"/>
            <a:ext cx="7047707" cy="569387"/>
          </a:xfrm>
          <a:prstGeom prst="rect">
            <a:avLst/>
          </a:prstGeom>
          <a:noFill/>
        </p:spPr>
        <p:txBody>
          <a:bodyPr>
            <a:spAutoFit/>
          </a:bodyPr>
          <a:lstStyle>
            <a:defPPr>
              <a:defRPr lang="en-US"/>
            </a:defPPr>
            <a:lvl1pPr eaLnBrk="1" fontAlgn="auto" hangingPunct="1">
              <a:spcBef>
                <a:spcPts val="0"/>
              </a:spcBef>
              <a:spcAft>
                <a:spcPts val="0"/>
              </a:spcAft>
              <a:defRPr sz="3000">
                <a:solidFill>
                  <a:schemeClr val="bg2">
                    <a:lumMod val="25000"/>
                  </a:schemeClr>
                </a:solidFill>
                <a:latin typeface="Montserrat" panose="00000500000000000000" pitchFamily="50" charset="-94"/>
              </a:defRPr>
            </a:lvl1pPr>
          </a:lstStyle>
          <a:p>
            <a:pPr>
              <a:defRPr/>
            </a:pPr>
            <a:r>
              <a:rPr sz="1200" spc="-20" dirty="0">
                <a:latin typeface="Montserrat SemiBold" panose="00000700000000000000" pitchFamily="2" charset="0"/>
              </a:rPr>
              <a:t>The program is designed to have 24 sessions. It is split into 3, 6, 9 and 12 months programs.</a:t>
            </a:r>
          </a:p>
          <a:p>
            <a:pPr>
              <a:defRPr/>
            </a:pPr>
            <a:endParaRPr sz="700" spc="-20" dirty="0">
              <a:latin typeface="Montserrat SemiBold" panose="00000700000000000000" pitchFamily="2" charset="0"/>
            </a:endParaRPr>
          </a:p>
          <a:p>
            <a:pPr>
              <a:tabLst>
                <a:tab pos="3520352" algn="l"/>
              </a:tabLst>
              <a:defRPr/>
            </a:pPr>
            <a:r>
              <a:rPr sz="1200" spc="-36" dirty="0">
                <a:latin typeface="Montserrat SemiBold" panose="00000700000000000000" pitchFamily="2" charset="0"/>
              </a:rPr>
              <a:t>3 Month Program</a:t>
            </a:r>
            <a:r>
              <a:rPr lang="en-US" sz="1200" spc="-36" dirty="0">
                <a:latin typeface="Montserrat SemiBold" panose="00000700000000000000" pitchFamily="2" charset="0"/>
              </a:rPr>
              <a:t>	</a:t>
            </a:r>
            <a:r>
              <a:rPr sz="1200" spc="-36" dirty="0">
                <a:latin typeface="Montserrat SemiBold" panose="00000700000000000000" pitchFamily="2" charset="0"/>
              </a:rPr>
              <a:t>6 Month Program </a:t>
            </a:r>
            <a:r>
              <a:rPr sz="1051" spc="-51" dirty="0">
                <a:latin typeface="Montserrat" panose="00000500000000000000" pitchFamily="2" charset="0"/>
              </a:rPr>
              <a:t>(including 3 month program)</a:t>
            </a:r>
          </a:p>
        </p:txBody>
      </p:sp>
      <p:sp>
        <p:nvSpPr>
          <p:cNvPr id="19462" name="object 7"/>
          <p:cNvSpPr txBox="1">
            <a:spLocks noChangeArrowheads="1"/>
          </p:cNvSpPr>
          <p:nvPr/>
        </p:nvSpPr>
        <p:spPr bwMode="auto">
          <a:xfrm>
            <a:off x="3338762" y="2770982"/>
            <a:ext cx="2293144" cy="111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defTabSz="457189"/>
            <a:r>
              <a:rPr lang="en-US" altLang="en-US" sz="1200" dirty="0">
                <a:solidFill>
                  <a:srgbClr val="51AEB3"/>
                </a:solidFill>
                <a:latin typeface="Montserrat" pitchFamily="2" charset="0"/>
                <a:cs typeface="Arial" charset="0"/>
              </a:rPr>
              <a:t>SESSION  1 - Goals (6 month) </a:t>
            </a:r>
          </a:p>
          <a:p>
            <a:pPr defTabSz="457189"/>
            <a:r>
              <a:rPr lang="en-US" altLang="en-US" sz="1200" dirty="0">
                <a:solidFill>
                  <a:srgbClr val="48999A"/>
                </a:solidFill>
                <a:latin typeface="Montserrat" pitchFamily="2" charset="0"/>
                <a:cs typeface="Arial" charset="0"/>
              </a:rPr>
              <a:t>SESSION  2 - Keeping Track </a:t>
            </a:r>
          </a:p>
          <a:p>
            <a:pPr defTabSz="457189"/>
            <a:r>
              <a:rPr lang="en-US" altLang="en-US" sz="1200" dirty="0">
                <a:solidFill>
                  <a:srgbClr val="DB5764"/>
                </a:solidFill>
                <a:latin typeface="Montserrat" pitchFamily="2" charset="0"/>
                <a:cs typeface="Arial" charset="0"/>
              </a:rPr>
              <a:t>SESSION  3 - My Plate </a:t>
            </a:r>
          </a:p>
          <a:p>
            <a:pPr defTabSz="457189"/>
            <a:r>
              <a:rPr lang="en-US" altLang="en-US" sz="1200" dirty="0">
                <a:solidFill>
                  <a:srgbClr val="BD4C5B"/>
                </a:solidFill>
                <a:latin typeface="Montserrat" pitchFamily="2" charset="0"/>
                <a:cs typeface="Arial" charset="0"/>
              </a:rPr>
              <a:t>SESSION  4 - Portion Control </a:t>
            </a:r>
          </a:p>
          <a:p>
            <a:pPr defTabSz="457189"/>
            <a:r>
              <a:rPr lang="en-US" altLang="en-US" sz="1200" dirty="0">
                <a:solidFill>
                  <a:srgbClr val="ADC26F"/>
                </a:solidFill>
                <a:latin typeface="Montserrat" pitchFamily="2" charset="0"/>
                <a:cs typeface="Arial" charset="0"/>
              </a:rPr>
              <a:t>SESSION  5 – Exercise </a:t>
            </a:r>
          </a:p>
          <a:p>
            <a:pPr defTabSz="457189"/>
            <a:r>
              <a:rPr lang="en-US" altLang="en-US" sz="1200" dirty="0">
                <a:solidFill>
                  <a:srgbClr val="91A05D"/>
                </a:solidFill>
                <a:latin typeface="Montserrat" pitchFamily="2" charset="0"/>
                <a:cs typeface="Arial" charset="0"/>
              </a:rPr>
              <a:t>SESSION  6 – Assessment</a:t>
            </a:r>
          </a:p>
        </p:txBody>
      </p:sp>
      <p:sp>
        <p:nvSpPr>
          <p:cNvPr id="19463" name="object 8"/>
          <p:cNvSpPr txBox="1">
            <a:spLocks noChangeArrowheads="1"/>
          </p:cNvSpPr>
          <p:nvPr/>
        </p:nvSpPr>
        <p:spPr bwMode="auto">
          <a:xfrm>
            <a:off x="6906417" y="2798060"/>
            <a:ext cx="4243388" cy="1321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defTabSz="457189"/>
            <a:r>
              <a:rPr lang="en-US" altLang="en-US" sz="1200" dirty="0">
                <a:solidFill>
                  <a:srgbClr val="E7664E"/>
                </a:solidFill>
                <a:latin typeface="Montserrat" pitchFamily="2" charset="0"/>
                <a:cs typeface="Arial" charset="0"/>
              </a:rPr>
              <a:t>SESSION 7 - Food Preparation</a:t>
            </a:r>
          </a:p>
          <a:p>
            <a:pPr defTabSz="457189"/>
            <a:r>
              <a:rPr lang="en-US" altLang="en-US" sz="1200" dirty="0">
                <a:solidFill>
                  <a:srgbClr val="CD5746"/>
                </a:solidFill>
                <a:latin typeface="Montserrat" pitchFamily="2" charset="0"/>
                <a:cs typeface="Arial" charset="0"/>
              </a:rPr>
              <a:t>SESSION 8 - Your Environment - Communication </a:t>
            </a:r>
          </a:p>
          <a:p>
            <a:pPr defTabSz="457189"/>
            <a:r>
              <a:rPr lang="en-US" altLang="en-US" sz="1200" dirty="0">
                <a:solidFill>
                  <a:srgbClr val="61BEDA"/>
                </a:solidFill>
                <a:latin typeface="Montserrat" pitchFamily="2" charset="0"/>
                <a:cs typeface="Arial" charset="0"/>
              </a:rPr>
              <a:t>SESSION 9 - Self Care </a:t>
            </a:r>
          </a:p>
          <a:p>
            <a:pPr defTabSz="457189"/>
            <a:r>
              <a:rPr lang="en-US" altLang="en-US" sz="1200" dirty="0">
                <a:solidFill>
                  <a:srgbClr val="59B0C1"/>
                </a:solidFill>
                <a:latin typeface="Montserrat" pitchFamily="2" charset="0"/>
                <a:cs typeface="Arial" charset="0"/>
              </a:rPr>
              <a:t>SESSION  10 - Relationships</a:t>
            </a:r>
          </a:p>
          <a:p>
            <a:pPr defTabSz="457189"/>
            <a:r>
              <a:rPr lang="en-US" altLang="en-US" sz="1200" dirty="0">
                <a:solidFill>
                  <a:srgbClr val="81E5D3"/>
                </a:solidFill>
                <a:latin typeface="Montserrat" pitchFamily="2" charset="0"/>
                <a:cs typeface="Arial" charset="0"/>
              </a:rPr>
              <a:t>SESSION  11 - Eating Out/Travel</a:t>
            </a:r>
          </a:p>
          <a:p>
            <a:pPr defTabSz="457189"/>
            <a:r>
              <a:rPr lang="en-US" altLang="en-US" sz="1200" dirty="0">
                <a:solidFill>
                  <a:srgbClr val="6DBEAD"/>
                </a:solidFill>
                <a:latin typeface="Montserrat" pitchFamily="2" charset="0"/>
                <a:cs typeface="Arial" charset="0"/>
              </a:rPr>
              <a:t>SESSION  12 - Assessment</a:t>
            </a:r>
          </a:p>
        </p:txBody>
      </p:sp>
      <p:sp>
        <p:nvSpPr>
          <p:cNvPr id="31" name="object 9"/>
          <p:cNvSpPr txBox="1"/>
          <p:nvPr/>
        </p:nvSpPr>
        <p:spPr>
          <a:xfrm>
            <a:off x="3340891" y="3844130"/>
            <a:ext cx="3565526" cy="276999"/>
          </a:xfrm>
          <a:prstGeom prst="rect">
            <a:avLst/>
          </a:prstGeom>
          <a:noFill/>
        </p:spPr>
        <p:txBody>
          <a:bodyPr>
            <a:spAutoFit/>
          </a:bodyPr>
          <a:lstStyle>
            <a:defPPr>
              <a:defRPr lang="en-US"/>
            </a:defPPr>
            <a:lvl1pPr eaLnBrk="1" fontAlgn="auto" hangingPunct="1">
              <a:spcBef>
                <a:spcPts val="0"/>
              </a:spcBef>
              <a:spcAft>
                <a:spcPts val="0"/>
              </a:spcAft>
              <a:defRPr sz="2400">
                <a:solidFill>
                  <a:schemeClr val="bg2">
                    <a:lumMod val="25000"/>
                  </a:schemeClr>
                </a:solidFill>
                <a:latin typeface="Montserrat" panose="00000500000000000000" pitchFamily="50" charset="-94"/>
              </a:defRPr>
            </a:lvl1pPr>
          </a:lstStyle>
          <a:p>
            <a:pPr>
              <a:defRPr/>
            </a:pPr>
            <a:r>
              <a:rPr sz="1200" spc="-36" dirty="0">
                <a:latin typeface="Montserrat SemiBold" panose="00000700000000000000" pitchFamily="2" charset="0"/>
              </a:rPr>
              <a:t>9 Month Program </a:t>
            </a:r>
            <a:r>
              <a:rPr sz="1051" spc="-51" dirty="0">
                <a:latin typeface="Montserrat" panose="00000500000000000000" pitchFamily="2" charset="0"/>
              </a:rPr>
              <a:t>(including 6 month program)</a:t>
            </a:r>
          </a:p>
        </p:txBody>
      </p:sp>
      <p:sp>
        <p:nvSpPr>
          <p:cNvPr id="32" name="object 10"/>
          <p:cNvSpPr txBox="1"/>
          <p:nvPr/>
        </p:nvSpPr>
        <p:spPr>
          <a:xfrm>
            <a:off x="6870700" y="3844130"/>
            <a:ext cx="3927476" cy="276999"/>
          </a:xfrm>
          <a:prstGeom prst="rect">
            <a:avLst/>
          </a:prstGeom>
          <a:noFill/>
        </p:spPr>
        <p:txBody>
          <a:bodyPr>
            <a:spAutoFit/>
          </a:bodyPr>
          <a:lstStyle>
            <a:defPPr>
              <a:defRPr lang="en-US"/>
            </a:defPPr>
            <a:lvl1pPr eaLnBrk="1" fontAlgn="auto" hangingPunct="1">
              <a:spcBef>
                <a:spcPts val="0"/>
              </a:spcBef>
              <a:spcAft>
                <a:spcPts val="0"/>
              </a:spcAft>
              <a:defRPr sz="2400">
                <a:solidFill>
                  <a:schemeClr val="bg2">
                    <a:lumMod val="25000"/>
                  </a:schemeClr>
                </a:solidFill>
                <a:latin typeface="Montserrat" panose="00000500000000000000" pitchFamily="50" charset="-94"/>
              </a:defRPr>
            </a:lvl1pPr>
          </a:lstStyle>
          <a:p>
            <a:pPr>
              <a:tabLst>
                <a:tab pos="3200320" algn="l"/>
              </a:tabLst>
              <a:defRPr/>
            </a:pPr>
            <a:r>
              <a:rPr sz="1200" spc="-36" dirty="0">
                <a:latin typeface="Montserrat SemiBold" panose="00000700000000000000" pitchFamily="2" charset="0"/>
              </a:rPr>
              <a:t>12 Month Program </a:t>
            </a:r>
            <a:r>
              <a:rPr sz="1051" spc="-51" dirty="0">
                <a:latin typeface="Montserrat" panose="00000500000000000000" pitchFamily="2" charset="0"/>
              </a:rPr>
              <a:t>(including 9 month program)</a:t>
            </a:r>
          </a:p>
        </p:txBody>
      </p:sp>
      <p:sp>
        <p:nvSpPr>
          <p:cNvPr id="19466" name="object 11"/>
          <p:cNvSpPr txBox="1">
            <a:spLocks noChangeArrowheads="1"/>
          </p:cNvSpPr>
          <p:nvPr/>
        </p:nvSpPr>
        <p:spPr bwMode="auto">
          <a:xfrm>
            <a:off x="3388518" y="4087018"/>
            <a:ext cx="3676651" cy="192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defTabSz="457189"/>
            <a:r>
              <a:rPr lang="en-US" altLang="en-US" sz="1200" dirty="0">
                <a:solidFill>
                  <a:srgbClr val="76C37E"/>
                </a:solidFill>
                <a:latin typeface="Montserrat" pitchFamily="2" charset="0"/>
                <a:cs typeface="Arial" charset="0"/>
              </a:rPr>
              <a:t>SESSION  13 - Goals (12 month) </a:t>
            </a:r>
          </a:p>
          <a:p>
            <a:pPr defTabSz="457189"/>
            <a:r>
              <a:rPr lang="en-US" altLang="en-US" sz="1200" dirty="0">
                <a:solidFill>
                  <a:srgbClr val="65A368"/>
                </a:solidFill>
                <a:latin typeface="Montserrat" pitchFamily="2" charset="0"/>
                <a:cs typeface="Arial" charset="0"/>
              </a:rPr>
              <a:t>SESSION  14 - Know Yourself </a:t>
            </a:r>
          </a:p>
          <a:p>
            <a:pPr defTabSz="457189"/>
            <a:r>
              <a:rPr lang="en-US" altLang="en-US" sz="1200" dirty="0">
                <a:solidFill>
                  <a:srgbClr val="763F80"/>
                </a:solidFill>
                <a:latin typeface="Montserrat" pitchFamily="2" charset="0"/>
                <a:cs typeface="Arial" charset="0"/>
              </a:rPr>
              <a:t>SESSION  15 - Negative Thoughts - Inflammation</a:t>
            </a:r>
          </a:p>
          <a:p>
            <a:pPr defTabSz="457189"/>
            <a:r>
              <a:rPr lang="en-US" altLang="en-US" sz="1200" dirty="0">
                <a:solidFill>
                  <a:srgbClr val="5D3164"/>
                </a:solidFill>
                <a:latin typeface="Montserrat" pitchFamily="2" charset="0"/>
                <a:cs typeface="Arial" charset="0"/>
              </a:rPr>
              <a:t>SESSION  16 - Fun &amp; Laughter - Sugar</a:t>
            </a:r>
          </a:p>
          <a:p>
            <a:pPr defTabSz="457189"/>
            <a:r>
              <a:rPr lang="en-US" altLang="en-US" sz="1200" dirty="0">
                <a:solidFill>
                  <a:srgbClr val="E8865E"/>
                </a:solidFill>
                <a:latin typeface="Montserrat" pitchFamily="2" charset="0"/>
                <a:cs typeface="Arial" charset="0"/>
              </a:rPr>
              <a:t>SESSION  17 - Reflection </a:t>
            </a:r>
          </a:p>
          <a:p>
            <a:pPr defTabSz="457189"/>
            <a:r>
              <a:rPr lang="en-US" altLang="en-US" sz="1200" dirty="0">
                <a:solidFill>
                  <a:srgbClr val="CC604B"/>
                </a:solidFill>
                <a:latin typeface="Montserrat" pitchFamily="2" charset="0"/>
                <a:cs typeface="Arial" charset="0"/>
              </a:rPr>
              <a:t>SESSION  18 - Assessment</a:t>
            </a:r>
          </a:p>
        </p:txBody>
      </p:sp>
      <p:sp>
        <p:nvSpPr>
          <p:cNvPr id="19467" name="object 12"/>
          <p:cNvSpPr txBox="1">
            <a:spLocks noChangeArrowheads="1"/>
          </p:cNvSpPr>
          <p:nvPr/>
        </p:nvSpPr>
        <p:spPr bwMode="auto">
          <a:xfrm>
            <a:off x="6916737" y="4087018"/>
            <a:ext cx="2708276" cy="1878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defTabSz="457189"/>
            <a:r>
              <a:rPr lang="en-US" altLang="en-US" sz="1200" dirty="0">
                <a:solidFill>
                  <a:srgbClr val="CF454A"/>
                </a:solidFill>
                <a:latin typeface="Montserrat" pitchFamily="2" charset="0"/>
                <a:cs typeface="Arial" charset="0"/>
              </a:rPr>
              <a:t>SESSION  19 - Habits &amp; Addictions</a:t>
            </a:r>
          </a:p>
          <a:p>
            <a:pPr defTabSz="457189"/>
            <a:r>
              <a:rPr lang="en-US" altLang="en-US" sz="1200" dirty="0">
                <a:solidFill>
                  <a:srgbClr val="B03E47"/>
                </a:solidFill>
                <a:latin typeface="Montserrat" pitchFamily="2" charset="0"/>
                <a:cs typeface="Arial" charset="0"/>
              </a:rPr>
              <a:t>SESSION  20 - Stress</a:t>
            </a:r>
          </a:p>
          <a:p>
            <a:pPr defTabSz="457189"/>
            <a:r>
              <a:rPr lang="en-US" altLang="en-US" sz="1200" dirty="0">
                <a:solidFill>
                  <a:srgbClr val="4A8AAB"/>
                </a:solidFill>
                <a:latin typeface="Montserrat" pitchFamily="2" charset="0"/>
                <a:cs typeface="Arial" charset="0"/>
              </a:rPr>
              <a:t>SESSION  21 - Motivation </a:t>
            </a:r>
          </a:p>
          <a:p>
            <a:pPr defTabSz="457189"/>
            <a:r>
              <a:rPr lang="en-US" altLang="en-US" sz="1200" dirty="0">
                <a:solidFill>
                  <a:srgbClr val="3E758A"/>
                </a:solidFill>
                <a:latin typeface="Montserrat" pitchFamily="2" charset="0"/>
                <a:cs typeface="Arial" charset="0"/>
              </a:rPr>
              <a:t>SESSION  22 - Nutrition Basics </a:t>
            </a:r>
          </a:p>
          <a:p>
            <a:pPr defTabSz="457189"/>
            <a:r>
              <a:rPr lang="en-US" altLang="en-US" sz="1200" dirty="0">
                <a:solidFill>
                  <a:srgbClr val="E2A652"/>
                </a:solidFill>
                <a:latin typeface="Montserrat" pitchFamily="2" charset="0"/>
                <a:cs typeface="Arial" charset="0"/>
              </a:rPr>
              <a:t>SESSION  23 - Lifetime Intentions </a:t>
            </a:r>
          </a:p>
          <a:p>
            <a:pPr defTabSz="457189"/>
            <a:r>
              <a:rPr lang="en-US" altLang="en-US" sz="1200" dirty="0">
                <a:solidFill>
                  <a:srgbClr val="BB8746"/>
                </a:solidFill>
                <a:latin typeface="Montserrat" pitchFamily="2" charset="0"/>
                <a:cs typeface="Arial" charset="0"/>
              </a:rPr>
              <a:t>SESSION  24 - Assessment</a:t>
            </a:r>
          </a:p>
        </p:txBody>
      </p:sp>
      <p:pic>
        <p:nvPicPr>
          <p:cNvPr id="12" name="Picture 11">
            <a:extLst>
              <a:ext uri="{FF2B5EF4-FFF2-40B4-BE49-F238E27FC236}">
                <a16:creationId xmlns:a16="http://schemas.microsoft.com/office/drawing/2014/main" id="{13A5DD78-C90B-463F-89DC-DF568CCEE776}"/>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455344" y="968524"/>
            <a:ext cx="37039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r>
              <a:rPr lang="en-US" altLang="en-US" sz="1600" dirty="0">
                <a:solidFill>
                  <a:srgbClr val="BCC8C8"/>
                </a:solidFill>
                <a:latin typeface="Montserrat" pitchFamily="2" charset="0"/>
              </a:rPr>
              <a:t>Eat the right amount </a:t>
            </a:r>
            <a:br>
              <a:rPr lang="en-US" altLang="en-US" sz="1600" dirty="0">
                <a:solidFill>
                  <a:srgbClr val="BCC8C8"/>
                </a:solidFill>
                <a:latin typeface="Montserrat" pitchFamily="2" charset="0"/>
              </a:rPr>
            </a:br>
            <a:r>
              <a:rPr lang="en-US" altLang="en-US" sz="1600" dirty="0">
                <a:solidFill>
                  <a:srgbClr val="BCC8C8"/>
                </a:solidFill>
                <a:latin typeface="Montserrat" pitchFamily="2" charset="0"/>
              </a:rPr>
              <a:t>of calories for you</a:t>
            </a:r>
          </a:p>
        </p:txBody>
      </p:sp>
      <p:sp>
        <p:nvSpPr>
          <p:cNvPr id="4" name="object 2"/>
          <p:cNvSpPr txBox="1">
            <a:spLocks noChangeArrowheads="1"/>
          </p:cNvSpPr>
          <p:nvPr/>
        </p:nvSpPr>
        <p:spPr bwMode="auto">
          <a:xfrm>
            <a:off x="2624840" y="1085046"/>
            <a:ext cx="347027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Ways to Live Healthy</a:t>
            </a:r>
          </a:p>
        </p:txBody>
      </p:sp>
      <p:sp>
        <p:nvSpPr>
          <p:cNvPr id="6" name="object 4"/>
          <p:cNvSpPr txBox="1"/>
          <p:nvPr/>
        </p:nvSpPr>
        <p:spPr>
          <a:xfrm>
            <a:off x="2624840" y="2087564"/>
            <a:ext cx="8534495" cy="2943226"/>
          </a:xfrm>
          <a:prstGeom prst="rect">
            <a:avLst/>
          </a:prstGeom>
        </p:spPr>
        <p:txBody>
          <a:bodyPr vert="horz" wrap="square" lIns="0" tIns="0" rIns="0" bIns="0" rtlCol="0">
            <a:noAutofit/>
          </a:bodyPr>
          <a:lstStyle/>
          <a:p>
            <a:pPr marL="6351" defTabSz="457189"/>
            <a:r>
              <a:rPr sz="1200" b="1" dirty="0">
                <a:latin typeface="Montserrat" panose="00000500000000000000" pitchFamily="2" charset="0"/>
                <a:cs typeface="Arial"/>
              </a:rPr>
              <a:t>Eat the right amount of calories for you</a:t>
            </a:r>
          </a:p>
          <a:p>
            <a:pPr marL="6351" defTabSz="457189">
              <a:spcAft>
                <a:spcPts val="600"/>
              </a:spcAft>
            </a:pPr>
            <a:r>
              <a:rPr sz="1200" dirty="0">
                <a:latin typeface="Montserrat" panose="00000500000000000000" pitchFamily="2" charset="0"/>
                <a:cs typeface="Arial"/>
              </a:rPr>
              <a:t>Everyone has a personal calorie limit and staying within yours can help you get to or</a:t>
            </a:r>
            <a:r>
              <a:rPr lang="en-US" sz="1200" dirty="0">
                <a:latin typeface="Montserrat" panose="00000500000000000000" pitchFamily="2" charset="0"/>
                <a:cs typeface="Arial"/>
              </a:rPr>
              <a:t> </a:t>
            </a:r>
            <a:r>
              <a:rPr sz="1200" dirty="0">
                <a:latin typeface="Montserrat" panose="00000500000000000000" pitchFamily="2" charset="0"/>
                <a:cs typeface="Arial"/>
              </a:rPr>
              <a:t>maintain a healthy weight. People who are successful at managing their weight have found ways to keep track of how much they eat in a day, even if they don't count every calorie.</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Enjoy your food, but eat less.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Cook more often at home, where you are in control of what's in your food.</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When eating out, choose lower calorie menu options.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Write down what you eat to keep track of how much you eat.</a:t>
            </a:r>
          </a:p>
          <a:p>
            <a:pPr marL="177796" marR="96201"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If you drink alcoholic beverages, do so sensibly (limit to 1 drink a day for women, or 2 drinks a day for men).</a:t>
            </a:r>
          </a:p>
          <a:p>
            <a:pPr defTabSz="457189"/>
            <a:endParaRPr sz="1200" dirty="0">
              <a:latin typeface="Montserrat" panose="00000500000000000000" pitchFamily="2" charset="0"/>
              <a:cs typeface="Arial"/>
            </a:endParaRPr>
          </a:p>
          <a:p>
            <a:pPr defTabSz="457189"/>
            <a:endParaRPr sz="1200" dirty="0">
              <a:latin typeface="Montserrat" panose="00000500000000000000" pitchFamily="2" charset="0"/>
              <a:cs typeface="Arial"/>
            </a:endParaRPr>
          </a:p>
          <a:p>
            <a:pPr marL="6351" defTabSz="457189"/>
            <a:r>
              <a:rPr sz="1200" b="1" dirty="0">
                <a:latin typeface="Montserrat" panose="00000500000000000000" pitchFamily="2" charset="0"/>
                <a:cs typeface="Arial"/>
              </a:rPr>
              <a:t>Be physically active your way</a:t>
            </a:r>
          </a:p>
          <a:p>
            <a:pPr marL="6351" marR="87311" defTabSz="457189"/>
            <a:r>
              <a:rPr sz="1200" dirty="0">
                <a:latin typeface="Montserrat" panose="00000500000000000000" pitchFamily="2" charset="0"/>
                <a:cs typeface="Arial"/>
              </a:rPr>
              <a:t>Pick activities that you like and start by doing what you can, at least 10 minutes at a time. </a:t>
            </a:r>
            <a:br>
              <a:rPr lang="en-US" sz="1200" dirty="0">
                <a:latin typeface="Montserrat" panose="00000500000000000000" pitchFamily="2" charset="0"/>
                <a:cs typeface="Arial"/>
              </a:rPr>
            </a:br>
            <a:r>
              <a:rPr sz="1200" dirty="0">
                <a:latin typeface="Montserrat" panose="00000500000000000000" pitchFamily="2" charset="0"/>
                <a:cs typeface="Arial"/>
              </a:rPr>
              <a:t>Every bit adds up, and the health benefits increase as you spend more time being active.</a:t>
            </a:r>
          </a:p>
          <a:p>
            <a:pPr defTabSz="457189"/>
            <a:endParaRPr sz="1200" dirty="0">
              <a:latin typeface="Montserrat" panose="00000500000000000000" pitchFamily="2" charset="0"/>
              <a:cs typeface="Arial"/>
            </a:endParaRPr>
          </a:p>
          <a:p>
            <a:pPr defTabSz="457189"/>
            <a:endParaRPr sz="1200" dirty="0">
              <a:latin typeface="Montserrat" panose="00000500000000000000" pitchFamily="2" charset="0"/>
              <a:cs typeface="Arial"/>
            </a:endParaRPr>
          </a:p>
          <a:p>
            <a:pPr marL="6351" marR="6351" defTabSz="457189"/>
            <a:r>
              <a:rPr sz="1200" b="1" dirty="0">
                <a:latin typeface="Montserrat" panose="00000500000000000000" pitchFamily="2" charset="0"/>
                <a:cs typeface="Arial"/>
              </a:rPr>
              <a:t>Note to parents</a:t>
            </a:r>
            <a:r>
              <a:rPr sz="1200" dirty="0">
                <a:latin typeface="Montserrat" panose="00000500000000000000" pitchFamily="2" charset="0"/>
                <a:cs typeface="Arial"/>
              </a:rPr>
              <a:t>: What you eat and drink, and your level of physical activity are important for your own </a:t>
            </a:r>
            <a:br>
              <a:rPr lang="en-US" sz="1200" dirty="0">
                <a:latin typeface="Montserrat" panose="00000500000000000000" pitchFamily="2" charset="0"/>
                <a:cs typeface="Arial"/>
              </a:rPr>
            </a:br>
            <a:r>
              <a:rPr sz="1200" dirty="0">
                <a:latin typeface="Montserrat" panose="00000500000000000000" pitchFamily="2" charset="0"/>
                <a:cs typeface="Arial"/>
              </a:rPr>
              <a:t>health, and also for your children's health. You are your children's most important role model. Your children </a:t>
            </a:r>
            <a:br>
              <a:rPr lang="en-US" sz="1200" dirty="0">
                <a:latin typeface="Montserrat" panose="00000500000000000000" pitchFamily="2" charset="0"/>
                <a:cs typeface="Arial"/>
              </a:rPr>
            </a:br>
            <a:r>
              <a:rPr sz="1200" dirty="0">
                <a:latin typeface="Montserrat" panose="00000500000000000000" pitchFamily="2" charset="0"/>
                <a:cs typeface="Arial"/>
              </a:rPr>
              <a:t>pay attention to what you do more than what you say. You can do a lot to help your children develop </a:t>
            </a:r>
            <a:br>
              <a:rPr lang="en-US" sz="1200" dirty="0">
                <a:latin typeface="Montserrat" panose="00000500000000000000" pitchFamily="2" charset="0"/>
                <a:cs typeface="Arial"/>
              </a:rPr>
            </a:br>
            <a:r>
              <a:rPr sz="1200" dirty="0">
                <a:latin typeface="Montserrat" panose="00000500000000000000" pitchFamily="2" charset="0"/>
                <a:cs typeface="Arial"/>
              </a:rPr>
              <a:t>healthy habits for life by providing and eating</a:t>
            </a:r>
            <a:r>
              <a:rPr lang="en-US" sz="1200" dirty="0">
                <a:latin typeface="Montserrat" panose="00000500000000000000" pitchFamily="2" charset="0"/>
                <a:cs typeface="Arial"/>
              </a:rPr>
              <a:t> healthy meals and snacks. Be an example!</a:t>
            </a:r>
          </a:p>
          <a:p>
            <a:pPr marL="6351" marR="6351" defTabSz="457189"/>
            <a:endParaRPr sz="1200" dirty="0">
              <a:latin typeface="Montserrat" panose="00000500000000000000" pitchFamily="2" charset="0"/>
              <a:cs typeface="Arial"/>
            </a:endParaRPr>
          </a:p>
        </p:txBody>
      </p:sp>
      <p:sp>
        <p:nvSpPr>
          <p:cNvPr id="9" name="object 8"/>
          <p:cNvSpPr txBox="1"/>
          <p:nvPr/>
        </p:nvSpPr>
        <p:spPr>
          <a:xfrm>
            <a:off x="5132513" y="4794110"/>
            <a:ext cx="2322831" cy="112396"/>
          </a:xfrm>
          <a:prstGeom prst="rect">
            <a:avLst/>
          </a:prstGeom>
        </p:spPr>
        <p:txBody>
          <a:bodyPr vert="horz" wrap="square" lIns="0" tIns="0" rIns="0" bIns="0" rtlCol="0">
            <a:noAutofit/>
          </a:bodyPr>
          <a:lstStyle/>
          <a:p>
            <a:pPr marL="6351" defTabSz="457189"/>
            <a:endParaRPr sz="700" dirty="0">
              <a:solidFill>
                <a:srgbClr val="000000"/>
              </a:solidFill>
              <a:latin typeface="Montserrat" panose="00000500000000000000" pitchFamily="2" charset="0"/>
              <a:cs typeface="Arial"/>
            </a:endParaRPr>
          </a:p>
        </p:txBody>
      </p:sp>
      <p:sp>
        <p:nvSpPr>
          <p:cNvPr id="7" name="TextBox 7">
            <a:extLst>
              <a:ext uri="{FF2B5EF4-FFF2-40B4-BE49-F238E27FC236}">
                <a16:creationId xmlns:a16="http://schemas.microsoft.com/office/drawing/2014/main" id="{8003D8D3-2A9C-427D-927B-943A32D368FC}"/>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8" name="Picture 7">
            <a:extLst>
              <a:ext uri="{FF2B5EF4-FFF2-40B4-BE49-F238E27FC236}">
                <a16:creationId xmlns:a16="http://schemas.microsoft.com/office/drawing/2014/main" id="{A0CDBC96-58C9-482D-8BD2-F2BCBA84A492}"/>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40045731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289560" y="968524"/>
            <a:ext cx="286977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r>
              <a:rPr lang="en-US" altLang="en-US" sz="1600" dirty="0">
                <a:solidFill>
                  <a:srgbClr val="BCC8C8"/>
                </a:solidFill>
                <a:latin typeface="Montserrat" pitchFamily="2" charset="0"/>
              </a:rPr>
              <a:t>Why is weight </a:t>
            </a:r>
            <a:br>
              <a:rPr lang="en-US" altLang="en-US" sz="1600" dirty="0">
                <a:solidFill>
                  <a:srgbClr val="BCC8C8"/>
                </a:solidFill>
                <a:latin typeface="Montserrat" pitchFamily="2" charset="0"/>
              </a:rPr>
            </a:br>
            <a:r>
              <a:rPr lang="en-US" altLang="en-US" sz="1600" dirty="0">
                <a:solidFill>
                  <a:srgbClr val="BCC8C8"/>
                </a:solidFill>
                <a:latin typeface="Montserrat" pitchFamily="2" charset="0"/>
              </a:rPr>
              <a:t>management important</a:t>
            </a:r>
          </a:p>
        </p:txBody>
      </p:sp>
      <p:sp>
        <p:nvSpPr>
          <p:cNvPr id="4" name="object 2"/>
          <p:cNvSpPr txBox="1">
            <a:spLocks noChangeArrowheads="1"/>
          </p:cNvSpPr>
          <p:nvPr/>
        </p:nvSpPr>
        <p:spPr bwMode="auto">
          <a:xfrm>
            <a:off x="2624840" y="1083657"/>
            <a:ext cx="389572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Weight Management</a:t>
            </a:r>
          </a:p>
        </p:txBody>
      </p:sp>
      <p:sp>
        <p:nvSpPr>
          <p:cNvPr id="6" name="object 4"/>
          <p:cNvSpPr txBox="1"/>
          <p:nvPr/>
        </p:nvSpPr>
        <p:spPr>
          <a:xfrm>
            <a:off x="2624839" y="2087564"/>
            <a:ext cx="8534493" cy="2943226"/>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Why is weight management important?</a:t>
            </a:r>
          </a:p>
          <a:p>
            <a:pPr marL="6351" marR="6351" defTabSz="457189"/>
            <a:r>
              <a:rPr sz="1200" dirty="0">
                <a:latin typeface="Montserrat" panose="00000500000000000000" pitchFamily="2" charset="0"/>
                <a:cs typeface="Arial"/>
              </a:rPr>
              <a:t>In addition to helping you feel and look better, reaching a healthier body weight is good for your overall health and well being. If you are overweight or obese, you have a greater risk</a:t>
            </a:r>
            <a:r>
              <a:rPr lang="en-US" sz="1200" dirty="0">
                <a:latin typeface="Montserrat" panose="00000500000000000000" pitchFamily="2" charset="0"/>
                <a:cs typeface="Arial"/>
              </a:rPr>
              <a:t> </a:t>
            </a:r>
            <a:r>
              <a:rPr sz="1200" dirty="0">
                <a:latin typeface="Montserrat" panose="00000500000000000000" pitchFamily="2" charset="0"/>
                <a:cs typeface="Arial"/>
              </a:rPr>
              <a:t>of developing many diseases including type 2 diabetes, heart disease and some types of cancer.</a:t>
            </a:r>
          </a:p>
          <a:p>
            <a:pPr marL="6351" marR="6351" defTabSz="457189"/>
            <a:endParaRPr sz="1200" dirty="0">
              <a:latin typeface="Montserrat" panose="00000500000000000000" pitchFamily="2" charset="0"/>
              <a:cs typeface="Arial"/>
            </a:endParaRPr>
          </a:p>
          <a:p>
            <a:pPr marL="6351" marR="6351" defTabSz="457189"/>
            <a:endParaRPr sz="1200" dirty="0">
              <a:latin typeface="Montserrat" panose="00000500000000000000" pitchFamily="2" charset="0"/>
              <a:cs typeface="Arial"/>
            </a:endParaRPr>
          </a:p>
          <a:p>
            <a:pPr marL="6351" marR="6351" defTabSz="457189">
              <a:spcAft>
                <a:spcPts val="300"/>
              </a:spcAft>
            </a:pPr>
            <a:r>
              <a:rPr sz="1200" b="1" dirty="0">
                <a:latin typeface="Montserrat" panose="00000500000000000000" pitchFamily="2" charset="0"/>
                <a:cs typeface="Arial"/>
              </a:rPr>
              <a:t>First</a:t>
            </a:r>
            <a:r>
              <a:rPr sz="1200" dirty="0">
                <a:latin typeface="Montserrat" panose="00000500000000000000" pitchFamily="2" charset="0"/>
                <a:cs typeface="Arial"/>
              </a:rPr>
              <a:t> – Find out what </a:t>
            </a:r>
            <a:r>
              <a:rPr sz="1200" b="1" dirty="0">
                <a:latin typeface="Montserrat" panose="00000500000000000000" pitchFamily="2" charset="0"/>
                <a:cs typeface="Arial"/>
              </a:rPr>
              <a:t>you</a:t>
            </a:r>
            <a:r>
              <a:rPr sz="1200" dirty="0">
                <a:latin typeface="Montserrat" panose="00000500000000000000" pitchFamily="2" charset="0"/>
                <a:cs typeface="Arial"/>
              </a:rPr>
              <a:t> eat and drink. A key step in managing your weight is taking an honest assessment </a:t>
            </a:r>
            <a:br>
              <a:rPr lang="en-US" sz="1200" dirty="0">
                <a:latin typeface="Montserrat" panose="00000500000000000000" pitchFamily="2" charset="0"/>
                <a:cs typeface="Arial"/>
              </a:rPr>
            </a:br>
            <a:r>
              <a:rPr sz="1200" dirty="0">
                <a:latin typeface="Montserrat" panose="00000500000000000000" pitchFamily="2" charset="0"/>
                <a:cs typeface="Arial"/>
              </a:rPr>
              <a:t>of</a:t>
            </a:r>
            <a:r>
              <a:rPr lang="en-US" sz="1200" dirty="0">
                <a:latin typeface="Montserrat" panose="00000500000000000000" pitchFamily="2" charset="0"/>
                <a:cs typeface="Arial"/>
              </a:rPr>
              <a:t> </a:t>
            </a:r>
            <a:r>
              <a:rPr sz="1200" dirty="0">
                <a:latin typeface="Montserrat" panose="00000500000000000000" pitchFamily="2" charset="0"/>
                <a:cs typeface="Arial"/>
              </a:rPr>
              <a:t>where you are.</a:t>
            </a:r>
          </a:p>
          <a:p>
            <a:pPr marL="6351" marR="6351" defTabSz="457189">
              <a:spcAft>
                <a:spcPts val="300"/>
              </a:spcAft>
            </a:pPr>
            <a:r>
              <a:rPr sz="1200" b="1" dirty="0">
                <a:latin typeface="Montserrat" panose="00000500000000000000" pitchFamily="2" charset="0"/>
                <a:cs typeface="Arial"/>
              </a:rPr>
              <a:t>Next</a:t>
            </a:r>
            <a:r>
              <a:rPr sz="1200" dirty="0">
                <a:latin typeface="Montserrat" panose="00000500000000000000" pitchFamily="2" charset="0"/>
                <a:cs typeface="Arial"/>
              </a:rPr>
              <a:t> – Find out what </a:t>
            </a:r>
            <a:r>
              <a:rPr sz="1200" b="1" dirty="0">
                <a:latin typeface="Montserrat" panose="00000500000000000000" pitchFamily="2" charset="0"/>
                <a:cs typeface="Arial"/>
              </a:rPr>
              <a:t>to</a:t>
            </a:r>
            <a:r>
              <a:rPr sz="1200" dirty="0">
                <a:latin typeface="Montserrat" panose="00000500000000000000" pitchFamily="2" charset="0"/>
                <a:cs typeface="Arial"/>
              </a:rPr>
              <a:t> eat and drink. Get a personalized daily food plan.</a:t>
            </a:r>
          </a:p>
          <a:p>
            <a:pPr marL="6351" marR="6351" defTabSz="457189"/>
            <a:r>
              <a:rPr sz="1200" b="1" dirty="0">
                <a:latin typeface="Montserrat" panose="00000500000000000000" pitchFamily="2" charset="0"/>
                <a:cs typeface="Arial"/>
              </a:rPr>
              <a:t>Then</a:t>
            </a:r>
            <a:r>
              <a:rPr sz="1200" dirty="0">
                <a:latin typeface="Montserrat" panose="00000500000000000000" pitchFamily="2" charset="0"/>
                <a:cs typeface="Arial"/>
              </a:rPr>
              <a:t> – Begin making better choices, notice how doing so changes how you feel. Everyone is different. Compare what you eat and drink to what you should eat and drink. The ideas and tips in this section </a:t>
            </a:r>
            <a:br>
              <a:rPr lang="en-US" sz="1200" dirty="0">
                <a:latin typeface="Montserrat" panose="00000500000000000000" pitchFamily="2" charset="0"/>
                <a:cs typeface="Arial"/>
              </a:rPr>
            </a:br>
            <a:r>
              <a:rPr sz="1200" dirty="0">
                <a:latin typeface="Montserrat" panose="00000500000000000000" pitchFamily="2" charset="0"/>
                <a:cs typeface="Arial"/>
              </a:rPr>
              <a:t>can help you make better choices, which can have a lasting impact on your body weight over time.</a:t>
            </a:r>
          </a:p>
          <a:p>
            <a:pPr marL="6351" marR="6351" defTabSz="457189"/>
            <a:endParaRPr sz="1200" dirty="0">
              <a:latin typeface="Montserrat" panose="00000500000000000000" pitchFamily="2" charset="0"/>
              <a:cs typeface="Arial"/>
            </a:endParaRPr>
          </a:p>
          <a:p>
            <a:pPr marL="6351" marR="6351" defTabSz="457189"/>
            <a:endParaRPr sz="1200" dirty="0">
              <a:latin typeface="Montserrat" panose="00000500000000000000" pitchFamily="2" charset="0"/>
              <a:cs typeface="Arial"/>
            </a:endParaRPr>
          </a:p>
          <a:p>
            <a:pPr marL="6351" marR="6351" defTabSz="457189"/>
            <a:r>
              <a:rPr sz="1200" dirty="0">
                <a:latin typeface="Montserrat" panose="00000500000000000000" pitchFamily="2" charset="0"/>
                <a:cs typeface="Arial"/>
              </a:rPr>
              <a:t>The advice in this section is for adults. If your child is overweight or obese, consult a health care provider to determine appropriate weight management for them. Children and adolescents are growing and their </a:t>
            </a:r>
            <a:br>
              <a:rPr lang="en-US" sz="1200" dirty="0">
                <a:latin typeface="Montserrat" panose="00000500000000000000" pitchFamily="2" charset="0"/>
                <a:cs typeface="Arial"/>
              </a:rPr>
            </a:br>
            <a:r>
              <a:rPr sz="1200" dirty="0">
                <a:latin typeface="Montserrat" panose="00000500000000000000" pitchFamily="2" charset="0"/>
                <a:cs typeface="Arial"/>
              </a:rPr>
              <a:t>BMI is plotted on growth charts for sex and age. You can</a:t>
            </a:r>
            <a:r>
              <a:rPr lang="en-US" sz="1200" dirty="0">
                <a:latin typeface="Montserrat" panose="00000500000000000000" pitchFamily="2" charset="0"/>
                <a:cs typeface="Arial"/>
              </a:rPr>
              <a:t> learn more about BMIs for children and adolescents, and determine your child's weight status by using a BMI calculator.</a:t>
            </a:r>
          </a:p>
          <a:p>
            <a:pPr marL="6351" marR="6351" defTabSz="457189"/>
            <a:endParaRPr sz="1200" dirty="0">
              <a:latin typeface="Montserrat" panose="00000500000000000000" pitchFamily="2" charset="0"/>
              <a:cs typeface="Arial"/>
            </a:endParaRPr>
          </a:p>
        </p:txBody>
      </p:sp>
      <p:sp>
        <p:nvSpPr>
          <p:cNvPr id="7" name="TextBox 7">
            <a:extLst>
              <a:ext uri="{FF2B5EF4-FFF2-40B4-BE49-F238E27FC236}">
                <a16:creationId xmlns:a16="http://schemas.microsoft.com/office/drawing/2014/main" id="{F7678376-316F-4B6E-96AA-3FBA0B090EE8}"/>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8" name="Picture 7">
            <a:extLst>
              <a:ext uri="{FF2B5EF4-FFF2-40B4-BE49-F238E27FC236}">
                <a16:creationId xmlns:a16="http://schemas.microsoft.com/office/drawing/2014/main" id="{CF30055A-8A3F-49FF-B419-62BFD210070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797708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Washing</a:t>
            </a:r>
          </a:p>
        </p:txBody>
      </p:sp>
      <p:sp>
        <p:nvSpPr>
          <p:cNvPr id="4"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Safety</a:t>
            </a:r>
          </a:p>
        </p:txBody>
      </p:sp>
      <p:sp>
        <p:nvSpPr>
          <p:cNvPr id="8" name="object 5"/>
          <p:cNvSpPr txBox="1"/>
          <p:nvPr/>
        </p:nvSpPr>
        <p:spPr>
          <a:xfrm>
            <a:off x="2624840" y="2087564"/>
            <a:ext cx="8534494" cy="2943226"/>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Best Clean + Safety Tip: Wash Hands and Surfaces Often</a:t>
            </a:r>
          </a:p>
          <a:p>
            <a:pPr marL="6351" marR="6351" defTabSz="457189"/>
            <a:endParaRPr sz="1200" b="1" dirty="0">
              <a:latin typeface="Montserrat" panose="00000500000000000000" pitchFamily="2" charset="0"/>
              <a:cs typeface="Arial"/>
            </a:endParaRPr>
          </a:p>
          <a:p>
            <a:pPr marL="6351" marR="6351" defTabSz="457189"/>
            <a:endParaRPr sz="1200" b="1" dirty="0">
              <a:latin typeface="Montserrat" panose="00000500000000000000" pitchFamily="2" charset="0"/>
              <a:cs typeface="Arial"/>
            </a:endParaRPr>
          </a:p>
          <a:p>
            <a:pPr marL="6351" marR="6351" defTabSz="457189">
              <a:spcAft>
                <a:spcPts val="600"/>
              </a:spcAft>
            </a:pPr>
            <a:r>
              <a:rPr sz="1200" dirty="0">
                <a:latin typeface="Montserrat" panose="00000500000000000000" pitchFamily="2" charset="0"/>
                <a:cs typeface="Arial"/>
              </a:rPr>
              <a:t>Bacteria can be spread throughout the kitchen and get onto hands, cutting boards, utensils, counter tops and food.</a:t>
            </a:r>
          </a:p>
          <a:p>
            <a:pPr marL="177796" marR="131760"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Wash your hands with warm water and soap for at least 20 seconds before and after handling food and after using the bathroom or changing diapers.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Wash your hands after playing with pets or visiting petting zoos.</a:t>
            </a:r>
          </a:p>
          <a:p>
            <a:pPr marL="177796" marR="60959"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Wash your cutting boards, dishes, utensils and counter tops with hot soapy water after preparing each food </a:t>
            </a:r>
            <a:br>
              <a:rPr lang="en-US" sz="1200" dirty="0">
                <a:latin typeface="Montserrat" panose="00000500000000000000" pitchFamily="2" charset="0"/>
                <a:cs typeface="Arial"/>
              </a:rPr>
            </a:br>
            <a:r>
              <a:rPr sz="1200" dirty="0">
                <a:latin typeface="Montserrat" panose="00000500000000000000" pitchFamily="2" charset="0"/>
                <a:cs typeface="Arial"/>
              </a:rPr>
              <a:t>item and before you go on to the next food.</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Consider using paper towels to clean up kitchen surfaces. If you use cloth towels, wash</a:t>
            </a:r>
            <a:r>
              <a:rPr lang="en-US" sz="1200" dirty="0">
                <a:latin typeface="Montserrat" panose="00000500000000000000" pitchFamily="2" charset="0"/>
                <a:cs typeface="Arial"/>
              </a:rPr>
              <a:t> </a:t>
            </a:r>
            <a:r>
              <a:rPr sz="1200" dirty="0">
                <a:latin typeface="Montserrat" panose="00000500000000000000" pitchFamily="2" charset="0"/>
                <a:cs typeface="Arial"/>
              </a:rPr>
              <a:t>them often in the hot </a:t>
            </a:r>
            <a:br>
              <a:rPr lang="en-US" sz="1200" dirty="0">
                <a:latin typeface="Montserrat" panose="00000500000000000000" pitchFamily="2" charset="0"/>
                <a:cs typeface="Arial"/>
              </a:rPr>
            </a:br>
            <a:r>
              <a:rPr sz="1200" dirty="0">
                <a:latin typeface="Montserrat" panose="00000500000000000000" pitchFamily="2" charset="0"/>
                <a:cs typeface="Arial"/>
              </a:rPr>
              <a:t>cycle of your washing machine.</a:t>
            </a:r>
          </a:p>
          <a:p>
            <a:pPr marL="177796" marR="143190"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Rinse fresh fruits and vegetables under running tap water, including those with skins and rinds that are not</a:t>
            </a:r>
            <a:r>
              <a:rPr lang="en-US" sz="1200" dirty="0">
                <a:latin typeface="Montserrat" panose="00000500000000000000" pitchFamily="2" charset="0"/>
                <a:cs typeface="Arial"/>
              </a:rPr>
              <a:t> </a:t>
            </a:r>
            <a:r>
              <a:rPr sz="1200" dirty="0">
                <a:latin typeface="Montserrat" panose="00000500000000000000" pitchFamily="2" charset="0"/>
                <a:cs typeface="Arial"/>
              </a:rPr>
              <a:t>eaten.</a:t>
            </a:r>
          </a:p>
          <a:p>
            <a:pPr marL="177796" marR="128902"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Rub firm-skinned fruits and vegetables under running tap water or scrub with a clean vegetable brush while rinsing with running tap water.</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Keep books, backpacks, or shopping bags off the kitchen table or counters where food</a:t>
            </a:r>
            <a:r>
              <a:rPr lang="en-US" sz="1200" dirty="0">
                <a:latin typeface="Montserrat" panose="00000500000000000000" pitchFamily="2" charset="0"/>
                <a:cs typeface="Arial"/>
              </a:rPr>
              <a:t> </a:t>
            </a:r>
            <a:r>
              <a:rPr sz="1200" dirty="0">
                <a:latin typeface="Montserrat" panose="00000500000000000000" pitchFamily="2" charset="0"/>
                <a:cs typeface="Arial"/>
              </a:rPr>
              <a:t>is prepared or served.</a:t>
            </a:r>
          </a:p>
        </p:txBody>
      </p:sp>
      <p:sp>
        <p:nvSpPr>
          <p:cNvPr id="6" name="TextBox 7">
            <a:extLst>
              <a:ext uri="{FF2B5EF4-FFF2-40B4-BE49-F238E27FC236}">
                <a16:creationId xmlns:a16="http://schemas.microsoft.com/office/drawing/2014/main" id="{2F12AECC-49B2-4362-84A8-E2D1E83AE85C}"/>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B556E04C-1923-4AF8-A2D5-4D405143E557}"/>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6261563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861302" y="1088445"/>
            <a:ext cx="329803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Cook to proper temperatures</a:t>
            </a:r>
          </a:p>
        </p:txBody>
      </p:sp>
      <p:sp>
        <p:nvSpPr>
          <p:cNvPr id="4" name="object 2"/>
          <p:cNvSpPr txBox="1">
            <a:spLocks noChangeArrowheads="1"/>
          </p:cNvSpPr>
          <p:nvPr/>
        </p:nvSpPr>
        <p:spPr bwMode="auto">
          <a:xfrm>
            <a:off x="2624840" y="1088168"/>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Safety</a:t>
            </a:r>
          </a:p>
        </p:txBody>
      </p:sp>
      <p:sp>
        <p:nvSpPr>
          <p:cNvPr id="7" name="object 5"/>
          <p:cNvSpPr txBox="1"/>
          <p:nvPr/>
        </p:nvSpPr>
        <p:spPr>
          <a:xfrm>
            <a:off x="2624840" y="2087564"/>
            <a:ext cx="8535285" cy="2943226"/>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Cooking: Cook to Proper Temperatures</a:t>
            </a:r>
          </a:p>
          <a:p>
            <a:pPr marL="6351" marR="6351" defTabSz="457189"/>
            <a:endParaRPr sz="1200" b="1" dirty="0">
              <a:latin typeface="Montserrat" panose="00000500000000000000" pitchFamily="2" charset="0"/>
              <a:cs typeface="Arial"/>
            </a:endParaRPr>
          </a:p>
          <a:p>
            <a:pPr marL="6351" marR="6351" defTabSz="457189"/>
            <a:endParaRPr sz="1200" b="1" dirty="0">
              <a:latin typeface="Montserrat" panose="00000500000000000000" pitchFamily="2" charset="0"/>
              <a:cs typeface="Arial"/>
            </a:endParaRPr>
          </a:p>
          <a:p>
            <a:pPr marL="6351" marR="6351" defTabSz="457189">
              <a:spcAft>
                <a:spcPts val="600"/>
              </a:spcAft>
            </a:pPr>
            <a:r>
              <a:rPr sz="1200" dirty="0">
                <a:latin typeface="Montserrat" panose="00000500000000000000" pitchFamily="2" charset="0"/>
                <a:cs typeface="Arial"/>
              </a:rPr>
              <a:t>Food is safely cooked when it reaches a high enough internal temperature to kill the harmful bacteria that cause foodborne illness. Use a food thermometer to measure the internal temperature of cooked foods.</a:t>
            </a:r>
          </a:p>
          <a:p>
            <a:pPr marL="177796" marR="223197"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Use a food thermometer which measures the internal temperature of cooked meat, poultry and egg dishes, to make sure that the food is cooked to a safe internal temperature.</a:t>
            </a:r>
          </a:p>
          <a:p>
            <a:pPr marL="177796" marR="166367"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Cook beef roasts and steaks to a safe minimum internal temperature of 145°F. Cook pork to a minimum </a:t>
            </a:r>
            <a:br>
              <a:rPr lang="en-US" sz="1200" dirty="0">
                <a:latin typeface="Montserrat" panose="00000500000000000000" pitchFamily="2" charset="0"/>
                <a:cs typeface="Arial"/>
              </a:rPr>
            </a:br>
            <a:r>
              <a:rPr sz="1200" dirty="0">
                <a:latin typeface="Montserrat" panose="00000500000000000000" pitchFamily="2" charset="0"/>
                <a:cs typeface="Arial"/>
              </a:rPr>
              <a:t>of 160°F.</a:t>
            </a:r>
            <a:r>
              <a:rPr lang="en-US" sz="1200" dirty="0">
                <a:latin typeface="Montserrat" panose="00000500000000000000" pitchFamily="2" charset="0"/>
                <a:cs typeface="Arial"/>
              </a:rPr>
              <a:t> </a:t>
            </a:r>
            <a:r>
              <a:rPr sz="1200" dirty="0">
                <a:latin typeface="Montserrat" panose="00000500000000000000" pitchFamily="2" charset="0"/>
                <a:cs typeface="Arial"/>
              </a:rPr>
              <a:t>All poultry should reach a safe minimum internal temperature of 165°F throughout the bird, </a:t>
            </a:r>
            <a:br>
              <a:rPr lang="en-US" sz="1200" dirty="0">
                <a:latin typeface="Montserrat" panose="00000500000000000000" pitchFamily="2" charset="0"/>
                <a:cs typeface="Arial"/>
              </a:rPr>
            </a:br>
            <a:r>
              <a:rPr sz="1200" dirty="0">
                <a:latin typeface="Montserrat" panose="00000500000000000000" pitchFamily="2" charset="0"/>
                <a:cs typeface="Arial"/>
              </a:rPr>
              <a:t>as</a:t>
            </a:r>
            <a:r>
              <a:rPr lang="en-US" sz="1200" dirty="0">
                <a:latin typeface="Montserrat" panose="00000500000000000000" pitchFamily="2" charset="0"/>
                <a:cs typeface="Arial"/>
              </a:rPr>
              <a:t> </a:t>
            </a:r>
            <a:r>
              <a:rPr sz="1200" dirty="0">
                <a:latin typeface="Montserrat" panose="00000500000000000000" pitchFamily="2" charset="0"/>
                <a:cs typeface="Arial"/>
              </a:rPr>
              <a:t>measured with a food thermometer.</a:t>
            </a:r>
          </a:p>
          <a:p>
            <a:pPr marL="177796" marR="251771"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Cook ground meat to 160°F. Information from the Centers for Disease Control and Prevention(CDC) link </a:t>
            </a:r>
            <a:r>
              <a:rPr sz="1200" dirty="0">
                <a:latin typeface="Montserrat" panose="00000500000000000000" pitchFamily="2" charset="0"/>
                <a:cs typeface="Arial"/>
                <a:hlinkClick r:id="rId2"/>
              </a:rPr>
              <a:t>(www.cdc.gov/).</a:t>
            </a:r>
            <a:endParaRPr sz="1200" dirty="0">
              <a:latin typeface="Montserrat" panose="00000500000000000000" pitchFamily="2" charset="0"/>
              <a:cs typeface="Arial"/>
            </a:endParaRPr>
          </a:p>
        </p:txBody>
      </p:sp>
      <p:sp>
        <p:nvSpPr>
          <p:cNvPr id="6" name="TextBox 7">
            <a:extLst>
              <a:ext uri="{FF2B5EF4-FFF2-40B4-BE49-F238E27FC236}">
                <a16:creationId xmlns:a16="http://schemas.microsoft.com/office/drawing/2014/main" id="{5DF2A8BC-B38A-4B35-B111-6F8C0EFC080D}"/>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8" name="Picture 7">
            <a:extLst>
              <a:ext uri="{FF2B5EF4-FFF2-40B4-BE49-F238E27FC236}">
                <a16:creationId xmlns:a16="http://schemas.microsoft.com/office/drawing/2014/main" id="{1A986B0B-A1CD-4D67-BE9E-25601D3EB543}"/>
              </a:ext>
            </a:extLst>
          </p:cNvPr>
          <p:cNvPicPr>
            <a:picLocks noChangeAspect="1"/>
          </p:cNvPicPr>
          <p:nvPr/>
        </p:nvPicPr>
        <p:blipFill>
          <a:blip r:embed="rId3"/>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936371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442202" y="1223355"/>
            <a:ext cx="37171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eaLnBrk="1" hangingPunct="1"/>
            <a:r>
              <a:rPr lang="en-US" altLang="en-US" sz="1600" dirty="0">
                <a:solidFill>
                  <a:srgbClr val="BCC8C8"/>
                </a:solidFill>
                <a:latin typeface="Montserrat" pitchFamily="2" charset="0"/>
              </a:rPr>
              <a:t>Prevent cross-contamination</a:t>
            </a:r>
          </a:p>
        </p:txBody>
      </p:sp>
      <p:sp>
        <p:nvSpPr>
          <p:cNvPr id="4"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Safety</a:t>
            </a:r>
          </a:p>
        </p:txBody>
      </p:sp>
      <p:sp>
        <p:nvSpPr>
          <p:cNvPr id="8" name="object 5"/>
          <p:cNvSpPr txBox="1"/>
          <p:nvPr/>
        </p:nvSpPr>
        <p:spPr>
          <a:xfrm>
            <a:off x="2624840" y="2087564"/>
            <a:ext cx="8534494" cy="2943226"/>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Separate: Don't Cross Contaminate</a:t>
            </a:r>
          </a:p>
          <a:p>
            <a:pPr marL="6351" marR="6351" defTabSz="457189"/>
            <a:endParaRPr sz="1200" b="1" dirty="0">
              <a:latin typeface="Montserrat" panose="00000500000000000000" pitchFamily="2" charset="0"/>
              <a:cs typeface="Arial"/>
            </a:endParaRPr>
          </a:p>
          <a:p>
            <a:pPr marL="6351" marR="6351" defTabSz="457189"/>
            <a:endParaRPr sz="1200" b="1" dirty="0">
              <a:latin typeface="Montserrat" panose="00000500000000000000" pitchFamily="2" charset="0"/>
              <a:cs typeface="Arial"/>
            </a:endParaRPr>
          </a:p>
          <a:p>
            <a:pPr marL="6351" marR="6351" defTabSz="457189"/>
            <a:r>
              <a:rPr sz="1200" dirty="0">
                <a:latin typeface="Montserrat" panose="00000500000000000000" pitchFamily="2" charset="0"/>
                <a:cs typeface="Arial"/>
              </a:rPr>
              <a:t>Cross-contamination is how bacteria can be spread. When handling raw meat, poultry, seafood and eggs, keep these foods and their juices away from ready-to-eat foods. Always start with a clean scene and wash hands with warm water and soap. Wash cutting boards, dishes, countertops and utensils with hot soapy water.</a:t>
            </a:r>
            <a:endParaRPr lang="en-US" sz="1200" dirty="0">
              <a:latin typeface="Montserrat" panose="00000500000000000000" pitchFamily="2" charset="0"/>
              <a:cs typeface="Arial"/>
            </a:endParaRPr>
          </a:p>
          <a:p>
            <a:pPr marL="6351" marR="6351" defTabSz="457189"/>
            <a:endParaRPr sz="1200" dirty="0">
              <a:solidFill>
                <a:srgbClr val="000000"/>
              </a:solidFill>
              <a:latin typeface="Calibri"/>
            </a:endParaRPr>
          </a:p>
          <a:p>
            <a:pPr marL="177796" marR="320668"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Separate raw meat, poultry, seafood and eggs from other foods in your grocery shopping cart, </a:t>
            </a:r>
            <a:br>
              <a:rPr lang="en-US" sz="1200" dirty="0">
                <a:latin typeface="Montserrat" panose="00000500000000000000" pitchFamily="2" charset="0"/>
                <a:cs typeface="Arial"/>
              </a:rPr>
            </a:br>
            <a:r>
              <a:rPr sz="1200" dirty="0">
                <a:latin typeface="Montserrat" panose="00000500000000000000" pitchFamily="2" charset="0"/>
                <a:cs typeface="Arial"/>
              </a:rPr>
              <a:t>grocery bags and in your refrigerator.</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Use one cutting board for fresh produce and a separate one for raw meat, poultry and</a:t>
            </a:r>
            <a:r>
              <a:rPr lang="en-US" sz="1200" dirty="0">
                <a:latin typeface="Montserrat" panose="00000500000000000000" pitchFamily="2" charset="0"/>
                <a:cs typeface="Arial"/>
              </a:rPr>
              <a:t> </a:t>
            </a:r>
            <a:r>
              <a:rPr sz="1200" dirty="0">
                <a:latin typeface="Montserrat" panose="00000500000000000000" pitchFamily="2" charset="0"/>
                <a:cs typeface="Arial"/>
              </a:rPr>
              <a:t>seafood.</a:t>
            </a:r>
          </a:p>
          <a:p>
            <a:pPr marL="177796" marR="17271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Use a food thermometer which measures the internal temperature of cooked meat, poultry and egg dishes to make sure that the food is cooked to a safe internal</a:t>
            </a:r>
            <a:r>
              <a:rPr lang="en-US" sz="1200" dirty="0">
                <a:latin typeface="Montserrat" panose="00000500000000000000" pitchFamily="2" charset="0"/>
                <a:cs typeface="Arial"/>
              </a:rPr>
              <a:t> </a:t>
            </a:r>
            <a:r>
              <a:rPr sz="1200" dirty="0">
                <a:latin typeface="Montserrat" panose="00000500000000000000" pitchFamily="2" charset="0"/>
                <a:cs typeface="Arial"/>
              </a:rPr>
              <a:t>temperature.</a:t>
            </a:r>
          </a:p>
          <a:p>
            <a:pPr marL="177796" marR="64135"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Never place cooked food on a plate that previously held raw meat, poultry, seafood or eggs.</a:t>
            </a:r>
          </a:p>
        </p:txBody>
      </p:sp>
      <p:sp>
        <p:nvSpPr>
          <p:cNvPr id="6" name="TextBox 7">
            <a:extLst>
              <a:ext uri="{FF2B5EF4-FFF2-40B4-BE49-F238E27FC236}">
                <a16:creationId xmlns:a16="http://schemas.microsoft.com/office/drawing/2014/main" id="{1F4C553D-5066-4BBB-BC7B-D4181D4E7103}"/>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52E4D5D6-DA92-4D5E-9A36-186337D84852}"/>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3249241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070852" y="1088445"/>
            <a:ext cx="30884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Test your knowledge</a:t>
            </a:r>
          </a:p>
        </p:txBody>
      </p:sp>
      <p:sp>
        <p:nvSpPr>
          <p:cNvPr id="4" name="object 2"/>
          <p:cNvSpPr txBox="1">
            <a:spLocks noChangeArrowheads="1"/>
          </p:cNvSpPr>
          <p:nvPr/>
        </p:nvSpPr>
        <p:spPr bwMode="auto">
          <a:xfrm>
            <a:off x="2624840" y="1074832"/>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Food Groups</a:t>
            </a:r>
          </a:p>
        </p:txBody>
      </p:sp>
      <p:sp>
        <p:nvSpPr>
          <p:cNvPr id="8" name="object 5"/>
          <p:cNvSpPr txBox="1"/>
          <p:nvPr/>
        </p:nvSpPr>
        <p:spPr>
          <a:xfrm>
            <a:off x="2624840" y="2087564"/>
            <a:ext cx="8534494" cy="388938"/>
          </a:xfrm>
          <a:prstGeom prst="rect">
            <a:avLst/>
          </a:prstGeom>
        </p:spPr>
        <p:txBody>
          <a:bodyPr vert="horz" wrap="square" lIns="0" tIns="0" rIns="0" bIns="0" rtlCol="0">
            <a:noAutofit/>
          </a:bodyPr>
          <a:lstStyle/>
          <a:p>
            <a:pPr marL="6351" marR="6351" defTabSz="457189"/>
            <a:r>
              <a:rPr sz="1200" dirty="0">
                <a:latin typeface="Montserrat" panose="00000500000000000000" pitchFamily="2" charset="0"/>
                <a:cs typeface="Arial"/>
              </a:rPr>
              <a:t>The food groups of My Plate are listed below. Write down your ideas for </a:t>
            </a:r>
            <a:br>
              <a:rPr lang="en-US" sz="1200" dirty="0">
                <a:latin typeface="Montserrat" panose="00000500000000000000" pitchFamily="2" charset="0"/>
                <a:cs typeface="Arial"/>
              </a:rPr>
            </a:br>
            <a:r>
              <a:rPr sz="1200" dirty="0">
                <a:latin typeface="Montserrat" panose="00000500000000000000" pitchFamily="2" charset="0"/>
                <a:cs typeface="Arial"/>
              </a:rPr>
              <a:t>healthy food choices in each of these food groups.</a:t>
            </a:r>
          </a:p>
          <a:p>
            <a:pPr defTabSz="457189">
              <a:lnSpc>
                <a:spcPts val="326"/>
              </a:lnSpc>
              <a:spcBef>
                <a:spcPts val="16"/>
              </a:spcBef>
            </a:pPr>
            <a:endParaRPr sz="1200" dirty="0">
              <a:latin typeface="Calibri"/>
            </a:endParaRPr>
          </a:p>
          <a:p>
            <a:pPr defTabSz="457189">
              <a:lnSpc>
                <a:spcPts val="500"/>
              </a:lnSpc>
            </a:pPr>
            <a:endParaRPr sz="1200" dirty="0">
              <a:latin typeface="Calibri"/>
            </a:endParaRPr>
          </a:p>
          <a:p>
            <a:pPr marL="6351" defTabSz="457189">
              <a:tabLst>
                <a:tab pos="1835422" algn="l"/>
              </a:tabLst>
            </a:pPr>
            <a:r>
              <a:rPr sz="1200" dirty="0">
                <a:latin typeface="Montserrat" panose="00000500000000000000" pitchFamily="2" charset="0"/>
                <a:cs typeface="Arial"/>
              </a:rPr>
              <a:t>	</a:t>
            </a:r>
          </a:p>
        </p:txBody>
      </p:sp>
      <p:sp>
        <p:nvSpPr>
          <p:cNvPr id="31" name="object 13"/>
          <p:cNvSpPr/>
          <p:nvPr/>
        </p:nvSpPr>
        <p:spPr>
          <a:xfrm>
            <a:off x="4277494" y="3591854"/>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29" name="object 11"/>
          <p:cNvSpPr/>
          <p:nvPr/>
        </p:nvSpPr>
        <p:spPr>
          <a:xfrm>
            <a:off x="4277494" y="329594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30" name="object 12"/>
          <p:cNvSpPr/>
          <p:nvPr/>
        </p:nvSpPr>
        <p:spPr>
          <a:xfrm>
            <a:off x="4277494" y="3443899"/>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33" name="object 6"/>
          <p:cNvSpPr txBox="1"/>
          <p:nvPr/>
        </p:nvSpPr>
        <p:spPr>
          <a:xfrm>
            <a:off x="4277495" y="2998439"/>
            <a:ext cx="608331" cy="112396"/>
          </a:xfrm>
          <a:prstGeom prst="rect">
            <a:avLst/>
          </a:prstGeom>
        </p:spPr>
        <p:txBody>
          <a:bodyPr vert="horz" wrap="square" lIns="0" tIns="0" rIns="0" bIns="0" rtlCol="0">
            <a:noAutofit/>
          </a:bodyPr>
          <a:lstStyle/>
          <a:p>
            <a:pPr marL="6351" defTabSz="457189"/>
            <a:r>
              <a:rPr lang="en-US" sz="1200" dirty="0">
                <a:latin typeface="Montserrat" panose="00000500000000000000" pitchFamily="2" charset="0"/>
                <a:cs typeface="Arial"/>
              </a:rPr>
              <a:t>Grains</a:t>
            </a:r>
            <a:endParaRPr sz="1200" dirty="0">
              <a:latin typeface="Montserrat" panose="00000500000000000000" pitchFamily="2" charset="0"/>
              <a:cs typeface="Arial"/>
            </a:endParaRPr>
          </a:p>
        </p:txBody>
      </p:sp>
      <p:sp>
        <p:nvSpPr>
          <p:cNvPr id="34" name="object 6"/>
          <p:cNvSpPr txBox="1"/>
          <p:nvPr/>
        </p:nvSpPr>
        <p:spPr>
          <a:xfrm>
            <a:off x="7243629" y="2998439"/>
            <a:ext cx="1200370" cy="112396"/>
          </a:xfrm>
          <a:prstGeom prst="rect">
            <a:avLst/>
          </a:prstGeom>
        </p:spPr>
        <p:txBody>
          <a:bodyPr vert="horz" wrap="square" lIns="0" tIns="0" rIns="0" bIns="0" rtlCol="0">
            <a:noAutofit/>
          </a:bodyPr>
          <a:lstStyle/>
          <a:p>
            <a:pPr marL="6351" defTabSz="457189">
              <a:tabLst>
                <a:tab pos="1835422" algn="l"/>
              </a:tabLst>
            </a:pPr>
            <a:r>
              <a:rPr lang="en-US" sz="1200" dirty="0">
                <a:latin typeface="Montserrat" panose="00000500000000000000" pitchFamily="2" charset="0"/>
                <a:cs typeface="Arial"/>
              </a:rPr>
              <a:t>Vegetables</a:t>
            </a:r>
          </a:p>
        </p:txBody>
      </p:sp>
      <p:sp>
        <p:nvSpPr>
          <p:cNvPr id="35" name="object 11"/>
          <p:cNvSpPr/>
          <p:nvPr/>
        </p:nvSpPr>
        <p:spPr>
          <a:xfrm>
            <a:off x="7213230" y="329594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36" name="object 12"/>
          <p:cNvSpPr/>
          <p:nvPr/>
        </p:nvSpPr>
        <p:spPr>
          <a:xfrm>
            <a:off x="7213230" y="3443899"/>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37" name="object 13"/>
          <p:cNvSpPr/>
          <p:nvPr/>
        </p:nvSpPr>
        <p:spPr>
          <a:xfrm>
            <a:off x="7213230" y="3591854"/>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0" name="object 13"/>
          <p:cNvSpPr/>
          <p:nvPr/>
        </p:nvSpPr>
        <p:spPr>
          <a:xfrm>
            <a:off x="4277494" y="444991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0" name="object 7"/>
          <p:cNvSpPr txBox="1"/>
          <p:nvPr/>
        </p:nvSpPr>
        <p:spPr>
          <a:xfrm>
            <a:off x="7243628" y="3856498"/>
            <a:ext cx="827224" cy="149549"/>
          </a:xfrm>
          <a:prstGeom prst="rect">
            <a:avLst/>
          </a:prstGeom>
        </p:spPr>
        <p:txBody>
          <a:bodyPr vert="horz" wrap="square" lIns="0" tIns="0" rIns="0" bIns="0" rtlCol="0">
            <a:noAutofit/>
          </a:bodyPr>
          <a:lstStyle/>
          <a:p>
            <a:pPr marL="6351" defTabSz="457189"/>
            <a:r>
              <a:rPr sz="1200" dirty="0">
                <a:latin typeface="Montserrat" panose="00000500000000000000" pitchFamily="2" charset="0"/>
                <a:cs typeface="Arial"/>
              </a:rPr>
              <a:t>Pro</a:t>
            </a:r>
            <a:r>
              <a:rPr sz="1200" spc="3" dirty="0">
                <a:latin typeface="Montserrat" panose="00000500000000000000" pitchFamily="2" charset="0"/>
                <a:cs typeface="Arial"/>
              </a:rPr>
              <a:t>t</a:t>
            </a:r>
            <a:r>
              <a:rPr sz="1200" dirty="0">
                <a:latin typeface="Montserrat" panose="00000500000000000000" pitchFamily="2" charset="0"/>
                <a:cs typeface="Arial"/>
              </a:rPr>
              <a:t>ein</a:t>
            </a:r>
            <a:endParaRPr sz="900" dirty="0">
              <a:latin typeface="Montserrat" panose="00000500000000000000" pitchFamily="2" charset="0"/>
              <a:cs typeface="Arial"/>
            </a:endParaRPr>
          </a:p>
        </p:txBody>
      </p:sp>
      <p:sp>
        <p:nvSpPr>
          <p:cNvPr id="38" name="object 11"/>
          <p:cNvSpPr/>
          <p:nvPr/>
        </p:nvSpPr>
        <p:spPr>
          <a:xfrm>
            <a:off x="4277494" y="415400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39" name="object 12"/>
          <p:cNvSpPr/>
          <p:nvPr/>
        </p:nvSpPr>
        <p:spPr>
          <a:xfrm>
            <a:off x="4277494" y="4301958"/>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1" name="object 6"/>
          <p:cNvSpPr txBox="1"/>
          <p:nvPr/>
        </p:nvSpPr>
        <p:spPr>
          <a:xfrm>
            <a:off x="4277495" y="3856499"/>
            <a:ext cx="608331" cy="112396"/>
          </a:xfrm>
          <a:prstGeom prst="rect">
            <a:avLst/>
          </a:prstGeom>
        </p:spPr>
        <p:txBody>
          <a:bodyPr vert="horz" wrap="square" lIns="0" tIns="0" rIns="0" bIns="0" rtlCol="0">
            <a:noAutofit/>
          </a:bodyPr>
          <a:lstStyle/>
          <a:p>
            <a:pPr marL="6351" defTabSz="457189"/>
            <a:r>
              <a:rPr lang="en-US" sz="1200" spc="-3" dirty="0">
                <a:latin typeface="Montserrat" panose="00000500000000000000" pitchFamily="2" charset="0"/>
                <a:cs typeface="Arial"/>
              </a:rPr>
              <a:t>F</a:t>
            </a:r>
            <a:r>
              <a:rPr lang="en-US" sz="1200" dirty="0">
                <a:latin typeface="Montserrat" panose="00000500000000000000" pitchFamily="2" charset="0"/>
                <a:cs typeface="Arial"/>
              </a:rPr>
              <a:t>rui</a:t>
            </a:r>
            <a:r>
              <a:rPr lang="en-US" sz="1200" spc="3" dirty="0">
                <a:latin typeface="Montserrat" panose="00000500000000000000" pitchFamily="2" charset="0"/>
                <a:cs typeface="Arial"/>
              </a:rPr>
              <a:t>t</a:t>
            </a:r>
            <a:r>
              <a:rPr lang="en-US" sz="1200" dirty="0">
                <a:latin typeface="Montserrat" panose="00000500000000000000" pitchFamily="2" charset="0"/>
                <a:cs typeface="Arial"/>
              </a:rPr>
              <a:t>s</a:t>
            </a:r>
          </a:p>
        </p:txBody>
      </p:sp>
      <p:sp>
        <p:nvSpPr>
          <p:cNvPr id="42" name="object 11"/>
          <p:cNvSpPr/>
          <p:nvPr/>
        </p:nvSpPr>
        <p:spPr>
          <a:xfrm>
            <a:off x="7213230" y="415400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3" name="object 12"/>
          <p:cNvSpPr/>
          <p:nvPr/>
        </p:nvSpPr>
        <p:spPr>
          <a:xfrm>
            <a:off x="7213230" y="4301958"/>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4" name="object 13"/>
          <p:cNvSpPr/>
          <p:nvPr/>
        </p:nvSpPr>
        <p:spPr>
          <a:xfrm>
            <a:off x="7213230" y="444991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8" name="object 11"/>
          <p:cNvSpPr/>
          <p:nvPr/>
        </p:nvSpPr>
        <p:spPr>
          <a:xfrm>
            <a:off x="4277494" y="5160018"/>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49" name="object 12"/>
          <p:cNvSpPr/>
          <p:nvPr/>
        </p:nvSpPr>
        <p:spPr>
          <a:xfrm>
            <a:off x="4277494" y="5307973"/>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50" name="object 13"/>
          <p:cNvSpPr/>
          <p:nvPr/>
        </p:nvSpPr>
        <p:spPr>
          <a:xfrm>
            <a:off x="4277494" y="5455927"/>
            <a:ext cx="2396684" cy="167330"/>
          </a:xfrm>
          <a:custGeom>
            <a:avLst/>
            <a:gdLst/>
            <a:ahLst/>
            <a:cxnLst/>
            <a:rect l="l" t="t" r="r" b="b"/>
            <a:pathLst>
              <a:path w="7581161">
                <a:moveTo>
                  <a:pt x="0" y="0"/>
                </a:moveTo>
                <a:lnTo>
                  <a:pt x="7581161"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51" name="object 6"/>
          <p:cNvSpPr txBox="1"/>
          <p:nvPr/>
        </p:nvSpPr>
        <p:spPr>
          <a:xfrm>
            <a:off x="4277495" y="4862514"/>
            <a:ext cx="608331" cy="112396"/>
          </a:xfrm>
          <a:prstGeom prst="rect">
            <a:avLst/>
          </a:prstGeom>
        </p:spPr>
        <p:txBody>
          <a:bodyPr vert="horz" wrap="square" lIns="0" tIns="0" rIns="0" bIns="0" rtlCol="0">
            <a:noAutofit/>
          </a:bodyPr>
          <a:lstStyle/>
          <a:p>
            <a:pPr marL="6351" defTabSz="457189"/>
            <a:r>
              <a:rPr lang="en-US" sz="1200" spc="-6" dirty="0">
                <a:latin typeface="Montserrat" panose="00000500000000000000" pitchFamily="2" charset="0"/>
                <a:cs typeface="Arial"/>
              </a:rPr>
              <a:t>D</a:t>
            </a:r>
            <a:r>
              <a:rPr lang="en-US" sz="1200" dirty="0">
                <a:latin typeface="Montserrat" panose="00000500000000000000" pitchFamily="2" charset="0"/>
                <a:cs typeface="Arial"/>
              </a:rPr>
              <a:t>airy</a:t>
            </a:r>
          </a:p>
        </p:txBody>
      </p:sp>
      <p:sp>
        <p:nvSpPr>
          <p:cNvPr id="26" name="TextBox 7">
            <a:extLst>
              <a:ext uri="{FF2B5EF4-FFF2-40B4-BE49-F238E27FC236}">
                <a16:creationId xmlns:a16="http://schemas.microsoft.com/office/drawing/2014/main" id="{83EA17D3-7A26-4758-9745-77B5B0D81489}"/>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27" name="Picture 26">
            <a:extLst>
              <a:ext uri="{FF2B5EF4-FFF2-40B4-BE49-F238E27FC236}">
                <a16:creationId xmlns:a16="http://schemas.microsoft.com/office/drawing/2014/main" id="{71094986-6544-4F72-85FA-85681221F6F5}"/>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499916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299452" y="1088445"/>
            <a:ext cx="28598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Test your knowledge</a:t>
            </a:r>
          </a:p>
        </p:txBody>
      </p:sp>
      <p:sp>
        <p:nvSpPr>
          <p:cNvPr id="4" name="object 2"/>
          <p:cNvSpPr txBox="1">
            <a:spLocks noChangeArrowheads="1"/>
          </p:cNvSpPr>
          <p:nvPr/>
        </p:nvSpPr>
        <p:spPr bwMode="auto">
          <a:xfrm>
            <a:off x="2619802" y="1079704"/>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My Plate Style</a:t>
            </a:r>
          </a:p>
        </p:txBody>
      </p:sp>
      <p:sp>
        <p:nvSpPr>
          <p:cNvPr id="8" name="object 5"/>
          <p:cNvSpPr txBox="1"/>
          <p:nvPr/>
        </p:nvSpPr>
        <p:spPr>
          <a:xfrm>
            <a:off x="2619802" y="2098621"/>
            <a:ext cx="6328904" cy="257323"/>
          </a:xfrm>
          <a:prstGeom prst="rect">
            <a:avLst/>
          </a:prstGeom>
        </p:spPr>
        <p:txBody>
          <a:bodyPr vert="horz" wrap="square" lIns="0" tIns="0" rIns="0" bIns="0" rtlCol="0">
            <a:noAutofit/>
          </a:bodyPr>
          <a:lstStyle/>
          <a:p>
            <a:pPr marL="6351" defTabSz="457189">
              <a:spcAft>
                <a:spcPts val="300"/>
              </a:spcAft>
            </a:pPr>
            <a:r>
              <a:rPr sz="1200" dirty="0">
                <a:latin typeface="Montserrat" panose="00000500000000000000" pitchFamily="2" charset="0"/>
                <a:cs typeface="Arial"/>
              </a:rPr>
              <a:t>Write the foods you would eat in one day for each of the food groups.</a:t>
            </a:r>
          </a:p>
        </p:txBody>
      </p:sp>
      <p:graphicFrame>
        <p:nvGraphicFramePr>
          <p:cNvPr id="9" name="object 6"/>
          <p:cNvGraphicFramePr>
            <a:graphicFrameLocks noGrp="1"/>
          </p:cNvGraphicFramePr>
          <p:nvPr>
            <p:extLst>
              <p:ext uri="{D42A27DB-BD31-4B8C-83A1-F6EECF244321}">
                <p14:modId xmlns:p14="http://schemas.microsoft.com/office/powerpoint/2010/main" val="314236748"/>
              </p:ext>
            </p:extLst>
          </p:nvPr>
        </p:nvGraphicFramePr>
        <p:xfrm>
          <a:off x="2620594" y="2888938"/>
          <a:ext cx="8539531" cy="2637280"/>
        </p:xfrm>
        <a:graphic>
          <a:graphicData uri="http://schemas.openxmlformats.org/drawingml/2006/table">
            <a:tbl>
              <a:tblPr firstRow="1" bandRow="1"/>
              <a:tblGrid>
                <a:gridCol w="1707936">
                  <a:extLst>
                    <a:ext uri="{9D8B030D-6E8A-4147-A177-3AD203B41FA5}">
                      <a16:colId xmlns:a16="http://schemas.microsoft.com/office/drawing/2014/main" val="20000"/>
                    </a:ext>
                  </a:extLst>
                </a:gridCol>
                <a:gridCol w="1707899">
                  <a:extLst>
                    <a:ext uri="{9D8B030D-6E8A-4147-A177-3AD203B41FA5}">
                      <a16:colId xmlns:a16="http://schemas.microsoft.com/office/drawing/2014/main" val="20001"/>
                    </a:ext>
                  </a:extLst>
                </a:gridCol>
                <a:gridCol w="1707898">
                  <a:extLst>
                    <a:ext uri="{9D8B030D-6E8A-4147-A177-3AD203B41FA5}">
                      <a16:colId xmlns:a16="http://schemas.microsoft.com/office/drawing/2014/main" val="20002"/>
                    </a:ext>
                  </a:extLst>
                </a:gridCol>
                <a:gridCol w="1707899">
                  <a:extLst>
                    <a:ext uri="{9D8B030D-6E8A-4147-A177-3AD203B41FA5}">
                      <a16:colId xmlns:a16="http://schemas.microsoft.com/office/drawing/2014/main" val="20003"/>
                    </a:ext>
                  </a:extLst>
                </a:gridCol>
                <a:gridCol w="1707899">
                  <a:extLst>
                    <a:ext uri="{9D8B030D-6E8A-4147-A177-3AD203B41FA5}">
                      <a16:colId xmlns:a16="http://schemas.microsoft.com/office/drawing/2014/main" val="20004"/>
                    </a:ext>
                  </a:extLst>
                </a:gridCol>
              </a:tblGrid>
              <a:tr h="36101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ood</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Break</a:t>
                      </a:r>
                      <a:r>
                        <a:rPr sz="1200" spc="5"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a</a:t>
                      </a:r>
                      <a:r>
                        <a:rPr sz="1200" spc="-10" dirty="0">
                          <a:solidFill>
                            <a:srgbClr val="000000"/>
                          </a:solidFill>
                          <a:latin typeface="Montserrat" panose="00000500000000000000" pitchFamily="2" charset="0"/>
                          <a:cs typeface="Arial"/>
                        </a:rPr>
                        <a:t>s</a:t>
                      </a:r>
                      <a:r>
                        <a:rPr sz="1200" spc="0" dirty="0">
                          <a:solidFill>
                            <a:srgbClr val="000000"/>
                          </a:solidFill>
                          <a:latin typeface="Montserrat" panose="00000500000000000000" pitchFamily="2" charset="0"/>
                          <a:cs typeface="Arial"/>
                        </a:rPr>
                        <a:t>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Lunch</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spc="-10" dirty="0">
                          <a:solidFill>
                            <a:srgbClr val="000000"/>
                          </a:solidFill>
                          <a:latin typeface="Montserrat" panose="00000500000000000000" pitchFamily="2" charset="0"/>
                          <a:cs typeface="Arial"/>
                        </a:rPr>
                        <a:t>D</a:t>
                      </a:r>
                      <a:r>
                        <a:rPr sz="1200" spc="0" dirty="0">
                          <a:solidFill>
                            <a:srgbClr val="000000"/>
                          </a:solidFill>
                          <a:latin typeface="Montserrat" panose="00000500000000000000" pitchFamily="2" charset="0"/>
                          <a:cs typeface="Arial"/>
                        </a:rPr>
                        <a:t>inner</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Snacks</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508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Grains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762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75" dirty="0">
                          <a:solidFill>
                            <a:srgbClr val="000000"/>
                          </a:solidFill>
                          <a:latin typeface="Montserrat" panose="00000500000000000000" pitchFamily="2" charset="0"/>
                          <a:cs typeface="Arial"/>
                        </a:rPr>
                        <a:t>V</a:t>
                      </a:r>
                      <a:r>
                        <a:rPr sz="1200" spc="0" dirty="0">
                          <a:solidFill>
                            <a:srgbClr val="000000"/>
                          </a:solidFill>
                          <a:latin typeface="Montserrat" panose="00000500000000000000" pitchFamily="2" charset="0"/>
                          <a:cs typeface="Arial"/>
                        </a:rPr>
                        <a:t>egetables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7202">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F</a:t>
                      </a:r>
                      <a:r>
                        <a:rPr sz="1200" spc="0" dirty="0">
                          <a:solidFill>
                            <a:srgbClr val="000000"/>
                          </a:solidFill>
                          <a:latin typeface="Montserrat" panose="00000500000000000000" pitchFamily="2" charset="0"/>
                          <a:cs typeface="Arial"/>
                        </a:rPr>
                        <a:t>rui</a:t>
                      </a:r>
                      <a:r>
                        <a:rPr sz="1200" spc="5"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4841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10" dirty="0">
                          <a:solidFill>
                            <a:srgbClr val="000000"/>
                          </a:solidFill>
                          <a:latin typeface="Montserrat" panose="00000500000000000000" pitchFamily="2" charset="0"/>
                          <a:cs typeface="Arial"/>
                        </a:rPr>
                        <a:t>D</a:t>
                      </a:r>
                      <a:r>
                        <a:rPr sz="1200" spc="0" dirty="0">
                          <a:solidFill>
                            <a:srgbClr val="000000"/>
                          </a:solidFill>
                          <a:latin typeface="Montserrat" panose="00000500000000000000" pitchFamily="2" charset="0"/>
                          <a:cs typeface="Arial"/>
                        </a:rPr>
                        <a:t>airy</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6355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Pro</a:t>
                      </a:r>
                      <a:r>
                        <a:rPr sz="1200" spc="5"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ein</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7" name="TextBox 7">
            <a:extLst>
              <a:ext uri="{FF2B5EF4-FFF2-40B4-BE49-F238E27FC236}">
                <a16:creationId xmlns:a16="http://schemas.microsoft.com/office/drawing/2014/main" id="{76ACCB35-9F82-4BAF-BF09-E71EC783FE02}"/>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3</a:t>
            </a:r>
            <a:endParaRPr lang="tr-TR" altLang="en-US" sz="2000" b="1" dirty="0">
              <a:solidFill>
                <a:schemeClr val="bg1"/>
              </a:solidFill>
              <a:latin typeface="Montserrat" pitchFamily="2" charset="0"/>
            </a:endParaRPr>
          </a:p>
        </p:txBody>
      </p:sp>
      <p:pic>
        <p:nvPicPr>
          <p:cNvPr id="10" name="Picture 9">
            <a:extLst>
              <a:ext uri="{FF2B5EF4-FFF2-40B4-BE49-F238E27FC236}">
                <a16:creationId xmlns:a16="http://schemas.microsoft.com/office/drawing/2014/main" id="{E9AB6241-948C-49FB-8DEB-5BCDCB7BE5E9}"/>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447726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BD4C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489774" y="2875006"/>
            <a:ext cx="5210081"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4</a:t>
            </a:r>
            <a:endParaRPr lang="tr-TR" altLang="en-US" sz="6900" b="1" dirty="0">
              <a:solidFill>
                <a:schemeClr val="bg1"/>
              </a:solidFill>
              <a:latin typeface="Montserrat" pitchFamily="2" charset="0"/>
            </a:endParaRPr>
          </a:p>
        </p:txBody>
      </p:sp>
      <p:pic>
        <p:nvPicPr>
          <p:cNvPr id="5" name="Picture 4">
            <a:extLst>
              <a:ext uri="{FF2B5EF4-FFF2-40B4-BE49-F238E27FC236}">
                <a16:creationId xmlns:a16="http://schemas.microsoft.com/office/drawing/2014/main" id="{97A48B59-DEFF-44F9-9DBD-F8EA6225D401}"/>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006067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7">
            <a:extLst>
              <a:ext uri="{FF2B5EF4-FFF2-40B4-BE49-F238E27FC236}">
                <a16:creationId xmlns:a16="http://schemas.microsoft.com/office/drawing/2014/main" id="{92C3D25E-69B8-417A-9474-E356A3C3B72C}"/>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29" name="object 18">
            <a:extLst>
              <a:ext uri="{FF2B5EF4-FFF2-40B4-BE49-F238E27FC236}">
                <a16:creationId xmlns:a16="http://schemas.microsoft.com/office/drawing/2014/main" id="{8B95494E-42FB-4F01-B90A-57359C792838}"/>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30" name="object 19">
            <a:extLst>
              <a:ext uri="{FF2B5EF4-FFF2-40B4-BE49-F238E27FC236}">
                <a16:creationId xmlns:a16="http://schemas.microsoft.com/office/drawing/2014/main" id="{56C50A35-5B4A-4D0D-8A7F-AAD63AE47D67}"/>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1" name="object 2">
            <a:extLst>
              <a:ext uri="{FF2B5EF4-FFF2-40B4-BE49-F238E27FC236}">
                <a16:creationId xmlns:a16="http://schemas.microsoft.com/office/drawing/2014/main" id="{C2E0B879-58EC-4322-AF6B-F002B910C630}"/>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2" name="object 4">
            <a:extLst>
              <a:ext uri="{FF2B5EF4-FFF2-40B4-BE49-F238E27FC236}">
                <a16:creationId xmlns:a16="http://schemas.microsoft.com/office/drawing/2014/main" id="{1B567A28-FEC3-4038-8277-7D23C5013450}"/>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3" name="object 4">
            <a:extLst>
              <a:ext uri="{FF2B5EF4-FFF2-40B4-BE49-F238E27FC236}">
                <a16:creationId xmlns:a16="http://schemas.microsoft.com/office/drawing/2014/main" id="{5666136D-1F85-40B7-9913-9E2DAFBB1F76}"/>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4" name="Table 33">
            <a:extLst>
              <a:ext uri="{FF2B5EF4-FFF2-40B4-BE49-F238E27FC236}">
                <a16:creationId xmlns:a16="http://schemas.microsoft.com/office/drawing/2014/main" id="{5A69F0A9-1067-41D7-827B-09E5DC3A372D}"/>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FCD6CAAC-6980-4267-837E-0EBEB2E5CB0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3723297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972426" y="1088445"/>
            <a:ext cx="3186907"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Change your lifestyle</a:t>
            </a:r>
          </a:p>
        </p:txBody>
      </p:sp>
      <p:sp>
        <p:nvSpPr>
          <p:cNvPr id="4" name="object 2"/>
          <p:cNvSpPr txBox="1">
            <a:spLocks noChangeArrowheads="1"/>
          </p:cNvSpPr>
          <p:nvPr/>
        </p:nvSpPr>
        <p:spPr bwMode="auto">
          <a:xfrm>
            <a:off x="2619988" y="1085046"/>
            <a:ext cx="310515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Lifestyle vs. Diet</a:t>
            </a:r>
          </a:p>
        </p:txBody>
      </p:sp>
      <p:sp>
        <p:nvSpPr>
          <p:cNvPr id="8" name="object 5"/>
          <p:cNvSpPr txBox="1"/>
          <p:nvPr/>
        </p:nvSpPr>
        <p:spPr>
          <a:xfrm>
            <a:off x="2619988" y="2087564"/>
            <a:ext cx="8540137" cy="2943226"/>
          </a:xfrm>
          <a:prstGeom prst="rect">
            <a:avLst/>
          </a:prstGeom>
        </p:spPr>
        <p:txBody>
          <a:bodyPr vert="horz" wrap="square" lIns="0" tIns="0" rIns="0" bIns="0" rtlCol="0">
            <a:noAutofit/>
          </a:bodyPr>
          <a:lstStyle/>
          <a:p>
            <a:pPr marL="6351" marR="6351" defTabSz="457189"/>
            <a:r>
              <a:rPr sz="1200" dirty="0">
                <a:latin typeface="Montserrat" panose="00000500000000000000" pitchFamily="2" charset="0"/>
                <a:cs typeface="Arial"/>
              </a:rPr>
              <a:t>Let’s be honest, diets that restrict don’t work, they are potentially dangerous and almost always lead to weight gain in the end. The only way to lose weight and maintain the loss is to change your lifestyle. </a:t>
            </a:r>
            <a:br>
              <a:rPr lang="en-US" sz="1200" dirty="0">
                <a:latin typeface="Montserrat" panose="00000500000000000000" pitchFamily="2" charset="0"/>
                <a:cs typeface="Arial"/>
              </a:rPr>
            </a:br>
            <a:r>
              <a:rPr sz="1200" dirty="0">
                <a:latin typeface="Montserrat" panose="00000500000000000000" pitchFamily="2" charset="0"/>
                <a:cs typeface="Arial"/>
              </a:rPr>
              <a:t>When you maintain a healthy lifestyle, you maintain energy, weight loss and health. Eating right is the answer. </a:t>
            </a:r>
            <a:br>
              <a:rPr lang="en-US" sz="1200" dirty="0">
                <a:latin typeface="Montserrat" panose="00000500000000000000" pitchFamily="2" charset="0"/>
                <a:cs typeface="Arial"/>
              </a:rPr>
            </a:br>
            <a:r>
              <a:rPr sz="1200" dirty="0">
                <a:latin typeface="Montserrat" panose="00000500000000000000" pitchFamily="2" charset="0"/>
                <a:cs typeface="Arial"/>
              </a:rPr>
              <a:t>Once you learn what you need to know about healthy eating, you will always know what to eat.</a:t>
            </a:r>
          </a:p>
          <a:p>
            <a:pPr defTabSz="457189"/>
            <a:endParaRPr sz="900" dirty="0">
              <a:latin typeface="Calibri"/>
            </a:endParaRPr>
          </a:p>
          <a:p>
            <a:pPr defTabSz="457189"/>
            <a:endParaRPr sz="900" dirty="0">
              <a:latin typeface="Calibri"/>
            </a:endParaRPr>
          </a:p>
          <a:p>
            <a:pPr defTabSz="457189">
              <a:spcBef>
                <a:spcPts val="23"/>
              </a:spcBef>
            </a:pPr>
            <a:endParaRPr sz="900" dirty="0">
              <a:latin typeface="Calibri"/>
            </a:endParaRPr>
          </a:p>
          <a:p>
            <a:pPr marL="819448" marR="648637" indent="-318" algn="ctr" defTabSz="457189"/>
            <a:r>
              <a:rPr dirty="0">
                <a:solidFill>
                  <a:srgbClr val="000000"/>
                </a:solidFill>
                <a:latin typeface="Montserrat" panose="00000500000000000000" pitchFamily="2" charset="0"/>
                <a:cs typeface="Arial"/>
              </a:rPr>
              <a:t>“ We can make a commitment to promote vegetables and fruits and whole grains on every part of every menu. We can make portion sizes smaller and emphasize quality over quantity. And we can help create a culture - imagine this - where our kids ask for healthy options instead of resisting them.”</a:t>
            </a:r>
          </a:p>
          <a:p>
            <a:pPr marL="170812" algn="ctr" defTabSz="457189">
              <a:spcBef>
                <a:spcPts val="131"/>
              </a:spcBef>
            </a:pPr>
            <a:r>
              <a:rPr sz="800" i="1" dirty="0">
                <a:solidFill>
                  <a:srgbClr val="BCC8C8"/>
                </a:solidFill>
                <a:latin typeface="Montserrat" panose="00000500000000000000" pitchFamily="2" charset="0"/>
                <a:cs typeface="Arial"/>
              </a:rPr>
              <a:t>Michelle Obama</a:t>
            </a:r>
          </a:p>
        </p:txBody>
      </p:sp>
      <p:sp>
        <p:nvSpPr>
          <p:cNvPr id="6" name="TextBox 7">
            <a:extLst>
              <a:ext uri="{FF2B5EF4-FFF2-40B4-BE49-F238E27FC236}">
                <a16:creationId xmlns:a16="http://schemas.microsoft.com/office/drawing/2014/main" id="{46D863FE-97AA-406B-B2B4-BD86C2466F7A}"/>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B7199285-48D8-455C-A41F-F69F5907698F}"/>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29349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7"/>
          <p:cNvSpPr txBox="1">
            <a:spLocks noChangeArrowheads="1"/>
          </p:cNvSpPr>
          <p:nvPr/>
        </p:nvSpPr>
        <p:spPr bwMode="auto">
          <a:xfrm rot="-5400000">
            <a:off x="434599" y="3277551"/>
            <a:ext cx="2178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THE PROGRAM</a:t>
            </a:r>
            <a:endParaRPr lang="tr-TR" altLang="en-US" sz="2000">
              <a:solidFill>
                <a:schemeClr val="bg1"/>
              </a:solidFill>
              <a:latin typeface="Montserrat" pitchFamily="2" charset="0"/>
            </a:endParaRPr>
          </a:p>
        </p:txBody>
      </p:sp>
      <p:sp>
        <p:nvSpPr>
          <p:cNvPr id="20483" name="TextBox 10"/>
          <p:cNvSpPr txBox="1">
            <a:spLocks noChangeArrowheads="1"/>
          </p:cNvSpPr>
          <p:nvPr/>
        </p:nvSpPr>
        <p:spPr bwMode="auto">
          <a:xfrm>
            <a:off x="9058277" y="1086857"/>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Sessions 1-24</a:t>
            </a:r>
            <a:endParaRPr lang="tr-TR" altLang="en-US" sz="1600">
              <a:solidFill>
                <a:srgbClr val="BCC8C8"/>
              </a:solidFill>
              <a:latin typeface="Montserrat" pitchFamily="2" charset="0"/>
            </a:endParaRPr>
          </a:p>
        </p:txBody>
      </p:sp>
      <p:grpSp>
        <p:nvGrpSpPr>
          <p:cNvPr id="20484" name="Group 2"/>
          <p:cNvGrpSpPr>
            <a:grpSpLocks/>
          </p:cNvGrpSpPr>
          <p:nvPr/>
        </p:nvGrpSpPr>
        <p:grpSpPr bwMode="auto">
          <a:xfrm>
            <a:off x="4202519" y="2091493"/>
            <a:ext cx="5472907" cy="2953544"/>
            <a:chOff x="9645595" y="5640244"/>
            <a:chExt cx="6172200" cy="3306000"/>
          </a:xfrm>
        </p:grpSpPr>
        <p:sp>
          <p:nvSpPr>
            <p:cNvPr id="20486" name="Rectangle"/>
            <p:cNvSpPr>
              <a:spLocks noChangeArrowheads="1"/>
            </p:cNvSpPr>
            <p:nvPr/>
          </p:nvSpPr>
          <p:spPr bwMode="auto">
            <a:xfrm>
              <a:off x="9648135" y="5640244"/>
              <a:ext cx="988060" cy="762000"/>
            </a:xfrm>
            <a:prstGeom prst="rect">
              <a:avLst/>
            </a:prstGeom>
            <a:solidFill>
              <a:srgbClr val="51AEB3"/>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a:t>
              </a:r>
            </a:p>
          </p:txBody>
        </p:sp>
        <p:sp>
          <p:nvSpPr>
            <p:cNvPr id="20487" name="Rectangle"/>
            <p:cNvSpPr>
              <a:spLocks noChangeArrowheads="1"/>
            </p:cNvSpPr>
            <p:nvPr/>
          </p:nvSpPr>
          <p:spPr bwMode="auto">
            <a:xfrm>
              <a:off x="11720775" y="5640244"/>
              <a:ext cx="988060" cy="762000"/>
            </a:xfrm>
            <a:prstGeom prst="rect">
              <a:avLst/>
            </a:prstGeom>
            <a:solidFill>
              <a:srgbClr val="DB5764"/>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3</a:t>
              </a:r>
            </a:p>
          </p:txBody>
        </p:sp>
        <p:sp>
          <p:nvSpPr>
            <p:cNvPr id="20488" name="Rectangle"/>
            <p:cNvSpPr>
              <a:spLocks noChangeArrowheads="1"/>
            </p:cNvSpPr>
            <p:nvPr/>
          </p:nvSpPr>
          <p:spPr bwMode="auto">
            <a:xfrm>
              <a:off x="12757095" y="5640244"/>
              <a:ext cx="988060" cy="762000"/>
            </a:xfrm>
            <a:prstGeom prst="rect">
              <a:avLst/>
            </a:prstGeom>
            <a:solidFill>
              <a:srgbClr val="BD4C5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4</a:t>
              </a:r>
            </a:p>
          </p:txBody>
        </p:sp>
        <p:sp>
          <p:nvSpPr>
            <p:cNvPr id="20489" name="Rectangle"/>
            <p:cNvSpPr>
              <a:spLocks noChangeArrowheads="1"/>
            </p:cNvSpPr>
            <p:nvPr/>
          </p:nvSpPr>
          <p:spPr bwMode="auto">
            <a:xfrm>
              <a:off x="13793415" y="5640244"/>
              <a:ext cx="988060" cy="762000"/>
            </a:xfrm>
            <a:prstGeom prst="rect">
              <a:avLst/>
            </a:prstGeom>
            <a:solidFill>
              <a:srgbClr val="ADC26F"/>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5</a:t>
              </a:r>
            </a:p>
          </p:txBody>
        </p:sp>
        <p:sp>
          <p:nvSpPr>
            <p:cNvPr id="20490" name="Rectangle"/>
            <p:cNvSpPr>
              <a:spLocks noChangeArrowheads="1"/>
            </p:cNvSpPr>
            <p:nvPr/>
          </p:nvSpPr>
          <p:spPr bwMode="auto">
            <a:xfrm>
              <a:off x="14829735" y="5640244"/>
              <a:ext cx="988060" cy="762000"/>
            </a:xfrm>
            <a:prstGeom prst="rect">
              <a:avLst/>
            </a:prstGeom>
            <a:solidFill>
              <a:srgbClr val="91A05D"/>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6</a:t>
              </a:r>
            </a:p>
          </p:txBody>
        </p:sp>
        <p:sp>
          <p:nvSpPr>
            <p:cNvPr id="20491" name="Rectangle"/>
            <p:cNvSpPr>
              <a:spLocks noChangeArrowheads="1"/>
            </p:cNvSpPr>
            <p:nvPr/>
          </p:nvSpPr>
          <p:spPr bwMode="auto">
            <a:xfrm>
              <a:off x="10684455" y="5640244"/>
              <a:ext cx="988060" cy="762000"/>
            </a:xfrm>
            <a:prstGeom prst="rect">
              <a:avLst/>
            </a:prstGeom>
            <a:solidFill>
              <a:srgbClr val="48999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a:t>
              </a:r>
            </a:p>
          </p:txBody>
        </p:sp>
        <p:sp>
          <p:nvSpPr>
            <p:cNvPr id="20492" name="Rectangle"/>
            <p:cNvSpPr>
              <a:spLocks noChangeArrowheads="1"/>
            </p:cNvSpPr>
            <p:nvPr/>
          </p:nvSpPr>
          <p:spPr bwMode="auto">
            <a:xfrm>
              <a:off x="9645595" y="6445714"/>
              <a:ext cx="988060" cy="762000"/>
            </a:xfrm>
            <a:prstGeom prst="rect">
              <a:avLst/>
            </a:prstGeom>
            <a:solidFill>
              <a:srgbClr val="E7664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7</a:t>
              </a:r>
            </a:p>
          </p:txBody>
        </p:sp>
        <p:sp>
          <p:nvSpPr>
            <p:cNvPr id="20493" name="Rectangle"/>
            <p:cNvSpPr>
              <a:spLocks noChangeArrowheads="1"/>
            </p:cNvSpPr>
            <p:nvPr/>
          </p:nvSpPr>
          <p:spPr bwMode="auto">
            <a:xfrm>
              <a:off x="11718235" y="6445714"/>
              <a:ext cx="988060" cy="762000"/>
            </a:xfrm>
            <a:prstGeom prst="rect">
              <a:avLst/>
            </a:prstGeom>
            <a:solidFill>
              <a:srgbClr val="61BED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9</a:t>
              </a:r>
            </a:p>
          </p:txBody>
        </p:sp>
        <p:sp>
          <p:nvSpPr>
            <p:cNvPr id="20494" name="Rectangle"/>
            <p:cNvSpPr>
              <a:spLocks noChangeArrowheads="1"/>
            </p:cNvSpPr>
            <p:nvPr/>
          </p:nvSpPr>
          <p:spPr bwMode="auto">
            <a:xfrm>
              <a:off x="12754555" y="6445714"/>
              <a:ext cx="988060" cy="762000"/>
            </a:xfrm>
            <a:prstGeom prst="rect">
              <a:avLst/>
            </a:prstGeom>
            <a:solidFill>
              <a:srgbClr val="59B0C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10</a:t>
              </a:r>
            </a:p>
          </p:txBody>
        </p:sp>
        <p:sp>
          <p:nvSpPr>
            <p:cNvPr id="20495" name="Rectangle"/>
            <p:cNvSpPr>
              <a:spLocks noChangeArrowheads="1"/>
            </p:cNvSpPr>
            <p:nvPr/>
          </p:nvSpPr>
          <p:spPr bwMode="auto">
            <a:xfrm>
              <a:off x="13790875" y="6445714"/>
              <a:ext cx="988060" cy="762000"/>
            </a:xfrm>
            <a:prstGeom prst="rect">
              <a:avLst/>
            </a:prstGeom>
            <a:solidFill>
              <a:srgbClr val="81E5D3"/>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11</a:t>
              </a:r>
            </a:p>
          </p:txBody>
        </p:sp>
        <p:sp>
          <p:nvSpPr>
            <p:cNvPr id="20496" name="Rectangle"/>
            <p:cNvSpPr>
              <a:spLocks noChangeArrowheads="1"/>
            </p:cNvSpPr>
            <p:nvPr/>
          </p:nvSpPr>
          <p:spPr bwMode="auto">
            <a:xfrm>
              <a:off x="14827195" y="6445714"/>
              <a:ext cx="988060" cy="762000"/>
            </a:xfrm>
            <a:prstGeom prst="rect">
              <a:avLst/>
            </a:prstGeom>
            <a:solidFill>
              <a:srgbClr val="6DBEAD"/>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12</a:t>
              </a:r>
            </a:p>
          </p:txBody>
        </p:sp>
        <p:sp>
          <p:nvSpPr>
            <p:cNvPr id="20497" name="Rectangle"/>
            <p:cNvSpPr>
              <a:spLocks noChangeArrowheads="1"/>
            </p:cNvSpPr>
            <p:nvPr/>
          </p:nvSpPr>
          <p:spPr bwMode="auto">
            <a:xfrm>
              <a:off x="10681915" y="6445714"/>
              <a:ext cx="988060" cy="762000"/>
            </a:xfrm>
            <a:prstGeom prst="rect">
              <a:avLst/>
            </a:prstGeom>
            <a:solidFill>
              <a:srgbClr val="CD5746"/>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8</a:t>
              </a:r>
            </a:p>
          </p:txBody>
        </p:sp>
        <p:sp>
          <p:nvSpPr>
            <p:cNvPr id="20498" name="Rectangle"/>
            <p:cNvSpPr>
              <a:spLocks noChangeArrowheads="1"/>
            </p:cNvSpPr>
            <p:nvPr/>
          </p:nvSpPr>
          <p:spPr bwMode="auto">
            <a:xfrm>
              <a:off x="9648135" y="7378774"/>
              <a:ext cx="988060" cy="762000"/>
            </a:xfrm>
            <a:prstGeom prst="rect">
              <a:avLst/>
            </a:prstGeom>
            <a:solidFill>
              <a:srgbClr val="76C37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13</a:t>
              </a:r>
            </a:p>
          </p:txBody>
        </p:sp>
        <p:sp>
          <p:nvSpPr>
            <p:cNvPr id="20499" name="Rectangle"/>
            <p:cNvSpPr>
              <a:spLocks noChangeArrowheads="1"/>
            </p:cNvSpPr>
            <p:nvPr/>
          </p:nvSpPr>
          <p:spPr bwMode="auto">
            <a:xfrm>
              <a:off x="11720775" y="7378774"/>
              <a:ext cx="988060" cy="762000"/>
            </a:xfrm>
            <a:prstGeom prst="rect">
              <a:avLst/>
            </a:prstGeom>
            <a:solidFill>
              <a:srgbClr val="763F80"/>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15</a:t>
              </a:r>
            </a:p>
          </p:txBody>
        </p:sp>
        <p:sp>
          <p:nvSpPr>
            <p:cNvPr id="20500" name="Rectangle"/>
            <p:cNvSpPr>
              <a:spLocks noChangeArrowheads="1"/>
            </p:cNvSpPr>
            <p:nvPr/>
          </p:nvSpPr>
          <p:spPr bwMode="auto">
            <a:xfrm>
              <a:off x="12757095" y="7378774"/>
              <a:ext cx="988060" cy="762000"/>
            </a:xfrm>
            <a:prstGeom prst="rect">
              <a:avLst/>
            </a:prstGeom>
            <a:solidFill>
              <a:srgbClr val="5D3164"/>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16</a:t>
              </a:r>
            </a:p>
          </p:txBody>
        </p:sp>
        <p:sp>
          <p:nvSpPr>
            <p:cNvPr id="20501" name="Rectangle"/>
            <p:cNvSpPr>
              <a:spLocks noChangeArrowheads="1"/>
            </p:cNvSpPr>
            <p:nvPr/>
          </p:nvSpPr>
          <p:spPr bwMode="auto">
            <a:xfrm>
              <a:off x="13793415" y="7378774"/>
              <a:ext cx="988060" cy="762000"/>
            </a:xfrm>
            <a:prstGeom prst="rect">
              <a:avLst/>
            </a:prstGeom>
            <a:solidFill>
              <a:srgbClr val="E8865E"/>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17</a:t>
              </a:r>
            </a:p>
          </p:txBody>
        </p:sp>
        <p:sp>
          <p:nvSpPr>
            <p:cNvPr id="20502" name="Rectangle"/>
            <p:cNvSpPr>
              <a:spLocks noChangeArrowheads="1"/>
            </p:cNvSpPr>
            <p:nvPr/>
          </p:nvSpPr>
          <p:spPr bwMode="auto">
            <a:xfrm>
              <a:off x="14829735" y="7378774"/>
              <a:ext cx="988060" cy="762000"/>
            </a:xfrm>
            <a:prstGeom prst="rect">
              <a:avLst/>
            </a:prstGeom>
            <a:solidFill>
              <a:srgbClr val="CC604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18</a:t>
              </a:r>
            </a:p>
          </p:txBody>
        </p:sp>
        <p:sp>
          <p:nvSpPr>
            <p:cNvPr id="20503" name="Rectangle"/>
            <p:cNvSpPr>
              <a:spLocks noChangeArrowheads="1"/>
            </p:cNvSpPr>
            <p:nvPr/>
          </p:nvSpPr>
          <p:spPr bwMode="auto">
            <a:xfrm>
              <a:off x="10684455" y="7378774"/>
              <a:ext cx="988060" cy="762000"/>
            </a:xfrm>
            <a:prstGeom prst="rect">
              <a:avLst/>
            </a:prstGeom>
            <a:solidFill>
              <a:srgbClr val="65A368"/>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14</a:t>
              </a:r>
            </a:p>
          </p:txBody>
        </p:sp>
        <p:sp>
          <p:nvSpPr>
            <p:cNvPr id="20504" name="Rectangle"/>
            <p:cNvSpPr>
              <a:spLocks noChangeArrowheads="1"/>
            </p:cNvSpPr>
            <p:nvPr/>
          </p:nvSpPr>
          <p:spPr bwMode="auto">
            <a:xfrm>
              <a:off x="9645595" y="8184244"/>
              <a:ext cx="988060" cy="762000"/>
            </a:xfrm>
            <a:prstGeom prst="rect">
              <a:avLst/>
            </a:prstGeom>
            <a:solidFill>
              <a:srgbClr val="CF454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19</a:t>
              </a:r>
            </a:p>
          </p:txBody>
        </p:sp>
        <p:sp>
          <p:nvSpPr>
            <p:cNvPr id="20505" name="Rectangle"/>
            <p:cNvSpPr>
              <a:spLocks noChangeArrowheads="1"/>
            </p:cNvSpPr>
            <p:nvPr/>
          </p:nvSpPr>
          <p:spPr bwMode="auto">
            <a:xfrm>
              <a:off x="11718235" y="8184244"/>
              <a:ext cx="988060" cy="762000"/>
            </a:xfrm>
            <a:prstGeom prst="rect">
              <a:avLst/>
            </a:prstGeom>
            <a:solidFill>
              <a:srgbClr val="4A8AAB"/>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21</a:t>
              </a:r>
            </a:p>
          </p:txBody>
        </p:sp>
        <p:sp>
          <p:nvSpPr>
            <p:cNvPr id="20506" name="Rectangle"/>
            <p:cNvSpPr>
              <a:spLocks noChangeArrowheads="1"/>
            </p:cNvSpPr>
            <p:nvPr/>
          </p:nvSpPr>
          <p:spPr bwMode="auto">
            <a:xfrm>
              <a:off x="12754555" y="8184244"/>
              <a:ext cx="988060" cy="762000"/>
            </a:xfrm>
            <a:prstGeom prst="rect">
              <a:avLst/>
            </a:prstGeom>
            <a:solidFill>
              <a:srgbClr val="3E758A"/>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22</a:t>
              </a:r>
            </a:p>
          </p:txBody>
        </p:sp>
        <p:sp>
          <p:nvSpPr>
            <p:cNvPr id="20507" name="Rectangle"/>
            <p:cNvSpPr>
              <a:spLocks noChangeArrowheads="1"/>
            </p:cNvSpPr>
            <p:nvPr/>
          </p:nvSpPr>
          <p:spPr bwMode="auto">
            <a:xfrm>
              <a:off x="13790875" y="8184244"/>
              <a:ext cx="988060" cy="762000"/>
            </a:xfrm>
            <a:prstGeom prst="rect">
              <a:avLst/>
            </a:prstGeom>
            <a:solidFill>
              <a:srgbClr val="E2A652"/>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23</a:t>
              </a:r>
            </a:p>
          </p:txBody>
        </p:sp>
        <p:sp>
          <p:nvSpPr>
            <p:cNvPr id="20508" name="Rectangle"/>
            <p:cNvSpPr>
              <a:spLocks noChangeArrowheads="1"/>
            </p:cNvSpPr>
            <p:nvPr/>
          </p:nvSpPr>
          <p:spPr bwMode="auto">
            <a:xfrm>
              <a:off x="14827195" y="8184244"/>
              <a:ext cx="988060" cy="762000"/>
            </a:xfrm>
            <a:prstGeom prst="rect">
              <a:avLst/>
            </a:prstGeom>
            <a:solidFill>
              <a:srgbClr val="BB8746"/>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24</a:t>
              </a:r>
            </a:p>
          </p:txBody>
        </p:sp>
        <p:sp>
          <p:nvSpPr>
            <p:cNvPr id="20509" name="Rectangle"/>
            <p:cNvSpPr>
              <a:spLocks noChangeArrowheads="1"/>
            </p:cNvSpPr>
            <p:nvPr/>
          </p:nvSpPr>
          <p:spPr bwMode="auto">
            <a:xfrm>
              <a:off x="10681915" y="8184244"/>
              <a:ext cx="988060" cy="762000"/>
            </a:xfrm>
            <a:prstGeom prst="rect">
              <a:avLst/>
            </a:prstGeom>
            <a:solidFill>
              <a:srgbClr val="B03E47"/>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22860" rIns="22860" anchor="ctr"/>
            <a:lstStyle>
              <a:lvl1pPr>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eaLnBrk="0" fontAlgn="base" hangingPunct="0">
                <a:spcBef>
                  <a:spcPct val="0"/>
                </a:spcBef>
                <a:spcAft>
                  <a:spcPct val="0"/>
                </a:spcAft>
                <a:defRPr sz="3600">
                  <a:solidFill>
                    <a:schemeClr val="tx1"/>
                  </a:solidFill>
                  <a:latin typeface="Calibri" pitchFamily="34" charset="0"/>
                </a:defRPr>
              </a:lvl6pPr>
              <a:lvl7pPr marL="4572000" indent="-1828800" eaLnBrk="0" fontAlgn="base" hangingPunct="0">
                <a:spcBef>
                  <a:spcPct val="0"/>
                </a:spcBef>
                <a:spcAft>
                  <a:spcPct val="0"/>
                </a:spcAft>
                <a:defRPr sz="3600">
                  <a:solidFill>
                    <a:schemeClr val="tx1"/>
                  </a:solidFill>
                  <a:latin typeface="Calibri" pitchFamily="34" charset="0"/>
                </a:defRPr>
              </a:lvl7pPr>
              <a:lvl8pPr marL="5029200" indent="-1828800" eaLnBrk="0" fontAlgn="base" hangingPunct="0">
                <a:spcBef>
                  <a:spcPct val="0"/>
                </a:spcBef>
                <a:spcAft>
                  <a:spcPct val="0"/>
                </a:spcAft>
                <a:defRPr sz="3600">
                  <a:solidFill>
                    <a:schemeClr val="tx1"/>
                  </a:solidFill>
                  <a:latin typeface="Calibri" pitchFamily="34" charset="0"/>
                </a:defRPr>
              </a:lvl8pPr>
              <a:lvl9pPr marL="5486400" indent="-1828800" eaLnBrk="0" fontAlgn="base" hangingPunct="0">
                <a:spcBef>
                  <a:spcPct val="0"/>
                </a:spcBef>
                <a:spcAft>
                  <a:spcPct val="0"/>
                </a:spcAft>
                <a:defRPr sz="3600">
                  <a:solidFill>
                    <a:schemeClr val="tx1"/>
                  </a:solidFill>
                  <a:latin typeface="Calibri" pitchFamily="34" charset="0"/>
                </a:defRPr>
              </a:lvl9pPr>
            </a:lstStyle>
            <a:p>
              <a:pPr algn="ctr" defTabSz="457189"/>
              <a:r>
                <a:rPr lang="en-US" altLang="en-US" sz="1800" dirty="0">
                  <a:solidFill>
                    <a:srgbClr val="FFFFFF"/>
                  </a:solidFill>
                  <a:latin typeface="Montserrat SemiBold" pitchFamily="2" charset="0"/>
                </a:rPr>
                <a:t>20</a:t>
              </a:r>
            </a:p>
          </p:txBody>
        </p:sp>
      </p:grpSp>
      <p:sp>
        <p:nvSpPr>
          <p:cNvPr id="20485" name="object 2"/>
          <p:cNvSpPr txBox="1">
            <a:spLocks noChangeArrowheads="1"/>
          </p:cNvSpPr>
          <p:nvPr/>
        </p:nvSpPr>
        <p:spPr bwMode="auto">
          <a:xfrm>
            <a:off x="2624840" y="108802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Color Index</a:t>
            </a:r>
          </a:p>
        </p:txBody>
      </p:sp>
      <p:pic>
        <p:nvPicPr>
          <p:cNvPr id="30" name="Picture 29">
            <a:extLst>
              <a:ext uri="{FF2B5EF4-FFF2-40B4-BE49-F238E27FC236}">
                <a16:creationId xmlns:a16="http://schemas.microsoft.com/office/drawing/2014/main" id="{74BA87ED-1776-4E74-ABBC-FB8741E28589}"/>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Choices</a:t>
            </a:r>
          </a:p>
        </p:txBody>
      </p:sp>
      <p:sp>
        <p:nvSpPr>
          <p:cNvPr id="4" name="object 2"/>
          <p:cNvSpPr txBox="1">
            <a:spLocks noChangeArrowheads="1"/>
          </p:cNvSpPr>
          <p:nvPr/>
        </p:nvSpPr>
        <p:spPr bwMode="auto">
          <a:xfrm>
            <a:off x="2629997" y="107876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Instead of …</a:t>
            </a:r>
          </a:p>
        </p:txBody>
      </p:sp>
      <p:sp>
        <p:nvSpPr>
          <p:cNvPr id="8" name="object 5"/>
          <p:cNvSpPr txBox="1"/>
          <p:nvPr/>
        </p:nvSpPr>
        <p:spPr>
          <a:xfrm>
            <a:off x="2629997" y="2087564"/>
            <a:ext cx="8530128" cy="2943226"/>
          </a:xfrm>
          <a:prstGeom prst="rect">
            <a:avLst/>
          </a:prstGeom>
        </p:spPr>
        <p:txBody>
          <a:bodyPr vert="horz" wrap="square" lIns="0" tIns="0" rIns="0" bIns="0" rtlCol="0">
            <a:noAutofit/>
          </a:bodyPr>
          <a:lstStyle/>
          <a:p>
            <a:pPr marL="6033" defTabSz="457189">
              <a:spcAft>
                <a:spcPts val="300"/>
              </a:spcAft>
              <a:tabLst>
                <a:tab pos="177796" algn="l"/>
              </a:tabLst>
              <a:defRPr/>
            </a:pPr>
            <a:r>
              <a:rPr sz="1200" b="1" dirty="0">
                <a:latin typeface="Montserrat" panose="00000500000000000000" pitchFamily="2" charset="0"/>
                <a:cs typeface="Arial"/>
              </a:rPr>
              <a:t>Pick low-fat foods</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Choose fresh fruit and vegetables for snacks</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Serve meatless dinners several times each week</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Eat fruit for dessert</a:t>
            </a:r>
            <a:endParaRPr lang="en-US" sz="1200" dirty="0">
              <a:latin typeface="Montserrat" panose="00000500000000000000" pitchFamily="2" charset="0"/>
              <a:cs typeface="Arial"/>
            </a:endParaRPr>
          </a:p>
          <a:p>
            <a:pPr marL="6033" defTabSz="457189">
              <a:spcBef>
                <a:spcPts val="300"/>
              </a:spcBef>
              <a:spcAft>
                <a:spcPts val="300"/>
              </a:spcAft>
              <a:tabLst>
                <a:tab pos="177796" algn="l"/>
              </a:tabLst>
              <a:defRPr/>
            </a:pPr>
            <a:r>
              <a:rPr sz="1200" b="1" dirty="0">
                <a:latin typeface="Montserrat" panose="00000500000000000000" pitchFamily="2" charset="0"/>
                <a:cs typeface="Arial"/>
              </a:rPr>
              <a:t>Pick low-fat meats</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Buy lean cuts and trim off all the fat</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Remove the skin from chicken and turkey</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Choose white meat</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Drain the fat after cooking meat and blot the meat with a paper towel</a:t>
            </a:r>
            <a:endParaRPr lang="en-US" sz="1200" dirty="0">
              <a:latin typeface="Montserrat" panose="00000500000000000000" pitchFamily="2" charset="0"/>
              <a:cs typeface="Arial"/>
            </a:endParaRPr>
          </a:p>
          <a:p>
            <a:pPr marL="6033" defTabSz="457189">
              <a:spcBef>
                <a:spcPts val="300"/>
              </a:spcBef>
              <a:spcAft>
                <a:spcPts val="300"/>
              </a:spcAft>
              <a:tabLst>
                <a:tab pos="177796" algn="l"/>
              </a:tabLst>
              <a:defRPr/>
            </a:pPr>
            <a:r>
              <a:rPr sz="1200" b="1" dirty="0">
                <a:latin typeface="Montserrat" panose="00000500000000000000" pitchFamily="2" charset="0"/>
                <a:cs typeface="Arial"/>
              </a:rPr>
              <a:t>Avoid frying foods.</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Poach, boil or scramble eggs or egg whites</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Use two egg whites instead of one whole egg</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Steam, bake or boil vegetables in a small amount of water</a:t>
            </a:r>
          </a:p>
          <a:p>
            <a:pPr marL="177796"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Bake, roast, broil, barbecue or grill</a:t>
            </a:r>
          </a:p>
          <a:p>
            <a:pPr marL="177796" marR="6351"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Stir-fry; heat the pan to high, add no more than 1 tsp. oil or use cooking spray, stir until cooked well</a:t>
            </a:r>
          </a:p>
        </p:txBody>
      </p:sp>
      <p:sp>
        <p:nvSpPr>
          <p:cNvPr id="6" name="TextBox 7">
            <a:extLst>
              <a:ext uri="{FF2B5EF4-FFF2-40B4-BE49-F238E27FC236}">
                <a16:creationId xmlns:a16="http://schemas.microsoft.com/office/drawing/2014/main" id="{D7FA5487-43DD-4E8E-AFDF-6FCA864B930F}"/>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9B1316B3-3501-4237-B728-08ABCDC6DF82}"/>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093964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Calories</a:t>
            </a:r>
          </a:p>
        </p:txBody>
      </p:sp>
      <p:sp>
        <p:nvSpPr>
          <p:cNvPr id="4" name="object 2"/>
          <p:cNvSpPr txBox="1">
            <a:spLocks noChangeArrowheads="1"/>
          </p:cNvSpPr>
          <p:nvPr/>
        </p:nvSpPr>
        <p:spPr bwMode="auto">
          <a:xfrm>
            <a:off x="2624840" y="107795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About Calories</a:t>
            </a:r>
          </a:p>
        </p:txBody>
      </p:sp>
      <p:sp>
        <p:nvSpPr>
          <p:cNvPr id="8" name="object 5"/>
          <p:cNvSpPr txBox="1"/>
          <p:nvPr/>
        </p:nvSpPr>
        <p:spPr>
          <a:xfrm>
            <a:off x="2624840" y="2087564"/>
            <a:ext cx="8534494" cy="2943226"/>
          </a:xfrm>
          <a:prstGeom prst="rect">
            <a:avLst/>
          </a:prstGeom>
        </p:spPr>
        <p:txBody>
          <a:bodyPr vert="horz" wrap="square" lIns="0" tIns="0" rIns="0" bIns="0" rtlCol="0">
            <a:noAutofit/>
          </a:bodyPr>
          <a:lstStyle/>
          <a:p>
            <a:pPr marL="6351" marR="79374" defTabSz="457189"/>
            <a:r>
              <a:rPr sz="1200" b="1" dirty="0">
                <a:latin typeface="Montserrat" panose="00000500000000000000" pitchFamily="2" charset="0"/>
                <a:cs typeface="Arial"/>
              </a:rPr>
              <a:t>There is a reason we eat calories, our bodies need them to survive. Calories fuel everything we do. </a:t>
            </a:r>
            <a:br>
              <a:rPr lang="en-US" sz="1200" b="1" dirty="0">
                <a:latin typeface="Montserrat" panose="00000500000000000000" pitchFamily="2" charset="0"/>
                <a:cs typeface="Arial"/>
              </a:rPr>
            </a:br>
            <a:r>
              <a:rPr sz="1200" b="1" dirty="0">
                <a:latin typeface="Montserrat" panose="00000500000000000000" pitchFamily="2" charset="0"/>
                <a:cs typeface="Arial"/>
              </a:rPr>
              <a:t>The number of calories we use for an activity depends on the type of activity, the amount of time we are active and how much we weigh.</a:t>
            </a:r>
          </a:p>
          <a:p>
            <a:pPr defTabSz="457189"/>
            <a:endParaRPr sz="1200" dirty="0">
              <a:latin typeface="Montserrat" panose="00000500000000000000" pitchFamily="2" charset="0"/>
              <a:cs typeface="Arial"/>
            </a:endParaRPr>
          </a:p>
          <a:p>
            <a:pPr defTabSz="457189">
              <a:spcBef>
                <a:spcPts val="12"/>
              </a:spcBef>
            </a:pPr>
            <a:endParaRPr sz="1200" dirty="0">
              <a:latin typeface="Montserrat" panose="00000500000000000000" pitchFamily="2" charset="0"/>
              <a:cs typeface="Arial"/>
            </a:endParaRPr>
          </a:p>
          <a:p>
            <a:pPr marL="6351" defTabSz="457189"/>
            <a:r>
              <a:rPr sz="1200" b="1" dirty="0">
                <a:latin typeface="Montserrat" panose="00000500000000000000" pitchFamily="2" charset="0"/>
                <a:cs typeface="Arial"/>
              </a:rPr>
              <a:t>Calorie Balance</a:t>
            </a:r>
          </a:p>
          <a:p>
            <a:pPr marL="6351" marR="56515" defTabSz="457189">
              <a:spcBef>
                <a:spcPts val="43"/>
              </a:spcBef>
            </a:pPr>
            <a:r>
              <a:rPr sz="1200" dirty="0">
                <a:latin typeface="Montserrat" panose="00000500000000000000" pitchFamily="2" charset="0"/>
                <a:cs typeface="Arial"/>
              </a:rPr>
              <a:t>The calories we take in through eating and drinking should equal those we use through physical activity and our body’s other energy needs (breathing, digesting food, sleeping).</a:t>
            </a:r>
          </a:p>
          <a:p>
            <a:pPr defTabSz="457189"/>
            <a:endParaRPr sz="1200" dirty="0">
              <a:latin typeface="Montserrat" panose="00000500000000000000" pitchFamily="2" charset="0"/>
              <a:cs typeface="Arial"/>
            </a:endParaRPr>
          </a:p>
          <a:p>
            <a:pPr defTabSz="457189">
              <a:spcBef>
                <a:spcPts val="7"/>
              </a:spcBef>
            </a:pPr>
            <a:endParaRPr sz="1200" dirty="0">
              <a:latin typeface="Montserrat" panose="00000500000000000000" pitchFamily="2" charset="0"/>
              <a:cs typeface="Arial"/>
            </a:endParaRPr>
          </a:p>
          <a:p>
            <a:pPr marL="6351" defTabSz="457189"/>
            <a:r>
              <a:rPr sz="1200" b="1" dirty="0">
                <a:latin typeface="Montserrat" panose="00000500000000000000" pitchFamily="2" charset="0"/>
                <a:cs typeface="Arial"/>
              </a:rPr>
              <a:t>Energy Use Through Activity</a:t>
            </a:r>
          </a:p>
          <a:p>
            <a:pPr marL="6351" marR="6351" defTabSz="457189">
              <a:spcBef>
                <a:spcPts val="6"/>
              </a:spcBef>
            </a:pPr>
            <a:r>
              <a:rPr sz="1200" dirty="0">
                <a:latin typeface="Montserrat" panose="00000500000000000000" pitchFamily="2" charset="0"/>
                <a:cs typeface="Arial"/>
              </a:rPr>
              <a:t>A rule of thumb is that one mile of brisk walking uses about 100 calories. Most people walk a mile </a:t>
            </a:r>
            <a:br>
              <a:rPr lang="en-US" sz="1200" dirty="0">
                <a:latin typeface="Montserrat" panose="00000500000000000000" pitchFamily="2" charset="0"/>
                <a:cs typeface="Arial"/>
              </a:rPr>
            </a:br>
            <a:r>
              <a:rPr sz="1200" dirty="0">
                <a:latin typeface="Montserrat" panose="00000500000000000000" pitchFamily="2" charset="0"/>
                <a:cs typeface="Arial"/>
              </a:rPr>
              <a:t>in 15 to 20 minutes. You can calculate how many miles it would take to burn off a high-fat meal.</a:t>
            </a:r>
          </a:p>
          <a:p>
            <a:pPr defTabSz="457189"/>
            <a:endParaRPr sz="1200" dirty="0">
              <a:latin typeface="Montserrat" panose="00000500000000000000" pitchFamily="2" charset="0"/>
              <a:cs typeface="Arial"/>
            </a:endParaRPr>
          </a:p>
          <a:p>
            <a:pPr defTabSz="457189">
              <a:spcBef>
                <a:spcPts val="12"/>
              </a:spcBef>
            </a:pPr>
            <a:endParaRPr sz="1200" dirty="0">
              <a:latin typeface="Montserrat" panose="00000500000000000000" pitchFamily="2" charset="0"/>
              <a:cs typeface="Arial"/>
            </a:endParaRPr>
          </a:p>
          <a:p>
            <a:pPr marL="6351" defTabSz="457189"/>
            <a:r>
              <a:rPr sz="1200" b="1" dirty="0">
                <a:latin typeface="Montserrat" panose="00000500000000000000" pitchFamily="2" charset="0"/>
                <a:cs typeface="Arial"/>
              </a:rPr>
              <a:t>Tipping the Balance</a:t>
            </a:r>
          </a:p>
          <a:p>
            <a:pPr marL="6351" defTabSz="457189">
              <a:spcBef>
                <a:spcPts val="108"/>
              </a:spcBef>
            </a:pPr>
            <a:r>
              <a:rPr sz="1200" dirty="0">
                <a:latin typeface="Montserrat" panose="00000500000000000000" pitchFamily="2" charset="0"/>
                <a:cs typeface="Arial"/>
              </a:rPr>
              <a:t>How many calories and how much physical activity is needed to tip the balance in favor of losing</a:t>
            </a:r>
            <a:r>
              <a:rPr lang="en-US" sz="1200" dirty="0">
                <a:latin typeface="Montserrat" panose="00000500000000000000" pitchFamily="2" charset="0"/>
                <a:cs typeface="Arial"/>
              </a:rPr>
              <a:t> </a:t>
            </a:r>
            <a:r>
              <a:rPr sz="1200" dirty="0">
                <a:latin typeface="Montserrat" panose="00000500000000000000" pitchFamily="2" charset="0"/>
                <a:cs typeface="Arial"/>
              </a:rPr>
              <a:t>weight?</a:t>
            </a:r>
          </a:p>
          <a:p>
            <a:pPr marL="6351" marR="25082" defTabSz="457189">
              <a:spcBef>
                <a:spcPts val="6"/>
              </a:spcBef>
            </a:pPr>
            <a:r>
              <a:rPr sz="1200" dirty="0">
                <a:latin typeface="Montserrat" panose="00000500000000000000" pitchFamily="2" charset="0"/>
                <a:cs typeface="Arial"/>
              </a:rPr>
              <a:t>The amount varies from person to person. This program has many tools to help you tip the balance in </a:t>
            </a:r>
            <a:br>
              <a:rPr lang="en-US" sz="1200" dirty="0">
                <a:latin typeface="Montserrat" panose="00000500000000000000" pitchFamily="2" charset="0"/>
                <a:cs typeface="Arial"/>
              </a:rPr>
            </a:br>
            <a:r>
              <a:rPr sz="1200" dirty="0">
                <a:latin typeface="Montserrat" panose="00000500000000000000" pitchFamily="2" charset="0"/>
                <a:cs typeface="Arial"/>
              </a:rPr>
              <a:t>the healthy direction. Just remember, the best way to tip the balance is to both reduce the amount </a:t>
            </a:r>
            <a:br>
              <a:rPr lang="en-US" sz="1200" dirty="0">
                <a:latin typeface="Montserrat" panose="00000500000000000000" pitchFamily="2" charset="0"/>
                <a:cs typeface="Arial"/>
              </a:rPr>
            </a:br>
            <a:r>
              <a:rPr sz="1200" dirty="0">
                <a:latin typeface="Montserrat" panose="00000500000000000000" pitchFamily="2" charset="0"/>
                <a:cs typeface="Arial"/>
              </a:rPr>
              <a:t>we eat and drink and increase the time we are physically active.</a:t>
            </a:r>
          </a:p>
        </p:txBody>
      </p:sp>
      <p:sp>
        <p:nvSpPr>
          <p:cNvPr id="6" name="TextBox 7">
            <a:extLst>
              <a:ext uri="{FF2B5EF4-FFF2-40B4-BE49-F238E27FC236}">
                <a16:creationId xmlns:a16="http://schemas.microsoft.com/office/drawing/2014/main" id="{23ADF2B3-211A-4452-AE6E-9B82440B5B62}"/>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48D9A465-67D3-42E1-89C2-BCA7729F43AE}"/>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42440916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Eat real food</a:t>
            </a:r>
          </a:p>
        </p:txBody>
      </p:sp>
      <p:sp>
        <p:nvSpPr>
          <p:cNvPr id="4"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Eat Whole Foods</a:t>
            </a:r>
          </a:p>
        </p:txBody>
      </p:sp>
      <p:sp>
        <p:nvSpPr>
          <p:cNvPr id="8" name="object 5"/>
          <p:cNvSpPr txBox="1"/>
          <p:nvPr/>
        </p:nvSpPr>
        <p:spPr>
          <a:xfrm>
            <a:off x="2624840" y="2087565"/>
            <a:ext cx="8535285" cy="2943226"/>
          </a:xfrm>
          <a:prstGeom prst="rect">
            <a:avLst/>
          </a:prstGeom>
        </p:spPr>
        <p:txBody>
          <a:bodyPr vert="horz" wrap="square" lIns="0" tIns="0" rIns="0" bIns="0" rtlCol="0">
            <a:noAutofit/>
          </a:bodyPr>
          <a:lstStyle/>
          <a:p>
            <a:pPr marL="6351" marR="6351" defTabSz="457189"/>
            <a:r>
              <a:rPr sz="1200" b="1" dirty="0">
                <a:latin typeface="Montserrat" panose="00000500000000000000" pitchFamily="2" charset="0"/>
                <a:cs typeface="Arial"/>
              </a:rPr>
              <a:t>Only eat food in it’s natural state or lightly processed, ‘real food’. Limit or avoid processed foods that </a:t>
            </a:r>
            <a:br>
              <a:rPr lang="en-US" sz="1200" b="1" dirty="0">
                <a:latin typeface="Montserrat" panose="00000500000000000000" pitchFamily="2" charset="0"/>
                <a:cs typeface="Arial"/>
              </a:rPr>
            </a:br>
            <a:r>
              <a:rPr sz="1200" b="1" dirty="0">
                <a:latin typeface="Montserrat" panose="00000500000000000000" pitchFamily="2" charset="0"/>
                <a:cs typeface="Arial"/>
              </a:rPr>
              <a:t>are boxed or canned. Food is processed to make it safe, available and easy to use. The processing may </a:t>
            </a:r>
            <a:br>
              <a:rPr lang="en-US" sz="1200" b="1" dirty="0">
                <a:latin typeface="Montserrat" panose="00000500000000000000" pitchFamily="2" charset="0"/>
                <a:cs typeface="Arial"/>
              </a:rPr>
            </a:br>
            <a:r>
              <a:rPr sz="1200" b="1" dirty="0">
                <a:latin typeface="Montserrat" panose="00000500000000000000" pitchFamily="2" charset="0"/>
                <a:cs typeface="Arial"/>
              </a:rPr>
              <a:t>do bad things like adding fat, sugar, salt, chemicals and calories.</a:t>
            </a:r>
          </a:p>
          <a:p>
            <a:pPr defTabSz="457189">
              <a:spcBef>
                <a:spcPts val="2"/>
              </a:spcBef>
            </a:pPr>
            <a:endParaRPr sz="1200" b="1" dirty="0">
              <a:latin typeface="Montserrat" panose="00000500000000000000" pitchFamily="2" charset="0"/>
              <a:cs typeface="Arial"/>
            </a:endParaRPr>
          </a:p>
          <a:p>
            <a:pPr defTabSz="457189"/>
            <a:endParaRPr sz="1200" b="1" dirty="0">
              <a:latin typeface="Montserrat" panose="00000500000000000000" pitchFamily="2" charset="0"/>
              <a:cs typeface="Arial"/>
            </a:endParaRPr>
          </a:p>
          <a:p>
            <a:pPr marL="6351" marR="73976" defTabSz="457189">
              <a:spcAft>
                <a:spcPts val="300"/>
              </a:spcAft>
            </a:pPr>
            <a:r>
              <a:rPr sz="1200" dirty="0">
                <a:latin typeface="Montserrat" panose="00000500000000000000" pitchFamily="2" charset="0"/>
                <a:cs typeface="Arial"/>
              </a:rPr>
              <a:t>Whole foods are packed with vitamins, minerals, fiber, antioxidants and other nutrients. Fast food is often </a:t>
            </a:r>
            <a:br>
              <a:rPr lang="en-US" sz="1200" dirty="0">
                <a:latin typeface="Montserrat" panose="00000500000000000000" pitchFamily="2" charset="0"/>
                <a:cs typeface="Arial"/>
              </a:rPr>
            </a:br>
            <a:r>
              <a:rPr sz="1200" dirty="0">
                <a:latin typeface="Montserrat" panose="00000500000000000000" pitchFamily="2" charset="0"/>
                <a:cs typeface="Arial"/>
              </a:rPr>
              <a:t>calories with no nutrients. Whole food is usually grown locally and doesn’t have packaging. </a:t>
            </a:r>
            <a:br>
              <a:rPr lang="en-US" sz="1200" dirty="0">
                <a:latin typeface="Montserrat" panose="00000500000000000000" pitchFamily="2" charset="0"/>
                <a:cs typeface="Arial"/>
              </a:rPr>
            </a:br>
            <a:r>
              <a:rPr sz="1200" dirty="0">
                <a:latin typeface="Montserrat" panose="00000500000000000000" pitchFamily="2" charset="0"/>
                <a:cs typeface="Arial"/>
              </a:rPr>
              <a:t>Food is always best when it doesn’t have a label on it.</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You can prepare a healthy meal almost as quickly as something that is processed and</a:t>
            </a:r>
            <a:r>
              <a:rPr lang="en-US" sz="1200" dirty="0">
                <a:latin typeface="Montserrat" panose="00000500000000000000" pitchFamily="2" charset="0"/>
                <a:cs typeface="Arial"/>
              </a:rPr>
              <a:t> </a:t>
            </a:r>
            <a:r>
              <a:rPr sz="1200" dirty="0">
                <a:latin typeface="Montserrat" panose="00000500000000000000" pitchFamily="2" charset="0"/>
                <a:cs typeface="Arial"/>
              </a:rPr>
              <a:t>convenient. </a:t>
            </a:r>
            <a:br>
              <a:rPr lang="en-US" sz="1200" dirty="0">
                <a:latin typeface="Montserrat" panose="00000500000000000000" pitchFamily="2" charset="0"/>
                <a:cs typeface="Arial"/>
              </a:rPr>
            </a:br>
            <a:r>
              <a:rPr sz="1200" i="1" dirty="0">
                <a:latin typeface="Montserrat" panose="00000500000000000000" pitchFamily="2" charset="0"/>
                <a:cs typeface="Arial"/>
              </a:rPr>
              <a:t>Preparation is the key</a:t>
            </a:r>
            <a:r>
              <a:rPr sz="1200" dirty="0">
                <a:latin typeface="Montserrat" panose="00000500000000000000" pitchFamily="2" charset="0"/>
                <a:cs typeface="Arial"/>
              </a:rPr>
              <a:t>.</a:t>
            </a:r>
          </a:p>
          <a:p>
            <a:pPr marL="177796" marR="10160"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Plan your menus with fresh fruits and vegetables. Add whole grain pastas as sides or as a base for the main meal.</a:t>
            </a:r>
          </a:p>
          <a:p>
            <a:pPr marL="177796" marR="277807"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Freezing preserves the nutrients in vegetables and fruits. The process changes the appearance slightly. </a:t>
            </a:r>
            <a:br>
              <a:rPr lang="en-US" sz="1200" dirty="0">
                <a:latin typeface="Montserrat" panose="00000500000000000000" pitchFamily="2" charset="0"/>
                <a:cs typeface="Arial"/>
              </a:rPr>
            </a:br>
            <a:r>
              <a:rPr sz="1200" dirty="0">
                <a:latin typeface="Montserrat" panose="00000500000000000000" pitchFamily="2" charset="0"/>
                <a:cs typeface="Arial"/>
              </a:rPr>
              <a:t>These foods can be easily thawed and added to meals.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If you use processed foods, get the ones with the shortest list of ingredients.</a:t>
            </a:r>
          </a:p>
          <a:p>
            <a:pPr marL="17779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Rinse canned foods in water to eliminate salt.</a:t>
            </a:r>
          </a:p>
          <a:p>
            <a:pPr marL="177796" marR="308286" indent="-171764" defTabSz="457189">
              <a:spcAft>
                <a:spcPts val="500"/>
              </a:spcAft>
              <a:buFont typeface="Wingdings" panose="05000000000000000000" pitchFamily="2" charset="2"/>
              <a:buChar char="§"/>
              <a:tabLst>
                <a:tab pos="177796" algn="l"/>
              </a:tabLst>
              <a:defRPr/>
            </a:pPr>
            <a:r>
              <a:rPr sz="1200" dirty="0">
                <a:latin typeface="Montserrat" panose="00000500000000000000" pitchFamily="2" charset="0"/>
                <a:cs typeface="Arial"/>
              </a:rPr>
              <a:t>Keep a stockpile of easy menu ideas for rainy days. Recipes that include common ingredients and can be prepared in 20 minutes or less are best to have on hand.</a:t>
            </a:r>
          </a:p>
          <a:p>
            <a:pPr marL="177796" marR="34290" indent="-171764" defTabSz="457189">
              <a:spcAft>
                <a:spcPts val="500"/>
              </a:spcAft>
              <a:buFont typeface="Wingdings" panose="05000000000000000000" pitchFamily="2" charset="2"/>
              <a:buChar char="§"/>
              <a:tabLst>
                <a:tab pos="177796" algn="l"/>
              </a:tabLst>
              <a:defRPr/>
            </a:pPr>
            <a:r>
              <a:rPr sz="1200" spc="-16" dirty="0">
                <a:latin typeface="Montserrat" panose="00000500000000000000" pitchFamily="2" charset="0"/>
                <a:cs typeface="Arial"/>
              </a:rPr>
              <a:t>Find ways to ease your meal preparation. Cut and chop fresh ingredients the night before or on Sundays for the week.</a:t>
            </a:r>
          </a:p>
        </p:txBody>
      </p:sp>
      <p:sp>
        <p:nvSpPr>
          <p:cNvPr id="6" name="TextBox 7">
            <a:extLst>
              <a:ext uri="{FF2B5EF4-FFF2-40B4-BE49-F238E27FC236}">
                <a16:creationId xmlns:a16="http://schemas.microsoft.com/office/drawing/2014/main" id="{57A5CA22-110D-420F-97D1-FD8DE0ED47D1}"/>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F779BD21-E274-442E-80B7-3FE5F117455A}"/>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0519322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9060658" y="1088445"/>
            <a:ext cx="2098676"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Serving size</a:t>
            </a:r>
          </a:p>
        </p:txBody>
      </p:sp>
      <p:sp>
        <p:nvSpPr>
          <p:cNvPr id="4" name="object 2"/>
          <p:cNvSpPr txBox="1">
            <a:spLocks noChangeArrowheads="1"/>
          </p:cNvSpPr>
          <p:nvPr/>
        </p:nvSpPr>
        <p:spPr bwMode="auto">
          <a:xfrm>
            <a:off x="2624840" y="108936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Serving Size</a:t>
            </a:r>
          </a:p>
        </p:txBody>
      </p:sp>
      <p:sp>
        <p:nvSpPr>
          <p:cNvPr id="8" name="object 5"/>
          <p:cNvSpPr txBox="1"/>
          <p:nvPr/>
        </p:nvSpPr>
        <p:spPr>
          <a:xfrm>
            <a:off x="4142584" y="2087564"/>
            <a:ext cx="5064919" cy="2943226"/>
          </a:xfrm>
          <a:prstGeom prst="rect">
            <a:avLst/>
          </a:prstGeom>
        </p:spPr>
        <p:txBody>
          <a:bodyPr vert="horz" wrap="square" lIns="0" tIns="0" rIns="0" bIns="0" rtlCol="0">
            <a:noAutofit/>
          </a:bodyPr>
          <a:lstStyle/>
          <a:p>
            <a:pPr marL="6351" defTabSz="457189"/>
            <a:r>
              <a:rPr sz="1200" dirty="0">
                <a:latin typeface="Montserrat" panose="00000500000000000000" pitchFamily="2" charset="0"/>
                <a:cs typeface="Arial"/>
              </a:rPr>
              <a:t>1 Vegetable serving – 1 baseball</a:t>
            </a:r>
          </a:p>
          <a:p>
            <a:pPr defTabSz="457189">
              <a:lnSpc>
                <a:spcPts val="500"/>
              </a:lnSpc>
            </a:pPr>
            <a:endParaRPr sz="1200" dirty="0">
              <a:latin typeface="Calibri"/>
            </a:endParaRPr>
          </a:p>
          <a:p>
            <a:pPr defTabSz="457189">
              <a:lnSpc>
                <a:spcPts val="551"/>
              </a:lnSpc>
              <a:spcBef>
                <a:spcPts val="8"/>
              </a:spcBef>
            </a:pPr>
            <a:endParaRPr sz="1200" dirty="0">
              <a:latin typeface="Calibri"/>
            </a:endParaRPr>
          </a:p>
          <a:p>
            <a:pPr marL="6351" defTabSz="457189"/>
            <a:r>
              <a:rPr sz="1200" dirty="0">
                <a:latin typeface="Montserrat" panose="00000500000000000000" pitchFamily="2" charset="0"/>
                <a:cs typeface="Arial"/>
              </a:rPr>
              <a:t>1 Fruit serving – 1 tennis ball</a:t>
            </a:r>
          </a:p>
          <a:p>
            <a:pPr defTabSz="457189">
              <a:lnSpc>
                <a:spcPts val="500"/>
              </a:lnSpc>
            </a:pPr>
            <a:endParaRPr sz="1200" dirty="0">
              <a:latin typeface="Calibri"/>
            </a:endParaRPr>
          </a:p>
          <a:p>
            <a:pPr defTabSz="457189">
              <a:lnSpc>
                <a:spcPts val="551"/>
              </a:lnSpc>
              <a:spcBef>
                <a:spcPts val="12"/>
              </a:spcBef>
            </a:pPr>
            <a:endParaRPr sz="1200" dirty="0">
              <a:latin typeface="Calibri"/>
            </a:endParaRPr>
          </a:p>
          <a:p>
            <a:pPr marL="6351" defTabSz="457189"/>
            <a:r>
              <a:rPr sz="1200" dirty="0">
                <a:latin typeface="Montserrat" panose="00000500000000000000" pitchFamily="2" charset="0"/>
                <a:cs typeface="Arial"/>
              </a:rPr>
              <a:t>1 Carb serving – 1 hockey puck</a:t>
            </a:r>
          </a:p>
          <a:p>
            <a:pPr marL="6351" marR="6351" defTabSz="457189">
              <a:lnSpc>
                <a:spcPct val="225800"/>
              </a:lnSpc>
              <a:spcBef>
                <a:spcPts val="6"/>
              </a:spcBef>
            </a:pPr>
            <a:r>
              <a:rPr sz="1200" dirty="0">
                <a:latin typeface="Montserrat" panose="00000500000000000000" pitchFamily="2" charset="0"/>
                <a:cs typeface="Arial"/>
              </a:rPr>
              <a:t>1 Protein/Dairy serving – 1 deck of cards </a:t>
            </a:r>
            <a:endParaRPr lang="en-US" sz="1200" dirty="0">
              <a:latin typeface="Montserrat" panose="00000500000000000000" pitchFamily="2" charset="0"/>
              <a:cs typeface="Arial"/>
            </a:endParaRPr>
          </a:p>
          <a:p>
            <a:pPr marL="6351" marR="6351" defTabSz="457189">
              <a:lnSpc>
                <a:spcPct val="225800"/>
              </a:lnSpc>
              <a:spcBef>
                <a:spcPts val="6"/>
              </a:spcBef>
            </a:pPr>
            <a:r>
              <a:rPr sz="1200" dirty="0">
                <a:latin typeface="Montserrat" panose="00000500000000000000" pitchFamily="2" charset="0"/>
                <a:cs typeface="Arial"/>
              </a:rPr>
              <a:t>1 Fat Serving – 1-2 dice</a:t>
            </a:r>
            <a:endParaRPr sz="1200" dirty="0">
              <a:latin typeface="Calibri"/>
            </a:endParaRPr>
          </a:p>
          <a:p>
            <a:pPr defTabSz="457189">
              <a:lnSpc>
                <a:spcPts val="551"/>
              </a:lnSpc>
              <a:spcBef>
                <a:spcPts val="12"/>
              </a:spcBef>
            </a:pPr>
            <a:endParaRPr sz="1200" b="1" dirty="0">
              <a:latin typeface="Calibri"/>
            </a:endParaRPr>
          </a:p>
          <a:p>
            <a:pPr marL="6351" defTabSz="457189"/>
            <a:r>
              <a:rPr sz="1200" b="1" dirty="0">
                <a:latin typeface="Montserrat" panose="00000500000000000000" pitchFamily="2" charset="0"/>
                <a:cs typeface="Arial"/>
              </a:rPr>
              <a:t>Not all foods fit into this guideline.</a:t>
            </a:r>
          </a:p>
        </p:txBody>
      </p:sp>
      <p:sp>
        <p:nvSpPr>
          <p:cNvPr id="6" name="TextBox 7">
            <a:extLst>
              <a:ext uri="{FF2B5EF4-FFF2-40B4-BE49-F238E27FC236}">
                <a16:creationId xmlns:a16="http://schemas.microsoft.com/office/drawing/2014/main" id="{1E3DFD05-DF05-4067-B28C-326F5BF1F165}"/>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D3882AD6-7566-43DC-9C1A-E67C5DEEB1FF}"/>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1271318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147052" y="108844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4" name="object 2"/>
          <p:cNvSpPr txBox="1">
            <a:spLocks noChangeArrowheads="1"/>
          </p:cNvSpPr>
          <p:nvPr/>
        </p:nvSpPr>
        <p:spPr bwMode="auto">
          <a:xfrm>
            <a:off x="2626879" y="107795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Vegetables</a:t>
            </a:r>
          </a:p>
        </p:txBody>
      </p:sp>
      <p:sp>
        <p:nvSpPr>
          <p:cNvPr id="24" name="object 23"/>
          <p:cNvSpPr txBox="1"/>
          <p:nvPr/>
        </p:nvSpPr>
        <p:spPr>
          <a:xfrm>
            <a:off x="2622136" y="2087565"/>
            <a:ext cx="8537198" cy="917575"/>
          </a:xfrm>
          <a:prstGeom prst="rect">
            <a:avLst/>
          </a:prstGeom>
        </p:spPr>
        <p:txBody>
          <a:bodyPr vert="horz" wrap="square" lIns="0" tIns="0" rIns="0" bIns="0" rtlCol="0">
            <a:noAutofit/>
          </a:bodyPr>
          <a:lstStyle/>
          <a:p>
            <a:pPr marL="6351" marR="6351" defTabSz="457189">
              <a:lnSpc>
                <a:spcPct val="112900"/>
              </a:lnSpc>
            </a:pPr>
            <a:r>
              <a:rPr sz="1200" dirty="0">
                <a:latin typeface="Montserrat" panose="00000500000000000000" pitchFamily="2" charset="0"/>
                <a:cs typeface="Arial"/>
              </a:rPr>
              <a:t>Vegetables are nutritional powerhouses, but they’re too often treated as accompaniments or side</a:t>
            </a:r>
            <a:r>
              <a:rPr lang="en-US" sz="1200" dirty="0">
                <a:latin typeface="Montserrat" panose="00000500000000000000" pitchFamily="2" charset="0"/>
                <a:cs typeface="Arial"/>
              </a:rPr>
              <a:t> </a:t>
            </a:r>
            <a:r>
              <a:rPr sz="1200" dirty="0">
                <a:latin typeface="Montserrat" panose="00000500000000000000" pitchFamily="2" charset="0"/>
                <a:cs typeface="Arial"/>
              </a:rPr>
              <a:t>dishes. Use their vibrant flavors, colors and textures to expand their role in your diet. Corn and potatoes are listed as carbohydrates. Green peas are listed with protein.</a:t>
            </a:r>
          </a:p>
        </p:txBody>
      </p:sp>
      <p:grpSp>
        <p:nvGrpSpPr>
          <p:cNvPr id="2" name="Group 1"/>
          <p:cNvGrpSpPr/>
          <p:nvPr/>
        </p:nvGrpSpPr>
        <p:grpSpPr>
          <a:xfrm>
            <a:off x="4144963" y="2802647"/>
            <a:ext cx="5181600" cy="2197407"/>
            <a:chOff x="8491219" y="5627116"/>
            <a:chExt cx="6096000" cy="3329404"/>
          </a:xfrm>
        </p:grpSpPr>
        <p:sp>
          <p:nvSpPr>
            <p:cNvPr id="127" name="object 8"/>
            <p:cNvSpPr/>
            <p:nvPr/>
          </p:nvSpPr>
          <p:spPr>
            <a:xfrm>
              <a:off x="8491219" y="599790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8" name="object 9"/>
            <p:cNvSpPr/>
            <p:nvPr/>
          </p:nvSpPr>
          <p:spPr>
            <a:xfrm>
              <a:off x="11539219" y="599790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9" name="object 10"/>
            <p:cNvSpPr/>
            <p:nvPr/>
          </p:nvSpPr>
          <p:spPr>
            <a:xfrm>
              <a:off x="8491219" y="651243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0" name="object 11"/>
            <p:cNvSpPr/>
            <p:nvPr/>
          </p:nvSpPr>
          <p:spPr>
            <a:xfrm>
              <a:off x="11539219" y="651243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1" name="object 12"/>
            <p:cNvSpPr/>
            <p:nvPr/>
          </p:nvSpPr>
          <p:spPr>
            <a:xfrm>
              <a:off x="8491219" y="700011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2" name="object 13"/>
            <p:cNvSpPr/>
            <p:nvPr/>
          </p:nvSpPr>
          <p:spPr>
            <a:xfrm>
              <a:off x="11539219" y="700011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3" name="object 14"/>
            <p:cNvSpPr/>
            <p:nvPr/>
          </p:nvSpPr>
          <p:spPr>
            <a:xfrm>
              <a:off x="8491219" y="748779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4" name="object 15"/>
            <p:cNvSpPr/>
            <p:nvPr/>
          </p:nvSpPr>
          <p:spPr>
            <a:xfrm>
              <a:off x="11539219" y="748779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5" name="object 16"/>
            <p:cNvSpPr/>
            <p:nvPr/>
          </p:nvSpPr>
          <p:spPr>
            <a:xfrm>
              <a:off x="8491219" y="7975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6" name="object 17"/>
            <p:cNvSpPr/>
            <p:nvPr/>
          </p:nvSpPr>
          <p:spPr>
            <a:xfrm>
              <a:off x="11539219" y="7975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7" name="object 18"/>
            <p:cNvSpPr/>
            <p:nvPr/>
          </p:nvSpPr>
          <p:spPr>
            <a:xfrm>
              <a:off x="8491219" y="84631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8" name="object 19"/>
            <p:cNvSpPr/>
            <p:nvPr/>
          </p:nvSpPr>
          <p:spPr>
            <a:xfrm>
              <a:off x="11539219" y="84631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3" name="object 25"/>
            <p:cNvSpPr/>
            <p:nvPr/>
          </p:nvSpPr>
          <p:spPr>
            <a:xfrm>
              <a:off x="8491219" y="5627116"/>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144" name="object 27"/>
            <p:cNvSpPr txBox="1"/>
            <p:nvPr/>
          </p:nvSpPr>
          <p:spPr>
            <a:xfrm>
              <a:off x="8569959" y="5667501"/>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(25</a:t>
              </a:r>
              <a:r>
                <a:rPr sz="900" spc="-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148" name="object 28"/>
            <p:cNvSpPr txBox="1"/>
            <p:nvPr/>
          </p:nvSpPr>
          <p:spPr>
            <a:xfrm>
              <a:off x="11618593" y="5667501"/>
              <a:ext cx="20542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149" name="object 29"/>
            <p:cNvSpPr txBox="1"/>
            <p:nvPr/>
          </p:nvSpPr>
          <p:spPr>
            <a:xfrm>
              <a:off x="8569959" y="6040500"/>
              <a:ext cx="1789430"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a:t>
              </a:r>
              <a:r>
                <a:rPr lang="en-US" sz="700" spc="-6" dirty="0">
                  <a:solidFill>
                    <a:srgbClr val="000000"/>
                  </a:solidFill>
                  <a:latin typeface="Montserrat SemiBold" panose="00000700000000000000" pitchFamily="2" charset="0"/>
                  <a:cs typeface="Arial"/>
                </a:rPr>
                <a:t>l</a:t>
              </a:r>
              <a:r>
                <a:rPr lang="en-US" sz="700" spc="3" dirty="0">
                  <a:solidFill>
                    <a:srgbClr val="000000"/>
                  </a:solidFill>
                  <a:latin typeface="Montserrat SemiBold" panose="00000700000000000000" pitchFamily="2" charset="0"/>
                  <a:cs typeface="Arial"/>
                </a:rPr>
                <a:t>f</a:t>
              </a:r>
              <a:r>
                <a:rPr lang="en-US" sz="700" spc="-6" dirty="0">
                  <a:solidFill>
                    <a:srgbClr val="000000"/>
                  </a:solidFill>
                  <a:latin typeface="Montserrat SemiBold" panose="00000700000000000000" pitchFamily="2" charset="0"/>
                  <a:cs typeface="Arial"/>
                </a:rPr>
                <a:t>a</a:t>
              </a:r>
              <a:r>
                <a:rPr lang="en-US" sz="700" spc="-8" dirty="0">
                  <a:solidFill>
                    <a:srgbClr val="000000"/>
                  </a:solidFill>
                  <a:latin typeface="Montserrat SemiBold" panose="00000700000000000000" pitchFamily="2" charset="0"/>
                  <a:cs typeface="Arial"/>
                </a:rPr>
                <a:t>l</a:t>
              </a:r>
              <a:r>
                <a:rPr lang="en-US" sz="700" spc="3" dirty="0">
                  <a:solidFill>
                    <a:srgbClr val="000000"/>
                  </a:solidFill>
                  <a:latin typeface="Montserrat SemiBold" panose="00000700000000000000" pitchFamily="2" charset="0"/>
                  <a:cs typeface="Arial"/>
                </a:rPr>
                <a:t>f</a:t>
              </a:r>
              <a:r>
                <a:rPr lang="en-US" sz="700" spc="-6" dirty="0">
                  <a:solidFill>
                    <a:srgbClr val="000000"/>
                  </a:solidFill>
                  <a:latin typeface="Montserrat SemiBold" panose="00000700000000000000" pitchFamily="2" charset="0"/>
                  <a:cs typeface="Arial"/>
                </a:rPr>
                <a:t>a</a:t>
              </a:r>
              <a:r>
                <a:rPr lang="en-US" sz="700" spc="-8" dirty="0">
                  <a:solidFill>
                    <a:srgbClr val="000000"/>
                  </a:solidFill>
                  <a:latin typeface="Montserrat SemiBold" panose="00000700000000000000" pitchFamily="2" charset="0"/>
                  <a:cs typeface="Arial"/>
                </a:rPr>
                <a:t> S</a:t>
              </a:r>
              <a:r>
                <a:rPr lang="en-US" sz="700" spc="-3" dirty="0">
                  <a:solidFill>
                    <a:srgbClr val="000000"/>
                  </a:solidFill>
                  <a:latin typeface="Montserrat SemiBold" panose="00000700000000000000" pitchFamily="2" charset="0"/>
                  <a:cs typeface="Arial"/>
                </a:rPr>
                <a:t>prouts</a:t>
              </a:r>
              <a:endParaRPr sz="700" dirty="0">
                <a:solidFill>
                  <a:srgbClr val="000000"/>
                </a:solidFill>
                <a:latin typeface="Montserrat SemiBold" panose="00000700000000000000" pitchFamily="2" charset="0"/>
                <a:cs typeface="Arial"/>
              </a:endParaRPr>
            </a:p>
          </p:txBody>
        </p:sp>
        <p:sp>
          <p:nvSpPr>
            <p:cNvPr id="150" name="object 30"/>
            <p:cNvSpPr txBox="1"/>
            <p:nvPr/>
          </p:nvSpPr>
          <p:spPr>
            <a:xfrm>
              <a:off x="11618593" y="6040500"/>
              <a:ext cx="2394383"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1</a:t>
              </a:r>
              <a:r>
                <a:rPr lang="en-US" sz="700" spc="-3" dirty="0">
                  <a:solidFill>
                    <a:srgbClr val="000000"/>
                  </a:solidFill>
                  <a:latin typeface="Montserrat SemiBold" panose="00000700000000000000" pitchFamily="2" charset="0"/>
                  <a:cs typeface="Arial"/>
                </a:rPr>
                <a:t> </a:t>
              </a:r>
              <a:r>
                <a:rPr lang="en-US" sz="700" spc="-6" dirty="0">
                  <a:solidFill>
                    <a:srgbClr val="000000"/>
                  </a:solidFill>
                  <a:latin typeface="Montserrat SemiBold" panose="00000700000000000000" pitchFamily="2" charset="0"/>
                  <a:cs typeface="Arial"/>
                </a:rPr>
                <a:t>cup</a:t>
              </a:r>
              <a:endParaRPr lang="en-US" sz="700" dirty="0">
                <a:solidFill>
                  <a:srgbClr val="000000"/>
                </a:solidFill>
                <a:latin typeface="Montserrat SemiBold" panose="00000700000000000000" pitchFamily="2" charset="0"/>
                <a:cs typeface="Arial"/>
              </a:endParaRPr>
            </a:p>
          </p:txBody>
        </p:sp>
        <p:sp>
          <p:nvSpPr>
            <p:cNvPr id="151" name="object 31"/>
            <p:cNvSpPr txBox="1"/>
            <p:nvPr/>
          </p:nvSpPr>
          <p:spPr>
            <a:xfrm>
              <a:off x="8569959" y="6311519"/>
              <a:ext cx="2207260"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a:t>
              </a:r>
              <a:r>
                <a:rPr lang="en-US" sz="700" spc="-3" dirty="0">
                  <a:solidFill>
                    <a:srgbClr val="000000"/>
                  </a:solidFill>
                  <a:latin typeface="Montserrat SemiBold" panose="00000700000000000000" pitchFamily="2" charset="0"/>
                  <a:cs typeface="Arial"/>
                </a:rPr>
                <a:t>rt</a:t>
              </a:r>
              <a:r>
                <a:rPr lang="en-US" sz="700" spc="-6" dirty="0">
                  <a:solidFill>
                    <a:srgbClr val="000000"/>
                  </a:solidFill>
                  <a:latin typeface="Montserrat SemiBold" panose="00000700000000000000" pitchFamily="2" charset="0"/>
                  <a:cs typeface="Arial"/>
                </a:rPr>
                <a:t>i</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h</a:t>
              </a:r>
              <a:r>
                <a:rPr lang="en-US" sz="700" spc="-8" dirty="0">
                  <a:solidFill>
                    <a:srgbClr val="000000"/>
                  </a:solidFill>
                  <a:latin typeface="Montserrat SemiBold" panose="00000700000000000000" pitchFamily="2" charset="0"/>
                  <a:cs typeface="Arial"/>
                </a:rPr>
                <a:t>o</a:t>
              </a:r>
              <a:r>
                <a:rPr lang="en-US" sz="700" spc="3" dirty="0">
                  <a:solidFill>
                    <a:srgbClr val="000000"/>
                  </a:solidFill>
                  <a:latin typeface="Montserrat SemiBold" panose="00000700000000000000" pitchFamily="2" charset="0"/>
                  <a:cs typeface="Arial"/>
                </a:rPr>
                <a:t>k</a:t>
              </a:r>
              <a:r>
                <a:rPr lang="en-US" sz="700" spc="-6" dirty="0">
                  <a:solidFill>
                    <a:srgbClr val="000000"/>
                  </a:solidFill>
                  <a:latin typeface="Montserrat SemiBold" panose="00000700000000000000" pitchFamily="2" charset="0"/>
                  <a:cs typeface="Arial"/>
                </a:rPr>
                <a:t>e </a:t>
              </a:r>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ud</a:t>
              </a:r>
              <a:endParaRPr sz="700" dirty="0">
                <a:solidFill>
                  <a:srgbClr val="000000"/>
                </a:solidFill>
                <a:latin typeface="Montserrat SemiBold" panose="00000700000000000000" pitchFamily="2" charset="0"/>
                <a:cs typeface="Arial"/>
              </a:endParaRPr>
            </a:p>
          </p:txBody>
        </p:sp>
        <p:sp>
          <p:nvSpPr>
            <p:cNvPr id="152" name="object 32"/>
            <p:cNvSpPr txBox="1"/>
            <p:nvPr/>
          </p:nvSpPr>
          <p:spPr>
            <a:xfrm>
              <a:off x="11618593" y="6311519"/>
              <a:ext cx="23590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spc="-6" dirty="0">
                  <a:solidFill>
                    <a:srgbClr val="000000"/>
                  </a:solidFill>
                  <a:latin typeface="Montserrat SemiBold" panose="00000700000000000000" pitchFamily="2" charset="0"/>
                  <a:cs typeface="Arial"/>
                </a:rPr>
                <a:t>b</a:t>
              </a:r>
              <a:r>
                <a:rPr lang="en-US" sz="700" spc="-8" dirty="0">
                  <a:solidFill>
                    <a:srgbClr val="000000"/>
                  </a:solidFill>
                  <a:latin typeface="Montserrat SemiBold" panose="00000700000000000000" pitchFamily="2" charset="0"/>
                  <a:cs typeface="Arial"/>
                </a:rPr>
                <a:t>u</a:t>
              </a:r>
              <a:r>
                <a:rPr lang="en-US" sz="700" spc="-6" dirty="0">
                  <a:solidFill>
                    <a:srgbClr val="000000"/>
                  </a:solidFill>
                  <a:latin typeface="Montserrat SemiBold" panose="00000700000000000000" pitchFamily="2" charset="0"/>
                  <a:cs typeface="Arial"/>
                </a:rPr>
                <a:t>d</a:t>
              </a:r>
              <a:endParaRPr lang="en-US" sz="700" dirty="0">
                <a:solidFill>
                  <a:srgbClr val="000000"/>
                </a:solidFill>
                <a:latin typeface="Montserrat SemiBold" panose="00000700000000000000" pitchFamily="2" charset="0"/>
                <a:cs typeface="Arial"/>
              </a:endParaRPr>
            </a:p>
          </p:txBody>
        </p:sp>
        <p:sp>
          <p:nvSpPr>
            <p:cNvPr id="153" name="object 33"/>
            <p:cNvSpPr txBox="1"/>
            <p:nvPr/>
          </p:nvSpPr>
          <p:spPr>
            <a:xfrm>
              <a:off x="8569959" y="6555358"/>
              <a:ext cx="1369060" cy="163830"/>
            </a:xfrm>
            <a:prstGeom prst="rect">
              <a:avLst/>
            </a:prstGeom>
          </p:spPr>
          <p:txBody>
            <a:bodyPr vert="horz" wrap="square" lIns="0" tIns="0" rIns="0" bIns="0" rtlCol="0">
              <a:noAutofit/>
            </a:bodyPr>
            <a:lstStyle/>
            <a:p>
              <a:pPr marL="6351" defTabSz="457189"/>
              <a:r>
                <a:rPr lang="en-US" sz="700" spc="-3" dirty="0">
                  <a:solidFill>
                    <a:srgbClr val="000000"/>
                  </a:solidFill>
                  <a:latin typeface="Montserrat SemiBold" panose="00000700000000000000" pitchFamily="2" charset="0"/>
                  <a:cs typeface="Arial"/>
                </a:rPr>
                <a:t>Artichoke Heart</a:t>
              </a:r>
              <a:endParaRPr sz="700" dirty="0">
                <a:solidFill>
                  <a:srgbClr val="000000"/>
                </a:solidFill>
                <a:latin typeface="Montserrat SemiBold" panose="00000700000000000000" pitchFamily="2" charset="0"/>
                <a:cs typeface="Arial"/>
              </a:endParaRPr>
            </a:p>
          </p:txBody>
        </p:sp>
        <p:sp>
          <p:nvSpPr>
            <p:cNvPr id="154" name="object 34"/>
            <p:cNvSpPr txBox="1"/>
            <p:nvPr/>
          </p:nvSpPr>
          <p:spPr>
            <a:xfrm>
              <a:off x="11618594" y="6555358"/>
              <a:ext cx="1139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155" name="object 35"/>
            <p:cNvSpPr txBox="1"/>
            <p:nvPr/>
          </p:nvSpPr>
          <p:spPr>
            <a:xfrm>
              <a:off x="8569959" y="6799199"/>
              <a:ext cx="1788698"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a:t>
              </a:r>
              <a:r>
                <a:rPr lang="en-US" sz="700" spc="-3" dirty="0">
                  <a:solidFill>
                    <a:srgbClr val="000000"/>
                  </a:solidFill>
                  <a:latin typeface="Montserrat SemiBold" panose="00000700000000000000" pitchFamily="2" charset="0"/>
                  <a:cs typeface="Arial"/>
                </a:rPr>
                <a:t>ru</a:t>
              </a:r>
              <a:r>
                <a:rPr lang="en-US" sz="700" spc="-8" dirty="0">
                  <a:solidFill>
                    <a:srgbClr val="000000"/>
                  </a:solidFill>
                  <a:latin typeface="Montserrat SemiBold" panose="00000700000000000000" pitchFamily="2" charset="0"/>
                  <a:cs typeface="Arial"/>
                </a:rPr>
                <a:t>g</a:t>
              </a:r>
              <a:r>
                <a:rPr lang="en-US" sz="700" spc="-6" dirty="0">
                  <a:solidFill>
                    <a:srgbClr val="000000"/>
                  </a:solidFill>
                  <a:latin typeface="Montserrat SemiBold" panose="00000700000000000000" pitchFamily="2" charset="0"/>
                  <a:cs typeface="Arial"/>
                </a:rPr>
                <a:t>u</a:t>
              </a:r>
              <a:r>
                <a:rPr lang="en-US" sz="700" spc="-8" dirty="0">
                  <a:solidFill>
                    <a:srgbClr val="000000"/>
                  </a:solidFill>
                  <a:latin typeface="Montserrat SemiBold" panose="00000700000000000000" pitchFamily="2" charset="0"/>
                  <a:cs typeface="Arial"/>
                </a:rPr>
                <a:t>l</a:t>
              </a:r>
              <a:r>
                <a:rPr lang="en-US" sz="700" spc="-6"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156" name="object 36"/>
            <p:cNvSpPr txBox="1"/>
            <p:nvPr/>
          </p:nvSpPr>
          <p:spPr>
            <a:xfrm>
              <a:off x="11618594" y="6799199"/>
              <a:ext cx="1520824" cy="163830"/>
            </a:xfrm>
            <a:prstGeom prst="rect">
              <a:avLst/>
            </a:prstGeom>
          </p:spPr>
          <p:txBody>
            <a:bodyPr vert="horz" wrap="square" lIns="0" tIns="0" rIns="0" bIns="0" rtlCol="0">
              <a:noAutofit/>
            </a:bodyPr>
            <a:lstStyle/>
            <a:p>
              <a:pPr marL="6351" defTabSz="457189">
                <a:tabLst>
                  <a:tab pos="1570952" algn="l"/>
                </a:tabLst>
              </a:pPr>
              <a:r>
                <a:rPr lang="en-US" sz="700" spc="-3" dirty="0">
                  <a:solidFill>
                    <a:srgbClr val="000000"/>
                  </a:solidFill>
                  <a:latin typeface="Montserrat SemiBold" panose="00000700000000000000" pitchFamily="2" charset="0"/>
                  <a:cs typeface="Arial"/>
                </a:rPr>
                <a:t>2 </a:t>
              </a:r>
              <a:r>
                <a:rPr lang="en-US" sz="700" spc="-6" dirty="0">
                  <a:solidFill>
                    <a:srgbClr val="000000"/>
                  </a:solidFill>
                  <a:latin typeface="Montserrat SemiBold" panose="00000700000000000000" pitchFamily="2" charset="0"/>
                  <a:cs typeface="Arial"/>
                </a:rPr>
                <a:t>cups</a:t>
              </a:r>
              <a:endParaRPr lang="en-US" sz="700" dirty="0">
                <a:solidFill>
                  <a:srgbClr val="000000"/>
                </a:solidFill>
                <a:latin typeface="Montserrat SemiBold" panose="00000700000000000000" pitchFamily="2" charset="0"/>
                <a:cs typeface="Arial"/>
              </a:endParaRPr>
            </a:p>
          </p:txBody>
        </p:sp>
        <p:sp>
          <p:nvSpPr>
            <p:cNvPr id="157" name="object 37"/>
            <p:cNvSpPr txBox="1"/>
            <p:nvPr/>
          </p:nvSpPr>
          <p:spPr>
            <a:xfrm>
              <a:off x="8569959" y="7043038"/>
              <a:ext cx="1077423"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a:t>
              </a:r>
              <a:r>
                <a:rPr lang="en-US" sz="700" dirty="0">
                  <a:solidFill>
                    <a:srgbClr val="000000"/>
                  </a:solidFill>
                  <a:latin typeface="Montserrat SemiBold" panose="00000700000000000000" pitchFamily="2" charset="0"/>
                  <a:cs typeface="Arial"/>
                </a:rPr>
                <a:t>s</a:t>
              </a:r>
              <a:r>
                <a:rPr lang="en-US" sz="700" spc="-6" dirty="0">
                  <a:solidFill>
                    <a:srgbClr val="000000"/>
                  </a:solidFill>
                  <a:latin typeface="Montserrat SemiBold" panose="00000700000000000000" pitchFamily="2" charset="0"/>
                  <a:cs typeface="Arial"/>
                </a:rPr>
                <a:t>p</a:t>
              </a:r>
              <a:r>
                <a:rPr lang="en-US" sz="700" spc="-8" dirty="0">
                  <a:solidFill>
                    <a:srgbClr val="000000"/>
                  </a:solidFill>
                  <a:latin typeface="Montserrat SemiBold" panose="00000700000000000000" pitchFamily="2" charset="0"/>
                  <a:cs typeface="Arial"/>
                </a:rPr>
                <a:t>a</a:t>
              </a:r>
              <a:r>
                <a:rPr lang="en-US" sz="700" spc="-3" dirty="0">
                  <a:solidFill>
                    <a:srgbClr val="000000"/>
                  </a:solidFill>
                  <a:latin typeface="Montserrat SemiBold" panose="00000700000000000000" pitchFamily="2" charset="0"/>
                  <a:cs typeface="Arial"/>
                </a:rPr>
                <a:t>ra</a:t>
              </a:r>
              <a:r>
                <a:rPr lang="en-US" sz="700" spc="-8" dirty="0">
                  <a:solidFill>
                    <a:srgbClr val="000000"/>
                  </a:solidFill>
                  <a:latin typeface="Montserrat SemiBold" panose="00000700000000000000" pitchFamily="2" charset="0"/>
                  <a:cs typeface="Arial"/>
                </a:rPr>
                <a:t>g</a:t>
              </a:r>
              <a:r>
                <a:rPr lang="en-US" sz="700" spc="-6" dirty="0">
                  <a:solidFill>
                    <a:srgbClr val="000000"/>
                  </a:solidFill>
                  <a:latin typeface="Montserrat SemiBold" panose="00000700000000000000" pitchFamily="2" charset="0"/>
                  <a:cs typeface="Arial"/>
                </a:rPr>
                <a:t>us</a:t>
              </a:r>
              <a:endParaRPr sz="700" dirty="0">
                <a:solidFill>
                  <a:srgbClr val="000000"/>
                </a:solidFill>
                <a:latin typeface="Montserrat SemiBold" panose="00000700000000000000" pitchFamily="2" charset="0"/>
                <a:cs typeface="Arial"/>
              </a:endParaRPr>
            </a:p>
          </p:txBody>
        </p:sp>
        <p:sp>
          <p:nvSpPr>
            <p:cNvPr id="158" name="object 38"/>
            <p:cNvSpPr txBox="1"/>
            <p:nvPr/>
          </p:nvSpPr>
          <p:spPr>
            <a:xfrm>
              <a:off x="11618594" y="7043038"/>
              <a:ext cx="1197190"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r>
                <a:rPr lang="en-US" sz="700" spc="-11" dirty="0">
                  <a:solidFill>
                    <a:srgbClr val="000000"/>
                  </a:solidFill>
                  <a:latin typeface="Montserrat SemiBold" panose="00000700000000000000" pitchFamily="2" charset="0"/>
                  <a:cs typeface="Arial"/>
                </a:rPr>
                <a:t> </a:t>
              </a:r>
              <a:r>
                <a:rPr lang="en-US" sz="700" spc="-3" dirty="0">
                  <a:solidFill>
                    <a:srgbClr val="000000"/>
                  </a:solidFill>
                  <a:latin typeface="Montserrat SemiBold" panose="00000700000000000000" pitchFamily="2" charset="0"/>
                  <a:cs typeface="Arial"/>
                </a:rPr>
                <a:t>or </a:t>
              </a:r>
              <a:r>
                <a:rPr lang="en-US" sz="700" spc="-6" dirty="0">
                  <a:solidFill>
                    <a:srgbClr val="000000"/>
                  </a:solidFill>
                  <a:latin typeface="Montserrat SemiBold" panose="00000700000000000000" pitchFamily="2" charset="0"/>
                  <a:cs typeface="Arial"/>
                </a:rPr>
                <a:t>6</a:t>
              </a:r>
              <a:r>
                <a:rPr lang="en-US" sz="700" spc="-3" dirty="0">
                  <a:solidFill>
                    <a:srgbClr val="000000"/>
                  </a:solidFill>
                  <a:latin typeface="Montserrat SemiBold" panose="00000700000000000000" pitchFamily="2" charset="0"/>
                  <a:cs typeface="Arial"/>
                </a:rPr>
                <a:t> </a:t>
              </a:r>
              <a:r>
                <a:rPr lang="en-US" sz="700" spc="-6" dirty="0">
                  <a:solidFill>
                    <a:srgbClr val="000000"/>
                  </a:solidFill>
                  <a:latin typeface="Montserrat SemiBold" panose="00000700000000000000" pitchFamily="2" charset="0"/>
                  <a:cs typeface="Arial"/>
                </a:rPr>
                <a:t>sp</a:t>
              </a:r>
              <a:r>
                <a:rPr lang="en-US" sz="700" spc="-8" dirty="0">
                  <a:solidFill>
                    <a:srgbClr val="000000"/>
                  </a:solidFill>
                  <a:latin typeface="Montserrat SemiBold" panose="00000700000000000000" pitchFamily="2" charset="0"/>
                  <a:cs typeface="Arial"/>
                </a:rPr>
                <a:t>e</a:t>
              </a:r>
              <a:r>
                <a:rPr lang="en-US" sz="700" spc="-3" dirty="0">
                  <a:solidFill>
                    <a:srgbClr val="000000"/>
                  </a:solidFill>
                  <a:latin typeface="Montserrat SemiBold" panose="00000700000000000000" pitchFamily="2" charset="0"/>
                  <a:cs typeface="Arial"/>
                </a:rPr>
                <a:t>ars</a:t>
              </a:r>
              <a:endParaRPr lang="en-US" sz="700" dirty="0">
                <a:solidFill>
                  <a:srgbClr val="000000"/>
                </a:solidFill>
                <a:latin typeface="Montserrat SemiBold" panose="00000700000000000000" pitchFamily="2" charset="0"/>
                <a:cs typeface="Arial"/>
              </a:endParaRPr>
            </a:p>
          </p:txBody>
        </p:sp>
        <p:sp>
          <p:nvSpPr>
            <p:cNvPr id="159" name="object 39"/>
            <p:cNvSpPr txBox="1"/>
            <p:nvPr/>
          </p:nvSpPr>
          <p:spPr>
            <a:xfrm>
              <a:off x="8569958" y="7286879"/>
              <a:ext cx="2417633"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a</a:t>
              </a:r>
              <a:r>
                <a:rPr lang="en-US" sz="700" spc="6" dirty="0">
                  <a:solidFill>
                    <a:srgbClr val="000000"/>
                  </a:solidFill>
                  <a:latin typeface="Montserrat SemiBold" panose="00000700000000000000" pitchFamily="2" charset="0"/>
                  <a:cs typeface="Arial"/>
                </a:rPr>
                <a:t>m</a:t>
              </a:r>
              <a:r>
                <a:rPr lang="en-US" sz="700" spc="-6" dirty="0">
                  <a:solidFill>
                    <a:srgbClr val="000000"/>
                  </a:solidFill>
                  <a:latin typeface="Montserrat SemiBold" panose="00000700000000000000" pitchFamily="2" charset="0"/>
                  <a:cs typeface="Arial"/>
                </a:rPr>
                <a:t>b</a:t>
              </a:r>
              <a:r>
                <a:rPr lang="en-US" sz="700" spc="-8" dirty="0">
                  <a:solidFill>
                    <a:srgbClr val="000000"/>
                  </a:solidFill>
                  <a:latin typeface="Montserrat SemiBold" panose="00000700000000000000" pitchFamily="2" charset="0"/>
                  <a:cs typeface="Arial"/>
                </a:rPr>
                <a:t>o</a:t>
              </a:r>
              <a:r>
                <a:rPr lang="en-US" sz="700" spc="-6" dirty="0">
                  <a:solidFill>
                    <a:srgbClr val="000000"/>
                  </a:solidFill>
                  <a:latin typeface="Montserrat SemiBold" panose="00000700000000000000" pitchFamily="2" charset="0"/>
                  <a:cs typeface="Arial"/>
                </a:rPr>
                <a:t>o</a:t>
              </a:r>
              <a:r>
                <a:rPr lang="en-US" sz="700" spc="-14" dirty="0">
                  <a:solidFill>
                    <a:srgbClr val="000000"/>
                  </a:solidFill>
                  <a:latin typeface="Montserrat SemiBold" panose="00000700000000000000" pitchFamily="2" charset="0"/>
                  <a:cs typeface="Arial"/>
                </a:rPr>
                <a:t> </a:t>
              </a:r>
              <a:r>
                <a:rPr lang="en-US" sz="700" spc="-8" dirty="0">
                  <a:solidFill>
                    <a:srgbClr val="000000"/>
                  </a:solidFill>
                  <a:latin typeface="Montserrat SemiBold" panose="00000700000000000000" pitchFamily="2" charset="0"/>
                  <a:cs typeface="Arial"/>
                </a:rPr>
                <a:t>S</a:t>
              </a:r>
              <a:r>
                <a:rPr lang="en-US" sz="700" spc="-6" dirty="0">
                  <a:solidFill>
                    <a:srgbClr val="000000"/>
                  </a:solidFill>
                  <a:latin typeface="Montserrat SemiBold" panose="00000700000000000000" pitchFamily="2" charset="0"/>
                  <a:cs typeface="Arial"/>
                </a:rPr>
                <a:t>h</a:t>
              </a:r>
              <a:r>
                <a:rPr lang="en-US" sz="700" spc="-8" dirty="0">
                  <a:solidFill>
                    <a:srgbClr val="000000"/>
                  </a:solidFill>
                  <a:latin typeface="Montserrat SemiBold" panose="00000700000000000000" pitchFamily="2" charset="0"/>
                  <a:cs typeface="Arial"/>
                </a:rPr>
                <a:t>o</a:t>
              </a:r>
              <a:r>
                <a:rPr lang="en-US" sz="700" spc="-3" dirty="0">
                  <a:solidFill>
                    <a:srgbClr val="000000"/>
                  </a:solidFill>
                  <a:latin typeface="Montserrat SemiBold" panose="00000700000000000000" pitchFamily="2" charset="0"/>
                  <a:cs typeface="Arial"/>
                </a:rPr>
                <a:t>ots</a:t>
              </a:r>
              <a:endParaRPr sz="700" dirty="0">
                <a:solidFill>
                  <a:srgbClr val="000000"/>
                </a:solidFill>
                <a:latin typeface="Montserrat SemiBold" panose="00000700000000000000" pitchFamily="2" charset="0"/>
                <a:cs typeface="Arial"/>
              </a:endParaRPr>
            </a:p>
          </p:txBody>
        </p:sp>
        <p:sp>
          <p:nvSpPr>
            <p:cNvPr id="160" name="object 40"/>
            <p:cNvSpPr txBox="1"/>
            <p:nvPr/>
          </p:nvSpPr>
          <p:spPr>
            <a:xfrm>
              <a:off x="11618594" y="7286879"/>
              <a:ext cx="760411"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endParaRPr lang="en-US" sz="700" dirty="0">
                <a:solidFill>
                  <a:srgbClr val="000000"/>
                </a:solidFill>
                <a:latin typeface="Montserrat SemiBold" panose="00000700000000000000" pitchFamily="2" charset="0"/>
                <a:cs typeface="Arial"/>
              </a:endParaRPr>
            </a:p>
          </p:txBody>
        </p:sp>
        <p:sp>
          <p:nvSpPr>
            <p:cNvPr id="161" name="object 41"/>
            <p:cNvSpPr txBox="1"/>
            <p:nvPr/>
          </p:nvSpPr>
          <p:spPr>
            <a:xfrm>
              <a:off x="8569959" y="7530719"/>
              <a:ext cx="1687087"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a</a:t>
              </a:r>
              <a:r>
                <a:rPr lang="en-US" sz="700" spc="-6" dirty="0">
                  <a:solidFill>
                    <a:srgbClr val="000000"/>
                  </a:solidFill>
                  <a:latin typeface="Montserrat SemiBold" panose="00000700000000000000" pitchFamily="2" charset="0"/>
                  <a:cs typeface="Arial"/>
                </a:rPr>
                <a:t>n</a:t>
              </a:r>
              <a:r>
                <a:rPr lang="en-US" sz="700" spc="-3" dirty="0">
                  <a:solidFill>
                    <a:srgbClr val="000000"/>
                  </a:solidFill>
                  <a:latin typeface="Montserrat SemiBold" panose="00000700000000000000" pitchFamily="2" charset="0"/>
                  <a:cs typeface="Arial"/>
                </a:rPr>
                <a:t> </a:t>
              </a:r>
              <a:r>
                <a:rPr lang="en-US" sz="700" spc="-11" dirty="0">
                  <a:solidFill>
                    <a:srgbClr val="000000"/>
                  </a:solidFill>
                  <a:latin typeface="Montserrat SemiBold" panose="00000700000000000000" pitchFamily="2" charset="0"/>
                  <a:cs typeface="Arial"/>
                </a:rPr>
                <a:t>S</a:t>
              </a:r>
              <a:r>
                <a:rPr lang="en-US" sz="700" spc="-3" dirty="0">
                  <a:solidFill>
                    <a:srgbClr val="000000"/>
                  </a:solidFill>
                  <a:latin typeface="Montserrat SemiBold" panose="00000700000000000000" pitchFamily="2" charset="0"/>
                  <a:cs typeface="Arial"/>
                </a:rPr>
                <a:t>prouts</a:t>
              </a:r>
              <a:endParaRPr sz="700" dirty="0">
                <a:solidFill>
                  <a:srgbClr val="000000"/>
                </a:solidFill>
                <a:latin typeface="Montserrat SemiBold" panose="00000700000000000000" pitchFamily="2" charset="0"/>
                <a:cs typeface="Arial"/>
              </a:endParaRPr>
            </a:p>
          </p:txBody>
        </p:sp>
        <p:sp>
          <p:nvSpPr>
            <p:cNvPr id="162" name="object 42"/>
            <p:cNvSpPr txBox="1"/>
            <p:nvPr/>
          </p:nvSpPr>
          <p:spPr>
            <a:xfrm>
              <a:off x="11618594" y="7530719"/>
              <a:ext cx="1415534"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1</a:t>
              </a:r>
              <a:r>
                <a:rPr lang="en-US" sz="700" spc="-3" dirty="0">
                  <a:solidFill>
                    <a:srgbClr val="000000"/>
                  </a:solidFill>
                  <a:latin typeface="Montserrat SemiBold" panose="00000700000000000000" pitchFamily="2" charset="0"/>
                  <a:cs typeface="Arial"/>
                </a:rPr>
                <a:t> </a:t>
              </a:r>
              <a:r>
                <a:rPr lang="en-US" sz="700" spc="-6" dirty="0">
                  <a:solidFill>
                    <a:srgbClr val="000000"/>
                  </a:solidFill>
                  <a:latin typeface="Montserrat SemiBold" panose="00000700000000000000" pitchFamily="2" charset="0"/>
                  <a:cs typeface="Arial"/>
                </a:rPr>
                <a:t>cup</a:t>
              </a:r>
              <a:endParaRPr lang="en-US" sz="700" dirty="0">
                <a:solidFill>
                  <a:srgbClr val="000000"/>
                </a:solidFill>
                <a:latin typeface="Montserrat SemiBold" panose="00000700000000000000" pitchFamily="2" charset="0"/>
                <a:cs typeface="Arial"/>
              </a:endParaRPr>
            </a:p>
          </p:txBody>
        </p:sp>
        <p:sp>
          <p:nvSpPr>
            <p:cNvPr id="163" name="object 43"/>
            <p:cNvSpPr txBox="1"/>
            <p:nvPr/>
          </p:nvSpPr>
          <p:spPr>
            <a:xfrm>
              <a:off x="8569959" y="7774812"/>
              <a:ext cx="2902911"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a</a:t>
              </a:r>
              <a:r>
                <a:rPr lang="en-US" sz="700" spc="-3" dirty="0">
                  <a:solidFill>
                    <a:srgbClr val="000000"/>
                  </a:solidFill>
                  <a:latin typeface="Montserrat SemiBold" panose="00000700000000000000" pitchFamily="2" charset="0"/>
                  <a:cs typeface="Arial"/>
                </a:rPr>
                <a:t>ns,</a:t>
              </a:r>
              <a:r>
                <a:rPr lang="en-US" sz="700" spc="-8" dirty="0">
                  <a:solidFill>
                    <a:srgbClr val="000000"/>
                  </a:solidFill>
                  <a:latin typeface="Montserrat SemiBold" panose="00000700000000000000" pitchFamily="2" charset="0"/>
                  <a:cs typeface="Arial"/>
                </a:rPr>
                <a:t> </a:t>
              </a:r>
              <a:r>
                <a:rPr lang="en-US" sz="700" spc="-3" dirty="0">
                  <a:solidFill>
                    <a:srgbClr val="000000"/>
                  </a:solidFill>
                  <a:latin typeface="Montserrat SemiBold" panose="00000700000000000000" pitchFamily="2" charset="0"/>
                  <a:cs typeface="Arial"/>
                </a:rPr>
                <a:t>Gre</a:t>
              </a:r>
              <a:r>
                <a:rPr lang="en-US" sz="700" spc="-8" dirty="0">
                  <a:solidFill>
                    <a:srgbClr val="000000"/>
                  </a:solidFill>
                  <a:latin typeface="Montserrat SemiBold" panose="00000700000000000000" pitchFamily="2" charset="0"/>
                  <a:cs typeface="Arial"/>
                </a:rPr>
                <a:t>e</a:t>
              </a:r>
              <a:r>
                <a:rPr lang="en-US" sz="700" spc="-6" dirty="0">
                  <a:solidFill>
                    <a:srgbClr val="000000"/>
                  </a:solidFill>
                  <a:latin typeface="Montserrat SemiBold" panose="00000700000000000000" pitchFamily="2" charset="0"/>
                  <a:cs typeface="Arial"/>
                </a:rPr>
                <a:t>n</a:t>
              </a:r>
              <a:endParaRPr sz="700" dirty="0">
                <a:solidFill>
                  <a:srgbClr val="000000"/>
                </a:solidFill>
                <a:latin typeface="Montserrat SemiBold" panose="00000700000000000000" pitchFamily="2" charset="0"/>
                <a:cs typeface="Arial"/>
              </a:endParaRPr>
            </a:p>
          </p:txBody>
        </p:sp>
        <p:sp>
          <p:nvSpPr>
            <p:cNvPr id="164" name="object 44"/>
            <p:cNvSpPr txBox="1"/>
            <p:nvPr/>
          </p:nvSpPr>
          <p:spPr>
            <a:xfrm>
              <a:off x="11618594" y="7774812"/>
              <a:ext cx="1063625" cy="163830"/>
            </a:xfrm>
            <a:prstGeom prst="rect">
              <a:avLst/>
            </a:prstGeom>
          </p:spPr>
          <p:txBody>
            <a:bodyPr vert="horz" wrap="square" lIns="0" tIns="0" rIns="0" bIns="0" rtlCol="0">
              <a:noAutofit/>
            </a:bodyPr>
            <a:lstStyle/>
            <a:p>
              <a:pPr marL="6351">
                <a:tabLst>
                  <a:tab pos="1570952" algn="l"/>
                </a:tabLst>
              </a:pPr>
              <a:r>
                <a:rPr lang="en-US" sz="700" spc="-3" dirty="0">
                  <a:solidFill>
                    <a:srgbClr val="000000"/>
                  </a:solidFill>
                  <a:latin typeface="Montserrat SemiBold" panose="00000700000000000000" pitchFamily="2" charset="0"/>
                  <a:cs typeface="Arial"/>
                </a:rPr>
                <a:t>2/3</a:t>
              </a:r>
              <a:r>
                <a:rPr lang="en-US" sz="700" spc="-11"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endParaRPr lang="en-US" sz="700" dirty="0">
                <a:solidFill>
                  <a:srgbClr val="000000"/>
                </a:solidFill>
                <a:latin typeface="Montserrat SemiBold" panose="00000700000000000000" pitchFamily="2" charset="0"/>
                <a:cs typeface="Arial"/>
              </a:endParaRPr>
            </a:p>
          </p:txBody>
        </p:sp>
        <p:sp>
          <p:nvSpPr>
            <p:cNvPr id="165" name="object 45"/>
            <p:cNvSpPr txBox="1"/>
            <p:nvPr/>
          </p:nvSpPr>
          <p:spPr>
            <a:xfrm>
              <a:off x="8569958" y="8018652"/>
              <a:ext cx="2936197"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e</a:t>
              </a:r>
              <a:r>
                <a:rPr lang="en-US" sz="700" spc="-3" dirty="0">
                  <a:solidFill>
                    <a:srgbClr val="000000"/>
                  </a:solidFill>
                  <a:latin typeface="Montserrat SemiBold" panose="00000700000000000000" pitchFamily="2" charset="0"/>
                  <a:cs typeface="Arial"/>
                </a:rPr>
                <a:t>ts</a:t>
              </a:r>
              <a:endParaRPr sz="700" dirty="0">
                <a:solidFill>
                  <a:srgbClr val="000000"/>
                </a:solidFill>
                <a:latin typeface="Montserrat SemiBold" panose="00000700000000000000" pitchFamily="2" charset="0"/>
                <a:cs typeface="Arial"/>
              </a:endParaRPr>
            </a:p>
          </p:txBody>
        </p:sp>
        <p:sp>
          <p:nvSpPr>
            <p:cNvPr id="166" name="object 46"/>
            <p:cNvSpPr txBox="1"/>
            <p:nvPr/>
          </p:nvSpPr>
          <p:spPr>
            <a:xfrm>
              <a:off x="11618594" y="8018652"/>
              <a:ext cx="11398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r>
                <a:rPr lang="en-US" sz="700" spc="-11"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s</a:t>
              </a:r>
              <a:r>
                <a:rPr lang="en-US" sz="700" spc="-6" dirty="0">
                  <a:solidFill>
                    <a:srgbClr val="000000"/>
                  </a:solidFill>
                  <a:latin typeface="Montserrat SemiBold" panose="00000700000000000000" pitchFamily="2" charset="0"/>
                  <a:cs typeface="Arial"/>
                </a:rPr>
                <a:t>li</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ed</a:t>
              </a:r>
              <a:endParaRPr lang="en-US" sz="700" dirty="0">
                <a:solidFill>
                  <a:srgbClr val="000000"/>
                </a:solidFill>
                <a:latin typeface="Montserrat SemiBold" panose="00000700000000000000" pitchFamily="2" charset="0"/>
                <a:cs typeface="Arial"/>
              </a:endParaRPr>
            </a:p>
          </p:txBody>
        </p:sp>
        <p:sp>
          <p:nvSpPr>
            <p:cNvPr id="167" name="object 47"/>
            <p:cNvSpPr txBox="1"/>
            <p:nvPr/>
          </p:nvSpPr>
          <p:spPr>
            <a:xfrm>
              <a:off x="8569959" y="8262493"/>
              <a:ext cx="2090026"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l</a:t>
              </a:r>
              <a:r>
                <a:rPr lang="en-US" sz="700" spc="-3" dirty="0">
                  <a:solidFill>
                    <a:srgbClr val="000000"/>
                  </a:solidFill>
                  <a:latin typeface="Montserrat SemiBold" panose="00000700000000000000" pitchFamily="2" charset="0"/>
                  <a:cs typeface="Arial"/>
                </a:rPr>
                <a:t>l </a:t>
              </a:r>
              <a:r>
                <a:rPr lang="en-US" sz="700" spc="-8" dirty="0">
                  <a:solidFill>
                    <a:srgbClr val="000000"/>
                  </a:solidFill>
                  <a:latin typeface="Montserrat SemiBold" panose="00000700000000000000" pitchFamily="2" charset="0"/>
                  <a:cs typeface="Arial"/>
                </a:rPr>
                <a:t>P</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p</a:t>
              </a:r>
              <a:r>
                <a:rPr lang="en-US" sz="700" spc="-6" dirty="0">
                  <a:solidFill>
                    <a:srgbClr val="000000"/>
                  </a:solidFill>
                  <a:latin typeface="Montserrat SemiBold" panose="00000700000000000000" pitchFamily="2" charset="0"/>
                  <a:cs typeface="Arial"/>
                </a:rPr>
                <a:t>p</a:t>
              </a:r>
              <a:r>
                <a:rPr lang="en-US" sz="700" spc="-8" dirty="0">
                  <a:solidFill>
                    <a:srgbClr val="000000"/>
                  </a:solidFill>
                  <a:latin typeface="Montserrat SemiBold" panose="00000700000000000000" pitchFamily="2" charset="0"/>
                  <a:cs typeface="Arial"/>
                </a:rPr>
                <a:t>e</a:t>
              </a:r>
              <a:r>
                <a:rPr lang="en-US" sz="700" spc="-3" dirty="0">
                  <a:solidFill>
                    <a:srgbClr val="000000"/>
                  </a:solidFill>
                  <a:latin typeface="Montserrat SemiBold" panose="00000700000000000000" pitchFamily="2" charset="0"/>
                  <a:cs typeface="Arial"/>
                </a:rPr>
                <a:t>r</a:t>
              </a:r>
              <a:endParaRPr sz="700" dirty="0">
                <a:solidFill>
                  <a:srgbClr val="000000"/>
                </a:solidFill>
                <a:latin typeface="Montserrat SemiBold" panose="00000700000000000000" pitchFamily="2" charset="0"/>
                <a:cs typeface="Arial"/>
              </a:endParaRPr>
            </a:p>
          </p:txBody>
        </p:sp>
        <p:sp>
          <p:nvSpPr>
            <p:cNvPr id="168" name="object 48"/>
            <p:cNvSpPr txBox="1"/>
            <p:nvPr/>
          </p:nvSpPr>
          <p:spPr>
            <a:xfrm>
              <a:off x="11618593" y="8262493"/>
              <a:ext cx="1914527"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r>
                <a:rPr lang="en-US" sz="700" spc="-11"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s</a:t>
              </a:r>
              <a:r>
                <a:rPr lang="en-US" sz="700" spc="-6" dirty="0">
                  <a:solidFill>
                    <a:srgbClr val="000000"/>
                  </a:solidFill>
                  <a:latin typeface="Montserrat SemiBold" panose="00000700000000000000" pitchFamily="2" charset="0"/>
                  <a:cs typeface="Arial"/>
                </a:rPr>
                <a:t>li</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ed</a:t>
              </a:r>
              <a:r>
                <a:rPr lang="en-US" sz="700" spc="-3" dirty="0">
                  <a:solidFill>
                    <a:srgbClr val="000000"/>
                  </a:solidFill>
                  <a:latin typeface="Montserrat SemiBold" panose="00000700000000000000" pitchFamily="2" charset="0"/>
                  <a:cs typeface="Arial"/>
                </a:rPr>
                <a:t> (1 </a:t>
              </a:r>
              <a:r>
                <a:rPr lang="en-US" sz="700" spc="3" dirty="0">
                  <a:solidFill>
                    <a:srgbClr val="000000"/>
                  </a:solidFill>
                  <a:latin typeface="Montserrat SemiBold" panose="00000700000000000000" pitchFamily="2" charset="0"/>
                  <a:cs typeface="Arial"/>
                </a:rPr>
                <a:t>m</a:t>
              </a:r>
              <a:r>
                <a:rPr lang="en-US" sz="700" spc="-6" dirty="0">
                  <a:solidFill>
                    <a:srgbClr val="000000"/>
                  </a:solidFill>
                  <a:latin typeface="Montserrat SemiBold" panose="00000700000000000000" pitchFamily="2" charset="0"/>
                  <a:cs typeface="Arial"/>
                </a:rPr>
                <a:t>e</a:t>
              </a:r>
              <a:r>
                <a:rPr lang="en-US" sz="700" spc="-8" dirty="0">
                  <a:solidFill>
                    <a:srgbClr val="000000"/>
                  </a:solidFill>
                  <a:latin typeface="Montserrat SemiBold" panose="00000700000000000000" pitchFamily="2" charset="0"/>
                  <a:cs typeface="Arial"/>
                </a:rPr>
                <a:t>d</a:t>
              </a:r>
              <a:r>
                <a:rPr lang="en-US" sz="700" spc="-3" dirty="0">
                  <a:solidFill>
                    <a:srgbClr val="000000"/>
                  </a:solidFill>
                  <a:latin typeface="Montserrat SemiBold" panose="00000700000000000000" pitchFamily="2" charset="0"/>
                  <a:cs typeface="Arial"/>
                </a:rPr>
                <a:t>)</a:t>
              </a:r>
              <a:endParaRPr lang="en-US" sz="700" dirty="0">
                <a:solidFill>
                  <a:srgbClr val="000000"/>
                </a:solidFill>
                <a:latin typeface="Montserrat SemiBold" panose="00000700000000000000" pitchFamily="2" charset="0"/>
                <a:cs typeface="Arial"/>
              </a:endParaRPr>
            </a:p>
          </p:txBody>
        </p:sp>
        <p:sp>
          <p:nvSpPr>
            <p:cNvPr id="169" name="object 49"/>
            <p:cNvSpPr txBox="1"/>
            <p:nvPr/>
          </p:nvSpPr>
          <p:spPr>
            <a:xfrm>
              <a:off x="8569959" y="8506333"/>
              <a:ext cx="2149591"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3" dirty="0">
                  <a:solidFill>
                    <a:srgbClr val="000000"/>
                  </a:solidFill>
                  <a:latin typeface="Montserrat SemiBold" panose="00000700000000000000" pitchFamily="2" charset="0"/>
                  <a:cs typeface="Arial"/>
                </a:rPr>
                <a:t>roc</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o</a:t>
              </a:r>
              <a:r>
                <a:rPr lang="en-US" sz="700" spc="-8" dirty="0">
                  <a:solidFill>
                    <a:srgbClr val="000000"/>
                  </a:solidFill>
                  <a:latin typeface="Montserrat SemiBold" panose="00000700000000000000" pitchFamily="2" charset="0"/>
                  <a:cs typeface="Arial"/>
                </a:rPr>
                <a:t>l</a:t>
              </a:r>
              <a:r>
                <a:rPr lang="en-US" sz="700" spc="-3" dirty="0">
                  <a:solidFill>
                    <a:srgbClr val="000000"/>
                  </a:solidFill>
                  <a:latin typeface="Montserrat SemiBold" panose="00000700000000000000" pitchFamily="2" charset="0"/>
                  <a:cs typeface="Arial"/>
                </a:rPr>
                <a:t>i</a:t>
              </a:r>
              <a:endParaRPr sz="700" dirty="0">
                <a:solidFill>
                  <a:srgbClr val="000000"/>
                </a:solidFill>
                <a:latin typeface="Montserrat SemiBold" panose="00000700000000000000" pitchFamily="2" charset="0"/>
                <a:cs typeface="Arial"/>
              </a:endParaRPr>
            </a:p>
          </p:txBody>
        </p:sp>
        <p:sp>
          <p:nvSpPr>
            <p:cNvPr id="170" name="object 50"/>
            <p:cNvSpPr txBox="1"/>
            <p:nvPr/>
          </p:nvSpPr>
          <p:spPr>
            <a:xfrm>
              <a:off x="11618594" y="8506333"/>
              <a:ext cx="10636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1</a:t>
              </a:r>
              <a:r>
                <a:rPr lang="en-US" sz="700" spc="-3" dirty="0">
                  <a:solidFill>
                    <a:srgbClr val="000000"/>
                  </a:solidFill>
                  <a:latin typeface="Montserrat SemiBold" panose="00000700000000000000" pitchFamily="2" charset="0"/>
                  <a:cs typeface="Arial"/>
                </a:rPr>
                <a:t> </a:t>
              </a:r>
              <a:r>
                <a:rPr lang="en-US" sz="700" spc="-6" dirty="0">
                  <a:solidFill>
                    <a:srgbClr val="000000"/>
                  </a:solidFill>
                  <a:latin typeface="Montserrat SemiBold" panose="00000700000000000000" pitchFamily="2" charset="0"/>
                  <a:cs typeface="Arial"/>
                </a:rPr>
                <a:t>cup</a:t>
              </a:r>
              <a:r>
                <a:rPr lang="en-US" sz="700" spc="-11" dirty="0">
                  <a:solidFill>
                    <a:srgbClr val="000000"/>
                  </a:solidFill>
                  <a:latin typeface="Montserrat SemiBold" panose="00000700000000000000" pitchFamily="2" charset="0"/>
                  <a:cs typeface="Arial"/>
                </a:rPr>
                <a:t> </a:t>
              </a:r>
              <a:r>
                <a:rPr lang="en-US" sz="700" spc="3" dirty="0">
                  <a:solidFill>
                    <a:srgbClr val="000000"/>
                  </a:solidFill>
                  <a:latin typeface="Montserrat SemiBold" panose="00000700000000000000" pitchFamily="2" charset="0"/>
                  <a:cs typeface="Arial"/>
                </a:rPr>
                <a:t>f</a:t>
              </a:r>
              <a:r>
                <a:rPr lang="en-US" sz="700" spc="-6" dirty="0">
                  <a:solidFill>
                    <a:srgbClr val="000000"/>
                  </a:solidFill>
                  <a:latin typeface="Montserrat SemiBold" panose="00000700000000000000" pitchFamily="2" charset="0"/>
                  <a:cs typeface="Arial"/>
                </a:rPr>
                <a:t>l</a:t>
              </a:r>
              <a:r>
                <a:rPr lang="en-US" sz="700" spc="-3" dirty="0">
                  <a:solidFill>
                    <a:srgbClr val="000000"/>
                  </a:solidFill>
                  <a:latin typeface="Montserrat SemiBold" panose="00000700000000000000" pitchFamily="2" charset="0"/>
                  <a:cs typeface="Arial"/>
                </a:rPr>
                <a:t>orets</a:t>
              </a:r>
              <a:endParaRPr lang="en-US" sz="700" dirty="0">
                <a:solidFill>
                  <a:srgbClr val="000000"/>
                </a:solidFill>
                <a:latin typeface="Montserrat SemiBold" panose="00000700000000000000" pitchFamily="2" charset="0"/>
                <a:cs typeface="Arial"/>
              </a:endParaRPr>
            </a:p>
          </p:txBody>
        </p:sp>
        <p:sp>
          <p:nvSpPr>
            <p:cNvPr id="171" name="object 51"/>
            <p:cNvSpPr txBox="1"/>
            <p:nvPr/>
          </p:nvSpPr>
          <p:spPr>
            <a:xfrm>
              <a:off x="8569959" y="8750173"/>
              <a:ext cx="1214072"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t>
              </a:r>
              <a:r>
                <a:rPr lang="en-US" sz="700" spc="-3" dirty="0">
                  <a:solidFill>
                    <a:srgbClr val="000000"/>
                  </a:solidFill>
                  <a:latin typeface="Montserrat SemiBold" panose="00000700000000000000" pitchFamily="2" charset="0"/>
                  <a:cs typeface="Arial"/>
                </a:rPr>
                <a:t>rus</a:t>
              </a:r>
              <a:r>
                <a:rPr lang="en-US" sz="700" dirty="0">
                  <a:solidFill>
                    <a:srgbClr val="000000"/>
                  </a:solidFill>
                  <a:latin typeface="Montserrat SemiBold" panose="00000700000000000000" pitchFamily="2" charset="0"/>
                  <a:cs typeface="Arial"/>
                </a:rPr>
                <a:t>s</a:t>
              </a:r>
              <a:r>
                <a:rPr lang="en-US" sz="700" spc="-3" dirty="0">
                  <a:solidFill>
                    <a:srgbClr val="000000"/>
                  </a:solidFill>
                  <a:latin typeface="Montserrat SemiBold" panose="00000700000000000000" pitchFamily="2" charset="0"/>
                  <a:cs typeface="Arial"/>
                </a:rPr>
                <a:t>el </a:t>
              </a:r>
              <a:r>
                <a:rPr lang="en-US" sz="700" spc="-8" dirty="0">
                  <a:solidFill>
                    <a:srgbClr val="000000"/>
                  </a:solidFill>
                  <a:latin typeface="Montserrat SemiBold" panose="00000700000000000000" pitchFamily="2" charset="0"/>
                  <a:cs typeface="Arial"/>
                </a:rPr>
                <a:t>S</a:t>
              </a:r>
              <a:r>
                <a:rPr lang="en-US" sz="700" spc="-3" dirty="0">
                  <a:solidFill>
                    <a:srgbClr val="000000"/>
                  </a:solidFill>
                  <a:latin typeface="Montserrat SemiBold" panose="00000700000000000000" pitchFamily="2" charset="0"/>
                  <a:cs typeface="Arial"/>
                </a:rPr>
                <a:t>prouts</a:t>
              </a:r>
              <a:endParaRPr sz="700" dirty="0">
                <a:solidFill>
                  <a:srgbClr val="000000"/>
                </a:solidFill>
                <a:latin typeface="Montserrat SemiBold" panose="00000700000000000000" pitchFamily="2" charset="0"/>
                <a:cs typeface="Arial"/>
              </a:endParaRPr>
            </a:p>
          </p:txBody>
        </p:sp>
        <p:sp>
          <p:nvSpPr>
            <p:cNvPr id="172" name="object 52"/>
            <p:cNvSpPr txBox="1"/>
            <p:nvPr/>
          </p:nvSpPr>
          <p:spPr>
            <a:xfrm>
              <a:off x="11618593" y="8750173"/>
              <a:ext cx="16732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a:t>
              </a:r>
              <a:r>
                <a:rPr lang="en-US" sz="700" spc="3" dirty="0">
                  <a:solidFill>
                    <a:srgbClr val="000000"/>
                  </a:solidFill>
                  <a:latin typeface="Montserrat SemiBold" panose="00000700000000000000" pitchFamily="2" charset="0"/>
                  <a:cs typeface="Arial"/>
                </a:rPr>
                <a:t> </a:t>
              </a:r>
              <a:r>
                <a:rPr lang="en-US" sz="700" dirty="0">
                  <a:solidFill>
                    <a:srgbClr val="000000"/>
                  </a:solidFill>
                  <a:latin typeface="Montserrat SemiBold" panose="00000700000000000000" pitchFamily="2" charset="0"/>
                  <a:cs typeface="Arial"/>
                </a:rPr>
                <a:t>c</a:t>
              </a:r>
              <a:r>
                <a:rPr lang="en-US" sz="700" spc="-6" dirty="0">
                  <a:solidFill>
                    <a:srgbClr val="000000"/>
                  </a:solidFill>
                  <a:latin typeface="Montserrat SemiBold" panose="00000700000000000000" pitchFamily="2" charset="0"/>
                  <a:cs typeface="Arial"/>
                </a:rPr>
                <a:t>up</a:t>
              </a:r>
              <a:r>
                <a:rPr lang="en-US" sz="700" spc="-11" dirty="0">
                  <a:solidFill>
                    <a:srgbClr val="000000"/>
                  </a:solidFill>
                  <a:latin typeface="Montserrat SemiBold" panose="00000700000000000000" pitchFamily="2" charset="0"/>
                  <a:cs typeface="Arial"/>
                </a:rPr>
                <a:t> </a:t>
              </a:r>
              <a:r>
                <a:rPr lang="en-US" sz="700" spc="-3" dirty="0">
                  <a:solidFill>
                    <a:srgbClr val="000000"/>
                  </a:solidFill>
                  <a:latin typeface="Montserrat SemiBold" panose="00000700000000000000" pitchFamily="2" charset="0"/>
                  <a:cs typeface="Arial"/>
                </a:rPr>
                <a:t>or </a:t>
              </a:r>
              <a:r>
                <a:rPr lang="en-US" sz="700" spc="-6" dirty="0">
                  <a:solidFill>
                    <a:srgbClr val="000000"/>
                  </a:solidFill>
                  <a:latin typeface="Montserrat SemiBold" panose="00000700000000000000" pitchFamily="2" charset="0"/>
                  <a:cs typeface="Arial"/>
                </a:rPr>
                <a:t>4</a:t>
              </a:r>
              <a:r>
                <a:rPr lang="en-US" sz="700" spc="-3" dirty="0">
                  <a:solidFill>
                    <a:srgbClr val="000000"/>
                  </a:solidFill>
                  <a:latin typeface="Montserrat SemiBold" panose="00000700000000000000" pitchFamily="2" charset="0"/>
                  <a:cs typeface="Arial"/>
                </a:rPr>
                <a:t> sprouts</a:t>
              </a:r>
            </a:p>
          </p:txBody>
        </p:sp>
        <p:sp>
          <p:nvSpPr>
            <p:cNvPr id="177" name="object 25"/>
            <p:cNvSpPr/>
            <p:nvPr/>
          </p:nvSpPr>
          <p:spPr>
            <a:xfrm>
              <a:off x="8491219" y="8956520"/>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grpSp>
      <p:sp>
        <p:nvSpPr>
          <p:cNvPr id="233" name="object 59"/>
          <p:cNvSpPr txBox="1"/>
          <p:nvPr/>
        </p:nvSpPr>
        <p:spPr>
          <a:xfrm>
            <a:off x="2622136" y="6352034"/>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lang="en-US"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
        <p:nvSpPr>
          <p:cNvPr id="48" name="TextBox 7">
            <a:extLst>
              <a:ext uri="{FF2B5EF4-FFF2-40B4-BE49-F238E27FC236}">
                <a16:creationId xmlns:a16="http://schemas.microsoft.com/office/drawing/2014/main" id="{FF5BA4C1-6D4C-4E2D-AC3F-3D6EE252782A}"/>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49" name="Picture 48">
            <a:extLst>
              <a:ext uri="{FF2B5EF4-FFF2-40B4-BE49-F238E27FC236}">
                <a16:creationId xmlns:a16="http://schemas.microsoft.com/office/drawing/2014/main" id="{E94407A8-7E30-4AB2-957A-42C5FE620EB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2836894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10"/>
          <p:cNvSpPr txBox="1">
            <a:spLocks noChangeArrowheads="1"/>
          </p:cNvSpPr>
          <p:nvPr/>
        </p:nvSpPr>
        <p:spPr bwMode="auto">
          <a:xfrm>
            <a:off x="8147052" y="108844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30235" y="107602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Vegetables</a:t>
            </a:r>
          </a:p>
        </p:txBody>
      </p:sp>
      <p:grpSp>
        <p:nvGrpSpPr>
          <p:cNvPr id="62" name="Group 61"/>
          <p:cNvGrpSpPr/>
          <p:nvPr/>
        </p:nvGrpSpPr>
        <p:grpSpPr>
          <a:xfrm>
            <a:off x="4142582" y="2087564"/>
            <a:ext cx="5181600" cy="2676490"/>
            <a:chOff x="19227641" y="7948218"/>
            <a:chExt cx="6096000" cy="4055287"/>
          </a:xfrm>
        </p:grpSpPr>
        <p:sp>
          <p:nvSpPr>
            <p:cNvPr id="63" name="object 8"/>
            <p:cNvSpPr/>
            <p:nvPr/>
          </p:nvSpPr>
          <p:spPr>
            <a:xfrm>
              <a:off x="19227641" y="8319007"/>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4" name="object 9"/>
            <p:cNvSpPr/>
            <p:nvPr/>
          </p:nvSpPr>
          <p:spPr>
            <a:xfrm>
              <a:off x="22275641" y="8319007"/>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5" name="object 10"/>
            <p:cNvSpPr/>
            <p:nvPr/>
          </p:nvSpPr>
          <p:spPr>
            <a:xfrm>
              <a:off x="19227641" y="883353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6" name="object 11"/>
            <p:cNvSpPr/>
            <p:nvPr/>
          </p:nvSpPr>
          <p:spPr>
            <a:xfrm>
              <a:off x="22275641" y="883353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7" name="object 12"/>
            <p:cNvSpPr/>
            <p:nvPr/>
          </p:nvSpPr>
          <p:spPr>
            <a:xfrm>
              <a:off x="19227641" y="932121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8" name="object 13"/>
            <p:cNvSpPr/>
            <p:nvPr/>
          </p:nvSpPr>
          <p:spPr>
            <a:xfrm>
              <a:off x="22275641" y="932121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9" name="object 14"/>
            <p:cNvSpPr/>
            <p:nvPr/>
          </p:nvSpPr>
          <p:spPr>
            <a:xfrm>
              <a:off x="19227641" y="9808895"/>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0" name="object 15"/>
            <p:cNvSpPr/>
            <p:nvPr/>
          </p:nvSpPr>
          <p:spPr>
            <a:xfrm>
              <a:off x="22275641" y="9808895"/>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1" name="object 16"/>
            <p:cNvSpPr/>
            <p:nvPr/>
          </p:nvSpPr>
          <p:spPr>
            <a:xfrm>
              <a:off x="19227641" y="1029657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2" name="object 17"/>
            <p:cNvSpPr/>
            <p:nvPr/>
          </p:nvSpPr>
          <p:spPr>
            <a:xfrm>
              <a:off x="22275641" y="1029657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3" name="object 18"/>
            <p:cNvSpPr/>
            <p:nvPr/>
          </p:nvSpPr>
          <p:spPr>
            <a:xfrm>
              <a:off x="19227641" y="1078425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4" name="object 19"/>
            <p:cNvSpPr/>
            <p:nvPr/>
          </p:nvSpPr>
          <p:spPr>
            <a:xfrm>
              <a:off x="22275641" y="1078425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5" name="object 20"/>
            <p:cNvSpPr/>
            <p:nvPr/>
          </p:nvSpPr>
          <p:spPr>
            <a:xfrm>
              <a:off x="19227641" y="1127193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6" name="object 21"/>
            <p:cNvSpPr/>
            <p:nvPr/>
          </p:nvSpPr>
          <p:spPr>
            <a:xfrm>
              <a:off x="22275641" y="1127193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7" name="object 22"/>
            <p:cNvSpPr/>
            <p:nvPr/>
          </p:nvSpPr>
          <p:spPr>
            <a:xfrm>
              <a:off x="19227641" y="11759665"/>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8" name="object 23"/>
            <p:cNvSpPr/>
            <p:nvPr/>
          </p:nvSpPr>
          <p:spPr>
            <a:xfrm>
              <a:off x="22275641" y="11759665"/>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79" name="object 25"/>
            <p:cNvSpPr/>
            <p:nvPr/>
          </p:nvSpPr>
          <p:spPr>
            <a:xfrm>
              <a:off x="19227641" y="7948218"/>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80" name="object 27"/>
            <p:cNvSpPr txBox="1"/>
            <p:nvPr/>
          </p:nvSpPr>
          <p:spPr>
            <a:xfrm>
              <a:off x="19306381" y="7988603"/>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(25</a:t>
              </a:r>
              <a:r>
                <a:rPr sz="900" spc="-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81" name="object 57"/>
            <p:cNvSpPr txBox="1"/>
            <p:nvPr/>
          </p:nvSpPr>
          <p:spPr>
            <a:xfrm>
              <a:off x="19306381" y="11803125"/>
              <a:ext cx="83566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ra</a:t>
              </a:r>
              <a:endParaRPr sz="700" dirty="0">
                <a:solidFill>
                  <a:srgbClr val="000000"/>
                </a:solidFill>
                <a:latin typeface="Montserrat SemiBold" panose="00000700000000000000" pitchFamily="2" charset="0"/>
                <a:cs typeface="Arial"/>
              </a:endParaRPr>
            </a:p>
          </p:txBody>
        </p:sp>
        <p:sp>
          <p:nvSpPr>
            <p:cNvPr id="82" name="object 58"/>
            <p:cNvSpPr txBox="1"/>
            <p:nvPr/>
          </p:nvSpPr>
          <p:spPr>
            <a:xfrm>
              <a:off x="22355015" y="11803125"/>
              <a:ext cx="1520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(3 </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d</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84" name="object 28"/>
            <p:cNvSpPr txBox="1"/>
            <p:nvPr/>
          </p:nvSpPr>
          <p:spPr>
            <a:xfrm>
              <a:off x="22355015" y="7988603"/>
              <a:ext cx="20542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85" name="object 29"/>
            <p:cNvSpPr txBox="1"/>
            <p:nvPr/>
          </p:nvSpPr>
          <p:spPr>
            <a:xfrm>
              <a:off x="19306381" y="8361602"/>
              <a:ext cx="178943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Cab</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B</a:t>
              </a:r>
              <a:r>
                <a:rPr sz="700" spc="-6" dirty="0">
                  <a:solidFill>
                    <a:srgbClr val="000000"/>
                  </a:solidFill>
                  <a:latin typeface="Montserrat SemiBold" panose="00000700000000000000" pitchFamily="2" charset="0"/>
                  <a:cs typeface="Arial"/>
                </a:rPr>
                <a:t>ok Choy</a:t>
              </a:r>
              <a:endParaRPr sz="700" dirty="0">
                <a:solidFill>
                  <a:srgbClr val="000000"/>
                </a:solidFill>
                <a:latin typeface="Montserrat SemiBold" panose="00000700000000000000" pitchFamily="2" charset="0"/>
                <a:cs typeface="Arial"/>
              </a:endParaRPr>
            </a:p>
          </p:txBody>
        </p:sp>
        <p:sp>
          <p:nvSpPr>
            <p:cNvPr id="86" name="object 30"/>
            <p:cNvSpPr txBox="1"/>
            <p:nvPr/>
          </p:nvSpPr>
          <p:spPr>
            <a:xfrm>
              <a:off x="22355015" y="8361602"/>
              <a:ext cx="239438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ed</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87" name="object 31"/>
            <p:cNvSpPr txBox="1"/>
            <p:nvPr/>
          </p:nvSpPr>
          <p:spPr>
            <a:xfrm>
              <a:off x="19306381" y="8632621"/>
              <a:ext cx="22072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Cab</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Gre</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Red</a:t>
              </a:r>
              <a:endParaRPr sz="700" dirty="0">
                <a:solidFill>
                  <a:srgbClr val="000000"/>
                </a:solidFill>
                <a:latin typeface="Montserrat SemiBold" panose="00000700000000000000" pitchFamily="2" charset="0"/>
                <a:cs typeface="Arial"/>
              </a:endParaRPr>
            </a:p>
          </p:txBody>
        </p:sp>
        <p:sp>
          <p:nvSpPr>
            <p:cNvPr id="88" name="object 32"/>
            <p:cNvSpPr txBox="1"/>
            <p:nvPr/>
          </p:nvSpPr>
          <p:spPr>
            <a:xfrm>
              <a:off x="22355015" y="8632621"/>
              <a:ext cx="2359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a:t>
              </a:r>
              <a:r>
                <a:rPr sz="700" spc="-6" dirty="0">
                  <a:solidFill>
                    <a:srgbClr val="000000"/>
                  </a:solidFill>
                  <a:latin typeface="Montserrat SemiBold" panose="00000700000000000000" pitchFamily="2" charset="0"/>
                  <a:cs typeface="Arial"/>
                </a:rPr>
                <a:t> 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89" name="object 33"/>
            <p:cNvSpPr txBox="1"/>
            <p:nvPr/>
          </p:nvSpPr>
          <p:spPr>
            <a:xfrm>
              <a:off x="19306381" y="8876460"/>
              <a:ext cx="136906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Carrots</a:t>
              </a:r>
              <a:endParaRPr sz="700" dirty="0">
                <a:solidFill>
                  <a:srgbClr val="000000"/>
                </a:solidFill>
                <a:latin typeface="Montserrat SemiBold" panose="00000700000000000000" pitchFamily="2" charset="0"/>
                <a:cs typeface="Arial"/>
              </a:endParaRPr>
            </a:p>
          </p:txBody>
        </p:sp>
        <p:sp>
          <p:nvSpPr>
            <p:cNvPr id="90" name="object 34"/>
            <p:cNvSpPr txBox="1"/>
            <p:nvPr/>
          </p:nvSpPr>
          <p:spPr>
            <a:xfrm>
              <a:off x="22355016" y="8876460"/>
              <a:ext cx="1139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91" name="object 35"/>
            <p:cNvSpPr txBox="1"/>
            <p:nvPr/>
          </p:nvSpPr>
          <p:spPr>
            <a:xfrm>
              <a:off x="19306381" y="9120301"/>
              <a:ext cx="178869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Cau</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f</a:t>
              </a:r>
              <a:r>
                <a:rPr sz="700" spc="-6" dirty="0">
                  <a:solidFill>
                    <a:srgbClr val="000000"/>
                  </a:solidFill>
                  <a:latin typeface="Montserrat SemiBold" panose="00000700000000000000" pitchFamily="2" charset="0"/>
                  <a:cs typeface="Arial"/>
                </a:rPr>
                <a:t>lo</a:t>
              </a:r>
              <a:r>
                <a:rPr sz="700" spc="-14"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er</a:t>
              </a:r>
              <a:endParaRPr sz="700" dirty="0">
                <a:solidFill>
                  <a:srgbClr val="000000"/>
                </a:solidFill>
                <a:latin typeface="Montserrat SemiBold" panose="00000700000000000000" pitchFamily="2" charset="0"/>
                <a:cs typeface="Arial"/>
              </a:endParaRPr>
            </a:p>
          </p:txBody>
        </p:sp>
        <p:sp>
          <p:nvSpPr>
            <p:cNvPr id="92" name="object 36"/>
            <p:cNvSpPr txBox="1"/>
            <p:nvPr/>
          </p:nvSpPr>
          <p:spPr>
            <a:xfrm>
              <a:off x="22355016" y="9120301"/>
              <a:ext cx="152082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orets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(8)</a:t>
              </a:r>
              <a:endParaRPr sz="700" dirty="0">
                <a:solidFill>
                  <a:srgbClr val="000000"/>
                </a:solidFill>
                <a:latin typeface="Montserrat SemiBold" panose="00000700000000000000" pitchFamily="2" charset="0"/>
                <a:cs typeface="Arial"/>
              </a:endParaRPr>
            </a:p>
          </p:txBody>
        </p:sp>
        <p:sp>
          <p:nvSpPr>
            <p:cNvPr id="93" name="object 37"/>
            <p:cNvSpPr txBox="1"/>
            <p:nvPr/>
          </p:nvSpPr>
          <p:spPr>
            <a:xfrm>
              <a:off x="19306381" y="9364140"/>
              <a:ext cx="107742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Ce</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ery</a:t>
              </a:r>
              <a:endParaRPr sz="700" dirty="0">
                <a:solidFill>
                  <a:srgbClr val="000000"/>
                </a:solidFill>
                <a:latin typeface="Montserrat SemiBold" panose="00000700000000000000" pitchFamily="2" charset="0"/>
                <a:cs typeface="Arial"/>
              </a:endParaRPr>
            </a:p>
          </p:txBody>
        </p:sp>
        <p:sp>
          <p:nvSpPr>
            <p:cNvPr id="94" name="object 38"/>
            <p:cNvSpPr txBox="1"/>
            <p:nvPr/>
          </p:nvSpPr>
          <p:spPr>
            <a:xfrm>
              <a:off x="22355016" y="9364140"/>
              <a:ext cx="119719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ed</a:t>
              </a:r>
              <a:r>
                <a:rPr sz="700" spc="-1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95" name="object 39"/>
            <p:cNvSpPr txBox="1"/>
            <p:nvPr/>
          </p:nvSpPr>
          <p:spPr>
            <a:xfrm>
              <a:off x="19306380" y="9607981"/>
              <a:ext cx="241763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Co</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ard</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Gre</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ns</a:t>
              </a:r>
              <a:endParaRPr sz="700" dirty="0">
                <a:solidFill>
                  <a:srgbClr val="000000"/>
                </a:solidFill>
                <a:latin typeface="Montserrat SemiBold" panose="00000700000000000000" pitchFamily="2" charset="0"/>
                <a:cs typeface="Arial"/>
              </a:endParaRPr>
            </a:p>
          </p:txBody>
        </p:sp>
        <p:sp>
          <p:nvSpPr>
            <p:cNvPr id="96" name="object 40"/>
            <p:cNvSpPr txBox="1"/>
            <p:nvPr/>
          </p:nvSpPr>
          <p:spPr>
            <a:xfrm>
              <a:off x="22355016" y="9607981"/>
              <a:ext cx="76041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97" name="object 41"/>
            <p:cNvSpPr txBox="1"/>
            <p:nvPr/>
          </p:nvSpPr>
          <p:spPr>
            <a:xfrm>
              <a:off x="19306381" y="9851821"/>
              <a:ext cx="168708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Cucu</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endParaRPr sz="700" dirty="0">
                <a:solidFill>
                  <a:srgbClr val="000000"/>
                </a:solidFill>
                <a:latin typeface="Montserrat SemiBold" panose="00000700000000000000" pitchFamily="2" charset="0"/>
                <a:cs typeface="Arial"/>
              </a:endParaRPr>
            </a:p>
          </p:txBody>
        </p:sp>
        <p:sp>
          <p:nvSpPr>
            <p:cNvPr id="98" name="object 42"/>
            <p:cNvSpPr txBox="1"/>
            <p:nvPr/>
          </p:nvSpPr>
          <p:spPr>
            <a:xfrm>
              <a:off x="22355016" y="9851821"/>
              <a:ext cx="14155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99" name="object 43"/>
            <p:cNvSpPr txBox="1"/>
            <p:nvPr/>
          </p:nvSpPr>
          <p:spPr>
            <a:xfrm>
              <a:off x="19306381" y="10095914"/>
              <a:ext cx="290291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g</a:t>
              </a:r>
              <a:r>
                <a:rPr sz="700" spc="-8" dirty="0">
                  <a:solidFill>
                    <a:srgbClr val="000000"/>
                  </a:solidFill>
                  <a:latin typeface="Montserrat SemiBold" panose="00000700000000000000" pitchFamily="2" charset="0"/>
                  <a:cs typeface="Arial"/>
                </a:rPr>
                <a:t>g</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100" name="object 44"/>
            <p:cNvSpPr txBox="1"/>
            <p:nvPr/>
          </p:nvSpPr>
          <p:spPr>
            <a:xfrm>
              <a:off x="22355016" y="10095914"/>
              <a:ext cx="10636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101" name="object 45"/>
            <p:cNvSpPr txBox="1"/>
            <p:nvPr/>
          </p:nvSpPr>
          <p:spPr>
            <a:xfrm>
              <a:off x="19306380" y="10339754"/>
              <a:ext cx="2936197" cy="163830"/>
            </a:xfrm>
            <a:prstGeom prst="rect">
              <a:avLst/>
            </a:prstGeom>
          </p:spPr>
          <p:txBody>
            <a:bodyPr vert="horz" wrap="square" lIns="0" tIns="0" rIns="0" bIns="0" rtlCol="0">
              <a:noAutofit/>
            </a:bodyPr>
            <a:lstStyle/>
            <a:p>
              <a:pPr marL="6351" defTabSz="457189"/>
              <a:r>
                <a:rPr sz="700" dirty="0">
                  <a:solidFill>
                    <a:srgbClr val="000000"/>
                  </a:solidFill>
                  <a:latin typeface="Montserrat SemiBold" panose="00000700000000000000" pitchFamily="2" charset="0"/>
                  <a:cs typeface="Arial"/>
                </a:rPr>
                <a:t>J</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14"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t>
              </a:r>
              <a:r>
                <a:rPr sz="700" spc="-18"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102" name="object 46"/>
            <p:cNvSpPr txBox="1"/>
            <p:nvPr/>
          </p:nvSpPr>
          <p:spPr>
            <a:xfrm>
              <a:off x="22355016" y="10339754"/>
              <a:ext cx="1139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103" name="object 47"/>
            <p:cNvSpPr txBox="1"/>
            <p:nvPr/>
          </p:nvSpPr>
          <p:spPr>
            <a:xfrm>
              <a:off x="19306381" y="10583595"/>
              <a:ext cx="209002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104" name="object 48"/>
            <p:cNvSpPr txBox="1"/>
            <p:nvPr/>
          </p:nvSpPr>
          <p:spPr>
            <a:xfrm>
              <a:off x="22355015" y="10583595"/>
              <a:ext cx="9874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105" name="object 49"/>
            <p:cNvSpPr txBox="1"/>
            <p:nvPr/>
          </p:nvSpPr>
          <p:spPr>
            <a:xfrm>
              <a:off x="19306381" y="10827435"/>
              <a:ext cx="214959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106" name="object 50"/>
            <p:cNvSpPr txBox="1"/>
            <p:nvPr/>
          </p:nvSpPr>
          <p:spPr>
            <a:xfrm>
              <a:off x="22355016" y="10827435"/>
              <a:ext cx="10636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107" name="object 51"/>
            <p:cNvSpPr txBox="1"/>
            <p:nvPr/>
          </p:nvSpPr>
          <p:spPr>
            <a:xfrm>
              <a:off x="19306381" y="11071275"/>
              <a:ext cx="121407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tt</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108" name="object 52"/>
            <p:cNvSpPr txBox="1"/>
            <p:nvPr/>
          </p:nvSpPr>
          <p:spPr>
            <a:xfrm>
              <a:off x="22355015" y="11071275"/>
              <a:ext cx="16732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109" name="object 53"/>
            <p:cNvSpPr txBox="1"/>
            <p:nvPr/>
          </p:nvSpPr>
          <p:spPr>
            <a:xfrm>
              <a:off x="19306381" y="11315114"/>
              <a:ext cx="144532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ra</a:t>
              </a:r>
              <a:endParaRPr sz="700" dirty="0">
                <a:solidFill>
                  <a:srgbClr val="000000"/>
                </a:solidFill>
                <a:latin typeface="Montserrat SemiBold" panose="00000700000000000000" pitchFamily="2" charset="0"/>
                <a:cs typeface="Arial"/>
              </a:endParaRPr>
            </a:p>
          </p:txBody>
        </p:sp>
        <p:sp>
          <p:nvSpPr>
            <p:cNvPr id="110" name="object 54"/>
            <p:cNvSpPr txBox="1"/>
            <p:nvPr/>
          </p:nvSpPr>
          <p:spPr>
            <a:xfrm>
              <a:off x="22355015" y="11315114"/>
              <a:ext cx="117951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111" name="object 55"/>
            <p:cNvSpPr txBox="1"/>
            <p:nvPr/>
          </p:nvSpPr>
          <p:spPr>
            <a:xfrm>
              <a:off x="19306381" y="11559335"/>
              <a:ext cx="190082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hroo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112" name="object 56"/>
            <p:cNvSpPr txBox="1"/>
            <p:nvPr/>
          </p:nvSpPr>
          <p:spPr>
            <a:xfrm>
              <a:off x="22355016" y="11559335"/>
              <a:ext cx="1139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grpSp>
      <p:sp>
        <p:nvSpPr>
          <p:cNvPr id="113" name="object 59"/>
          <p:cNvSpPr txBox="1"/>
          <p:nvPr/>
        </p:nvSpPr>
        <p:spPr>
          <a:xfrm>
            <a:off x="2630235" y="6382014"/>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
        <p:nvSpPr>
          <p:cNvPr id="56" name="TextBox 7">
            <a:extLst>
              <a:ext uri="{FF2B5EF4-FFF2-40B4-BE49-F238E27FC236}">
                <a16:creationId xmlns:a16="http://schemas.microsoft.com/office/drawing/2014/main" id="{7185ED53-7D73-46F9-B170-2515BF6CCB84}"/>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58" name="Picture 57">
            <a:extLst>
              <a:ext uri="{FF2B5EF4-FFF2-40B4-BE49-F238E27FC236}">
                <a16:creationId xmlns:a16="http://schemas.microsoft.com/office/drawing/2014/main" id="{0114239A-EC23-4C58-BC78-85B3DB235111}"/>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5531883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2584" y="2087564"/>
            <a:ext cx="5039258" cy="2676490"/>
            <a:chOff x="8723244" y="5715043"/>
            <a:chExt cx="6108191" cy="4055287"/>
          </a:xfrm>
        </p:grpSpPr>
        <p:sp>
          <p:nvSpPr>
            <p:cNvPr id="7" name="object 8"/>
            <p:cNvSpPr/>
            <p:nvPr/>
          </p:nvSpPr>
          <p:spPr>
            <a:xfrm>
              <a:off x="8723244" y="6085832"/>
              <a:ext cx="31242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8" name="object 9"/>
            <p:cNvSpPr/>
            <p:nvPr/>
          </p:nvSpPr>
          <p:spPr>
            <a:xfrm>
              <a:off x="11783435" y="6085832"/>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8723244" y="6600360"/>
              <a:ext cx="31242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11783435" y="6600360"/>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8723244" y="7088040"/>
              <a:ext cx="31242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11783435" y="7088040"/>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8723244" y="7575720"/>
              <a:ext cx="31242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11783435" y="7575720"/>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8723244" y="8063400"/>
              <a:ext cx="31242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11783435" y="8063400"/>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8723244" y="8551079"/>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9"/>
            <p:cNvSpPr/>
            <p:nvPr/>
          </p:nvSpPr>
          <p:spPr>
            <a:xfrm>
              <a:off x="11771244" y="8551079"/>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0"/>
            <p:cNvSpPr/>
            <p:nvPr/>
          </p:nvSpPr>
          <p:spPr>
            <a:xfrm>
              <a:off x="8723244" y="9038759"/>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1"/>
            <p:cNvSpPr/>
            <p:nvPr/>
          </p:nvSpPr>
          <p:spPr>
            <a:xfrm>
              <a:off x="11771244" y="9038759"/>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2"/>
            <p:cNvSpPr/>
            <p:nvPr/>
          </p:nvSpPr>
          <p:spPr>
            <a:xfrm>
              <a:off x="8723244" y="9526490"/>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11771244" y="9526490"/>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p:nvPr/>
          </p:nvSpPr>
          <p:spPr>
            <a:xfrm>
              <a:off x="8723244" y="5715043"/>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7"/>
            <p:cNvSpPr txBox="1"/>
            <p:nvPr/>
          </p:nvSpPr>
          <p:spPr>
            <a:xfrm>
              <a:off x="8801984" y="5755428"/>
              <a:ext cx="28168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(25</a:t>
              </a:r>
              <a:r>
                <a:rPr sz="900" spc="-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8"/>
            <p:cNvSpPr txBox="1"/>
            <p:nvPr/>
          </p:nvSpPr>
          <p:spPr>
            <a:xfrm>
              <a:off x="11850618" y="5755428"/>
              <a:ext cx="22066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7" name="object 29"/>
            <p:cNvSpPr txBox="1"/>
            <p:nvPr/>
          </p:nvSpPr>
          <p:spPr>
            <a:xfrm>
              <a:off x="8801984" y="6128427"/>
              <a:ext cx="2360054"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S</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 </a:t>
              </a:r>
              <a:r>
                <a:rPr sz="700" spc="23" dirty="0">
                  <a:solidFill>
                    <a:srgbClr val="000000"/>
                  </a:solidFill>
                  <a:latin typeface="Montserrat SemiBold" panose="00000700000000000000" pitchFamily="2" charset="0"/>
                  <a:cs typeface="Arial"/>
                </a:rPr>
                <a:t>W</a:t>
              </a:r>
              <a:r>
                <a:rPr sz="700" spc="-14"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te</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Red</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1850619" y="6128427"/>
              <a:ext cx="139790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8801984" y="6399446"/>
              <a:ext cx="266446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ng</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Gre</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S</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lio</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1850619" y="6399446"/>
              <a:ext cx="1978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sh</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ots</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8801984" y="6643285"/>
              <a:ext cx="78728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Rad</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1850619" y="6643285"/>
              <a:ext cx="12516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25</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8801984" y="6887126"/>
              <a:ext cx="67494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ll</a:t>
              </a:r>
              <a:r>
                <a:rPr sz="700" spc="-3" dirty="0">
                  <a:solidFill>
                    <a:srgbClr val="000000"/>
                  </a:solidFill>
                  <a:latin typeface="Montserrat SemiBold" panose="00000700000000000000" pitchFamily="2" charset="0"/>
                  <a:cs typeface="Arial"/>
                </a:rPr>
                <a:t>ots</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1850618" y="6887126"/>
              <a:ext cx="177205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8801984" y="7130965"/>
              <a:ext cx="68672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1850619" y="7130965"/>
              <a:ext cx="76415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8801984" y="7374806"/>
              <a:ext cx="137254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h,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1850619" y="7374806"/>
              <a:ext cx="71296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8801984" y="7618646"/>
              <a:ext cx="140516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q</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ash,</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mm</a:t>
              </a:r>
              <a:r>
                <a:rPr sz="700" spc="-3" dirty="0">
                  <a:solidFill>
                    <a:srgbClr val="000000"/>
                  </a:solidFill>
                  <a:latin typeface="Montserrat SemiBold" panose="00000700000000000000" pitchFamily="2" charset="0"/>
                  <a:cs typeface="Arial"/>
                </a:rPr>
                <a:t>er</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1850619" y="7618646"/>
              <a:ext cx="139790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8801983" y="7862739"/>
              <a:ext cx="77188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llo</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1850618" y="7862739"/>
              <a:ext cx="218399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or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8801984" y="8106579"/>
              <a:ext cx="65501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ato</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1850619" y="8106579"/>
              <a:ext cx="111759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8801984" y="8350420"/>
              <a:ext cx="2053836"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a:t>
              </a:r>
              <a:r>
                <a:rPr sz="700" spc="-20"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Cher</a:t>
              </a:r>
              <a:r>
                <a:rPr sz="700" dirty="0">
                  <a:solidFill>
                    <a:srgbClr val="000000"/>
                  </a:solidFill>
                  <a:latin typeface="Montserrat SemiBold" panose="00000700000000000000" pitchFamily="2" charset="0"/>
                  <a:cs typeface="Arial"/>
                </a:rPr>
                <a:t>r</a:t>
              </a:r>
              <a:r>
                <a:rPr sz="700" spc="-3" dirty="0">
                  <a:solidFill>
                    <a:srgbClr val="000000"/>
                  </a:solidFill>
                  <a:latin typeface="Montserrat SemiBold" panose="00000700000000000000" pitchFamily="2" charset="0"/>
                  <a:cs typeface="Arial"/>
                </a:rPr>
                <a:t>y or Gra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1850618" y="8350420"/>
              <a:ext cx="167455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8)</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8801984" y="8594260"/>
              <a:ext cx="131818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a:t>
              </a:r>
              <a:r>
                <a:rPr sz="700" spc="-1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te</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1850619" y="8594260"/>
              <a:ext cx="71296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8801983" y="8838100"/>
              <a:ext cx="1139711"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ato</a:t>
              </a:r>
              <a:r>
                <a:rPr sz="700" spc="-20"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te</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1850619" y="8838100"/>
              <a:ext cx="7775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51" name="object 53"/>
            <p:cNvSpPr txBox="1"/>
            <p:nvPr/>
          </p:nvSpPr>
          <p:spPr>
            <a:xfrm>
              <a:off x="8801984" y="9081939"/>
              <a:ext cx="118048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ato</a:t>
              </a:r>
              <a:r>
                <a:rPr sz="700" spc="-20"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52" name="object 54"/>
            <p:cNvSpPr txBox="1"/>
            <p:nvPr/>
          </p:nvSpPr>
          <p:spPr>
            <a:xfrm>
              <a:off x="11850619" y="9081939"/>
              <a:ext cx="8421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53" name="object 55"/>
            <p:cNvSpPr txBox="1"/>
            <p:nvPr/>
          </p:nvSpPr>
          <p:spPr>
            <a:xfrm>
              <a:off x="8801983" y="9326160"/>
              <a:ext cx="1940589" cy="163830"/>
            </a:xfrm>
            <a:prstGeom prst="rect">
              <a:avLst/>
            </a:prstGeom>
          </p:spPr>
          <p:txBody>
            <a:bodyPr vert="horz" wrap="square" lIns="0" tIns="0" rIns="0" bIns="0" rtlCol="0">
              <a:noAutofit/>
            </a:bodyPr>
            <a:lstStyle/>
            <a:p>
              <a:pPr marL="6351" defTabSz="457189"/>
              <a:r>
                <a:rPr sz="700" spc="16"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r>
                <a:rPr sz="700" spc="-1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Chestn</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54" name="object 56"/>
            <p:cNvSpPr txBox="1"/>
            <p:nvPr/>
          </p:nvSpPr>
          <p:spPr>
            <a:xfrm>
              <a:off x="11850619" y="9326160"/>
              <a:ext cx="71296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55" name="object 57"/>
            <p:cNvSpPr txBox="1"/>
            <p:nvPr/>
          </p:nvSpPr>
          <p:spPr>
            <a:xfrm>
              <a:off x="8801984" y="9569950"/>
              <a:ext cx="70937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Zuc</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ni</a:t>
              </a:r>
              <a:endParaRPr sz="700" dirty="0">
                <a:solidFill>
                  <a:srgbClr val="000000"/>
                </a:solidFill>
                <a:latin typeface="Montserrat SemiBold" panose="00000700000000000000" pitchFamily="2" charset="0"/>
                <a:cs typeface="Arial"/>
              </a:endParaRPr>
            </a:p>
          </p:txBody>
        </p:sp>
        <p:sp>
          <p:nvSpPr>
            <p:cNvPr id="56" name="object 58"/>
            <p:cNvSpPr txBox="1"/>
            <p:nvPr/>
          </p:nvSpPr>
          <p:spPr>
            <a:xfrm>
              <a:off x="11850619" y="9569950"/>
              <a:ext cx="71296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8844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9635" y="108816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Vegetables</a:t>
            </a:r>
          </a:p>
        </p:txBody>
      </p:sp>
      <p:sp>
        <p:nvSpPr>
          <p:cNvPr id="63" name="object 59"/>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
        <p:nvSpPr>
          <p:cNvPr id="57" name="TextBox 7">
            <a:extLst>
              <a:ext uri="{FF2B5EF4-FFF2-40B4-BE49-F238E27FC236}">
                <a16:creationId xmlns:a16="http://schemas.microsoft.com/office/drawing/2014/main" id="{FF0C64C8-D599-4F20-89CA-55E279B72898}"/>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pic>
        <p:nvPicPr>
          <p:cNvPr id="58" name="Picture 57">
            <a:extLst>
              <a:ext uri="{FF2B5EF4-FFF2-40B4-BE49-F238E27FC236}">
                <a16:creationId xmlns:a16="http://schemas.microsoft.com/office/drawing/2014/main" id="{C8BAFC38-4426-4F14-BF0B-92602E32E0AC}"/>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6654034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nvSpPr>
        <p:spPr>
          <a:xfrm>
            <a:off x="2622506" y="2093272"/>
            <a:ext cx="8536827" cy="1049979"/>
          </a:xfrm>
          <a:prstGeom prst="rect">
            <a:avLst/>
          </a:prstGeom>
        </p:spPr>
        <p:txBody>
          <a:bodyPr vert="horz" wrap="square" lIns="0" tIns="0" rIns="0" bIns="0" rtlCol="0">
            <a:noAutofit/>
          </a:bodyPr>
          <a:lstStyle/>
          <a:p>
            <a:pPr marL="6351" marR="6351" defTabSz="457189">
              <a:lnSpc>
                <a:spcPct val="112900"/>
              </a:lnSpc>
            </a:pPr>
            <a:r>
              <a:rPr sz="1200" dirty="0">
                <a:latin typeface="Montserrat" panose="00000500000000000000" pitchFamily="2" charset="0"/>
                <a:cs typeface="Arial"/>
              </a:rPr>
              <a:t>Fruits shrink when they are dried. A small piece of dried fruit can contain a lot of calories. Dried fruits like apples, raisins, dates and bananas are still okay to eat but should be eaten in moderation.</a:t>
            </a:r>
          </a:p>
          <a:p>
            <a:pPr marL="6351" marR="6351" defTabSz="457189">
              <a:lnSpc>
                <a:spcPct val="112900"/>
              </a:lnSpc>
            </a:pPr>
            <a:r>
              <a:rPr sz="1200" dirty="0">
                <a:latin typeface="Montserrat" panose="00000500000000000000" pitchFamily="2" charset="0"/>
                <a:cs typeface="Arial"/>
              </a:rPr>
              <a:t>Fruits like cranberries and rhubarb are tart and often prepared with sugar before eating. </a:t>
            </a:r>
            <a:br>
              <a:rPr lang="en-US" sz="1200" dirty="0">
                <a:latin typeface="Montserrat" panose="00000500000000000000" pitchFamily="2" charset="0"/>
                <a:cs typeface="Arial"/>
              </a:rPr>
            </a:br>
            <a:r>
              <a:rPr sz="1200" dirty="0">
                <a:latin typeface="Montserrat" panose="00000500000000000000" pitchFamily="2" charset="0"/>
                <a:cs typeface="Arial"/>
              </a:rPr>
              <a:t>These fruits are found in the sweets listing.</a:t>
            </a:r>
          </a:p>
          <a:p>
            <a:pPr marL="6351" marR="6351" defTabSz="457189">
              <a:lnSpc>
                <a:spcPct val="112900"/>
              </a:lnSpc>
            </a:pPr>
            <a:endParaRPr sz="1200" dirty="0">
              <a:latin typeface="Montserrat" panose="00000500000000000000" pitchFamily="2" charset="0"/>
              <a:cs typeface="Arial"/>
            </a:endParaRPr>
          </a:p>
          <a:p>
            <a:pPr marL="6351" marR="6351" defTabSz="457189">
              <a:lnSpc>
                <a:spcPct val="112900"/>
              </a:lnSpc>
            </a:pPr>
            <a:r>
              <a:rPr sz="1200" dirty="0">
                <a:latin typeface="Montserrat" panose="00000500000000000000" pitchFamily="2" charset="0"/>
                <a:cs typeface="Arial"/>
              </a:rPr>
              <a:t>Fruit juices are in the beverages list.</a:t>
            </a:r>
          </a:p>
        </p:txBody>
      </p:sp>
      <p:grpSp>
        <p:nvGrpSpPr>
          <p:cNvPr id="2" name="Group 1"/>
          <p:cNvGrpSpPr/>
          <p:nvPr/>
        </p:nvGrpSpPr>
        <p:grpSpPr>
          <a:xfrm>
            <a:off x="4142582" y="3410415"/>
            <a:ext cx="5029200" cy="1389007"/>
            <a:chOff x="9041296" y="7812612"/>
            <a:chExt cx="6096000" cy="2104555"/>
          </a:xfrm>
        </p:grpSpPr>
        <p:sp>
          <p:nvSpPr>
            <p:cNvPr id="9" name="object 9"/>
            <p:cNvSpPr/>
            <p:nvPr/>
          </p:nvSpPr>
          <p:spPr>
            <a:xfrm>
              <a:off x="9041296" y="8183401"/>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12089296" y="8183401"/>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9041296" y="869792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12089296" y="869792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9041296" y="918560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12089296" y="918560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9041296" y="9673327"/>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12089296" y="9673327"/>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9041296" y="7812612"/>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20"/>
            <p:cNvSpPr txBox="1"/>
            <p:nvPr/>
          </p:nvSpPr>
          <p:spPr>
            <a:xfrm>
              <a:off x="9120035" y="7853632"/>
              <a:ext cx="4556261"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(60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19" name="object 21"/>
            <p:cNvSpPr txBox="1"/>
            <p:nvPr/>
          </p:nvSpPr>
          <p:spPr>
            <a:xfrm>
              <a:off x="12168670" y="7853632"/>
              <a:ext cx="2952942"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0" name="object 22"/>
            <p:cNvSpPr txBox="1"/>
            <p:nvPr/>
          </p:nvSpPr>
          <p:spPr>
            <a:xfrm>
              <a:off x="9120036" y="8226632"/>
              <a:ext cx="561829"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21" name="object 23"/>
            <p:cNvSpPr txBox="1"/>
            <p:nvPr/>
          </p:nvSpPr>
          <p:spPr>
            <a:xfrm>
              <a:off x="12168671" y="8226632"/>
              <a:ext cx="69329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22" name="object 24"/>
            <p:cNvSpPr txBox="1"/>
            <p:nvPr/>
          </p:nvSpPr>
          <p:spPr>
            <a:xfrm>
              <a:off x="9120036" y="8497269"/>
              <a:ext cx="112879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 dri</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23" name="object 25"/>
            <p:cNvSpPr txBox="1"/>
            <p:nvPr/>
          </p:nvSpPr>
          <p:spPr>
            <a:xfrm>
              <a:off x="12168671" y="8497269"/>
              <a:ext cx="6008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4" name="object 26"/>
            <p:cNvSpPr txBox="1"/>
            <p:nvPr/>
          </p:nvSpPr>
          <p:spPr>
            <a:xfrm>
              <a:off x="9120036" y="8741108"/>
              <a:ext cx="220726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lesa</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te</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25" name="object 27"/>
            <p:cNvSpPr txBox="1"/>
            <p:nvPr/>
          </p:nvSpPr>
          <p:spPr>
            <a:xfrm>
              <a:off x="12168671" y="8741108"/>
              <a:ext cx="709732"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6" name="object 28"/>
            <p:cNvSpPr txBox="1"/>
            <p:nvPr/>
          </p:nvSpPr>
          <p:spPr>
            <a:xfrm>
              <a:off x="9120035" y="8984948"/>
              <a:ext cx="243219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lesa</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s</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te</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27" name="object 29"/>
            <p:cNvSpPr txBox="1"/>
            <p:nvPr/>
          </p:nvSpPr>
          <p:spPr>
            <a:xfrm>
              <a:off x="12168671" y="8984948"/>
              <a:ext cx="6008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9120035" y="9228789"/>
              <a:ext cx="67789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pricot</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12168671" y="9228789"/>
              <a:ext cx="74157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9120036" y="9472628"/>
              <a:ext cx="74465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Banan</a:t>
              </a:r>
              <a:r>
                <a:rPr sz="700" spc="-6"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12168671" y="9472628"/>
              <a:ext cx="69329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s</a:t>
              </a:r>
              <a:r>
                <a:rPr sz="700" spc="3"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al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9120035" y="9716799"/>
              <a:ext cx="135270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es,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12168671" y="9716799"/>
              <a:ext cx="6008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grpSp>
      <p:sp>
        <p:nvSpPr>
          <p:cNvPr id="37" name="TextBox 10"/>
          <p:cNvSpPr txBox="1">
            <a:spLocks noChangeArrowheads="1"/>
          </p:cNvSpPr>
          <p:nvPr/>
        </p:nvSpPr>
        <p:spPr bwMode="auto">
          <a:xfrm>
            <a:off x="8147052" y="108844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38" name="object 2"/>
          <p:cNvSpPr txBox="1">
            <a:spLocks noChangeArrowheads="1"/>
          </p:cNvSpPr>
          <p:nvPr/>
        </p:nvSpPr>
        <p:spPr bwMode="auto">
          <a:xfrm>
            <a:off x="2624840" y="108631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Fruits</a:t>
            </a:r>
          </a:p>
        </p:txBody>
      </p:sp>
      <p:sp>
        <p:nvSpPr>
          <p:cNvPr id="34" name="TextBox 7">
            <a:extLst>
              <a:ext uri="{FF2B5EF4-FFF2-40B4-BE49-F238E27FC236}">
                <a16:creationId xmlns:a16="http://schemas.microsoft.com/office/drawing/2014/main" id="{2084ACF4-1BE6-4617-8536-8A436610C883}"/>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35" name="object 59">
            <a:extLst>
              <a:ext uri="{FF2B5EF4-FFF2-40B4-BE49-F238E27FC236}">
                <a16:creationId xmlns:a16="http://schemas.microsoft.com/office/drawing/2014/main" id="{426FF158-AE5F-40D5-A51B-76E7E439A1E4}"/>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36" name="Picture 35">
            <a:extLst>
              <a:ext uri="{FF2B5EF4-FFF2-40B4-BE49-F238E27FC236}">
                <a16:creationId xmlns:a16="http://schemas.microsoft.com/office/drawing/2014/main" id="{67C8FD51-7B1F-4283-9E65-AA2260887EC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337473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0730" y="2087564"/>
            <a:ext cx="5209118" cy="2676499"/>
            <a:chOff x="8996901" y="5882641"/>
            <a:chExt cx="6314082" cy="4055300"/>
          </a:xfrm>
        </p:grpSpPr>
        <p:sp>
          <p:nvSpPr>
            <p:cNvPr id="8" name="object 8"/>
            <p:cNvSpPr/>
            <p:nvPr/>
          </p:nvSpPr>
          <p:spPr>
            <a:xfrm>
              <a:off x="8996901" y="6253430"/>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2044901" y="6253430"/>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8996901" y="67679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2044901" y="67679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8996901" y="725563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2044901" y="725563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8996901" y="7743318"/>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2044901" y="7743318"/>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8996901" y="823099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2044901" y="823099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8996901" y="8718677"/>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2044901" y="8718677"/>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8996901" y="920635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2044901" y="920635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2"/>
            <p:cNvSpPr/>
            <p:nvPr/>
          </p:nvSpPr>
          <p:spPr>
            <a:xfrm>
              <a:off x="8996901" y="969410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3"/>
            <p:cNvSpPr/>
            <p:nvPr/>
          </p:nvSpPr>
          <p:spPr>
            <a:xfrm>
              <a:off x="12044901" y="969410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5"/>
            <p:cNvSpPr/>
            <p:nvPr/>
          </p:nvSpPr>
          <p:spPr>
            <a:xfrm>
              <a:off x="8996901" y="5882641"/>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5" name="object 27"/>
            <p:cNvSpPr txBox="1"/>
            <p:nvPr/>
          </p:nvSpPr>
          <p:spPr>
            <a:xfrm>
              <a:off x="9075641" y="5923281"/>
              <a:ext cx="4207853"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(60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8"/>
            <p:cNvSpPr txBox="1"/>
            <p:nvPr/>
          </p:nvSpPr>
          <p:spPr>
            <a:xfrm>
              <a:off x="12124275" y="5923281"/>
              <a:ext cx="178117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7" name="object 29"/>
            <p:cNvSpPr txBox="1"/>
            <p:nvPr/>
          </p:nvSpPr>
          <p:spPr>
            <a:xfrm>
              <a:off x="9075641" y="6296279"/>
              <a:ext cx="129286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lac</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rr</a:t>
              </a:r>
              <a:r>
                <a:rPr sz="700" spc="-6" dirty="0">
                  <a:solidFill>
                    <a:srgbClr val="000000"/>
                  </a:solidFill>
                  <a:latin typeface="Montserrat SemiBold" panose="00000700000000000000" pitchFamily="2" charset="0"/>
                  <a:cs typeface="Arial"/>
                </a:rPr>
                <a:t>ies</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2124275" y="6296279"/>
              <a:ext cx="59985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9075641" y="6566916"/>
              <a:ext cx="118720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lu</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rr</a:t>
              </a:r>
              <a:r>
                <a:rPr sz="700" spc="-6" dirty="0">
                  <a:solidFill>
                    <a:srgbClr val="000000"/>
                  </a:solidFill>
                  <a:latin typeface="Montserrat SemiBold" panose="00000700000000000000" pitchFamily="2" charset="0"/>
                  <a:cs typeface="Arial"/>
                </a:rPr>
                <a:t>ies</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2124276" y="6566916"/>
              <a:ext cx="66460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9075640" y="6810757"/>
              <a:ext cx="102701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re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d</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2124275" y="6810757"/>
              <a:ext cx="66574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¼</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9075641" y="7054596"/>
              <a:ext cx="25800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Canta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pe</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us</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2124276" y="7054596"/>
              <a:ext cx="318670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1/3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on</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9075641" y="7298437"/>
              <a:ext cx="90091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Cher</a:t>
              </a:r>
              <a:r>
                <a:rPr sz="700"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ies</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2124276" y="7298437"/>
              <a:ext cx="8509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15</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ts</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9075641" y="7542531"/>
              <a:ext cx="119174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Cle</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2124276" y="7542531"/>
              <a:ext cx="76685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9075640" y="7786370"/>
              <a:ext cx="63620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Dat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2124276" y="7786370"/>
              <a:ext cx="72595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ts</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9075641" y="8030210"/>
              <a:ext cx="47261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Figs</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2159328" y="8030210"/>
              <a:ext cx="76685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9075641" y="8274051"/>
              <a:ext cx="105314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Gra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2124276" y="8274051"/>
              <a:ext cx="263457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ect</a:t>
              </a:r>
              <a:r>
                <a:rPr sz="700" spc="-6" dirty="0">
                  <a:solidFill>
                    <a:srgbClr val="000000"/>
                  </a:solidFill>
                  <a:latin typeface="Montserrat SemiBold" panose="00000700000000000000" pitchFamily="2" charset="0"/>
                  <a:cs typeface="Arial"/>
                </a:rPr>
                <a:t>io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9075641" y="8517891"/>
              <a:ext cx="78844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Gra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2124276" y="8517891"/>
              <a:ext cx="168480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3</a:t>
              </a:r>
              <a:r>
                <a:rPr sz="700" spc="-8" dirty="0">
                  <a:solidFill>
                    <a:srgbClr val="000000"/>
                  </a:solidFill>
                  <a:latin typeface="Montserrat SemiBold" panose="00000700000000000000" pitchFamily="2" charset="0"/>
                  <a:cs typeface="Arial"/>
                </a:rPr>
                <a:t>0</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9075641" y="8761731"/>
              <a:ext cx="179159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Hon</a:t>
              </a:r>
              <a:r>
                <a:rPr sz="700" spc="-8" dirty="0">
                  <a:solidFill>
                    <a:srgbClr val="000000"/>
                  </a:solidFill>
                  <a:latin typeface="Montserrat SemiBold" panose="00000700000000000000" pitchFamily="2" charset="0"/>
                  <a:cs typeface="Arial"/>
                </a:rPr>
                <a:t>e</a:t>
              </a:r>
              <a:r>
                <a:rPr sz="700" spc="-18"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w</a:t>
              </a:r>
              <a:r>
                <a:rPr sz="700" spc="16"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lon</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2124276" y="8761731"/>
              <a:ext cx="127581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9075641" y="9005952"/>
              <a:ext cx="45670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a:t>
              </a:r>
              <a:r>
                <a:rPr sz="700" spc="-14"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i</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2124276" y="9005952"/>
              <a:ext cx="73618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sp>
          <p:nvSpPr>
            <p:cNvPr id="51" name="object 53"/>
            <p:cNvSpPr txBox="1"/>
            <p:nvPr/>
          </p:nvSpPr>
          <p:spPr>
            <a:xfrm>
              <a:off x="9075641" y="9249791"/>
              <a:ext cx="74186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on</a:t>
              </a:r>
              <a:endParaRPr sz="700" dirty="0">
                <a:solidFill>
                  <a:srgbClr val="000000"/>
                </a:solidFill>
                <a:latin typeface="Montserrat SemiBold" panose="00000700000000000000" pitchFamily="2" charset="0"/>
                <a:cs typeface="Arial"/>
              </a:endParaRPr>
            </a:p>
          </p:txBody>
        </p:sp>
        <p:sp>
          <p:nvSpPr>
            <p:cNvPr id="52" name="object 54"/>
            <p:cNvSpPr txBox="1"/>
            <p:nvPr/>
          </p:nvSpPr>
          <p:spPr>
            <a:xfrm>
              <a:off x="12124276" y="9249791"/>
              <a:ext cx="104178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53" name="object 55"/>
            <p:cNvSpPr txBox="1"/>
            <p:nvPr/>
          </p:nvSpPr>
          <p:spPr>
            <a:xfrm>
              <a:off x="9075641" y="9493632"/>
              <a:ext cx="143600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hi</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t>
              </a:r>
              <a:r>
                <a:rPr sz="700" spc="-6" dirty="0">
                  <a:solidFill>
                    <a:srgbClr val="000000"/>
                  </a:solidFill>
                  <a:latin typeface="Montserrat SemiBold" panose="00000700000000000000" pitchFamily="2" charset="0"/>
                  <a:cs typeface="Arial"/>
                </a:rPr>
                <a:t>l</a:t>
              </a:r>
              <a:r>
                <a:rPr sz="700" spc="-18" dirty="0">
                  <a:solidFill>
                    <a:srgbClr val="000000"/>
                  </a:solidFill>
                  <a:latin typeface="Montserrat SemiBold" panose="00000700000000000000" pitchFamily="2" charset="0"/>
                  <a:cs typeface="Arial"/>
                </a:rPr>
                <a:t>y</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54" name="object 56"/>
            <p:cNvSpPr txBox="1"/>
            <p:nvPr/>
          </p:nvSpPr>
          <p:spPr>
            <a:xfrm>
              <a:off x="12124276" y="9493632"/>
              <a:ext cx="180409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10</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 </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5" name="object 57"/>
            <p:cNvSpPr txBox="1"/>
            <p:nvPr/>
          </p:nvSpPr>
          <p:spPr>
            <a:xfrm>
              <a:off x="9075641" y="9737446"/>
              <a:ext cx="73618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Mango</a:t>
              </a:r>
              <a:endParaRPr sz="700" dirty="0">
                <a:solidFill>
                  <a:srgbClr val="000000"/>
                </a:solidFill>
                <a:latin typeface="Montserrat SemiBold" panose="00000700000000000000" pitchFamily="2" charset="0"/>
                <a:cs typeface="Arial"/>
              </a:endParaRPr>
            </a:p>
          </p:txBody>
        </p:sp>
        <p:sp>
          <p:nvSpPr>
            <p:cNvPr id="56" name="object 58"/>
            <p:cNvSpPr txBox="1"/>
            <p:nvPr/>
          </p:nvSpPr>
          <p:spPr>
            <a:xfrm>
              <a:off x="12124276" y="9737446"/>
              <a:ext cx="126445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3751"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Fruits</a:t>
            </a:r>
          </a:p>
        </p:txBody>
      </p:sp>
      <p:sp>
        <p:nvSpPr>
          <p:cNvPr id="57" name="TextBox 7">
            <a:extLst>
              <a:ext uri="{FF2B5EF4-FFF2-40B4-BE49-F238E27FC236}">
                <a16:creationId xmlns:a16="http://schemas.microsoft.com/office/drawing/2014/main" id="{ED61F30B-6AB5-43A7-8610-7B195BC31700}"/>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8" name="object 59">
            <a:extLst>
              <a:ext uri="{FF2B5EF4-FFF2-40B4-BE49-F238E27FC236}">
                <a16:creationId xmlns:a16="http://schemas.microsoft.com/office/drawing/2014/main" id="{A6CEFC35-706B-43EF-9EF0-BB92F24CCEA5}"/>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9" name="Picture 58">
            <a:extLst>
              <a:ext uri="{FF2B5EF4-FFF2-40B4-BE49-F238E27FC236}">
                <a16:creationId xmlns:a16="http://schemas.microsoft.com/office/drawing/2014/main" id="{D10EE693-7991-4B31-90BC-E265E8D80EC9}"/>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5912523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0787" y="2087565"/>
            <a:ext cx="5029200" cy="2676450"/>
            <a:chOff x="9235440" y="5706334"/>
            <a:chExt cx="6096000" cy="4055225"/>
          </a:xfrm>
        </p:grpSpPr>
        <p:sp>
          <p:nvSpPr>
            <p:cNvPr id="8" name="object 8"/>
            <p:cNvSpPr/>
            <p:nvPr/>
          </p:nvSpPr>
          <p:spPr>
            <a:xfrm>
              <a:off x="9235440" y="6077124"/>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2283440" y="6077124"/>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9235440" y="65916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2283440" y="65916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9235440" y="707933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2283440" y="707933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9235440" y="7567012"/>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2283440" y="7567012"/>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9235440" y="805469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2283440" y="805469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9235440" y="854237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2283440" y="854237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9235440" y="9030051"/>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2283440" y="9030051"/>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2"/>
            <p:cNvSpPr/>
            <p:nvPr/>
          </p:nvSpPr>
          <p:spPr>
            <a:xfrm>
              <a:off x="9235440" y="9517719"/>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3"/>
            <p:cNvSpPr/>
            <p:nvPr/>
          </p:nvSpPr>
          <p:spPr>
            <a:xfrm>
              <a:off x="12283440" y="9517719"/>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5"/>
            <p:cNvSpPr/>
            <p:nvPr/>
          </p:nvSpPr>
          <p:spPr>
            <a:xfrm>
              <a:off x="9235440" y="5706334"/>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5" name="object 27"/>
            <p:cNvSpPr txBox="1"/>
            <p:nvPr/>
          </p:nvSpPr>
          <p:spPr>
            <a:xfrm>
              <a:off x="9314180" y="5746720"/>
              <a:ext cx="28168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(60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8"/>
            <p:cNvSpPr txBox="1"/>
            <p:nvPr/>
          </p:nvSpPr>
          <p:spPr>
            <a:xfrm>
              <a:off x="12362814" y="5746720"/>
              <a:ext cx="119237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7" name="object 29"/>
            <p:cNvSpPr txBox="1"/>
            <p:nvPr/>
          </p:nvSpPr>
          <p:spPr>
            <a:xfrm>
              <a:off x="9314179" y="6119719"/>
              <a:ext cx="108984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lon</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2362815" y="6119719"/>
              <a:ext cx="131579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(8 </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9314180" y="6390357"/>
              <a:ext cx="16133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 </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ied</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2362815" y="6390357"/>
              <a:ext cx="65227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9314180" y="6634577"/>
              <a:ext cx="256411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 </a:t>
              </a:r>
              <a:r>
                <a:rPr sz="700" spc="-6" dirty="0">
                  <a:solidFill>
                    <a:srgbClr val="000000"/>
                  </a:solidFill>
                  <a:latin typeface="Montserrat SemiBold" panose="00000700000000000000" pitchFamily="2" charset="0"/>
                  <a:cs typeface="Arial"/>
                </a:rPr>
                <a:t>coc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ta</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2362815" y="6634577"/>
              <a:ext cx="59808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9314180" y="6878418"/>
              <a:ext cx="912979"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Nectar</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2362815" y="6878418"/>
              <a:ext cx="55105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9314180" y="7122257"/>
              <a:ext cx="720773"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Ora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ge</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2362815" y="7122257"/>
              <a:ext cx="25876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ect</a:t>
              </a:r>
              <a:r>
                <a:rPr sz="700" spc="-6" dirty="0">
                  <a:solidFill>
                    <a:srgbClr val="000000"/>
                  </a:solidFill>
                  <a:latin typeface="Montserrat SemiBold" panose="00000700000000000000" pitchFamily="2" charset="0"/>
                  <a:cs typeface="Arial"/>
                </a:rPr>
                <a:t>io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9314180" y="7366098"/>
              <a:ext cx="72384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20"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2362815" y="7366098"/>
              <a:ext cx="23238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es</a:t>
              </a:r>
              <a:r>
                <a:rPr sz="700" spc="-3" dirty="0">
                  <a:solidFill>
                    <a:srgbClr val="000000"/>
                  </a:solidFill>
                  <a:latin typeface="Montserrat SemiBold" panose="00000700000000000000" pitchFamily="2" charset="0"/>
                  <a:cs typeface="Arial"/>
                </a:rPr>
                <a:t> or </a:t>
              </a:r>
              <a:r>
                <a:rPr sz="700" spc="-6" dirty="0">
                  <a:solidFill>
                    <a:srgbClr val="000000"/>
                  </a:solidFill>
                  <a:latin typeface="Montserrat SemiBold" panose="00000700000000000000" pitchFamily="2" charset="0"/>
                  <a:cs typeface="Arial"/>
                </a:rPr>
                <a:t>1</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9314179" y="7609938"/>
              <a:ext cx="66249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Mango</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2362815" y="7609938"/>
              <a:ext cx="113790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9314179" y="7853777"/>
              <a:ext cx="108984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lon</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2362815" y="7853777"/>
              <a:ext cx="131579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(8 </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9314180" y="8097871"/>
              <a:ext cx="16133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 </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ied</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2362815" y="8097871"/>
              <a:ext cx="65227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9314180" y="8341712"/>
              <a:ext cx="256411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 </a:t>
              </a:r>
              <a:r>
                <a:rPr sz="700" spc="-6" dirty="0">
                  <a:solidFill>
                    <a:srgbClr val="000000"/>
                  </a:solidFill>
                  <a:latin typeface="Montserrat SemiBold" panose="00000700000000000000" pitchFamily="2" charset="0"/>
                  <a:cs typeface="Arial"/>
                </a:rPr>
                <a:t>coc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ta</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2362815" y="8341712"/>
              <a:ext cx="59808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9314180" y="8585552"/>
              <a:ext cx="912979"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Nectar</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2362815" y="8585552"/>
              <a:ext cx="55105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9314180" y="8829392"/>
              <a:ext cx="720773"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Ora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ge</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2362815" y="8829392"/>
              <a:ext cx="25876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ect</a:t>
              </a:r>
              <a:r>
                <a:rPr sz="700" spc="-6" dirty="0">
                  <a:solidFill>
                    <a:srgbClr val="000000"/>
                  </a:solidFill>
                  <a:latin typeface="Montserrat SemiBold" panose="00000700000000000000" pitchFamily="2" charset="0"/>
                  <a:cs typeface="Arial"/>
                </a:rPr>
                <a:t>io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51" name="object 53"/>
            <p:cNvSpPr txBox="1"/>
            <p:nvPr/>
          </p:nvSpPr>
          <p:spPr>
            <a:xfrm>
              <a:off x="9314180" y="9073231"/>
              <a:ext cx="72384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20"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52" name="object 54"/>
            <p:cNvSpPr txBox="1"/>
            <p:nvPr/>
          </p:nvSpPr>
          <p:spPr>
            <a:xfrm>
              <a:off x="12362815" y="9073231"/>
              <a:ext cx="23238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es</a:t>
              </a:r>
              <a:r>
                <a:rPr sz="700" spc="-3" dirty="0">
                  <a:solidFill>
                    <a:srgbClr val="000000"/>
                  </a:solidFill>
                  <a:latin typeface="Montserrat SemiBold" panose="00000700000000000000" pitchFamily="2" charset="0"/>
                  <a:cs typeface="Arial"/>
                </a:rPr>
                <a:t> or </a:t>
              </a:r>
              <a:r>
                <a:rPr sz="700" spc="-6" dirty="0">
                  <a:solidFill>
                    <a:srgbClr val="000000"/>
                  </a:solidFill>
                  <a:latin typeface="Montserrat SemiBold" panose="00000700000000000000" pitchFamily="2" charset="0"/>
                  <a:cs typeface="Arial"/>
                </a:rPr>
                <a:t>1</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53" name="object 55"/>
            <p:cNvSpPr txBox="1"/>
            <p:nvPr/>
          </p:nvSpPr>
          <p:spPr>
            <a:xfrm>
              <a:off x="9314180" y="9317071"/>
              <a:ext cx="61853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endParaRPr sz="700" dirty="0">
                <a:solidFill>
                  <a:srgbClr val="000000"/>
                </a:solidFill>
                <a:latin typeface="Montserrat SemiBold" panose="00000700000000000000" pitchFamily="2" charset="0"/>
                <a:cs typeface="Arial"/>
              </a:endParaRPr>
            </a:p>
          </p:txBody>
        </p:sp>
        <p:sp>
          <p:nvSpPr>
            <p:cNvPr id="54" name="object 56"/>
            <p:cNvSpPr txBox="1"/>
            <p:nvPr/>
          </p:nvSpPr>
          <p:spPr>
            <a:xfrm>
              <a:off x="12362815" y="9317071"/>
              <a:ext cx="25876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ect</a:t>
              </a:r>
              <a:r>
                <a:rPr sz="700" spc="-6" dirty="0">
                  <a:solidFill>
                    <a:srgbClr val="000000"/>
                  </a:solidFill>
                  <a:latin typeface="Montserrat SemiBold" panose="00000700000000000000" pitchFamily="2" charset="0"/>
                  <a:cs typeface="Arial"/>
                </a:rPr>
                <a:t>io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55" name="object 57"/>
            <p:cNvSpPr txBox="1"/>
            <p:nvPr/>
          </p:nvSpPr>
          <p:spPr>
            <a:xfrm>
              <a:off x="9314180" y="9561216"/>
              <a:ext cx="208257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in</a:t>
              </a:r>
              <a:r>
                <a:rPr sz="700" spc="-3" dirty="0">
                  <a:solidFill>
                    <a:srgbClr val="000000"/>
                  </a:solidFill>
                  <a:latin typeface="Montserrat SemiBold" panose="00000700000000000000" pitchFamily="2" charset="0"/>
                  <a:cs typeface="Arial"/>
                </a:rPr>
                <a:t> ju</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56" name="object 58"/>
            <p:cNvSpPr txBox="1"/>
            <p:nvPr/>
          </p:nvSpPr>
          <p:spPr>
            <a:xfrm>
              <a:off x="12362814" y="9561216"/>
              <a:ext cx="116141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30476"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Fruits</a:t>
            </a:r>
          </a:p>
        </p:txBody>
      </p:sp>
      <p:sp>
        <p:nvSpPr>
          <p:cNvPr id="57" name="TextBox 7">
            <a:extLst>
              <a:ext uri="{FF2B5EF4-FFF2-40B4-BE49-F238E27FC236}">
                <a16:creationId xmlns:a16="http://schemas.microsoft.com/office/drawing/2014/main" id="{A00BC32C-539E-4BA3-90D0-6F6D54EE036F}"/>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8" name="object 59">
            <a:extLst>
              <a:ext uri="{FF2B5EF4-FFF2-40B4-BE49-F238E27FC236}">
                <a16:creationId xmlns:a16="http://schemas.microsoft.com/office/drawing/2014/main" id="{F5A1F32B-EE5C-4626-82A5-849D76DF7C04}"/>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62" name="Picture 61">
            <a:extLst>
              <a:ext uri="{FF2B5EF4-FFF2-40B4-BE49-F238E27FC236}">
                <a16:creationId xmlns:a16="http://schemas.microsoft.com/office/drawing/2014/main" id="{8463105C-556A-433A-B745-C12812291117}"/>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49551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rot="-5400000">
            <a:off x="434599" y="3228945"/>
            <a:ext cx="2178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THE PROGRAM</a:t>
            </a:r>
            <a:endParaRPr lang="tr-TR" altLang="en-US" sz="2000">
              <a:solidFill>
                <a:schemeClr val="bg1"/>
              </a:solidFill>
              <a:latin typeface="Montserrat" pitchFamily="2" charset="0"/>
            </a:endParaRPr>
          </a:p>
        </p:txBody>
      </p:sp>
      <p:sp>
        <p:nvSpPr>
          <p:cNvPr id="21507" name="object 5"/>
          <p:cNvSpPr txBox="1">
            <a:spLocks noChangeArrowheads="1"/>
          </p:cNvSpPr>
          <p:nvPr/>
        </p:nvSpPr>
        <p:spPr bwMode="auto">
          <a:xfrm>
            <a:off x="2624840" y="4026162"/>
            <a:ext cx="8550275" cy="75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tabLst>
                <a:tab pos="3502025" algn="l"/>
              </a:tabLst>
              <a:defRPr sz="3600">
                <a:solidFill>
                  <a:schemeClr val="tx1"/>
                </a:solidFill>
                <a:latin typeface="Calibri" pitchFamily="34" charset="0"/>
              </a:defRPr>
            </a:lvl1pPr>
            <a:lvl2pPr>
              <a:tabLst>
                <a:tab pos="3502025" algn="l"/>
              </a:tabLst>
              <a:defRPr sz="3600">
                <a:solidFill>
                  <a:schemeClr val="tx1"/>
                </a:solidFill>
                <a:latin typeface="Calibri" pitchFamily="34" charset="0"/>
              </a:defRPr>
            </a:lvl2pPr>
            <a:lvl3pPr>
              <a:tabLst>
                <a:tab pos="3502025" algn="l"/>
              </a:tabLst>
              <a:defRPr sz="3600">
                <a:solidFill>
                  <a:schemeClr val="tx1"/>
                </a:solidFill>
                <a:latin typeface="Calibri" pitchFamily="34" charset="0"/>
              </a:defRPr>
            </a:lvl3pPr>
            <a:lvl4pPr>
              <a:tabLst>
                <a:tab pos="3502025" algn="l"/>
              </a:tabLst>
              <a:defRPr sz="3600">
                <a:solidFill>
                  <a:schemeClr val="tx1"/>
                </a:solidFill>
                <a:latin typeface="Calibri" pitchFamily="34" charset="0"/>
              </a:defRPr>
            </a:lvl4pPr>
            <a:lvl5pPr>
              <a:tabLst>
                <a:tab pos="3502025" algn="l"/>
              </a:tabLst>
              <a:defRPr sz="3600">
                <a:solidFill>
                  <a:schemeClr val="tx1"/>
                </a:solidFill>
                <a:latin typeface="Calibri" pitchFamily="34" charset="0"/>
              </a:defRPr>
            </a:lvl5pPr>
            <a:lvl6pPr marL="4114800" indent="-1828800" eaLnBrk="0" fontAlgn="base" hangingPunct="0">
              <a:spcBef>
                <a:spcPct val="0"/>
              </a:spcBef>
              <a:spcAft>
                <a:spcPct val="0"/>
              </a:spcAft>
              <a:tabLst>
                <a:tab pos="3502025" algn="l"/>
              </a:tabLst>
              <a:defRPr sz="3600">
                <a:solidFill>
                  <a:schemeClr val="tx1"/>
                </a:solidFill>
                <a:latin typeface="Calibri" pitchFamily="34" charset="0"/>
              </a:defRPr>
            </a:lvl6pPr>
            <a:lvl7pPr marL="4572000" indent="-1828800" eaLnBrk="0" fontAlgn="base" hangingPunct="0">
              <a:spcBef>
                <a:spcPct val="0"/>
              </a:spcBef>
              <a:spcAft>
                <a:spcPct val="0"/>
              </a:spcAft>
              <a:tabLst>
                <a:tab pos="3502025" algn="l"/>
              </a:tabLst>
              <a:defRPr sz="3600">
                <a:solidFill>
                  <a:schemeClr val="tx1"/>
                </a:solidFill>
                <a:latin typeface="Calibri" pitchFamily="34" charset="0"/>
              </a:defRPr>
            </a:lvl7pPr>
            <a:lvl8pPr marL="5029200" indent="-1828800" eaLnBrk="0" fontAlgn="base" hangingPunct="0">
              <a:spcBef>
                <a:spcPct val="0"/>
              </a:spcBef>
              <a:spcAft>
                <a:spcPct val="0"/>
              </a:spcAft>
              <a:tabLst>
                <a:tab pos="3502025" algn="l"/>
              </a:tabLst>
              <a:defRPr sz="3600">
                <a:solidFill>
                  <a:schemeClr val="tx1"/>
                </a:solidFill>
                <a:latin typeface="Calibri" pitchFamily="34" charset="0"/>
              </a:defRPr>
            </a:lvl8pPr>
            <a:lvl9pPr marL="5486400" indent="-1828800" eaLnBrk="0" fontAlgn="base" hangingPunct="0">
              <a:spcBef>
                <a:spcPct val="0"/>
              </a:spcBef>
              <a:spcAft>
                <a:spcPct val="0"/>
              </a:spcAft>
              <a:tabLst>
                <a:tab pos="3502025" algn="l"/>
              </a:tabLst>
              <a:defRPr sz="3600">
                <a:solidFill>
                  <a:schemeClr val="tx1"/>
                </a:solidFill>
                <a:latin typeface="Calibri" pitchFamily="34" charset="0"/>
              </a:defRPr>
            </a:lvl9pPr>
          </a:lstStyle>
          <a:p>
            <a:pPr defTabSz="457189"/>
            <a:r>
              <a:rPr lang="en-US" altLang="en-US" sz="1200" dirty="0">
                <a:solidFill>
                  <a:srgbClr val="000000"/>
                </a:solidFill>
                <a:latin typeface="Montserrat" pitchFamily="2" charset="0"/>
                <a:cs typeface="Arial" charset="0"/>
              </a:rPr>
              <a:t>Health Coach </a:t>
            </a:r>
            <a:r>
              <a:rPr lang="en-US" altLang="en-US" sz="1200" u="sng" dirty="0">
                <a:solidFill>
                  <a:srgbClr val="000000"/>
                </a:solidFill>
                <a:latin typeface="Montserrat" pitchFamily="2" charset="0"/>
                <a:cs typeface="Arial" charset="0"/>
              </a:rPr>
              <a:t> 			</a:t>
            </a:r>
          </a:p>
          <a:p>
            <a:pPr defTabSz="457189"/>
            <a:endParaRPr lang="en-US" altLang="en-US" sz="1200" u="sng" dirty="0">
              <a:solidFill>
                <a:srgbClr val="000000"/>
              </a:solidFill>
              <a:latin typeface="Montserrat" pitchFamily="2" charset="0"/>
              <a:cs typeface="Arial" charset="0"/>
            </a:endParaRPr>
          </a:p>
          <a:p>
            <a:pPr defTabSz="457189"/>
            <a:r>
              <a:rPr lang="en-US" altLang="en-US" sz="1200" dirty="0">
                <a:solidFill>
                  <a:srgbClr val="000000"/>
                </a:solidFill>
                <a:latin typeface="Montserrat" pitchFamily="2" charset="0"/>
                <a:cs typeface="Arial" charset="0"/>
              </a:rPr>
              <a:t>Phone Number </a:t>
            </a:r>
            <a:r>
              <a:rPr lang="en-US" altLang="en-US" sz="1200" u="sng" dirty="0">
                <a:solidFill>
                  <a:srgbClr val="000000"/>
                </a:solidFill>
                <a:latin typeface="Montserrat" pitchFamily="2" charset="0"/>
                <a:cs typeface="Arial" charset="0"/>
              </a:rPr>
              <a:t> 			</a:t>
            </a:r>
            <a:r>
              <a:rPr lang="en-US" altLang="en-US" sz="1200" dirty="0">
                <a:solidFill>
                  <a:srgbClr val="000000"/>
                </a:solidFill>
                <a:latin typeface="Montserrat" pitchFamily="2" charset="0"/>
                <a:cs typeface="Arial" charset="0"/>
              </a:rPr>
              <a:t>     Best Time to Call </a:t>
            </a:r>
            <a:r>
              <a:rPr lang="en-US" altLang="en-US" sz="1200" u="sng" dirty="0">
                <a:solidFill>
                  <a:srgbClr val="000000"/>
                </a:solidFill>
                <a:latin typeface="Montserrat" pitchFamily="2" charset="0"/>
                <a:cs typeface="Arial" charset="0"/>
              </a:rPr>
              <a:t> 			</a:t>
            </a:r>
            <a:r>
              <a:rPr lang="en-US" altLang="en-US" sz="1200" dirty="0">
                <a:solidFill>
                  <a:srgbClr val="000000"/>
                </a:solidFill>
                <a:latin typeface="Montserrat" pitchFamily="2" charset="0"/>
                <a:cs typeface="Arial" charset="0"/>
              </a:rPr>
              <a:t>     </a:t>
            </a:r>
            <a:br>
              <a:rPr lang="en-US" altLang="en-US" sz="1200" dirty="0">
                <a:solidFill>
                  <a:srgbClr val="000000"/>
                </a:solidFill>
                <a:latin typeface="Montserrat" pitchFamily="2" charset="0"/>
                <a:cs typeface="Arial" charset="0"/>
              </a:rPr>
            </a:br>
            <a:endParaRPr lang="en-US" altLang="en-US" sz="1200" dirty="0">
              <a:solidFill>
                <a:srgbClr val="000000"/>
              </a:solidFill>
              <a:latin typeface="Montserrat" pitchFamily="2" charset="0"/>
              <a:cs typeface="Arial" charset="0"/>
            </a:endParaRPr>
          </a:p>
          <a:p>
            <a:pPr defTabSz="457189"/>
            <a:r>
              <a:rPr lang="en-US" altLang="en-US" sz="1200" dirty="0">
                <a:solidFill>
                  <a:srgbClr val="000000"/>
                </a:solidFill>
                <a:latin typeface="Montserrat" pitchFamily="2" charset="0"/>
                <a:cs typeface="Arial" charset="0"/>
              </a:rPr>
              <a:t>Email </a:t>
            </a:r>
            <a:r>
              <a:rPr lang="en-US" altLang="en-US" sz="1200" u="sng" dirty="0">
                <a:solidFill>
                  <a:srgbClr val="000000"/>
                </a:solidFill>
                <a:latin typeface="Montserrat" pitchFamily="2" charset="0"/>
                <a:cs typeface="Arial" charset="0"/>
              </a:rPr>
              <a:t> 				</a:t>
            </a:r>
            <a:endParaRPr lang="en-US" altLang="en-US" sz="1200" dirty="0">
              <a:solidFill>
                <a:srgbClr val="000000"/>
              </a:solidFill>
              <a:latin typeface="Montserrat" pitchFamily="2" charset="0"/>
              <a:cs typeface="Arial" charset="0"/>
            </a:endParaRPr>
          </a:p>
          <a:p>
            <a:pPr defTabSz="457189">
              <a:spcBef>
                <a:spcPts val="19"/>
              </a:spcBef>
            </a:pPr>
            <a:endParaRPr lang="en-US" altLang="en-US" sz="1200" dirty="0">
              <a:solidFill>
                <a:srgbClr val="000000"/>
              </a:solidFill>
            </a:endParaRPr>
          </a:p>
          <a:p>
            <a:pPr defTabSz="457189"/>
            <a:endParaRPr lang="en-US" altLang="en-US" sz="1200" dirty="0">
              <a:solidFill>
                <a:srgbClr val="000000"/>
              </a:solidFill>
            </a:endParaRPr>
          </a:p>
          <a:p>
            <a:pPr defTabSz="457189"/>
            <a:r>
              <a:rPr lang="en-US" altLang="en-US" sz="1200" dirty="0">
                <a:solidFill>
                  <a:srgbClr val="000000"/>
                </a:solidFill>
                <a:latin typeface="Montserrat" pitchFamily="2" charset="0"/>
                <a:cs typeface="Arial" charset="0"/>
              </a:rPr>
              <a:t>I agree to the dates and times listed above and understand that if I do not cancel 24 hours in advance, </a:t>
            </a:r>
          </a:p>
          <a:p>
            <a:pPr defTabSz="457189"/>
            <a:r>
              <a:rPr lang="en-US" altLang="en-US" sz="1200" dirty="0">
                <a:solidFill>
                  <a:srgbClr val="000000"/>
                </a:solidFill>
                <a:latin typeface="Montserrat" pitchFamily="2" charset="0"/>
                <a:cs typeface="Arial" charset="0"/>
              </a:rPr>
              <a:t>I will be charged for the session.</a:t>
            </a:r>
          </a:p>
        </p:txBody>
      </p:sp>
      <p:graphicFrame>
        <p:nvGraphicFramePr>
          <p:cNvPr id="13" name="object 3"/>
          <p:cNvGraphicFramePr>
            <a:graphicFrameLocks noGrp="1"/>
          </p:cNvGraphicFramePr>
          <p:nvPr>
            <p:extLst>
              <p:ext uri="{D42A27DB-BD31-4B8C-83A1-F6EECF244321}">
                <p14:modId xmlns:p14="http://schemas.microsoft.com/office/powerpoint/2010/main" val="2914046736"/>
              </p:ext>
            </p:extLst>
          </p:nvPr>
        </p:nvGraphicFramePr>
        <p:xfrm>
          <a:off x="4111626" y="2005807"/>
          <a:ext cx="5756278" cy="1842295"/>
        </p:xfrm>
        <a:graphic>
          <a:graphicData uri="http://schemas.openxmlformats.org/drawingml/2006/table">
            <a:tbl>
              <a:tblPr firstRow="1" bandRow="1"/>
              <a:tblGrid>
                <a:gridCol w="1918710">
                  <a:extLst>
                    <a:ext uri="{9D8B030D-6E8A-4147-A177-3AD203B41FA5}">
                      <a16:colId xmlns:a16="http://schemas.microsoft.com/office/drawing/2014/main" val="20000"/>
                    </a:ext>
                  </a:extLst>
                </a:gridCol>
                <a:gridCol w="1918784">
                  <a:extLst>
                    <a:ext uri="{9D8B030D-6E8A-4147-A177-3AD203B41FA5}">
                      <a16:colId xmlns:a16="http://schemas.microsoft.com/office/drawing/2014/main" val="20001"/>
                    </a:ext>
                  </a:extLst>
                </a:gridCol>
                <a:gridCol w="1918784">
                  <a:extLst>
                    <a:ext uri="{9D8B030D-6E8A-4147-A177-3AD203B41FA5}">
                      <a16:colId xmlns:a16="http://schemas.microsoft.com/office/drawing/2014/main" val="20002"/>
                    </a:ext>
                  </a:extLst>
                </a:gridCol>
              </a:tblGrid>
              <a:tr h="22467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Session</a:t>
                      </a:r>
                      <a:r>
                        <a:rPr sz="1200" spc="-30" dirty="0">
                          <a:solidFill>
                            <a:srgbClr val="000000"/>
                          </a:solidFill>
                          <a:latin typeface="Montserrat" panose="00000500000000000000" pitchFamily="2" charset="0"/>
                          <a:cs typeface="Arial"/>
                        </a:rPr>
                        <a:t> </a:t>
                      </a:r>
                      <a:r>
                        <a:rPr sz="1200" spc="-10" dirty="0">
                          <a:solidFill>
                            <a:srgbClr val="000000"/>
                          </a:solidFill>
                          <a:latin typeface="Montserrat" panose="00000500000000000000" pitchFamily="2" charset="0"/>
                          <a:cs typeface="Arial"/>
                        </a:rPr>
                        <a:t>D</a:t>
                      </a:r>
                      <a:r>
                        <a:rPr sz="1200" spc="0" dirty="0">
                          <a:solidFill>
                            <a:srgbClr val="000000"/>
                          </a:solidFill>
                          <a:latin typeface="Montserrat" panose="00000500000000000000" pitchFamily="2" charset="0"/>
                          <a:cs typeface="Arial"/>
                        </a:rPr>
                        <a:t>a</a:t>
                      </a:r>
                      <a:r>
                        <a:rPr sz="1200" spc="5"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e</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Session</a:t>
                      </a:r>
                      <a:r>
                        <a:rPr sz="1200" spc="-55" dirty="0">
                          <a:solidFill>
                            <a:srgbClr val="000000"/>
                          </a:solidFill>
                          <a:latin typeface="Montserrat" panose="00000500000000000000" pitchFamily="2" charset="0"/>
                          <a:cs typeface="Arial"/>
                        </a:rPr>
                        <a:t> T</a:t>
                      </a:r>
                      <a:r>
                        <a:rPr sz="1200" spc="0" dirty="0">
                          <a:solidFill>
                            <a:srgbClr val="000000"/>
                          </a:solidFill>
                          <a:latin typeface="Montserrat" panose="00000500000000000000" pitchFamily="2" charset="0"/>
                          <a:cs typeface="Arial"/>
                        </a:rPr>
                        <a:t>i</a:t>
                      </a:r>
                      <a:r>
                        <a:rPr sz="1200" spc="-10" dirty="0">
                          <a:solidFill>
                            <a:srgbClr val="000000"/>
                          </a:solidFill>
                          <a:latin typeface="Montserrat" panose="00000500000000000000" pitchFamily="2" charset="0"/>
                          <a:cs typeface="Arial"/>
                        </a:rPr>
                        <a:t>m</a:t>
                      </a:r>
                      <a:r>
                        <a:rPr sz="1200" spc="0" dirty="0">
                          <a:solidFill>
                            <a:srgbClr val="000000"/>
                          </a:solidFill>
                          <a:latin typeface="Montserrat" panose="00000500000000000000" pitchFamily="2" charset="0"/>
                          <a:cs typeface="Arial"/>
                        </a:rPr>
                        <a:t>e</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725">
                        <a:lnSpc>
                          <a:spcPct val="100000"/>
                        </a:lnSpc>
                      </a:pPr>
                      <a:r>
                        <a:rPr sz="1200" dirty="0">
                          <a:solidFill>
                            <a:srgbClr val="000000"/>
                          </a:solidFill>
                          <a:latin typeface="Montserrat" panose="00000500000000000000" pitchFamily="2" charset="0"/>
                          <a:cs typeface="Arial"/>
                        </a:rPr>
                        <a:t>Session</a:t>
                      </a:r>
                      <a:r>
                        <a:rPr sz="1200" spc="-55" dirty="0">
                          <a:solidFill>
                            <a:srgbClr val="000000"/>
                          </a:solidFill>
                          <a:latin typeface="Montserrat" panose="00000500000000000000" pitchFamily="2" charset="0"/>
                          <a:cs typeface="Arial"/>
                        </a:rPr>
                        <a:t> T</a:t>
                      </a:r>
                      <a:r>
                        <a:rPr sz="1200" spc="0" dirty="0">
                          <a:solidFill>
                            <a:srgbClr val="000000"/>
                          </a:solidFill>
                          <a:latin typeface="Montserrat" panose="00000500000000000000" pitchFamily="2" charset="0"/>
                          <a:cs typeface="Arial"/>
                        </a:rPr>
                        <a:t>i</a:t>
                      </a:r>
                      <a:r>
                        <a:rPr sz="1200" spc="5"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le</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69604">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21542" name="TextBox 10"/>
          <p:cNvSpPr txBox="1">
            <a:spLocks noChangeArrowheads="1"/>
          </p:cNvSpPr>
          <p:nvPr/>
        </p:nvSpPr>
        <p:spPr bwMode="auto">
          <a:xfrm>
            <a:off x="8003384" y="1086857"/>
            <a:ext cx="3153570"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Plan Ahead for Success</a:t>
            </a:r>
          </a:p>
        </p:txBody>
      </p:sp>
      <p:sp>
        <p:nvSpPr>
          <p:cNvPr id="21543" name="object 2"/>
          <p:cNvSpPr txBox="1">
            <a:spLocks noChangeArrowheads="1"/>
          </p:cNvSpPr>
          <p:nvPr/>
        </p:nvSpPr>
        <p:spPr bwMode="auto">
          <a:xfrm>
            <a:off x="2624840" y="108504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Schedule</a:t>
            </a:r>
          </a:p>
        </p:txBody>
      </p:sp>
      <p:grpSp>
        <p:nvGrpSpPr>
          <p:cNvPr id="21544" name="Group 15"/>
          <p:cNvGrpSpPr>
            <a:grpSpLocks/>
          </p:cNvGrpSpPr>
          <p:nvPr/>
        </p:nvGrpSpPr>
        <p:grpSpPr bwMode="auto">
          <a:xfrm>
            <a:off x="4322766" y="6132165"/>
            <a:ext cx="2468563" cy="207170"/>
            <a:chOff x="8301990" y="7465488"/>
            <a:chExt cx="4936933" cy="414255"/>
          </a:xfrm>
        </p:grpSpPr>
        <p:sp>
          <p:nvSpPr>
            <p:cNvPr id="21551" name="object 3"/>
            <p:cNvSpPr txBox="1">
              <a:spLocks noChangeArrowheads="1"/>
            </p:cNvSpPr>
            <p:nvPr/>
          </p:nvSpPr>
          <p:spPr bwMode="auto">
            <a:xfrm>
              <a:off x="8301990" y="7489203"/>
              <a:ext cx="3744236"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Print Name</a:t>
              </a:r>
            </a:p>
          </p:txBody>
        </p:sp>
        <p:sp>
          <p:nvSpPr>
            <p:cNvPr id="21552" name="object 10"/>
            <p:cNvSpPr>
              <a:spLocks/>
            </p:cNvSpPr>
            <p:nvPr/>
          </p:nvSpPr>
          <p:spPr bwMode="auto">
            <a:xfrm>
              <a:off x="8314689" y="7465488"/>
              <a:ext cx="4924234" cy="136110"/>
            </a:xfrm>
            <a:custGeom>
              <a:avLst/>
              <a:gdLst>
                <a:gd name="T0" fmla="*/ 0 w 2564326"/>
                <a:gd name="T1" fmla="*/ 0 h 136110"/>
                <a:gd name="T2" fmla="*/ 4924234 w 2564326"/>
                <a:gd name="T3" fmla="*/ 0 h 136110"/>
                <a:gd name="T4" fmla="*/ 0 60000 65536"/>
                <a:gd name="T5" fmla="*/ 0 60000 65536"/>
              </a:gdLst>
              <a:ahLst/>
              <a:cxnLst>
                <a:cxn ang="T4">
                  <a:pos x="T0" y="T1"/>
                </a:cxn>
                <a:cxn ang="T5">
                  <a:pos x="T2" y="T3"/>
                </a:cxn>
              </a:cxnLst>
              <a:rect l="0" t="0" r="r" b="b"/>
              <a:pathLst>
                <a:path w="2564326" h="136110">
                  <a:moveTo>
                    <a:pt x="0" y="0"/>
                  </a:moveTo>
                  <a:lnTo>
                    <a:pt x="2564326"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grpSp>
        <p:nvGrpSpPr>
          <p:cNvPr id="21545" name="Group 18"/>
          <p:cNvGrpSpPr>
            <a:grpSpLocks/>
          </p:cNvGrpSpPr>
          <p:nvPr/>
        </p:nvGrpSpPr>
        <p:grpSpPr bwMode="auto">
          <a:xfrm>
            <a:off x="10107616" y="6140896"/>
            <a:ext cx="1049338" cy="198438"/>
            <a:chOff x="19792231" y="7483509"/>
            <a:chExt cx="2097710" cy="396234"/>
          </a:xfrm>
        </p:grpSpPr>
        <p:sp>
          <p:nvSpPr>
            <p:cNvPr id="21549" name="object 5"/>
            <p:cNvSpPr txBox="1">
              <a:spLocks noChangeArrowheads="1"/>
            </p:cNvSpPr>
            <p:nvPr/>
          </p:nvSpPr>
          <p:spPr bwMode="auto">
            <a:xfrm>
              <a:off x="19792231" y="7489203"/>
              <a:ext cx="1169671"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Date</a:t>
              </a:r>
            </a:p>
          </p:txBody>
        </p:sp>
        <p:sp>
          <p:nvSpPr>
            <p:cNvPr id="21550" name="object 12"/>
            <p:cNvSpPr>
              <a:spLocks/>
            </p:cNvSpPr>
            <p:nvPr/>
          </p:nvSpPr>
          <p:spPr bwMode="auto">
            <a:xfrm>
              <a:off x="19804931" y="7483509"/>
              <a:ext cx="2085010" cy="50033"/>
            </a:xfrm>
            <a:custGeom>
              <a:avLst/>
              <a:gdLst>
                <a:gd name="T0" fmla="*/ 0 w 1678234"/>
                <a:gd name="T1" fmla="*/ 0 h 50033"/>
                <a:gd name="T2" fmla="*/ 2085010 w 1678234"/>
                <a:gd name="T3" fmla="*/ 0 h 50033"/>
                <a:gd name="T4" fmla="*/ 0 60000 65536"/>
                <a:gd name="T5" fmla="*/ 0 60000 65536"/>
              </a:gdLst>
              <a:ahLst/>
              <a:cxnLst>
                <a:cxn ang="T4">
                  <a:pos x="T0" y="T1"/>
                </a:cxn>
                <a:cxn ang="T5">
                  <a:pos x="T2" y="T3"/>
                </a:cxn>
              </a:cxnLst>
              <a:rect l="0" t="0" r="r" b="b"/>
              <a:pathLst>
                <a:path w="1678234" h="50033">
                  <a:moveTo>
                    <a:pt x="0" y="0"/>
                  </a:moveTo>
                  <a:lnTo>
                    <a:pt x="1678234"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grpSp>
        <p:nvGrpSpPr>
          <p:cNvPr id="21546" name="Group 21"/>
          <p:cNvGrpSpPr>
            <a:grpSpLocks/>
          </p:cNvGrpSpPr>
          <p:nvPr/>
        </p:nvGrpSpPr>
        <p:grpSpPr bwMode="auto">
          <a:xfrm>
            <a:off x="7218366" y="6135340"/>
            <a:ext cx="2462214" cy="203995"/>
            <a:chOff x="14166848" y="7471181"/>
            <a:chExt cx="4924234" cy="408562"/>
          </a:xfrm>
        </p:grpSpPr>
        <p:sp>
          <p:nvSpPr>
            <p:cNvPr id="21547" name="object 4"/>
            <p:cNvSpPr txBox="1">
              <a:spLocks noChangeArrowheads="1"/>
            </p:cNvSpPr>
            <p:nvPr/>
          </p:nvSpPr>
          <p:spPr bwMode="auto">
            <a:xfrm>
              <a:off x="14166848" y="7489203"/>
              <a:ext cx="1580261" cy="39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a:defRPr sz="3600">
                  <a:solidFill>
                    <a:schemeClr val="tx1"/>
                  </a:solidFill>
                  <a:latin typeface="Calibri" pitchFamily="34" charset="0"/>
                </a:defRPr>
              </a:lvl1pPr>
              <a:lvl2pPr>
                <a:defRPr sz="3600">
                  <a:solidFill>
                    <a:schemeClr val="tx1"/>
                  </a:solidFill>
                  <a:latin typeface="Calibri" pitchFamily="34" charset="0"/>
                </a:defRPr>
              </a:lvl2pPr>
              <a:lvl3pPr>
                <a:defRPr sz="3600">
                  <a:solidFill>
                    <a:schemeClr val="tx1"/>
                  </a:solidFill>
                  <a:latin typeface="Calibri" pitchFamily="34" charset="0"/>
                </a:defRPr>
              </a:lvl3pPr>
              <a:lvl4pPr>
                <a:defRPr sz="3600">
                  <a:solidFill>
                    <a:schemeClr val="tx1"/>
                  </a:solidFill>
                  <a:latin typeface="Calibri" pitchFamily="34" charset="0"/>
                </a:defRPr>
              </a:lvl4pPr>
              <a:lvl5pPr>
                <a:defRPr sz="3600">
                  <a:solidFill>
                    <a:schemeClr val="tx1"/>
                  </a:solidFill>
                  <a:latin typeface="Calibri" pitchFamily="34" charset="0"/>
                </a:defRPr>
              </a:lvl5pPr>
              <a:lvl6pPr marL="4114800" indent="-1828800" defTabSz="1828800" eaLnBrk="0" fontAlgn="base" hangingPunct="0">
                <a:spcBef>
                  <a:spcPct val="0"/>
                </a:spcBef>
                <a:spcAft>
                  <a:spcPct val="0"/>
                </a:spcAft>
                <a:defRPr sz="3600">
                  <a:solidFill>
                    <a:schemeClr val="tx1"/>
                  </a:solidFill>
                  <a:latin typeface="Calibri" pitchFamily="34" charset="0"/>
                </a:defRPr>
              </a:lvl6pPr>
              <a:lvl7pPr marL="4572000" indent="-1828800" defTabSz="1828800" eaLnBrk="0" fontAlgn="base" hangingPunct="0">
                <a:spcBef>
                  <a:spcPct val="0"/>
                </a:spcBef>
                <a:spcAft>
                  <a:spcPct val="0"/>
                </a:spcAft>
                <a:defRPr sz="3600">
                  <a:solidFill>
                    <a:schemeClr val="tx1"/>
                  </a:solidFill>
                  <a:latin typeface="Calibri" pitchFamily="34" charset="0"/>
                </a:defRPr>
              </a:lvl7pPr>
              <a:lvl8pPr marL="5029200" indent="-1828800" defTabSz="1828800" eaLnBrk="0" fontAlgn="base" hangingPunct="0">
                <a:spcBef>
                  <a:spcPct val="0"/>
                </a:spcBef>
                <a:spcAft>
                  <a:spcPct val="0"/>
                </a:spcAft>
                <a:defRPr sz="3600">
                  <a:solidFill>
                    <a:schemeClr val="tx1"/>
                  </a:solidFill>
                  <a:latin typeface="Calibri" pitchFamily="34" charset="0"/>
                </a:defRPr>
              </a:lvl8pPr>
              <a:lvl9pPr marL="5486400" indent="-1828800" defTabSz="1828800" eaLnBrk="0" fontAlgn="base" hangingPunct="0">
                <a:spcBef>
                  <a:spcPct val="0"/>
                </a:spcBef>
                <a:spcAft>
                  <a:spcPct val="0"/>
                </a:spcAft>
                <a:defRPr sz="3600">
                  <a:solidFill>
                    <a:schemeClr val="tx1"/>
                  </a:solidFill>
                  <a:latin typeface="Calibri" pitchFamily="34" charset="0"/>
                </a:defRPr>
              </a:lvl9pPr>
            </a:lstStyle>
            <a:p>
              <a:r>
                <a:rPr lang="en-US" altLang="en-US" sz="900" dirty="0">
                  <a:solidFill>
                    <a:srgbClr val="000000"/>
                  </a:solidFill>
                  <a:latin typeface="Montserrat" pitchFamily="2" charset="0"/>
                  <a:cs typeface="Arial" charset="0"/>
                </a:rPr>
                <a:t>Signature</a:t>
              </a:r>
            </a:p>
          </p:txBody>
        </p:sp>
        <p:sp>
          <p:nvSpPr>
            <p:cNvPr id="21548" name="object 10"/>
            <p:cNvSpPr>
              <a:spLocks/>
            </p:cNvSpPr>
            <p:nvPr/>
          </p:nvSpPr>
          <p:spPr bwMode="auto">
            <a:xfrm>
              <a:off x="14166848" y="7471181"/>
              <a:ext cx="4924234" cy="136110"/>
            </a:xfrm>
            <a:custGeom>
              <a:avLst/>
              <a:gdLst>
                <a:gd name="T0" fmla="*/ 0 w 2564326"/>
                <a:gd name="T1" fmla="*/ 0 h 136110"/>
                <a:gd name="T2" fmla="*/ 4924234 w 2564326"/>
                <a:gd name="T3" fmla="*/ 0 h 136110"/>
                <a:gd name="T4" fmla="*/ 0 60000 65536"/>
                <a:gd name="T5" fmla="*/ 0 60000 65536"/>
              </a:gdLst>
              <a:ahLst/>
              <a:cxnLst>
                <a:cxn ang="T4">
                  <a:pos x="T0" y="T1"/>
                </a:cxn>
                <a:cxn ang="T5">
                  <a:pos x="T2" y="T3"/>
                </a:cxn>
              </a:cxnLst>
              <a:rect l="0" t="0" r="r" b="b"/>
              <a:pathLst>
                <a:path w="2564326" h="136110">
                  <a:moveTo>
                    <a:pt x="0" y="0"/>
                  </a:moveTo>
                  <a:lnTo>
                    <a:pt x="2564326" y="0"/>
                  </a:lnTo>
                </a:path>
              </a:pathLst>
            </a:custGeom>
            <a:noFill/>
            <a:ln w="11233">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pSp>
      <p:pic>
        <p:nvPicPr>
          <p:cNvPr id="16" name="Picture 15">
            <a:extLst>
              <a:ext uri="{FF2B5EF4-FFF2-40B4-BE49-F238E27FC236}">
                <a16:creationId xmlns:a16="http://schemas.microsoft.com/office/drawing/2014/main" id="{47E5BA51-DD85-4543-9E0E-96DF473A40E7}"/>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2582" y="2087565"/>
            <a:ext cx="5029200" cy="2354588"/>
            <a:chOff x="9012804" y="5622899"/>
            <a:chExt cx="6096000" cy="3567556"/>
          </a:xfrm>
        </p:grpSpPr>
        <p:sp>
          <p:nvSpPr>
            <p:cNvPr id="8" name="object 8"/>
            <p:cNvSpPr/>
            <p:nvPr/>
          </p:nvSpPr>
          <p:spPr>
            <a:xfrm>
              <a:off x="9012804" y="5993689"/>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2060804" y="5993689"/>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9012804" y="65082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2060804" y="65082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9012804" y="699589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2060804" y="699589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9012804" y="7483577"/>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2060804" y="7483577"/>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9012804" y="79712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2060804" y="79712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9012804" y="845893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2060804" y="845893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9012804" y="8946616"/>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2060804" y="8946616"/>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9012804" y="5622899"/>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txBox="1"/>
            <p:nvPr/>
          </p:nvSpPr>
          <p:spPr>
            <a:xfrm>
              <a:off x="9091544" y="5663285"/>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(60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4" name="object 26"/>
            <p:cNvSpPr txBox="1"/>
            <p:nvPr/>
          </p:nvSpPr>
          <p:spPr>
            <a:xfrm>
              <a:off x="12140178" y="5663285"/>
              <a:ext cx="19018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27"/>
            <p:cNvSpPr txBox="1"/>
            <p:nvPr/>
          </p:nvSpPr>
          <p:spPr>
            <a:xfrm>
              <a:off x="9091543" y="6036284"/>
              <a:ext cx="86269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26" name="object 28"/>
            <p:cNvSpPr txBox="1"/>
            <p:nvPr/>
          </p:nvSpPr>
          <p:spPr>
            <a:xfrm>
              <a:off x="12140179" y="6036284"/>
              <a:ext cx="202761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1/2</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2</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27" name="object 29"/>
            <p:cNvSpPr txBox="1"/>
            <p:nvPr/>
          </p:nvSpPr>
          <p:spPr>
            <a:xfrm>
              <a:off x="9091544" y="6306922"/>
              <a:ext cx="220726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r>
                <a:rPr sz="700" spc="-16"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in</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j</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2140179" y="6306922"/>
              <a:ext cx="21848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3" dirty="0">
                  <a:solidFill>
                    <a:srgbClr val="000000"/>
                  </a:solidFill>
                  <a:latin typeface="Montserrat SemiBold" panose="00000700000000000000" pitchFamily="2" charset="0"/>
                  <a:cs typeface="Arial"/>
                </a:rPr>
                <a:t> crush</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r</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9091543" y="6551142"/>
              <a:ext cx="55766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lu</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2140179" y="6551142"/>
              <a:ext cx="5043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9091543" y="6794983"/>
              <a:ext cx="115836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ra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ate</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2140179" y="6794983"/>
              <a:ext cx="54737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9091543" y="7038822"/>
              <a:ext cx="62783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2140179" y="7038822"/>
              <a:ext cx="5043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9091544" y="7282663"/>
              <a:ext cx="628774"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Q</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nce</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2140179" y="7282663"/>
              <a:ext cx="107883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(3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9091544" y="7526503"/>
              <a:ext cx="64748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Ra</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ins</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2140178" y="7526503"/>
              <a:ext cx="59696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9091543" y="7770342"/>
              <a:ext cx="104234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Rasp</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ies</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2140178" y="7770342"/>
              <a:ext cx="49403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9091544" y="8014436"/>
              <a:ext cx="188351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tar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ara</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la</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2140179" y="8014436"/>
              <a:ext cx="152608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to </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9091544" y="8258277"/>
              <a:ext cx="108070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tra</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rr</a:t>
              </a:r>
              <a:r>
                <a:rPr sz="700" spc="-6" dirty="0">
                  <a:solidFill>
                    <a:srgbClr val="000000"/>
                  </a:solidFill>
                  <a:latin typeface="Montserrat SemiBold" panose="00000700000000000000" pitchFamily="2" charset="0"/>
                  <a:cs typeface="Arial"/>
                </a:rPr>
                <a:t>ies</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2140179" y="8258277"/>
              <a:ext cx="123509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9091544" y="8502117"/>
              <a:ext cx="877664"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g</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2140179" y="8502117"/>
              <a:ext cx="146807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 </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r </a:t>
              </a:r>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9091544" y="8745957"/>
              <a:ext cx="1048893" cy="163830"/>
            </a:xfrm>
            <a:prstGeom prst="rect">
              <a:avLst/>
            </a:prstGeom>
          </p:spPr>
          <p:txBody>
            <a:bodyPr vert="horz" wrap="square" lIns="0" tIns="0" rIns="0" bIns="0" rtlCol="0">
              <a:noAutofit/>
            </a:bodyPr>
            <a:lstStyle/>
            <a:p>
              <a:pPr marL="6351" defTabSz="457189"/>
              <a:r>
                <a:rPr sz="700" spc="16"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rm</a:t>
              </a:r>
              <a:r>
                <a:rPr sz="700" spc="-14"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lon</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2140179" y="8745957"/>
              <a:ext cx="27546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ge</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9091544" y="8989796"/>
              <a:ext cx="188351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tar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ara</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la</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2140179" y="8989796"/>
              <a:ext cx="152608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to </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grpSp>
      <p:sp>
        <p:nvSpPr>
          <p:cNvPr id="54"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55" name="object 2"/>
          <p:cNvSpPr txBox="1">
            <a:spLocks noChangeArrowheads="1"/>
          </p:cNvSpPr>
          <p:nvPr/>
        </p:nvSpPr>
        <p:spPr bwMode="auto">
          <a:xfrm>
            <a:off x="262322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Fruits</a:t>
            </a:r>
          </a:p>
        </p:txBody>
      </p:sp>
      <p:sp>
        <p:nvSpPr>
          <p:cNvPr id="51" name="TextBox 7">
            <a:extLst>
              <a:ext uri="{FF2B5EF4-FFF2-40B4-BE49-F238E27FC236}">
                <a16:creationId xmlns:a16="http://schemas.microsoft.com/office/drawing/2014/main" id="{468FE3D4-6C7F-41A9-B89E-27CECCD07DAF}"/>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2" name="object 59">
            <a:extLst>
              <a:ext uri="{FF2B5EF4-FFF2-40B4-BE49-F238E27FC236}">
                <a16:creationId xmlns:a16="http://schemas.microsoft.com/office/drawing/2014/main" id="{F4965D59-1F6F-4B3A-A239-E352852546F5}"/>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3" name="Picture 52">
            <a:extLst>
              <a:ext uri="{FF2B5EF4-FFF2-40B4-BE49-F238E27FC236}">
                <a16:creationId xmlns:a16="http://schemas.microsoft.com/office/drawing/2014/main" id="{B8213CF1-B266-4C09-A438-177E43AF07A3}"/>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8742259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26" name="object 2"/>
          <p:cNvSpPr txBox="1">
            <a:spLocks noChangeArrowheads="1"/>
          </p:cNvSpPr>
          <p:nvPr/>
        </p:nvSpPr>
        <p:spPr bwMode="auto">
          <a:xfrm>
            <a:off x="2624599" y="1077966"/>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Carbohydrates</a:t>
            </a:r>
          </a:p>
        </p:txBody>
      </p:sp>
      <p:sp>
        <p:nvSpPr>
          <p:cNvPr id="27" name="object 23"/>
          <p:cNvSpPr txBox="1"/>
          <p:nvPr/>
        </p:nvSpPr>
        <p:spPr>
          <a:xfrm>
            <a:off x="2624599" y="2087565"/>
            <a:ext cx="8534734" cy="917575"/>
          </a:xfrm>
          <a:prstGeom prst="rect">
            <a:avLst/>
          </a:prstGeom>
        </p:spPr>
        <p:txBody>
          <a:bodyPr vert="horz" wrap="square" lIns="0" tIns="0" rIns="0" bIns="0" rtlCol="0">
            <a:noAutofit/>
          </a:bodyPr>
          <a:lstStyle/>
          <a:p>
            <a:pPr marL="6351" marR="6351" defTabSz="457189"/>
            <a:r>
              <a:rPr lang="en-US" sz="1200" dirty="0">
                <a:latin typeface="Montserrat" panose="00000500000000000000" pitchFamily="2" charset="0"/>
                <a:cs typeface="Arial"/>
              </a:rPr>
              <a:t>Refined carbohydrates have had most of their nutrients stripped away during processing. Although some vitamins and minerals may be added back into products, such as white rice and white flour, they still don’t have as many other nutrients as whole grains do.</a:t>
            </a:r>
          </a:p>
        </p:txBody>
      </p:sp>
      <p:grpSp>
        <p:nvGrpSpPr>
          <p:cNvPr id="28" name="Group 27"/>
          <p:cNvGrpSpPr/>
          <p:nvPr/>
        </p:nvGrpSpPr>
        <p:grpSpPr>
          <a:xfrm>
            <a:off x="4144963" y="2756229"/>
            <a:ext cx="5181600" cy="2169346"/>
            <a:chOff x="8491219" y="5627116"/>
            <a:chExt cx="6096000" cy="3286887"/>
          </a:xfrm>
        </p:grpSpPr>
        <p:sp>
          <p:nvSpPr>
            <p:cNvPr id="29" name="object 8"/>
            <p:cNvSpPr/>
            <p:nvPr/>
          </p:nvSpPr>
          <p:spPr>
            <a:xfrm>
              <a:off x="8491219" y="599790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0" name="object 9"/>
            <p:cNvSpPr/>
            <p:nvPr/>
          </p:nvSpPr>
          <p:spPr>
            <a:xfrm>
              <a:off x="11539219" y="599790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1" name="object 10"/>
            <p:cNvSpPr/>
            <p:nvPr/>
          </p:nvSpPr>
          <p:spPr>
            <a:xfrm>
              <a:off x="8491219" y="651243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2" name="object 11"/>
            <p:cNvSpPr/>
            <p:nvPr/>
          </p:nvSpPr>
          <p:spPr>
            <a:xfrm>
              <a:off x="11539219" y="651243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3" name="object 12"/>
            <p:cNvSpPr/>
            <p:nvPr/>
          </p:nvSpPr>
          <p:spPr>
            <a:xfrm>
              <a:off x="8491219" y="700011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4" name="object 13"/>
            <p:cNvSpPr/>
            <p:nvPr/>
          </p:nvSpPr>
          <p:spPr>
            <a:xfrm>
              <a:off x="11539219" y="700011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5" name="object 14"/>
            <p:cNvSpPr/>
            <p:nvPr/>
          </p:nvSpPr>
          <p:spPr>
            <a:xfrm>
              <a:off x="8491219" y="748779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6" name="object 15"/>
            <p:cNvSpPr/>
            <p:nvPr/>
          </p:nvSpPr>
          <p:spPr>
            <a:xfrm>
              <a:off x="11539219" y="748779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7" name="object 16"/>
            <p:cNvSpPr/>
            <p:nvPr/>
          </p:nvSpPr>
          <p:spPr>
            <a:xfrm>
              <a:off x="8491219" y="7975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8" name="object 17"/>
            <p:cNvSpPr/>
            <p:nvPr/>
          </p:nvSpPr>
          <p:spPr>
            <a:xfrm>
              <a:off x="11539219" y="7975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9" name="object 18"/>
            <p:cNvSpPr/>
            <p:nvPr/>
          </p:nvSpPr>
          <p:spPr>
            <a:xfrm>
              <a:off x="8491219" y="84631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40" name="object 19"/>
            <p:cNvSpPr/>
            <p:nvPr/>
          </p:nvSpPr>
          <p:spPr>
            <a:xfrm>
              <a:off x="11539219" y="84631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41" name="object 25"/>
            <p:cNvSpPr/>
            <p:nvPr/>
          </p:nvSpPr>
          <p:spPr>
            <a:xfrm>
              <a:off x="8491219" y="5627116"/>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42" name="object 27"/>
            <p:cNvSpPr txBox="1"/>
            <p:nvPr/>
          </p:nvSpPr>
          <p:spPr>
            <a:xfrm>
              <a:off x="8569959" y="5667501"/>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lang="en-US" sz="900" dirty="0">
                  <a:solidFill>
                    <a:srgbClr val="000000"/>
                  </a:solidFill>
                  <a:latin typeface="Montserrat SemiBold" panose="00000700000000000000" pitchFamily="2" charset="0"/>
                  <a:cs typeface="Arial"/>
                </a:rPr>
                <a:t>70</a:t>
              </a:r>
              <a:r>
                <a:rPr sz="900" spc="-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43" name="object 28"/>
            <p:cNvSpPr txBox="1"/>
            <p:nvPr/>
          </p:nvSpPr>
          <p:spPr>
            <a:xfrm>
              <a:off x="11618593" y="5667501"/>
              <a:ext cx="20542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44" name="object 29"/>
            <p:cNvSpPr txBox="1"/>
            <p:nvPr/>
          </p:nvSpPr>
          <p:spPr>
            <a:xfrm>
              <a:off x="8569959" y="6040500"/>
              <a:ext cx="1789430"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Animal Crackers</a:t>
              </a:r>
              <a:endParaRPr sz="700" dirty="0">
                <a:solidFill>
                  <a:srgbClr val="000000"/>
                </a:solidFill>
                <a:latin typeface="Montserrat SemiBold" panose="00000700000000000000" pitchFamily="2" charset="0"/>
                <a:cs typeface="Arial"/>
              </a:endParaRPr>
            </a:p>
          </p:txBody>
        </p:sp>
        <p:sp>
          <p:nvSpPr>
            <p:cNvPr id="45" name="object 30"/>
            <p:cNvSpPr txBox="1"/>
            <p:nvPr/>
          </p:nvSpPr>
          <p:spPr>
            <a:xfrm>
              <a:off x="11618593" y="6040500"/>
              <a:ext cx="2394383"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6 crackers</a:t>
              </a:r>
              <a:endParaRPr lang="en-US" sz="700" dirty="0">
                <a:solidFill>
                  <a:srgbClr val="000000"/>
                </a:solidFill>
                <a:latin typeface="Montserrat SemiBold" panose="00000700000000000000" pitchFamily="2" charset="0"/>
                <a:cs typeface="Arial"/>
              </a:endParaRPr>
            </a:p>
          </p:txBody>
        </p:sp>
        <p:sp>
          <p:nvSpPr>
            <p:cNvPr id="46" name="object 31"/>
            <p:cNvSpPr txBox="1"/>
            <p:nvPr/>
          </p:nvSpPr>
          <p:spPr>
            <a:xfrm>
              <a:off x="8569959" y="6311519"/>
              <a:ext cx="2207260"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Bagel</a:t>
              </a:r>
              <a:endParaRPr sz="700" dirty="0">
                <a:solidFill>
                  <a:srgbClr val="000000"/>
                </a:solidFill>
                <a:latin typeface="Montserrat SemiBold" panose="00000700000000000000" pitchFamily="2" charset="0"/>
                <a:cs typeface="Arial"/>
              </a:endParaRPr>
            </a:p>
          </p:txBody>
        </p:sp>
        <p:sp>
          <p:nvSpPr>
            <p:cNvPr id="47" name="object 32"/>
            <p:cNvSpPr txBox="1"/>
            <p:nvPr/>
          </p:nvSpPr>
          <p:spPr>
            <a:xfrm>
              <a:off x="11618593" y="6311519"/>
              <a:ext cx="23590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 bagel (3 inch)</a:t>
              </a:r>
            </a:p>
          </p:txBody>
        </p:sp>
        <p:sp>
          <p:nvSpPr>
            <p:cNvPr id="48" name="object 33"/>
            <p:cNvSpPr txBox="1"/>
            <p:nvPr/>
          </p:nvSpPr>
          <p:spPr>
            <a:xfrm>
              <a:off x="8569959" y="6555358"/>
              <a:ext cx="1369060" cy="163830"/>
            </a:xfrm>
            <a:prstGeom prst="rect">
              <a:avLst/>
            </a:prstGeom>
          </p:spPr>
          <p:txBody>
            <a:bodyPr vert="horz" wrap="square" lIns="0" tIns="0" rIns="0" bIns="0" rtlCol="0">
              <a:noAutofit/>
            </a:bodyPr>
            <a:lstStyle/>
            <a:p>
              <a:pPr marL="6351" defTabSz="457189"/>
              <a:r>
                <a:rPr lang="en-US" sz="700" spc="-3" dirty="0">
                  <a:solidFill>
                    <a:srgbClr val="000000"/>
                  </a:solidFill>
                  <a:latin typeface="Montserrat SemiBold" panose="00000700000000000000" pitchFamily="2" charset="0"/>
                  <a:cs typeface="Arial"/>
                </a:rPr>
                <a:t>Barley, cooked</a:t>
              </a:r>
              <a:endParaRPr sz="700" dirty="0">
                <a:solidFill>
                  <a:srgbClr val="000000"/>
                </a:solidFill>
                <a:latin typeface="Montserrat SemiBold" panose="00000700000000000000" pitchFamily="2" charset="0"/>
                <a:cs typeface="Arial"/>
              </a:endParaRPr>
            </a:p>
          </p:txBody>
        </p:sp>
        <p:sp>
          <p:nvSpPr>
            <p:cNvPr id="49" name="object 34"/>
            <p:cNvSpPr txBox="1"/>
            <p:nvPr/>
          </p:nvSpPr>
          <p:spPr>
            <a:xfrm>
              <a:off x="11618594" y="6555358"/>
              <a:ext cx="1139825"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1/3 cup</a:t>
              </a:r>
            </a:p>
          </p:txBody>
        </p:sp>
        <p:sp>
          <p:nvSpPr>
            <p:cNvPr id="50" name="object 35"/>
            <p:cNvSpPr txBox="1"/>
            <p:nvPr/>
          </p:nvSpPr>
          <p:spPr>
            <a:xfrm>
              <a:off x="8569959" y="6799199"/>
              <a:ext cx="1788698"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Biscuits, from dry mix</a:t>
              </a:r>
              <a:endParaRPr sz="700" dirty="0">
                <a:solidFill>
                  <a:srgbClr val="000000"/>
                </a:solidFill>
                <a:latin typeface="Montserrat SemiBold" panose="00000700000000000000" pitchFamily="2" charset="0"/>
                <a:cs typeface="Arial"/>
              </a:endParaRPr>
            </a:p>
          </p:txBody>
        </p:sp>
        <p:sp>
          <p:nvSpPr>
            <p:cNvPr id="51" name="object 36"/>
            <p:cNvSpPr txBox="1"/>
            <p:nvPr/>
          </p:nvSpPr>
          <p:spPr>
            <a:xfrm>
              <a:off x="11618594" y="6799199"/>
              <a:ext cx="1520824" cy="163830"/>
            </a:xfrm>
            <a:prstGeom prst="rect">
              <a:avLst/>
            </a:prstGeom>
          </p:spPr>
          <p:txBody>
            <a:bodyPr vert="horz" wrap="square" lIns="0" tIns="0" rIns="0" bIns="0" rtlCol="0">
              <a:noAutofit/>
            </a:bodyPr>
            <a:lstStyle/>
            <a:p>
              <a:pPr marL="6351" defTabSz="457189">
                <a:tabLst>
                  <a:tab pos="1570952" algn="l"/>
                </a:tabLst>
              </a:pPr>
              <a:r>
                <a:rPr lang="en-US" sz="700" spc="-3" dirty="0">
                  <a:solidFill>
                    <a:srgbClr val="000000"/>
                  </a:solidFill>
                  <a:latin typeface="Montserrat SemiBold" panose="00000700000000000000" pitchFamily="2" charset="0"/>
                  <a:cs typeface="Arial"/>
                </a:rPr>
                <a:t>1 small</a:t>
              </a:r>
            </a:p>
          </p:txBody>
        </p:sp>
        <p:sp>
          <p:nvSpPr>
            <p:cNvPr id="52" name="object 37"/>
            <p:cNvSpPr txBox="1"/>
            <p:nvPr/>
          </p:nvSpPr>
          <p:spPr>
            <a:xfrm>
              <a:off x="8569959" y="7043038"/>
              <a:ext cx="1077423"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Bread</a:t>
              </a:r>
              <a:endParaRPr sz="700" dirty="0">
                <a:solidFill>
                  <a:srgbClr val="000000"/>
                </a:solidFill>
                <a:latin typeface="Montserrat SemiBold" panose="00000700000000000000" pitchFamily="2" charset="0"/>
                <a:cs typeface="Arial"/>
              </a:endParaRPr>
            </a:p>
          </p:txBody>
        </p:sp>
        <p:sp>
          <p:nvSpPr>
            <p:cNvPr id="53" name="object 38"/>
            <p:cNvSpPr txBox="1"/>
            <p:nvPr/>
          </p:nvSpPr>
          <p:spPr>
            <a:xfrm>
              <a:off x="11618594" y="7043038"/>
              <a:ext cx="1197190"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1 slice</a:t>
              </a:r>
            </a:p>
          </p:txBody>
        </p:sp>
        <p:sp>
          <p:nvSpPr>
            <p:cNvPr id="54" name="object 39"/>
            <p:cNvSpPr txBox="1"/>
            <p:nvPr/>
          </p:nvSpPr>
          <p:spPr>
            <a:xfrm>
              <a:off x="8569958" y="7286879"/>
              <a:ext cx="2417633"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Breadsticks, crispy</a:t>
              </a:r>
              <a:endParaRPr sz="700" dirty="0">
                <a:solidFill>
                  <a:srgbClr val="000000"/>
                </a:solidFill>
                <a:latin typeface="Montserrat SemiBold" panose="00000700000000000000" pitchFamily="2" charset="0"/>
                <a:cs typeface="Arial"/>
              </a:endParaRPr>
            </a:p>
          </p:txBody>
        </p:sp>
        <p:sp>
          <p:nvSpPr>
            <p:cNvPr id="55" name="object 40"/>
            <p:cNvSpPr txBox="1"/>
            <p:nvPr/>
          </p:nvSpPr>
          <p:spPr>
            <a:xfrm>
              <a:off x="11618594" y="7286879"/>
              <a:ext cx="760411"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2 sticks (6-8”)</a:t>
              </a:r>
            </a:p>
          </p:txBody>
        </p:sp>
        <p:sp>
          <p:nvSpPr>
            <p:cNvPr id="56" name="object 41"/>
            <p:cNvSpPr txBox="1"/>
            <p:nvPr/>
          </p:nvSpPr>
          <p:spPr>
            <a:xfrm>
              <a:off x="8569959" y="7530719"/>
              <a:ext cx="1687087"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Bulgur, cooked</a:t>
              </a:r>
              <a:endParaRPr sz="700" dirty="0">
                <a:solidFill>
                  <a:srgbClr val="000000"/>
                </a:solidFill>
                <a:latin typeface="Montserrat SemiBold" panose="00000700000000000000" pitchFamily="2" charset="0"/>
                <a:cs typeface="Arial"/>
              </a:endParaRPr>
            </a:p>
          </p:txBody>
        </p:sp>
        <p:sp>
          <p:nvSpPr>
            <p:cNvPr id="57" name="object 42"/>
            <p:cNvSpPr txBox="1"/>
            <p:nvPr/>
          </p:nvSpPr>
          <p:spPr>
            <a:xfrm>
              <a:off x="11618594" y="7530719"/>
              <a:ext cx="1415534"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 cup</a:t>
              </a:r>
            </a:p>
          </p:txBody>
        </p:sp>
        <p:sp>
          <p:nvSpPr>
            <p:cNvPr id="58" name="object 43"/>
            <p:cNvSpPr txBox="1"/>
            <p:nvPr/>
          </p:nvSpPr>
          <p:spPr>
            <a:xfrm>
              <a:off x="8569959" y="7774812"/>
              <a:ext cx="2902911"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Bun or roll, whole grain</a:t>
              </a:r>
              <a:endParaRPr sz="700" dirty="0">
                <a:solidFill>
                  <a:srgbClr val="000000"/>
                </a:solidFill>
                <a:latin typeface="Montserrat SemiBold" panose="00000700000000000000" pitchFamily="2" charset="0"/>
                <a:cs typeface="Arial"/>
              </a:endParaRPr>
            </a:p>
          </p:txBody>
        </p:sp>
        <p:sp>
          <p:nvSpPr>
            <p:cNvPr id="59" name="object 44"/>
            <p:cNvSpPr txBox="1"/>
            <p:nvPr/>
          </p:nvSpPr>
          <p:spPr>
            <a:xfrm>
              <a:off x="11618594" y="7774812"/>
              <a:ext cx="1063625" cy="163830"/>
            </a:xfrm>
            <a:prstGeom prst="rect">
              <a:avLst/>
            </a:prstGeom>
          </p:spPr>
          <p:txBody>
            <a:bodyPr vert="horz" wrap="square" lIns="0" tIns="0" rIns="0" bIns="0" rtlCol="0">
              <a:noAutofit/>
            </a:bodyPr>
            <a:lstStyle/>
            <a:p>
              <a:pPr marL="6351">
                <a:tabLst>
                  <a:tab pos="1570952" algn="l"/>
                </a:tabLst>
              </a:pPr>
              <a:r>
                <a:rPr lang="en-US" sz="700" spc="-3" dirty="0">
                  <a:solidFill>
                    <a:srgbClr val="000000"/>
                  </a:solidFill>
                  <a:latin typeface="Montserrat SemiBold" panose="00000700000000000000" pitchFamily="2" charset="0"/>
                  <a:cs typeface="Arial"/>
                </a:rPr>
                <a:t>1 small</a:t>
              </a:r>
            </a:p>
          </p:txBody>
        </p:sp>
        <p:sp>
          <p:nvSpPr>
            <p:cNvPr id="60" name="object 45"/>
            <p:cNvSpPr txBox="1"/>
            <p:nvPr/>
          </p:nvSpPr>
          <p:spPr>
            <a:xfrm>
              <a:off x="8569958" y="8018652"/>
              <a:ext cx="2936197"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Cereal, cold, bran type</a:t>
              </a:r>
              <a:endParaRPr sz="700" dirty="0">
                <a:solidFill>
                  <a:srgbClr val="000000"/>
                </a:solidFill>
                <a:latin typeface="Montserrat SemiBold" panose="00000700000000000000" pitchFamily="2" charset="0"/>
                <a:cs typeface="Arial"/>
              </a:endParaRPr>
            </a:p>
          </p:txBody>
        </p:sp>
        <p:sp>
          <p:nvSpPr>
            <p:cNvPr id="61" name="object 46"/>
            <p:cNvSpPr txBox="1"/>
            <p:nvPr/>
          </p:nvSpPr>
          <p:spPr>
            <a:xfrm>
              <a:off x="11618594" y="8018652"/>
              <a:ext cx="11398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½ cup</a:t>
              </a:r>
            </a:p>
          </p:txBody>
        </p:sp>
        <p:sp>
          <p:nvSpPr>
            <p:cNvPr id="62" name="object 47"/>
            <p:cNvSpPr txBox="1"/>
            <p:nvPr/>
          </p:nvSpPr>
          <p:spPr>
            <a:xfrm>
              <a:off x="8569959" y="8262493"/>
              <a:ext cx="2090026"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Cereal, cold, flake type</a:t>
              </a:r>
              <a:endParaRPr sz="700" dirty="0">
                <a:solidFill>
                  <a:srgbClr val="000000"/>
                </a:solidFill>
                <a:latin typeface="Montserrat SemiBold" panose="00000700000000000000" pitchFamily="2" charset="0"/>
                <a:cs typeface="Arial"/>
              </a:endParaRPr>
            </a:p>
          </p:txBody>
        </p:sp>
        <p:sp>
          <p:nvSpPr>
            <p:cNvPr id="63" name="object 48"/>
            <p:cNvSpPr txBox="1"/>
            <p:nvPr/>
          </p:nvSpPr>
          <p:spPr>
            <a:xfrm>
              <a:off x="11618593" y="8262493"/>
              <a:ext cx="1914527"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¾ cup</a:t>
              </a:r>
            </a:p>
          </p:txBody>
        </p:sp>
        <p:sp>
          <p:nvSpPr>
            <p:cNvPr id="64" name="object 49"/>
            <p:cNvSpPr txBox="1"/>
            <p:nvPr/>
          </p:nvSpPr>
          <p:spPr>
            <a:xfrm>
              <a:off x="8569959" y="8506333"/>
              <a:ext cx="2149591"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Cereal, granola, low fat</a:t>
              </a:r>
              <a:endParaRPr sz="700" dirty="0">
                <a:solidFill>
                  <a:srgbClr val="000000"/>
                </a:solidFill>
                <a:latin typeface="Montserrat SemiBold" panose="00000700000000000000" pitchFamily="2" charset="0"/>
                <a:cs typeface="Arial"/>
              </a:endParaRPr>
            </a:p>
          </p:txBody>
        </p:sp>
        <p:sp>
          <p:nvSpPr>
            <p:cNvPr id="65" name="object 50"/>
            <p:cNvSpPr txBox="1"/>
            <p:nvPr/>
          </p:nvSpPr>
          <p:spPr>
            <a:xfrm>
              <a:off x="11618594" y="8506333"/>
              <a:ext cx="1063625" cy="163830"/>
            </a:xfrm>
            <a:prstGeom prst="rect">
              <a:avLst/>
            </a:prstGeom>
          </p:spPr>
          <p:txBody>
            <a:bodyPr vert="horz" wrap="square" lIns="0" tIns="0" rIns="0" bIns="0" rtlCol="0">
              <a:noAutofit/>
            </a:bodyPr>
            <a:lstStyle/>
            <a:p>
              <a:pPr marL="6351" defTabSz="457189">
                <a:tabLst>
                  <a:tab pos="1570952" algn="l"/>
                </a:tabLst>
              </a:pPr>
              <a:r>
                <a:rPr lang="en-US" sz="700" spc="-6" dirty="0">
                  <a:solidFill>
                    <a:srgbClr val="000000"/>
                  </a:solidFill>
                  <a:latin typeface="Montserrat SemiBold" panose="00000700000000000000" pitchFamily="2" charset="0"/>
                  <a:cs typeface="Arial"/>
                </a:rPr>
                <a:t>¼ cup</a:t>
              </a:r>
            </a:p>
          </p:txBody>
        </p:sp>
        <p:sp>
          <p:nvSpPr>
            <p:cNvPr id="66" name="object 51"/>
            <p:cNvSpPr txBox="1"/>
            <p:nvPr/>
          </p:nvSpPr>
          <p:spPr>
            <a:xfrm>
              <a:off x="8569959" y="8750173"/>
              <a:ext cx="1214072" cy="163830"/>
            </a:xfrm>
            <a:prstGeom prst="rect">
              <a:avLst/>
            </a:prstGeom>
          </p:spPr>
          <p:txBody>
            <a:bodyPr vert="horz" wrap="square" lIns="0" tIns="0" rIns="0" bIns="0" rtlCol="0">
              <a:noAutofit/>
            </a:bodyPr>
            <a:lstStyle/>
            <a:p>
              <a:pPr marL="6351" defTabSz="457189"/>
              <a:endParaRPr sz="700" dirty="0">
                <a:solidFill>
                  <a:srgbClr val="000000"/>
                </a:solidFill>
                <a:latin typeface="Montserrat SemiBold" panose="00000700000000000000" pitchFamily="2" charset="0"/>
                <a:cs typeface="Arial"/>
              </a:endParaRPr>
            </a:p>
          </p:txBody>
        </p:sp>
        <p:sp>
          <p:nvSpPr>
            <p:cNvPr id="67" name="object 52"/>
            <p:cNvSpPr txBox="1"/>
            <p:nvPr/>
          </p:nvSpPr>
          <p:spPr>
            <a:xfrm>
              <a:off x="11618593" y="8750173"/>
              <a:ext cx="1673225" cy="163830"/>
            </a:xfrm>
            <a:prstGeom prst="rect">
              <a:avLst/>
            </a:prstGeom>
          </p:spPr>
          <p:txBody>
            <a:bodyPr vert="horz" wrap="square" lIns="0" tIns="0" rIns="0" bIns="0" rtlCol="0">
              <a:noAutofit/>
            </a:bodyPr>
            <a:lstStyle/>
            <a:p>
              <a:pPr marL="6351" defTabSz="457189">
                <a:tabLst>
                  <a:tab pos="1570952" algn="l"/>
                </a:tabLst>
              </a:pPr>
              <a:endParaRPr lang="en-US" sz="700" spc="-3" dirty="0">
                <a:solidFill>
                  <a:srgbClr val="000000"/>
                </a:solidFill>
                <a:latin typeface="Montserrat SemiBold" panose="00000700000000000000" pitchFamily="2" charset="0"/>
                <a:cs typeface="Arial"/>
              </a:endParaRPr>
            </a:p>
          </p:txBody>
        </p:sp>
      </p:grpSp>
      <p:sp>
        <p:nvSpPr>
          <p:cNvPr id="68" name="TextBox 7">
            <a:extLst>
              <a:ext uri="{FF2B5EF4-FFF2-40B4-BE49-F238E27FC236}">
                <a16:creationId xmlns:a16="http://schemas.microsoft.com/office/drawing/2014/main" id="{69E46171-1941-4491-BD8E-061E2007DB48}"/>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69" name="object 59">
            <a:extLst>
              <a:ext uri="{FF2B5EF4-FFF2-40B4-BE49-F238E27FC236}">
                <a16:creationId xmlns:a16="http://schemas.microsoft.com/office/drawing/2014/main" id="{08D320B8-2A28-45C0-B28A-BE3F088E83A6}"/>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70" name="Picture 69">
            <a:extLst>
              <a:ext uri="{FF2B5EF4-FFF2-40B4-BE49-F238E27FC236}">
                <a16:creationId xmlns:a16="http://schemas.microsoft.com/office/drawing/2014/main" id="{468663F4-3745-4B85-9F90-F8D588DD604B}"/>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6901996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2584" y="2092327"/>
            <a:ext cx="5038631" cy="2676499"/>
            <a:chOff x="8349366" y="5638801"/>
            <a:chExt cx="6107430" cy="4055300"/>
          </a:xfrm>
        </p:grpSpPr>
        <p:sp>
          <p:nvSpPr>
            <p:cNvPr id="7" name="object 8"/>
            <p:cNvSpPr/>
            <p:nvPr/>
          </p:nvSpPr>
          <p:spPr>
            <a:xfrm>
              <a:off x="8349366" y="6009590"/>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8" name="object 9"/>
            <p:cNvSpPr/>
            <p:nvPr/>
          </p:nvSpPr>
          <p:spPr>
            <a:xfrm>
              <a:off x="11397366" y="6009590"/>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8349366" y="65241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11397366" y="65241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8349366" y="701179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11397366" y="701179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8349366" y="7499478"/>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11397366" y="7499478"/>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8349366" y="79871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11397366" y="79871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8349366" y="8474837"/>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9"/>
            <p:cNvSpPr/>
            <p:nvPr/>
          </p:nvSpPr>
          <p:spPr>
            <a:xfrm>
              <a:off x="11397366" y="8474837"/>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0"/>
            <p:cNvSpPr/>
            <p:nvPr/>
          </p:nvSpPr>
          <p:spPr>
            <a:xfrm>
              <a:off x="8360796" y="896251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1"/>
            <p:cNvSpPr/>
            <p:nvPr/>
          </p:nvSpPr>
          <p:spPr>
            <a:xfrm>
              <a:off x="11408796" y="8962518"/>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2"/>
            <p:cNvSpPr/>
            <p:nvPr/>
          </p:nvSpPr>
          <p:spPr>
            <a:xfrm>
              <a:off x="8360796" y="945026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11408796" y="945026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p:nvPr/>
          </p:nvSpPr>
          <p:spPr>
            <a:xfrm>
              <a:off x="8360796" y="5638801"/>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7"/>
            <p:cNvSpPr txBox="1"/>
            <p:nvPr/>
          </p:nvSpPr>
          <p:spPr>
            <a:xfrm>
              <a:off x="8439536" y="5679441"/>
              <a:ext cx="28930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(70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28"/>
            <p:cNvSpPr txBox="1"/>
            <p:nvPr/>
          </p:nvSpPr>
          <p:spPr>
            <a:xfrm>
              <a:off x="11488170" y="5679441"/>
              <a:ext cx="21304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9"/>
            <p:cNvSpPr txBox="1"/>
            <p:nvPr/>
          </p:nvSpPr>
          <p:spPr>
            <a:xfrm>
              <a:off x="8439536" y="6052439"/>
              <a:ext cx="271750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Cere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th</a:t>
              </a:r>
              <a:r>
                <a:rPr sz="700" spc="11"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endParaRPr sz="700" dirty="0">
                <a:solidFill>
                  <a:srgbClr val="000000"/>
                </a:solidFill>
                <a:latin typeface="Montserrat SemiBold" panose="00000700000000000000" pitchFamily="2" charset="0"/>
                <a:cs typeface="Arial"/>
              </a:endParaRPr>
            </a:p>
          </p:txBody>
        </p:sp>
        <p:sp>
          <p:nvSpPr>
            <p:cNvPr id="27" name="object 30"/>
            <p:cNvSpPr txBox="1"/>
            <p:nvPr/>
          </p:nvSpPr>
          <p:spPr>
            <a:xfrm>
              <a:off x="11488171" y="6052439"/>
              <a:ext cx="758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8" name="object 31"/>
            <p:cNvSpPr txBox="1"/>
            <p:nvPr/>
          </p:nvSpPr>
          <p:spPr>
            <a:xfrm>
              <a:off x="8439536" y="6323076"/>
              <a:ext cx="61354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Corn</a:t>
              </a:r>
              <a:endParaRPr sz="700" dirty="0">
                <a:solidFill>
                  <a:srgbClr val="000000"/>
                </a:solidFill>
                <a:latin typeface="Montserrat SemiBold" panose="00000700000000000000" pitchFamily="2" charset="0"/>
                <a:cs typeface="Arial"/>
              </a:endParaRPr>
            </a:p>
          </p:txBody>
        </p:sp>
        <p:sp>
          <p:nvSpPr>
            <p:cNvPr id="29" name="object 32"/>
            <p:cNvSpPr txBox="1"/>
            <p:nvPr/>
          </p:nvSpPr>
          <p:spPr>
            <a:xfrm>
              <a:off x="11488171" y="6323076"/>
              <a:ext cx="758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0" name="object 33"/>
            <p:cNvSpPr txBox="1"/>
            <p:nvPr/>
          </p:nvSpPr>
          <p:spPr>
            <a:xfrm>
              <a:off x="8439536" y="6566917"/>
              <a:ext cx="18873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Corn on</a:t>
              </a:r>
              <a:r>
                <a:rPr sz="700" spc="-3" dirty="0">
                  <a:solidFill>
                    <a:srgbClr val="000000"/>
                  </a:solidFill>
                  <a:latin typeface="Montserrat SemiBold" panose="00000700000000000000" pitchFamily="2" charset="0"/>
                  <a:cs typeface="Arial"/>
                </a:rPr>
                <a:t> t</a:t>
              </a:r>
              <a:r>
                <a:rPr sz="700" spc="-8"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ob</a:t>
              </a:r>
              <a:endParaRPr sz="700" dirty="0">
                <a:solidFill>
                  <a:srgbClr val="000000"/>
                </a:solidFill>
                <a:latin typeface="Montserrat SemiBold" panose="00000700000000000000" pitchFamily="2" charset="0"/>
                <a:cs typeface="Arial"/>
              </a:endParaRPr>
            </a:p>
          </p:txBody>
        </p:sp>
        <p:sp>
          <p:nvSpPr>
            <p:cNvPr id="31" name="object 34"/>
            <p:cNvSpPr txBox="1"/>
            <p:nvPr/>
          </p:nvSpPr>
          <p:spPr>
            <a:xfrm>
              <a:off x="11488171" y="6566917"/>
              <a:ext cx="135810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 </a:t>
              </a:r>
              <a:r>
                <a:rPr sz="700" spc="-6" dirty="0">
                  <a:solidFill>
                    <a:srgbClr val="000000"/>
                  </a:solidFill>
                  <a:latin typeface="Montserrat SemiBold" panose="00000700000000000000" pitchFamily="2" charset="0"/>
                  <a:cs typeface="Arial"/>
                </a:rPr>
                <a:t>ear</a:t>
              </a:r>
              <a:endParaRPr sz="700" dirty="0">
                <a:solidFill>
                  <a:srgbClr val="000000"/>
                </a:solidFill>
                <a:latin typeface="Montserrat SemiBold" panose="00000700000000000000" pitchFamily="2" charset="0"/>
                <a:cs typeface="Arial"/>
              </a:endParaRPr>
            </a:p>
          </p:txBody>
        </p:sp>
        <p:sp>
          <p:nvSpPr>
            <p:cNvPr id="32" name="object 35"/>
            <p:cNvSpPr txBox="1"/>
            <p:nvPr/>
          </p:nvSpPr>
          <p:spPr>
            <a:xfrm>
              <a:off x="8439535" y="6810756"/>
              <a:ext cx="28407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Corn</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re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6" dirty="0">
                  <a:solidFill>
                    <a:srgbClr val="000000"/>
                  </a:solidFill>
                  <a:latin typeface="Montserrat SemiBold" panose="00000700000000000000" pitchFamily="2" charset="0"/>
                  <a:cs typeface="Arial"/>
                </a:rPr>
                <a:t>rom</a:t>
              </a:r>
              <a:r>
                <a:rPr sz="700" spc="-3" dirty="0">
                  <a:solidFill>
                    <a:srgbClr val="000000"/>
                  </a:solidFill>
                  <a:latin typeface="Montserrat SemiBold" panose="00000700000000000000" pitchFamily="2" charset="0"/>
                  <a:cs typeface="Arial"/>
                </a:rPr>
                <a:t> dry</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x</a:t>
              </a:r>
              <a:endParaRPr sz="700" dirty="0">
                <a:solidFill>
                  <a:srgbClr val="000000"/>
                </a:solidFill>
                <a:latin typeface="Montserrat SemiBold" panose="00000700000000000000" pitchFamily="2" charset="0"/>
                <a:cs typeface="Arial"/>
              </a:endParaRPr>
            </a:p>
          </p:txBody>
        </p:sp>
        <p:sp>
          <p:nvSpPr>
            <p:cNvPr id="33" name="object 36"/>
            <p:cNvSpPr txBox="1"/>
            <p:nvPr/>
          </p:nvSpPr>
          <p:spPr>
            <a:xfrm>
              <a:off x="11488171" y="6810756"/>
              <a:ext cx="6070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4" name="object 37"/>
            <p:cNvSpPr txBox="1"/>
            <p:nvPr/>
          </p:nvSpPr>
          <p:spPr>
            <a:xfrm>
              <a:off x="8439536" y="7054597"/>
              <a:ext cx="218048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Cous</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5" name="object 38"/>
            <p:cNvSpPr txBox="1"/>
            <p:nvPr/>
          </p:nvSpPr>
          <p:spPr>
            <a:xfrm>
              <a:off x="11488170" y="7054597"/>
              <a:ext cx="896319"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6" name="object 39"/>
            <p:cNvSpPr txBox="1"/>
            <p:nvPr/>
          </p:nvSpPr>
          <p:spPr>
            <a:xfrm>
              <a:off x="8439536" y="7298691"/>
              <a:ext cx="20650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ese</a:t>
              </a:r>
              <a:endParaRPr sz="700" dirty="0">
                <a:solidFill>
                  <a:srgbClr val="000000"/>
                </a:solidFill>
                <a:latin typeface="Montserrat SemiBold" panose="00000700000000000000" pitchFamily="2" charset="0"/>
                <a:cs typeface="Arial"/>
              </a:endParaRPr>
            </a:p>
          </p:txBody>
        </p:sp>
        <p:sp>
          <p:nvSpPr>
            <p:cNvPr id="37" name="object 40"/>
            <p:cNvSpPr txBox="1"/>
            <p:nvPr/>
          </p:nvSpPr>
          <p:spPr>
            <a:xfrm>
              <a:off x="11488171" y="7298691"/>
              <a:ext cx="101825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1</a:t>
              </a:r>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38" name="object 41"/>
            <p:cNvSpPr txBox="1"/>
            <p:nvPr/>
          </p:nvSpPr>
          <p:spPr>
            <a:xfrm>
              <a:off x="8439536" y="7542530"/>
              <a:ext cx="351134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39" name="object 42"/>
            <p:cNvSpPr txBox="1"/>
            <p:nvPr/>
          </p:nvSpPr>
          <p:spPr>
            <a:xfrm>
              <a:off x="11488171" y="7542530"/>
              <a:ext cx="191198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(1</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0" name="object 43"/>
            <p:cNvSpPr txBox="1"/>
            <p:nvPr/>
          </p:nvSpPr>
          <p:spPr>
            <a:xfrm>
              <a:off x="8439536" y="7786370"/>
              <a:ext cx="19327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lba</a:t>
              </a:r>
              <a:endParaRPr sz="700" dirty="0">
                <a:solidFill>
                  <a:srgbClr val="000000"/>
                </a:solidFill>
                <a:latin typeface="Montserrat SemiBold" panose="00000700000000000000" pitchFamily="2" charset="0"/>
                <a:cs typeface="Arial"/>
              </a:endParaRPr>
            </a:p>
          </p:txBody>
        </p:sp>
        <p:sp>
          <p:nvSpPr>
            <p:cNvPr id="41" name="object 44"/>
            <p:cNvSpPr txBox="1"/>
            <p:nvPr/>
          </p:nvSpPr>
          <p:spPr>
            <a:xfrm>
              <a:off x="11488170" y="7786370"/>
              <a:ext cx="213249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6</a:t>
              </a:r>
              <a:r>
                <a:rPr sz="700" spc="-3" dirty="0">
                  <a:solidFill>
                    <a:srgbClr val="000000"/>
                  </a:solidFill>
                  <a:latin typeface="Montserrat SemiBold" panose="00000700000000000000" pitchFamily="2" charset="0"/>
                  <a:cs typeface="Arial"/>
                </a:rPr>
                <a:t> ro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2" name="object 45"/>
            <p:cNvSpPr txBox="1"/>
            <p:nvPr/>
          </p:nvSpPr>
          <p:spPr>
            <a:xfrm>
              <a:off x="8439536" y="8030211"/>
              <a:ext cx="19781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43" name="object 46"/>
            <p:cNvSpPr txBox="1"/>
            <p:nvPr/>
          </p:nvSpPr>
          <p:spPr>
            <a:xfrm>
              <a:off x="11488171" y="8030211"/>
              <a:ext cx="118688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5</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sq</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ares</a:t>
              </a:r>
              <a:endParaRPr sz="700" dirty="0">
                <a:solidFill>
                  <a:srgbClr val="000000"/>
                </a:solidFill>
                <a:latin typeface="Montserrat SemiBold" panose="00000700000000000000" pitchFamily="2" charset="0"/>
                <a:cs typeface="Arial"/>
              </a:endParaRPr>
            </a:p>
          </p:txBody>
        </p:sp>
        <p:sp>
          <p:nvSpPr>
            <p:cNvPr id="44" name="object 47"/>
            <p:cNvSpPr txBox="1"/>
            <p:nvPr/>
          </p:nvSpPr>
          <p:spPr>
            <a:xfrm>
              <a:off x="8439536" y="8274051"/>
              <a:ext cx="191716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45" name="object 48"/>
            <p:cNvSpPr txBox="1"/>
            <p:nvPr/>
          </p:nvSpPr>
          <p:spPr>
            <a:xfrm>
              <a:off x="11488171" y="8274051"/>
              <a:ext cx="12504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ers</a:t>
              </a:r>
              <a:endParaRPr sz="700" dirty="0">
                <a:solidFill>
                  <a:srgbClr val="000000"/>
                </a:solidFill>
                <a:latin typeface="Montserrat SemiBold" panose="00000700000000000000" pitchFamily="2" charset="0"/>
                <a:cs typeface="Arial"/>
              </a:endParaRPr>
            </a:p>
          </p:txBody>
        </p:sp>
        <p:sp>
          <p:nvSpPr>
            <p:cNvPr id="46" name="object 49"/>
            <p:cNvSpPr txBox="1"/>
            <p:nvPr/>
          </p:nvSpPr>
          <p:spPr>
            <a:xfrm>
              <a:off x="8439536" y="8517891"/>
              <a:ext cx="109997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Cro</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7" name="object 50"/>
            <p:cNvSpPr txBox="1"/>
            <p:nvPr/>
          </p:nvSpPr>
          <p:spPr>
            <a:xfrm>
              <a:off x="11488171" y="8517891"/>
              <a:ext cx="758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8" name="object 51"/>
            <p:cNvSpPr txBox="1"/>
            <p:nvPr/>
          </p:nvSpPr>
          <p:spPr>
            <a:xfrm>
              <a:off x="8439536" y="8762112"/>
              <a:ext cx="20650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ese</a:t>
              </a:r>
              <a:endParaRPr sz="700" dirty="0">
                <a:solidFill>
                  <a:srgbClr val="000000"/>
                </a:solidFill>
                <a:latin typeface="Montserrat SemiBold" panose="00000700000000000000" pitchFamily="2" charset="0"/>
                <a:cs typeface="Arial"/>
              </a:endParaRPr>
            </a:p>
          </p:txBody>
        </p:sp>
        <p:sp>
          <p:nvSpPr>
            <p:cNvPr id="49" name="object 52"/>
            <p:cNvSpPr txBox="1"/>
            <p:nvPr/>
          </p:nvSpPr>
          <p:spPr>
            <a:xfrm>
              <a:off x="11488171" y="8762112"/>
              <a:ext cx="101825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1</a:t>
              </a:r>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50" name="object 53"/>
            <p:cNvSpPr txBox="1"/>
            <p:nvPr/>
          </p:nvSpPr>
          <p:spPr>
            <a:xfrm>
              <a:off x="8439536" y="9005951"/>
              <a:ext cx="351134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at</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51" name="object 54"/>
            <p:cNvSpPr txBox="1"/>
            <p:nvPr/>
          </p:nvSpPr>
          <p:spPr>
            <a:xfrm>
              <a:off x="11488171" y="9005951"/>
              <a:ext cx="191198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(1</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2" name="object 55"/>
            <p:cNvSpPr txBox="1"/>
            <p:nvPr/>
          </p:nvSpPr>
          <p:spPr>
            <a:xfrm>
              <a:off x="8439536" y="9249792"/>
              <a:ext cx="193792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ba</a:t>
              </a:r>
              <a:endParaRPr sz="700" dirty="0">
                <a:solidFill>
                  <a:srgbClr val="000000"/>
                </a:solidFill>
                <a:latin typeface="Montserrat SemiBold" panose="00000700000000000000" pitchFamily="2" charset="0"/>
                <a:cs typeface="Arial"/>
              </a:endParaRPr>
            </a:p>
          </p:txBody>
        </p:sp>
        <p:sp>
          <p:nvSpPr>
            <p:cNvPr id="53" name="object 56"/>
            <p:cNvSpPr txBox="1"/>
            <p:nvPr/>
          </p:nvSpPr>
          <p:spPr>
            <a:xfrm>
              <a:off x="11488170" y="9249792"/>
              <a:ext cx="213249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6</a:t>
              </a:r>
              <a:r>
                <a:rPr sz="700" spc="-3" dirty="0">
                  <a:solidFill>
                    <a:srgbClr val="000000"/>
                  </a:solidFill>
                  <a:latin typeface="Montserrat SemiBold" panose="00000700000000000000" pitchFamily="2" charset="0"/>
                  <a:cs typeface="Arial"/>
                </a:rPr>
                <a:t> ro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54" name="object 57"/>
            <p:cNvSpPr txBox="1"/>
            <p:nvPr/>
          </p:nvSpPr>
          <p:spPr>
            <a:xfrm>
              <a:off x="8439536" y="9493606"/>
              <a:ext cx="19781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ine</a:t>
              </a:r>
              <a:endParaRPr sz="700" dirty="0">
                <a:solidFill>
                  <a:srgbClr val="000000"/>
                </a:solidFill>
                <a:latin typeface="Montserrat SemiBold" panose="00000700000000000000" pitchFamily="2" charset="0"/>
                <a:cs typeface="Arial"/>
              </a:endParaRPr>
            </a:p>
          </p:txBody>
        </p:sp>
        <p:sp>
          <p:nvSpPr>
            <p:cNvPr id="55" name="object 58"/>
            <p:cNvSpPr txBox="1"/>
            <p:nvPr/>
          </p:nvSpPr>
          <p:spPr>
            <a:xfrm>
              <a:off x="11488171" y="9493606"/>
              <a:ext cx="118688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5</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sq</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ares</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844" y="107493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4599" y="1074937"/>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Carbohydrates</a:t>
            </a:r>
          </a:p>
        </p:txBody>
      </p:sp>
      <p:sp>
        <p:nvSpPr>
          <p:cNvPr id="56" name="TextBox 7">
            <a:extLst>
              <a:ext uri="{FF2B5EF4-FFF2-40B4-BE49-F238E27FC236}">
                <a16:creationId xmlns:a16="http://schemas.microsoft.com/office/drawing/2014/main" id="{133270EA-C6B0-4FCF-9941-BED6C6D6DFA2}"/>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7" name="object 59">
            <a:extLst>
              <a:ext uri="{FF2B5EF4-FFF2-40B4-BE49-F238E27FC236}">
                <a16:creationId xmlns:a16="http://schemas.microsoft.com/office/drawing/2014/main" id="{AD3B446D-9637-4FBB-B3D2-52ED5BF0926A}"/>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8" name="Picture 57">
            <a:extLst>
              <a:ext uri="{FF2B5EF4-FFF2-40B4-BE49-F238E27FC236}">
                <a16:creationId xmlns:a16="http://schemas.microsoft.com/office/drawing/2014/main" id="{29D7A52B-971E-4F61-B677-3E473FBBD067}"/>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5424993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2582" y="2087564"/>
            <a:ext cx="5029200" cy="2676499"/>
            <a:chOff x="8790167" y="5675756"/>
            <a:chExt cx="6096000" cy="4055300"/>
          </a:xfrm>
        </p:grpSpPr>
        <p:sp>
          <p:nvSpPr>
            <p:cNvPr id="7" name="object 8"/>
            <p:cNvSpPr/>
            <p:nvPr/>
          </p:nvSpPr>
          <p:spPr>
            <a:xfrm>
              <a:off x="8790167" y="604654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8" name="object 9"/>
            <p:cNvSpPr/>
            <p:nvPr/>
          </p:nvSpPr>
          <p:spPr>
            <a:xfrm>
              <a:off x="11838167" y="6046545"/>
              <a:ext cx="3048000" cy="270687"/>
            </a:xfrm>
            <a:custGeom>
              <a:avLst/>
              <a:gdLst/>
              <a:ahLst/>
              <a:cxnLst/>
              <a:rect l="l" t="t" r="r" b="b"/>
              <a:pathLst>
                <a:path w="3048000" h="270687">
                  <a:moveTo>
                    <a:pt x="0" y="270687"/>
                  </a:moveTo>
                  <a:lnTo>
                    <a:pt x="3048000" y="270687"/>
                  </a:lnTo>
                  <a:lnTo>
                    <a:pt x="3048000" y="0"/>
                  </a:lnTo>
                  <a:lnTo>
                    <a:pt x="0" y="0"/>
                  </a:lnTo>
                  <a:lnTo>
                    <a:pt x="0" y="270687"/>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8790167" y="656107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11838167" y="656107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8790167" y="704875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11838167" y="704875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8790167" y="7536433"/>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11838167" y="7536433"/>
              <a:ext cx="3048000" cy="243840"/>
            </a:xfrm>
            <a:custGeom>
              <a:avLst/>
              <a:gdLst/>
              <a:ahLst/>
              <a:cxnLst/>
              <a:rect l="l" t="t" r="r" b="b"/>
              <a:pathLst>
                <a:path w="3048000" h="243840">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8790167" y="802411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11838167" y="802411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8790167" y="8511792"/>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9"/>
            <p:cNvSpPr/>
            <p:nvPr/>
          </p:nvSpPr>
          <p:spPr>
            <a:xfrm>
              <a:off x="11838167" y="8511792"/>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0"/>
            <p:cNvSpPr/>
            <p:nvPr/>
          </p:nvSpPr>
          <p:spPr>
            <a:xfrm>
              <a:off x="8790167" y="8999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1"/>
            <p:cNvSpPr/>
            <p:nvPr/>
          </p:nvSpPr>
          <p:spPr>
            <a:xfrm>
              <a:off x="11838167" y="8999473"/>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2"/>
            <p:cNvSpPr/>
            <p:nvPr/>
          </p:nvSpPr>
          <p:spPr>
            <a:xfrm>
              <a:off x="8790167" y="9487216"/>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11838167" y="9487216"/>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p:nvPr/>
          </p:nvSpPr>
          <p:spPr>
            <a:xfrm>
              <a:off x="8790167" y="5675756"/>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7"/>
            <p:cNvSpPr txBox="1"/>
            <p:nvPr/>
          </p:nvSpPr>
          <p:spPr>
            <a:xfrm>
              <a:off x="8868907" y="5716396"/>
              <a:ext cx="28168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(70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28"/>
            <p:cNvSpPr txBox="1"/>
            <p:nvPr/>
          </p:nvSpPr>
          <p:spPr>
            <a:xfrm>
              <a:off x="11917541" y="5716396"/>
              <a:ext cx="20542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9"/>
            <p:cNvSpPr txBox="1"/>
            <p:nvPr/>
          </p:nvSpPr>
          <p:spPr>
            <a:xfrm>
              <a:off x="8868907" y="6089394"/>
              <a:ext cx="175494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27" name="object 30"/>
            <p:cNvSpPr txBox="1"/>
            <p:nvPr/>
          </p:nvSpPr>
          <p:spPr>
            <a:xfrm>
              <a:off x="11917542" y="6089394"/>
              <a:ext cx="11446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crac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ers</a:t>
              </a:r>
              <a:endParaRPr sz="700" dirty="0">
                <a:solidFill>
                  <a:srgbClr val="000000"/>
                </a:solidFill>
                <a:latin typeface="Montserrat SemiBold" panose="00000700000000000000" pitchFamily="2" charset="0"/>
                <a:cs typeface="Arial"/>
              </a:endParaRPr>
            </a:p>
          </p:txBody>
        </p:sp>
        <p:sp>
          <p:nvSpPr>
            <p:cNvPr id="28" name="object 31"/>
            <p:cNvSpPr txBox="1"/>
            <p:nvPr/>
          </p:nvSpPr>
          <p:spPr>
            <a:xfrm>
              <a:off x="8868907" y="6360031"/>
              <a:ext cx="100689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Cro</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29" name="object 32"/>
            <p:cNvSpPr txBox="1"/>
            <p:nvPr/>
          </p:nvSpPr>
          <p:spPr>
            <a:xfrm>
              <a:off x="11917542" y="6360031"/>
              <a:ext cx="69461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0" name="object 33"/>
            <p:cNvSpPr txBox="1"/>
            <p:nvPr/>
          </p:nvSpPr>
          <p:spPr>
            <a:xfrm>
              <a:off x="8868907" y="6603872"/>
              <a:ext cx="286870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g</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h</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f</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a:t>
              </a:r>
              <a:r>
                <a:rPr sz="700" spc="-16"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gra</a:t>
              </a:r>
              <a:r>
                <a:rPr sz="700" spc="-6" dirty="0">
                  <a:solidFill>
                    <a:srgbClr val="000000"/>
                  </a:solidFill>
                  <a:latin typeface="Montserrat SemiBold" panose="00000700000000000000" pitchFamily="2" charset="0"/>
                  <a:cs typeface="Arial"/>
                </a:rPr>
                <a:t>in</a:t>
              </a:r>
              <a:endParaRPr sz="700" dirty="0">
                <a:solidFill>
                  <a:srgbClr val="000000"/>
                </a:solidFill>
                <a:latin typeface="Montserrat SemiBold" panose="00000700000000000000" pitchFamily="2" charset="0"/>
                <a:cs typeface="Arial"/>
              </a:endParaRPr>
            </a:p>
          </p:txBody>
        </p:sp>
        <p:sp>
          <p:nvSpPr>
            <p:cNvPr id="31" name="object 34"/>
            <p:cNvSpPr txBox="1"/>
            <p:nvPr/>
          </p:nvSpPr>
          <p:spPr>
            <a:xfrm>
              <a:off x="11917542" y="6603872"/>
              <a:ext cx="37521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1/2</a:t>
              </a:r>
              <a:endParaRPr sz="700" dirty="0">
                <a:solidFill>
                  <a:srgbClr val="000000"/>
                </a:solidFill>
                <a:latin typeface="Montserrat SemiBold" panose="00000700000000000000" pitchFamily="2" charset="0"/>
                <a:cs typeface="Arial"/>
              </a:endParaRPr>
            </a:p>
          </p:txBody>
        </p:sp>
        <p:sp>
          <p:nvSpPr>
            <p:cNvPr id="32" name="object 35"/>
            <p:cNvSpPr txBox="1"/>
            <p:nvPr/>
          </p:nvSpPr>
          <p:spPr>
            <a:xfrm>
              <a:off x="8868907" y="6847711"/>
              <a:ext cx="186774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Gra</a:t>
              </a:r>
              <a:r>
                <a:rPr sz="700" spc="-8"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am</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rac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ers</a:t>
              </a:r>
              <a:endParaRPr sz="700" dirty="0">
                <a:solidFill>
                  <a:srgbClr val="000000"/>
                </a:solidFill>
                <a:latin typeface="Montserrat SemiBold" panose="00000700000000000000" pitchFamily="2" charset="0"/>
                <a:cs typeface="Arial"/>
              </a:endParaRPr>
            </a:p>
          </p:txBody>
        </p:sp>
        <p:sp>
          <p:nvSpPr>
            <p:cNvPr id="33" name="object 36"/>
            <p:cNvSpPr txBox="1"/>
            <p:nvPr/>
          </p:nvSpPr>
          <p:spPr>
            <a:xfrm>
              <a:off x="11917542" y="6847711"/>
              <a:ext cx="1792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endParaRPr sz="700" dirty="0">
                <a:solidFill>
                  <a:srgbClr val="000000"/>
                </a:solidFill>
                <a:latin typeface="Montserrat SemiBold" panose="00000700000000000000" pitchFamily="2" charset="0"/>
                <a:cs typeface="Arial"/>
              </a:endParaRPr>
            </a:p>
          </p:txBody>
        </p:sp>
        <p:sp>
          <p:nvSpPr>
            <p:cNvPr id="34" name="object 37"/>
            <p:cNvSpPr txBox="1"/>
            <p:nvPr/>
          </p:nvSpPr>
          <p:spPr>
            <a:xfrm>
              <a:off x="8868906" y="7091552"/>
              <a:ext cx="161246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ash</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5" name="object 38"/>
            <p:cNvSpPr txBox="1"/>
            <p:nvPr/>
          </p:nvSpPr>
          <p:spPr>
            <a:xfrm>
              <a:off x="11917542" y="7091552"/>
              <a:ext cx="69461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6" name="object 39"/>
            <p:cNvSpPr txBox="1"/>
            <p:nvPr/>
          </p:nvSpPr>
          <p:spPr>
            <a:xfrm>
              <a:off x="8868906" y="7335646"/>
              <a:ext cx="188436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x</a:t>
              </a:r>
              <a:r>
                <a:rPr sz="700" spc="-6" dirty="0">
                  <a:solidFill>
                    <a:srgbClr val="000000"/>
                  </a:solidFill>
                  <a:latin typeface="Montserrat SemiBold" panose="00000700000000000000" pitchFamily="2" charset="0"/>
                  <a:cs typeface="Arial"/>
                </a:rPr>
                <a:t>ed</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v</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et</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37" name="object 40"/>
            <p:cNvSpPr txBox="1"/>
            <p:nvPr/>
          </p:nvSpPr>
          <p:spPr>
            <a:xfrm>
              <a:off x="11917542" y="7335646"/>
              <a:ext cx="62693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endParaRPr sz="700" dirty="0">
                <a:solidFill>
                  <a:srgbClr val="000000"/>
                </a:solidFill>
                <a:latin typeface="Montserrat SemiBold" panose="00000700000000000000" pitchFamily="2" charset="0"/>
                <a:cs typeface="Arial"/>
              </a:endParaRPr>
            </a:p>
          </p:txBody>
        </p:sp>
        <p:sp>
          <p:nvSpPr>
            <p:cNvPr id="38" name="object 41"/>
            <p:cNvSpPr txBox="1"/>
            <p:nvPr/>
          </p:nvSpPr>
          <p:spPr>
            <a:xfrm>
              <a:off x="8868907" y="7579485"/>
              <a:ext cx="69461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ff</a:t>
              </a:r>
              <a:r>
                <a:rPr sz="700" spc="-6" dirty="0">
                  <a:solidFill>
                    <a:srgbClr val="000000"/>
                  </a:solidFill>
                  <a:latin typeface="Montserrat SemiBold" panose="00000700000000000000" pitchFamily="2" charset="0"/>
                  <a:cs typeface="Arial"/>
                </a:rPr>
                <a:t>in</a:t>
              </a:r>
              <a:endParaRPr sz="700" dirty="0">
                <a:solidFill>
                  <a:srgbClr val="000000"/>
                </a:solidFill>
                <a:latin typeface="Montserrat SemiBold" panose="00000700000000000000" pitchFamily="2" charset="0"/>
                <a:cs typeface="Arial"/>
              </a:endParaRPr>
            </a:p>
          </p:txBody>
        </p:sp>
        <p:sp>
          <p:nvSpPr>
            <p:cNvPr id="39" name="object 42"/>
            <p:cNvSpPr txBox="1"/>
            <p:nvPr/>
          </p:nvSpPr>
          <p:spPr>
            <a:xfrm>
              <a:off x="11917542" y="7579485"/>
              <a:ext cx="80148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40" name="object 43"/>
            <p:cNvSpPr txBox="1"/>
            <p:nvPr/>
          </p:nvSpPr>
          <p:spPr>
            <a:xfrm>
              <a:off x="8868907" y="7823325"/>
              <a:ext cx="14391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Noo</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es, </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gg</a:t>
              </a:r>
              <a:endParaRPr sz="700" dirty="0">
                <a:solidFill>
                  <a:srgbClr val="000000"/>
                </a:solidFill>
                <a:latin typeface="Montserrat SemiBold" panose="00000700000000000000" pitchFamily="2" charset="0"/>
                <a:cs typeface="Arial"/>
              </a:endParaRPr>
            </a:p>
          </p:txBody>
        </p:sp>
        <p:sp>
          <p:nvSpPr>
            <p:cNvPr id="41" name="object 44"/>
            <p:cNvSpPr txBox="1"/>
            <p:nvPr/>
          </p:nvSpPr>
          <p:spPr>
            <a:xfrm>
              <a:off x="11917541" y="7823325"/>
              <a:ext cx="82047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2" name="object 45"/>
            <p:cNvSpPr txBox="1"/>
            <p:nvPr/>
          </p:nvSpPr>
          <p:spPr>
            <a:xfrm>
              <a:off x="8868907" y="8067166"/>
              <a:ext cx="280102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Noo</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es, </a:t>
              </a:r>
              <a:r>
                <a:rPr sz="700" spc="-6" dirty="0">
                  <a:solidFill>
                    <a:srgbClr val="000000"/>
                  </a:solidFill>
                  <a:latin typeface="Montserrat SemiBold" panose="00000700000000000000" pitchFamily="2" charset="0"/>
                  <a:cs typeface="Arial"/>
                </a:rPr>
                <a:t>Ja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ese</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43" name="object 46"/>
            <p:cNvSpPr txBox="1"/>
            <p:nvPr/>
          </p:nvSpPr>
          <p:spPr>
            <a:xfrm>
              <a:off x="11917541" y="8067166"/>
              <a:ext cx="82047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2/3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4" name="object 47"/>
            <p:cNvSpPr txBox="1"/>
            <p:nvPr/>
          </p:nvSpPr>
          <p:spPr>
            <a:xfrm>
              <a:off x="8868907" y="8311006"/>
              <a:ext cx="142723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Noo</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es, rice</a:t>
              </a:r>
              <a:endParaRPr sz="700" dirty="0">
                <a:solidFill>
                  <a:srgbClr val="000000"/>
                </a:solidFill>
                <a:latin typeface="Montserrat SemiBold" panose="00000700000000000000" pitchFamily="2" charset="0"/>
                <a:cs typeface="Arial"/>
              </a:endParaRPr>
            </a:p>
          </p:txBody>
        </p:sp>
        <p:sp>
          <p:nvSpPr>
            <p:cNvPr id="45" name="object 48"/>
            <p:cNvSpPr txBox="1"/>
            <p:nvPr/>
          </p:nvSpPr>
          <p:spPr>
            <a:xfrm>
              <a:off x="11917541" y="8311006"/>
              <a:ext cx="82047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6" name="object 49"/>
            <p:cNvSpPr txBox="1"/>
            <p:nvPr/>
          </p:nvSpPr>
          <p:spPr>
            <a:xfrm>
              <a:off x="8868907" y="8554846"/>
              <a:ext cx="1458102"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Or</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7" name="object 50"/>
            <p:cNvSpPr txBox="1"/>
            <p:nvPr/>
          </p:nvSpPr>
          <p:spPr>
            <a:xfrm>
              <a:off x="11917542" y="8554846"/>
              <a:ext cx="69461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8" name="object 51"/>
            <p:cNvSpPr txBox="1"/>
            <p:nvPr/>
          </p:nvSpPr>
          <p:spPr>
            <a:xfrm>
              <a:off x="8868907" y="8799067"/>
              <a:ext cx="97127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49" name="object 52"/>
            <p:cNvSpPr txBox="1"/>
            <p:nvPr/>
          </p:nvSpPr>
          <p:spPr>
            <a:xfrm>
              <a:off x="11917542" y="8799067"/>
              <a:ext cx="1597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ca</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(4 </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nch)</a:t>
              </a:r>
              <a:endParaRPr sz="700" dirty="0">
                <a:solidFill>
                  <a:srgbClr val="000000"/>
                </a:solidFill>
                <a:latin typeface="Montserrat SemiBold" panose="00000700000000000000" pitchFamily="2" charset="0"/>
                <a:cs typeface="Arial"/>
              </a:endParaRPr>
            </a:p>
          </p:txBody>
        </p:sp>
        <p:sp>
          <p:nvSpPr>
            <p:cNvPr id="50" name="object 53"/>
            <p:cNvSpPr txBox="1"/>
            <p:nvPr/>
          </p:nvSpPr>
          <p:spPr>
            <a:xfrm>
              <a:off x="8868907" y="9042906"/>
              <a:ext cx="96771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ar</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ps</a:t>
              </a:r>
              <a:endParaRPr sz="700" dirty="0">
                <a:solidFill>
                  <a:srgbClr val="000000"/>
                </a:solidFill>
                <a:latin typeface="Montserrat SemiBold" panose="00000700000000000000" pitchFamily="2" charset="0"/>
                <a:cs typeface="Arial"/>
              </a:endParaRPr>
            </a:p>
          </p:txBody>
        </p:sp>
        <p:sp>
          <p:nvSpPr>
            <p:cNvPr id="51" name="object 54"/>
            <p:cNvSpPr txBox="1"/>
            <p:nvPr/>
          </p:nvSpPr>
          <p:spPr>
            <a:xfrm>
              <a:off x="11917542" y="9042906"/>
              <a:ext cx="6958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52" name="object 55"/>
            <p:cNvSpPr txBox="1"/>
            <p:nvPr/>
          </p:nvSpPr>
          <p:spPr>
            <a:xfrm>
              <a:off x="8868907" y="9286747"/>
              <a:ext cx="154715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asta,</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53" name="object 56"/>
            <p:cNvSpPr txBox="1"/>
            <p:nvPr/>
          </p:nvSpPr>
          <p:spPr>
            <a:xfrm>
              <a:off x="11917541" y="9286747"/>
              <a:ext cx="82047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54" name="object 57"/>
            <p:cNvSpPr txBox="1"/>
            <p:nvPr/>
          </p:nvSpPr>
          <p:spPr>
            <a:xfrm>
              <a:off x="8868907" y="9530561"/>
              <a:ext cx="2886519"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asta,</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gra</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55" name="object 58"/>
            <p:cNvSpPr txBox="1"/>
            <p:nvPr/>
          </p:nvSpPr>
          <p:spPr>
            <a:xfrm>
              <a:off x="11917542" y="9530561"/>
              <a:ext cx="69461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844" y="108611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4599" y="107519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Carbohydrates</a:t>
            </a:r>
          </a:p>
        </p:txBody>
      </p:sp>
      <p:sp>
        <p:nvSpPr>
          <p:cNvPr id="56" name="TextBox 7">
            <a:extLst>
              <a:ext uri="{FF2B5EF4-FFF2-40B4-BE49-F238E27FC236}">
                <a16:creationId xmlns:a16="http://schemas.microsoft.com/office/drawing/2014/main" id="{0BFE24E2-55E0-4CC6-B86B-FDD718F0F7DA}"/>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7" name="object 59">
            <a:extLst>
              <a:ext uri="{FF2B5EF4-FFF2-40B4-BE49-F238E27FC236}">
                <a16:creationId xmlns:a16="http://schemas.microsoft.com/office/drawing/2014/main" id="{4F75CE6E-0FAB-4995-B828-5B3A0701FE43}"/>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8" name="Picture 57">
            <a:extLst>
              <a:ext uri="{FF2B5EF4-FFF2-40B4-BE49-F238E27FC236}">
                <a16:creationId xmlns:a16="http://schemas.microsoft.com/office/drawing/2014/main" id="{F7761DB5-165D-47CE-93CB-5F5F0B235F04}"/>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8609633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2582" y="2088895"/>
            <a:ext cx="5029200" cy="2658779"/>
            <a:chOff x="8821972" y="5892612"/>
            <a:chExt cx="6096000" cy="4028452"/>
          </a:xfrm>
        </p:grpSpPr>
        <p:sp>
          <p:nvSpPr>
            <p:cNvPr id="8" name="object 8"/>
            <p:cNvSpPr/>
            <p:nvPr/>
          </p:nvSpPr>
          <p:spPr>
            <a:xfrm>
              <a:off x="8821972" y="62634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1869972" y="62634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8821972" y="675113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1869972" y="675113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8821972" y="723881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1869972" y="723881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8821972" y="772649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1869972" y="772649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8821972" y="8214172"/>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1869972" y="8214172"/>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8821972" y="87018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1869972" y="8701852"/>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8821972" y="918953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1869972" y="918953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2"/>
            <p:cNvSpPr/>
            <p:nvPr/>
          </p:nvSpPr>
          <p:spPr>
            <a:xfrm>
              <a:off x="8821972" y="9677224"/>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3"/>
            <p:cNvSpPr/>
            <p:nvPr/>
          </p:nvSpPr>
          <p:spPr>
            <a:xfrm>
              <a:off x="11869972" y="9677224"/>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5"/>
            <p:cNvSpPr/>
            <p:nvPr/>
          </p:nvSpPr>
          <p:spPr>
            <a:xfrm>
              <a:off x="8821972" y="5892612"/>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5" name="object 27"/>
            <p:cNvSpPr txBox="1"/>
            <p:nvPr/>
          </p:nvSpPr>
          <p:spPr>
            <a:xfrm>
              <a:off x="8900712" y="5933252"/>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6"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(70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8"/>
            <p:cNvSpPr txBox="1"/>
            <p:nvPr/>
          </p:nvSpPr>
          <p:spPr>
            <a:xfrm>
              <a:off x="11949346" y="5933252"/>
              <a:ext cx="15970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7" name="object 29"/>
            <p:cNvSpPr txBox="1"/>
            <p:nvPr/>
          </p:nvSpPr>
          <p:spPr>
            <a:xfrm>
              <a:off x="8900712" y="6306250"/>
              <a:ext cx="288002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ta</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bread,</a:t>
              </a:r>
              <a:r>
                <a:rPr sz="700" spc="-11"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e-</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1949347" y="6306250"/>
              <a:ext cx="1978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ro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nd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(6 </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nch)</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8900712" y="6550091"/>
              <a:ext cx="181197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ot</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by</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1949347" y="6550091"/>
              <a:ext cx="129388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8900712" y="6793930"/>
              <a:ext cx="196474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ot</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1949347" y="6793930"/>
              <a:ext cx="129388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ium</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8900712" y="7037771"/>
              <a:ext cx="218658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ot</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ash</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1949347" y="7037771"/>
              <a:ext cx="7771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8900712" y="7281610"/>
              <a:ext cx="208828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a:t>
              </a:r>
              <a:r>
                <a:rPr sz="700" spc="-1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1949347" y="7281610"/>
              <a:ext cx="11265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8900712" y="7525450"/>
              <a:ext cx="245493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r</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w</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oo</a:t>
              </a:r>
              <a:r>
                <a:rPr sz="700" spc="3" dirty="0">
                  <a:solidFill>
                    <a:srgbClr val="000000"/>
                  </a:solidFill>
                  <a:latin typeface="Montserrat SemiBold" panose="00000700000000000000" pitchFamily="2" charset="0"/>
                  <a:cs typeface="Arial"/>
                </a:rPr>
                <a:t>k</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1949347" y="7525450"/>
              <a:ext cx="917940"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/3</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8900711" y="7769545"/>
              <a:ext cx="235396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e,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te,</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1949347" y="7769545"/>
              <a:ext cx="9179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1/3</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8900712" y="8013385"/>
              <a:ext cx="219455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e,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il</a:t>
              </a:r>
              <a:r>
                <a:rPr sz="700" spc="-3" dirty="0">
                  <a:solidFill>
                    <a:srgbClr val="000000"/>
                  </a:solidFill>
                  <a:latin typeface="Montserrat SemiBold" panose="00000700000000000000" pitchFamily="2" charset="0"/>
                  <a:cs typeface="Arial"/>
                </a:rPr>
                <a:t>d,</a:t>
              </a:r>
              <a:r>
                <a:rPr sz="700" spc="1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1949347" y="8013385"/>
              <a:ext cx="7771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8900712" y="8257224"/>
              <a:ext cx="219987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Rut</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g</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1949347" y="8257224"/>
              <a:ext cx="77712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8900712" y="8501065"/>
              <a:ext cx="280563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q</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ash,</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1949347" y="8501065"/>
              <a:ext cx="70140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cup</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8900712" y="8744904"/>
              <a:ext cx="274054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ta</a:t>
              </a:r>
              <a:r>
                <a:rPr sz="700" spc="-6" dirty="0">
                  <a:solidFill>
                    <a:srgbClr val="000000"/>
                  </a:solidFill>
                  <a:latin typeface="Montserrat SemiBold" panose="00000700000000000000" pitchFamily="2" charset="0"/>
                  <a:cs typeface="Arial"/>
                </a:rPr>
                <a:t>to</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1949347" y="8744904"/>
              <a:ext cx="93654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8900711" y="8988745"/>
              <a:ext cx="1934187" cy="163830"/>
            </a:xfrm>
            <a:prstGeom prst="rect">
              <a:avLst/>
            </a:prstGeom>
          </p:spPr>
          <p:txBody>
            <a:bodyPr vert="horz" wrap="square" lIns="0" tIns="0" rIns="0" bIns="0" rtlCol="0">
              <a:noAutofit/>
            </a:bodyPr>
            <a:lstStyle/>
            <a:p>
              <a:pPr marL="6351" defTabSz="457189"/>
              <a:r>
                <a:rPr sz="700"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co</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hell</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ha</a:t>
              </a:r>
              <a:r>
                <a:rPr sz="700" spc="-3" dirty="0">
                  <a:solidFill>
                    <a:srgbClr val="000000"/>
                  </a:solidFill>
                  <a:latin typeface="Montserrat SemiBold" panose="00000700000000000000" pitchFamily="2" charset="0"/>
                  <a:cs typeface="Arial"/>
                </a:rPr>
                <a:t>rd</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1949347" y="8988745"/>
              <a:ext cx="216931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ediu</a:t>
              </a:r>
              <a:r>
                <a:rPr sz="700" spc="-6" dirty="0">
                  <a:solidFill>
                    <a:srgbClr val="000000"/>
                  </a:solidFill>
                  <a:latin typeface="Montserrat SemiBold" panose="00000700000000000000" pitchFamily="2" charset="0"/>
                  <a:cs typeface="Arial"/>
                </a:rPr>
                <a:t>m</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(5 </a:t>
              </a:r>
              <a:r>
                <a:rPr sz="700" spc="-8" dirty="0">
                  <a:solidFill>
                    <a:srgbClr val="000000"/>
                  </a:solidFill>
                  <a:latin typeface="Montserrat SemiBold" panose="00000700000000000000" pitchFamily="2" charset="0"/>
                  <a:cs typeface="Arial"/>
                </a:rPr>
                <a:t>in</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h</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1" name="object 53"/>
            <p:cNvSpPr txBox="1"/>
            <p:nvPr/>
          </p:nvSpPr>
          <p:spPr>
            <a:xfrm>
              <a:off x="8900712" y="9232965"/>
              <a:ext cx="1513076"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ort</a:t>
              </a:r>
              <a:r>
                <a:rPr sz="700" spc="-6" dirty="0">
                  <a:solidFill>
                    <a:srgbClr val="000000"/>
                  </a:solidFill>
                  <a:latin typeface="Montserrat SemiBold" panose="00000700000000000000" pitchFamily="2" charset="0"/>
                  <a:cs typeface="Arial"/>
                </a:rPr>
                <a:t>ill</a:t>
              </a:r>
              <a:r>
                <a:rPr sz="700" spc="-3"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orn</a:t>
              </a:r>
              <a:endParaRPr sz="700" dirty="0">
                <a:solidFill>
                  <a:srgbClr val="000000"/>
                </a:solidFill>
                <a:latin typeface="Montserrat SemiBold" panose="00000700000000000000" pitchFamily="2" charset="0"/>
                <a:cs typeface="Arial"/>
              </a:endParaRPr>
            </a:p>
          </p:txBody>
        </p:sp>
        <p:sp>
          <p:nvSpPr>
            <p:cNvPr id="52" name="object 54"/>
            <p:cNvSpPr txBox="1"/>
            <p:nvPr/>
          </p:nvSpPr>
          <p:spPr>
            <a:xfrm>
              <a:off x="11949347" y="9232965"/>
              <a:ext cx="190097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rou</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(6 </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nch)</a:t>
              </a:r>
              <a:endParaRPr sz="700" dirty="0">
                <a:solidFill>
                  <a:srgbClr val="000000"/>
                </a:solidFill>
                <a:latin typeface="Montserrat SemiBold" panose="00000700000000000000" pitchFamily="2" charset="0"/>
                <a:cs typeface="Arial"/>
              </a:endParaRPr>
            </a:p>
          </p:txBody>
        </p:sp>
        <p:sp>
          <p:nvSpPr>
            <p:cNvPr id="53" name="object 55"/>
            <p:cNvSpPr txBox="1"/>
            <p:nvPr/>
          </p:nvSpPr>
          <p:spPr>
            <a:xfrm>
              <a:off x="8900712" y="9476805"/>
              <a:ext cx="1942155"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urn</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ps,</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54" name="object 56"/>
            <p:cNvSpPr txBox="1"/>
            <p:nvPr/>
          </p:nvSpPr>
          <p:spPr>
            <a:xfrm>
              <a:off x="11949347" y="9476805"/>
              <a:ext cx="917940"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55" name="object 57"/>
            <p:cNvSpPr txBox="1"/>
            <p:nvPr/>
          </p:nvSpPr>
          <p:spPr>
            <a:xfrm>
              <a:off x="8900711" y="9720595"/>
              <a:ext cx="1684443" cy="163830"/>
            </a:xfrm>
            <a:prstGeom prst="rect">
              <a:avLst/>
            </a:prstGeom>
          </p:spPr>
          <p:txBody>
            <a:bodyPr vert="horz" wrap="square" lIns="0" tIns="0" rIns="0" bIns="0" rtlCol="0">
              <a:noAutofit/>
            </a:bodyPr>
            <a:lstStyle/>
            <a:p>
              <a:pPr marL="6351" defTabSz="457189"/>
              <a:r>
                <a:rPr sz="700" spc="16"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af</a:t>
              </a:r>
              <a:r>
                <a:rPr sz="700" spc="-6" dirty="0">
                  <a:solidFill>
                    <a:srgbClr val="000000"/>
                  </a:solidFill>
                  <a:latin typeface="Montserrat SemiBold" panose="00000700000000000000" pitchFamily="2" charset="0"/>
                  <a:cs typeface="Arial"/>
                </a:rPr>
                <a:t>fl</a:t>
              </a:r>
              <a:r>
                <a:rPr sz="700" spc="-3" dirty="0">
                  <a:solidFill>
                    <a:srgbClr val="000000"/>
                  </a:solidFill>
                  <a:latin typeface="Montserrat SemiBold" panose="00000700000000000000" pitchFamily="2" charset="0"/>
                  <a:cs typeface="Arial"/>
                </a:rPr>
                <a:t>e,</a:t>
              </a:r>
              <a:r>
                <a:rPr sz="700" spc="-1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ro</a:t>
              </a:r>
              <a:r>
                <a:rPr sz="700" spc="-14" dirty="0">
                  <a:solidFill>
                    <a:srgbClr val="000000"/>
                  </a:solidFill>
                  <a:latin typeface="Montserrat SemiBold" panose="00000700000000000000" pitchFamily="2" charset="0"/>
                  <a:cs typeface="Arial"/>
                </a:rPr>
                <a:t>z</a:t>
              </a:r>
              <a:r>
                <a:rPr sz="700" spc="-6" dirty="0">
                  <a:solidFill>
                    <a:srgbClr val="000000"/>
                  </a:solidFill>
                  <a:latin typeface="Montserrat SemiBold" panose="00000700000000000000" pitchFamily="2" charset="0"/>
                  <a:cs typeface="Arial"/>
                </a:rPr>
                <a:t>en</a:t>
              </a:r>
              <a:endParaRPr sz="700" dirty="0">
                <a:solidFill>
                  <a:srgbClr val="000000"/>
                </a:solidFill>
                <a:latin typeface="Montserrat SemiBold" panose="00000700000000000000" pitchFamily="2" charset="0"/>
                <a:cs typeface="Arial"/>
              </a:endParaRPr>
            </a:p>
          </p:txBody>
        </p:sp>
        <p:sp>
          <p:nvSpPr>
            <p:cNvPr id="56" name="object 58"/>
            <p:cNvSpPr txBox="1"/>
            <p:nvPr/>
          </p:nvSpPr>
          <p:spPr>
            <a:xfrm>
              <a:off x="11949347" y="9720595"/>
              <a:ext cx="115573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(4 </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nch)</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844" y="1084885"/>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4599" y="1085014"/>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Carbohydrates</a:t>
            </a:r>
          </a:p>
        </p:txBody>
      </p:sp>
      <p:sp>
        <p:nvSpPr>
          <p:cNvPr id="57" name="TextBox 7">
            <a:extLst>
              <a:ext uri="{FF2B5EF4-FFF2-40B4-BE49-F238E27FC236}">
                <a16:creationId xmlns:a16="http://schemas.microsoft.com/office/drawing/2014/main" id="{24A8419A-9BEB-4C05-B19B-88F7434BFAD8}"/>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8" name="object 59">
            <a:extLst>
              <a:ext uri="{FF2B5EF4-FFF2-40B4-BE49-F238E27FC236}">
                <a16:creationId xmlns:a16="http://schemas.microsoft.com/office/drawing/2014/main" id="{A1268200-9362-4670-AC0F-B3646D2445B8}"/>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9" name="Picture 58">
            <a:extLst>
              <a:ext uri="{FF2B5EF4-FFF2-40B4-BE49-F238E27FC236}">
                <a16:creationId xmlns:a16="http://schemas.microsoft.com/office/drawing/2014/main" id="{AF01DCD7-EB70-45EA-82C2-212915304914}"/>
              </a:ext>
            </a:extLst>
          </p:cNvPr>
          <p:cNvPicPr>
            <a:picLocks noChangeAspect="1"/>
          </p:cNvPicPr>
          <p:nvPr/>
        </p:nvPicPr>
        <p:blipFill>
          <a:blip r:embed="rId2"/>
          <a:stretch>
            <a:fillRect/>
          </a:stretch>
        </p:blipFill>
        <p:spPr>
          <a:xfrm>
            <a:off x="4647160" y="6645774"/>
            <a:ext cx="3457575" cy="171450"/>
          </a:xfrm>
          <a:prstGeom prst="rect">
            <a:avLst/>
          </a:prstGeom>
        </p:spPr>
      </p:pic>
    </p:spTree>
    <p:extLst>
      <p:ext uri="{BB962C8B-B14F-4D97-AF65-F5344CB8AC3E}">
        <p14:creationId xmlns:p14="http://schemas.microsoft.com/office/powerpoint/2010/main" val="5139756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8"/>
          <p:cNvSpPr txBox="1"/>
          <p:nvPr/>
        </p:nvSpPr>
        <p:spPr>
          <a:xfrm>
            <a:off x="2624598" y="2087565"/>
            <a:ext cx="8534735" cy="1144730"/>
          </a:xfrm>
          <a:prstGeom prst="rect">
            <a:avLst/>
          </a:prstGeom>
        </p:spPr>
        <p:txBody>
          <a:bodyPr vert="horz" wrap="square" lIns="0" tIns="0" rIns="0" bIns="0" rtlCol="0">
            <a:noAutofit/>
          </a:bodyPr>
          <a:lstStyle/>
          <a:p>
            <a:pPr marL="6351" marR="6351" defTabSz="457189">
              <a:spcAft>
                <a:spcPts val="300"/>
              </a:spcAft>
            </a:pPr>
            <a:r>
              <a:rPr sz="1200" dirty="0">
                <a:latin typeface="Montserrat" panose="00000500000000000000" pitchFamily="2" charset="0"/>
                <a:cs typeface="Arial"/>
              </a:rPr>
              <a:t>Americans often consume more protein than the daily amount recommended by the Food and Drug Administration.</a:t>
            </a:r>
          </a:p>
          <a:p>
            <a:pPr marL="6351" marR="49530" defTabSz="457189">
              <a:spcBef>
                <a:spcPts val="43"/>
              </a:spcBef>
            </a:pPr>
            <a:r>
              <a:rPr sz="1200" dirty="0">
                <a:latin typeface="Montserrat" panose="00000500000000000000" pitchFamily="2" charset="0"/>
                <a:cs typeface="Arial"/>
              </a:rPr>
              <a:t>Vegetarians should ensure that they are getting enough protein by including lentils, peas and nuts to their diets.</a:t>
            </a:r>
          </a:p>
        </p:txBody>
      </p:sp>
      <p:grpSp>
        <p:nvGrpSpPr>
          <p:cNvPr id="2" name="Group 1"/>
          <p:cNvGrpSpPr/>
          <p:nvPr/>
        </p:nvGrpSpPr>
        <p:grpSpPr>
          <a:xfrm>
            <a:off x="4142585" y="3004166"/>
            <a:ext cx="5029148" cy="1854099"/>
            <a:chOff x="8962707" y="6847284"/>
            <a:chExt cx="6095936" cy="2809240"/>
          </a:xfrm>
        </p:grpSpPr>
        <p:sp>
          <p:nvSpPr>
            <p:cNvPr id="8" name="object 9"/>
            <p:cNvSpPr/>
            <p:nvPr/>
          </p:nvSpPr>
          <p:spPr>
            <a:xfrm>
              <a:off x="8962707" y="721812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12010644" y="721812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8962707" y="770580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12010644" y="770580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8962707" y="819348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12010644" y="819348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8962707" y="868116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12010644" y="8681163"/>
              <a:ext cx="3047999" cy="243839"/>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8962707" y="9168843"/>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12010644" y="9168843"/>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20"/>
            <p:cNvSpPr/>
            <p:nvPr/>
          </p:nvSpPr>
          <p:spPr>
            <a:xfrm>
              <a:off x="8962707" y="6847284"/>
              <a:ext cx="6095936" cy="0"/>
            </a:xfrm>
            <a:custGeom>
              <a:avLst/>
              <a:gdLst/>
              <a:ahLst/>
              <a:cxnLst/>
              <a:rect l="l" t="t" r="r" b="b"/>
              <a:pathLst>
                <a:path w="6095936">
                  <a:moveTo>
                    <a:pt x="0" y="0"/>
                  </a:moveTo>
                  <a:lnTo>
                    <a:pt x="6095936"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1"/>
            <p:cNvSpPr/>
            <p:nvPr/>
          </p:nvSpPr>
          <p:spPr>
            <a:xfrm>
              <a:off x="8962707" y="9656524"/>
              <a:ext cx="6095936" cy="0"/>
            </a:xfrm>
            <a:custGeom>
              <a:avLst/>
              <a:gdLst/>
              <a:ahLst/>
              <a:cxnLst/>
              <a:rect l="l" t="t" r="r" b="b"/>
              <a:pathLst>
                <a:path w="6095936">
                  <a:moveTo>
                    <a:pt x="0" y="0"/>
                  </a:moveTo>
                  <a:lnTo>
                    <a:pt x="6095936"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2"/>
            <p:cNvSpPr txBox="1"/>
            <p:nvPr/>
          </p:nvSpPr>
          <p:spPr>
            <a:xfrm>
              <a:off x="9041688" y="6888050"/>
              <a:ext cx="2799792"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sz="900" spc="-56" dirty="0">
                  <a:solidFill>
                    <a:srgbClr val="000000"/>
                  </a:solidFill>
                  <a:latin typeface="Montserrat SemiBold" panose="00000700000000000000" pitchFamily="2" charset="0"/>
                  <a:cs typeface="Arial"/>
                </a:rPr>
                <a:t>1</a:t>
              </a:r>
              <a:r>
                <a:rPr sz="900" dirty="0">
                  <a:solidFill>
                    <a:srgbClr val="000000"/>
                  </a:solidFill>
                  <a:latin typeface="Montserrat SemiBold" panose="00000700000000000000" pitchFamily="2" charset="0"/>
                  <a:cs typeface="Arial"/>
                </a:rPr>
                <a:t>10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1" name="object 23"/>
            <p:cNvSpPr txBox="1"/>
            <p:nvPr/>
          </p:nvSpPr>
          <p:spPr>
            <a:xfrm>
              <a:off x="12090018" y="6888050"/>
              <a:ext cx="173266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2" name="object 24"/>
            <p:cNvSpPr txBox="1"/>
            <p:nvPr/>
          </p:nvSpPr>
          <p:spPr>
            <a:xfrm>
              <a:off x="9041688" y="7261049"/>
              <a:ext cx="285131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aco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Can</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an</a:t>
              </a:r>
              <a:r>
                <a:rPr sz="700" spc="-3" dirty="0">
                  <a:solidFill>
                    <a:srgbClr val="000000"/>
                  </a:solidFill>
                  <a:latin typeface="Montserrat SemiBold" panose="00000700000000000000" pitchFamily="2" charset="0"/>
                  <a:cs typeface="Arial"/>
                </a:rPr>
                <a:t> st</a:t>
              </a:r>
              <a:r>
                <a:rPr sz="700" spc="-18"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23" name="object 25"/>
            <p:cNvSpPr txBox="1"/>
            <p:nvPr/>
          </p:nvSpPr>
          <p:spPr>
            <a:xfrm>
              <a:off x="12090018" y="7261049"/>
              <a:ext cx="97066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6"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24" name="object 26"/>
            <p:cNvSpPr txBox="1"/>
            <p:nvPr/>
          </p:nvSpPr>
          <p:spPr>
            <a:xfrm>
              <a:off x="9041688" y="7504889"/>
              <a:ext cx="284285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ns,</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25" name="object 27"/>
            <p:cNvSpPr txBox="1"/>
            <p:nvPr/>
          </p:nvSpPr>
          <p:spPr>
            <a:xfrm>
              <a:off x="12090019" y="7504889"/>
              <a:ext cx="8253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6" name="object 28"/>
            <p:cNvSpPr txBox="1"/>
            <p:nvPr/>
          </p:nvSpPr>
          <p:spPr>
            <a:xfrm>
              <a:off x="9041688" y="7748729"/>
              <a:ext cx="1660564"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Bean</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 bla</a:t>
              </a:r>
              <a:r>
                <a:rPr sz="700" spc="-3" dirty="0">
                  <a:solidFill>
                    <a:srgbClr val="000000"/>
                  </a:solidFill>
                  <a:latin typeface="Montserrat SemiBold" panose="00000700000000000000" pitchFamily="2" charset="0"/>
                  <a:cs typeface="Arial"/>
                </a:rPr>
                <a:t>ck</a:t>
              </a:r>
              <a:endParaRPr sz="700" dirty="0">
                <a:solidFill>
                  <a:srgbClr val="000000"/>
                </a:solidFill>
                <a:latin typeface="Montserrat SemiBold" panose="00000700000000000000" pitchFamily="2" charset="0"/>
                <a:cs typeface="Arial"/>
              </a:endParaRPr>
            </a:p>
          </p:txBody>
        </p:sp>
        <p:sp>
          <p:nvSpPr>
            <p:cNvPr id="27" name="object 29"/>
            <p:cNvSpPr txBox="1"/>
            <p:nvPr/>
          </p:nvSpPr>
          <p:spPr>
            <a:xfrm>
              <a:off x="12090019" y="7748729"/>
              <a:ext cx="8253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9041688" y="7992824"/>
              <a:ext cx="225876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ns,</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as</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12090018" y="7992824"/>
              <a:ext cx="974891"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9041688" y="8236663"/>
              <a:ext cx="1818579"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ns,</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id</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ey</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12090019" y="8236663"/>
              <a:ext cx="8253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9041688" y="8480504"/>
              <a:ext cx="159566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ns,</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av</a:t>
              </a:r>
              <a:r>
                <a:rPr sz="700" spc="-3" dirty="0">
                  <a:solidFill>
                    <a:srgbClr val="000000"/>
                  </a:solidFill>
                  <a:latin typeface="Montserrat SemiBold" panose="00000700000000000000" pitchFamily="2" charset="0"/>
                  <a:cs typeface="Arial"/>
                </a:rPr>
                <a:t>y</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12090019" y="8480504"/>
              <a:ext cx="8253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¾</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9041687" y="8724343"/>
              <a:ext cx="2770899"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ns,</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re</a:t>
              </a:r>
              <a:r>
                <a:rPr sz="700"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ie</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low</a:t>
              </a:r>
              <a:r>
                <a:rPr sz="700" spc="3" dirty="0">
                  <a:solidFill>
                    <a:srgbClr val="000000"/>
                  </a:solidFill>
                  <a:latin typeface="Montserrat SemiBold" panose="00000700000000000000" pitchFamily="2" charset="0"/>
                  <a:cs typeface="Arial"/>
                </a:rPr>
                <a:t> f</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12090019" y="8724343"/>
              <a:ext cx="8253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9041688" y="8968184"/>
              <a:ext cx="268624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groun</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re</a:t>
              </a:r>
              <a:r>
                <a:rPr sz="700" spc="-8" dirty="0">
                  <a:solidFill>
                    <a:srgbClr val="000000"/>
                  </a:solidFill>
                  <a:latin typeface="Montserrat SemiBold" panose="00000700000000000000" pitchFamily="2" charset="0"/>
                  <a:cs typeface="Arial"/>
                </a:rPr>
                <a:t>g</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12090018" y="8968184"/>
              <a:ext cx="134876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tty</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9041687" y="9212024"/>
              <a:ext cx="2477443"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Bee</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st</a:t>
              </a:r>
              <a:r>
                <a:rPr sz="700" spc="-8" dirty="0">
                  <a:solidFill>
                    <a:srgbClr val="000000"/>
                  </a:solidFill>
                  <a:latin typeface="Montserrat SemiBold" panose="00000700000000000000" pitchFamily="2" charset="0"/>
                  <a:cs typeface="Arial"/>
                </a:rPr>
                <a:t>ea</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a:t>
              </a:r>
              <a:r>
                <a:rPr sz="700" spc="-20"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tr</a:t>
              </a:r>
              <a:r>
                <a:rPr sz="700" spc="-6" dirty="0">
                  <a:solidFill>
                    <a:srgbClr val="000000"/>
                  </a:solidFill>
                  <a:latin typeface="Montserrat SemiBold" panose="00000700000000000000" pitchFamily="2" charset="0"/>
                  <a:cs typeface="Arial"/>
                </a:rPr>
                <a:t>im</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12090018" y="9212024"/>
              <a:ext cx="66027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9041688" y="9456168"/>
              <a:ext cx="131067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f </a:t>
              </a:r>
              <a:r>
                <a:rPr sz="700" dirty="0">
                  <a:solidFill>
                    <a:srgbClr val="000000"/>
                  </a:solidFill>
                  <a:latin typeface="Montserrat SemiBold" panose="00000700000000000000" pitchFamily="2" charset="0"/>
                  <a:cs typeface="Arial"/>
                </a:rPr>
                <a:t>j</a:t>
              </a:r>
              <a:r>
                <a:rPr sz="700" spc="-3" dirty="0">
                  <a:solidFill>
                    <a:srgbClr val="000000"/>
                  </a:solidFill>
                  <a:latin typeface="Montserrat SemiBold" panose="00000700000000000000" pitchFamily="2" charset="0"/>
                  <a:cs typeface="Arial"/>
                </a:rPr>
                <a:t>er</a:t>
              </a:r>
              <a:r>
                <a:rPr sz="700" spc="6"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y</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12090018" y="9456168"/>
              <a:ext cx="66027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grpSp>
      <p:sp>
        <p:nvSpPr>
          <p:cNvPr id="46"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47" name="object 2"/>
          <p:cNvSpPr txBox="1">
            <a:spLocks noChangeArrowheads="1"/>
          </p:cNvSpPr>
          <p:nvPr/>
        </p:nvSpPr>
        <p:spPr bwMode="auto">
          <a:xfrm>
            <a:off x="2624599" y="1086243"/>
            <a:ext cx="383455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Protein and Dairy</a:t>
            </a:r>
          </a:p>
        </p:txBody>
      </p:sp>
      <p:sp>
        <p:nvSpPr>
          <p:cNvPr id="42" name="TextBox 7">
            <a:extLst>
              <a:ext uri="{FF2B5EF4-FFF2-40B4-BE49-F238E27FC236}">
                <a16:creationId xmlns:a16="http://schemas.microsoft.com/office/drawing/2014/main" id="{1ECD5448-B91C-462C-8F38-E5D2AEF796C2}"/>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43" name="object 59">
            <a:extLst>
              <a:ext uri="{FF2B5EF4-FFF2-40B4-BE49-F238E27FC236}">
                <a16:creationId xmlns:a16="http://schemas.microsoft.com/office/drawing/2014/main" id="{EA4E25B8-3F17-45C3-B91F-F61A9DF1EC5E}"/>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44" name="Picture 43">
            <a:extLst>
              <a:ext uri="{FF2B5EF4-FFF2-40B4-BE49-F238E27FC236}">
                <a16:creationId xmlns:a16="http://schemas.microsoft.com/office/drawing/2014/main" id="{4A391B9D-B012-4B05-B70E-37C75E75C263}"/>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3649172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8536" y="2091058"/>
            <a:ext cx="5029179" cy="2658771"/>
            <a:chOff x="8396354" y="5823666"/>
            <a:chExt cx="6095974" cy="4028440"/>
          </a:xfrm>
        </p:grpSpPr>
        <p:sp>
          <p:nvSpPr>
            <p:cNvPr id="7" name="object 8"/>
            <p:cNvSpPr/>
            <p:nvPr/>
          </p:nvSpPr>
          <p:spPr>
            <a:xfrm>
              <a:off x="8396354" y="619450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8" name="object 9"/>
            <p:cNvSpPr/>
            <p:nvPr/>
          </p:nvSpPr>
          <p:spPr>
            <a:xfrm>
              <a:off x="11444328" y="6194505"/>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8396354" y="668218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11444328" y="6682186"/>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8396354" y="716986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11444328" y="7169866"/>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8396354" y="7657545"/>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11444328" y="7657545"/>
              <a:ext cx="3047999" cy="243839"/>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8396354" y="814522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11444328" y="8145225"/>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8396354" y="863290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9"/>
            <p:cNvSpPr/>
            <p:nvPr/>
          </p:nvSpPr>
          <p:spPr>
            <a:xfrm>
              <a:off x="11444328" y="8632906"/>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0"/>
            <p:cNvSpPr/>
            <p:nvPr/>
          </p:nvSpPr>
          <p:spPr>
            <a:xfrm>
              <a:off x="8396354" y="9120586"/>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1"/>
            <p:cNvSpPr/>
            <p:nvPr/>
          </p:nvSpPr>
          <p:spPr>
            <a:xfrm>
              <a:off x="11444328" y="9120586"/>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2"/>
            <p:cNvSpPr/>
            <p:nvPr/>
          </p:nvSpPr>
          <p:spPr>
            <a:xfrm>
              <a:off x="8396354" y="9608266"/>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11444328" y="9608266"/>
              <a:ext cx="3047999" cy="243840"/>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p:nvPr/>
          </p:nvSpPr>
          <p:spPr>
            <a:xfrm>
              <a:off x="8396354" y="5823666"/>
              <a:ext cx="6095974" cy="0"/>
            </a:xfrm>
            <a:custGeom>
              <a:avLst/>
              <a:gdLst/>
              <a:ahLst/>
              <a:cxnLst/>
              <a:rect l="l" t="t" r="r" b="b"/>
              <a:pathLst>
                <a:path w="6095974">
                  <a:moveTo>
                    <a:pt x="0" y="0"/>
                  </a:moveTo>
                  <a:lnTo>
                    <a:pt x="6095974"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7"/>
            <p:cNvSpPr txBox="1"/>
            <p:nvPr/>
          </p:nvSpPr>
          <p:spPr>
            <a:xfrm>
              <a:off x="8475144" y="5864051"/>
              <a:ext cx="2765349"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20"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sz="900" spc="-56" dirty="0">
                  <a:solidFill>
                    <a:srgbClr val="000000"/>
                  </a:solidFill>
                  <a:latin typeface="Montserrat SemiBold" panose="00000700000000000000" pitchFamily="2" charset="0"/>
                  <a:cs typeface="Arial"/>
                </a:rPr>
                <a:t>1</a:t>
              </a:r>
              <a:r>
                <a:rPr sz="900" dirty="0">
                  <a:solidFill>
                    <a:srgbClr val="000000"/>
                  </a:solidFill>
                  <a:latin typeface="Montserrat SemiBold" panose="00000700000000000000" pitchFamily="2" charset="0"/>
                  <a:cs typeface="Arial"/>
                </a:rPr>
                <a:t>10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a:t>
              </a:r>
              <a:r>
                <a:rPr sz="900" spc="-3" dirty="0">
                  <a:solidFill>
                    <a:srgbClr val="000000"/>
                  </a:solidFill>
                  <a:latin typeface="Montserrat SemiBold" panose="00000700000000000000" pitchFamily="2" charset="0"/>
                  <a:cs typeface="Arial"/>
                </a:rPr>
                <a:t>r</a:t>
              </a:r>
              <a:r>
                <a:rPr sz="900" dirty="0">
                  <a:solidFill>
                    <a:srgbClr val="000000"/>
                  </a:solidFill>
                  <a:latin typeface="Montserrat SemiBold" panose="00000700000000000000" pitchFamily="2" charset="0"/>
                  <a:cs typeface="Arial"/>
                </a:rPr>
                <a:t>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57"/>
            <p:cNvSpPr txBox="1"/>
            <p:nvPr/>
          </p:nvSpPr>
          <p:spPr>
            <a:xfrm>
              <a:off x="8475145" y="9651750"/>
              <a:ext cx="291589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Duc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breast,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es</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tr</a:t>
              </a:r>
              <a:r>
                <a:rPr sz="700" spc="-6"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mm</a:t>
              </a:r>
              <a:r>
                <a:rPr sz="700" spc="-6" dirty="0">
                  <a:solidFill>
                    <a:srgbClr val="000000"/>
                  </a:solidFill>
                  <a:latin typeface="Montserrat SemiBold" panose="00000700000000000000" pitchFamily="2" charset="0"/>
                  <a:cs typeface="Arial"/>
                </a:rPr>
                <a:t>ed</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of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26" name="object 58"/>
            <p:cNvSpPr txBox="1"/>
            <p:nvPr/>
          </p:nvSpPr>
          <p:spPr>
            <a:xfrm>
              <a:off x="11523703" y="9651750"/>
              <a:ext cx="6066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6"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27" name="object 28"/>
            <p:cNvSpPr txBox="1"/>
            <p:nvPr/>
          </p:nvSpPr>
          <p:spPr>
            <a:xfrm>
              <a:off x="11523702" y="5864051"/>
              <a:ext cx="207899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8" name="object 29"/>
            <p:cNvSpPr txBox="1"/>
            <p:nvPr/>
          </p:nvSpPr>
          <p:spPr>
            <a:xfrm>
              <a:off x="8475145" y="6237050"/>
              <a:ext cx="147690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urger, </a:t>
              </a:r>
              <a:r>
                <a:rPr sz="700" spc="-8" dirty="0">
                  <a:solidFill>
                    <a:srgbClr val="000000"/>
                  </a:solidFill>
                  <a:latin typeface="Montserrat SemiBold" panose="00000700000000000000" pitchFamily="2" charset="0"/>
                  <a:cs typeface="Arial"/>
                </a:rPr>
                <a:t>v</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et</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ian</a:t>
              </a:r>
              <a:endParaRPr sz="700" dirty="0">
                <a:solidFill>
                  <a:srgbClr val="000000"/>
                </a:solidFill>
                <a:latin typeface="Montserrat SemiBold" panose="00000700000000000000" pitchFamily="2" charset="0"/>
                <a:cs typeface="Arial"/>
              </a:endParaRPr>
            </a:p>
          </p:txBody>
        </p:sp>
        <p:sp>
          <p:nvSpPr>
            <p:cNvPr id="29" name="object 30"/>
            <p:cNvSpPr txBox="1"/>
            <p:nvPr/>
          </p:nvSpPr>
          <p:spPr>
            <a:xfrm>
              <a:off x="11523702" y="6237050"/>
              <a:ext cx="84293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tty</a:t>
              </a:r>
              <a:endParaRPr sz="700" dirty="0">
                <a:solidFill>
                  <a:srgbClr val="000000"/>
                </a:solidFill>
                <a:latin typeface="Montserrat SemiBold" panose="00000700000000000000" pitchFamily="2" charset="0"/>
                <a:cs typeface="Arial"/>
              </a:endParaRPr>
            </a:p>
          </p:txBody>
        </p:sp>
        <p:sp>
          <p:nvSpPr>
            <p:cNvPr id="30" name="object 31"/>
            <p:cNvSpPr txBox="1"/>
            <p:nvPr/>
          </p:nvSpPr>
          <p:spPr>
            <a:xfrm>
              <a:off x="8475144" y="6480891"/>
              <a:ext cx="148131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hee</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a:t>
              </a:r>
              <a:r>
                <a:rPr sz="700" spc="3"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c</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n</a:t>
              </a:r>
              <a:endParaRPr sz="700" dirty="0">
                <a:solidFill>
                  <a:srgbClr val="000000"/>
                </a:solidFill>
                <a:latin typeface="Montserrat SemiBold" panose="00000700000000000000" pitchFamily="2" charset="0"/>
                <a:cs typeface="Arial"/>
              </a:endParaRPr>
            </a:p>
          </p:txBody>
        </p:sp>
        <p:sp>
          <p:nvSpPr>
            <p:cNvPr id="31" name="object 32"/>
            <p:cNvSpPr txBox="1"/>
            <p:nvPr/>
          </p:nvSpPr>
          <p:spPr>
            <a:xfrm>
              <a:off x="11523703" y="6480891"/>
              <a:ext cx="4126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2" name="object 33"/>
            <p:cNvSpPr txBox="1"/>
            <p:nvPr/>
          </p:nvSpPr>
          <p:spPr>
            <a:xfrm>
              <a:off x="8475145" y="6725112"/>
              <a:ext cx="211087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r or </a:t>
              </a:r>
              <a:r>
                <a:rPr sz="700" spc="-6" dirty="0">
                  <a:solidFill>
                    <a:srgbClr val="000000"/>
                  </a:solidFill>
                  <a:latin typeface="Montserrat SemiBold" panose="00000700000000000000" pitchFamily="2" charset="0"/>
                  <a:cs typeface="Arial"/>
                </a:rPr>
                <a:t>Colby</a:t>
              </a:r>
              <a:endParaRPr sz="700" dirty="0">
                <a:solidFill>
                  <a:srgbClr val="000000"/>
                </a:solidFill>
                <a:latin typeface="Montserrat SemiBold" panose="00000700000000000000" pitchFamily="2" charset="0"/>
                <a:cs typeface="Arial"/>
              </a:endParaRPr>
            </a:p>
          </p:txBody>
        </p:sp>
        <p:sp>
          <p:nvSpPr>
            <p:cNvPr id="33" name="object 34"/>
            <p:cNvSpPr txBox="1"/>
            <p:nvPr/>
          </p:nvSpPr>
          <p:spPr>
            <a:xfrm>
              <a:off x="11523703" y="6725112"/>
              <a:ext cx="192659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hredd</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34" name="object 35"/>
            <p:cNvSpPr txBox="1"/>
            <p:nvPr/>
          </p:nvSpPr>
          <p:spPr>
            <a:xfrm>
              <a:off x="8475145" y="6968951"/>
              <a:ext cx="196362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Cott</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g</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35" name="object 36"/>
            <p:cNvSpPr txBox="1"/>
            <p:nvPr/>
          </p:nvSpPr>
          <p:spPr>
            <a:xfrm>
              <a:off x="11523703" y="6968951"/>
              <a:ext cx="609278"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2/3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6" name="object 37"/>
            <p:cNvSpPr txBox="1"/>
            <p:nvPr/>
          </p:nvSpPr>
          <p:spPr>
            <a:xfrm>
              <a:off x="8475145" y="7212792"/>
              <a:ext cx="108717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Feta</a:t>
              </a:r>
              <a:endParaRPr sz="700" dirty="0">
                <a:solidFill>
                  <a:srgbClr val="000000"/>
                </a:solidFill>
                <a:latin typeface="Montserrat SemiBold" panose="00000700000000000000" pitchFamily="2" charset="0"/>
                <a:cs typeface="Arial"/>
              </a:endParaRPr>
            </a:p>
          </p:txBody>
        </p:sp>
        <p:sp>
          <p:nvSpPr>
            <p:cNvPr id="37" name="object 38"/>
            <p:cNvSpPr txBox="1"/>
            <p:nvPr/>
          </p:nvSpPr>
          <p:spPr>
            <a:xfrm>
              <a:off x="11523703" y="7212792"/>
              <a:ext cx="143899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/3</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a:t>
              </a:r>
              <a:r>
                <a:rPr sz="700" spc="-6" dirty="0">
                  <a:solidFill>
                    <a:srgbClr val="000000"/>
                  </a:solidFill>
                  <a:latin typeface="Montserrat SemiBold" panose="00000700000000000000" pitchFamily="2" charset="0"/>
                  <a:cs typeface="Arial"/>
                </a:rPr>
                <a:t> ¼</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38" name="object 39"/>
            <p:cNvSpPr txBox="1"/>
            <p:nvPr/>
          </p:nvSpPr>
          <p:spPr>
            <a:xfrm>
              <a:off x="8475145" y="7456631"/>
              <a:ext cx="126352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da</a:t>
              </a:r>
              <a:endParaRPr sz="700" dirty="0">
                <a:solidFill>
                  <a:srgbClr val="000000"/>
                </a:solidFill>
                <a:latin typeface="Montserrat SemiBold" panose="00000700000000000000" pitchFamily="2" charset="0"/>
                <a:cs typeface="Arial"/>
              </a:endParaRPr>
            </a:p>
          </p:txBody>
        </p:sp>
        <p:sp>
          <p:nvSpPr>
            <p:cNvPr id="39" name="object 40"/>
            <p:cNvSpPr txBox="1"/>
            <p:nvPr/>
          </p:nvSpPr>
          <p:spPr>
            <a:xfrm>
              <a:off x="11523703" y="7456631"/>
              <a:ext cx="4126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0" name="object 41"/>
            <p:cNvSpPr txBox="1"/>
            <p:nvPr/>
          </p:nvSpPr>
          <p:spPr>
            <a:xfrm>
              <a:off x="8475145" y="7700471"/>
              <a:ext cx="239920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zz</a:t>
              </a:r>
              <a:r>
                <a:rPr sz="700" spc="-3" dirty="0">
                  <a:solidFill>
                    <a:srgbClr val="000000"/>
                  </a:solidFill>
                  <a:latin typeface="Montserrat SemiBold" panose="00000700000000000000" pitchFamily="2" charset="0"/>
                  <a:cs typeface="Arial"/>
                </a:rPr>
                <a:t>are</a:t>
              </a:r>
              <a:r>
                <a:rPr sz="700" spc="-6" dirty="0">
                  <a:solidFill>
                    <a:srgbClr val="000000"/>
                  </a:solidFill>
                  <a:latin typeface="Montserrat SemiBold" panose="00000700000000000000" pitchFamily="2" charset="0"/>
                  <a:cs typeface="Arial"/>
                </a:rPr>
                <a:t>ll</a:t>
              </a:r>
              <a:r>
                <a:rPr sz="700" spc="-3" dirty="0">
                  <a:solidFill>
                    <a:srgbClr val="000000"/>
                  </a:solidFill>
                  <a:latin typeface="Montserrat SemiBold" panose="00000700000000000000" pitchFamily="2" charset="0"/>
                  <a:cs typeface="Arial"/>
                </a:rPr>
                <a:t>a,</a:t>
              </a:r>
              <a:r>
                <a:rPr sz="700" spc="2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rt s</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im</a:t>
              </a:r>
              <a:endParaRPr sz="700" dirty="0">
                <a:solidFill>
                  <a:srgbClr val="000000"/>
                </a:solidFill>
                <a:latin typeface="Montserrat SemiBold" panose="00000700000000000000" pitchFamily="2" charset="0"/>
                <a:cs typeface="Arial"/>
              </a:endParaRPr>
            </a:p>
          </p:txBody>
        </p:sp>
        <p:sp>
          <p:nvSpPr>
            <p:cNvPr id="41" name="object 42"/>
            <p:cNvSpPr txBox="1"/>
            <p:nvPr/>
          </p:nvSpPr>
          <p:spPr>
            <a:xfrm>
              <a:off x="11523703" y="7700471"/>
              <a:ext cx="212410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½ cup</a:t>
              </a:r>
              <a:r>
                <a:rPr sz="700" spc="-3" dirty="0">
                  <a:solidFill>
                    <a:srgbClr val="000000"/>
                  </a:solidFill>
                  <a:latin typeface="Montserrat SemiBold" panose="00000700000000000000" pitchFamily="2" charset="0"/>
                  <a:cs typeface="Arial"/>
                </a:rPr>
                <a:t> shredd</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42" name="object 43"/>
            <p:cNvSpPr txBox="1"/>
            <p:nvPr/>
          </p:nvSpPr>
          <p:spPr>
            <a:xfrm>
              <a:off x="8475144" y="7944566"/>
              <a:ext cx="154127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P</a:t>
              </a:r>
              <a:r>
                <a:rPr sz="700" spc="-3" dirty="0">
                  <a:solidFill>
                    <a:srgbClr val="000000"/>
                  </a:solidFill>
                  <a:latin typeface="Montserrat SemiBold" panose="00000700000000000000" pitchFamily="2" charset="0"/>
                  <a:cs typeface="Arial"/>
                </a:rPr>
                <a:t>ar</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esan</a:t>
              </a:r>
              <a:endParaRPr sz="700" dirty="0">
                <a:solidFill>
                  <a:srgbClr val="000000"/>
                </a:solidFill>
                <a:latin typeface="Montserrat SemiBold" panose="00000700000000000000" pitchFamily="2" charset="0"/>
                <a:cs typeface="Arial"/>
              </a:endParaRPr>
            </a:p>
          </p:txBody>
        </p:sp>
        <p:sp>
          <p:nvSpPr>
            <p:cNvPr id="43" name="object 44"/>
            <p:cNvSpPr txBox="1"/>
            <p:nvPr/>
          </p:nvSpPr>
          <p:spPr>
            <a:xfrm>
              <a:off x="11523702" y="7944566"/>
              <a:ext cx="105984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¼</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grated</a:t>
              </a:r>
              <a:endParaRPr sz="700" dirty="0">
                <a:solidFill>
                  <a:srgbClr val="000000"/>
                </a:solidFill>
                <a:latin typeface="Montserrat SemiBold" panose="00000700000000000000" pitchFamily="2" charset="0"/>
                <a:cs typeface="Arial"/>
              </a:endParaRPr>
            </a:p>
          </p:txBody>
        </p:sp>
        <p:sp>
          <p:nvSpPr>
            <p:cNvPr id="44" name="object 45"/>
            <p:cNvSpPr txBox="1"/>
            <p:nvPr/>
          </p:nvSpPr>
          <p:spPr>
            <a:xfrm>
              <a:off x="8475145" y="8188406"/>
              <a:ext cx="128292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Ri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ot</a:t>
              </a:r>
              <a:r>
                <a:rPr sz="700" spc="-6" dirty="0">
                  <a:solidFill>
                    <a:srgbClr val="000000"/>
                  </a:solidFill>
                  <a:latin typeface="Montserrat SemiBold" panose="00000700000000000000" pitchFamily="2" charset="0"/>
                  <a:cs typeface="Arial"/>
                </a:rPr>
                <a:t>ta</a:t>
              </a:r>
              <a:endParaRPr sz="700" dirty="0">
                <a:solidFill>
                  <a:srgbClr val="000000"/>
                </a:solidFill>
                <a:latin typeface="Montserrat SemiBold" panose="00000700000000000000" pitchFamily="2" charset="0"/>
                <a:cs typeface="Arial"/>
              </a:endParaRPr>
            </a:p>
          </p:txBody>
        </p:sp>
        <p:sp>
          <p:nvSpPr>
            <p:cNvPr id="45" name="object 46"/>
            <p:cNvSpPr txBox="1"/>
            <p:nvPr/>
          </p:nvSpPr>
          <p:spPr>
            <a:xfrm>
              <a:off x="11523703" y="8188406"/>
              <a:ext cx="609278"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1/3</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6" name="object 47"/>
            <p:cNvSpPr txBox="1"/>
            <p:nvPr/>
          </p:nvSpPr>
          <p:spPr>
            <a:xfrm>
              <a:off x="8475145" y="8432245"/>
              <a:ext cx="119210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Che</a:t>
              </a:r>
              <a:r>
                <a:rPr sz="700" spc="-8" dirty="0">
                  <a:solidFill>
                    <a:srgbClr val="000000"/>
                  </a:solidFill>
                  <a:latin typeface="Montserrat SemiBold" panose="00000700000000000000" pitchFamily="2" charset="0"/>
                  <a:cs typeface="Arial"/>
                </a:rPr>
                <a:t>e</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 S</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7" name="object 48"/>
            <p:cNvSpPr txBox="1"/>
            <p:nvPr/>
          </p:nvSpPr>
          <p:spPr>
            <a:xfrm>
              <a:off x="11523703" y="8432245"/>
              <a:ext cx="4126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8" name="object 49"/>
            <p:cNvSpPr txBox="1"/>
            <p:nvPr/>
          </p:nvSpPr>
          <p:spPr>
            <a:xfrm>
              <a:off x="8475145" y="8676086"/>
              <a:ext cx="200418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en</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breast,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less</a:t>
              </a:r>
              <a:endParaRPr sz="700" dirty="0">
                <a:solidFill>
                  <a:srgbClr val="000000"/>
                </a:solidFill>
                <a:latin typeface="Montserrat SemiBold" panose="00000700000000000000" pitchFamily="2" charset="0"/>
                <a:cs typeface="Arial"/>
              </a:endParaRPr>
            </a:p>
          </p:txBody>
        </p:sp>
        <p:sp>
          <p:nvSpPr>
            <p:cNvPr id="49" name="object 50"/>
            <p:cNvSpPr txBox="1"/>
            <p:nvPr/>
          </p:nvSpPr>
          <p:spPr>
            <a:xfrm>
              <a:off x="11523703" y="8676086"/>
              <a:ext cx="6066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6"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0" name="object 51"/>
            <p:cNvSpPr txBox="1"/>
            <p:nvPr/>
          </p:nvSpPr>
          <p:spPr>
            <a:xfrm>
              <a:off x="8475145" y="8919925"/>
              <a:ext cx="2147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Ch</a:t>
              </a:r>
              <a:r>
                <a:rPr sz="700" spc="-8"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en</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dru</a:t>
              </a:r>
              <a:r>
                <a:rPr sz="700" spc="6" dirty="0">
                  <a:solidFill>
                    <a:srgbClr val="000000"/>
                  </a:solidFill>
                  <a:latin typeface="Montserrat SemiBold" panose="00000700000000000000" pitchFamily="2" charset="0"/>
                  <a:cs typeface="Arial"/>
                </a:rPr>
                <a:t>m</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k</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ess</a:t>
              </a:r>
              <a:endParaRPr sz="700" dirty="0">
                <a:solidFill>
                  <a:srgbClr val="000000"/>
                </a:solidFill>
                <a:latin typeface="Montserrat SemiBold" panose="00000700000000000000" pitchFamily="2" charset="0"/>
                <a:cs typeface="Arial"/>
              </a:endParaRPr>
            </a:p>
          </p:txBody>
        </p:sp>
        <p:sp>
          <p:nvSpPr>
            <p:cNvPr id="51" name="object 52"/>
            <p:cNvSpPr txBox="1"/>
            <p:nvPr/>
          </p:nvSpPr>
          <p:spPr>
            <a:xfrm>
              <a:off x="11523703" y="8919925"/>
              <a:ext cx="60663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6"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2" name="object 53"/>
            <p:cNvSpPr txBox="1"/>
            <p:nvPr/>
          </p:nvSpPr>
          <p:spPr>
            <a:xfrm>
              <a:off x="8475145" y="9163766"/>
              <a:ext cx="185076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Cla</a:t>
              </a:r>
              <a:r>
                <a:rPr sz="700" spc="6" dirty="0">
                  <a:solidFill>
                    <a:srgbClr val="000000"/>
                  </a:solidFill>
                  <a:latin typeface="Montserrat SemiBold" panose="00000700000000000000" pitchFamily="2" charset="0"/>
                  <a:cs typeface="Arial"/>
                </a:rPr>
                <a:t>m</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resh</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a:t>
              </a:r>
              <a:r>
                <a:rPr sz="700" spc="-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53" name="object 54"/>
            <p:cNvSpPr txBox="1"/>
            <p:nvPr/>
          </p:nvSpPr>
          <p:spPr>
            <a:xfrm>
              <a:off x="11523703" y="9163766"/>
              <a:ext cx="123619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(10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4" name="object 55"/>
            <p:cNvSpPr txBox="1"/>
            <p:nvPr/>
          </p:nvSpPr>
          <p:spPr>
            <a:xfrm>
              <a:off x="8475145" y="9407860"/>
              <a:ext cx="41706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Crab</a:t>
              </a:r>
              <a:endParaRPr sz="700" dirty="0">
                <a:solidFill>
                  <a:srgbClr val="000000"/>
                </a:solidFill>
                <a:latin typeface="Montserrat SemiBold" panose="00000700000000000000" pitchFamily="2" charset="0"/>
                <a:cs typeface="Arial"/>
              </a:endParaRPr>
            </a:p>
          </p:txBody>
        </p:sp>
        <p:sp>
          <p:nvSpPr>
            <p:cNvPr id="55" name="object 56"/>
            <p:cNvSpPr txBox="1"/>
            <p:nvPr/>
          </p:nvSpPr>
          <p:spPr>
            <a:xfrm>
              <a:off x="11523703" y="9407860"/>
              <a:ext cx="41265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4599" y="1079293"/>
            <a:ext cx="374332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Protein and Dairy</a:t>
            </a:r>
          </a:p>
        </p:txBody>
      </p:sp>
      <p:sp>
        <p:nvSpPr>
          <p:cNvPr id="56" name="TextBox 7">
            <a:extLst>
              <a:ext uri="{FF2B5EF4-FFF2-40B4-BE49-F238E27FC236}">
                <a16:creationId xmlns:a16="http://schemas.microsoft.com/office/drawing/2014/main" id="{9B34651F-B2E2-40AD-9FF0-3107FAC39620}"/>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7" name="object 59">
            <a:extLst>
              <a:ext uri="{FF2B5EF4-FFF2-40B4-BE49-F238E27FC236}">
                <a16:creationId xmlns:a16="http://schemas.microsoft.com/office/drawing/2014/main" id="{DF7D0872-C3C3-4F87-8051-030F08A8A8FF}"/>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8" name="Picture 57">
            <a:extLst>
              <a:ext uri="{FF2B5EF4-FFF2-40B4-BE49-F238E27FC236}">
                <a16:creationId xmlns:a16="http://schemas.microsoft.com/office/drawing/2014/main" id="{8A5D91C7-75F3-45FC-B17B-48CDC04655E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6144715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148932" y="2087563"/>
            <a:ext cx="6157795" cy="2658771"/>
            <a:chOff x="9143777" y="5879695"/>
            <a:chExt cx="7463993" cy="4028440"/>
          </a:xfrm>
        </p:grpSpPr>
        <p:sp>
          <p:nvSpPr>
            <p:cNvPr id="7" name="object 8"/>
            <p:cNvSpPr/>
            <p:nvPr/>
          </p:nvSpPr>
          <p:spPr>
            <a:xfrm>
              <a:off x="9143777" y="625053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8" name="object 9"/>
            <p:cNvSpPr/>
            <p:nvPr/>
          </p:nvSpPr>
          <p:spPr>
            <a:xfrm>
              <a:off x="12191751" y="625053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10"/>
            <p:cNvSpPr/>
            <p:nvPr/>
          </p:nvSpPr>
          <p:spPr>
            <a:xfrm>
              <a:off x="9143777" y="673821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1"/>
            <p:cNvSpPr/>
            <p:nvPr/>
          </p:nvSpPr>
          <p:spPr>
            <a:xfrm>
              <a:off x="12191751" y="6738215"/>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2"/>
            <p:cNvSpPr/>
            <p:nvPr/>
          </p:nvSpPr>
          <p:spPr>
            <a:xfrm>
              <a:off x="9143777" y="722589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12191751" y="7225895"/>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9143777" y="7713574"/>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p:nvPr/>
          </p:nvSpPr>
          <p:spPr>
            <a:xfrm>
              <a:off x="12191751" y="7713574"/>
              <a:ext cx="3047999" cy="243839"/>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6"/>
            <p:cNvSpPr/>
            <p:nvPr/>
          </p:nvSpPr>
          <p:spPr>
            <a:xfrm>
              <a:off x="9143777" y="820125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7"/>
            <p:cNvSpPr/>
            <p:nvPr/>
          </p:nvSpPr>
          <p:spPr>
            <a:xfrm>
              <a:off x="12191751" y="820125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8"/>
            <p:cNvSpPr/>
            <p:nvPr/>
          </p:nvSpPr>
          <p:spPr>
            <a:xfrm>
              <a:off x="9143777" y="8688935"/>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9"/>
            <p:cNvSpPr/>
            <p:nvPr/>
          </p:nvSpPr>
          <p:spPr>
            <a:xfrm>
              <a:off x="12191751" y="8688935"/>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20"/>
            <p:cNvSpPr/>
            <p:nvPr/>
          </p:nvSpPr>
          <p:spPr>
            <a:xfrm>
              <a:off x="9143777" y="9176615"/>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1"/>
            <p:cNvSpPr/>
            <p:nvPr/>
          </p:nvSpPr>
          <p:spPr>
            <a:xfrm>
              <a:off x="12191751" y="9176615"/>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2"/>
            <p:cNvSpPr/>
            <p:nvPr/>
          </p:nvSpPr>
          <p:spPr>
            <a:xfrm>
              <a:off x="9143777" y="9664295"/>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12191751" y="9664295"/>
              <a:ext cx="3047999" cy="243840"/>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p:nvPr/>
          </p:nvSpPr>
          <p:spPr>
            <a:xfrm>
              <a:off x="9143777" y="5879695"/>
              <a:ext cx="6095974" cy="0"/>
            </a:xfrm>
            <a:custGeom>
              <a:avLst/>
              <a:gdLst/>
              <a:ahLst/>
              <a:cxnLst/>
              <a:rect l="l" t="t" r="r" b="b"/>
              <a:pathLst>
                <a:path w="6095974">
                  <a:moveTo>
                    <a:pt x="0" y="0"/>
                  </a:moveTo>
                  <a:lnTo>
                    <a:pt x="6095974"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7"/>
            <p:cNvSpPr txBox="1"/>
            <p:nvPr/>
          </p:nvSpPr>
          <p:spPr>
            <a:xfrm>
              <a:off x="9222567" y="5920080"/>
              <a:ext cx="2841549"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20"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sz="900" spc="-56" dirty="0">
                  <a:solidFill>
                    <a:srgbClr val="000000"/>
                  </a:solidFill>
                  <a:latin typeface="Montserrat SemiBold" panose="00000700000000000000" pitchFamily="2" charset="0"/>
                  <a:cs typeface="Arial"/>
                </a:rPr>
                <a:t>1</a:t>
              </a:r>
              <a:r>
                <a:rPr sz="900" dirty="0">
                  <a:solidFill>
                    <a:srgbClr val="000000"/>
                  </a:solidFill>
                  <a:latin typeface="Montserrat SemiBold" panose="00000700000000000000" pitchFamily="2" charset="0"/>
                  <a:cs typeface="Arial"/>
                </a:rPr>
                <a:t>10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a:t>
              </a:r>
              <a:r>
                <a:rPr sz="900" spc="-3" dirty="0">
                  <a:solidFill>
                    <a:srgbClr val="000000"/>
                  </a:solidFill>
                  <a:latin typeface="Montserrat SemiBold" panose="00000700000000000000" pitchFamily="2" charset="0"/>
                  <a:cs typeface="Arial"/>
                </a:rPr>
                <a:t>r</a:t>
              </a:r>
              <a:r>
                <a:rPr sz="900" dirty="0">
                  <a:solidFill>
                    <a:srgbClr val="000000"/>
                  </a:solidFill>
                  <a:latin typeface="Montserrat SemiBold" panose="00000700000000000000" pitchFamily="2" charset="0"/>
                  <a:cs typeface="Arial"/>
                </a:rPr>
                <a:t>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57"/>
            <p:cNvSpPr txBox="1"/>
            <p:nvPr/>
          </p:nvSpPr>
          <p:spPr>
            <a:xfrm>
              <a:off x="9222568" y="9707779"/>
              <a:ext cx="499656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green,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resh,</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ro</a:t>
              </a:r>
              <a:r>
                <a:rPr sz="700" spc="-14" dirty="0">
                  <a:solidFill>
                    <a:srgbClr val="000000"/>
                  </a:solidFill>
                  <a:latin typeface="Montserrat SemiBold" panose="00000700000000000000" pitchFamily="2" charset="0"/>
                  <a:cs typeface="Arial"/>
                </a:rPr>
                <a:t>z</a:t>
              </a:r>
              <a:r>
                <a:rPr sz="700" spc="-6" dirty="0">
                  <a:solidFill>
                    <a:srgbClr val="000000"/>
                  </a:solidFill>
                  <a:latin typeface="Montserrat SemiBold" panose="00000700000000000000" pitchFamily="2" charset="0"/>
                  <a:cs typeface="Arial"/>
                </a:rPr>
                <a:t>en</a:t>
              </a:r>
              <a:endParaRPr sz="700" dirty="0">
                <a:solidFill>
                  <a:srgbClr val="000000"/>
                </a:solidFill>
                <a:latin typeface="Montserrat SemiBold" panose="00000700000000000000" pitchFamily="2" charset="0"/>
                <a:cs typeface="Arial"/>
              </a:endParaRPr>
            </a:p>
          </p:txBody>
        </p:sp>
        <p:sp>
          <p:nvSpPr>
            <p:cNvPr id="26" name="object 58"/>
            <p:cNvSpPr txBox="1"/>
            <p:nvPr/>
          </p:nvSpPr>
          <p:spPr>
            <a:xfrm>
              <a:off x="12271126" y="9707779"/>
              <a:ext cx="125774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27" name="object 28"/>
            <p:cNvSpPr txBox="1"/>
            <p:nvPr/>
          </p:nvSpPr>
          <p:spPr>
            <a:xfrm>
              <a:off x="12271125" y="5920080"/>
              <a:ext cx="215519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8" name="object 29"/>
            <p:cNvSpPr txBox="1"/>
            <p:nvPr/>
          </p:nvSpPr>
          <p:spPr>
            <a:xfrm>
              <a:off x="9222568" y="6293079"/>
              <a:ext cx="219298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g</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29" name="object 30"/>
            <p:cNvSpPr txBox="1"/>
            <p:nvPr/>
          </p:nvSpPr>
          <p:spPr>
            <a:xfrm>
              <a:off x="12271125" y="6293079"/>
              <a:ext cx="139319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a:t>
              </a:r>
              <a:endParaRPr sz="700" dirty="0">
                <a:solidFill>
                  <a:srgbClr val="000000"/>
                </a:solidFill>
                <a:latin typeface="Montserrat SemiBold" panose="00000700000000000000" pitchFamily="2" charset="0"/>
                <a:cs typeface="Arial"/>
              </a:endParaRPr>
            </a:p>
          </p:txBody>
        </p:sp>
        <p:sp>
          <p:nvSpPr>
            <p:cNvPr id="30" name="object 31"/>
            <p:cNvSpPr txBox="1"/>
            <p:nvPr/>
          </p:nvSpPr>
          <p:spPr>
            <a:xfrm>
              <a:off x="9222568" y="6536920"/>
              <a:ext cx="216933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Eg</a:t>
              </a:r>
              <a:r>
                <a:rPr sz="700" spc="-6"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8" dirty="0">
                  <a:solidFill>
                    <a:srgbClr val="000000"/>
                  </a:solidFill>
                  <a:latin typeface="Montserrat SemiBold" panose="00000700000000000000" pitchFamily="2" charset="0"/>
                  <a:cs typeface="Arial"/>
                </a:rPr>
                <a:t>hi</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1" name="object 32"/>
            <p:cNvSpPr txBox="1"/>
            <p:nvPr/>
          </p:nvSpPr>
          <p:spPr>
            <a:xfrm>
              <a:off x="12271125" y="6536920"/>
              <a:ext cx="113519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c</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32" name="object 33"/>
            <p:cNvSpPr txBox="1"/>
            <p:nvPr/>
          </p:nvSpPr>
          <p:spPr>
            <a:xfrm>
              <a:off x="9222568" y="6781141"/>
              <a:ext cx="738520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 </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la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gri</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led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bro</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led</a:t>
              </a:r>
              <a:endParaRPr sz="700" dirty="0">
                <a:solidFill>
                  <a:srgbClr val="000000"/>
                </a:solidFill>
                <a:latin typeface="Montserrat SemiBold" panose="00000700000000000000" pitchFamily="2" charset="0"/>
                <a:cs typeface="Arial"/>
              </a:endParaRPr>
            </a:p>
          </p:txBody>
        </p:sp>
        <p:sp>
          <p:nvSpPr>
            <p:cNvPr id="33" name="object 34"/>
            <p:cNvSpPr txBox="1"/>
            <p:nvPr/>
          </p:nvSpPr>
          <p:spPr>
            <a:xfrm>
              <a:off x="12271126" y="6781141"/>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4" name="object 35"/>
            <p:cNvSpPr txBox="1"/>
            <p:nvPr/>
          </p:nvSpPr>
          <p:spPr>
            <a:xfrm>
              <a:off x="9222568" y="7024980"/>
              <a:ext cx="520081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 </a:t>
              </a:r>
              <a:r>
                <a:rPr sz="700" spc="-6" dirty="0">
                  <a:solidFill>
                    <a:srgbClr val="000000"/>
                  </a:solidFill>
                  <a:latin typeface="Montserrat SemiBold" panose="00000700000000000000" pitchFamily="2" charset="0"/>
                  <a:cs typeface="Arial"/>
                </a:rPr>
                <a:t>Cod,</a:t>
              </a:r>
              <a:r>
                <a:rPr sz="700" spc="-3" dirty="0">
                  <a:solidFill>
                    <a:srgbClr val="000000"/>
                  </a:solidFill>
                  <a:latin typeface="Montserrat SemiBold" panose="00000700000000000000" pitchFamily="2" charset="0"/>
                  <a:cs typeface="Arial"/>
                </a:rPr>
                <a:t> gr</a:t>
              </a:r>
              <a:r>
                <a:rPr sz="700" spc="-6" dirty="0">
                  <a:solidFill>
                    <a:srgbClr val="000000"/>
                  </a:solidFill>
                  <a:latin typeface="Montserrat SemiBold" panose="00000700000000000000" pitchFamily="2" charset="0"/>
                  <a:cs typeface="Arial"/>
                </a:rPr>
                <a:t>illed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bro</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led</a:t>
              </a:r>
              <a:endParaRPr sz="700" dirty="0">
                <a:solidFill>
                  <a:srgbClr val="000000"/>
                </a:solidFill>
                <a:latin typeface="Montserrat SemiBold" panose="00000700000000000000" pitchFamily="2" charset="0"/>
                <a:cs typeface="Arial"/>
              </a:endParaRPr>
            </a:p>
          </p:txBody>
        </p:sp>
        <p:sp>
          <p:nvSpPr>
            <p:cNvPr id="35" name="object 36"/>
            <p:cNvSpPr txBox="1"/>
            <p:nvPr/>
          </p:nvSpPr>
          <p:spPr>
            <a:xfrm>
              <a:off x="12271126" y="7024980"/>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6" name="object 37"/>
            <p:cNvSpPr txBox="1"/>
            <p:nvPr/>
          </p:nvSpPr>
          <p:spPr>
            <a:xfrm>
              <a:off x="9222567" y="7268821"/>
              <a:ext cx="610166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 </a:t>
              </a:r>
              <a:r>
                <a:rPr sz="700" spc="-6" dirty="0">
                  <a:solidFill>
                    <a:srgbClr val="000000"/>
                  </a:solidFill>
                  <a:latin typeface="Montserrat SemiBold" panose="00000700000000000000" pitchFamily="2" charset="0"/>
                  <a:cs typeface="Arial"/>
                </a:rPr>
                <a:t>Had</a:t>
              </a:r>
              <a:r>
                <a:rPr sz="700" spc="-8" dirty="0">
                  <a:solidFill>
                    <a:srgbClr val="000000"/>
                  </a:solidFill>
                  <a:latin typeface="Montserrat SemiBold" panose="00000700000000000000" pitchFamily="2" charset="0"/>
                  <a:cs typeface="Arial"/>
                </a:rPr>
                <a:t>d</a:t>
              </a:r>
              <a:r>
                <a:rPr sz="700" spc="-6" dirty="0">
                  <a:solidFill>
                    <a:srgbClr val="000000"/>
                  </a:solidFill>
                  <a:latin typeface="Montserrat SemiBold" panose="00000700000000000000" pitchFamily="2" charset="0"/>
                  <a:cs typeface="Arial"/>
                </a:rPr>
                <a:t>oc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gri</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led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bro</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led</a:t>
              </a:r>
              <a:endParaRPr sz="700" dirty="0">
                <a:solidFill>
                  <a:srgbClr val="000000"/>
                </a:solidFill>
                <a:latin typeface="Montserrat SemiBold" panose="00000700000000000000" pitchFamily="2" charset="0"/>
                <a:cs typeface="Arial"/>
              </a:endParaRPr>
            </a:p>
          </p:txBody>
        </p:sp>
        <p:sp>
          <p:nvSpPr>
            <p:cNvPr id="37" name="object 38"/>
            <p:cNvSpPr txBox="1"/>
            <p:nvPr/>
          </p:nvSpPr>
          <p:spPr>
            <a:xfrm>
              <a:off x="12271126" y="7268821"/>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8" name="object 39"/>
            <p:cNvSpPr txBox="1"/>
            <p:nvPr/>
          </p:nvSpPr>
          <p:spPr>
            <a:xfrm>
              <a:off x="9222568" y="7512660"/>
              <a:ext cx="574691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 </a:t>
              </a:r>
              <a:r>
                <a:rPr sz="700" spc="-6" dirty="0">
                  <a:solidFill>
                    <a:srgbClr val="000000"/>
                  </a:solidFill>
                  <a:latin typeface="Montserrat SemiBold" panose="00000700000000000000" pitchFamily="2" charset="0"/>
                  <a:cs typeface="Arial"/>
                </a:rPr>
                <a:t>Ha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ib</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gri</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led</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bro</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led</a:t>
              </a:r>
              <a:endParaRPr sz="700" dirty="0">
                <a:solidFill>
                  <a:srgbClr val="000000"/>
                </a:solidFill>
                <a:latin typeface="Montserrat SemiBold" panose="00000700000000000000" pitchFamily="2" charset="0"/>
                <a:cs typeface="Arial"/>
              </a:endParaRPr>
            </a:p>
          </p:txBody>
        </p:sp>
        <p:sp>
          <p:nvSpPr>
            <p:cNvPr id="39" name="object 40"/>
            <p:cNvSpPr txBox="1"/>
            <p:nvPr/>
          </p:nvSpPr>
          <p:spPr>
            <a:xfrm>
              <a:off x="12271126" y="7512660"/>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0" name="object 41"/>
            <p:cNvSpPr txBox="1"/>
            <p:nvPr/>
          </p:nvSpPr>
          <p:spPr>
            <a:xfrm>
              <a:off x="9222568" y="7756500"/>
              <a:ext cx="721320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Fi</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 Ora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ge Rou</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h, gri</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led</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bro</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led</a:t>
              </a:r>
              <a:endParaRPr sz="700" dirty="0">
                <a:solidFill>
                  <a:srgbClr val="000000"/>
                </a:solidFill>
                <a:latin typeface="Montserrat SemiBold" panose="00000700000000000000" pitchFamily="2" charset="0"/>
                <a:cs typeface="Arial"/>
              </a:endParaRPr>
            </a:p>
          </p:txBody>
        </p:sp>
        <p:sp>
          <p:nvSpPr>
            <p:cNvPr id="41" name="object 42"/>
            <p:cNvSpPr txBox="1"/>
            <p:nvPr/>
          </p:nvSpPr>
          <p:spPr>
            <a:xfrm>
              <a:off x="12271126" y="7756500"/>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2" name="object 43"/>
            <p:cNvSpPr txBox="1"/>
            <p:nvPr/>
          </p:nvSpPr>
          <p:spPr>
            <a:xfrm>
              <a:off x="9222568" y="8000595"/>
              <a:ext cx="9911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Ham</a:t>
              </a:r>
              <a:endParaRPr sz="700" dirty="0">
                <a:solidFill>
                  <a:srgbClr val="000000"/>
                </a:solidFill>
                <a:latin typeface="Montserrat SemiBold" panose="00000700000000000000" pitchFamily="2" charset="0"/>
                <a:cs typeface="Arial"/>
              </a:endParaRPr>
            </a:p>
          </p:txBody>
        </p:sp>
        <p:sp>
          <p:nvSpPr>
            <p:cNvPr id="43" name="object 44"/>
            <p:cNvSpPr txBox="1"/>
            <p:nvPr/>
          </p:nvSpPr>
          <p:spPr>
            <a:xfrm>
              <a:off x="12271126" y="8000595"/>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4" name="object 45"/>
            <p:cNvSpPr txBox="1"/>
            <p:nvPr/>
          </p:nvSpPr>
          <p:spPr>
            <a:xfrm>
              <a:off x="9222568" y="8244435"/>
              <a:ext cx="219728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m</a:t>
              </a:r>
              <a:r>
                <a:rPr sz="700" spc="-3" dirty="0">
                  <a:solidFill>
                    <a:srgbClr val="000000"/>
                  </a:solidFill>
                  <a:latin typeface="Montserrat SemiBold" panose="00000700000000000000" pitchFamily="2" charset="0"/>
                  <a:cs typeface="Arial"/>
                </a:rPr>
                <a:t>b,</a:t>
              </a:r>
              <a:r>
                <a:rPr sz="700" spc="-16"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n</a:t>
              </a:r>
              <a:endParaRPr sz="700" dirty="0">
                <a:solidFill>
                  <a:srgbClr val="000000"/>
                </a:solidFill>
                <a:latin typeface="Montserrat SemiBold" panose="00000700000000000000" pitchFamily="2" charset="0"/>
                <a:cs typeface="Arial"/>
              </a:endParaRPr>
            </a:p>
          </p:txBody>
        </p:sp>
        <p:sp>
          <p:nvSpPr>
            <p:cNvPr id="45" name="object 46"/>
            <p:cNvSpPr txBox="1"/>
            <p:nvPr/>
          </p:nvSpPr>
          <p:spPr>
            <a:xfrm>
              <a:off x="12271126" y="8244435"/>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6" name="object 47"/>
            <p:cNvSpPr txBox="1"/>
            <p:nvPr/>
          </p:nvSpPr>
          <p:spPr>
            <a:xfrm>
              <a:off x="9222568" y="8488274"/>
              <a:ext cx="131794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nt</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47" name="object 48"/>
            <p:cNvSpPr txBox="1"/>
            <p:nvPr/>
          </p:nvSpPr>
          <p:spPr>
            <a:xfrm>
              <a:off x="12271126" y="8488274"/>
              <a:ext cx="125774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8" name="object 49"/>
            <p:cNvSpPr txBox="1"/>
            <p:nvPr/>
          </p:nvSpPr>
          <p:spPr>
            <a:xfrm>
              <a:off x="9222568" y="8732115"/>
              <a:ext cx="288527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L</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bster,</a:t>
              </a:r>
              <a:r>
                <a:rPr sz="700" spc="-6" dirty="0">
                  <a:solidFill>
                    <a:srgbClr val="000000"/>
                  </a:solidFill>
                  <a:latin typeface="Montserrat SemiBold" panose="00000700000000000000" pitchFamily="2" charset="0"/>
                  <a:cs typeface="Arial"/>
                </a:rPr>
                <a:t> b</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iled</a:t>
              </a:r>
              <a:endParaRPr sz="700" dirty="0">
                <a:solidFill>
                  <a:srgbClr val="000000"/>
                </a:solidFill>
                <a:latin typeface="Montserrat SemiBold" panose="00000700000000000000" pitchFamily="2" charset="0"/>
                <a:cs typeface="Arial"/>
              </a:endParaRPr>
            </a:p>
          </p:txBody>
        </p:sp>
        <p:sp>
          <p:nvSpPr>
            <p:cNvPr id="49" name="object 50"/>
            <p:cNvSpPr txBox="1"/>
            <p:nvPr/>
          </p:nvSpPr>
          <p:spPr>
            <a:xfrm>
              <a:off x="12271126" y="8732115"/>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0" name="object 51"/>
            <p:cNvSpPr txBox="1"/>
            <p:nvPr/>
          </p:nvSpPr>
          <p:spPr>
            <a:xfrm>
              <a:off x="9222567" y="8975954"/>
              <a:ext cx="84279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k</a:t>
              </a:r>
              <a:endParaRPr sz="700" dirty="0">
                <a:solidFill>
                  <a:srgbClr val="000000"/>
                </a:solidFill>
                <a:latin typeface="Montserrat SemiBold" panose="00000700000000000000" pitchFamily="2" charset="0"/>
                <a:cs typeface="Arial"/>
              </a:endParaRPr>
            </a:p>
          </p:txBody>
        </p:sp>
        <p:sp>
          <p:nvSpPr>
            <p:cNvPr id="51" name="object 52"/>
            <p:cNvSpPr txBox="1"/>
            <p:nvPr/>
          </p:nvSpPr>
          <p:spPr>
            <a:xfrm>
              <a:off x="12271126" y="8975954"/>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2" name="object 53"/>
            <p:cNvSpPr txBox="1"/>
            <p:nvPr/>
          </p:nvSpPr>
          <p:spPr>
            <a:xfrm>
              <a:off x="9222568" y="9219795"/>
              <a:ext cx="165763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ss</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53" name="object 54"/>
            <p:cNvSpPr txBox="1"/>
            <p:nvPr/>
          </p:nvSpPr>
          <p:spPr>
            <a:xfrm>
              <a:off x="12271126" y="9219795"/>
              <a:ext cx="100619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4" name="object 55"/>
            <p:cNvSpPr txBox="1"/>
            <p:nvPr/>
          </p:nvSpPr>
          <p:spPr>
            <a:xfrm>
              <a:off x="9222568" y="9463889"/>
              <a:ext cx="391082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green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55" name="object 56"/>
            <p:cNvSpPr txBox="1"/>
            <p:nvPr/>
          </p:nvSpPr>
          <p:spPr>
            <a:xfrm>
              <a:off x="12271126" y="9463889"/>
              <a:ext cx="125774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28787" y="1081294"/>
            <a:ext cx="384093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Protein and Dairy</a:t>
            </a:r>
          </a:p>
        </p:txBody>
      </p:sp>
      <p:sp>
        <p:nvSpPr>
          <p:cNvPr id="56" name="TextBox 7">
            <a:extLst>
              <a:ext uri="{FF2B5EF4-FFF2-40B4-BE49-F238E27FC236}">
                <a16:creationId xmlns:a16="http://schemas.microsoft.com/office/drawing/2014/main" id="{8B4B6942-0631-40DD-AD8F-BF63706B9A42}"/>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7" name="object 59">
            <a:extLst>
              <a:ext uri="{FF2B5EF4-FFF2-40B4-BE49-F238E27FC236}">
                <a16:creationId xmlns:a16="http://schemas.microsoft.com/office/drawing/2014/main" id="{4E2BDC5B-7DF3-40B7-8519-48D3A289164F}"/>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8" name="Picture 57">
            <a:extLst>
              <a:ext uri="{FF2B5EF4-FFF2-40B4-BE49-F238E27FC236}">
                <a16:creationId xmlns:a16="http://schemas.microsoft.com/office/drawing/2014/main" id="{06C72862-CEB9-4F0F-BB5B-A860058E6CFE}"/>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23892188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8932" y="2091044"/>
            <a:ext cx="5029179" cy="2658771"/>
            <a:chOff x="8396354" y="5707611"/>
            <a:chExt cx="6095974" cy="4028440"/>
          </a:xfrm>
        </p:grpSpPr>
        <p:sp>
          <p:nvSpPr>
            <p:cNvPr id="8" name="object 8"/>
            <p:cNvSpPr/>
            <p:nvPr/>
          </p:nvSpPr>
          <p:spPr>
            <a:xfrm>
              <a:off x="8396354" y="6078450"/>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1444328" y="6078450"/>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8396354" y="656613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1444328" y="6566131"/>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8396354" y="705381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1444328" y="7053811"/>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8396354" y="7541490"/>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1444328" y="7541490"/>
              <a:ext cx="3047999" cy="243839"/>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8396354" y="8029170"/>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1444328" y="8029170"/>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8396354" y="8516851"/>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1444328" y="8516851"/>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8396354" y="9004531"/>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1444328" y="9004531"/>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2"/>
            <p:cNvSpPr/>
            <p:nvPr/>
          </p:nvSpPr>
          <p:spPr>
            <a:xfrm>
              <a:off x="8396354" y="9492211"/>
              <a:ext cx="3048000" cy="243840"/>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3"/>
            <p:cNvSpPr/>
            <p:nvPr/>
          </p:nvSpPr>
          <p:spPr>
            <a:xfrm>
              <a:off x="11444328" y="9492211"/>
              <a:ext cx="3047999" cy="243840"/>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4" name="object 25"/>
            <p:cNvSpPr/>
            <p:nvPr/>
          </p:nvSpPr>
          <p:spPr>
            <a:xfrm>
              <a:off x="8396354" y="5707611"/>
              <a:ext cx="6095974" cy="0"/>
            </a:xfrm>
            <a:custGeom>
              <a:avLst/>
              <a:gdLst/>
              <a:ahLst/>
              <a:cxnLst/>
              <a:rect l="l" t="t" r="r" b="b"/>
              <a:pathLst>
                <a:path w="6095974">
                  <a:moveTo>
                    <a:pt x="0" y="0"/>
                  </a:moveTo>
                  <a:lnTo>
                    <a:pt x="6095974" y="0"/>
                  </a:lnTo>
                </a:path>
              </a:pathLst>
            </a:custGeom>
            <a:ln w="12700">
              <a:solidFill>
                <a:srgbClr val="C0504D"/>
              </a:solidFill>
            </a:ln>
          </p:spPr>
          <p:txBody>
            <a:bodyPr wrap="square" lIns="0" tIns="0" rIns="0" bIns="0" rtlCol="0">
              <a:noAutofit/>
            </a:bodyPr>
            <a:lstStyle/>
            <a:p>
              <a:pPr defTabSz="457189"/>
              <a:endParaRPr sz="700" dirty="0">
                <a:solidFill>
                  <a:srgbClr val="51AEB3"/>
                </a:solidFill>
                <a:latin typeface="Calibri"/>
              </a:endParaRPr>
            </a:p>
          </p:txBody>
        </p:sp>
        <p:sp>
          <p:nvSpPr>
            <p:cNvPr id="25" name="object 27"/>
            <p:cNvSpPr txBox="1"/>
            <p:nvPr/>
          </p:nvSpPr>
          <p:spPr>
            <a:xfrm>
              <a:off x="8475144" y="5747996"/>
              <a:ext cx="2765349"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20"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sz="900" spc="-56" dirty="0">
                  <a:solidFill>
                    <a:srgbClr val="000000"/>
                  </a:solidFill>
                  <a:latin typeface="Montserrat SemiBold" panose="00000700000000000000" pitchFamily="2" charset="0"/>
                  <a:cs typeface="Arial"/>
                </a:rPr>
                <a:t>1</a:t>
              </a:r>
              <a:r>
                <a:rPr sz="900" dirty="0">
                  <a:solidFill>
                    <a:srgbClr val="000000"/>
                  </a:solidFill>
                  <a:latin typeface="Montserrat SemiBold" panose="00000700000000000000" pitchFamily="2" charset="0"/>
                  <a:cs typeface="Arial"/>
                </a:rPr>
                <a:t>10</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a:t>
              </a:r>
              <a:r>
                <a:rPr sz="900" spc="-3" dirty="0">
                  <a:solidFill>
                    <a:srgbClr val="000000"/>
                  </a:solidFill>
                  <a:latin typeface="Montserrat SemiBold" panose="00000700000000000000" pitchFamily="2" charset="0"/>
                  <a:cs typeface="Arial"/>
                </a:rPr>
                <a:t>r</a:t>
              </a:r>
              <a:r>
                <a:rPr sz="900" dirty="0">
                  <a:solidFill>
                    <a:srgbClr val="000000"/>
                  </a:solidFill>
                  <a:latin typeface="Montserrat SemiBold" panose="00000700000000000000" pitchFamily="2" charset="0"/>
                  <a:cs typeface="Arial"/>
                </a:rPr>
                <a:t>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6" name="object 28"/>
            <p:cNvSpPr txBox="1"/>
            <p:nvPr/>
          </p:nvSpPr>
          <p:spPr>
            <a:xfrm>
              <a:off x="11523702" y="5747996"/>
              <a:ext cx="200279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7" name="object 29"/>
            <p:cNvSpPr txBox="1"/>
            <p:nvPr/>
          </p:nvSpPr>
          <p:spPr>
            <a:xfrm>
              <a:off x="8475145" y="6120995"/>
              <a:ext cx="285319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asa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breast,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ess</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1523702" y="6120995"/>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8475145" y="6364836"/>
              <a:ext cx="404470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Po</a:t>
              </a:r>
              <a:r>
                <a:rPr sz="700" spc="-3" dirty="0">
                  <a:solidFill>
                    <a:srgbClr val="000000"/>
                  </a:solidFill>
                  <a:latin typeface="Montserrat SemiBold" panose="00000700000000000000" pitchFamily="2" charset="0"/>
                  <a:cs typeface="Arial"/>
                </a:rPr>
                <a:t>rk c</a:t>
              </a:r>
              <a:r>
                <a:rPr sz="700" spc="-8" dirty="0">
                  <a:solidFill>
                    <a:srgbClr val="000000"/>
                  </a:solidFill>
                  <a:latin typeface="Montserrat SemiBold" panose="00000700000000000000" pitchFamily="2" charset="0"/>
                  <a:cs typeface="Arial"/>
                </a:rPr>
                <a:t>hop</a:t>
              </a:r>
              <a:r>
                <a:rPr sz="700" spc="-3" dirty="0">
                  <a:solidFill>
                    <a:srgbClr val="000000"/>
                  </a:solidFill>
                  <a:latin typeface="Montserrat SemiBold" panose="00000700000000000000" pitchFamily="2" charset="0"/>
                  <a:cs typeface="Arial"/>
                </a:rPr>
                <a:t>s,</a:t>
              </a:r>
              <a:r>
                <a:rPr sz="700" spc="-16"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bonele</a:t>
              </a:r>
              <a:r>
                <a:rPr sz="700" spc="-3" dirty="0">
                  <a:solidFill>
                    <a:srgbClr val="000000"/>
                  </a:solidFill>
                  <a:latin typeface="Montserrat SemiBold" panose="00000700000000000000" pitchFamily="2" charset="0"/>
                  <a:cs typeface="Arial"/>
                </a:rPr>
                <a:t>ss,</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tr</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mm</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r>
                <a:rPr sz="700" spc="-16"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f </a:t>
              </a:r>
              <a:r>
                <a:rPr sz="700" spc="3" dirty="0">
                  <a:solidFill>
                    <a:srgbClr val="000000"/>
                  </a:solidFill>
                  <a:latin typeface="Montserrat SemiBold" panose="00000700000000000000" pitchFamily="2" charset="0"/>
                  <a:cs typeface="Arial"/>
                </a:rPr>
                <a:t>f</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1523702" y="6364836"/>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8475144" y="6609057"/>
              <a:ext cx="256119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ork</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u</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e,</a:t>
              </a:r>
              <a:r>
                <a:rPr sz="700" spc="-16"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1523702" y="6609057"/>
              <a:ext cx="1393191"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r>
                <a:rPr sz="700" spc="-11"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lin</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8475144" y="6852896"/>
              <a:ext cx="285319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ork</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te</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r>
                <a:rPr sz="700" spc="-6" dirty="0">
                  <a:solidFill>
                    <a:srgbClr val="000000"/>
                  </a:solidFill>
                  <a:latin typeface="Montserrat SemiBold" panose="00000700000000000000" pitchFamily="2" charset="0"/>
                  <a:cs typeface="Arial"/>
                </a:rPr>
                <a:t>lo</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n, ro</a:t>
              </a:r>
              <a:r>
                <a:rPr sz="700" spc="-8" dirty="0">
                  <a:solidFill>
                    <a:srgbClr val="000000"/>
                  </a:solidFill>
                  <a:latin typeface="Montserrat SemiBold" panose="00000700000000000000" pitchFamily="2" charset="0"/>
                  <a:cs typeface="Arial"/>
                </a:rPr>
                <a:t>a</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ted</a:t>
              </a:r>
              <a:r>
                <a:rPr sz="700" spc="-11"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tr</a:t>
              </a:r>
              <a:r>
                <a:rPr sz="700" spc="-6"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mm</a:t>
              </a:r>
              <a:r>
                <a:rPr sz="700" spc="-6" dirty="0">
                  <a:solidFill>
                    <a:srgbClr val="000000"/>
                  </a:solidFill>
                  <a:latin typeface="Montserrat SemiBold" panose="00000700000000000000" pitchFamily="2" charset="0"/>
                  <a:cs typeface="Arial"/>
                </a:rPr>
                <a:t>ed</a:t>
              </a:r>
              <a:r>
                <a:rPr sz="700" spc="-16"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of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1523702" y="6852896"/>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8475144" y="7096737"/>
              <a:ext cx="97746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lo</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1523702" y="7096737"/>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8475144" y="7340576"/>
              <a:ext cx="83393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hri</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1523702" y="7340576"/>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8475145" y="7584416"/>
              <a:ext cx="183366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oy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il</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low</a:t>
              </a:r>
              <a:r>
                <a:rPr sz="700" spc="3" dirty="0">
                  <a:solidFill>
                    <a:srgbClr val="000000"/>
                  </a:solidFill>
                  <a:latin typeface="Montserrat SemiBold" panose="00000700000000000000" pitchFamily="2" charset="0"/>
                  <a:cs typeface="Arial"/>
                </a:rPr>
                <a:t> f</a:t>
              </a:r>
              <a:r>
                <a:rPr sz="700" spc="-3" dirty="0">
                  <a:solidFill>
                    <a:srgbClr val="000000"/>
                  </a:solidFill>
                  <a:latin typeface="Montserrat SemiBold" panose="00000700000000000000" pitchFamily="2" charset="0"/>
                  <a:cs typeface="Arial"/>
                </a:rPr>
                <a:t>at</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1523702" y="7584416"/>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8475145" y="7828511"/>
              <a:ext cx="961376"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h</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1523703" y="7828511"/>
              <a:ext cx="161219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8475145" y="8072351"/>
              <a:ext cx="549358"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dirty="0">
                  <a:solidFill>
                    <a:srgbClr val="000000"/>
                  </a:solidFill>
                  <a:latin typeface="Montserrat SemiBold" panose="00000700000000000000" pitchFamily="2" charset="0"/>
                  <a:cs typeface="Arial"/>
                </a:rPr>
                <a:t>f</a:t>
              </a:r>
              <a:r>
                <a:rPr sz="700" spc="-6" dirty="0">
                  <a:solidFill>
                    <a:srgbClr val="000000"/>
                  </a:solidFill>
                  <a:latin typeface="Montserrat SemiBold" panose="00000700000000000000" pitchFamily="2" charset="0"/>
                  <a:cs typeface="Arial"/>
                </a:rPr>
                <a:t>u</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1523703" y="8072351"/>
              <a:ext cx="2331058"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s</a:t>
              </a:r>
              <a:r>
                <a:rPr sz="700" spc="-6" dirty="0">
                  <a:solidFill>
                    <a:srgbClr val="000000"/>
                  </a:solidFill>
                  <a:latin typeface="Montserrat SemiBold" panose="00000700000000000000" pitchFamily="2" charset="0"/>
                  <a:cs typeface="Arial"/>
                </a:rPr>
                <a:t>li</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es </a:t>
              </a:r>
              <a:r>
                <a:rPr sz="700" spc="-3" dirty="0">
                  <a:solidFill>
                    <a:srgbClr val="000000"/>
                  </a:solidFill>
                  <a:latin typeface="Montserrat SemiBold" panose="00000700000000000000" pitchFamily="2" charset="0"/>
                  <a:cs typeface="Arial"/>
                </a:rPr>
                <a:t>(1 </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nch</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id</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8475145" y="8316190"/>
              <a:ext cx="614934"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a</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1523703" y="8316190"/>
              <a:ext cx="161219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or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up</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8475144" y="8560031"/>
              <a:ext cx="3078383"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ur</a:t>
              </a:r>
              <a:r>
                <a:rPr sz="700" spc="6"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r>
                <a:rPr sz="700" spc="-20" dirty="0">
                  <a:solidFill>
                    <a:srgbClr val="000000"/>
                  </a:solidFill>
                  <a:latin typeface="Montserrat SemiBold" panose="00000700000000000000" pitchFamily="2" charset="0"/>
                  <a:cs typeface="Arial"/>
                </a:rPr>
                <a:t>y</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te</a:t>
              </a:r>
              <a:r>
                <a:rPr sz="700" spc="11"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a:t>
              </a:r>
              <a:r>
                <a:rPr sz="700" spc="-14"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in</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ess</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1523702" y="8560031"/>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8475145" y="8803870"/>
              <a:ext cx="3730436"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ur</a:t>
              </a:r>
              <a:r>
                <a:rPr sz="700" spc="6"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ey</a:t>
              </a:r>
              <a:r>
                <a:rPr sz="700" spc="-1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breast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lu</a:t>
              </a:r>
              <a:r>
                <a:rPr sz="700" spc="-8" dirty="0">
                  <a:solidFill>
                    <a:srgbClr val="000000"/>
                  </a:solidFill>
                  <a:latin typeface="Montserrat SemiBold" panose="00000700000000000000" pitchFamily="2" charset="0"/>
                  <a:cs typeface="Arial"/>
                </a:rPr>
                <a:t>n</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h</a:t>
              </a:r>
              <a:r>
                <a:rPr sz="700" spc="-3"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t,</a:t>
              </a:r>
              <a:r>
                <a:rPr sz="700" spc="-14"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f</a:t>
              </a:r>
              <a:r>
                <a:rPr sz="700" spc="-3" dirty="0">
                  <a:solidFill>
                    <a:srgbClr val="000000"/>
                  </a:solidFill>
                  <a:latin typeface="Montserrat SemiBold" panose="00000700000000000000" pitchFamily="2" charset="0"/>
                  <a:cs typeface="Arial"/>
                </a:rPr>
                <a:t>ree</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1523702" y="8803870"/>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1" name="object 53"/>
            <p:cNvSpPr txBox="1"/>
            <p:nvPr/>
          </p:nvSpPr>
          <p:spPr>
            <a:xfrm>
              <a:off x="8475145" y="9047711"/>
              <a:ext cx="2639144"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ur</a:t>
              </a:r>
              <a:r>
                <a:rPr sz="700" spc="6"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a:t>
              </a:r>
              <a:r>
                <a:rPr sz="700" spc="-20" dirty="0">
                  <a:solidFill>
                    <a:srgbClr val="000000"/>
                  </a:solidFill>
                  <a:latin typeface="Montserrat SemiBold" panose="00000700000000000000" pitchFamily="2" charset="0"/>
                  <a:cs typeface="Arial"/>
                </a:rPr>
                <a:t>y</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ro</a:t>
              </a:r>
              <a:r>
                <a:rPr sz="700" spc="-8" dirty="0">
                  <a:solidFill>
                    <a:srgbClr val="000000"/>
                  </a:solidFill>
                  <a:latin typeface="Montserrat SemiBold" panose="00000700000000000000" pitchFamily="2" charset="0"/>
                  <a:cs typeface="Arial"/>
                </a:rPr>
                <a:t>u</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c</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k</a:t>
              </a:r>
              <a:r>
                <a:rPr sz="700" spc="-6" dirty="0">
                  <a:solidFill>
                    <a:srgbClr val="000000"/>
                  </a:solidFill>
                  <a:latin typeface="Montserrat SemiBold" panose="00000700000000000000" pitchFamily="2" charset="0"/>
                  <a:cs typeface="Arial"/>
                </a:rPr>
                <a:t>ed</a:t>
              </a:r>
              <a:endParaRPr sz="700" dirty="0">
                <a:solidFill>
                  <a:srgbClr val="000000"/>
                </a:solidFill>
                <a:latin typeface="Montserrat SemiBold" panose="00000700000000000000" pitchFamily="2" charset="0"/>
                <a:cs typeface="Arial"/>
              </a:endParaRPr>
            </a:p>
          </p:txBody>
        </p:sp>
        <p:sp>
          <p:nvSpPr>
            <p:cNvPr id="52" name="object 54"/>
            <p:cNvSpPr txBox="1"/>
            <p:nvPr/>
          </p:nvSpPr>
          <p:spPr>
            <a:xfrm>
              <a:off x="11523702" y="9047711"/>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3" name="object 55"/>
            <p:cNvSpPr txBox="1"/>
            <p:nvPr/>
          </p:nvSpPr>
          <p:spPr>
            <a:xfrm>
              <a:off x="8475145" y="9291805"/>
              <a:ext cx="54069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V</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54" name="object 56"/>
            <p:cNvSpPr txBox="1"/>
            <p:nvPr/>
          </p:nvSpPr>
          <p:spPr>
            <a:xfrm>
              <a:off x="11523702" y="9291805"/>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55" name="object 57"/>
            <p:cNvSpPr txBox="1"/>
            <p:nvPr/>
          </p:nvSpPr>
          <p:spPr>
            <a:xfrm>
              <a:off x="8475145" y="9535695"/>
              <a:ext cx="939105"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V</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on</a:t>
              </a:r>
              <a:endParaRPr sz="700" dirty="0">
                <a:solidFill>
                  <a:srgbClr val="000000"/>
                </a:solidFill>
                <a:latin typeface="Montserrat SemiBold" panose="00000700000000000000" pitchFamily="2" charset="0"/>
                <a:cs typeface="Arial"/>
              </a:endParaRPr>
            </a:p>
          </p:txBody>
        </p:sp>
        <p:sp>
          <p:nvSpPr>
            <p:cNvPr id="56" name="object 58"/>
            <p:cNvSpPr txBox="1"/>
            <p:nvPr/>
          </p:nvSpPr>
          <p:spPr>
            <a:xfrm>
              <a:off x="11523702" y="9535695"/>
              <a:ext cx="579053"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3</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14" dirty="0">
                  <a:solidFill>
                    <a:srgbClr val="000000"/>
                  </a:solidFill>
                  <a:latin typeface="Montserrat SemiBold" panose="00000700000000000000" pitchFamily="2" charset="0"/>
                  <a:cs typeface="Arial"/>
                </a:rPr>
                <a:t>z</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grpSp>
      <p:sp>
        <p:nvSpPr>
          <p:cNvPr id="60"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61" name="object 2"/>
          <p:cNvSpPr txBox="1">
            <a:spLocks noChangeArrowheads="1"/>
          </p:cNvSpPr>
          <p:nvPr/>
        </p:nvSpPr>
        <p:spPr bwMode="auto">
          <a:xfrm>
            <a:off x="2616696" y="1083840"/>
            <a:ext cx="430142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2500" dirty="0">
                <a:solidFill>
                  <a:srgbClr val="3B3838"/>
                </a:solidFill>
                <a:latin typeface="Montserrat SemiBold" pitchFamily="2" charset="0"/>
              </a:rPr>
              <a:t>Protein and Dairy</a:t>
            </a:r>
          </a:p>
        </p:txBody>
      </p:sp>
      <p:sp>
        <p:nvSpPr>
          <p:cNvPr id="57" name="TextBox 7">
            <a:extLst>
              <a:ext uri="{FF2B5EF4-FFF2-40B4-BE49-F238E27FC236}">
                <a16:creationId xmlns:a16="http://schemas.microsoft.com/office/drawing/2014/main" id="{B7DBFB0B-F7D0-4136-AABF-C1CE7947C140}"/>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8" name="object 59">
            <a:extLst>
              <a:ext uri="{FF2B5EF4-FFF2-40B4-BE49-F238E27FC236}">
                <a16:creationId xmlns:a16="http://schemas.microsoft.com/office/drawing/2014/main" id="{8CA2E4A6-AF15-41DA-986D-A772BFD56FE0}"/>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pic>
        <p:nvPicPr>
          <p:cNvPr id="59" name="Picture 58">
            <a:extLst>
              <a:ext uri="{FF2B5EF4-FFF2-40B4-BE49-F238E27FC236}">
                <a16:creationId xmlns:a16="http://schemas.microsoft.com/office/drawing/2014/main" id="{AFC7DEF8-850B-4ACA-B9A8-6333D5CBCF0F}"/>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4978450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26" name="object 2"/>
          <p:cNvSpPr txBox="1">
            <a:spLocks noChangeArrowheads="1"/>
          </p:cNvSpPr>
          <p:nvPr/>
        </p:nvSpPr>
        <p:spPr bwMode="auto">
          <a:xfrm>
            <a:off x="2620911"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Fats</a:t>
            </a:r>
          </a:p>
        </p:txBody>
      </p:sp>
      <p:sp>
        <p:nvSpPr>
          <p:cNvPr id="28" name="object 8"/>
          <p:cNvSpPr txBox="1"/>
          <p:nvPr/>
        </p:nvSpPr>
        <p:spPr>
          <a:xfrm>
            <a:off x="2620911" y="2087565"/>
            <a:ext cx="8538422" cy="1144730"/>
          </a:xfrm>
          <a:prstGeom prst="rect">
            <a:avLst/>
          </a:prstGeom>
        </p:spPr>
        <p:txBody>
          <a:bodyPr vert="horz" wrap="square" lIns="0" tIns="0" rIns="0" bIns="0" rtlCol="0">
            <a:noAutofit/>
          </a:bodyPr>
          <a:lstStyle/>
          <a:p>
            <a:pPr marL="35242" marR="6351" defTabSz="457189">
              <a:lnSpc>
                <a:spcPct val="112900"/>
              </a:lnSpc>
            </a:pPr>
            <a:r>
              <a:rPr lang="en-US" sz="1200" dirty="0">
                <a:latin typeface="Montserrat" panose="00000500000000000000" pitchFamily="2" charset="0"/>
                <a:cs typeface="Arial"/>
              </a:rPr>
              <a:t>Monounsaturated and polyunsaturated fats are found in vegetable oils, fish, olives and nuts. Saturated and trans fats are unhealthy and found in animal products. All fats are calorie dense and should be eaten in moderation.</a:t>
            </a:r>
          </a:p>
          <a:p>
            <a:pPr defTabSz="457189">
              <a:lnSpc>
                <a:spcPts val="500"/>
              </a:lnSpc>
            </a:pPr>
            <a:endParaRPr lang="en-US" sz="1200" dirty="0">
              <a:latin typeface="Montserrat" panose="00000500000000000000" pitchFamily="2" charset="0"/>
              <a:cs typeface="Arial"/>
            </a:endParaRPr>
          </a:p>
        </p:txBody>
      </p:sp>
      <p:grpSp>
        <p:nvGrpSpPr>
          <p:cNvPr id="29" name="Group 28"/>
          <p:cNvGrpSpPr/>
          <p:nvPr/>
        </p:nvGrpSpPr>
        <p:grpSpPr>
          <a:xfrm>
            <a:off x="4142585" y="2843232"/>
            <a:ext cx="5029148" cy="2010594"/>
            <a:chOff x="8962707" y="6847284"/>
            <a:chExt cx="6095936" cy="3046354"/>
          </a:xfrm>
        </p:grpSpPr>
        <p:sp>
          <p:nvSpPr>
            <p:cNvPr id="30" name="object 9"/>
            <p:cNvSpPr/>
            <p:nvPr/>
          </p:nvSpPr>
          <p:spPr>
            <a:xfrm>
              <a:off x="8962707" y="721812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1" name="object 10"/>
            <p:cNvSpPr/>
            <p:nvPr/>
          </p:nvSpPr>
          <p:spPr>
            <a:xfrm>
              <a:off x="12010644" y="721812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2" name="object 11"/>
            <p:cNvSpPr/>
            <p:nvPr/>
          </p:nvSpPr>
          <p:spPr>
            <a:xfrm>
              <a:off x="8962707" y="770580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3" name="object 12"/>
            <p:cNvSpPr/>
            <p:nvPr/>
          </p:nvSpPr>
          <p:spPr>
            <a:xfrm>
              <a:off x="12010644" y="770580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4" name="object 13"/>
            <p:cNvSpPr/>
            <p:nvPr/>
          </p:nvSpPr>
          <p:spPr>
            <a:xfrm>
              <a:off x="8962707" y="8193484"/>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5" name="object 14"/>
            <p:cNvSpPr/>
            <p:nvPr/>
          </p:nvSpPr>
          <p:spPr>
            <a:xfrm>
              <a:off x="12010644" y="8193484"/>
              <a:ext cx="3047999" cy="243839"/>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6" name="object 15"/>
            <p:cNvSpPr/>
            <p:nvPr/>
          </p:nvSpPr>
          <p:spPr>
            <a:xfrm>
              <a:off x="8962707" y="8681163"/>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7" name="object 16"/>
            <p:cNvSpPr/>
            <p:nvPr/>
          </p:nvSpPr>
          <p:spPr>
            <a:xfrm>
              <a:off x="12010644" y="8681163"/>
              <a:ext cx="3047999" cy="243839"/>
            </a:xfrm>
            <a:custGeom>
              <a:avLst/>
              <a:gdLst/>
              <a:ahLst/>
              <a:cxnLst/>
              <a:rect l="l" t="t" r="r" b="b"/>
              <a:pathLst>
                <a:path w="3048000" h="243839">
                  <a:moveTo>
                    <a:pt x="0" y="243840"/>
                  </a:moveTo>
                  <a:lnTo>
                    <a:pt x="3047999" y="243840"/>
                  </a:lnTo>
                  <a:lnTo>
                    <a:pt x="3047999"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8" name="object 17"/>
            <p:cNvSpPr/>
            <p:nvPr/>
          </p:nvSpPr>
          <p:spPr>
            <a:xfrm>
              <a:off x="8962707" y="9168843"/>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39" name="object 18"/>
            <p:cNvSpPr/>
            <p:nvPr/>
          </p:nvSpPr>
          <p:spPr>
            <a:xfrm>
              <a:off x="12010644" y="9168843"/>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40" name="object 20"/>
            <p:cNvSpPr/>
            <p:nvPr/>
          </p:nvSpPr>
          <p:spPr>
            <a:xfrm>
              <a:off x="8962707" y="6847284"/>
              <a:ext cx="6095936" cy="0"/>
            </a:xfrm>
            <a:custGeom>
              <a:avLst/>
              <a:gdLst/>
              <a:ahLst/>
              <a:cxnLst/>
              <a:rect l="l" t="t" r="r" b="b"/>
              <a:pathLst>
                <a:path w="6095936">
                  <a:moveTo>
                    <a:pt x="0" y="0"/>
                  </a:moveTo>
                  <a:lnTo>
                    <a:pt x="6095936"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42" name="object 22"/>
            <p:cNvSpPr txBox="1"/>
            <p:nvPr/>
          </p:nvSpPr>
          <p:spPr>
            <a:xfrm>
              <a:off x="9041688" y="6888050"/>
              <a:ext cx="2799792"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a:t>
              </a:r>
              <a:r>
                <a:rPr lang="en-US" sz="900" spc="-56" dirty="0">
                  <a:solidFill>
                    <a:srgbClr val="000000"/>
                  </a:solidFill>
                  <a:latin typeface="Montserrat SemiBold" panose="00000700000000000000" pitchFamily="2" charset="0"/>
                  <a:cs typeface="Arial"/>
                </a:rPr>
                <a:t>45</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calories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43" name="object 23"/>
            <p:cNvSpPr txBox="1"/>
            <p:nvPr/>
          </p:nvSpPr>
          <p:spPr>
            <a:xfrm>
              <a:off x="12090018" y="6888050"/>
              <a:ext cx="1732661"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1"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44" name="object 24"/>
            <p:cNvSpPr txBox="1"/>
            <p:nvPr/>
          </p:nvSpPr>
          <p:spPr>
            <a:xfrm>
              <a:off x="9041688" y="7261049"/>
              <a:ext cx="2851317"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Avocado</a:t>
              </a:r>
              <a:endParaRPr sz="700" dirty="0">
                <a:solidFill>
                  <a:srgbClr val="000000"/>
                </a:solidFill>
                <a:latin typeface="Montserrat SemiBold" panose="00000700000000000000" pitchFamily="2" charset="0"/>
                <a:cs typeface="Arial"/>
              </a:endParaRPr>
            </a:p>
          </p:txBody>
        </p:sp>
        <p:sp>
          <p:nvSpPr>
            <p:cNvPr id="45" name="object 25"/>
            <p:cNvSpPr txBox="1"/>
            <p:nvPr/>
          </p:nvSpPr>
          <p:spPr>
            <a:xfrm>
              <a:off x="12090018" y="7261049"/>
              <a:ext cx="1555332"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1/6 section of fruit</a:t>
              </a:r>
            </a:p>
          </p:txBody>
        </p:sp>
        <p:sp>
          <p:nvSpPr>
            <p:cNvPr id="46" name="object 26"/>
            <p:cNvSpPr txBox="1"/>
            <p:nvPr/>
          </p:nvSpPr>
          <p:spPr>
            <a:xfrm>
              <a:off x="9041688" y="7504889"/>
              <a:ext cx="2842852"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Butter</a:t>
              </a:r>
              <a:endParaRPr sz="700" dirty="0">
                <a:solidFill>
                  <a:srgbClr val="000000"/>
                </a:solidFill>
                <a:latin typeface="Montserrat SemiBold" panose="00000700000000000000" pitchFamily="2" charset="0"/>
                <a:cs typeface="Arial"/>
              </a:endParaRPr>
            </a:p>
          </p:txBody>
        </p:sp>
        <p:sp>
          <p:nvSpPr>
            <p:cNvPr id="47" name="object 27"/>
            <p:cNvSpPr txBox="1"/>
            <p:nvPr/>
          </p:nvSpPr>
          <p:spPr>
            <a:xfrm>
              <a:off x="12090019" y="7504889"/>
              <a:ext cx="825344"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 tsp.</a:t>
              </a:r>
            </a:p>
          </p:txBody>
        </p:sp>
        <p:sp>
          <p:nvSpPr>
            <p:cNvPr id="48" name="object 28"/>
            <p:cNvSpPr txBox="1"/>
            <p:nvPr/>
          </p:nvSpPr>
          <p:spPr>
            <a:xfrm>
              <a:off x="9041688" y="7748729"/>
              <a:ext cx="2190661"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Coconut, shredded, sweetened</a:t>
              </a:r>
              <a:endParaRPr sz="700" dirty="0">
                <a:solidFill>
                  <a:srgbClr val="000000"/>
                </a:solidFill>
                <a:latin typeface="Montserrat SemiBold" panose="00000700000000000000" pitchFamily="2" charset="0"/>
                <a:cs typeface="Arial"/>
              </a:endParaRPr>
            </a:p>
          </p:txBody>
        </p:sp>
        <p:sp>
          <p:nvSpPr>
            <p:cNvPr id="49" name="object 29"/>
            <p:cNvSpPr txBox="1"/>
            <p:nvPr/>
          </p:nvSpPr>
          <p:spPr>
            <a:xfrm>
              <a:off x="12090019" y="7748729"/>
              <a:ext cx="825344"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 ½ tbsp.</a:t>
              </a:r>
            </a:p>
          </p:txBody>
        </p:sp>
        <p:sp>
          <p:nvSpPr>
            <p:cNvPr id="50" name="object 30"/>
            <p:cNvSpPr txBox="1"/>
            <p:nvPr/>
          </p:nvSpPr>
          <p:spPr>
            <a:xfrm>
              <a:off x="9041688" y="7992824"/>
              <a:ext cx="2258762"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Cream, heavy</a:t>
              </a:r>
              <a:endParaRPr sz="700" dirty="0">
                <a:solidFill>
                  <a:srgbClr val="000000"/>
                </a:solidFill>
                <a:latin typeface="Montserrat SemiBold" panose="00000700000000000000" pitchFamily="2" charset="0"/>
                <a:cs typeface="Arial"/>
              </a:endParaRPr>
            </a:p>
          </p:txBody>
        </p:sp>
        <p:sp>
          <p:nvSpPr>
            <p:cNvPr id="51" name="object 31"/>
            <p:cNvSpPr txBox="1"/>
            <p:nvPr/>
          </p:nvSpPr>
          <p:spPr>
            <a:xfrm>
              <a:off x="12090018" y="7992824"/>
              <a:ext cx="1988286" cy="163830"/>
            </a:xfrm>
            <a:prstGeom prst="rect">
              <a:avLst/>
            </a:prstGeom>
          </p:spPr>
          <p:txBody>
            <a:bodyPr vert="horz" wrap="square" lIns="0" tIns="0" rIns="0" bIns="0" rtlCol="0">
              <a:noAutofit/>
            </a:bodyPr>
            <a:lstStyle/>
            <a:p>
              <a:pPr marL="6351" defTabSz="457189"/>
              <a:r>
                <a:rPr lang="en-US" sz="700" spc="-3" dirty="0">
                  <a:solidFill>
                    <a:srgbClr val="000000"/>
                  </a:solidFill>
                  <a:latin typeface="Montserrat SemiBold" panose="00000700000000000000" pitchFamily="2" charset="0"/>
                  <a:cs typeface="Arial"/>
                </a:rPr>
                <a:t>1 tbsp. liquid, 4 tbsp. whipped</a:t>
              </a:r>
            </a:p>
          </p:txBody>
        </p:sp>
        <p:sp>
          <p:nvSpPr>
            <p:cNvPr id="52" name="object 32"/>
            <p:cNvSpPr txBox="1"/>
            <p:nvPr/>
          </p:nvSpPr>
          <p:spPr>
            <a:xfrm>
              <a:off x="9041688" y="8236663"/>
              <a:ext cx="1818579"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Cream cheese</a:t>
              </a:r>
              <a:endParaRPr sz="700" dirty="0">
                <a:solidFill>
                  <a:srgbClr val="000000"/>
                </a:solidFill>
                <a:latin typeface="Montserrat SemiBold" panose="00000700000000000000" pitchFamily="2" charset="0"/>
                <a:cs typeface="Arial"/>
              </a:endParaRPr>
            </a:p>
          </p:txBody>
        </p:sp>
        <p:sp>
          <p:nvSpPr>
            <p:cNvPr id="53" name="object 33"/>
            <p:cNvSpPr txBox="1"/>
            <p:nvPr/>
          </p:nvSpPr>
          <p:spPr>
            <a:xfrm>
              <a:off x="12090019" y="8236663"/>
              <a:ext cx="825344"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 tbsp.</a:t>
              </a:r>
            </a:p>
          </p:txBody>
        </p:sp>
        <p:sp>
          <p:nvSpPr>
            <p:cNvPr id="54" name="object 34"/>
            <p:cNvSpPr txBox="1"/>
            <p:nvPr/>
          </p:nvSpPr>
          <p:spPr>
            <a:xfrm>
              <a:off x="9041688" y="8480504"/>
              <a:ext cx="1595665"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Gravy</a:t>
              </a:r>
              <a:endParaRPr sz="700" dirty="0">
                <a:solidFill>
                  <a:srgbClr val="000000"/>
                </a:solidFill>
                <a:latin typeface="Montserrat SemiBold" panose="00000700000000000000" pitchFamily="2" charset="0"/>
                <a:cs typeface="Arial"/>
              </a:endParaRPr>
            </a:p>
          </p:txBody>
        </p:sp>
        <p:sp>
          <p:nvSpPr>
            <p:cNvPr id="55" name="object 35"/>
            <p:cNvSpPr txBox="1"/>
            <p:nvPr/>
          </p:nvSpPr>
          <p:spPr>
            <a:xfrm>
              <a:off x="12090019" y="8480504"/>
              <a:ext cx="825344"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1/3 cup</a:t>
              </a:r>
            </a:p>
          </p:txBody>
        </p:sp>
        <p:sp>
          <p:nvSpPr>
            <p:cNvPr id="56" name="object 36"/>
            <p:cNvSpPr txBox="1"/>
            <p:nvPr/>
          </p:nvSpPr>
          <p:spPr>
            <a:xfrm>
              <a:off x="9041687" y="8724343"/>
              <a:ext cx="2770899"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Guacamole</a:t>
              </a:r>
              <a:endParaRPr sz="700" dirty="0">
                <a:solidFill>
                  <a:srgbClr val="000000"/>
                </a:solidFill>
                <a:latin typeface="Montserrat SemiBold" panose="00000700000000000000" pitchFamily="2" charset="0"/>
                <a:cs typeface="Arial"/>
              </a:endParaRPr>
            </a:p>
          </p:txBody>
        </p:sp>
        <p:sp>
          <p:nvSpPr>
            <p:cNvPr id="57" name="object 37"/>
            <p:cNvSpPr txBox="1"/>
            <p:nvPr/>
          </p:nvSpPr>
          <p:spPr>
            <a:xfrm>
              <a:off x="12090019" y="8724343"/>
              <a:ext cx="825344"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2 tbsp.</a:t>
              </a:r>
            </a:p>
          </p:txBody>
        </p:sp>
        <p:sp>
          <p:nvSpPr>
            <p:cNvPr id="58" name="object 38"/>
            <p:cNvSpPr txBox="1"/>
            <p:nvPr/>
          </p:nvSpPr>
          <p:spPr>
            <a:xfrm>
              <a:off x="9041688" y="8968184"/>
              <a:ext cx="2686248"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Half and half</a:t>
              </a:r>
              <a:endParaRPr sz="700" dirty="0">
                <a:solidFill>
                  <a:srgbClr val="000000"/>
                </a:solidFill>
                <a:latin typeface="Montserrat SemiBold" panose="00000700000000000000" pitchFamily="2" charset="0"/>
                <a:cs typeface="Arial"/>
              </a:endParaRPr>
            </a:p>
          </p:txBody>
        </p:sp>
        <p:sp>
          <p:nvSpPr>
            <p:cNvPr id="59" name="object 39"/>
            <p:cNvSpPr txBox="1"/>
            <p:nvPr/>
          </p:nvSpPr>
          <p:spPr>
            <a:xfrm>
              <a:off x="12090018" y="8968184"/>
              <a:ext cx="1348767"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2 tbsp.</a:t>
              </a:r>
            </a:p>
          </p:txBody>
        </p:sp>
        <p:sp>
          <p:nvSpPr>
            <p:cNvPr id="60" name="object 40"/>
            <p:cNvSpPr txBox="1"/>
            <p:nvPr/>
          </p:nvSpPr>
          <p:spPr>
            <a:xfrm>
              <a:off x="9041687" y="9212024"/>
              <a:ext cx="2477443"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Honey mustard dressing</a:t>
              </a:r>
              <a:endParaRPr sz="700" dirty="0">
                <a:solidFill>
                  <a:srgbClr val="000000"/>
                </a:solidFill>
                <a:latin typeface="Montserrat SemiBold" panose="00000700000000000000" pitchFamily="2" charset="0"/>
                <a:cs typeface="Arial"/>
              </a:endParaRPr>
            </a:p>
          </p:txBody>
        </p:sp>
        <p:sp>
          <p:nvSpPr>
            <p:cNvPr id="61" name="object 41"/>
            <p:cNvSpPr txBox="1"/>
            <p:nvPr/>
          </p:nvSpPr>
          <p:spPr>
            <a:xfrm>
              <a:off x="12090018" y="9212024"/>
              <a:ext cx="660275"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 ½ tbsp.</a:t>
              </a:r>
            </a:p>
          </p:txBody>
        </p:sp>
        <p:sp>
          <p:nvSpPr>
            <p:cNvPr id="62" name="object 42"/>
            <p:cNvSpPr txBox="1"/>
            <p:nvPr/>
          </p:nvSpPr>
          <p:spPr>
            <a:xfrm>
              <a:off x="9041688" y="9456168"/>
              <a:ext cx="1310675"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Margarine</a:t>
              </a:r>
              <a:endParaRPr sz="700" dirty="0">
                <a:solidFill>
                  <a:srgbClr val="000000"/>
                </a:solidFill>
                <a:latin typeface="Montserrat SemiBold" panose="00000700000000000000" pitchFamily="2" charset="0"/>
                <a:cs typeface="Arial"/>
              </a:endParaRPr>
            </a:p>
          </p:txBody>
        </p:sp>
        <p:sp>
          <p:nvSpPr>
            <p:cNvPr id="63" name="object 43"/>
            <p:cNvSpPr txBox="1"/>
            <p:nvPr/>
          </p:nvSpPr>
          <p:spPr>
            <a:xfrm>
              <a:off x="12090018" y="9456168"/>
              <a:ext cx="660275"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1 tsp.</a:t>
              </a:r>
            </a:p>
          </p:txBody>
        </p:sp>
        <p:sp>
          <p:nvSpPr>
            <p:cNvPr id="64" name="object 17"/>
            <p:cNvSpPr/>
            <p:nvPr/>
          </p:nvSpPr>
          <p:spPr>
            <a:xfrm>
              <a:off x="8962707" y="9649798"/>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5" name="object 18"/>
            <p:cNvSpPr/>
            <p:nvPr/>
          </p:nvSpPr>
          <p:spPr>
            <a:xfrm>
              <a:off x="12010644" y="9649797"/>
              <a:ext cx="3047999" cy="243840"/>
            </a:xfrm>
            <a:custGeom>
              <a:avLst/>
              <a:gdLst/>
              <a:ahLst/>
              <a:cxnLst/>
              <a:rect l="l" t="t" r="r" b="b"/>
              <a:pathLst>
                <a:path w="3048000" h="243839">
                  <a:moveTo>
                    <a:pt x="0" y="243839"/>
                  </a:moveTo>
                  <a:lnTo>
                    <a:pt x="3047999" y="243839"/>
                  </a:lnTo>
                  <a:lnTo>
                    <a:pt x="3047999"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66" name="object 42"/>
            <p:cNvSpPr txBox="1"/>
            <p:nvPr/>
          </p:nvSpPr>
          <p:spPr>
            <a:xfrm>
              <a:off x="9041688" y="9689802"/>
              <a:ext cx="1310675" cy="163830"/>
            </a:xfrm>
            <a:prstGeom prst="rect">
              <a:avLst/>
            </a:prstGeom>
          </p:spPr>
          <p:txBody>
            <a:bodyPr vert="horz" wrap="square" lIns="0" tIns="0" rIns="0" bIns="0" rtlCol="0">
              <a:noAutofit/>
            </a:bodyPr>
            <a:lstStyle/>
            <a:p>
              <a:pPr marL="6351" defTabSz="457189"/>
              <a:r>
                <a:rPr lang="en-US" sz="700" spc="-8" dirty="0">
                  <a:solidFill>
                    <a:srgbClr val="000000"/>
                  </a:solidFill>
                  <a:latin typeface="Montserrat SemiBold" panose="00000700000000000000" pitchFamily="2" charset="0"/>
                  <a:cs typeface="Arial"/>
                </a:rPr>
                <a:t>Mayonnaise</a:t>
              </a:r>
              <a:endParaRPr sz="700" dirty="0">
                <a:solidFill>
                  <a:srgbClr val="000000"/>
                </a:solidFill>
                <a:latin typeface="Montserrat SemiBold" panose="00000700000000000000" pitchFamily="2" charset="0"/>
                <a:cs typeface="Arial"/>
              </a:endParaRPr>
            </a:p>
          </p:txBody>
        </p:sp>
        <p:sp>
          <p:nvSpPr>
            <p:cNvPr id="67" name="object 43"/>
            <p:cNvSpPr txBox="1"/>
            <p:nvPr/>
          </p:nvSpPr>
          <p:spPr>
            <a:xfrm>
              <a:off x="12090018" y="9689802"/>
              <a:ext cx="660275" cy="163830"/>
            </a:xfrm>
            <a:prstGeom prst="rect">
              <a:avLst/>
            </a:prstGeom>
          </p:spPr>
          <p:txBody>
            <a:bodyPr vert="horz" wrap="square" lIns="0" tIns="0" rIns="0" bIns="0" rtlCol="0">
              <a:noAutofit/>
            </a:bodyPr>
            <a:lstStyle/>
            <a:p>
              <a:pPr marL="6351" defTabSz="457189"/>
              <a:r>
                <a:rPr lang="en-US" sz="700" spc="-6" dirty="0">
                  <a:solidFill>
                    <a:srgbClr val="000000"/>
                  </a:solidFill>
                  <a:latin typeface="Montserrat SemiBold" panose="00000700000000000000" pitchFamily="2" charset="0"/>
                  <a:cs typeface="Arial"/>
                </a:rPr>
                <a:t>2 tsp.</a:t>
              </a:r>
            </a:p>
          </p:txBody>
        </p:sp>
      </p:grpSp>
      <p:sp>
        <p:nvSpPr>
          <p:cNvPr id="68" name="TextBox 7">
            <a:extLst>
              <a:ext uri="{FF2B5EF4-FFF2-40B4-BE49-F238E27FC236}">
                <a16:creationId xmlns:a16="http://schemas.microsoft.com/office/drawing/2014/main" id="{17B0D1AC-9CE4-4F0A-B5D9-5D2C25E918DE}"/>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69" name="object 59">
            <a:extLst>
              <a:ext uri="{FF2B5EF4-FFF2-40B4-BE49-F238E27FC236}">
                <a16:creationId xmlns:a16="http://schemas.microsoft.com/office/drawing/2014/main" id="{326696F9-D720-46E8-92D7-085932774875}"/>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1476865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rot="-5400000">
            <a:off x="434599" y="3228945"/>
            <a:ext cx="21788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THE PROGRAM</a:t>
            </a:r>
            <a:endParaRPr lang="tr-TR" altLang="en-US" sz="2000" dirty="0">
              <a:solidFill>
                <a:schemeClr val="bg1"/>
              </a:solidFill>
              <a:latin typeface="Montserrat" pitchFamily="2" charset="0"/>
            </a:endParaRPr>
          </a:p>
        </p:txBody>
      </p:sp>
      <p:sp>
        <p:nvSpPr>
          <p:cNvPr id="22531" name="object 2"/>
          <p:cNvSpPr txBox="1">
            <a:spLocks noChangeArrowheads="1"/>
          </p:cNvSpPr>
          <p:nvPr/>
        </p:nvSpPr>
        <p:spPr bwMode="auto">
          <a:xfrm>
            <a:off x="2624840" y="1088169"/>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Handout Suggestions</a:t>
            </a:r>
          </a:p>
        </p:txBody>
      </p:sp>
      <p:graphicFrame>
        <p:nvGraphicFramePr>
          <p:cNvPr id="8" name="object 4"/>
          <p:cNvGraphicFramePr>
            <a:graphicFrameLocks noGrp="1"/>
          </p:cNvGraphicFramePr>
          <p:nvPr>
            <p:extLst>
              <p:ext uri="{D42A27DB-BD31-4B8C-83A1-F6EECF244321}">
                <p14:modId xmlns:p14="http://schemas.microsoft.com/office/powerpoint/2010/main" val="2494766278"/>
              </p:ext>
            </p:extLst>
          </p:nvPr>
        </p:nvGraphicFramePr>
        <p:xfrm>
          <a:off x="4139408" y="2274095"/>
          <a:ext cx="3840956" cy="2011366"/>
        </p:xfrm>
        <a:graphic>
          <a:graphicData uri="http://schemas.openxmlformats.org/drawingml/2006/table">
            <a:tbl>
              <a:tblPr firstRow="1" bandRow="1"/>
              <a:tblGrid>
                <a:gridCol w="3840956">
                  <a:extLst>
                    <a:ext uri="{9D8B030D-6E8A-4147-A177-3AD203B41FA5}">
                      <a16:colId xmlns:a16="http://schemas.microsoft.com/office/drawing/2014/main" val="20000"/>
                    </a:ext>
                  </a:extLst>
                </a:gridCol>
              </a:tblGrid>
              <a:tr h="31185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Journal</a:t>
                      </a: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1595">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10" dirty="0">
                          <a:solidFill>
                            <a:srgbClr val="000000"/>
                          </a:solidFill>
                          <a:latin typeface="Montserrat" panose="00000500000000000000" pitchFamily="2" charset="0"/>
                          <a:cs typeface="Arial"/>
                        </a:rPr>
                        <a:t>C</a:t>
                      </a:r>
                      <a:r>
                        <a:rPr sz="1200" spc="0" dirty="0">
                          <a:solidFill>
                            <a:srgbClr val="000000"/>
                          </a:solidFill>
                          <a:latin typeface="Montserrat" panose="00000500000000000000" pitchFamily="2" charset="0"/>
                          <a:cs typeface="Arial"/>
                        </a:rPr>
                        <a:t>ookbook</a:t>
                      </a:r>
                      <a:endParaRPr sz="1200" dirty="0">
                        <a:solidFill>
                          <a:srgbClr val="000000"/>
                        </a:solidFill>
                        <a:latin typeface="Montserrat" panose="00000500000000000000" pitchFamily="2" charset="0"/>
                        <a:cs typeface="Arial"/>
                      </a:endParaRPr>
                    </a:p>
                    <a:p>
                      <a:pPr marL="85090">
                        <a:lnSpc>
                          <a:spcPct val="100000"/>
                        </a:lnSpc>
                      </a:pPr>
                      <a:r>
                        <a:rPr lang="en-US" sz="1200" spc="-5" dirty="0">
                          <a:solidFill>
                            <a:srgbClr val="000000"/>
                          </a:solidFill>
                          <a:latin typeface="Montserrat" panose="00000500000000000000" pitchFamily="2" charset="0"/>
                          <a:cs typeface="Arial"/>
                        </a:rPr>
                        <a:t>Canaan Vibes LLC</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7220">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II</a:t>
                      </a:r>
                      <a:r>
                        <a:rPr sz="1200" spc="0" dirty="0">
                          <a:solidFill>
                            <a:srgbClr val="000000"/>
                          </a:solidFill>
                          <a:latin typeface="Montserrat" panose="00000500000000000000" pitchFamily="2" charset="0"/>
                          <a:cs typeface="Arial"/>
                        </a:rPr>
                        <a:t>N</a:t>
                      </a:r>
                      <a:r>
                        <a:rPr sz="1200" spc="-25" dirty="0">
                          <a:solidFill>
                            <a:srgbClr val="000000"/>
                          </a:solidFill>
                          <a:latin typeface="Montserrat" panose="00000500000000000000" pitchFamily="2" charset="0"/>
                          <a:cs typeface="Arial"/>
                        </a:rPr>
                        <a:t> </a:t>
                      </a:r>
                      <a:r>
                        <a:rPr sz="1200" spc="5" dirty="0">
                          <a:solidFill>
                            <a:srgbClr val="000000"/>
                          </a:solidFill>
                          <a:latin typeface="Montserrat" panose="00000500000000000000" pitchFamily="2" charset="0"/>
                          <a:cs typeface="Arial"/>
                        </a:rPr>
                        <a:t>S</a:t>
                      </a:r>
                      <a:r>
                        <a:rPr sz="1200" spc="-5" dirty="0">
                          <a:solidFill>
                            <a:srgbClr val="000000"/>
                          </a:solidFill>
                          <a:latin typeface="Montserrat" panose="00000500000000000000" pitchFamily="2" charset="0"/>
                          <a:cs typeface="Arial"/>
                        </a:rPr>
                        <a:t>hopping</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41248">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II</a:t>
                      </a:r>
                      <a:r>
                        <a:rPr sz="1200" spc="0" dirty="0">
                          <a:solidFill>
                            <a:srgbClr val="000000"/>
                          </a:solidFill>
                          <a:latin typeface="Montserrat" panose="00000500000000000000" pitchFamily="2" charset="0"/>
                          <a:cs typeface="Arial"/>
                        </a:rPr>
                        <a:t>N</a:t>
                      </a:r>
                      <a:r>
                        <a:rPr sz="1200" spc="-50" dirty="0">
                          <a:solidFill>
                            <a:srgbClr val="000000"/>
                          </a:solidFill>
                          <a:latin typeface="Montserrat" panose="00000500000000000000" pitchFamily="2" charset="0"/>
                          <a:cs typeface="Arial"/>
                        </a:rPr>
                        <a:t> </a:t>
                      </a:r>
                      <a:r>
                        <a:rPr sz="1200" spc="-160"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o</a:t>
                      </a:r>
                      <a:r>
                        <a:rPr sz="1200" spc="5" dirty="0">
                          <a:solidFill>
                            <a:srgbClr val="000000"/>
                          </a:solidFill>
                          <a:latin typeface="Montserrat" panose="00000500000000000000" pitchFamily="2" charset="0"/>
                          <a:cs typeface="Arial"/>
                        </a:rPr>
                        <a:t>t</a:t>
                      </a:r>
                      <a:r>
                        <a:rPr sz="1200" spc="0" dirty="0">
                          <a:solidFill>
                            <a:srgbClr val="000000"/>
                          </a:solidFill>
                          <a:latin typeface="Montserrat" panose="00000500000000000000" pitchFamily="2" charset="0"/>
                          <a:cs typeface="Arial"/>
                        </a:rPr>
                        <a:t>al</a:t>
                      </a:r>
                      <a:r>
                        <a:rPr sz="1200" spc="-20" dirty="0">
                          <a:solidFill>
                            <a:srgbClr val="000000"/>
                          </a:solidFill>
                          <a:latin typeface="Montserrat" panose="00000500000000000000" pitchFamily="2" charset="0"/>
                          <a:cs typeface="Arial"/>
                        </a:rPr>
                        <a:t> </a:t>
                      </a:r>
                      <a:r>
                        <a:rPr sz="1200" spc="0" dirty="0">
                          <a:solidFill>
                            <a:srgbClr val="000000"/>
                          </a:solidFill>
                          <a:latin typeface="Montserrat" panose="00000500000000000000" pitchFamily="2" charset="0"/>
                          <a:cs typeface="Arial"/>
                        </a:rPr>
                        <a:t>Body</a:t>
                      </a:r>
                      <a:r>
                        <a:rPr sz="1200" spc="-15" dirty="0">
                          <a:solidFill>
                            <a:srgbClr val="000000"/>
                          </a:solidFill>
                          <a:latin typeface="Montserrat" panose="00000500000000000000" pitchFamily="2" charset="0"/>
                          <a:cs typeface="Arial"/>
                        </a:rPr>
                        <a:t> </a:t>
                      </a:r>
                      <a:r>
                        <a:rPr sz="1200" spc="-5" dirty="0">
                          <a:solidFill>
                            <a:srgbClr val="000000"/>
                          </a:solidFill>
                          <a:latin typeface="Montserrat" panose="00000500000000000000" pitchFamily="2" charset="0"/>
                          <a:cs typeface="Arial"/>
                        </a:rPr>
                        <a:t>W</a:t>
                      </a:r>
                      <a:r>
                        <a:rPr sz="1200" spc="0" dirty="0">
                          <a:solidFill>
                            <a:srgbClr val="000000"/>
                          </a:solidFill>
                          <a:latin typeface="Montserrat" panose="00000500000000000000" pitchFamily="2" charset="0"/>
                          <a:cs typeface="Arial"/>
                        </a:rPr>
                        <a:t>ork</a:t>
                      </a:r>
                      <a:r>
                        <a:rPr sz="1200" spc="-15" dirty="0">
                          <a:solidFill>
                            <a:srgbClr val="000000"/>
                          </a:solidFill>
                          <a:latin typeface="Montserrat" panose="00000500000000000000" pitchFamily="2" charset="0"/>
                          <a:cs typeface="Arial"/>
                        </a:rPr>
                        <a:t>o</a:t>
                      </a:r>
                      <a:r>
                        <a:rPr sz="1200" spc="0" dirty="0">
                          <a:solidFill>
                            <a:srgbClr val="000000"/>
                          </a:solidFill>
                          <a:latin typeface="Montserrat" panose="00000500000000000000" pitchFamily="2" charset="0"/>
                          <a:cs typeface="Arial"/>
                        </a:rPr>
                        <a:t>ut</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96156">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spc="-5" dirty="0">
                          <a:solidFill>
                            <a:srgbClr val="000000"/>
                          </a:solidFill>
                          <a:latin typeface="Montserrat" panose="00000500000000000000" pitchFamily="2" charset="0"/>
                          <a:cs typeface="Arial"/>
                        </a:rPr>
                        <a:t>Beans</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83291">
                <a:tc>
                  <a:txBody>
                    <a:bodyPr/>
                    <a:lstStyle>
                      <a:lvl1pPr marL="0" algn="l" defTabSz="1828800" rtl="0" eaLnBrk="1" latinLnBrk="0" hangingPunct="1">
                        <a:defRPr sz="3600" kern="1200">
                          <a:solidFill>
                            <a:schemeClr val="tx1"/>
                          </a:solidFill>
                          <a:latin typeface="Calibri"/>
                        </a:defRPr>
                      </a:lvl1pPr>
                      <a:lvl2pPr marL="914400" algn="l" defTabSz="1828800" rtl="0" eaLnBrk="1" latinLnBrk="0" hangingPunct="1">
                        <a:defRPr sz="3600" kern="1200">
                          <a:solidFill>
                            <a:schemeClr val="tx1"/>
                          </a:solidFill>
                          <a:latin typeface="Calibri"/>
                        </a:defRPr>
                      </a:lvl2pPr>
                      <a:lvl3pPr marL="1828800" algn="l" defTabSz="1828800" rtl="0" eaLnBrk="1" latinLnBrk="0" hangingPunct="1">
                        <a:defRPr sz="3600" kern="1200">
                          <a:solidFill>
                            <a:schemeClr val="tx1"/>
                          </a:solidFill>
                          <a:latin typeface="Calibri"/>
                        </a:defRPr>
                      </a:lvl3pPr>
                      <a:lvl4pPr marL="2743200" algn="l" defTabSz="1828800" rtl="0" eaLnBrk="1" latinLnBrk="0" hangingPunct="1">
                        <a:defRPr sz="3600" kern="1200">
                          <a:solidFill>
                            <a:schemeClr val="tx1"/>
                          </a:solidFill>
                          <a:latin typeface="Calibri"/>
                        </a:defRPr>
                      </a:lvl4pPr>
                      <a:lvl5pPr marL="3657600" algn="l" defTabSz="1828800" rtl="0" eaLnBrk="1" latinLnBrk="0" hangingPunct="1">
                        <a:defRPr sz="3600" kern="1200">
                          <a:solidFill>
                            <a:schemeClr val="tx1"/>
                          </a:solidFill>
                          <a:latin typeface="Calibri"/>
                        </a:defRPr>
                      </a:lvl5pPr>
                      <a:lvl6pPr marL="4572000" algn="l" defTabSz="1828800" rtl="0" eaLnBrk="1" latinLnBrk="0" hangingPunct="1">
                        <a:defRPr sz="3600" kern="1200">
                          <a:solidFill>
                            <a:schemeClr val="tx1"/>
                          </a:solidFill>
                          <a:latin typeface="Calibri"/>
                        </a:defRPr>
                      </a:lvl6pPr>
                      <a:lvl7pPr marL="5486400" algn="l" defTabSz="1828800" rtl="0" eaLnBrk="1" latinLnBrk="0" hangingPunct="1">
                        <a:defRPr sz="3600" kern="1200">
                          <a:solidFill>
                            <a:schemeClr val="tx1"/>
                          </a:solidFill>
                          <a:latin typeface="Calibri"/>
                        </a:defRPr>
                      </a:lvl7pPr>
                      <a:lvl8pPr marL="6400800" algn="l" defTabSz="1828800" rtl="0" eaLnBrk="1" latinLnBrk="0" hangingPunct="1">
                        <a:defRPr sz="3600" kern="1200">
                          <a:solidFill>
                            <a:schemeClr val="tx1"/>
                          </a:solidFill>
                          <a:latin typeface="Calibri"/>
                        </a:defRPr>
                      </a:lvl8pPr>
                      <a:lvl9pPr marL="7315200" algn="l" defTabSz="1828800" rtl="0" eaLnBrk="1" latinLnBrk="0" hangingPunct="1">
                        <a:defRPr sz="3600" kern="1200">
                          <a:solidFill>
                            <a:schemeClr val="tx1"/>
                          </a:solidFill>
                          <a:latin typeface="Calibri"/>
                        </a:defRPr>
                      </a:lvl9pPr>
                    </a:lstStyle>
                    <a:p>
                      <a:pPr marL="85090">
                        <a:lnSpc>
                          <a:spcPct val="100000"/>
                        </a:lnSpc>
                      </a:pPr>
                      <a:r>
                        <a:rPr sz="1200" dirty="0">
                          <a:solidFill>
                            <a:srgbClr val="000000"/>
                          </a:solidFill>
                          <a:latin typeface="Montserrat" panose="00000500000000000000" pitchFamily="2" charset="0"/>
                          <a:cs typeface="Arial"/>
                        </a:rPr>
                        <a:t>E</a:t>
                      </a:r>
                      <a:r>
                        <a:rPr sz="1200" spc="-20" dirty="0">
                          <a:solidFill>
                            <a:srgbClr val="000000"/>
                          </a:solidFill>
                          <a:latin typeface="Montserrat" panose="00000500000000000000" pitchFamily="2" charset="0"/>
                          <a:cs typeface="Arial"/>
                        </a:rPr>
                        <a:t>x</a:t>
                      </a:r>
                      <a:r>
                        <a:rPr sz="1200" spc="0" dirty="0">
                          <a:solidFill>
                            <a:srgbClr val="000000"/>
                          </a:solidFill>
                          <a:latin typeface="Montserrat" panose="00000500000000000000" pitchFamily="2" charset="0"/>
                          <a:cs typeface="Arial"/>
                        </a:rPr>
                        <a:t>ercise</a:t>
                      </a:r>
                      <a:r>
                        <a:rPr sz="1200" spc="-20" dirty="0">
                          <a:solidFill>
                            <a:srgbClr val="000000"/>
                          </a:solidFill>
                          <a:latin typeface="Montserrat" panose="00000500000000000000" pitchFamily="2" charset="0"/>
                          <a:cs typeface="Arial"/>
                        </a:rPr>
                        <a:t> </a:t>
                      </a:r>
                      <a:r>
                        <a:rPr sz="1200" spc="-10" dirty="0">
                          <a:solidFill>
                            <a:srgbClr val="000000"/>
                          </a:solidFill>
                          <a:latin typeface="Montserrat" panose="00000500000000000000" pitchFamily="2" charset="0"/>
                          <a:cs typeface="Arial"/>
                        </a:rPr>
                        <a:t>D</a:t>
                      </a:r>
                      <a:r>
                        <a:rPr sz="1200" spc="0" dirty="0">
                          <a:solidFill>
                            <a:srgbClr val="000000"/>
                          </a:solidFill>
                          <a:latin typeface="Montserrat" panose="00000500000000000000" pitchFamily="2" charset="0"/>
                          <a:cs typeface="Arial"/>
                        </a:rPr>
                        <a:t>VD</a:t>
                      </a:r>
                      <a:endParaRPr sz="1200" dirty="0">
                        <a:solidFill>
                          <a:srgbClr val="000000"/>
                        </a:solidFill>
                        <a:latin typeface="Montserrat" panose="00000500000000000000" pitchFamily="2" charset="0"/>
                        <a:cs typeface="Arial"/>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A2062496-1555-47C3-85E2-D9B14BCA46CB}"/>
              </a:ext>
            </a:extLst>
          </p:cNvPr>
          <p:cNvPicPr>
            <a:picLocks noChangeAspect="1"/>
          </p:cNvPicPr>
          <p:nvPr/>
        </p:nvPicPr>
        <p:blipFill>
          <a:blip r:embed="rId2"/>
          <a:stretch>
            <a:fillRect/>
          </a:stretch>
        </p:blipFill>
        <p:spPr>
          <a:xfrm>
            <a:off x="4647160" y="6625226"/>
            <a:ext cx="3457575" cy="171450"/>
          </a:xfrm>
          <a:prstGeom prst="rect">
            <a:avLst/>
          </a:prstGeom>
        </p:spPr>
      </p:pic>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8932" y="2087563"/>
            <a:ext cx="5029200" cy="2336902"/>
            <a:chOff x="8588953" y="5677917"/>
            <a:chExt cx="6096000" cy="3540760"/>
          </a:xfrm>
        </p:grpSpPr>
        <p:sp>
          <p:nvSpPr>
            <p:cNvPr id="8" name="object 8"/>
            <p:cNvSpPr/>
            <p:nvPr/>
          </p:nvSpPr>
          <p:spPr>
            <a:xfrm>
              <a:off x="8588953" y="604875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1636953" y="604875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8588953" y="653643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1636953" y="653643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2"/>
            <p:cNvSpPr/>
            <p:nvPr/>
          </p:nvSpPr>
          <p:spPr>
            <a:xfrm>
              <a:off x="8588953" y="70241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3"/>
            <p:cNvSpPr/>
            <p:nvPr/>
          </p:nvSpPr>
          <p:spPr>
            <a:xfrm>
              <a:off x="11636953" y="702411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4"/>
            <p:cNvSpPr/>
            <p:nvPr/>
          </p:nvSpPr>
          <p:spPr>
            <a:xfrm>
              <a:off x="8588953" y="7511796"/>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5" name="object 15"/>
            <p:cNvSpPr/>
            <p:nvPr/>
          </p:nvSpPr>
          <p:spPr>
            <a:xfrm>
              <a:off x="11636953" y="7511796"/>
              <a:ext cx="3048000" cy="243839"/>
            </a:xfrm>
            <a:custGeom>
              <a:avLst/>
              <a:gdLst/>
              <a:ahLst/>
              <a:cxnLst/>
              <a:rect l="l" t="t" r="r" b="b"/>
              <a:pathLst>
                <a:path w="3048000" h="243839">
                  <a:moveTo>
                    <a:pt x="0" y="243840"/>
                  </a:moveTo>
                  <a:lnTo>
                    <a:pt x="3048000" y="243840"/>
                  </a:lnTo>
                  <a:lnTo>
                    <a:pt x="3048000" y="0"/>
                  </a:lnTo>
                  <a:lnTo>
                    <a:pt x="0" y="0"/>
                  </a:lnTo>
                  <a:lnTo>
                    <a:pt x="0" y="243840"/>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6" name="object 16"/>
            <p:cNvSpPr/>
            <p:nvPr/>
          </p:nvSpPr>
          <p:spPr>
            <a:xfrm>
              <a:off x="8588953" y="799947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7" name="object 17"/>
            <p:cNvSpPr/>
            <p:nvPr/>
          </p:nvSpPr>
          <p:spPr>
            <a:xfrm>
              <a:off x="11636953" y="799947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8" name="object 18"/>
            <p:cNvSpPr/>
            <p:nvPr/>
          </p:nvSpPr>
          <p:spPr>
            <a:xfrm>
              <a:off x="8588953" y="84871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9" name="object 19"/>
            <p:cNvSpPr/>
            <p:nvPr/>
          </p:nvSpPr>
          <p:spPr>
            <a:xfrm>
              <a:off x="11636953" y="84871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0" name="object 20"/>
            <p:cNvSpPr/>
            <p:nvPr/>
          </p:nvSpPr>
          <p:spPr>
            <a:xfrm>
              <a:off x="8588953" y="8974837"/>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1" name="object 21"/>
            <p:cNvSpPr/>
            <p:nvPr/>
          </p:nvSpPr>
          <p:spPr>
            <a:xfrm>
              <a:off x="11636953" y="8974837"/>
              <a:ext cx="3048000" cy="243840"/>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22" name="object 23"/>
            <p:cNvSpPr/>
            <p:nvPr/>
          </p:nvSpPr>
          <p:spPr>
            <a:xfrm>
              <a:off x="8588953" y="5677917"/>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23" name="object 25"/>
            <p:cNvSpPr txBox="1"/>
            <p:nvPr/>
          </p:nvSpPr>
          <p:spPr>
            <a:xfrm>
              <a:off x="8667693" y="5718302"/>
              <a:ext cx="274066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(45</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a:t>
              </a:r>
              <a:r>
                <a:rPr sz="900" spc="-3" dirty="0">
                  <a:solidFill>
                    <a:srgbClr val="000000"/>
                  </a:solidFill>
                  <a:latin typeface="Montserrat SemiBold" panose="00000700000000000000" pitchFamily="2" charset="0"/>
                  <a:cs typeface="Arial"/>
                </a:rPr>
                <a:t>r</a:t>
              </a:r>
              <a:r>
                <a:rPr sz="900" dirty="0">
                  <a:solidFill>
                    <a:srgbClr val="000000"/>
                  </a:solidFill>
                  <a:latin typeface="Montserrat SemiBold" panose="00000700000000000000" pitchFamily="2" charset="0"/>
                  <a:cs typeface="Arial"/>
                </a:rPr>
                <a:t>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4" name="object 26"/>
            <p:cNvSpPr txBox="1"/>
            <p:nvPr/>
          </p:nvSpPr>
          <p:spPr>
            <a:xfrm>
              <a:off x="11716327" y="5718302"/>
              <a:ext cx="22066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25" name="object 27"/>
            <p:cNvSpPr txBox="1"/>
            <p:nvPr/>
          </p:nvSpPr>
          <p:spPr>
            <a:xfrm>
              <a:off x="8667693" y="6091301"/>
              <a:ext cx="1317616"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a</a:t>
              </a:r>
              <a:r>
                <a:rPr sz="700" spc="-18" dirty="0">
                  <a:solidFill>
                    <a:srgbClr val="000000"/>
                  </a:solidFill>
                  <a:latin typeface="Montserrat SemiBold" panose="00000700000000000000" pitchFamily="2" charset="0"/>
                  <a:cs typeface="Arial"/>
                </a:rPr>
                <a:t>y</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26" name="object 28"/>
            <p:cNvSpPr txBox="1"/>
            <p:nvPr/>
          </p:nvSpPr>
          <p:spPr>
            <a:xfrm>
              <a:off x="11716327" y="6091301"/>
              <a:ext cx="629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27" name="object 29"/>
            <p:cNvSpPr txBox="1"/>
            <p:nvPr/>
          </p:nvSpPr>
          <p:spPr>
            <a:xfrm>
              <a:off x="8667692" y="6335142"/>
              <a:ext cx="1567797"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ts, </a:t>
              </a:r>
              <a:r>
                <a:rPr sz="700" spc="-8" dirty="0">
                  <a:solidFill>
                    <a:srgbClr val="000000"/>
                  </a:solidFill>
                  <a:latin typeface="Montserrat SemiBold" panose="00000700000000000000" pitchFamily="2" charset="0"/>
                  <a:cs typeface="Arial"/>
                </a:rPr>
                <a:t>al</a:t>
              </a:r>
              <a:r>
                <a:rPr sz="700" spc="3" dirty="0">
                  <a:solidFill>
                    <a:srgbClr val="000000"/>
                  </a:solidFill>
                  <a:latin typeface="Montserrat SemiBold" panose="00000700000000000000" pitchFamily="2" charset="0"/>
                  <a:cs typeface="Arial"/>
                </a:rPr>
                <a:t>m</a:t>
              </a:r>
              <a:r>
                <a:rPr sz="700" spc="-8" dirty="0">
                  <a:solidFill>
                    <a:srgbClr val="000000"/>
                  </a:solidFill>
                  <a:latin typeface="Montserrat SemiBold" panose="00000700000000000000" pitchFamily="2" charset="0"/>
                  <a:cs typeface="Arial"/>
                </a:rPr>
                <a:t>ond</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28" name="object 30"/>
            <p:cNvSpPr txBox="1"/>
            <p:nvPr/>
          </p:nvSpPr>
          <p:spPr>
            <a:xfrm>
              <a:off x="11716327" y="6335142"/>
              <a:ext cx="26638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t>
              </a:r>
              <a:r>
                <a:rPr sz="700" spc="-8" dirty="0">
                  <a:solidFill>
                    <a:srgbClr val="000000"/>
                  </a:solidFill>
                  <a:latin typeface="Montserrat SemiBold" panose="00000700000000000000" pitchFamily="2" charset="0"/>
                  <a:cs typeface="Arial"/>
                </a:rPr>
                <a:t> </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live</a:t>
              </a:r>
              <a:r>
                <a:rPr sz="700" spc="-3" dirty="0">
                  <a:solidFill>
                    <a:srgbClr val="000000"/>
                  </a:solidFill>
                  <a:latin typeface="Montserrat SemiBold" panose="00000700000000000000" pitchFamily="2" charset="0"/>
                  <a:cs typeface="Arial"/>
                </a:rPr>
                <a:t>r</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r </a:t>
              </a:r>
              <a:r>
                <a:rPr sz="700" spc="-6" dirty="0">
                  <a:solidFill>
                    <a:srgbClr val="000000"/>
                  </a:solidFill>
                  <a:latin typeface="Montserrat SemiBold" panose="00000700000000000000" pitchFamily="2" charset="0"/>
                  <a:cs typeface="Arial"/>
                </a:rPr>
                <a:t>7</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8" dirty="0">
                  <a:solidFill>
                    <a:srgbClr val="000000"/>
                  </a:solidFill>
                  <a:latin typeface="Montserrat SemiBold" panose="00000700000000000000" pitchFamily="2" charset="0"/>
                  <a:cs typeface="Arial"/>
                </a:rPr>
                <a:t>hol</a:t>
              </a:r>
              <a:r>
                <a:rPr sz="700" spc="-6" dirty="0">
                  <a:solidFill>
                    <a:srgbClr val="000000"/>
                  </a:solidFill>
                  <a:latin typeface="Montserrat SemiBold" panose="00000700000000000000" pitchFamily="2" charset="0"/>
                  <a:cs typeface="Arial"/>
                </a:rPr>
                <a:t>e</a:t>
              </a:r>
              <a:endParaRPr sz="700" dirty="0">
                <a:solidFill>
                  <a:srgbClr val="000000"/>
                </a:solidFill>
                <a:latin typeface="Montserrat SemiBold" panose="00000700000000000000" pitchFamily="2" charset="0"/>
                <a:cs typeface="Arial"/>
              </a:endParaRPr>
            </a:p>
          </p:txBody>
        </p:sp>
        <p:sp>
          <p:nvSpPr>
            <p:cNvPr id="29" name="object 31"/>
            <p:cNvSpPr txBox="1"/>
            <p:nvPr/>
          </p:nvSpPr>
          <p:spPr>
            <a:xfrm>
              <a:off x="8667692" y="6579363"/>
              <a:ext cx="1255667"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ra</a:t>
              </a:r>
              <a:r>
                <a:rPr sz="700" spc="-14" dirty="0">
                  <a:solidFill>
                    <a:srgbClr val="000000"/>
                  </a:solidFill>
                  <a:latin typeface="Montserrat SemiBold" panose="00000700000000000000" pitchFamily="2" charset="0"/>
                  <a:cs typeface="Arial"/>
                </a:rPr>
                <a:t>z</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30" name="object 32"/>
            <p:cNvSpPr txBox="1"/>
            <p:nvPr/>
          </p:nvSpPr>
          <p:spPr>
            <a:xfrm>
              <a:off x="11716328" y="6579363"/>
              <a:ext cx="8601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31" name="object 33"/>
            <p:cNvSpPr txBox="1"/>
            <p:nvPr/>
          </p:nvSpPr>
          <p:spPr>
            <a:xfrm>
              <a:off x="8667692" y="6823202"/>
              <a:ext cx="1589241"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6" dirty="0">
                  <a:solidFill>
                    <a:srgbClr val="000000"/>
                  </a:solidFill>
                  <a:latin typeface="Montserrat SemiBold" panose="00000700000000000000" pitchFamily="2" charset="0"/>
                  <a:cs typeface="Arial"/>
                </a:rPr>
                <a:t>cash</a:t>
              </a:r>
              <a:r>
                <a:rPr sz="700" spc="-8" dirty="0">
                  <a:solidFill>
                    <a:srgbClr val="000000"/>
                  </a:solidFill>
                  <a:latin typeface="Montserrat SemiBold" panose="00000700000000000000" pitchFamily="2" charset="0"/>
                  <a:cs typeface="Arial"/>
                </a:rPr>
                <a:t>e</a:t>
              </a:r>
              <a:r>
                <a:rPr sz="700" spc="-14" dirty="0">
                  <a:solidFill>
                    <a:srgbClr val="000000"/>
                  </a:solidFill>
                  <a:latin typeface="Montserrat SemiBold" panose="00000700000000000000" pitchFamily="2" charset="0"/>
                  <a:cs typeface="Arial"/>
                </a:rPr>
                <a:t>w</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2" name="object 34"/>
            <p:cNvSpPr txBox="1"/>
            <p:nvPr/>
          </p:nvSpPr>
          <p:spPr>
            <a:xfrm>
              <a:off x="11716328" y="6823202"/>
              <a:ext cx="8601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33" name="object 35"/>
            <p:cNvSpPr txBox="1"/>
            <p:nvPr/>
          </p:nvSpPr>
          <p:spPr>
            <a:xfrm>
              <a:off x="8667693" y="7067043"/>
              <a:ext cx="1423645"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8"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i</a:t>
              </a:r>
              <a:r>
                <a:rPr sz="700" dirty="0">
                  <a:solidFill>
                    <a:srgbClr val="000000"/>
                  </a:solidFill>
                  <a:latin typeface="Montserrat SemiBold" panose="00000700000000000000" pitchFamily="2" charset="0"/>
                  <a:cs typeface="Arial"/>
                </a:rPr>
                <a:t>c</a:t>
              </a:r>
              <a:r>
                <a:rPr sz="700" spc="3" dirty="0">
                  <a:solidFill>
                    <a:srgbClr val="000000"/>
                  </a:solidFill>
                  <a:latin typeface="Montserrat SemiBold" panose="00000700000000000000" pitchFamily="2" charset="0"/>
                  <a:cs typeface="Arial"/>
                </a:rPr>
                <a:t>k</a:t>
              </a:r>
              <a:r>
                <a:rPr sz="700" spc="-3" dirty="0">
                  <a:solidFill>
                    <a:srgbClr val="000000"/>
                  </a:solidFill>
                  <a:latin typeface="Montserrat SemiBold" panose="00000700000000000000" pitchFamily="2" charset="0"/>
                  <a:cs typeface="Arial"/>
                </a:rPr>
                <a:t>ory</a:t>
              </a:r>
              <a:endParaRPr sz="700" dirty="0">
                <a:solidFill>
                  <a:srgbClr val="000000"/>
                </a:solidFill>
                <a:latin typeface="Montserrat SemiBold" panose="00000700000000000000" pitchFamily="2" charset="0"/>
                <a:cs typeface="Arial"/>
              </a:endParaRPr>
            </a:p>
          </p:txBody>
        </p:sp>
        <p:sp>
          <p:nvSpPr>
            <p:cNvPr id="34" name="object 36"/>
            <p:cNvSpPr txBox="1"/>
            <p:nvPr/>
          </p:nvSpPr>
          <p:spPr>
            <a:xfrm>
              <a:off x="11716328" y="7067043"/>
              <a:ext cx="8601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35" name="object 37"/>
            <p:cNvSpPr txBox="1"/>
            <p:nvPr/>
          </p:nvSpPr>
          <p:spPr>
            <a:xfrm>
              <a:off x="8667692" y="7310882"/>
              <a:ext cx="1510613"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ts</a:t>
              </a:r>
              <a:endParaRPr sz="700" dirty="0">
                <a:solidFill>
                  <a:srgbClr val="000000"/>
                </a:solidFill>
                <a:latin typeface="Montserrat SemiBold" panose="00000700000000000000" pitchFamily="2" charset="0"/>
                <a:cs typeface="Arial"/>
              </a:endParaRPr>
            </a:p>
          </p:txBody>
        </p:sp>
        <p:sp>
          <p:nvSpPr>
            <p:cNvPr id="36" name="object 38"/>
            <p:cNvSpPr txBox="1"/>
            <p:nvPr/>
          </p:nvSpPr>
          <p:spPr>
            <a:xfrm>
              <a:off x="11716328" y="7310882"/>
              <a:ext cx="86014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8</a:t>
              </a:r>
              <a:r>
                <a:rPr sz="700" spc="-3"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37" name="object 39"/>
            <p:cNvSpPr txBox="1"/>
            <p:nvPr/>
          </p:nvSpPr>
          <p:spPr>
            <a:xfrm>
              <a:off x="8667693" y="7554722"/>
              <a:ext cx="1433176"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eca</a:t>
              </a:r>
              <a:r>
                <a:rPr sz="700" spc="-8" dirty="0">
                  <a:solidFill>
                    <a:srgbClr val="000000"/>
                  </a:solidFill>
                  <a:latin typeface="Montserrat SemiBold" panose="00000700000000000000" pitchFamily="2" charset="0"/>
                  <a:cs typeface="Arial"/>
                </a:rPr>
                <a:t>n</a:t>
              </a:r>
              <a:r>
                <a:rPr sz="700" spc="-3" dirty="0">
                  <a:solidFill>
                    <a:srgbClr val="000000"/>
                  </a:solidFill>
                  <a:latin typeface="Montserrat SemiBold" panose="00000700000000000000" pitchFamily="2" charset="0"/>
                  <a:cs typeface="Arial"/>
                </a:rPr>
                <a:t>s</a:t>
              </a:r>
              <a:endParaRPr sz="700" dirty="0">
                <a:solidFill>
                  <a:srgbClr val="000000"/>
                </a:solidFill>
                <a:latin typeface="Montserrat SemiBold" panose="00000700000000000000" pitchFamily="2" charset="0"/>
                <a:cs typeface="Arial"/>
              </a:endParaRPr>
            </a:p>
          </p:txBody>
        </p:sp>
        <p:sp>
          <p:nvSpPr>
            <p:cNvPr id="38" name="object 40"/>
            <p:cNvSpPr txBox="1"/>
            <p:nvPr/>
          </p:nvSpPr>
          <p:spPr>
            <a:xfrm>
              <a:off x="11716328" y="7554722"/>
              <a:ext cx="92805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lv</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39" name="object 41"/>
            <p:cNvSpPr txBox="1"/>
            <p:nvPr/>
          </p:nvSpPr>
          <p:spPr>
            <a:xfrm>
              <a:off x="8667692" y="7798817"/>
              <a:ext cx="1467725"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Nuts,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ts</a:t>
              </a:r>
              <a:endParaRPr sz="700" dirty="0">
                <a:solidFill>
                  <a:srgbClr val="000000"/>
                </a:solidFill>
                <a:latin typeface="Montserrat SemiBold" panose="00000700000000000000" pitchFamily="2" charset="0"/>
                <a:cs typeface="Arial"/>
              </a:endParaRPr>
            </a:p>
          </p:txBody>
        </p:sp>
        <p:sp>
          <p:nvSpPr>
            <p:cNvPr id="40" name="object 42"/>
            <p:cNvSpPr txBox="1"/>
            <p:nvPr/>
          </p:nvSpPr>
          <p:spPr>
            <a:xfrm>
              <a:off x="11716328" y="7798817"/>
              <a:ext cx="92805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h</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lv</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41" name="object 43"/>
            <p:cNvSpPr txBox="1"/>
            <p:nvPr/>
          </p:nvSpPr>
          <p:spPr>
            <a:xfrm>
              <a:off x="8667692" y="8042657"/>
              <a:ext cx="338339"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42" name="object 44"/>
            <p:cNvSpPr txBox="1"/>
            <p:nvPr/>
          </p:nvSpPr>
          <p:spPr>
            <a:xfrm>
              <a:off x="11716327" y="8042657"/>
              <a:ext cx="6290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43" name="object 45"/>
            <p:cNvSpPr txBox="1"/>
            <p:nvPr/>
          </p:nvSpPr>
          <p:spPr>
            <a:xfrm>
              <a:off x="8667693" y="8286496"/>
              <a:ext cx="704079"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O</a:t>
              </a:r>
              <a:r>
                <a:rPr sz="700" spc="-6" dirty="0">
                  <a:solidFill>
                    <a:srgbClr val="000000"/>
                  </a:solidFill>
                  <a:latin typeface="Montserrat SemiBold" panose="00000700000000000000" pitchFamily="2" charset="0"/>
                  <a:cs typeface="Arial"/>
                </a:rPr>
                <a:t>li</a:t>
              </a:r>
              <a:r>
                <a:rPr sz="700" spc="-8" dirty="0">
                  <a:solidFill>
                    <a:srgbClr val="000000"/>
                  </a:solidFill>
                  <a:latin typeface="Montserrat SemiBold" panose="00000700000000000000" pitchFamily="2" charset="0"/>
                  <a:cs typeface="Arial"/>
                </a:rPr>
                <a:t>v</a:t>
              </a:r>
              <a:r>
                <a:rPr sz="700" spc="-6" dirty="0">
                  <a:solidFill>
                    <a:srgbClr val="000000"/>
                  </a:solidFill>
                  <a:latin typeface="Montserrat SemiBold" panose="00000700000000000000" pitchFamily="2" charset="0"/>
                  <a:cs typeface="Arial"/>
                </a:rPr>
                <a:t>es</a:t>
              </a:r>
              <a:endParaRPr sz="700" dirty="0">
                <a:solidFill>
                  <a:srgbClr val="000000"/>
                </a:solidFill>
                <a:latin typeface="Montserrat SemiBold" panose="00000700000000000000" pitchFamily="2" charset="0"/>
                <a:cs typeface="Arial"/>
              </a:endParaRPr>
            </a:p>
          </p:txBody>
        </p:sp>
        <p:sp>
          <p:nvSpPr>
            <p:cNvPr id="44" name="object 46"/>
            <p:cNvSpPr txBox="1"/>
            <p:nvPr/>
          </p:nvSpPr>
          <p:spPr>
            <a:xfrm>
              <a:off x="11716328" y="8286496"/>
              <a:ext cx="199906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9</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arge </a:t>
              </a:r>
              <a:r>
                <a:rPr sz="700" spc="-8" dirty="0">
                  <a:solidFill>
                    <a:srgbClr val="000000"/>
                  </a:solidFill>
                  <a:latin typeface="Montserrat SemiBold" panose="00000700000000000000" pitchFamily="2" charset="0"/>
                  <a:cs typeface="Arial"/>
                </a:rPr>
                <a:t>o</a:t>
              </a:r>
              <a:r>
                <a:rPr sz="700" spc="-3" dirty="0">
                  <a:solidFill>
                    <a:srgbClr val="000000"/>
                  </a:solidFill>
                  <a:latin typeface="Montserrat SemiBold" panose="00000700000000000000" pitchFamily="2" charset="0"/>
                  <a:cs typeface="Arial"/>
                </a:rPr>
                <a:t>r </a:t>
              </a:r>
              <a:r>
                <a:rPr sz="700" spc="-6" dirty="0">
                  <a:solidFill>
                    <a:srgbClr val="000000"/>
                  </a:solidFill>
                  <a:latin typeface="Montserrat SemiBold" panose="00000700000000000000" pitchFamily="2" charset="0"/>
                  <a:cs typeface="Arial"/>
                </a:rPr>
                <a:t>12</a:t>
              </a:r>
              <a:r>
                <a:rPr sz="700" spc="-11" dirty="0">
                  <a:solidFill>
                    <a:srgbClr val="000000"/>
                  </a:solidFill>
                  <a:latin typeface="Montserrat SemiBold" panose="00000700000000000000" pitchFamily="2" charset="0"/>
                  <a:cs typeface="Arial"/>
                </a:rPr>
                <a:t> </a:t>
              </a:r>
              <a:r>
                <a:rPr sz="700"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l</a:t>
              </a:r>
              <a:endParaRPr sz="700" dirty="0">
                <a:solidFill>
                  <a:srgbClr val="000000"/>
                </a:solidFill>
                <a:latin typeface="Montserrat SemiBold" panose="00000700000000000000" pitchFamily="2" charset="0"/>
                <a:cs typeface="Arial"/>
              </a:endParaRPr>
            </a:p>
          </p:txBody>
        </p:sp>
        <p:sp>
          <p:nvSpPr>
            <p:cNvPr id="45" name="object 47"/>
            <p:cNvSpPr txBox="1"/>
            <p:nvPr/>
          </p:nvSpPr>
          <p:spPr>
            <a:xfrm>
              <a:off x="8667693" y="8530337"/>
              <a:ext cx="1465342"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n</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b</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tt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r</a:t>
              </a:r>
              <a:endParaRPr sz="700" dirty="0">
                <a:solidFill>
                  <a:srgbClr val="000000"/>
                </a:solidFill>
                <a:latin typeface="Montserrat SemiBold" panose="00000700000000000000" pitchFamily="2" charset="0"/>
                <a:cs typeface="Arial"/>
              </a:endParaRPr>
            </a:p>
          </p:txBody>
        </p:sp>
        <p:sp>
          <p:nvSpPr>
            <p:cNvPr id="46" name="object 48"/>
            <p:cNvSpPr txBox="1"/>
            <p:nvPr/>
          </p:nvSpPr>
          <p:spPr>
            <a:xfrm>
              <a:off x="11716328" y="8530337"/>
              <a:ext cx="892310"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t</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47" name="object 49"/>
            <p:cNvSpPr txBox="1"/>
            <p:nvPr/>
          </p:nvSpPr>
          <p:spPr>
            <a:xfrm>
              <a:off x="8667693" y="8774176"/>
              <a:ext cx="719566"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e</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ds</a:t>
              </a:r>
              <a:endParaRPr sz="700" dirty="0">
                <a:solidFill>
                  <a:srgbClr val="000000"/>
                </a:solidFill>
                <a:latin typeface="Montserrat SemiBold" panose="00000700000000000000" pitchFamily="2" charset="0"/>
                <a:cs typeface="Arial"/>
              </a:endParaRPr>
            </a:p>
          </p:txBody>
        </p:sp>
        <p:sp>
          <p:nvSpPr>
            <p:cNvPr id="48" name="object 50"/>
            <p:cNvSpPr txBox="1"/>
            <p:nvPr/>
          </p:nvSpPr>
          <p:spPr>
            <a:xfrm>
              <a:off x="11716328" y="8774176"/>
              <a:ext cx="76007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sp>
          <p:nvSpPr>
            <p:cNvPr id="49" name="object 51"/>
            <p:cNvSpPr txBox="1"/>
            <p:nvPr/>
          </p:nvSpPr>
          <p:spPr>
            <a:xfrm>
              <a:off x="8667693" y="9018017"/>
              <a:ext cx="1274728"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u</a:t>
              </a:r>
              <a:r>
                <a:rPr sz="700" spc="-3" dirty="0">
                  <a:solidFill>
                    <a:srgbClr val="000000"/>
                  </a:solidFill>
                  <a:latin typeface="Montserrat SemiBold" panose="00000700000000000000" pitchFamily="2" charset="0"/>
                  <a:cs typeface="Arial"/>
                </a:rPr>
                <a:t>r cre</a:t>
              </a:r>
              <a:r>
                <a:rPr sz="700" spc="-8" dirty="0">
                  <a:solidFill>
                    <a:srgbClr val="000000"/>
                  </a:solidFill>
                  <a:latin typeface="Montserrat SemiBold" panose="00000700000000000000" pitchFamily="2" charset="0"/>
                  <a:cs typeface="Arial"/>
                </a:rPr>
                <a:t>a</a:t>
              </a:r>
              <a:r>
                <a:rPr sz="700" spc="-6" dirty="0">
                  <a:solidFill>
                    <a:srgbClr val="000000"/>
                  </a:solidFill>
                  <a:latin typeface="Montserrat SemiBold" panose="00000700000000000000" pitchFamily="2" charset="0"/>
                  <a:cs typeface="Arial"/>
                </a:rPr>
                <a:t>m</a:t>
              </a:r>
              <a:endParaRPr sz="700" dirty="0">
                <a:solidFill>
                  <a:srgbClr val="000000"/>
                </a:solidFill>
                <a:latin typeface="Montserrat SemiBold" panose="00000700000000000000" pitchFamily="2" charset="0"/>
                <a:cs typeface="Arial"/>
              </a:endParaRPr>
            </a:p>
          </p:txBody>
        </p:sp>
        <p:sp>
          <p:nvSpPr>
            <p:cNvPr id="50" name="object 52"/>
            <p:cNvSpPr txBox="1"/>
            <p:nvPr/>
          </p:nvSpPr>
          <p:spPr>
            <a:xfrm>
              <a:off x="11716328" y="9018017"/>
              <a:ext cx="760072"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3" dirty="0">
                  <a:solidFill>
                    <a:srgbClr val="000000"/>
                  </a:solidFill>
                  <a:latin typeface="Montserrat SemiBold" panose="00000700000000000000" pitchFamily="2" charset="0"/>
                  <a:cs typeface="Arial"/>
                </a:rPr>
                <a:t>bsp.</a:t>
              </a:r>
              <a:endParaRPr sz="700" dirty="0">
                <a:solidFill>
                  <a:srgbClr val="000000"/>
                </a:solidFill>
                <a:latin typeface="Montserrat SemiBold" panose="00000700000000000000" pitchFamily="2" charset="0"/>
                <a:cs typeface="Arial"/>
              </a:endParaRPr>
            </a:p>
          </p:txBody>
        </p:sp>
      </p:grpSp>
      <p:sp>
        <p:nvSpPr>
          <p:cNvPr id="54"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55" name="object 2"/>
          <p:cNvSpPr txBox="1">
            <a:spLocks noChangeArrowheads="1"/>
          </p:cNvSpPr>
          <p:nvPr/>
        </p:nvSpPr>
        <p:spPr bwMode="auto">
          <a:xfrm>
            <a:off x="262459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Fats</a:t>
            </a:r>
          </a:p>
        </p:txBody>
      </p:sp>
      <p:sp>
        <p:nvSpPr>
          <p:cNvPr id="51" name="TextBox 7">
            <a:extLst>
              <a:ext uri="{FF2B5EF4-FFF2-40B4-BE49-F238E27FC236}">
                <a16:creationId xmlns:a16="http://schemas.microsoft.com/office/drawing/2014/main" id="{58CCFC59-A077-4F2A-89B9-EFFD99B8E358}"/>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52" name="object 59">
            <a:extLst>
              <a:ext uri="{FF2B5EF4-FFF2-40B4-BE49-F238E27FC236}">
                <a16:creationId xmlns:a16="http://schemas.microsoft.com/office/drawing/2014/main" id="{D16AD04D-95DD-4B68-B700-A37643BF6F67}"/>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42813713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148932" y="2087564"/>
            <a:ext cx="5029200" cy="888492"/>
            <a:chOff x="8786854" y="5709037"/>
            <a:chExt cx="6096000" cy="1346200"/>
          </a:xfrm>
        </p:grpSpPr>
        <p:sp>
          <p:nvSpPr>
            <p:cNvPr id="8" name="object 8"/>
            <p:cNvSpPr/>
            <p:nvPr/>
          </p:nvSpPr>
          <p:spPr>
            <a:xfrm>
              <a:off x="8786854" y="607987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9" name="object 9"/>
            <p:cNvSpPr/>
            <p:nvPr/>
          </p:nvSpPr>
          <p:spPr>
            <a:xfrm>
              <a:off x="11834854" y="6079876"/>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0" name="object 10"/>
            <p:cNvSpPr/>
            <p:nvPr/>
          </p:nvSpPr>
          <p:spPr>
            <a:xfrm>
              <a:off x="8786854" y="65675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1" name="object 11"/>
            <p:cNvSpPr/>
            <p:nvPr/>
          </p:nvSpPr>
          <p:spPr>
            <a:xfrm>
              <a:off x="11834854" y="6567557"/>
              <a:ext cx="3048000" cy="243839"/>
            </a:xfrm>
            <a:custGeom>
              <a:avLst/>
              <a:gdLst/>
              <a:ahLst/>
              <a:cxnLst/>
              <a:rect l="l" t="t" r="r" b="b"/>
              <a:pathLst>
                <a:path w="3048000" h="243839">
                  <a:moveTo>
                    <a:pt x="0" y="243839"/>
                  </a:moveTo>
                  <a:lnTo>
                    <a:pt x="3048000" y="243839"/>
                  </a:lnTo>
                  <a:lnTo>
                    <a:pt x="3048000" y="0"/>
                  </a:lnTo>
                  <a:lnTo>
                    <a:pt x="0" y="0"/>
                  </a:lnTo>
                  <a:lnTo>
                    <a:pt x="0" y="243839"/>
                  </a:lnTo>
                  <a:close/>
                </a:path>
              </a:pathLst>
            </a:custGeom>
            <a:solidFill>
              <a:srgbClr val="BD4C5B"/>
            </a:solidFill>
          </p:spPr>
          <p:txBody>
            <a:bodyPr wrap="square" lIns="0" tIns="0" rIns="0" bIns="0" rtlCol="0">
              <a:noAutofit/>
            </a:bodyPr>
            <a:lstStyle/>
            <a:p>
              <a:pPr defTabSz="457189">
                <a:defRPr/>
              </a:pPr>
              <a:endParaRPr sz="700" kern="0" dirty="0">
                <a:solidFill>
                  <a:srgbClr val="51AEB3"/>
                </a:solidFill>
                <a:latin typeface="Calibri"/>
              </a:endParaRPr>
            </a:p>
          </p:txBody>
        </p:sp>
        <p:sp>
          <p:nvSpPr>
            <p:cNvPr id="12" name="object 13"/>
            <p:cNvSpPr/>
            <p:nvPr/>
          </p:nvSpPr>
          <p:spPr>
            <a:xfrm>
              <a:off x="8786854" y="5709037"/>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13" name="object 14"/>
            <p:cNvSpPr/>
            <p:nvPr/>
          </p:nvSpPr>
          <p:spPr>
            <a:xfrm>
              <a:off x="8786854" y="7055237"/>
              <a:ext cx="6096000" cy="0"/>
            </a:xfrm>
            <a:custGeom>
              <a:avLst/>
              <a:gdLst/>
              <a:ahLst/>
              <a:cxnLst/>
              <a:rect l="l" t="t" r="r" b="b"/>
              <a:pathLst>
                <a:path w="6096000">
                  <a:moveTo>
                    <a:pt x="0" y="0"/>
                  </a:moveTo>
                  <a:lnTo>
                    <a:pt x="6096000" y="0"/>
                  </a:lnTo>
                </a:path>
              </a:pathLst>
            </a:custGeom>
            <a:ln w="12700">
              <a:solidFill>
                <a:srgbClr val="BD4C5B"/>
              </a:solidFill>
            </a:ln>
          </p:spPr>
          <p:txBody>
            <a:bodyPr wrap="square" lIns="0" tIns="0" rIns="0" bIns="0" rtlCol="0">
              <a:noAutofit/>
            </a:bodyPr>
            <a:lstStyle/>
            <a:p>
              <a:pPr defTabSz="457189">
                <a:defRPr/>
              </a:pPr>
              <a:endParaRPr sz="700" kern="0" dirty="0">
                <a:solidFill>
                  <a:srgbClr val="51AEB3"/>
                </a:solidFill>
                <a:latin typeface="Calibri"/>
              </a:endParaRPr>
            </a:p>
          </p:txBody>
        </p:sp>
        <p:sp>
          <p:nvSpPr>
            <p:cNvPr id="14" name="object 15"/>
            <p:cNvSpPr txBox="1"/>
            <p:nvPr/>
          </p:nvSpPr>
          <p:spPr>
            <a:xfrm>
              <a:off x="8865594" y="5749422"/>
              <a:ext cx="4204890" cy="224790"/>
            </a:xfrm>
            <a:prstGeom prst="rect">
              <a:avLst/>
            </a:prstGeom>
          </p:spPr>
          <p:txBody>
            <a:bodyPr vert="horz" wrap="square" lIns="0" tIns="0" rIns="0" bIns="0" rtlCol="0">
              <a:noAutofit/>
            </a:bodyPr>
            <a:lstStyle/>
            <a:p>
              <a:pPr marL="6351" defTabSz="457189"/>
              <a:r>
                <a:rPr sz="900" spc="3" dirty="0">
                  <a:solidFill>
                    <a:srgbClr val="000000"/>
                  </a:solidFill>
                  <a:latin typeface="Montserrat SemiBold" panose="00000700000000000000" pitchFamily="2" charset="0"/>
                  <a:cs typeface="Arial"/>
                </a:rPr>
                <a:t>It</a:t>
              </a:r>
              <a:r>
                <a:rPr sz="900" dirty="0">
                  <a:solidFill>
                    <a:srgbClr val="000000"/>
                  </a:solidFill>
                  <a:latin typeface="Montserrat SemiBold" panose="00000700000000000000" pitchFamily="2" charset="0"/>
                  <a:cs typeface="Arial"/>
                </a:rPr>
                <a:t>em</a:t>
              </a:r>
              <a:r>
                <a:rPr sz="900" spc="-18"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(75</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calo</a:t>
              </a:r>
              <a:r>
                <a:rPr sz="900" spc="-3" dirty="0">
                  <a:solidFill>
                    <a:srgbClr val="000000"/>
                  </a:solidFill>
                  <a:latin typeface="Montserrat SemiBold" panose="00000700000000000000" pitchFamily="2" charset="0"/>
                  <a:cs typeface="Arial"/>
                </a:rPr>
                <a:t>r</a:t>
              </a:r>
              <a:r>
                <a:rPr sz="900" dirty="0">
                  <a:solidFill>
                    <a:srgbClr val="000000"/>
                  </a:solidFill>
                  <a:latin typeface="Montserrat SemiBold" panose="00000700000000000000" pitchFamily="2" charset="0"/>
                  <a:cs typeface="Arial"/>
                </a:rPr>
                <a:t>ies</a:t>
              </a:r>
              <a:r>
                <a:rPr sz="900" spc="-14"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per</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15" name="object 16"/>
            <p:cNvSpPr txBox="1"/>
            <p:nvPr/>
          </p:nvSpPr>
          <p:spPr>
            <a:xfrm>
              <a:off x="11914229" y="5749422"/>
              <a:ext cx="1673225" cy="224790"/>
            </a:xfrm>
            <a:prstGeom prst="rect">
              <a:avLst/>
            </a:prstGeom>
          </p:spPr>
          <p:txBody>
            <a:bodyPr vert="horz" wrap="square" lIns="0" tIns="0" rIns="0" bIns="0" rtlCol="0">
              <a:noAutofit/>
            </a:bodyPr>
            <a:lstStyle/>
            <a:p>
              <a:pPr marL="6351" defTabSz="457189"/>
              <a:r>
                <a:rPr sz="900" dirty="0">
                  <a:solidFill>
                    <a:srgbClr val="000000"/>
                  </a:solidFill>
                  <a:latin typeface="Montserrat SemiBold" panose="00000700000000000000" pitchFamily="2" charset="0"/>
                  <a:cs typeface="Arial"/>
                </a:rPr>
                <a:t>One</a:t>
              </a:r>
              <a:r>
                <a:rPr sz="900" spc="-11" dirty="0">
                  <a:solidFill>
                    <a:srgbClr val="000000"/>
                  </a:solidFill>
                  <a:latin typeface="Montserrat SemiBold" panose="00000700000000000000" pitchFamily="2" charset="0"/>
                  <a:cs typeface="Arial"/>
                </a:rPr>
                <a:t> </a:t>
              </a:r>
              <a:r>
                <a:rPr sz="900" dirty="0">
                  <a:solidFill>
                    <a:srgbClr val="000000"/>
                  </a:solidFill>
                  <a:latin typeface="Montserrat SemiBold" panose="00000700000000000000" pitchFamily="2" charset="0"/>
                  <a:cs typeface="Arial"/>
                </a:rPr>
                <a:t>ser</a:t>
              </a:r>
              <a:r>
                <a:rPr sz="900" spc="-14" dirty="0">
                  <a:solidFill>
                    <a:srgbClr val="000000"/>
                  </a:solidFill>
                  <a:latin typeface="Montserrat SemiBold" panose="00000700000000000000" pitchFamily="2" charset="0"/>
                  <a:cs typeface="Arial"/>
                </a:rPr>
                <a:t>v</a:t>
              </a:r>
              <a:r>
                <a:rPr sz="900" dirty="0">
                  <a:solidFill>
                    <a:srgbClr val="000000"/>
                  </a:solidFill>
                  <a:latin typeface="Montserrat SemiBold" panose="00000700000000000000" pitchFamily="2" charset="0"/>
                  <a:cs typeface="Arial"/>
                </a:rPr>
                <a:t>ing</a:t>
              </a:r>
            </a:p>
          </p:txBody>
        </p:sp>
        <p:sp>
          <p:nvSpPr>
            <p:cNvPr id="16" name="object 17"/>
            <p:cNvSpPr txBox="1"/>
            <p:nvPr/>
          </p:nvSpPr>
          <p:spPr>
            <a:xfrm>
              <a:off x="8865593" y="6122421"/>
              <a:ext cx="2515117"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g</a:t>
              </a:r>
              <a:r>
                <a:rPr sz="700" spc="-3" dirty="0">
                  <a:solidFill>
                    <a:srgbClr val="000000"/>
                  </a:solidFill>
                  <a:latin typeface="Montserrat SemiBold" panose="00000700000000000000" pitchFamily="2" charset="0"/>
                  <a:cs typeface="Arial"/>
                </a:rPr>
                <a:t>ar, gra</a:t>
              </a:r>
              <a:r>
                <a:rPr sz="700" spc="-8" dirty="0">
                  <a:solidFill>
                    <a:srgbClr val="000000"/>
                  </a:solidFill>
                  <a:latin typeface="Montserrat SemiBold" panose="00000700000000000000" pitchFamily="2" charset="0"/>
                  <a:cs typeface="Arial"/>
                </a:rPr>
                <a:t>n</a:t>
              </a:r>
              <a:r>
                <a:rPr sz="700" spc="-6" dirty="0">
                  <a:solidFill>
                    <a:srgbClr val="000000"/>
                  </a:solidFill>
                  <a:latin typeface="Montserrat SemiBold" panose="00000700000000000000" pitchFamily="2" charset="0"/>
                  <a:cs typeface="Arial"/>
                </a:rPr>
                <a:t>u</a:t>
              </a:r>
              <a:r>
                <a:rPr sz="700" spc="-8" dirty="0">
                  <a:solidFill>
                    <a:srgbClr val="000000"/>
                  </a:solidFill>
                  <a:latin typeface="Montserrat SemiBold" panose="00000700000000000000" pitchFamily="2" charset="0"/>
                  <a:cs typeface="Arial"/>
                </a:rPr>
                <a:t>l</a:t>
              </a:r>
              <a:r>
                <a:rPr sz="700" spc="-3" dirty="0">
                  <a:solidFill>
                    <a:srgbClr val="000000"/>
                  </a:solidFill>
                  <a:latin typeface="Montserrat SemiBold" panose="00000700000000000000" pitchFamily="2" charset="0"/>
                  <a:cs typeface="Arial"/>
                </a:rPr>
                <a:t>at</a:t>
              </a:r>
              <a:r>
                <a:rPr sz="700" spc="-8" dirty="0">
                  <a:solidFill>
                    <a:srgbClr val="000000"/>
                  </a:solidFill>
                  <a:latin typeface="Montserrat SemiBold" panose="00000700000000000000" pitchFamily="2" charset="0"/>
                  <a:cs typeface="Arial"/>
                </a:rPr>
                <a:t>e</a:t>
              </a:r>
              <a:r>
                <a:rPr sz="700" spc="-3" dirty="0">
                  <a:solidFill>
                    <a:srgbClr val="000000"/>
                  </a:solidFill>
                  <a:latin typeface="Montserrat SemiBold" panose="00000700000000000000" pitchFamily="2" charset="0"/>
                  <a:cs typeface="Arial"/>
                </a:rPr>
                <a:t>d,</a:t>
              </a:r>
              <a:r>
                <a:rPr sz="700" spc="-8" dirty="0">
                  <a:solidFill>
                    <a:srgbClr val="000000"/>
                  </a:solidFill>
                  <a:latin typeface="Montserrat SemiBold" panose="00000700000000000000" pitchFamily="2" charset="0"/>
                  <a:cs typeface="Arial"/>
                </a:rPr>
                <a:t> </a:t>
              </a:r>
              <a:r>
                <a:rPr sz="700" spc="-14" dirty="0">
                  <a:solidFill>
                    <a:srgbClr val="000000"/>
                  </a:solidFill>
                  <a:latin typeface="Montserrat SemiBold" panose="00000700000000000000" pitchFamily="2" charset="0"/>
                  <a:cs typeface="Arial"/>
                </a:rPr>
                <a:t>w</a:t>
              </a:r>
              <a:r>
                <a:rPr sz="700" spc="-6" dirty="0">
                  <a:solidFill>
                    <a:srgbClr val="000000"/>
                  </a:solidFill>
                  <a:latin typeface="Montserrat SemiBold" panose="00000700000000000000" pitchFamily="2" charset="0"/>
                  <a:cs typeface="Arial"/>
                </a:rPr>
                <a:t>h</a:t>
              </a:r>
              <a:r>
                <a:rPr sz="700" spc="-8" dirty="0">
                  <a:solidFill>
                    <a:srgbClr val="000000"/>
                  </a:solidFill>
                  <a:latin typeface="Montserrat SemiBold" panose="00000700000000000000" pitchFamily="2" charset="0"/>
                  <a:cs typeface="Arial"/>
                </a:rPr>
                <a:t>i</a:t>
              </a:r>
              <a:r>
                <a:rPr sz="700" spc="-3" dirty="0">
                  <a:solidFill>
                    <a:srgbClr val="000000"/>
                  </a:solidFill>
                  <a:latin typeface="Montserrat SemiBold" panose="00000700000000000000" pitchFamily="2" charset="0"/>
                  <a:cs typeface="Arial"/>
                </a:rPr>
                <a:t>te</a:t>
              </a:r>
              <a:endParaRPr sz="700" dirty="0">
                <a:solidFill>
                  <a:srgbClr val="000000"/>
                </a:solidFill>
                <a:latin typeface="Montserrat SemiBold" panose="00000700000000000000" pitchFamily="2" charset="0"/>
                <a:cs typeface="Arial"/>
              </a:endParaRPr>
            </a:p>
          </p:txBody>
        </p:sp>
        <p:sp>
          <p:nvSpPr>
            <p:cNvPr id="17" name="object 18"/>
            <p:cNvSpPr txBox="1"/>
            <p:nvPr/>
          </p:nvSpPr>
          <p:spPr>
            <a:xfrm>
              <a:off x="11914228" y="6122421"/>
              <a:ext cx="606939"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4</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18" name="object 19"/>
            <p:cNvSpPr txBox="1"/>
            <p:nvPr/>
          </p:nvSpPr>
          <p:spPr>
            <a:xfrm>
              <a:off x="8865593" y="6366262"/>
              <a:ext cx="1786331"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Suga</a:t>
              </a:r>
              <a:r>
                <a:rPr sz="700" dirty="0">
                  <a:solidFill>
                    <a:srgbClr val="000000"/>
                  </a:solidFill>
                  <a:latin typeface="Montserrat SemiBold" panose="00000700000000000000" pitchFamily="2" charset="0"/>
                  <a:cs typeface="Arial"/>
                </a:rPr>
                <a:t>r</a:t>
              </a:r>
              <a:r>
                <a:rPr sz="700" spc="-3" dirty="0">
                  <a:solidFill>
                    <a:srgbClr val="000000"/>
                  </a:solidFill>
                  <a:latin typeface="Montserrat SemiBold" panose="00000700000000000000" pitchFamily="2" charset="0"/>
                  <a:cs typeface="Arial"/>
                </a:rPr>
                <a:t>, </a:t>
              </a:r>
              <a:r>
                <a:rPr sz="700" spc="-8" dirty="0">
                  <a:solidFill>
                    <a:srgbClr val="000000"/>
                  </a:solidFill>
                  <a:latin typeface="Montserrat SemiBold" panose="00000700000000000000" pitchFamily="2" charset="0"/>
                  <a:cs typeface="Arial"/>
                </a:rPr>
                <a:t>po</a:t>
              </a:r>
              <a:r>
                <a:rPr sz="700" spc="-14" dirty="0">
                  <a:solidFill>
                    <a:srgbClr val="000000"/>
                  </a:solidFill>
                  <a:latin typeface="Montserrat SemiBold" panose="00000700000000000000" pitchFamily="2" charset="0"/>
                  <a:cs typeface="Arial"/>
                </a:rPr>
                <a:t>w</a:t>
              </a:r>
              <a:r>
                <a:rPr sz="700" spc="-8" dirty="0">
                  <a:solidFill>
                    <a:srgbClr val="000000"/>
                  </a:solidFill>
                  <a:latin typeface="Montserrat SemiBold" panose="00000700000000000000" pitchFamily="2" charset="0"/>
                  <a:cs typeface="Arial"/>
                </a:rPr>
                <a:t>de</a:t>
              </a:r>
              <a:r>
                <a:rPr sz="700" spc="-3" dirty="0">
                  <a:solidFill>
                    <a:srgbClr val="000000"/>
                  </a:solidFill>
                  <a:latin typeface="Montserrat SemiBold" panose="00000700000000000000" pitchFamily="2" charset="0"/>
                  <a:cs typeface="Arial"/>
                </a:rPr>
                <a:t>r</a:t>
              </a:r>
              <a:r>
                <a:rPr sz="700" spc="-8" dirty="0">
                  <a:solidFill>
                    <a:srgbClr val="000000"/>
                  </a:solidFill>
                  <a:latin typeface="Montserrat SemiBold" panose="00000700000000000000" pitchFamily="2" charset="0"/>
                  <a:cs typeface="Arial"/>
                </a:rPr>
                <a:t>e</a:t>
              </a:r>
              <a:r>
                <a:rPr sz="700" spc="-6" dirty="0">
                  <a:solidFill>
                    <a:srgbClr val="000000"/>
                  </a:solidFill>
                  <a:latin typeface="Montserrat SemiBold" panose="00000700000000000000" pitchFamily="2" charset="0"/>
                  <a:cs typeface="Arial"/>
                </a:rPr>
                <a:t>d</a:t>
              </a:r>
              <a:endParaRPr sz="700" dirty="0">
                <a:solidFill>
                  <a:srgbClr val="000000"/>
                </a:solidFill>
                <a:latin typeface="Montserrat SemiBold" panose="00000700000000000000" pitchFamily="2" charset="0"/>
                <a:cs typeface="Arial"/>
              </a:endParaRPr>
            </a:p>
          </p:txBody>
        </p:sp>
        <p:sp>
          <p:nvSpPr>
            <p:cNvPr id="19" name="object 20"/>
            <p:cNvSpPr txBox="1"/>
            <p:nvPr/>
          </p:nvSpPr>
          <p:spPr>
            <a:xfrm>
              <a:off x="11914229" y="6366262"/>
              <a:ext cx="733384"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2</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t</a:t>
              </a:r>
              <a:r>
                <a:rPr sz="700" spc="-8" dirty="0">
                  <a:solidFill>
                    <a:srgbClr val="000000"/>
                  </a:solidFill>
                  <a:latin typeface="Montserrat SemiBold" panose="00000700000000000000" pitchFamily="2" charset="0"/>
                  <a:cs typeface="Arial"/>
                </a:rPr>
                <a:t>b</a:t>
              </a:r>
              <a:r>
                <a:rPr sz="700" spc="-3" dirty="0">
                  <a:solidFill>
                    <a:srgbClr val="000000"/>
                  </a:solidFill>
                  <a:latin typeface="Montserrat SemiBold" panose="00000700000000000000" pitchFamily="2" charset="0"/>
                  <a:cs typeface="Arial"/>
                </a:rPr>
                <a:t>s</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t>
              </a:r>
              <a:endParaRPr sz="700" dirty="0">
                <a:solidFill>
                  <a:srgbClr val="000000"/>
                </a:solidFill>
                <a:latin typeface="Montserrat SemiBold" panose="00000700000000000000" pitchFamily="2" charset="0"/>
                <a:cs typeface="Arial"/>
              </a:endParaRPr>
            </a:p>
          </p:txBody>
        </p:sp>
        <p:sp>
          <p:nvSpPr>
            <p:cNvPr id="20" name="object 21"/>
            <p:cNvSpPr txBox="1"/>
            <p:nvPr/>
          </p:nvSpPr>
          <p:spPr>
            <a:xfrm>
              <a:off x="8865594" y="6610483"/>
              <a:ext cx="1396649" cy="163830"/>
            </a:xfrm>
            <a:prstGeom prst="rect">
              <a:avLst/>
            </a:prstGeom>
          </p:spPr>
          <p:txBody>
            <a:bodyPr vert="horz" wrap="square" lIns="0" tIns="0" rIns="0" bIns="0" rtlCol="0">
              <a:noAutofit/>
            </a:bodyPr>
            <a:lstStyle/>
            <a:p>
              <a:pPr marL="6351" defTabSz="457189"/>
              <a:r>
                <a:rPr sz="700" spc="-8" dirty="0">
                  <a:solidFill>
                    <a:srgbClr val="000000"/>
                  </a:solidFill>
                  <a:latin typeface="Montserrat SemiBold" panose="00000700000000000000" pitchFamily="2" charset="0"/>
                  <a:cs typeface="Arial"/>
                </a:rPr>
                <a:t>S</a:t>
              </a:r>
              <a:r>
                <a:rPr sz="700" spc="-18" dirty="0">
                  <a:solidFill>
                    <a:srgbClr val="000000"/>
                  </a:solidFill>
                  <a:latin typeface="Montserrat SemiBold" panose="00000700000000000000" pitchFamily="2" charset="0"/>
                  <a:cs typeface="Arial"/>
                </a:rPr>
                <a:t>y</a:t>
              </a:r>
              <a:r>
                <a:rPr sz="700" spc="-3" dirty="0">
                  <a:solidFill>
                    <a:srgbClr val="000000"/>
                  </a:solidFill>
                  <a:latin typeface="Montserrat SemiBold" panose="00000700000000000000" pitchFamily="2" charset="0"/>
                  <a:cs typeface="Arial"/>
                </a:rPr>
                <a:t>ru</a:t>
              </a:r>
              <a:r>
                <a:rPr sz="700" spc="-8" dirty="0">
                  <a:solidFill>
                    <a:srgbClr val="000000"/>
                  </a:solidFill>
                  <a:latin typeface="Montserrat SemiBold" panose="00000700000000000000" pitchFamily="2" charset="0"/>
                  <a:cs typeface="Arial"/>
                </a:rPr>
                <a:t>p</a:t>
              </a:r>
              <a:r>
                <a:rPr sz="700" spc="-3" dirty="0">
                  <a:solidFill>
                    <a:srgbClr val="000000"/>
                  </a:solidFill>
                  <a:latin typeface="Montserrat SemiBold" panose="00000700000000000000" pitchFamily="2" charset="0"/>
                  <a:cs typeface="Arial"/>
                </a:rPr>
                <a:t>,</a:t>
              </a:r>
              <a:r>
                <a:rPr sz="700" spc="14"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m</a:t>
              </a:r>
              <a:r>
                <a:rPr sz="700" spc="-6" dirty="0">
                  <a:solidFill>
                    <a:srgbClr val="000000"/>
                  </a:solidFill>
                  <a:latin typeface="Montserrat SemiBold" panose="00000700000000000000" pitchFamily="2" charset="0"/>
                  <a:cs typeface="Arial"/>
                </a:rPr>
                <a:t>a</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le</a:t>
              </a:r>
              <a:endParaRPr sz="700" dirty="0">
                <a:solidFill>
                  <a:srgbClr val="000000"/>
                </a:solidFill>
                <a:latin typeface="Montserrat SemiBold" panose="00000700000000000000" pitchFamily="2" charset="0"/>
                <a:cs typeface="Arial"/>
              </a:endParaRPr>
            </a:p>
          </p:txBody>
        </p:sp>
        <p:sp>
          <p:nvSpPr>
            <p:cNvPr id="21" name="object 22"/>
            <p:cNvSpPr txBox="1"/>
            <p:nvPr/>
          </p:nvSpPr>
          <p:spPr>
            <a:xfrm>
              <a:off x="11914229" y="6610483"/>
              <a:ext cx="9874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t</a:t>
              </a:r>
              <a:r>
                <a:rPr sz="700" spc="-8" dirty="0">
                  <a:solidFill>
                    <a:srgbClr val="000000"/>
                  </a:solidFill>
                  <a:latin typeface="Montserrat SemiBold" panose="00000700000000000000" pitchFamily="2" charset="0"/>
                  <a:cs typeface="Arial"/>
                </a:rPr>
                <a:t>b</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sp>
          <p:nvSpPr>
            <p:cNvPr id="22" name="object 23"/>
            <p:cNvSpPr txBox="1"/>
            <p:nvPr/>
          </p:nvSpPr>
          <p:spPr>
            <a:xfrm>
              <a:off x="8865594" y="6854322"/>
              <a:ext cx="874772" cy="163830"/>
            </a:xfrm>
            <a:prstGeom prst="rect">
              <a:avLst/>
            </a:prstGeom>
          </p:spPr>
          <p:txBody>
            <a:bodyPr vert="horz" wrap="square" lIns="0" tIns="0" rIns="0" bIns="0" rtlCol="0">
              <a:noAutofit/>
            </a:bodyPr>
            <a:lstStyle/>
            <a:p>
              <a:pPr marL="6351" defTabSz="457189"/>
              <a:r>
                <a:rPr sz="700" spc="3" dirty="0">
                  <a:solidFill>
                    <a:srgbClr val="000000"/>
                  </a:solidFill>
                  <a:latin typeface="Montserrat SemiBold" panose="00000700000000000000" pitchFamily="2" charset="0"/>
                  <a:cs typeface="Arial"/>
                </a:rPr>
                <a:t>T</a:t>
              </a:r>
              <a:r>
                <a:rPr sz="700" spc="-6" dirty="0">
                  <a:solidFill>
                    <a:srgbClr val="000000"/>
                  </a:solidFill>
                  <a:latin typeface="Montserrat SemiBold" panose="00000700000000000000" pitchFamily="2" charset="0"/>
                  <a:cs typeface="Arial"/>
                </a:rPr>
                <a:t>o</a:t>
              </a:r>
              <a:r>
                <a:rPr sz="700" spc="-8" dirty="0">
                  <a:solidFill>
                    <a:srgbClr val="000000"/>
                  </a:solidFill>
                  <a:latin typeface="Montserrat SemiBold" panose="00000700000000000000" pitchFamily="2" charset="0"/>
                  <a:cs typeface="Arial"/>
                </a:rPr>
                <a:t>p</a:t>
              </a:r>
              <a:r>
                <a:rPr sz="700" spc="-6" dirty="0">
                  <a:solidFill>
                    <a:srgbClr val="000000"/>
                  </a:solidFill>
                  <a:latin typeface="Montserrat SemiBold" panose="00000700000000000000" pitchFamily="2" charset="0"/>
                  <a:cs typeface="Arial"/>
                </a:rPr>
                <a:t>p</a:t>
              </a:r>
              <a:r>
                <a:rPr sz="700" spc="-8" dirty="0">
                  <a:solidFill>
                    <a:srgbClr val="000000"/>
                  </a:solidFill>
                  <a:latin typeface="Montserrat SemiBold" panose="00000700000000000000" pitchFamily="2" charset="0"/>
                  <a:cs typeface="Arial"/>
                </a:rPr>
                <a:t>i</a:t>
              </a:r>
              <a:r>
                <a:rPr sz="700" spc="-6" dirty="0">
                  <a:solidFill>
                    <a:srgbClr val="000000"/>
                  </a:solidFill>
                  <a:latin typeface="Montserrat SemiBold" panose="00000700000000000000" pitchFamily="2" charset="0"/>
                  <a:cs typeface="Arial"/>
                </a:rPr>
                <a:t>ng</a:t>
              </a:r>
              <a:endParaRPr sz="700" dirty="0">
                <a:solidFill>
                  <a:srgbClr val="000000"/>
                </a:solidFill>
                <a:latin typeface="Montserrat SemiBold" panose="00000700000000000000" pitchFamily="2" charset="0"/>
                <a:cs typeface="Arial"/>
              </a:endParaRPr>
            </a:p>
          </p:txBody>
        </p:sp>
        <p:sp>
          <p:nvSpPr>
            <p:cNvPr id="23" name="object 24"/>
            <p:cNvSpPr txBox="1"/>
            <p:nvPr/>
          </p:nvSpPr>
          <p:spPr>
            <a:xfrm>
              <a:off x="11914229" y="6854322"/>
              <a:ext cx="987425" cy="163830"/>
            </a:xfrm>
            <a:prstGeom prst="rect">
              <a:avLst/>
            </a:prstGeom>
          </p:spPr>
          <p:txBody>
            <a:bodyPr vert="horz" wrap="square" lIns="0" tIns="0" rIns="0" bIns="0" rtlCol="0">
              <a:noAutofit/>
            </a:bodyPr>
            <a:lstStyle/>
            <a:p>
              <a:pPr marL="6351" defTabSz="457189"/>
              <a:r>
                <a:rPr sz="700" spc="-6" dirty="0">
                  <a:solidFill>
                    <a:srgbClr val="000000"/>
                  </a:solidFill>
                  <a:latin typeface="Montserrat SemiBold" panose="00000700000000000000" pitchFamily="2" charset="0"/>
                  <a:cs typeface="Arial"/>
                </a:rPr>
                <a:t>1</a:t>
              </a:r>
              <a:r>
                <a:rPr sz="700" spc="-3" dirty="0">
                  <a:solidFill>
                    <a:srgbClr val="000000"/>
                  </a:solidFill>
                  <a:latin typeface="Montserrat SemiBold" panose="00000700000000000000" pitchFamily="2" charset="0"/>
                  <a:cs typeface="Arial"/>
                </a:rPr>
                <a:t> </a:t>
              </a:r>
              <a:r>
                <a:rPr sz="700" spc="-6" dirty="0">
                  <a:solidFill>
                    <a:srgbClr val="000000"/>
                  </a:solidFill>
                  <a:latin typeface="Montserrat SemiBold" panose="00000700000000000000" pitchFamily="2" charset="0"/>
                  <a:cs typeface="Arial"/>
                </a:rPr>
                <a:t>½</a:t>
              </a:r>
              <a:r>
                <a:rPr sz="700" spc="-3" dirty="0">
                  <a:solidFill>
                    <a:srgbClr val="000000"/>
                  </a:solidFill>
                  <a:latin typeface="Montserrat SemiBold" panose="00000700000000000000" pitchFamily="2" charset="0"/>
                  <a:cs typeface="Arial"/>
                </a:rPr>
                <a:t> t</a:t>
              </a:r>
              <a:r>
                <a:rPr sz="700" spc="-8" dirty="0">
                  <a:solidFill>
                    <a:srgbClr val="000000"/>
                  </a:solidFill>
                  <a:latin typeface="Montserrat SemiBold" panose="00000700000000000000" pitchFamily="2" charset="0"/>
                  <a:cs typeface="Arial"/>
                </a:rPr>
                <a:t>b</a:t>
              </a:r>
              <a:r>
                <a:rPr sz="700" dirty="0">
                  <a:solidFill>
                    <a:srgbClr val="000000"/>
                  </a:solidFill>
                  <a:latin typeface="Montserrat SemiBold" panose="00000700000000000000" pitchFamily="2" charset="0"/>
                  <a:cs typeface="Arial"/>
                </a:rPr>
                <a:t>s</a:t>
              </a:r>
              <a:r>
                <a:rPr sz="700" spc="-3" dirty="0">
                  <a:solidFill>
                    <a:srgbClr val="000000"/>
                  </a:solidFill>
                  <a:latin typeface="Montserrat SemiBold" panose="00000700000000000000" pitchFamily="2" charset="0"/>
                  <a:cs typeface="Arial"/>
                </a:rPr>
                <a:t>p.</a:t>
              </a:r>
              <a:endParaRPr sz="700" dirty="0">
                <a:solidFill>
                  <a:srgbClr val="000000"/>
                </a:solidFill>
                <a:latin typeface="Montserrat SemiBold" panose="00000700000000000000" pitchFamily="2" charset="0"/>
                <a:cs typeface="Arial"/>
              </a:endParaRPr>
            </a:p>
          </p:txBody>
        </p:sp>
      </p:grpSp>
      <p:sp>
        <p:nvSpPr>
          <p:cNvPr id="27" name="TextBox 10"/>
          <p:cNvSpPr txBox="1">
            <a:spLocks noChangeArrowheads="1"/>
          </p:cNvSpPr>
          <p:nvPr/>
        </p:nvSpPr>
        <p:spPr bwMode="auto">
          <a:xfrm>
            <a:off x="8147052" y="1075387"/>
            <a:ext cx="30122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Guide to serving size</a:t>
            </a:r>
          </a:p>
        </p:txBody>
      </p:sp>
      <p:sp>
        <p:nvSpPr>
          <p:cNvPr id="28" name="object 2"/>
          <p:cNvSpPr txBox="1">
            <a:spLocks noChangeArrowheads="1"/>
          </p:cNvSpPr>
          <p:nvPr/>
        </p:nvSpPr>
        <p:spPr bwMode="auto">
          <a:xfrm>
            <a:off x="2623751" y="1082197"/>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Sweets</a:t>
            </a:r>
          </a:p>
        </p:txBody>
      </p:sp>
      <p:sp>
        <p:nvSpPr>
          <p:cNvPr id="24" name="TextBox 7">
            <a:extLst>
              <a:ext uri="{FF2B5EF4-FFF2-40B4-BE49-F238E27FC236}">
                <a16:creationId xmlns:a16="http://schemas.microsoft.com/office/drawing/2014/main" id="{5F7908F2-49FC-49FB-A9D5-EEC1431279C9}"/>
              </a:ext>
            </a:extLst>
          </p:cNvPr>
          <p:cNvSpPr txBox="1">
            <a:spLocks noChangeArrowheads="1"/>
          </p:cNvSpPr>
          <p:nvPr/>
        </p:nvSpPr>
        <p:spPr bwMode="auto">
          <a:xfrm rot="-5400000">
            <a:off x="704705" y="3228946"/>
            <a:ext cx="16385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4</a:t>
            </a:r>
            <a:endParaRPr lang="tr-TR" altLang="en-US" sz="2000" b="1" dirty="0">
              <a:solidFill>
                <a:schemeClr val="bg1"/>
              </a:solidFill>
              <a:latin typeface="Montserrat" pitchFamily="2" charset="0"/>
            </a:endParaRPr>
          </a:p>
        </p:txBody>
      </p:sp>
      <p:sp>
        <p:nvSpPr>
          <p:cNvPr id="25" name="object 59">
            <a:extLst>
              <a:ext uri="{FF2B5EF4-FFF2-40B4-BE49-F238E27FC236}">
                <a16:creationId xmlns:a16="http://schemas.microsoft.com/office/drawing/2014/main" id="{5BD8ACA4-843C-4503-837E-D2E63C353AC7}"/>
              </a:ext>
            </a:extLst>
          </p:cNvPr>
          <p:cNvSpPr txBox="1"/>
          <p:nvPr/>
        </p:nvSpPr>
        <p:spPr>
          <a:xfrm>
            <a:off x="2629579" y="6380888"/>
            <a:ext cx="3819272" cy="108128"/>
          </a:xfrm>
          <a:prstGeom prst="rect">
            <a:avLst/>
          </a:prstGeom>
        </p:spPr>
        <p:txBody>
          <a:bodyPr vert="horz" wrap="square" lIns="0" tIns="0" rIns="0" bIns="0" rtlCol="0">
            <a:noAutofit/>
          </a:bodyPr>
          <a:lstStyle/>
          <a:p>
            <a:pPr marL="6351" defTabSz="457189"/>
            <a:r>
              <a:rPr sz="1000" i="1" spc="-6" dirty="0">
                <a:solidFill>
                  <a:srgbClr val="000000"/>
                </a:solidFill>
                <a:latin typeface="Montserrat" panose="00000500000000000000" pitchFamily="2" charset="0"/>
                <a:cs typeface="Arial"/>
              </a:rPr>
              <a:t>2</a:t>
            </a:r>
            <a:r>
              <a:rPr sz="1000" i="1" spc="-8" dirty="0">
                <a:solidFill>
                  <a:srgbClr val="000000"/>
                </a:solidFill>
                <a:latin typeface="Montserrat" panose="00000500000000000000" pitchFamily="2" charset="0"/>
                <a:cs typeface="Arial"/>
              </a:rPr>
              <a:t>0</a:t>
            </a:r>
            <a:r>
              <a:rPr sz="1000" i="1" spc="-6" dirty="0">
                <a:solidFill>
                  <a:srgbClr val="000000"/>
                </a:solidFill>
                <a:latin typeface="Montserrat" panose="00000500000000000000" pitchFamily="2" charset="0"/>
                <a:cs typeface="Arial"/>
              </a:rPr>
              <a:t>10</a:t>
            </a:r>
            <a:r>
              <a:rPr sz="1000" i="1" spc="-11" dirty="0">
                <a:solidFill>
                  <a:srgbClr val="000000"/>
                </a:solidFill>
                <a:latin typeface="Montserrat" panose="00000500000000000000" pitchFamily="2" charset="0"/>
                <a:cs typeface="Arial"/>
              </a:rPr>
              <a:t>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ayo</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Fo</a:t>
            </a:r>
            <a:r>
              <a:rPr sz="1000" i="1" spc="-8" dirty="0">
                <a:solidFill>
                  <a:srgbClr val="000000"/>
                </a:solidFill>
                <a:latin typeface="Montserrat" panose="00000500000000000000" pitchFamily="2" charset="0"/>
                <a:cs typeface="Arial"/>
              </a:rPr>
              <a:t>u</a:t>
            </a:r>
            <a:r>
              <a:rPr sz="1000" i="1" spc="-6" dirty="0">
                <a:solidFill>
                  <a:srgbClr val="000000"/>
                </a:solidFill>
                <a:latin typeface="Montserrat" panose="00000500000000000000" pitchFamily="2" charset="0"/>
                <a:cs typeface="Arial"/>
              </a:rPr>
              <a:t>n</a:t>
            </a:r>
            <a:r>
              <a:rPr sz="1000" i="1" spc="-8"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f</a:t>
            </a:r>
            <a:r>
              <a:rPr sz="1000" i="1" spc="-8" dirty="0">
                <a:solidFill>
                  <a:srgbClr val="000000"/>
                </a:solidFill>
                <a:latin typeface="Montserrat" panose="00000500000000000000" pitchFamily="2" charset="0"/>
                <a:cs typeface="Arial"/>
              </a:rPr>
              <a:t>o</a:t>
            </a:r>
            <a:r>
              <a:rPr sz="1000" i="1" spc="-3" dirty="0">
                <a:solidFill>
                  <a:srgbClr val="000000"/>
                </a:solidFill>
                <a:latin typeface="Montserrat" panose="00000500000000000000" pitchFamily="2" charset="0"/>
                <a:cs typeface="Arial"/>
              </a:rPr>
              <a:t>r </a:t>
            </a:r>
            <a:r>
              <a:rPr sz="1000" i="1" spc="-14" dirty="0">
                <a:solidFill>
                  <a:srgbClr val="000000"/>
                </a:solidFill>
                <a:latin typeface="Montserrat" panose="00000500000000000000" pitchFamily="2" charset="0"/>
                <a:cs typeface="Arial"/>
              </a:rPr>
              <a:t>M</a:t>
            </a:r>
            <a:r>
              <a:rPr sz="1000" i="1" spc="-6" dirty="0">
                <a:solidFill>
                  <a:srgbClr val="000000"/>
                </a:solidFill>
                <a:latin typeface="Montserrat" panose="00000500000000000000" pitchFamily="2" charset="0"/>
                <a:cs typeface="Arial"/>
              </a:rPr>
              <a:t>e</a:t>
            </a:r>
            <a:r>
              <a:rPr sz="1000" i="1" spc="-8" dirty="0">
                <a:solidFill>
                  <a:srgbClr val="000000"/>
                </a:solidFill>
                <a:latin typeface="Montserrat" panose="00000500000000000000" pitchFamily="2" charset="0"/>
                <a:cs typeface="Arial"/>
              </a:rPr>
              <a:t>d</a:t>
            </a:r>
            <a:r>
              <a:rPr sz="1000" i="1" spc="-6"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al</a:t>
            </a:r>
            <a:r>
              <a:rPr sz="1000" i="1" spc="6" dirty="0">
                <a:solidFill>
                  <a:srgbClr val="000000"/>
                </a:solidFill>
                <a:latin typeface="Montserrat" panose="00000500000000000000" pitchFamily="2" charset="0"/>
                <a:cs typeface="Arial"/>
              </a:rPr>
              <a:t> </a:t>
            </a:r>
            <a:r>
              <a:rPr sz="1000" i="1" spc="-8" dirty="0">
                <a:solidFill>
                  <a:srgbClr val="000000"/>
                </a:solidFill>
                <a:latin typeface="Montserrat" panose="00000500000000000000" pitchFamily="2" charset="0"/>
                <a:cs typeface="Arial"/>
              </a:rPr>
              <a:t>E</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u</a:t>
            </a:r>
            <a:r>
              <a:rPr sz="1000" i="1" dirty="0">
                <a:solidFill>
                  <a:srgbClr val="000000"/>
                </a:solidFill>
                <a:latin typeface="Montserrat" panose="00000500000000000000" pitchFamily="2" charset="0"/>
                <a:cs typeface="Arial"/>
              </a:rPr>
              <a:t>c</a:t>
            </a:r>
            <a:r>
              <a:rPr sz="1000" i="1" spc="-3" dirty="0">
                <a:solidFill>
                  <a:srgbClr val="000000"/>
                </a:solidFill>
                <a:latin typeface="Montserrat" panose="00000500000000000000" pitchFamily="2" charset="0"/>
                <a:cs typeface="Arial"/>
              </a:rPr>
              <a:t>at</a:t>
            </a:r>
            <a:r>
              <a:rPr sz="1000" i="1" spc="-8" dirty="0">
                <a:solidFill>
                  <a:srgbClr val="000000"/>
                </a:solidFill>
                <a:latin typeface="Montserrat" panose="00000500000000000000" pitchFamily="2" charset="0"/>
                <a:cs typeface="Arial"/>
              </a:rPr>
              <a:t>i</a:t>
            </a:r>
            <a:r>
              <a:rPr sz="1000" i="1" spc="-6" dirty="0">
                <a:solidFill>
                  <a:srgbClr val="000000"/>
                </a:solidFill>
                <a:latin typeface="Montserrat" panose="00000500000000000000" pitchFamily="2" charset="0"/>
                <a:cs typeface="Arial"/>
              </a:rPr>
              <a:t>on</a:t>
            </a:r>
            <a:r>
              <a:rPr sz="1000" i="1" spc="-3"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a</a:t>
            </a:r>
            <a:r>
              <a:rPr sz="1000" i="1" spc="-8" dirty="0">
                <a:solidFill>
                  <a:srgbClr val="000000"/>
                </a:solidFill>
                <a:latin typeface="Montserrat" panose="00000500000000000000" pitchFamily="2" charset="0"/>
                <a:cs typeface="Arial"/>
              </a:rPr>
              <a:t>n</a:t>
            </a:r>
            <a:r>
              <a:rPr sz="1000" i="1" spc="-6" dirty="0">
                <a:solidFill>
                  <a:srgbClr val="000000"/>
                </a:solidFill>
                <a:latin typeface="Montserrat" panose="00000500000000000000" pitchFamily="2" charset="0"/>
                <a:cs typeface="Arial"/>
              </a:rPr>
              <a:t>d</a:t>
            </a:r>
            <a:r>
              <a:rPr sz="1000" i="1" spc="-8" dirty="0">
                <a:solidFill>
                  <a:srgbClr val="000000"/>
                </a:solidFill>
                <a:latin typeface="Montserrat" panose="00000500000000000000" pitchFamily="2" charset="0"/>
                <a:cs typeface="Arial"/>
              </a:rPr>
              <a:t> </a:t>
            </a:r>
            <a:r>
              <a:rPr sz="1000" i="1" spc="-6" dirty="0">
                <a:solidFill>
                  <a:srgbClr val="000000"/>
                </a:solidFill>
                <a:latin typeface="Montserrat" panose="00000500000000000000" pitchFamily="2" charset="0"/>
                <a:cs typeface="Arial"/>
              </a:rPr>
              <a:t>Rese</a:t>
            </a:r>
            <a:r>
              <a:rPr sz="1000" i="1" spc="-8" dirty="0">
                <a:solidFill>
                  <a:srgbClr val="000000"/>
                </a:solidFill>
                <a:latin typeface="Montserrat" panose="00000500000000000000" pitchFamily="2" charset="0"/>
                <a:cs typeface="Arial"/>
              </a:rPr>
              <a:t>a</a:t>
            </a:r>
            <a:r>
              <a:rPr sz="1000" i="1" spc="-3" dirty="0">
                <a:solidFill>
                  <a:srgbClr val="000000"/>
                </a:solidFill>
                <a:latin typeface="Montserrat" panose="00000500000000000000" pitchFamily="2" charset="0"/>
                <a:cs typeface="Arial"/>
              </a:rPr>
              <a:t>r</a:t>
            </a:r>
            <a:r>
              <a:rPr sz="1000" i="1" dirty="0">
                <a:solidFill>
                  <a:srgbClr val="000000"/>
                </a:solidFill>
                <a:latin typeface="Montserrat" panose="00000500000000000000" pitchFamily="2" charset="0"/>
                <a:cs typeface="Arial"/>
              </a:rPr>
              <a:t>c</a:t>
            </a:r>
            <a:r>
              <a:rPr sz="1000" i="1" spc="-6" dirty="0">
                <a:solidFill>
                  <a:srgbClr val="000000"/>
                </a:solidFill>
                <a:latin typeface="Montserrat" panose="00000500000000000000" pitchFamily="2" charset="0"/>
                <a:cs typeface="Arial"/>
              </a:rPr>
              <a:t>h</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3012038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714" y="1001714"/>
            <a:ext cx="10186195" cy="4854576"/>
          </a:xfrm>
          <a:prstGeom prst="rect">
            <a:avLst/>
          </a:prstGeom>
          <a:solidFill>
            <a:srgbClr val="ADC2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900"/>
          </a:p>
        </p:txBody>
      </p:sp>
      <p:sp>
        <p:nvSpPr>
          <p:cNvPr id="2" name="TextBox 18"/>
          <p:cNvSpPr txBox="1">
            <a:spLocks noChangeArrowheads="1"/>
          </p:cNvSpPr>
          <p:nvPr/>
        </p:nvSpPr>
        <p:spPr bwMode="auto">
          <a:xfrm>
            <a:off x="3531452" y="2875006"/>
            <a:ext cx="5126724"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ctr" eaLnBrk="1" hangingPunct="1"/>
            <a:r>
              <a:rPr lang="en-US" altLang="en-US" sz="6900" dirty="0">
                <a:solidFill>
                  <a:schemeClr val="bg1"/>
                </a:solidFill>
                <a:latin typeface="Montserrat" pitchFamily="2" charset="0"/>
              </a:rPr>
              <a:t>SESSION  </a:t>
            </a:r>
            <a:r>
              <a:rPr lang="en-US" altLang="en-US" sz="6900" b="1" dirty="0">
                <a:solidFill>
                  <a:schemeClr val="bg1"/>
                </a:solidFill>
                <a:latin typeface="Montserrat" pitchFamily="2" charset="0"/>
              </a:rPr>
              <a:t>5</a:t>
            </a:r>
            <a:endParaRPr lang="tr-TR" altLang="en-US" sz="6900" b="1" dirty="0">
              <a:solidFill>
                <a:schemeClr val="bg1"/>
              </a:solidFill>
              <a:latin typeface="Montserrat" pitchFamily="2" charset="0"/>
            </a:endParaRPr>
          </a:p>
        </p:txBody>
      </p:sp>
    </p:spTree>
    <p:extLst>
      <p:ext uri="{BB962C8B-B14F-4D97-AF65-F5344CB8AC3E}">
        <p14:creationId xmlns:p14="http://schemas.microsoft.com/office/powerpoint/2010/main" val="6858943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7">
            <a:extLst>
              <a:ext uri="{FF2B5EF4-FFF2-40B4-BE49-F238E27FC236}">
                <a16:creationId xmlns:a16="http://schemas.microsoft.com/office/drawing/2014/main" id="{A25584AC-BB54-44BF-872B-75FFDB7CDBA0}"/>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29" name="object 18">
            <a:extLst>
              <a:ext uri="{FF2B5EF4-FFF2-40B4-BE49-F238E27FC236}">
                <a16:creationId xmlns:a16="http://schemas.microsoft.com/office/drawing/2014/main" id="{ECC2F6C6-3A61-47C0-9274-15EBB4FE813F}"/>
              </a:ext>
            </a:extLst>
          </p:cNvPr>
          <p:cNvSpPr txBox="1"/>
          <p:nvPr/>
        </p:nvSpPr>
        <p:spPr>
          <a:xfrm>
            <a:off x="2624599" y="1891854"/>
            <a:ext cx="977900" cy="204788"/>
          </a:xfrm>
          <a:prstGeom prst="rect">
            <a:avLst/>
          </a:prstGeom>
        </p:spPr>
        <p:txBody>
          <a:bodyPr lIns="0" tIns="0" rIns="0" bIns="0" anchor="b"/>
          <a:lstStyle/>
          <a:p>
            <a:pPr marL="6351" defTabSz="457189">
              <a:tabLst>
                <a:tab pos="1555395" algn="l"/>
              </a:tabLst>
              <a:defRPr/>
            </a:pPr>
            <a:r>
              <a:rPr sz="1200" spc="-6" dirty="0">
                <a:solidFill>
                  <a:srgbClr val="000000"/>
                </a:solidFill>
                <a:latin typeface="Montserrat" panose="00000500000000000000" pitchFamily="2" charset="0"/>
                <a:cs typeface="Arial"/>
              </a:rPr>
              <a:t>C</a:t>
            </a:r>
            <a:r>
              <a:rPr sz="1200" dirty="0">
                <a:solidFill>
                  <a:srgbClr val="000000"/>
                </a:solidFill>
                <a:latin typeface="Montserrat" panose="00000500000000000000" pitchFamily="2" charset="0"/>
                <a:cs typeface="Arial"/>
              </a:rPr>
              <a:t>lient</a:t>
            </a:r>
            <a:r>
              <a:rPr sz="1200" spc="-8"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N</a:t>
            </a:r>
            <a:r>
              <a:rPr sz="1200" dirty="0">
                <a:solidFill>
                  <a:srgbClr val="000000"/>
                </a:solidFill>
                <a:latin typeface="Montserrat" panose="00000500000000000000" pitchFamily="2" charset="0"/>
                <a:cs typeface="Arial"/>
              </a:rPr>
              <a:t>a</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u="sng" dirty="0">
                <a:solidFill>
                  <a:srgbClr val="000000"/>
                </a:solidFill>
                <a:latin typeface="Montserrat" panose="00000500000000000000" pitchFamily="2" charset="0"/>
                <a:cs typeface="Arial"/>
              </a:rPr>
              <a:t> </a:t>
            </a:r>
            <a:endParaRPr sz="1200" dirty="0">
              <a:solidFill>
                <a:srgbClr val="000000"/>
              </a:solidFill>
              <a:latin typeface="Montserrat" panose="00000500000000000000" pitchFamily="2" charset="0"/>
              <a:cs typeface="Arial"/>
            </a:endParaRPr>
          </a:p>
        </p:txBody>
      </p:sp>
      <p:sp>
        <p:nvSpPr>
          <p:cNvPr id="30" name="object 19">
            <a:extLst>
              <a:ext uri="{FF2B5EF4-FFF2-40B4-BE49-F238E27FC236}">
                <a16:creationId xmlns:a16="http://schemas.microsoft.com/office/drawing/2014/main" id="{4DB96AE2-006B-49A6-B720-7C9F794D507E}"/>
              </a:ext>
            </a:extLst>
          </p:cNvPr>
          <p:cNvSpPr txBox="1"/>
          <p:nvPr/>
        </p:nvSpPr>
        <p:spPr>
          <a:xfrm>
            <a:off x="6771943" y="1891854"/>
            <a:ext cx="413544" cy="204788"/>
          </a:xfrm>
          <a:prstGeom prst="rect">
            <a:avLst/>
          </a:prstGeom>
        </p:spPr>
        <p:txBody>
          <a:bodyPr lIns="0" tIns="0" rIns="0" bIns="0" anchor="b"/>
          <a:lstStyle/>
          <a:p>
            <a:pPr marL="6351" defTabSz="457189">
              <a:tabLst>
                <a:tab pos="982956" algn="l"/>
              </a:tabLst>
              <a:defRPr/>
            </a:pPr>
            <a:r>
              <a:rPr sz="1200" spc="-6" dirty="0">
                <a:solidFill>
                  <a:srgbClr val="000000"/>
                </a:solidFill>
                <a:latin typeface="Montserrat" panose="00000500000000000000" pitchFamily="2" charset="0"/>
                <a:cs typeface="Arial"/>
              </a:rPr>
              <a:t>D</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e</a:t>
            </a:r>
          </a:p>
        </p:txBody>
      </p:sp>
      <p:sp>
        <p:nvSpPr>
          <p:cNvPr id="31" name="object 2">
            <a:extLst>
              <a:ext uri="{FF2B5EF4-FFF2-40B4-BE49-F238E27FC236}">
                <a16:creationId xmlns:a16="http://schemas.microsoft.com/office/drawing/2014/main" id="{B1980ABE-2E04-4539-ACE9-801AE4F67780}"/>
              </a:ext>
            </a:extLst>
          </p:cNvPr>
          <p:cNvSpPr txBox="1">
            <a:spLocks noChangeArrowheads="1"/>
          </p:cNvSpPr>
          <p:nvPr/>
        </p:nvSpPr>
        <p:spPr bwMode="auto">
          <a:xfrm>
            <a:off x="2624599" y="1086243"/>
            <a:ext cx="32273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Session Notes</a:t>
            </a:r>
          </a:p>
        </p:txBody>
      </p:sp>
      <p:sp>
        <p:nvSpPr>
          <p:cNvPr id="32" name="object 4">
            <a:extLst>
              <a:ext uri="{FF2B5EF4-FFF2-40B4-BE49-F238E27FC236}">
                <a16:creationId xmlns:a16="http://schemas.microsoft.com/office/drawing/2014/main" id="{4CC22647-2AB0-4519-B562-55754B7558EC}"/>
              </a:ext>
            </a:extLst>
          </p:cNvPr>
          <p:cNvSpPr>
            <a:spLocks/>
          </p:cNvSpPr>
          <p:nvPr/>
        </p:nvSpPr>
        <p:spPr bwMode="auto">
          <a:xfrm>
            <a:off x="3602499" y="2068858"/>
            <a:ext cx="2869407" cy="27782"/>
          </a:xfrm>
          <a:custGeom>
            <a:avLst/>
            <a:gdLst>
              <a:gd name="T0" fmla="*/ 0 w 7543800"/>
              <a:gd name="T1" fmla="*/ 0 h 55202"/>
              <a:gd name="T2" fmla="*/ 7543800 w 7543800"/>
              <a:gd name="T3" fmla="*/ 0 h 55202"/>
            </a:gdLst>
            <a:ahLst/>
            <a:cxnLst>
              <a:cxn ang="0">
                <a:pos x="T0" y="T1"/>
              </a:cxn>
              <a:cxn ang="0">
                <a:pos x="T2" y="T3"/>
              </a:cxn>
            </a:cxnLst>
            <a:rect l="0" t="0" r="r" b="b"/>
            <a:pathLst>
              <a:path w="7543800" h="55202">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sp>
        <p:nvSpPr>
          <p:cNvPr id="33" name="object 4">
            <a:extLst>
              <a:ext uri="{FF2B5EF4-FFF2-40B4-BE49-F238E27FC236}">
                <a16:creationId xmlns:a16="http://schemas.microsoft.com/office/drawing/2014/main" id="{E2B2AFFD-F6AE-46C6-A5E4-91DE50DE704E}"/>
              </a:ext>
            </a:extLst>
          </p:cNvPr>
          <p:cNvSpPr>
            <a:spLocks/>
          </p:cNvSpPr>
          <p:nvPr/>
        </p:nvSpPr>
        <p:spPr bwMode="auto">
          <a:xfrm>
            <a:off x="7179930" y="2057747"/>
            <a:ext cx="2492376" cy="23020"/>
          </a:xfrm>
          <a:custGeom>
            <a:avLst/>
            <a:gdLst>
              <a:gd name="T0" fmla="*/ 0 w 7543800"/>
              <a:gd name="T1" fmla="*/ 0 h 45719"/>
              <a:gd name="T2" fmla="*/ 7543800 w 7543800"/>
              <a:gd name="T3" fmla="*/ 0 h 45719"/>
            </a:gdLst>
            <a:ahLst/>
            <a:cxnLst>
              <a:cxn ang="0">
                <a:pos x="T0" y="T1"/>
              </a:cxn>
              <a:cxn ang="0">
                <a:pos x="T2" y="T3"/>
              </a:cxn>
            </a:cxnLst>
            <a:rect l="0" t="0" r="r" b="b"/>
            <a:pathLst>
              <a:path w="7543800" h="45719">
                <a:moveTo>
                  <a:pt x="0" y="0"/>
                </a:moveTo>
                <a:lnTo>
                  <a:pt x="754380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sz="900" dirty="0"/>
          </a:p>
        </p:txBody>
      </p:sp>
      <p:graphicFrame>
        <p:nvGraphicFramePr>
          <p:cNvPr id="34" name="Table 33">
            <a:extLst>
              <a:ext uri="{FF2B5EF4-FFF2-40B4-BE49-F238E27FC236}">
                <a16:creationId xmlns:a16="http://schemas.microsoft.com/office/drawing/2014/main" id="{2A74B0C7-D5E8-490E-A99A-CF1C8A00DF02}"/>
              </a:ext>
            </a:extLst>
          </p:cNvPr>
          <p:cNvGraphicFramePr>
            <a:graphicFrameLocks noGrp="1"/>
          </p:cNvGraphicFramePr>
          <p:nvPr>
            <p:extLst>
              <p:ext uri="{D42A27DB-BD31-4B8C-83A1-F6EECF244321}">
                <p14:modId xmlns:p14="http://schemas.microsoft.com/office/powerpoint/2010/main" val="3747855983"/>
              </p:ext>
            </p:extLst>
          </p:nvPr>
        </p:nvGraphicFramePr>
        <p:xfrm>
          <a:off x="2609850" y="2402869"/>
          <a:ext cx="8550275" cy="3341112"/>
        </p:xfrm>
        <a:graphic>
          <a:graphicData uri="http://schemas.openxmlformats.org/drawingml/2006/table">
            <a:tbl>
              <a:tblPr>
                <a:tableStyleId>{793D81CF-94F2-401A-BA57-92F5A7B2D0C5}</a:tableStyleId>
              </a:tblPr>
              <a:tblGrid>
                <a:gridCol w="8550275">
                  <a:extLst>
                    <a:ext uri="{9D8B030D-6E8A-4147-A177-3AD203B41FA5}">
                      <a16:colId xmlns:a16="http://schemas.microsoft.com/office/drawing/2014/main" val="4130498642"/>
                    </a:ext>
                  </a:extLst>
                </a:gridCol>
              </a:tblGrid>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871623"/>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0781462"/>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197599"/>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9708937"/>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4305236"/>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25460"/>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767391"/>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044034"/>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5699046"/>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898935"/>
                  </a:ext>
                </a:extLst>
              </a:tr>
              <a:tr h="278426">
                <a:tc>
                  <a:txBody>
                    <a:bodyPr/>
                    <a:lstStyle/>
                    <a:p>
                      <a:endParaRPr lang="en-US" sz="90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95301"/>
                  </a:ext>
                </a:extLst>
              </a:tr>
              <a:tr h="278426">
                <a:tc>
                  <a:txBody>
                    <a:bodyPr/>
                    <a:lstStyle/>
                    <a:p>
                      <a:endParaRPr lang="en-US" sz="900" dirty="0"/>
                    </a:p>
                  </a:txBody>
                  <a:tcPr marL="45720" marR="45720" marT="22860" marB="228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2647264"/>
                  </a:ext>
                </a:extLst>
              </a:tr>
            </a:tbl>
          </a:graphicData>
        </a:graphic>
      </p:graphicFrame>
      <p:pic>
        <p:nvPicPr>
          <p:cNvPr id="9" name="Picture 8">
            <a:extLst>
              <a:ext uri="{FF2B5EF4-FFF2-40B4-BE49-F238E27FC236}">
                <a16:creationId xmlns:a16="http://schemas.microsoft.com/office/drawing/2014/main" id="{09659BE0-6873-4997-98B9-A82649DD4A90}"/>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14259416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8369302" y="1075386"/>
            <a:ext cx="279003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A vigorous five mile walk</a:t>
            </a:r>
          </a:p>
        </p:txBody>
      </p:sp>
      <p:sp>
        <p:nvSpPr>
          <p:cNvPr id="4" name="object 2"/>
          <p:cNvSpPr txBox="1">
            <a:spLocks noChangeArrowheads="1"/>
          </p:cNvSpPr>
          <p:nvPr/>
        </p:nvSpPr>
        <p:spPr bwMode="auto">
          <a:xfrm>
            <a:off x="262459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Exercise</a:t>
            </a:r>
          </a:p>
        </p:txBody>
      </p:sp>
      <p:sp>
        <p:nvSpPr>
          <p:cNvPr id="8" name="object 5"/>
          <p:cNvSpPr txBox="1"/>
          <p:nvPr/>
        </p:nvSpPr>
        <p:spPr>
          <a:xfrm>
            <a:off x="2624599" y="2087564"/>
            <a:ext cx="8534735" cy="2943226"/>
          </a:xfrm>
          <a:prstGeom prst="rect">
            <a:avLst/>
          </a:prstGeom>
        </p:spPr>
        <p:txBody>
          <a:bodyPr vert="horz" wrap="square" lIns="0" tIns="0" rIns="0" bIns="0" rtlCol="0">
            <a:noAutofit/>
          </a:bodyPr>
          <a:lstStyle/>
          <a:p>
            <a:pPr marL="25400" marR="6351" algn="ctr" defTabSz="457189"/>
            <a:r>
              <a:rPr sz="1600" dirty="0">
                <a:solidFill>
                  <a:srgbClr val="000000"/>
                </a:solidFill>
                <a:latin typeface="Montserrat" panose="00000500000000000000" pitchFamily="2" charset="0"/>
                <a:cs typeface="Arial"/>
              </a:rPr>
              <a:t>“A vigorous five-mile walk will do more good for an </a:t>
            </a:r>
            <a:br>
              <a:rPr lang="en-US" sz="1600" dirty="0">
                <a:solidFill>
                  <a:srgbClr val="000000"/>
                </a:solidFill>
                <a:latin typeface="Montserrat" panose="00000500000000000000" pitchFamily="2" charset="0"/>
                <a:cs typeface="Arial"/>
              </a:rPr>
            </a:br>
            <a:r>
              <a:rPr sz="1600" dirty="0">
                <a:solidFill>
                  <a:srgbClr val="000000"/>
                </a:solidFill>
                <a:latin typeface="Montserrat" panose="00000500000000000000" pitchFamily="2" charset="0"/>
                <a:cs typeface="Arial"/>
              </a:rPr>
              <a:t>unhappy but otherwise healthy adult than all the </a:t>
            </a:r>
            <a:br>
              <a:rPr lang="en-US" sz="1600" dirty="0">
                <a:solidFill>
                  <a:srgbClr val="000000"/>
                </a:solidFill>
                <a:latin typeface="Montserrat" panose="00000500000000000000" pitchFamily="2" charset="0"/>
                <a:cs typeface="Arial"/>
              </a:rPr>
            </a:br>
            <a:r>
              <a:rPr sz="1600" dirty="0">
                <a:solidFill>
                  <a:srgbClr val="000000"/>
                </a:solidFill>
                <a:latin typeface="Montserrat" panose="00000500000000000000" pitchFamily="2" charset="0"/>
                <a:cs typeface="Arial"/>
              </a:rPr>
              <a:t>medicine and psychology in the world.”</a:t>
            </a:r>
          </a:p>
          <a:p>
            <a:pPr marL="18097" algn="ctr" defTabSz="457189">
              <a:spcBef>
                <a:spcPts val="120"/>
              </a:spcBef>
            </a:pPr>
            <a:r>
              <a:rPr sz="1200" i="1" spc="-75" dirty="0">
                <a:solidFill>
                  <a:srgbClr val="BCC8C8"/>
                </a:solidFill>
                <a:latin typeface="Montserrat" panose="00000500000000000000" pitchFamily="2" charset="0"/>
                <a:cs typeface="Arial"/>
              </a:rPr>
              <a:t>Paul Dudley White (1886 – 1973), American physician and cardiologist</a:t>
            </a:r>
          </a:p>
          <a:p>
            <a:pPr defTabSz="457189">
              <a:spcBef>
                <a:spcPts val="22"/>
              </a:spcBef>
            </a:pPr>
            <a:endParaRPr sz="1200" dirty="0">
              <a:solidFill>
                <a:srgbClr val="000000"/>
              </a:solidFill>
              <a:latin typeface="Calibri"/>
            </a:endParaRPr>
          </a:p>
          <a:p>
            <a:pPr defTabSz="457189"/>
            <a:endParaRPr sz="1200" dirty="0">
              <a:solidFill>
                <a:srgbClr val="000000"/>
              </a:solidFill>
              <a:latin typeface="Calibri"/>
            </a:endParaRPr>
          </a:p>
          <a:p>
            <a:pPr marL="6351" marR="37465" defTabSz="457189"/>
            <a:r>
              <a:rPr sz="1200" dirty="0">
                <a:latin typeface="Montserrat" panose="00000500000000000000" pitchFamily="2" charset="0"/>
                <a:cs typeface="Arial"/>
              </a:rPr>
              <a:t>Of course we all know that exercise is good for us, but everyone may not know that i</a:t>
            </a:r>
            <a:r>
              <a:rPr lang="en-US" sz="1200" dirty="0">
                <a:latin typeface="Montserrat" panose="00000500000000000000" pitchFamily="2" charset="0"/>
                <a:cs typeface="Arial"/>
              </a:rPr>
              <a:t>t </a:t>
            </a:r>
            <a:r>
              <a:rPr sz="1200" dirty="0">
                <a:latin typeface="Montserrat" panose="00000500000000000000" pitchFamily="2" charset="0"/>
                <a:cs typeface="Arial"/>
              </a:rPr>
              <a:t>is scientifically proven to make us smarter, happier and more successful as well as strengthening our immune system.</a:t>
            </a:r>
          </a:p>
          <a:p>
            <a:pPr defTabSz="457189"/>
            <a:endParaRPr sz="1200" dirty="0">
              <a:latin typeface="Montserrat" panose="00000500000000000000" pitchFamily="2" charset="0"/>
              <a:cs typeface="Arial"/>
            </a:endParaRPr>
          </a:p>
          <a:p>
            <a:pPr marL="6351" marR="84135" defTabSz="457189"/>
            <a:r>
              <a:rPr sz="1200" dirty="0">
                <a:latin typeface="Montserrat" panose="00000500000000000000" pitchFamily="2" charset="0"/>
                <a:cs typeface="Arial"/>
              </a:rPr>
              <a:t>Exercise helps us to build muscles, get stronger and lose weight. It also relieves symptoms of both depression and anxiety if done regularly and with some intensity. Exercise creates better sleeping habits and enhances self esteem.</a:t>
            </a:r>
          </a:p>
          <a:p>
            <a:pPr defTabSz="457189"/>
            <a:endParaRPr sz="1200" dirty="0">
              <a:latin typeface="Montserrat" panose="00000500000000000000" pitchFamily="2" charset="0"/>
              <a:cs typeface="Arial"/>
            </a:endParaRPr>
          </a:p>
          <a:p>
            <a:pPr marL="6351" marR="35242" defTabSz="457189"/>
            <a:r>
              <a:rPr sz="1200" u="sng" dirty="0">
                <a:latin typeface="Montserrat" panose="00000500000000000000" pitchFamily="2" charset="0"/>
                <a:cs typeface="Arial"/>
              </a:rPr>
              <a:t>Spark: The Revolutionary New Science of Exercise and the Brain</a:t>
            </a:r>
            <a:r>
              <a:rPr sz="1200" dirty="0">
                <a:latin typeface="Montserrat" panose="00000500000000000000" pitchFamily="2" charset="0"/>
                <a:cs typeface="Arial"/>
              </a:rPr>
              <a:t>, </a:t>
            </a:r>
            <a:r>
              <a:rPr sz="1200" i="1" dirty="0">
                <a:latin typeface="Montserrat" panose="00000500000000000000" pitchFamily="2" charset="0"/>
                <a:cs typeface="Arial"/>
              </a:rPr>
              <a:t>by John Rate, MD, Harvard Professor</a:t>
            </a:r>
            <a:r>
              <a:rPr sz="1200" dirty="0">
                <a:latin typeface="Montserrat" panose="00000500000000000000" pitchFamily="2" charset="0"/>
                <a:cs typeface="Arial"/>
              </a:rPr>
              <a:t>, says that students who scored highest on fitness levels and lowest on body fat, scored twice as well on aptitude tests in reading and math compared to children who were less fit. Something to think about!</a:t>
            </a:r>
          </a:p>
        </p:txBody>
      </p:sp>
      <p:sp>
        <p:nvSpPr>
          <p:cNvPr id="6" name="TextBox 7">
            <a:extLst>
              <a:ext uri="{FF2B5EF4-FFF2-40B4-BE49-F238E27FC236}">
                <a16:creationId xmlns:a16="http://schemas.microsoft.com/office/drawing/2014/main" id="{57BDD3AA-F507-4D5D-8AF1-9B904922CA44}"/>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392F7F53-FDC9-4AAB-BBF8-96F2B8959358}"/>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7801996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615003" y="1086115"/>
            <a:ext cx="3545123"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Keep track of your activity</a:t>
            </a:r>
          </a:p>
        </p:txBody>
      </p:sp>
      <p:sp>
        <p:nvSpPr>
          <p:cNvPr id="4" name="object 2"/>
          <p:cNvSpPr txBox="1">
            <a:spLocks noChangeArrowheads="1"/>
          </p:cNvSpPr>
          <p:nvPr/>
        </p:nvSpPr>
        <p:spPr bwMode="auto">
          <a:xfrm>
            <a:off x="2624599"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8" name="object 5"/>
          <p:cNvSpPr txBox="1"/>
          <p:nvPr/>
        </p:nvSpPr>
        <p:spPr>
          <a:xfrm>
            <a:off x="2624599" y="2087564"/>
            <a:ext cx="8535527" cy="2943226"/>
          </a:xfrm>
          <a:prstGeom prst="rect">
            <a:avLst/>
          </a:prstGeom>
        </p:spPr>
        <p:txBody>
          <a:bodyPr vert="horz" wrap="square" lIns="0" tIns="0" rIns="0" bIns="0" rtlCol="0">
            <a:noAutofit/>
          </a:bodyPr>
          <a:lstStyle/>
          <a:p>
            <a:pPr marL="125093" marR="107948" algn="ctr" defTabSz="457189">
              <a:lnSpc>
                <a:spcPts val="2000"/>
              </a:lnSpc>
            </a:pPr>
            <a:r>
              <a:rPr sz="1600" dirty="0">
                <a:solidFill>
                  <a:srgbClr val="000000"/>
                </a:solidFill>
                <a:latin typeface="Montserrat" panose="00000500000000000000" pitchFamily="2" charset="0"/>
                <a:cs typeface="Arial"/>
              </a:rPr>
              <a:t>“Exercise can be used like a vaccine to prevent disease and a medication to treat it. If there were a drug with the same benefits as working out, it would instantly be the standard of care.”</a:t>
            </a:r>
          </a:p>
          <a:p>
            <a:pPr marL="21590" algn="ctr" defTabSz="457189">
              <a:lnSpc>
                <a:spcPts val="2000"/>
              </a:lnSpc>
              <a:spcBef>
                <a:spcPts val="138"/>
              </a:spcBef>
            </a:pPr>
            <a:r>
              <a:rPr sz="1200" i="1" spc="-75" dirty="0">
                <a:solidFill>
                  <a:srgbClr val="BCC8C8"/>
                </a:solidFill>
                <a:latin typeface="Montserrat" panose="00000500000000000000" pitchFamily="2" charset="0"/>
                <a:cs typeface="Arial"/>
              </a:rPr>
              <a:t>Robert Sallis, MD, VP American College of Sports Medicine, Exercise is Medicine advisory board chairman.</a:t>
            </a:r>
            <a:endParaRPr sz="1000" dirty="0">
              <a:solidFill>
                <a:srgbClr val="000000"/>
              </a:solidFill>
              <a:latin typeface="Calibri"/>
            </a:endParaRPr>
          </a:p>
          <a:p>
            <a:pPr defTabSz="457189">
              <a:lnSpc>
                <a:spcPts val="500"/>
              </a:lnSpc>
            </a:pPr>
            <a:endParaRPr lang="en-US" sz="900" dirty="0">
              <a:solidFill>
                <a:srgbClr val="000000"/>
              </a:solidFill>
              <a:latin typeface="Calibri"/>
            </a:endParaRPr>
          </a:p>
          <a:p>
            <a:pPr defTabSz="457189">
              <a:lnSpc>
                <a:spcPts val="500"/>
              </a:lnSpc>
            </a:pPr>
            <a:endParaRPr lang="en-US" sz="900" dirty="0">
              <a:solidFill>
                <a:srgbClr val="000000"/>
              </a:solidFill>
              <a:latin typeface="Calibri"/>
            </a:endParaRPr>
          </a:p>
          <a:p>
            <a:pPr defTabSz="457189">
              <a:lnSpc>
                <a:spcPts val="500"/>
              </a:lnSpc>
            </a:pPr>
            <a:endParaRPr sz="900" dirty="0">
              <a:solidFill>
                <a:srgbClr val="000000"/>
              </a:solidFill>
              <a:latin typeface="Calibri"/>
            </a:endParaRPr>
          </a:p>
          <a:p>
            <a:pPr marL="6351" marR="46036" defTabSz="457189">
              <a:lnSpc>
                <a:spcPct val="113300"/>
              </a:lnSpc>
            </a:pPr>
            <a:r>
              <a:rPr sz="1200" dirty="0">
                <a:latin typeface="Montserrat" panose="00000500000000000000" pitchFamily="2" charset="0"/>
                <a:cs typeface="Arial"/>
              </a:rPr>
              <a:t>Keeping track of your physical activity is just as important as keeping track of feelings, thoughts and food intake. Everyone is different. For health and wellness, you should aim for a minimum of 150 minutes weekly </a:t>
            </a:r>
            <a:br>
              <a:rPr lang="en-US" sz="1200" dirty="0">
                <a:latin typeface="Montserrat" panose="00000500000000000000" pitchFamily="2" charset="0"/>
                <a:cs typeface="Arial"/>
              </a:rPr>
            </a:br>
            <a:r>
              <a:rPr sz="1200" dirty="0">
                <a:latin typeface="Montserrat" panose="00000500000000000000" pitchFamily="2" charset="0"/>
                <a:cs typeface="Arial"/>
              </a:rPr>
              <a:t>(25 minutes a day, 6 days a week).</a:t>
            </a:r>
          </a:p>
          <a:p>
            <a:pPr defTabSz="457189">
              <a:lnSpc>
                <a:spcPts val="451"/>
              </a:lnSpc>
              <a:spcBef>
                <a:spcPts val="4"/>
              </a:spcBef>
            </a:pPr>
            <a:endParaRPr sz="1200" dirty="0">
              <a:latin typeface="Montserrat" panose="00000500000000000000" pitchFamily="2" charset="0"/>
              <a:cs typeface="Arial"/>
            </a:endParaRPr>
          </a:p>
          <a:p>
            <a:pPr defTabSz="457189">
              <a:lnSpc>
                <a:spcPts val="500"/>
              </a:lnSpc>
            </a:pPr>
            <a:endParaRPr sz="1200" dirty="0">
              <a:latin typeface="Montserrat" panose="00000500000000000000" pitchFamily="2" charset="0"/>
              <a:cs typeface="Arial"/>
            </a:endParaRPr>
          </a:p>
          <a:p>
            <a:pPr marL="6351" marR="40639" defTabSz="457189">
              <a:lnSpc>
                <a:spcPct val="112900"/>
              </a:lnSpc>
            </a:pPr>
            <a:r>
              <a:rPr sz="1200" dirty="0">
                <a:latin typeface="Montserrat" panose="00000500000000000000" pitchFamily="2" charset="0"/>
                <a:cs typeface="Arial"/>
              </a:rPr>
              <a:t>Before starting any activity, think about how active you are now and how active you were in the past. </a:t>
            </a:r>
            <a:br>
              <a:rPr lang="en-US" sz="1200" dirty="0">
                <a:latin typeface="Montserrat" panose="00000500000000000000" pitchFamily="2" charset="0"/>
                <a:cs typeface="Arial"/>
              </a:rPr>
            </a:br>
            <a:r>
              <a:rPr sz="1200" dirty="0">
                <a:latin typeface="Montserrat" panose="00000500000000000000" pitchFamily="2" charset="0"/>
                <a:cs typeface="Arial"/>
              </a:rPr>
              <a:t>Think about your likes and dislikes when it comes to being active, this helps you to decide what you </a:t>
            </a:r>
            <a:br>
              <a:rPr lang="en-US" sz="1200" dirty="0">
                <a:latin typeface="Montserrat" panose="00000500000000000000" pitchFamily="2" charset="0"/>
                <a:cs typeface="Arial"/>
              </a:rPr>
            </a:br>
            <a:r>
              <a:rPr sz="1200" dirty="0">
                <a:latin typeface="Montserrat" panose="00000500000000000000" pitchFamily="2" charset="0"/>
                <a:cs typeface="Arial"/>
              </a:rPr>
              <a:t>want to do and how much activity is right for</a:t>
            </a:r>
            <a:r>
              <a:rPr lang="en-US" sz="1200" dirty="0">
                <a:latin typeface="Montserrat" panose="00000500000000000000" pitchFamily="2" charset="0"/>
                <a:cs typeface="Arial"/>
              </a:rPr>
              <a:t> </a:t>
            </a:r>
            <a:r>
              <a:rPr sz="1200" dirty="0">
                <a:latin typeface="Montserrat" panose="00000500000000000000" pitchFamily="2" charset="0"/>
                <a:cs typeface="Arial"/>
              </a:rPr>
              <a:t>you.</a:t>
            </a:r>
            <a:endParaRPr lang="en-US" sz="1200" dirty="0">
              <a:latin typeface="Montserrat" panose="00000500000000000000" pitchFamily="2" charset="0"/>
              <a:cs typeface="Arial"/>
            </a:endParaRPr>
          </a:p>
          <a:p>
            <a:pPr marL="6351" marR="40639" defTabSz="457189">
              <a:lnSpc>
                <a:spcPct val="112900"/>
              </a:lnSpc>
            </a:pPr>
            <a:endParaRPr sz="1200" dirty="0">
              <a:latin typeface="Montserrat" panose="00000500000000000000" pitchFamily="2" charset="0"/>
              <a:cs typeface="Arial"/>
            </a:endParaRP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Work up to your goal slowly. It will take about 4 weeks.</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150 minutes of activity will burn about 700 calories per week.</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Pick activities you like.</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Choose moderate kinds of activity, such as brisk walking.</a:t>
            </a:r>
            <a:endParaRPr sz="900" dirty="0">
              <a:latin typeface="Montserrat" panose="00000500000000000000" pitchFamily="2" charset="0"/>
              <a:cs typeface="Arial"/>
            </a:endParaRPr>
          </a:p>
        </p:txBody>
      </p:sp>
      <p:sp>
        <p:nvSpPr>
          <p:cNvPr id="6" name="TextBox 7">
            <a:extLst>
              <a:ext uri="{FF2B5EF4-FFF2-40B4-BE49-F238E27FC236}">
                <a16:creationId xmlns:a16="http://schemas.microsoft.com/office/drawing/2014/main" id="{AB6379ED-193D-4892-85C0-AB0FD6468240}"/>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pic>
        <p:nvPicPr>
          <p:cNvPr id="7" name="Picture 6">
            <a:extLst>
              <a:ext uri="{FF2B5EF4-FFF2-40B4-BE49-F238E27FC236}">
                <a16:creationId xmlns:a16="http://schemas.microsoft.com/office/drawing/2014/main" id="{7204B5AF-ECBD-4B2B-B1A4-F7777268FF05}"/>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37042087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txBox="1"/>
          <p:nvPr/>
        </p:nvSpPr>
        <p:spPr>
          <a:xfrm>
            <a:off x="2629289" y="2102311"/>
            <a:ext cx="8530836" cy="2943226"/>
          </a:xfrm>
          <a:prstGeom prst="rect">
            <a:avLst/>
          </a:prstGeom>
        </p:spPr>
        <p:txBody>
          <a:bodyPr vert="horz" wrap="square" lIns="0" tIns="0" rIns="0" bIns="0" rtlCol="0">
            <a:noAutofit/>
          </a:bodyPr>
          <a:lstStyle/>
          <a:p>
            <a:pPr marL="6351" defTabSz="457189"/>
            <a:r>
              <a:rPr sz="1200" b="1" dirty="0">
                <a:solidFill>
                  <a:srgbClr val="000000"/>
                </a:solidFill>
                <a:latin typeface="Montserrat" panose="00000500000000000000" pitchFamily="2" charset="0"/>
                <a:cs typeface="Arial"/>
              </a:rPr>
              <a:t>How Active Are You?</a:t>
            </a:r>
            <a:endParaRPr sz="1200" dirty="0">
              <a:solidFill>
                <a:srgbClr val="000000"/>
              </a:solidFill>
              <a:latin typeface="Montserrat" panose="00000500000000000000" pitchFamily="2" charset="0"/>
              <a:cs typeface="Arial"/>
            </a:endParaRPr>
          </a:p>
          <a:p>
            <a:pPr marL="6351" marR="6351" defTabSz="457189"/>
            <a:r>
              <a:rPr sz="1200" dirty="0">
                <a:solidFill>
                  <a:srgbClr val="000000"/>
                </a:solidFill>
                <a:latin typeface="Montserrat" panose="00000500000000000000" pitchFamily="2" charset="0"/>
                <a:cs typeface="Arial"/>
              </a:rPr>
              <a:t>Before you begin a new physical activity routine, it is important to know how much activity you do now. </a:t>
            </a:r>
            <a:endParaRPr lang="en-US" sz="1200" dirty="0">
              <a:solidFill>
                <a:srgbClr val="000000"/>
              </a:solidFill>
              <a:latin typeface="Montserrat" panose="00000500000000000000" pitchFamily="2" charset="0"/>
              <a:cs typeface="Arial"/>
            </a:endParaRPr>
          </a:p>
          <a:p>
            <a:pPr marL="6351" marR="6351" defTabSz="457189">
              <a:spcAft>
                <a:spcPts val="300"/>
              </a:spcAft>
            </a:pPr>
            <a:r>
              <a:rPr sz="1200" dirty="0">
                <a:solidFill>
                  <a:srgbClr val="000000"/>
                </a:solidFill>
                <a:latin typeface="Montserrat" panose="00000500000000000000" pitchFamily="2" charset="0"/>
                <a:cs typeface="Arial"/>
              </a:rPr>
              <a:t>It is also important to figure out what type of activity is best for you, and how</a:t>
            </a:r>
            <a:r>
              <a:rPr lang="en-US" sz="1200"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much. </a:t>
            </a:r>
            <a:endParaRPr lang="en-US" sz="1200" dirty="0">
              <a:solidFill>
                <a:srgbClr val="000000"/>
              </a:solidFill>
              <a:latin typeface="Montserrat" panose="00000500000000000000" pitchFamily="2" charset="0"/>
              <a:cs typeface="Arial"/>
            </a:endParaRPr>
          </a:p>
          <a:p>
            <a:pPr marL="6351" marR="6351" defTabSz="457189"/>
            <a:r>
              <a:rPr sz="1200" dirty="0">
                <a:solidFill>
                  <a:srgbClr val="000000"/>
                </a:solidFill>
                <a:latin typeface="Montserrat" panose="00000500000000000000" pitchFamily="2" charset="0"/>
                <a:cs typeface="Arial"/>
              </a:rPr>
              <a:t>Answer these questions about how active you are right now.</a:t>
            </a:r>
          </a:p>
          <a:p>
            <a:pPr marL="171447" indent="-171447" defTabSz="457189">
              <a:buFont typeface="+mj-lt"/>
              <a:buAutoNum type="arabicPeriod"/>
            </a:pPr>
            <a:endParaRPr sz="1200" dirty="0">
              <a:solidFill>
                <a:srgbClr val="000000"/>
              </a:solidFill>
              <a:latin typeface="Calibri"/>
            </a:endParaRPr>
          </a:p>
          <a:p>
            <a:pPr marL="171447" indent="-171447" defTabSz="457189">
              <a:spcBef>
                <a:spcPts val="8"/>
              </a:spcBef>
              <a:buFont typeface="+mj-lt"/>
              <a:buAutoNum type="arabicPeriod"/>
            </a:pPr>
            <a:endParaRPr sz="1200" dirty="0">
              <a:solidFill>
                <a:srgbClr val="000000"/>
              </a:solidFill>
              <a:latin typeface="Calibri"/>
            </a:endParaRPr>
          </a:p>
          <a:p>
            <a:pPr marL="292093" indent="-171447" defTabSz="457189">
              <a:spcAft>
                <a:spcPts val="600"/>
              </a:spcAft>
              <a:buFont typeface="+mj-lt"/>
              <a:buAutoNum type="arabicPeriod"/>
              <a:tabLst>
                <a:tab pos="120648" algn="l"/>
                <a:tab pos="3451457" algn="l"/>
              </a:tabLst>
            </a:pPr>
            <a:r>
              <a:rPr sz="1200" dirty="0">
                <a:solidFill>
                  <a:srgbClr val="000000"/>
                </a:solidFill>
                <a:latin typeface="Montserrat" panose="00000500000000000000" pitchFamily="2" charset="0"/>
                <a:cs typeface="Arial"/>
              </a:rPr>
              <a:t>How active are you now?</a:t>
            </a:r>
          </a:p>
          <a:p>
            <a:pPr marL="171447" indent="-171447" defTabSz="457189">
              <a:spcBef>
                <a:spcPts val="12"/>
              </a:spcBef>
              <a:buFont typeface="+mj-lt"/>
              <a:buAutoNum type="arabicPeriod"/>
            </a:pPr>
            <a:endParaRPr sz="1200" dirty="0">
              <a:solidFill>
                <a:srgbClr val="000000"/>
              </a:solidFill>
              <a:latin typeface="Calibri"/>
            </a:endParaRPr>
          </a:p>
          <a:p>
            <a:pPr marL="292093" indent="-171447" defTabSz="457189">
              <a:buFont typeface="+mj-lt"/>
              <a:buAutoNum type="arabicPeriod"/>
              <a:tabLst>
                <a:tab pos="120648" algn="l"/>
              </a:tabLst>
            </a:pPr>
            <a:r>
              <a:rPr sz="1200" dirty="0">
                <a:solidFill>
                  <a:srgbClr val="000000"/>
                </a:solidFill>
                <a:latin typeface="Montserrat" panose="00000500000000000000" pitchFamily="2" charset="0"/>
                <a:cs typeface="Arial"/>
              </a:rPr>
              <a:t>What do you do? Where you do it? Whom do you do it with? How long do you do it?</a:t>
            </a:r>
            <a:r>
              <a:rPr lang="en-US" sz="1200"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How often do you do it?</a:t>
            </a:r>
          </a:p>
          <a:p>
            <a:pPr marL="171447" indent="-171447" defTabSz="457189">
              <a:spcBef>
                <a:spcPts val="12"/>
              </a:spcBef>
              <a:buFont typeface="+mj-lt"/>
              <a:buAutoNum type="arabicPeriod"/>
            </a:pPr>
            <a:endParaRPr sz="1200" dirty="0">
              <a:solidFill>
                <a:srgbClr val="000000"/>
              </a:solidFill>
              <a:latin typeface="Calibri"/>
            </a:endParaRPr>
          </a:p>
          <a:p>
            <a:pPr marL="292093" indent="-171447" defTabSz="457189">
              <a:buFont typeface="+mj-lt"/>
              <a:buAutoNum type="arabicPeriod"/>
              <a:tabLst>
                <a:tab pos="120648" algn="l"/>
                <a:tab pos="3456854" algn="l"/>
              </a:tabLst>
            </a:pPr>
            <a:endParaRPr lang="en-US" sz="1200" dirty="0">
              <a:solidFill>
                <a:srgbClr val="000000"/>
              </a:solidFill>
              <a:latin typeface="Montserrat" panose="00000500000000000000" pitchFamily="2" charset="0"/>
              <a:cs typeface="Arial"/>
            </a:endParaRPr>
          </a:p>
          <a:p>
            <a:pPr marL="292093" indent="-171447" defTabSz="457189">
              <a:spcBef>
                <a:spcPts val="1200"/>
              </a:spcBef>
              <a:spcAft>
                <a:spcPts val="600"/>
              </a:spcAft>
              <a:buFont typeface="+mj-lt"/>
              <a:buAutoNum type="arabicPeriod"/>
              <a:tabLst>
                <a:tab pos="120648" algn="l"/>
                <a:tab pos="3456854" algn="l"/>
              </a:tabLst>
            </a:pPr>
            <a:r>
              <a:rPr sz="1200" dirty="0">
                <a:solidFill>
                  <a:srgbClr val="000000"/>
                </a:solidFill>
                <a:latin typeface="Montserrat" panose="00000500000000000000" pitchFamily="2" charset="0"/>
                <a:cs typeface="Arial"/>
              </a:rPr>
              <a:t>What activities have you done in the past?</a:t>
            </a:r>
          </a:p>
          <a:p>
            <a:pPr marL="171447" indent="-171447" defTabSz="457189">
              <a:spcBef>
                <a:spcPts val="14"/>
              </a:spcBef>
              <a:buFont typeface="+mj-lt"/>
              <a:buAutoNum type="arabicPeriod"/>
            </a:pPr>
            <a:endParaRPr sz="1200" dirty="0">
              <a:solidFill>
                <a:srgbClr val="000000"/>
              </a:solidFill>
              <a:latin typeface="Calibri"/>
            </a:endParaRPr>
          </a:p>
          <a:p>
            <a:pPr marL="292093" indent="-171447" defTabSz="457189">
              <a:spcAft>
                <a:spcPts val="600"/>
              </a:spcAft>
              <a:buFont typeface="+mj-lt"/>
              <a:buAutoNum type="arabicPeriod"/>
              <a:tabLst>
                <a:tab pos="120648" algn="l"/>
                <a:tab pos="3436217" algn="l"/>
              </a:tabLst>
            </a:pPr>
            <a:r>
              <a:rPr sz="1200" dirty="0">
                <a:solidFill>
                  <a:srgbClr val="000000"/>
                </a:solidFill>
                <a:latin typeface="Montserrat" panose="00000500000000000000" pitchFamily="2" charset="0"/>
                <a:cs typeface="Arial"/>
              </a:rPr>
              <a:t>Why did you stop?</a:t>
            </a:r>
          </a:p>
          <a:p>
            <a:pPr marL="171447" indent="-171447" defTabSz="457189">
              <a:spcBef>
                <a:spcPts val="7"/>
              </a:spcBef>
              <a:buFont typeface="+mj-lt"/>
              <a:buAutoNum type="arabicPeriod"/>
            </a:pPr>
            <a:endParaRPr sz="1200" dirty="0">
              <a:solidFill>
                <a:srgbClr val="000000"/>
              </a:solidFill>
              <a:latin typeface="Calibri"/>
            </a:endParaRPr>
          </a:p>
          <a:p>
            <a:pPr marL="292093" indent="-171447" defTabSz="457189">
              <a:spcAft>
                <a:spcPts val="600"/>
              </a:spcAft>
              <a:buFont typeface="+mj-lt"/>
              <a:buAutoNum type="arabicPeriod"/>
              <a:tabLst>
                <a:tab pos="120648" algn="l"/>
                <a:tab pos="3482571" algn="l"/>
              </a:tabLst>
            </a:pPr>
            <a:r>
              <a:rPr sz="1200" dirty="0">
                <a:solidFill>
                  <a:srgbClr val="000000"/>
                </a:solidFill>
                <a:latin typeface="Montserrat" panose="00000500000000000000" pitchFamily="2" charset="0"/>
                <a:cs typeface="Arial"/>
              </a:rPr>
              <a:t>What do you like and not like about being active or being inactive?</a:t>
            </a:r>
          </a:p>
        </p:txBody>
      </p:sp>
      <p:sp>
        <p:nvSpPr>
          <p:cNvPr id="10" name="object 8"/>
          <p:cNvSpPr/>
          <p:nvPr/>
        </p:nvSpPr>
        <p:spPr>
          <a:xfrm flipV="1">
            <a:off x="4810764" y="3373000"/>
            <a:ext cx="6349362" cy="57239"/>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2" name="object 2"/>
          <p:cNvSpPr txBox="1">
            <a:spLocks noChangeArrowheads="1"/>
          </p:cNvSpPr>
          <p:nvPr/>
        </p:nvSpPr>
        <p:spPr bwMode="auto">
          <a:xfrm>
            <a:off x="2624654" y="109478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13" name="object 8"/>
          <p:cNvSpPr/>
          <p:nvPr/>
        </p:nvSpPr>
        <p:spPr>
          <a:xfrm>
            <a:off x="2725857" y="4436557"/>
            <a:ext cx="8428998" cy="22860"/>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4" name="object 8"/>
          <p:cNvSpPr/>
          <p:nvPr/>
        </p:nvSpPr>
        <p:spPr>
          <a:xfrm flipV="1">
            <a:off x="3058183" y="4058438"/>
            <a:ext cx="8096672" cy="22860"/>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5" name="object 8"/>
          <p:cNvSpPr/>
          <p:nvPr/>
        </p:nvSpPr>
        <p:spPr>
          <a:xfrm>
            <a:off x="6110748" y="4777813"/>
            <a:ext cx="5049377" cy="22860"/>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6" name="object 8"/>
          <p:cNvSpPr/>
          <p:nvPr/>
        </p:nvSpPr>
        <p:spPr>
          <a:xfrm>
            <a:off x="4318002" y="5213164"/>
            <a:ext cx="6836853" cy="22860"/>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7" name="object 8"/>
          <p:cNvSpPr/>
          <p:nvPr/>
        </p:nvSpPr>
        <p:spPr>
          <a:xfrm flipV="1">
            <a:off x="2721116" y="5874182"/>
            <a:ext cx="8433739" cy="97156"/>
          </a:xfrm>
          <a:custGeom>
            <a:avLst/>
            <a:gdLst/>
            <a:ahLst/>
            <a:cxnLst/>
            <a:rect l="l" t="t" r="r" b="b"/>
            <a:pathLst>
              <a:path w="6696040">
                <a:moveTo>
                  <a:pt x="0" y="0"/>
                </a:moveTo>
                <a:lnTo>
                  <a:pt x="6696040" y="0"/>
                </a:lnTo>
              </a:path>
            </a:pathLst>
          </a:custGeom>
          <a:ln w="11233">
            <a:solidFill>
              <a:srgbClr val="000000"/>
            </a:solidFill>
          </a:ln>
        </p:spPr>
        <p:txBody>
          <a:bodyPr wrap="square" lIns="0" tIns="0" rIns="0" bIns="0" rtlCol="0">
            <a:noAutofit/>
          </a:bodyPr>
          <a:lstStyle/>
          <a:p>
            <a:pPr defTabSz="457189"/>
            <a:endParaRPr sz="900" dirty="0">
              <a:solidFill>
                <a:srgbClr val="51AEB3"/>
              </a:solidFill>
              <a:latin typeface="Calibri"/>
            </a:endParaRPr>
          </a:p>
        </p:txBody>
      </p:sp>
      <p:sp>
        <p:nvSpPr>
          <p:cNvPr id="18" name="object 9"/>
          <p:cNvSpPr txBox="1"/>
          <p:nvPr/>
        </p:nvSpPr>
        <p:spPr>
          <a:xfrm>
            <a:off x="2629289" y="6353756"/>
            <a:ext cx="3756521" cy="142294"/>
          </a:xfrm>
          <a:prstGeom prst="rect">
            <a:avLst/>
          </a:prstGeom>
        </p:spPr>
        <p:txBody>
          <a:bodyPr vert="horz" wrap="square" lIns="0" tIns="0" rIns="0" bIns="0" rtlCol="0">
            <a:noAutofit/>
          </a:bodyPr>
          <a:lstStyle/>
          <a:p>
            <a:pPr marL="6351" defTabSz="457189"/>
            <a:r>
              <a:rPr sz="1000" i="1" dirty="0">
                <a:solidFill>
                  <a:srgbClr val="000000"/>
                </a:solidFill>
                <a:latin typeface="Montserrat" panose="00000500000000000000" pitchFamily="2" charset="0"/>
                <a:cs typeface="Arial"/>
              </a:rPr>
              <a:t>Adapt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d</a:t>
            </a:r>
            <a:r>
              <a:rPr sz="1000" i="1" spc="-20"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from</a:t>
            </a:r>
            <a:r>
              <a:rPr sz="1000" i="1" spc="-3"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Natio</a:t>
            </a:r>
            <a:r>
              <a:rPr sz="1000" i="1" spc="3" dirty="0">
                <a:solidFill>
                  <a:srgbClr val="000000"/>
                </a:solidFill>
                <a:latin typeface="Montserrat" panose="00000500000000000000" pitchFamily="2" charset="0"/>
                <a:cs typeface="Arial"/>
              </a:rPr>
              <a:t>n</a:t>
            </a:r>
            <a:r>
              <a:rPr sz="1000" i="1" dirty="0">
                <a:solidFill>
                  <a:srgbClr val="000000"/>
                </a:solidFill>
                <a:latin typeface="Montserrat" panose="00000500000000000000" pitchFamily="2" charset="0"/>
                <a:cs typeface="Arial"/>
              </a:rPr>
              <a:t>al</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abet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s</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Preventi</a:t>
            </a:r>
            <a:r>
              <a:rPr sz="1000" i="1" spc="-6" dirty="0">
                <a:solidFill>
                  <a:srgbClr val="000000"/>
                </a:solidFill>
                <a:latin typeface="Montserrat" panose="00000500000000000000" pitchFamily="2" charset="0"/>
                <a:cs typeface="Arial"/>
              </a:rPr>
              <a:t>o</a:t>
            </a:r>
            <a:r>
              <a:rPr sz="1000" i="1" dirty="0">
                <a:solidFill>
                  <a:srgbClr val="000000"/>
                </a:solidFill>
                <a:latin typeface="Montserrat" panose="00000500000000000000" pitchFamily="2" charset="0"/>
                <a:cs typeface="Arial"/>
              </a:rPr>
              <a:t>n</a:t>
            </a:r>
            <a:r>
              <a:rPr sz="1000" i="1" spc="-16"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Program</a:t>
            </a:r>
            <a:endParaRPr sz="1000" dirty="0">
              <a:solidFill>
                <a:srgbClr val="000000"/>
              </a:solidFill>
              <a:latin typeface="Montserrat" panose="00000500000000000000" pitchFamily="2" charset="0"/>
              <a:cs typeface="Arial"/>
            </a:endParaRPr>
          </a:p>
        </p:txBody>
      </p:sp>
      <p:sp>
        <p:nvSpPr>
          <p:cNvPr id="19" name="TextBox 7">
            <a:extLst>
              <a:ext uri="{FF2B5EF4-FFF2-40B4-BE49-F238E27FC236}">
                <a16:creationId xmlns:a16="http://schemas.microsoft.com/office/drawing/2014/main" id="{BED02B8E-4862-4174-8F58-BF55A1CF7A97}"/>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pic>
        <p:nvPicPr>
          <p:cNvPr id="20" name="Picture 19">
            <a:extLst>
              <a:ext uri="{FF2B5EF4-FFF2-40B4-BE49-F238E27FC236}">
                <a16:creationId xmlns:a16="http://schemas.microsoft.com/office/drawing/2014/main" id="{A3B47974-4A12-4D15-8032-15E7CDEF1711}"/>
              </a:ext>
            </a:extLst>
          </p:cNvPr>
          <p:cNvPicPr>
            <a:picLocks noChangeAspect="1"/>
          </p:cNvPicPr>
          <p:nvPr/>
        </p:nvPicPr>
        <p:blipFill>
          <a:blip r:embed="rId2"/>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8165266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6"/>
          <p:cNvSpPr txBox="1"/>
          <p:nvPr/>
        </p:nvSpPr>
        <p:spPr>
          <a:xfrm>
            <a:off x="2619738" y="2087565"/>
            <a:ext cx="8540387" cy="2943226"/>
          </a:xfrm>
          <a:prstGeom prst="rect">
            <a:avLst/>
          </a:prstGeom>
        </p:spPr>
        <p:txBody>
          <a:bodyPr vert="horz" wrap="square" lIns="0" tIns="0" rIns="0" bIns="0" rtlCol="0">
            <a:noAutofit/>
          </a:bodyPr>
          <a:lstStyle/>
          <a:p>
            <a:pPr marL="6033" marR="838815" defTabSz="457189">
              <a:lnSpc>
                <a:spcPts val="1200"/>
              </a:lnSpc>
              <a:tabLst>
                <a:tab pos="177796" algn="l"/>
              </a:tabLst>
              <a:defRPr/>
            </a:pPr>
            <a:r>
              <a:rPr sz="1200" dirty="0">
                <a:latin typeface="Montserrat" panose="00000500000000000000" pitchFamily="2" charset="0"/>
                <a:cs typeface="Arial"/>
              </a:rPr>
              <a:t>It is not always easy to start being more active. But we are here to</a:t>
            </a:r>
            <a:r>
              <a:rPr lang="en-US" sz="1200" dirty="0">
                <a:latin typeface="Montserrat" panose="00000500000000000000" pitchFamily="2" charset="0"/>
                <a:cs typeface="Arial"/>
              </a:rPr>
              <a:t> </a:t>
            </a:r>
            <a:r>
              <a:rPr sz="1200" dirty="0">
                <a:latin typeface="Montserrat" panose="00000500000000000000" pitchFamily="2" charset="0"/>
                <a:cs typeface="Arial"/>
              </a:rPr>
              <a:t>help. </a:t>
            </a:r>
            <a:endParaRPr lang="en-US" sz="1200" dirty="0">
              <a:latin typeface="Montserrat" panose="00000500000000000000" pitchFamily="2" charset="0"/>
              <a:cs typeface="Arial"/>
            </a:endParaRPr>
          </a:p>
          <a:p>
            <a:pPr marL="6033" marR="838815" defTabSz="457189">
              <a:lnSpc>
                <a:spcPts val="1200"/>
              </a:lnSpc>
              <a:spcAft>
                <a:spcPts val="300"/>
              </a:spcAft>
              <a:tabLst>
                <a:tab pos="177796" algn="l"/>
              </a:tabLst>
              <a:defRPr/>
            </a:pPr>
            <a:r>
              <a:rPr sz="1200" dirty="0">
                <a:latin typeface="Montserrat" panose="00000500000000000000" pitchFamily="2" charset="0"/>
                <a:cs typeface="Arial"/>
              </a:rPr>
              <a:t>Here are some tips to make it easier:</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Work out or walk with a friend.</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Have fun!</a:t>
            </a:r>
          </a:p>
          <a:p>
            <a:pPr marL="177796" indent="-171764" defTabSz="457189">
              <a:lnSpc>
                <a:spcPts val="1200"/>
              </a:lnSpc>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Plan activities you enjoy.</a:t>
            </a:r>
          </a:p>
          <a:p>
            <a:pPr defTabSz="457189">
              <a:lnSpc>
                <a:spcPts val="500"/>
              </a:lnSpc>
            </a:pPr>
            <a:endParaRPr sz="1200" dirty="0">
              <a:solidFill>
                <a:srgbClr val="000000"/>
              </a:solidFill>
              <a:latin typeface="Calibri"/>
            </a:endParaRPr>
          </a:p>
          <a:p>
            <a:pPr defTabSz="457189">
              <a:lnSpc>
                <a:spcPts val="551"/>
              </a:lnSpc>
              <a:spcBef>
                <a:spcPts val="12"/>
              </a:spcBef>
            </a:pPr>
            <a:endParaRPr sz="1200" dirty="0">
              <a:solidFill>
                <a:srgbClr val="000000"/>
              </a:solidFill>
              <a:latin typeface="Calibri"/>
            </a:endParaRPr>
          </a:p>
          <a:p>
            <a:pPr marL="6351" defTabSz="457189"/>
            <a:r>
              <a:rPr sz="1200" b="1" dirty="0">
                <a:solidFill>
                  <a:srgbClr val="000000"/>
                </a:solidFill>
                <a:latin typeface="Montserrat" panose="00000500000000000000" pitchFamily="2" charset="0"/>
                <a:cs typeface="Arial"/>
              </a:rPr>
              <a:t>Be Active, it’s Your Choice!</a:t>
            </a:r>
            <a:endParaRPr sz="1200" dirty="0">
              <a:solidFill>
                <a:srgbClr val="000000"/>
              </a:solidFill>
              <a:latin typeface="Montserrat" panose="00000500000000000000" pitchFamily="2" charset="0"/>
              <a:cs typeface="Arial"/>
            </a:endParaRPr>
          </a:p>
          <a:p>
            <a:pPr marL="6351" marR="121600" defTabSz="457189">
              <a:lnSpc>
                <a:spcPct val="112900"/>
              </a:lnSpc>
            </a:pPr>
            <a:r>
              <a:rPr sz="1200" dirty="0">
                <a:solidFill>
                  <a:srgbClr val="000000"/>
                </a:solidFill>
                <a:latin typeface="Montserrat" panose="00000500000000000000" pitchFamily="2" charset="0"/>
                <a:cs typeface="Arial"/>
              </a:rPr>
              <a:t>This session focuses on how to become more physically active as a lifestyle choice. In life we have a lot of choices, we can choose a healthy lifestyle. Change can happen,</a:t>
            </a:r>
            <a:r>
              <a:rPr lang="en-US" sz="1200"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you just</a:t>
            </a:r>
            <a:r>
              <a:rPr lang="en-US" sz="1200"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have to be willing to begin and set the time aside.</a:t>
            </a:r>
          </a:p>
          <a:p>
            <a:pPr defTabSz="457189">
              <a:lnSpc>
                <a:spcPts val="500"/>
              </a:lnSpc>
            </a:pPr>
            <a:endParaRPr sz="1200" dirty="0">
              <a:solidFill>
                <a:srgbClr val="000000"/>
              </a:solidFill>
              <a:latin typeface="Calibri"/>
            </a:endParaRPr>
          </a:p>
          <a:p>
            <a:pPr defTabSz="457189">
              <a:lnSpc>
                <a:spcPts val="551"/>
              </a:lnSpc>
              <a:spcBef>
                <a:spcPts val="6"/>
              </a:spcBef>
            </a:pPr>
            <a:endParaRPr sz="1200" dirty="0">
              <a:solidFill>
                <a:srgbClr val="000000"/>
              </a:solidFill>
              <a:latin typeface="Calibri"/>
            </a:endParaRPr>
          </a:p>
          <a:p>
            <a:pPr marL="6351" defTabSz="457189"/>
            <a:r>
              <a:rPr sz="1200" b="1" dirty="0">
                <a:solidFill>
                  <a:srgbClr val="000000"/>
                </a:solidFill>
                <a:latin typeface="Montserrat" panose="00000500000000000000" pitchFamily="2" charset="0"/>
                <a:cs typeface="Arial"/>
              </a:rPr>
              <a:t>Find the Time</a:t>
            </a:r>
            <a:endParaRPr sz="1200" dirty="0">
              <a:solidFill>
                <a:srgbClr val="000000"/>
              </a:solidFill>
              <a:latin typeface="Montserrat" panose="00000500000000000000" pitchFamily="2" charset="0"/>
              <a:cs typeface="Arial"/>
            </a:endParaRPr>
          </a:p>
          <a:p>
            <a:pPr marL="6351" marR="6351" defTabSz="457189">
              <a:lnSpc>
                <a:spcPct val="113100"/>
              </a:lnSpc>
              <a:spcBef>
                <a:spcPts val="3"/>
              </a:spcBef>
            </a:pPr>
            <a:r>
              <a:rPr sz="1200" dirty="0">
                <a:solidFill>
                  <a:srgbClr val="000000"/>
                </a:solidFill>
                <a:latin typeface="Montserrat" panose="00000500000000000000" pitchFamily="2" charset="0"/>
                <a:cs typeface="Arial"/>
              </a:rPr>
              <a:t>We never have enough time for everything we want or need to do. Physical activity is one of the hardest things to budget time for. If you struggle in finding the time, you may be surprised at the simple things </a:t>
            </a:r>
            <a:br>
              <a:rPr lang="en-US" sz="1200" dirty="0">
                <a:solidFill>
                  <a:srgbClr val="000000"/>
                </a:solidFill>
                <a:latin typeface="Montserrat" panose="00000500000000000000" pitchFamily="2" charset="0"/>
                <a:cs typeface="Arial"/>
              </a:rPr>
            </a:br>
            <a:r>
              <a:rPr sz="1200" dirty="0">
                <a:solidFill>
                  <a:srgbClr val="000000"/>
                </a:solidFill>
                <a:latin typeface="Montserrat" panose="00000500000000000000" pitchFamily="2" charset="0"/>
                <a:cs typeface="Arial"/>
              </a:rPr>
              <a:t>you can do to fit exercise into your day. Having an active lifestyle means making choices to move instead </a:t>
            </a:r>
            <a:br>
              <a:rPr lang="en-US" sz="1200" dirty="0">
                <a:solidFill>
                  <a:srgbClr val="000000"/>
                </a:solidFill>
                <a:latin typeface="Montserrat" panose="00000500000000000000" pitchFamily="2" charset="0"/>
                <a:cs typeface="Arial"/>
              </a:rPr>
            </a:br>
            <a:r>
              <a:rPr sz="1200" dirty="0">
                <a:solidFill>
                  <a:srgbClr val="000000"/>
                </a:solidFill>
                <a:latin typeface="Montserrat" panose="00000500000000000000" pitchFamily="2" charset="0"/>
                <a:cs typeface="Arial"/>
              </a:rPr>
              <a:t>of sit. Examples include taking the stairs, parking far away from entrances and walking, and walking, </a:t>
            </a:r>
            <a:br>
              <a:rPr lang="en-US" sz="1200" dirty="0">
                <a:solidFill>
                  <a:srgbClr val="000000"/>
                </a:solidFill>
                <a:latin typeface="Montserrat" panose="00000500000000000000" pitchFamily="2" charset="0"/>
                <a:cs typeface="Arial"/>
              </a:rPr>
            </a:br>
            <a:r>
              <a:rPr sz="1200" dirty="0">
                <a:solidFill>
                  <a:srgbClr val="000000"/>
                </a:solidFill>
                <a:latin typeface="Montserrat" panose="00000500000000000000" pitchFamily="2" charset="0"/>
                <a:cs typeface="Arial"/>
              </a:rPr>
              <a:t>instead of driving, whenever possible.</a:t>
            </a:r>
          </a:p>
        </p:txBody>
      </p:sp>
      <p:sp>
        <p:nvSpPr>
          <p:cNvPr id="15" name="object 2"/>
          <p:cNvSpPr txBox="1">
            <a:spLocks noChangeArrowheads="1"/>
          </p:cNvSpPr>
          <p:nvPr/>
        </p:nvSpPr>
        <p:spPr bwMode="auto">
          <a:xfrm>
            <a:off x="2619738" y="1086243"/>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6" name="TextBox 7">
            <a:extLst>
              <a:ext uri="{FF2B5EF4-FFF2-40B4-BE49-F238E27FC236}">
                <a16:creationId xmlns:a16="http://schemas.microsoft.com/office/drawing/2014/main" id="{D7E532E7-22F2-4496-B07F-61C51B795054}"/>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7" name="object 9">
            <a:extLst>
              <a:ext uri="{FF2B5EF4-FFF2-40B4-BE49-F238E27FC236}">
                <a16:creationId xmlns:a16="http://schemas.microsoft.com/office/drawing/2014/main" id="{4E1EA4EC-0216-42B3-B987-E851E02D3A06}"/>
              </a:ext>
            </a:extLst>
          </p:cNvPr>
          <p:cNvSpPr txBox="1"/>
          <p:nvPr/>
        </p:nvSpPr>
        <p:spPr>
          <a:xfrm>
            <a:off x="2629289" y="6353756"/>
            <a:ext cx="3756521" cy="142294"/>
          </a:xfrm>
          <a:prstGeom prst="rect">
            <a:avLst/>
          </a:prstGeom>
        </p:spPr>
        <p:txBody>
          <a:bodyPr vert="horz" wrap="square" lIns="0" tIns="0" rIns="0" bIns="0" rtlCol="0">
            <a:noAutofit/>
          </a:bodyPr>
          <a:lstStyle/>
          <a:p>
            <a:pPr marL="6351" defTabSz="457189"/>
            <a:r>
              <a:rPr sz="1000" i="1" dirty="0">
                <a:solidFill>
                  <a:srgbClr val="000000"/>
                </a:solidFill>
                <a:latin typeface="Montserrat" panose="00000500000000000000" pitchFamily="2" charset="0"/>
                <a:cs typeface="Arial"/>
              </a:rPr>
              <a:t>Adapt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d</a:t>
            </a:r>
            <a:r>
              <a:rPr sz="1000" i="1" spc="-20"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from</a:t>
            </a:r>
            <a:r>
              <a:rPr sz="1000" i="1" spc="-3"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Natio</a:t>
            </a:r>
            <a:r>
              <a:rPr sz="1000" i="1" spc="3" dirty="0">
                <a:solidFill>
                  <a:srgbClr val="000000"/>
                </a:solidFill>
                <a:latin typeface="Montserrat" panose="00000500000000000000" pitchFamily="2" charset="0"/>
                <a:cs typeface="Arial"/>
              </a:rPr>
              <a:t>n</a:t>
            </a:r>
            <a:r>
              <a:rPr sz="1000" i="1" dirty="0">
                <a:solidFill>
                  <a:srgbClr val="000000"/>
                </a:solidFill>
                <a:latin typeface="Montserrat" panose="00000500000000000000" pitchFamily="2" charset="0"/>
                <a:cs typeface="Arial"/>
              </a:rPr>
              <a:t>al</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abet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s</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Preventi</a:t>
            </a:r>
            <a:r>
              <a:rPr sz="1000" i="1" spc="-6" dirty="0">
                <a:solidFill>
                  <a:srgbClr val="000000"/>
                </a:solidFill>
                <a:latin typeface="Montserrat" panose="00000500000000000000" pitchFamily="2" charset="0"/>
                <a:cs typeface="Arial"/>
              </a:rPr>
              <a:t>o</a:t>
            </a:r>
            <a:r>
              <a:rPr sz="1000" i="1" dirty="0">
                <a:solidFill>
                  <a:srgbClr val="000000"/>
                </a:solidFill>
                <a:latin typeface="Montserrat" panose="00000500000000000000" pitchFamily="2" charset="0"/>
                <a:cs typeface="Arial"/>
              </a:rPr>
              <a:t>n</a:t>
            </a:r>
            <a:r>
              <a:rPr sz="1000" i="1" spc="-16"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Program</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7575102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Box 10"/>
          <p:cNvSpPr txBox="1">
            <a:spLocks noChangeArrowheads="1"/>
          </p:cNvSpPr>
          <p:nvPr/>
        </p:nvSpPr>
        <p:spPr bwMode="auto">
          <a:xfrm>
            <a:off x="7794885" y="1075386"/>
            <a:ext cx="3364449"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Be active wherever you are</a:t>
            </a:r>
          </a:p>
        </p:txBody>
      </p:sp>
      <p:sp>
        <p:nvSpPr>
          <p:cNvPr id="7" name="object 5"/>
          <p:cNvSpPr txBox="1"/>
          <p:nvPr/>
        </p:nvSpPr>
        <p:spPr>
          <a:xfrm>
            <a:off x="2619738" y="2088708"/>
            <a:ext cx="8540387" cy="775146"/>
          </a:xfrm>
          <a:prstGeom prst="rect">
            <a:avLst/>
          </a:prstGeom>
        </p:spPr>
        <p:txBody>
          <a:bodyPr vert="horz" wrap="square" lIns="0" tIns="0" rIns="0" bIns="0" rtlCol="0">
            <a:noAutofit/>
          </a:bodyPr>
          <a:lstStyle/>
          <a:p>
            <a:pPr marL="6351" marR="6351" defTabSz="457189">
              <a:lnSpc>
                <a:spcPct val="112900"/>
              </a:lnSpc>
            </a:pPr>
            <a:r>
              <a:rPr sz="1200" spc="-3" dirty="0">
                <a:solidFill>
                  <a:srgbClr val="000000"/>
                </a:solidFill>
                <a:latin typeface="Montserrat" panose="00000500000000000000" pitchFamily="2" charset="0"/>
                <a:cs typeface="Arial"/>
              </a:rPr>
              <a:t>Bein</a:t>
            </a:r>
            <a:r>
              <a:rPr sz="1200" dirty="0">
                <a:solidFill>
                  <a:srgbClr val="000000"/>
                </a:solidFill>
                <a:latin typeface="Montserrat" panose="00000500000000000000" pitchFamily="2" charset="0"/>
                <a:cs typeface="Arial"/>
              </a:rPr>
              <a:t>g</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acti</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doesn’t</a:t>
            </a:r>
            <a:r>
              <a:rPr sz="1200" spc="-1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ha</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to</a:t>
            </a:r>
            <a:r>
              <a:rPr sz="1200" spc="-3"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ean</a:t>
            </a:r>
            <a:r>
              <a:rPr sz="1200" spc="-1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trips</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to</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the</a:t>
            </a:r>
            <a:r>
              <a:rPr sz="1200" spc="-1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g</a:t>
            </a:r>
            <a:r>
              <a:rPr sz="1200" spc="-11" dirty="0">
                <a:solidFill>
                  <a:srgbClr val="000000"/>
                </a:solidFill>
                <a:latin typeface="Montserrat" panose="00000500000000000000" pitchFamily="2" charset="0"/>
                <a:cs typeface="Arial"/>
              </a:rPr>
              <a:t>y</a:t>
            </a:r>
            <a:r>
              <a:rPr sz="1200" dirty="0">
                <a:solidFill>
                  <a:srgbClr val="000000"/>
                </a:solidFill>
                <a:latin typeface="Montserrat" panose="00000500000000000000" pitchFamily="2" charset="0"/>
                <a:cs typeface="Arial"/>
              </a:rPr>
              <a:t>m</a:t>
            </a:r>
            <a:r>
              <a:rPr sz="1200" spc="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or</a:t>
            </a:r>
            <a:r>
              <a:rPr sz="1200" spc="-11" dirty="0">
                <a:solidFill>
                  <a:srgbClr val="000000"/>
                </a:solidFill>
                <a:latin typeface="Montserrat" panose="00000500000000000000" pitchFamily="2" charset="0"/>
                <a:cs typeface="Arial"/>
              </a:rPr>
              <a:t> w</a:t>
            </a:r>
            <a:r>
              <a:rPr sz="1200" dirty="0">
                <a:solidFill>
                  <a:srgbClr val="000000"/>
                </a:solidFill>
                <a:latin typeface="Montserrat" panose="00000500000000000000" pitchFamily="2" charset="0"/>
                <a:cs typeface="Arial"/>
              </a:rPr>
              <a:t>alking</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for</a:t>
            </a:r>
            <a:r>
              <a:rPr sz="1200" spc="-1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long</a:t>
            </a:r>
            <a:r>
              <a:rPr sz="1200" spc="3" dirty="0">
                <a:solidFill>
                  <a:srgbClr val="000000"/>
                </a:solidFill>
                <a:latin typeface="Montserrat" panose="00000500000000000000" pitchFamily="2" charset="0"/>
                <a:cs typeface="Arial"/>
              </a:rPr>
              <a:t> t</a:t>
            </a:r>
            <a:r>
              <a:rPr sz="1200" dirty="0">
                <a:solidFill>
                  <a:srgbClr val="000000"/>
                </a:solidFill>
                <a:latin typeface="Montserrat" panose="00000500000000000000" pitchFamily="2" charset="0"/>
                <a:cs typeface="Arial"/>
              </a:rPr>
              <a:t>i</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on</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read</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ill. </a:t>
            </a:r>
            <a:br>
              <a:rPr lang="en-US" sz="1200" dirty="0">
                <a:solidFill>
                  <a:srgbClr val="000000"/>
                </a:solidFill>
                <a:latin typeface="Montserrat" panose="00000500000000000000" pitchFamily="2" charset="0"/>
                <a:cs typeface="Arial"/>
              </a:rPr>
            </a:br>
            <a:r>
              <a:rPr sz="1200" spc="-74" dirty="0">
                <a:solidFill>
                  <a:srgbClr val="000000"/>
                </a:solidFill>
                <a:latin typeface="Montserrat" panose="00000500000000000000" pitchFamily="2" charset="0"/>
                <a:cs typeface="Arial"/>
              </a:rPr>
              <a:t>Y</a:t>
            </a:r>
            <a:r>
              <a:rPr sz="1200" dirty="0">
                <a:solidFill>
                  <a:srgbClr val="000000"/>
                </a:solidFill>
                <a:latin typeface="Montserrat" panose="00000500000000000000" pitchFamily="2" charset="0"/>
                <a:cs typeface="Arial"/>
              </a:rPr>
              <a:t>ou</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can</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be</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ac</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 an</a:t>
            </a:r>
            <a:r>
              <a:rPr sz="1200" spc="-11" dirty="0">
                <a:solidFill>
                  <a:srgbClr val="000000"/>
                </a:solidFill>
                <a:latin typeface="Montserrat" panose="00000500000000000000" pitchFamily="2" charset="0"/>
                <a:cs typeface="Arial"/>
              </a:rPr>
              <a:t>yw</a:t>
            </a:r>
            <a:r>
              <a:rPr sz="1200" dirty="0">
                <a:solidFill>
                  <a:srgbClr val="000000"/>
                </a:solidFill>
                <a:latin typeface="Montserrat" panose="00000500000000000000" pitchFamily="2" charset="0"/>
                <a:cs typeface="Arial"/>
              </a:rPr>
              <a:t>here,</a:t>
            </a:r>
            <a:r>
              <a:rPr sz="1200" spc="-8"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he</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place</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is</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not</a:t>
            </a:r>
            <a:r>
              <a:rPr sz="1200" spc="-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importan</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a:t>
            </a:r>
            <a:r>
              <a:rPr sz="1200" spc="-18" dirty="0">
                <a:solidFill>
                  <a:srgbClr val="000000"/>
                </a:solidFill>
                <a:latin typeface="Montserrat" panose="00000500000000000000" pitchFamily="2" charset="0"/>
                <a:cs typeface="Arial"/>
              </a:rPr>
              <a:t> </a:t>
            </a:r>
            <a:r>
              <a:rPr sz="1200" spc="-11" dirty="0">
                <a:solidFill>
                  <a:srgbClr val="000000"/>
                </a:solidFill>
                <a:latin typeface="Montserrat" panose="00000500000000000000" pitchFamily="2" charset="0"/>
                <a:cs typeface="Arial"/>
              </a:rPr>
              <a:t>w</a:t>
            </a:r>
            <a:r>
              <a:rPr sz="1200" dirty="0">
                <a:solidFill>
                  <a:srgbClr val="000000"/>
                </a:solidFill>
                <a:latin typeface="Montserrat" panose="00000500000000000000" pitchFamily="2" charset="0"/>
                <a:cs typeface="Arial"/>
              </a:rPr>
              <a:t>hat is i</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portant</a:t>
            </a:r>
            <a:r>
              <a:rPr sz="1200" spc="-2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is </a:t>
            </a:r>
            <a:r>
              <a:rPr sz="1200" spc="3" dirty="0">
                <a:solidFill>
                  <a:srgbClr val="000000"/>
                </a:solidFill>
                <a:latin typeface="Montserrat" panose="00000500000000000000" pitchFamily="2" charset="0"/>
                <a:cs typeface="Arial"/>
              </a:rPr>
              <a:t>f</a:t>
            </a:r>
            <a:r>
              <a:rPr sz="1200" dirty="0">
                <a:solidFill>
                  <a:srgbClr val="000000"/>
                </a:solidFill>
                <a:latin typeface="Montserrat" panose="00000500000000000000" pitchFamily="2" charset="0"/>
                <a:cs typeface="Arial"/>
              </a:rPr>
              <a:t>inding</a:t>
            </a:r>
            <a:r>
              <a:rPr sz="1200" spc="-16"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he</a:t>
            </a:r>
            <a:r>
              <a:rPr sz="1200" spc="-11"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e </a:t>
            </a:r>
            <a:br>
              <a:rPr lang="en-US" sz="1200" dirty="0">
                <a:solidFill>
                  <a:srgbClr val="000000"/>
                </a:solidFill>
                <a:latin typeface="Montserrat" panose="00000500000000000000" pitchFamily="2" charset="0"/>
                <a:cs typeface="Arial"/>
              </a:rPr>
            </a:b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o</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be</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ac</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and</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being</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ac</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regularly</a:t>
            </a:r>
            <a:r>
              <a:rPr sz="1200" spc="-18"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hrougho</a:t>
            </a:r>
            <a:r>
              <a:rPr sz="1200" spc="-11" dirty="0">
                <a:solidFill>
                  <a:srgbClr val="000000"/>
                </a:solidFill>
                <a:latin typeface="Montserrat" panose="00000500000000000000" pitchFamily="2" charset="0"/>
                <a:cs typeface="Arial"/>
              </a:rPr>
              <a:t>u</a:t>
            </a:r>
            <a:r>
              <a:rPr sz="1200" dirty="0">
                <a:solidFill>
                  <a:srgbClr val="000000"/>
                </a:solidFill>
                <a:latin typeface="Montserrat" panose="00000500000000000000" pitchFamily="2" charset="0"/>
                <a:cs typeface="Arial"/>
              </a:rPr>
              <a:t>t</a:t>
            </a:r>
            <a:r>
              <a:rPr sz="1200" spc="-18"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he</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da</a:t>
            </a:r>
            <a:r>
              <a:rPr sz="1200" spc="-66" dirty="0">
                <a:solidFill>
                  <a:srgbClr val="000000"/>
                </a:solidFill>
                <a:latin typeface="Montserrat" panose="00000500000000000000" pitchFamily="2" charset="0"/>
                <a:cs typeface="Arial"/>
              </a:rPr>
              <a:t>y</a:t>
            </a:r>
            <a:r>
              <a:rPr sz="1200" dirty="0">
                <a:solidFill>
                  <a:srgbClr val="000000"/>
                </a:solidFill>
                <a:latin typeface="Montserrat" panose="00000500000000000000" pitchFamily="2" charset="0"/>
                <a:cs typeface="Arial"/>
              </a:rPr>
              <a:t>.</a:t>
            </a:r>
          </a:p>
        </p:txBody>
      </p:sp>
      <p:sp>
        <p:nvSpPr>
          <p:cNvPr id="8" name="object 6"/>
          <p:cNvSpPr/>
          <p:nvPr/>
        </p:nvSpPr>
        <p:spPr>
          <a:xfrm>
            <a:off x="3957152" y="2763238"/>
            <a:ext cx="5865559" cy="2856942"/>
          </a:xfrm>
          <a:prstGeom prst="rect">
            <a:avLst/>
          </a:prstGeom>
          <a:blipFill>
            <a:blip r:embed="rId2" cstate="print"/>
            <a:stretch>
              <a:fillRect/>
            </a:stretch>
          </a:blipFill>
        </p:spPr>
        <p:txBody>
          <a:bodyPr wrap="square" lIns="0" tIns="0" rIns="0" bIns="0" rtlCol="0">
            <a:noAutofit/>
          </a:bodyPr>
          <a:lstStyle/>
          <a:p>
            <a:pPr defTabSz="457189"/>
            <a:endParaRPr sz="900" dirty="0">
              <a:solidFill>
                <a:srgbClr val="51AEB3"/>
              </a:solidFill>
              <a:latin typeface="Calibri"/>
            </a:endParaRPr>
          </a:p>
        </p:txBody>
      </p:sp>
      <p:sp>
        <p:nvSpPr>
          <p:cNvPr id="9" name="object 7"/>
          <p:cNvSpPr txBox="1"/>
          <p:nvPr/>
        </p:nvSpPr>
        <p:spPr>
          <a:xfrm>
            <a:off x="2619738" y="5782136"/>
            <a:ext cx="8540387" cy="431016"/>
          </a:xfrm>
          <a:prstGeom prst="rect">
            <a:avLst/>
          </a:prstGeom>
        </p:spPr>
        <p:txBody>
          <a:bodyPr vert="horz" wrap="square" lIns="0" tIns="0" rIns="0" bIns="0" rtlCol="0">
            <a:noAutofit/>
          </a:bodyPr>
          <a:lstStyle/>
          <a:p>
            <a:pPr marL="6351" defTabSz="457189"/>
            <a:r>
              <a:rPr sz="1200" b="1" spc="3" dirty="0">
                <a:solidFill>
                  <a:srgbClr val="000000"/>
                </a:solidFill>
                <a:latin typeface="Montserrat" panose="00000500000000000000" pitchFamily="2" charset="0"/>
                <a:cs typeface="Arial"/>
              </a:rPr>
              <a:t>I</a:t>
            </a:r>
            <a:r>
              <a:rPr sz="1200" b="1" spc="-3" dirty="0">
                <a:solidFill>
                  <a:srgbClr val="000000"/>
                </a:solidFill>
                <a:latin typeface="Montserrat" panose="00000500000000000000" pitchFamily="2" charset="0"/>
                <a:cs typeface="Arial"/>
              </a:rPr>
              <a:t>n</a:t>
            </a:r>
            <a:r>
              <a:rPr sz="1200" b="1" dirty="0">
                <a:solidFill>
                  <a:srgbClr val="000000"/>
                </a:solidFill>
                <a:latin typeface="Montserrat" panose="00000500000000000000" pitchFamily="2" charset="0"/>
                <a:cs typeface="Arial"/>
              </a:rPr>
              <a:t>str</a:t>
            </a:r>
            <a:r>
              <a:rPr sz="1200" b="1" spc="-3" dirty="0">
                <a:solidFill>
                  <a:srgbClr val="000000"/>
                </a:solidFill>
                <a:latin typeface="Montserrat" panose="00000500000000000000" pitchFamily="2" charset="0"/>
                <a:cs typeface="Arial"/>
              </a:rPr>
              <a:t>u</a:t>
            </a:r>
            <a:r>
              <a:rPr sz="1200" b="1" dirty="0">
                <a:solidFill>
                  <a:srgbClr val="000000"/>
                </a:solidFill>
                <a:latin typeface="Montserrat" panose="00000500000000000000" pitchFamily="2" charset="0"/>
                <a:cs typeface="Arial"/>
              </a:rPr>
              <a:t>ct</a:t>
            </a:r>
            <a:r>
              <a:rPr sz="1200" b="1" spc="-6" dirty="0">
                <a:solidFill>
                  <a:srgbClr val="000000"/>
                </a:solidFill>
                <a:latin typeface="Montserrat" panose="00000500000000000000" pitchFamily="2" charset="0"/>
                <a:cs typeface="Arial"/>
              </a:rPr>
              <a:t>i</a:t>
            </a:r>
            <a:r>
              <a:rPr sz="1200" b="1" spc="-3" dirty="0">
                <a:solidFill>
                  <a:srgbClr val="000000"/>
                </a:solidFill>
                <a:latin typeface="Montserrat" panose="00000500000000000000" pitchFamily="2" charset="0"/>
                <a:cs typeface="Arial"/>
              </a:rPr>
              <a:t>on</a:t>
            </a:r>
            <a:r>
              <a:rPr sz="1200" b="1" dirty="0">
                <a:solidFill>
                  <a:srgbClr val="000000"/>
                </a:solidFill>
                <a:latin typeface="Montserrat" panose="00000500000000000000" pitchFamily="2" charset="0"/>
                <a:cs typeface="Arial"/>
              </a:rPr>
              <a:t>s</a:t>
            </a:r>
            <a:endParaRPr sz="1200" dirty="0">
              <a:solidFill>
                <a:srgbClr val="000000"/>
              </a:solidFill>
              <a:latin typeface="Montserrat" panose="00000500000000000000" pitchFamily="2" charset="0"/>
              <a:cs typeface="Arial"/>
            </a:endParaRPr>
          </a:p>
          <a:p>
            <a:pPr marL="6351" marR="6351" defTabSz="457189">
              <a:lnSpc>
                <a:spcPct val="112900"/>
              </a:lnSpc>
            </a:pPr>
            <a:r>
              <a:rPr sz="1200" dirty="0">
                <a:solidFill>
                  <a:srgbClr val="000000"/>
                </a:solidFill>
                <a:latin typeface="Montserrat" panose="00000500000000000000" pitchFamily="2" charset="0"/>
                <a:cs typeface="Arial"/>
              </a:rPr>
              <a:t>Each</a:t>
            </a:r>
            <a:r>
              <a:rPr sz="1200" spc="-11" dirty="0">
                <a:solidFill>
                  <a:srgbClr val="000000"/>
                </a:solidFill>
                <a:latin typeface="Montserrat" panose="00000500000000000000" pitchFamily="2" charset="0"/>
                <a:cs typeface="Arial"/>
              </a:rPr>
              <a:t> w</a:t>
            </a:r>
            <a:r>
              <a:rPr sz="1200" dirty="0">
                <a:solidFill>
                  <a:srgbClr val="000000"/>
                </a:solidFill>
                <a:latin typeface="Montserrat" panose="00000500000000000000" pitchFamily="2" charset="0"/>
                <a:cs typeface="Arial"/>
              </a:rPr>
              <a:t>eek,</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s</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ar</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ing</a:t>
            </a:r>
            <a:r>
              <a:rPr sz="1200" spc="-23" dirty="0">
                <a:solidFill>
                  <a:srgbClr val="000000"/>
                </a:solidFill>
                <a:latin typeface="Montserrat" panose="00000500000000000000" pitchFamily="2" charset="0"/>
                <a:cs typeface="Arial"/>
              </a:rPr>
              <a:t> </a:t>
            </a:r>
            <a:r>
              <a:rPr sz="1200" spc="-11" dirty="0">
                <a:solidFill>
                  <a:srgbClr val="000000"/>
                </a:solidFill>
                <a:latin typeface="Montserrat" panose="00000500000000000000" pitchFamily="2" charset="0"/>
                <a:cs typeface="Arial"/>
              </a:rPr>
              <a:t>w</a:t>
            </a:r>
            <a:r>
              <a:rPr sz="1200" dirty="0">
                <a:solidFill>
                  <a:srgbClr val="000000"/>
                </a:solidFill>
                <a:latin typeface="Montserrat" panose="00000500000000000000" pitchFamily="2" charset="0"/>
                <a:cs typeface="Arial"/>
              </a:rPr>
              <a:t>i</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a:t>
            </a:r>
            <a:r>
              <a:rPr sz="1200" spc="3"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W</a:t>
            </a:r>
            <a:r>
              <a:rPr sz="1200" dirty="0">
                <a:solidFill>
                  <a:srgbClr val="000000"/>
                </a:solidFill>
                <a:latin typeface="Montserrat" panose="00000500000000000000" pitchFamily="2" charset="0"/>
                <a:cs typeface="Arial"/>
              </a:rPr>
              <a:t>eek</a:t>
            </a:r>
            <a:r>
              <a:rPr sz="1200" spc="-20"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5,</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place</a:t>
            </a:r>
            <a:r>
              <a:rPr sz="1200" spc="-16"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dot</a:t>
            </a:r>
            <a:r>
              <a:rPr sz="1200" spc="-8"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beside</a:t>
            </a:r>
            <a:r>
              <a:rPr sz="1200" spc="-16"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he</a:t>
            </a:r>
            <a:r>
              <a:rPr sz="1200" spc="-11"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o</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al</a:t>
            </a:r>
            <a:r>
              <a:rPr sz="1200" spc="-16" dirty="0">
                <a:solidFill>
                  <a:srgbClr val="000000"/>
                </a:solidFill>
                <a:latin typeface="Montserrat" panose="00000500000000000000" pitchFamily="2" charset="0"/>
                <a:cs typeface="Arial"/>
              </a:rPr>
              <a:t> </a:t>
            </a:r>
            <a:r>
              <a:rPr sz="1200" spc="-6" dirty="0">
                <a:solidFill>
                  <a:srgbClr val="000000"/>
                </a:solidFill>
                <a:latin typeface="Montserrat" panose="00000500000000000000" pitchFamily="2" charset="0"/>
                <a:cs typeface="Arial"/>
              </a:rPr>
              <a:t>m</a:t>
            </a:r>
            <a:r>
              <a:rPr sz="1200" dirty="0">
                <a:solidFill>
                  <a:srgbClr val="000000"/>
                </a:solidFill>
                <a:latin typeface="Montserrat" panose="00000500000000000000" pitchFamily="2" charset="0"/>
                <a:cs typeface="Arial"/>
              </a:rPr>
              <a:t>inutes</a:t>
            </a:r>
            <a:r>
              <a:rPr sz="1200" spc="-20" dirty="0">
                <a:solidFill>
                  <a:srgbClr val="000000"/>
                </a:solidFill>
                <a:latin typeface="Montserrat" panose="00000500000000000000" pitchFamily="2" charset="0"/>
                <a:cs typeface="Arial"/>
              </a:rPr>
              <a:t> </a:t>
            </a:r>
            <a:r>
              <a:rPr sz="1200" spc="-11" dirty="0">
                <a:solidFill>
                  <a:srgbClr val="000000"/>
                </a:solidFill>
                <a:latin typeface="Montserrat" panose="00000500000000000000" pitchFamily="2" charset="0"/>
                <a:cs typeface="Arial"/>
              </a:rPr>
              <a:t>y</a:t>
            </a:r>
            <a:r>
              <a:rPr sz="1200" dirty="0">
                <a:solidFill>
                  <a:srgbClr val="000000"/>
                </a:solidFill>
                <a:latin typeface="Montserrat" panose="00000500000000000000" pitchFamily="2" charset="0"/>
                <a:cs typeface="Arial"/>
              </a:rPr>
              <a:t>ou</a:t>
            </a:r>
            <a:r>
              <a:rPr sz="1200" spc="3"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ha</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16"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been </a:t>
            </a:r>
            <a:r>
              <a:rPr sz="1200" dirty="0">
                <a:solidFill>
                  <a:srgbClr val="000000"/>
                </a:solidFill>
                <a:latin typeface="Montserrat" panose="00000500000000000000" pitchFamily="2" charset="0"/>
                <a:cs typeface="Arial"/>
              </a:rPr>
              <a:t>ph</a:t>
            </a:r>
            <a:r>
              <a:rPr sz="1200" spc="-11" dirty="0">
                <a:solidFill>
                  <a:srgbClr val="000000"/>
                </a:solidFill>
                <a:latin typeface="Montserrat" panose="00000500000000000000" pitchFamily="2" charset="0"/>
                <a:cs typeface="Arial"/>
              </a:rPr>
              <a:t>y</a:t>
            </a:r>
            <a:r>
              <a:rPr sz="1200" dirty="0">
                <a:solidFill>
                  <a:srgbClr val="000000"/>
                </a:solidFill>
                <a:latin typeface="Montserrat" panose="00000500000000000000" pitchFamily="2" charset="0"/>
                <a:cs typeface="Arial"/>
              </a:rPr>
              <a:t>sically</a:t>
            </a:r>
            <a:r>
              <a:rPr sz="1200" spc="-11" dirty="0">
                <a:solidFill>
                  <a:srgbClr val="000000"/>
                </a:solidFill>
                <a:latin typeface="Montserrat" panose="00000500000000000000" pitchFamily="2" charset="0"/>
                <a:cs typeface="Arial"/>
              </a:rPr>
              <a:t> </a:t>
            </a:r>
            <a:r>
              <a:rPr sz="1200" dirty="0">
                <a:solidFill>
                  <a:srgbClr val="000000"/>
                </a:solidFill>
                <a:latin typeface="Montserrat" panose="00000500000000000000" pitchFamily="2" charset="0"/>
                <a:cs typeface="Arial"/>
              </a:rPr>
              <a:t>ac</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i</a:t>
            </a:r>
            <a:r>
              <a:rPr sz="1200" spc="-11" dirty="0">
                <a:solidFill>
                  <a:srgbClr val="000000"/>
                </a:solidFill>
                <a:latin typeface="Montserrat" panose="00000500000000000000" pitchFamily="2" charset="0"/>
                <a:cs typeface="Arial"/>
              </a:rPr>
              <a:t>v</a:t>
            </a:r>
            <a:r>
              <a:rPr sz="1200" dirty="0">
                <a:solidFill>
                  <a:srgbClr val="000000"/>
                </a:solidFill>
                <a:latin typeface="Montserrat" panose="00000500000000000000" pitchFamily="2" charset="0"/>
                <a:cs typeface="Arial"/>
              </a:rPr>
              <a:t>e</a:t>
            </a:r>
            <a:r>
              <a:rPr sz="1200" spc="-3"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f</a:t>
            </a:r>
            <a:r>
              <a:rPr sz="1200" dirty="0">
                <a:solidFill>
                  <a:srgbClr val="000000"/>
                </a:solidFill>
                <a:latin typeface="Montserrat" panose="00000500000000000000" pitchFamily="2" charset="0"/>
                <a:cs typeface="Arial"/>
              </a:rPr>
              <a:t>or</a:t>
            </a:r>
            <a:r>
              <a:rPr sz="1200" spc="-11" dirty="0">
                <a:solidFill>
                  <a:srgbClr val="000000"/>
                </a:solidFill>
                <a:latin typeface="Montserrat" panose="00000500000000000000" pitchFamily="2" charset="0"/>
                <a:cs typeface="Arial"/>
              </a:rPr>
              <a:t> </a:t>
            </a:r>
            <a:r>
              <a:rPr sz="1200" spc="3" dirty="0">
                <a:solidFill>
                  <a:srgbClr val="000000"/>
                </a:solidFill>
                <a:latin typeface="Montserrat" panose="00000500000000000000" pitchFamily="2" charset="0"/>
                <a:cs typeface="Arial"/>
              </a:rPr>
              <a:t>t</a:t>
            </a:r>
            <a:r>
              <a:rPr sz="1200" dirty="0">
                <a:solidFill>
                  <a:srgbClr val="000000"/>
                </a:solidFill>
                <a:latin typeface="Montserrat" panose="00000500000000000000" pitchFamily="2" charset="0"/>
                <a:cs typeface="Arial"/>
              </a:rPr>
              <a:t>hat</a:t>
            </a:r>
            <a:r>
              <a:rPr sz="1200" spc="-14" dirty="0">
                <a:solidFill>
                  <a:srgbClr val="000000"/>
                </a:solidFill>
                <a:latin typeface="Montserrat" panose="00000500000000000000" pitchFamily="2" charset="0"/>
                <a:cs typeface="Arial"/>
              </a:rPr>
              <a:t> </a:t>
            </a:r>
            <a:r>
              <a:rPr sz="1200" spc="-11" dirty="0">
                <a:solidFill>
                  <a:srgbClr val="000000"/>
                </a:solidFill>
                <a:latin typeface="Montserrat" panose="00000500000000000000" pitchFamily="2" charset="0"/>
                <a:cs typeface="Arial"/>
              </a:rPr>
              <a:t>w</a:t>
            </a:r>
            <a:r>
              <a:rPr sz="1200" dirty="0">
                <a:solidFill>
                  <a:srgbClr val="000000"/>
                </a:solidFill>
                <a:latin typeface="Montserrat" panose="00000500000000000000" pitchFamily="2" charset="0"/>
                <a:cs typeface="Arial"/>
              </a:rPr>
              <a:t>eek.</a:t>
            </a:r>
          </a:p>
        </p:txBody>
      </p:sp>
      <p:sp>
        <p:nvSpPr>
          <p:cNvPr id="13" name="object 2"/>
          <p:cNvSpPr txBox="1">
            <a:spLocks noChangeArrowheads="1"/>
          </p:cNvSpPr>
          <p:nvPr/>
        </p:nvSpPr>
        <p:spPr bwMode="auto">
          <a:xfrm>
            <a:off x="2619738" y="1077245"/>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10" name="TextBox 7">
            <a:extLst>
              <a:ext uri="{FF2B5EF4-FFF2-40B4-BE49-F238E27FC236}">
                <a16:creationId xmlns:a16="http://schemas.microsoft.com/office/drawing/2014/main" id="{BE704DF2-3AAD-4EF9-83E5-2A628A28E072}"/>
              </a:ext>
            </a:extLst>
          </p:cNvPr>
          <p:cNvSpPr txBox="1">
            <a:spLocks noChangeArrowheads="1"/>
          </p:cNvSpPr>
          <p:nvPr/>
        </p:nvSpPr>
        <p:spPr bwMode="auto">
          <a:xfrm rot="-5400000">
            <a:off x="716728" y="3228946"/>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11" name="object 9">
            <a:extLst>
              <a:ext uri="{FF2B5EF4-FFF2-40B4-BE49-F238E27FC236}">
                <a16:creationId xmlns:a16="http://schemas.microsoft.com/office/drawing/2014/main" id="{ED63C6AF-BC46-45C6-B4FE-7CBB91522DC1}"/>
              </a:ext>
            </a:extLst>
          </p:cNvPr>
          <p:cNvSpPr txBox="1"/>
          <p:nvPr/>
        </p:nvSpPr>
        <p:spPr>
          <a:xfrm>
            <a:off x="2629289" y="6353756"/>
            <a:ext cx="3756521" cy="142294"/>
          </a:xfrm>
          <a:prstGeom prst="rect">
            <a:avLst/>
          </a:prstGeom>
        </p:spPr>
        <p:txBody>
          <a:bodyPr vert="horz" wrap="square" lIns="0" tIns="0" rIns="0" bIns="0" rtlCol="0">
            <a:noAutofit/>
          </a:bodyPr>
          <a:lstStyle/>
          <a:p>
            <a:pPr marL="6351" defTabSz="457189"/>
            <a:r>
              <a:rPr sz="1000" i="1" dirty="0">
                <a:solidFill>
                  <a:srgbClr val="000000"/>
                </a:solidFill>
                <a:latin typeface="Montserrat" panose="00000500000000000000" pitchFamily="2" charset="0"/>
                <a:cs typeface="Arial"/>
              </a:rPr>
              <a:t>Adapt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d</a:t>
            </a:r>
            <a:r>
              <a:rPr sz="1000" i="1" spc="-20"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from</a:t>
            </a:r>
            <a:r>
              <a:rPr sz="1000" i="1" spc="-3"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Natio</a:t>
            </a:r>
            <a:r>
              <a:rPr sz="1000" i="1" spc="3" dirty="0">
                <a:solidFill>
                  <a:srgbClr val="000000"/>
                </a:solidFill>
                <a:latin typeface="Montserrat" panose="00000500000000000000" pitchFamily="2" charset="0"/>
                <a:cs typeface="Arial"/>
              </a:rPr>
              <a:t>n</a:t>
            </a:r>
            <a:r>
              <a:rPr sz="1000" i="1" dirty="0">
                <a:solidFill>
                  <a:srgbClr val="000000"/>
                </a:solidFill>
                <a:latin typeface="Montserrat" panose="00000500000000000000" pitchFamily="2" charset="0"/>
                <a:cs typeface="Arial"/>
              </a:rPr>
              <a:t>al</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abet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s</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Preventi</a:t>
            </a:r>
            <a:r>
              <a:rPr sz="1000" i="1" spc="-6" dirty="0">
                <a:solidFill>
                  <a:srgbClr val="000000"/>
                </a:solidFill>
                <a:latin typeface="Montserrat" panose="00000500000000000000" pitchFamily="2" charset="0"/>
                <a:cs typeface="Arial"/>
              </a:rPr>
              <a:t>o</a:t>
            </a:r>
            <a:r>
              <a:rPr sz="1000" i="1" dirty="0">
                <a:solidFill>
                  <a:srgbClr val="000000"/>
                </a:solidFill>
                <a:latin typeface="Montserrat" panose="00000500000000000000" pitchFamily="2" charset="0"/>
                <a:cs typeface="Arial"/>
              </a:rPr>
              <a:t>n</a:t>
            </a:r>
            <a:r>
              <a:rPr sz="1000" i="1" spc="-16"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Program</a:t>
            </a:r>
            <a:endParaRPr sz="1000" dirty="0">
              <a:solidFill>
                <a:srgbClr val="000000"/>
              </a:solidFill>
              <a:latin typeface="Montserrat" panose="00000500000000000000" pitchFamily="2" charset="0"/>
              <a:cs typeface="Arial"/>
            </a:endParaRPr>
          </a:p>
        </p:txBody>
      </p:sp>
      <p:pic>
        <p:nvPicPr>
          <p:cNvPr id="12" name="Picture 11">
            <a:extLst>
              <a:ext uri="{FF2B5EF4-FFF2-40B4-BE49-F238E27FC236}">
                <a16:creationId xmlns:a16="http://schemas.microsoft.com/office/drawing/2014/main" id="{79C5EEBD-5984-4581-8606-7F673C6BCC5D}"/>
              </a:ext>
            </a:extLst>
          </p:cNvPr>
          <p:cNvPicPr>
            <a:picLocks noChangeAspect="1"/>
          </p:cNvPicPr>
          <p:nvPr/>
        </p:nvPicPr>
        <p:blipFill>
          <a:blip r:embed="rId3"/>
          <a:stretch>
            <a:fillRect/>
          </a:stretch>
        </p:blipFill>
        <p:spPr>
          <a:xfrm>
            <a:off x="4647160" y="6625226"/>
            <a:ext cx="3457575" cy="171450"/>
          </a:xfrm>
          <a:prstGeom prst="rect">
            <a:avLst/>
          </a:prstGeom>
        </p:spPr>
      </p:pic>
    </p:spTree>
    <p:extLst>
      <p:ext uri="{BB962C8B-B14F-4D97-AF65-F5344CB8AC3E}">
        <p14:creationId xmlns:p14="http://schemas.microsoft.com/office/powerpoint/2010/main" val="20235412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rot="-5400000">
            <a:off x="716728" y="3228945"/>
            <a:ext cx="16145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sz="2000" dirty="0">
                <a:solidFill>
                  <a:schemeClr val="bg1"/>
                </a:solidFill>
                <a:latin typeface="Montserrat" pitchFamily="2" charset="0"/>
              </a:rPr>
              <a:t>SESSION  </a:t>
            </a:r>
            <a:r>
              <a:rPr lang="en-US" altLang="en-US" sz="2000" b="1" dirty="0">
                <a:solidFill>
                  <a:schemeClr val="bg1"/>
                </a:solidFill>
                <a:latin typeface="Montserrat" pitchFamily="2" charset="0"/>
              </a:rPr>
              <a:t>5</a:t>
            </a:r>
            <a:endParaRPr lang="tr-TR" altLang="en-US" sz="2000" b="1" dirty="0">
              <a:solidFill>
                <a:schemeClr val="bg1"/>
              </a:solidFill>
              <a:latin typeface="Montserrat" pitchFamily="2" charset="0"/>
            </a:endParaRPr>
          </a:p>
        </p:txBody>
      </p:sp>
      <p:sp>
        <p:nvSpPr>
          <p:cNvPr id="16388" name="TextBox 10"/>
          <p:cNvSpPr txBox="1">
            <a:spLocks noChangeArrowheads="1"/>
          </p:cNvSpPr>
          <p:nvPr/>
        </p:nvSpPr>
        <p:spPr bwMode="auto">
          <a:xfrm>
            <a:off x="8325644" y="1081476"/>
            <a:ext cx="2834482" cy="47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Calibri" pitchFamily="34" charset="0"/>
              </a:defRPr>
            </a:lvl1pPr>
            <a:lvl2pPr marL="742950" indent="-285750">
              <a:defRPr sz="3600">
                <a:solidFill>
                  <a:schemeClr val="tx1"/>
                </a:solidFill>
                <a:latin typeface="Calibri" pitchFamily="34" charset="0"/>
              </a:defRPr>
            </a:lvl2pPr>
            <a:lvl3pPr marL="1143000" indent="-228600">
              <a:defRPr sz="3600">
                <a:solidFill>
                  <a:schemeClr val="tx1"/>
                </a:solidFill>
                <a:latin typeface="Calibri" pitchFamily="34" charset="0"/>
              </a:defRPr>
            </a:lvl3pPr>
            <a:lvl4pPr marL="1600200" indent="-228600">
              <a:defRPr sz="3600">
                <a:solidFill>
                  <a:schemeClr val="tx1"/>
                </a:solidFill>
                <a:latin typeface="Calibri" pitchFamily="34" charset="0"/>
              </a:defRPr>
            </a:lvl4pPr>
            <a:lvl5pPr marL="2057400" indent="-228600">
              <a:defRPr sz="3600">
                <a:solidFill>
                  <a:schemeClr val="tx1"/>
                </a:solidFill>
                <a:latin typeface="Calibri" pitchFamily="34" charset="0"/>
              </a:defRPr>
            </a:lvl5pPr>
            <a:lvl6pPr marL="2514600" indent="-228600" defTabSz="1828800" eaLnBrk="0" fontAlgn="base" hangingPunct="0">
              <a:spcBef>
                <a:spcPct val="0"/>
              </a:spcBef>
              <a:spcAft>
                <a:spcPct val="0"/>
              </a:spcAft>
              <a:defRPr sz="3600">
                <a:solidFill>
                  <a:schemeClr val="tx1"/>
                </a:solidFill>
                <a:latin typeface="Calibri" pitchFamily="34" charset="0"/>
              </a:defRPr>
            </a:lvl6pPr>
            <a:lvl7pPr marL="2971800" indent="-228600" defTabSz="1828800" eaLnBrk="0" fontAlgn="base" hangingPunct="0">
              <a:spcBef>
                <a:spcPct val="0"/>
              </a:spcBef>
              <a:spcAft>
                <a:spcPct val="0"/>
              </a:spcAft>
              <a:defRPr sz="3600">
                <a:solidFill>
                  <a:schemeClr val="tx1"/>
                </a:solidFill>
                <a:latin typeface="Calibri" pitchFamily="34" charset="0"/>
              </a:defRPr>
            </a:lvl7pPr>
            <a:lvl8pPr marL="3429000" indent="-228600" defTabSz="1828800" eaLnBrk="0" fontAlgn="base" hangingPunct="0">
              <a:spcBef>
                <a:spcPct val="0"/>
              </a:spcBef>
              <a:spcAft>
                <a:spcPct val="0"/>
              </a:spcAft>
              <a:defRPr sz="3600">
                <a:solidFill>
                  <a:schemeClr val="tx1"/>
                </a:solidFill>
                <a:latin typeface="Calibri" pitchFamily="34" charset="0"/>
              </a:defRPr>
            </a:lvl8pPr>
            <a:lvl9pPr marL="3886200" indent="-228600" defTabSz="1828800" eaLnBrk="0" fontAlgn="base" hangingPunct="0">
              <a:spcBef>
                <a:spcPct val="0"/>
              </a:spcBef>
              <a:spcAft>
                <a:spcPct val="0"/>
              </a:spcAft>
              <a:defRPr sz="3600">
                <a:solidFill>
                  <a:schemeClr val="tx1"/>
                </a:solidFill>
                <a:latin typeface="Calibri" pitchFamily="34" charset="0"/>
              </a:defRPr>
            </a:lvl9pPr>
          </a:lstStyle>
          <a:p>
            <a:pPr algn="r">
              <a:lnSpc>
                <a:spcPts val="3500"/>
              </a:lnSpc>
            </a:pPr>
            <a:r>
              <a:rPr lang="en-US" altLang="en-US" sz="1600" dirty="0">
                <a:solidFill>
                  <a:srgbClr val="BCC8C8"/>
                </a:solidFill>
                <a:latin typeface="Montserrat" pitchFamily="2" charset="0"/>
              </a:rPr>
              <a:t>Find time for activity</a:t>
            </a:r>
          </a:p>
        </p:txBody>
      </p:sp>
      <p:sp>
        <p:nvSpPr>
          <p:cNvPr id="7" name="object 5"/>
          <p:cNvSpPr txBox="1"/>
          <p:nvPr/>
        </p:nvSpPr>
        <p:spPr>
          <a:xfrm>
            <a:off x="2613704" y="2102311"/>
            <a:ext cx="8546422" cy="2782888"/>
          </a:xfrm>
          <a:prstGeom prst="rect">
            <a:avLst/>
          </a:prstGeom>
        </p:spPr>
        <p:txBody>
          <a:bodyPr vert="horz" wrap="square" lIns="0" tIns="0" rIns="0" bIns="0" rtlCol="0">
            <a:noAutofit/>
          </a:bodyPr>
          <a:lstStyle/>
          <a:p>
            <a:pPr marL="6033" marR="838815" defTabSz="457189">
              <a:tabLst>
                <a:tab pos="177796" algn="l"/>
              </a:tabLst>
              <a:defRPr/>
            </a:pPr>
            <a:r>
              <a:rPr sz="1200" dirty="0">
                <a:latin typeface="Montserrat" panose="00000500000000000000" pitchFamily="2" charset="0"/>
                <a:cs typeface="Arial"/>
              </a:rPr>
              <a:t>You Can Find the Time!</a:t>
            </a:r>
          </a:p>
          <a:p>
            <a:pPr marL="6033" marR="838815" defTabSz="457189">
              <a:tabLst>
                <a:tab pos="177796" algn="l"/>
              </a:tabLst>
              <a:defRPr/>
            </a:pPr>
            <a:r>
              <a:rPr sz="1200" dirty="0">
                <a:latin typeface="Montserrat" panose="00000500000000000000" pitchFamily="2" charset="0"/>
                <a:cs typeface="Arial"/>
              </a:rPr>
              <a:t>We all have busy lives so it seems we have little time for physical activity. </a:t>
            </a:r>
            <a:endParaRPr lang="en-US" sz="1200" dirty="0">
              <a:latin typeface="Montserrat" panose="00000500000000000000" pitchFamily="2" charset="0"/>
              <a:cs typeface="Arial"/>
            </a:endParaRPr>
          </a:p>
          <a:p>
            <a:pPr marL="6033" marR="838815" defTabSz="457189">
              <a:tabLst>
                <a:tab pos="177796" algn="l"/>
              </a:tabLst>
              <a:defRPr/>
            </a:pPr>
            <a:r>
              <a:rPr sz="1200" dirty="0">
                <a:latin typeface="Montserrat" panose="00000500000000000000" pitchFamily="2" charset="0"/>
                <a:cs typeface="Arial"/>
              </a:rPr>
              <a:t>That is just not true! It’s all about what you choose to give a priority in your life.</a:t>
            </a:r>
          </a:p>
          <a:p>
            <a:pPr marL="6033" marR="838815" defTabSz="457189">
              <a:tabLst>
                <a:tab pos="177796" algn="l"/>
              </a:tabLst>
              <a:defRPr/>
            </a:pPr>
            <a:endParaRPr sz="1200" dirty="0">
              <a:latin typeface="Montserrat" panose="00000500000000000000" pitchFamily="2" charset="0"/>
              <a:cs typeface="Arial"/>
            </a:endParaRPr>
          </a:p>
          <a:p>
            <a:pPr marL="6033" marR="838815" defTabSz="457189">
              <a:tabLst>
                <a:tab pos="177796" algn="l"/>
              </a:tabLst>
              <a:defRPr/>
            </a:pPr>
            <a:r>
              <a:rPr sz="1200" dirty="0">
                <a:latin typeface="Montserrat" panose="00000500000000000000" pitchFamily="2" charset="0"/>
                <a:cs typeface="Arial"/>
              </a:rPr>
              <a:t>Here are tips on how to make time to be active.</a:t>
            </a:r>
          </a:p>
          <a:p>
            <a:pPr defTabSz="457189">
              <a:spcBef>
                <a:spcPts val="4"/>
              </a:spcBef>
            </a:pPr>
            <a:endParaRPr sz="1200" dirty="0">
              <a:solidFill>
                <a:srgbClr val="000000"/>
              </a:solidFill>
              <a:latin typeface="Calibri"/>
            </a:endParaRPr>
          </a:p>
          <a:p>
            <a:pPr defTabSz="457189"/>
            <a:endParaRPr sz="1200" dirty="0">
              <a:solidFill>
                <a:srgbClr val="000000"/>
              </a:solidFill>
              <a:latin typeface="Calibri"/>
            </a:endParaRPr>
          </a:p>
          <a:p>
            <a:pPr marL="177796" marR="6351" indent="-171764" defTabSz="457189">
              <a:spcAft>
                <a:spcPts val="600"/>
              </a:spcAft>
              <a:buFont typeface="+mj-lt"/>
              <a:buAutoNum type="arabicPeriod"/>
              <a:tabLst>
                <a:tab pos="177796" algn="l"/>
              </a:tabLst>
              <a:defRPr/>
            </a:pPr>
            <a:r>
              <a:rPr sz="1200" dirty="0">
                <a:latin typeface="Montserrat" panose="00000500000000000000" pitchFamily="2" charset="0"/>
                <a:cs typeface="Arial"/>
              </a:rPr>
              <a:t>Every day set aside one block of time to be active. Decide on a good time to set aside 20 to 30 minutes to do an activity you enjoy. If one block of time will not work, think about trying smaller blocks of time:</a:t>
            </a:r>
          </a:p>
          <a:p>
            <a:pPr marL="634984" lvl="2" indent="-171764" defTabSz="457189">
              <a:spcAft>
                <a:spcPts val="300"/>
              </a:spcAft>
              <a:buFont typeface="Wingdings" panose="05000000000000000000" pitchFamily="2" charset="2"/>
              <a:buChar char="§"/>
              <a:tabLst>
                <a:tab pos="91438" algn="l"/>
              </a:tabLst>
              <a:defRPr/>
            </a:pPr>
            <a:r>
              <a:rPr sz="1200" dirty="0">
                <a:latin typeface="Montserrat" panose="00000500000000000000" pitchFamily="2" charset="0"/>
                <a:cs typeface="Arial"/>
              </a:rPr>
              <a:t>10 minutes three times a day</a:t>
            </a:r>
            <a:endParaRPr lang="en-US" sz="1200" dirty="0">
              <a:latin typeface="Montserrat" panose="00000500000000000000" pitchFamily="2" charset="0"/>
              <a:cs typeface="Arial"/>
            </a:endParaRPr>
          </a:p>
          <a:p>
            <a:pPr marL="634984" lvl="2" indent="-171764" defTabSz="457189">
              <a:spcAft>
                <a:spcPts val="300"/>
              </a:spcAft>
              <a:buFont typeface="Wingdings" panose="05000000000000000000" pitchFamily="2" charset="2"/>
              <a:buChar char="§"/>
              <a:tabLst>
                <a:tab pos="91438" algn="l"/>
              </a:tabLst>
              <a:defRPr/>
            </a:pPr>
            <a:r>
              <a:rPr sz="1200" dirty="0">
                <a:latin typeface="Montserrat" panose="00000500000000000000" pitchFamily="2" charset="0"/>
                <a:cs typeface="Arial"/>
              </a:rPr>
              <a:t>15 minutes twice a day</a:t>
            </a:r>
          </a:p>
          <a:p>
            <a:pPr marL="634984" marR="105726" lvl="2" indent="-171764" defTabSz="457189">
              <a:spcAft>
                <a:spcPts val="900"/>
              </a:spcAft>
              <a:buFont typeface="Wingdings" panose="05000000000000000000" pitchFamily="2" charset="2"/>
              <a:buChar char="§"/>
              <a:tabLst>
                <a:tab pos="91438" algn="l"/>
              </a:tabLst>
              <a:defRPr/>
            </a:pPr>
            <a:r>
              <a:rPr sz="1200" dirty="0">
                <a:latin typeface="Montserrat" panose="00000500000000000000" pitchFamily="2" charset="0"/>
                <a:cs typeface="Arial"/>
              </a:rPr>
              <a:t>10 minutes in the morning, 10 minutes in the afternoon and another 10 minutes in the evening</a:t>
            </a:r>
          </a:p>
          <a:p>
            <a:pPr marL="177796" marR="6351" indent="-171764" defTabSz="457189">
              <a:spcAft>
                <a:spcPts val="600"/>
              </a:spcAft>
              <a:buFont typeface="+mj-lt"/>
              <a:buAutoNum type="arabicPeriod"/>
              <a:tabLst>
                <a:tab pos="177796" algn="l"/>
              </a:tabLst>
              <a:defRPr/>
            </a:pPr>
            <a:r>
              <a:rPr sz="1200" dirty="0">
                <a:latin typeface="Montserrat" panose="00000500000000000000" pitchFamily="2" charset="0"/>
                <a:cs typeface="Arial"/>
              </a:rPr>
              <a:t>Replace less active blocks of time with active ones.</a:t>
            </a:r>
          </a:p>
          <a:p>
            <a:pPr marL="634984" lvl="2"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Walk for half an hour instead of watching TV</a:t>
            </a:r>
          </a:p>
          <a:p>
            <a:pPr marL="634984" lvl="2" indent="-171764" defTabSz="457189">
              <a:spcAft>
                <a:spcPts val="300"/>
              </a:spcAft>
              <a:buFont typeface="Wingdings" panose="05000000000000000000" pitchFamily="2" charset="2"/>
              <a:buChar char="§"/>
              <a:tabLst>
                <a:tab pos="177796" algn="l"/>
              </a:tabLst>
              <a:defRPr/>
            </a:pPr>
            <a:r>
              <a:rPr sz="1200" dirty="0">
                <a:latin typeface="Montserrat" panose="00000500000000000000" pitchFamily="2" charset="0"/>
                <a:cs typeface="Arial"/>
              </a:rPr>
              <a:t>Instead of reading a book seated, read while on an exercise bike</a:t>
            </a:r>
          </a:p>
        </p:txBody>
      </p:sp>
      <p:sp>
        <p:nvSpPr>
          <p:cNvPr id="13" name="object 2"/>
          <p:cNvSpPr txBox="1">
            <a:spLocks noChangeArrowheads="1"/>
          </p:cNvSpPr>
          <p:nvPr/>
        </p:nvSpPr>
        <p:spPr bwMode="auto">
          <a:xfrm>
            <a:off x="2605783" y="1076439"/>
            <a:ext cx="266541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500" dirty="0">
                <a:solidFill>
                  <a:srgbClr val="3B3838"/>
                </a:solidFill>
                <a:latin typeface="Montserrat SemiBold" pitchFamily="2" charset="0"/>
              </a:rPr>
              <a:t>Getting Started</a:t>
            </a:r>
          </a:p>
        </p:txBody>
      </p:sp>
      <p:sp>
        <p:nvSpPr>
          <p:cNvPr id="8" name="object 9">
            <a:extLst>
              <a:ext uri="{FF2B5EF4-FFF2-40B4-BE49-F238E27FC236}">
                <a16:creationId xmlns:a16="http://schemas.microsoft.com/office/drawing/2014/main" id="{0DD705A6-C46B-48F5-8C37-488FB85B9B38}"/>
              </a:ext>
            </a:extLst>
          </p:cNvPr>
          <p:cNvSpPr txBox="1"/>
          <p:nvPr/>
        </p:nvSpPr>
        <p:spPr>
          <a:xfrm>
            <a:off x="2629289" y="6353756"/>
            <a:ext cx="3756521" cy="142294"/>
          </a:xfrm>
          <a:prstGeom prst="rect">
            <a:avLst/>
          </a:prstGeom>
        </p:spPr>
        <p:txBody>
          <a:bodyPr vert="horz" wrap="square" lIns="0" tIns="0" rIns="0" bIns="0" rtlCol="0">
            <a:noAutofit/>
          </a:bodyPr>
          <a:lstStyle/>
          <a:p>
            <a:pPr marL="6351" defTabSz="457189"/>
            <a:r>
              <a:rPr sz="1000" i="1" dirty="0">
                <a:solidFill>
                  <a:srgbClr val="000000"/>
                </a:solidFill>
                <a:latin typeface="Montserrat" panose="00000500000000000000" pitchFamily="2" charset="0"/>
                <a:cs typeface="Arial"/>
              </a:rPr>
              <a:t>Adapt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d</a:t>
            </a:r>
            <a:r>
              <a:rPr sz="1000" i="1" spc="-20"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from</a:t>
            </a:r>
            <a:r>
              <a:rPr sz="1000" i="1" spc="-3"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Natio</a:t>
            </a:r>
            <a:r>
              <a:rPr sz="1000" i="1" spc="3" dirty="0">
                <a:solidFill>
                  <a:srgbClr val="000000"/>
                </a:solidFill>
                <a:latin typeface="Montserrat" panose="00000500000000000000" pitchFamily="2" charset="0"/>
                <a:cs typeface="Arial"/>
              </a:rPr>
              <a:t>n</a:t>
            </a:r>
            <a:r>
              <a:rPr sz="1000" i="1" dirty="0">
                <a:solidFill>
                  <a:srgbClr val="000000"/>
                </a:solidFill>
                <a:latin typeface="Montserrat" panose="00000500000000000000" pitchFamily="2" charset="0"/>
                <a:cs typeface="Arial"/>
              </a:rPr>
              <a:t>al</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D</a:t>
            </a:r>
            <a:r>
              <a:rPr sz="1000" i="1" spc="-3" dirty="0">
                <a:solidFill>
                  <a:srgbClr val="000000"/>
                </a:solidFill>
                <a:latin typeface="Montserrat" panose="00000500000000000000" pitchFamily="2" charset="0"/>
                <a:cs typeface="Arial"/>
              </a:rPr>
              <a:t>i</a:t>
            </a:r>
            <a:r>
              <a:rPr sz="1000" i="1" dirty="0">
                <a:solidFill>
                  <a:srgbClr val="000000"/>
                </a:solidFill>
                <a:latin typeface="Montserrat" panose="00000500000000000000" pitchFamily="2" charset="0"/>
                <a:cs typeface="Arial"/>
              </a:rPr>
              <a:t>abet</a:t>
            </a:r>
            <a:r>
              <a:rPr sz="1000" i="1" spc="3" dirty="0">
                <a:solidFill>
                  <a:srgbClr val="000000"/>
                </a:solidFill>
                <a:latin typeface="Montserrat" panose="00000500000000000000" pitchFamily="2" charset="0"/>
                <a:cs typeface="Arial"/>
              </a:rPr>
              <a:t>e</a:t>
            </a:r>
            <a:r>
              <a:rPr sz="1000" i="1" dirty="0">
                <a:solidFill>
                  <a:srgbClr val="000000"/>
                </a:solidFill>
                <a:latin typeface="Montserrat" panose="00000500000000000000" pitchFamily="2" charset="0"/>
                <a:cs typeface="Arial"/>
              </a:rPr>
              <a:t>s</a:t>
            </a:r>
            <a:r>
              <a:rPr sz="1000" i="1" spc="-18"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Preventi</a:t>
            </a:r>
            <a:r>
              <a:rPr sz="1000" i="1" spc="-6" dirty="0">
                <a:solidFill>
                  <a:srgbClr val="000000"/>
                </a:solidFill>
                <a:latin typeface="Montserrat" panose="00000500000000000000" pitchFamily="2" charset="0"/>
                <a:cs typeface="Arial"/>
              </a:rPr>
              <a:t>o</a:t>
            </a:r>
            <a:r>
              <a:rPr sz="1000" i="1" dirty="0">
                <a:solidFill>
                  <a:srgbClr val="000000"/>
                </a:solidFill>
                <a:latin typeface="Montserrat" panose="00000500000000000000" pitchFamily="2" charset="0"/>
                <a:cs typeface="Arial"/>
              </a:rPr>
              <a:t>n</a:t>
            </a:r>
            <a:r>
              <a:rPr sz="1000" i="1" spc="-16" dirty="0">
                <a:solidFill>
                  <a:srgbClr val="000000"/>
                </a:solidFill>
                <a:latin typeface="Montserrat" panose="00000500000000000000" pitchFamily="2" charset="0"/>
                <a:cs typeface="Arial"/>
              </a:rPr>
              <a:t> </a:t>
            </a:r>
            <a:r>
              <a:rPr sz="1000" i="1" dirty="0">
                <a:solidFill>
                  <a:srgbClr val="000000"/>
                </a:solidFill>
                <a:latin typeface="Montserrat" panose="00000500000000000000" pitchFamily="2" charset="0"/>
                <a:cs typeface="Arial"/>
              </a:rPr>
              <a:t>Program</a:t>
            </a:r>
            <a:endParaRPr sz="1000" dirty="0">
              <a:solidFill>
                <a:srgbClr val="000000"/>
              </a:solidFill>
              <a:latin typeface="Montserrat" panose="00000500000000000000" pitchFamily="2" charset="0"/>
              <a:cs typeface="Arial"/>
            </a:endParaRPr>
          </a:p>
        </p:txBody>
      </p:sp>
    </p:spTree>
    <p:extLst>
      <p:ext uri="{BB962C8B-B14F-4D97-AF65-F5344CB8AC3E}">
        <p14:creationId xmlns:p14="http://schemas.microsoft.com/office/powerpoint/2010/main" val="2454179525"/>
      </p:ext>
    </p:extLst>
  </p:cSld>
  <p:clrMapOvr>
    <a:masterClrMapping/>
  </p:clrMapOvr>
</p:sld>
</file>

<file path=ppt/theme/theme1.xml><?xml version="1.0" encoding="utf-8"?>
<a:theme xmlns:a="http://schemas.openxmlformats.org/drawingml/2006/main" name="Office Theme">
  <a:themeElements>
    <a:clrScheme name="THCG 12Mo">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21077</TotalTime>
  <Words>10495</Words>
  <Application>Microsoft Office PowerPoint</Application>
  <PresentationFormat>Widescreen</PresentationFormat>
  <Paragraphs>1725</Paragraphs>
  <Slides>108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108</vt:i4>
      </vt:variant>
    </vt:vector>
  </HeadingPairs>
  <TitlesOfParts>
    <vt:vector size="116" baseType="lpstr">
      <vt:lpstr>Arial</vt:lpstr>
      <vt:lpstr>Calibri</vt:lpstr>
      <vt:lpstr>Calibri Light</vt:lpstr>
      <vt:lpstr>Montserrat</vt:lpstr>
      <vt:lpstr>Montserrat Medium</vt:lpstr>
      <vt:lpstr>Montserrat SemiBold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2410</cp:revision>
  <dcterms:created xsi:type="dcterms:W3CDTF">2014-09-26T10:57:37Z</dcterms:created>
  <dcterms:modified xsi:type="dcterms:W3CDTF">2025-03-03T19:22:20Z</dcterms:modified>
</cp:coreProperties>
</file>