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60" r:id="rId5"/>
    <p:sldId id="261" r:id="rId6"/>
    <p:sldId id="262" r:id="rId7"/>
    <p:sldId id="263" r:id="rId8"/>
    <p:sldId id="264" r:id="rId9"/>
    <p:sldId id="265" r:id="rId10"/>
    <p:sldId id="266" r:id="rId11"/>
    <p:sldId id="267" r:id="rId12"/>
  </p:sldIdLst>
  <p:sldSz cx="24384000" cy="13716000"/>
  <p:notesSz cx="6858000" cy="9144000"/>
  <p:embeddedFontLst>
    <p:embeddedFont>
      <p:font typeface="Helvetica Neue" panose="020B0604020202020204" charset="0"/>
      <p:regular r:id="rId14"/>
      <p:bold r:id="rId15"/>
      <p:italic r:id="rId16"/>
      <p:boldItalic r:id="rId17"/>
    </p:embeddedFont>
    <p:embeddedFont>
      <p:font typeface="Lato" panose="020F0502020204030203" pitchFamily="34" charset="0"/>
      <p:regular r:id="rId18"/>
      <p:bold r:id="rId19"/>
      <p:italic r:id="rId20"/>
      <p:boldItalic r:id="rId21"/>
    </p:embeddedFont>
    <p:embeddedFont>
      <p:font typeface="Montserrat Light" panose="00000400000000000000" pitchFamily="2" charset="0"/>
      <p:regular r:id="rId22"/>
      <p:bold r:id="rId23"/>
      <p:italic r:id="rId24"/>
      <p:boldItalic r:id="rId25"/>
    </p:embeddedFont>
    <p:embeddedFont>
      <p:font typeface="Montserrat Medium" panose="00000600000000000000" pitchFamily="2" charset="0"/>
      <p:regular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3432">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4rWW2iS/oclpQJi02YvCTZxjD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1" d="100"/>
          <a:sy n="31" d="100"/>
        </p:scale>
        <p:origin x="832" y="72"/>
      </p:cViewPr>
      <p:guideLst>
        <p:guide orient="horz" pos="4320"/>
        <p:guide pos="3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Lato"/>
                <a:ea typeface="Lato"/>
                <a:cs typeface="Lato"/>
                <a:sym typeface="Lato"/>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Lato"/>
                <a:ea typeface="Lato"/>
                <a:cs typeface="Lato"/>
                <a:sym typeface="Lato"/>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Lato"/>
                <a:ea typeface="Lato"/>
                <a:cs typeface="Lato"/>
                <a:sym typeface="Lato"/>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Lato"/>
                <a:ea typeface="Lato"/>
                <a:cs typeface="Lato"/>
                <a:sym typeface="Lato"/>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Lato"/>
                <a:ea typeface="Lato"/>
                <a:cs typeface="Lato"/>
                <a:sym typeface="Lato"/>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Lato"/>
                <a:ea typeface="Lato"/>
                <a:cs typeface="Lato"/>
                <a:sym typeface="Lato"/>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Lato"/>
                <a:ea typeface="Lato"/>
                <a:cs typeface="Lato"/>
                <a:sym typeface="Lato"/>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Lato"/>
                <a:ea typeface="Lato"/>
                <a:cs typeface="Lato"/>
                <a:sym typeface="Lato"/>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0" name="Google Shape;5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71" name="Google Shape;17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81" name="Google Shape;18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4" name="Google Shape;1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135" name="Google Shape;1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44" name="Google Shape;1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53" name="Google Shape;15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62" name="Google Shape;16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type="tx">
  <p:cSld name="TITLE_AND_BODY">
    <p:spTree>
      <p:nvGrpSpPr>
        <p:cNvPr id="1" name="Shape 9"/>
        <p:cNvGrpSpPr/>
        <p:nvPr/>
      </p:nvGrpSpPr>
      <p:grpSpPr>
        <a:xfrm>
          <a:off x="0" y="0"/>
          <a:ext cx="0" cy="0"/>
          <a:chOff x="0" y="0"/>
          <a:chExt cx="0" cy="0"/>
        </a:xfrm>
      </p:grpSpPr>
      <p:sp>
        <p:nvSpPr>
          <p:cNvPr id="10" name="Google Shape;10;p27"/>
          <p:cNvSpPr>
            <a:spLocks noGrp="1"/>
          </p:cNvSpPr>
          <p:nvPr>
            <p:ph type="pic" idx="2"/>
          </p:nvPr>
        </p:nvSpPr>
        <p:spPr>
          <a:xfrm>
            <a:off x="12189852" y="2030809"/>
            <a:ext cx="9658134" cy="9654359"/>
          </a:xfrm>
          <a:prstGeom prst="rect">
            <a:avLst/>
          </a:prstGeom>
          <a:solidFill>
            <a:schemeClr val="lt1"/>
          </a:solidFill>
          <a:ln>
            <a:noFill/>
          </a:ln>
        </p:spPr>
      </p:sp>
      <p:sp>
        <p:nvSpPr>
          <p:cNvPr id="11" name="Google Shape;11;p27"/>
          <p:cNvSpPr txBox="1">
            <a:spLocks noGrp="1"/>
          </p:cNvSpPr>
          <p:nvPr>
            <p:ph type="sldNum" idx="12"/>
          </p:nvPr>
        </p:nvSpPr>
        <p:spPr>
          <a:xfrm>
            <a:off x="11958984" y="13081000"/>
            <a:ext cx="453332"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1">
  <p:cSld name="31">
    <p:spTree>
      <p:nvGrpSpPr>
        <p:cNvPr id="1" name="Shape 12"/>
        <p:cNvGrpSpPr/>
        <p:nvPr/>
      </p:nvGrpSpPr>
      <p:grpSpPr>
        <a:xfrm>
          <a:off x="0" y="0"/>
          <a:ext cx="0" cy="0"/>
          <a:chOff x="0" y="0"/>
          <a:chExt cx="0" cy="0"/>
        </a:xfrm>
      </p:grpSpPr>
      <p:sp>
        <p:nvSpPr>
          <p:cNvPr id="13" name="Google Shape;13;p28"/>
          <p:cNvSpPr>
            <a:spLocks noGrp="1"/>
          </p:cNvSpPr>
          <p:nvPr>
            <p:ph type="pic" idx="2"/>
          </p:nvPr>
        </p:nvSpPr>
        <p:spPr>
          <a:xfrm>
            <a:off x="2545370" y="3807999"/>
            <a:ext cx="8252714" cy="8639125"/>
          </a:xfrm>
          <a:prstGeom prst="rect">
            <a:avLst/>
          </a:prstGeom>
          <a:solidFill>
            <a:schemeClr val="lt1"/>
          </a:solidFill>
          <a:ln>
            <a:noFill/>
          </a:ln>
        </p:spPr>
      </p:sp>
      <p:sp>
        <p:nvSpPr>
          <p:cNvPr id="14" name="Google Shape;14;p28"/>
          <p:cNvSpPr txBox="1">
            <a:spLocks noGrp="1"/>
          </p:cNvSpPr>
          <p:nvPr>
            <p:ph type="sldNum" idx="12"/>
          </p:nvPr>
        </p:nvSpPr>
        <p:spPr>
          <a:xfrm>
            <a:off x="11958984" y="13081000"/>
            <a:ext cx="453332"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title">
  <p:cSld name="TITLE">
    <p:spTree>
      <p:nvGrpSpPr>
        <p:cNvPr id="1" name="Shape 15"/>
        <p:cNvGrpSpPr/>
        <p:nvPr/>
      </p:nvGrpSpPr>
      <p:grpSpPr>
        <a:xfrm>
          <a:off x="0" y="0"/>
          <a:ext cx="0" cy="0"/>
          <a:chOff x="0" y="0"/>
          <a:chExt cx="0" cy="0"/>
        </a:xfrm>
      </p:grpSpPr>
      <p:sp>
        <p:nvSpPr>
          <p:cNvPr id="16" name="Google Shape;16;p30"/>
          <p:cNvSpPr txBox="1">
            <a:spLocks noGrp="1"/>
          </p:cNvSpPr>
          <p:nvPr>
            <p:ph type="sldNum" idx="12"/>
          </p:nvPr>
        </p:nvSpPr>
        <p:spPr>
          <a:xfrm>
            <a:off x="11958984" y="13081000"/>
            <a:ext cx="453332"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20"/>
        <p:cNvGrpSpPr/>
        <p:nvPr/>
      </p:nvGrpSpPr>
      <p:grpSpPr>
        <a:xfrm>
          <a:off x="0" y="0"/>
          <a:ext cx="0" cy="0"/>
          <a:chOff x="0" y="0"/>
          <a:chExt cx="0" cy="0"/>
        </a:xfrm>
      </p:grpSpPr>
      <p:sp>
        <p:nvSpPr>
          <p:cNvPr id="21" name="Google Shape;21;p32"/>
          <p:cNvSpPr>
            <a:spLocks noGrp="1"/>
          </p:cNvSpPr>
          <p:nvPr>
            <p:ph type="pic" idx="2"/>
          </p:nvPr>
        </p:nvSpPr>
        <p:spPr>
          <a:xfrm>
            <a:off x="1269306" y="0"/>
            <a:ext cx="6540501" cy="5587008"/>
          </a:xfrm>
          <a:prstGeom prst="rect">
            <a:avLst/>
          </a:prstGeom>
          <a:solidFill>
            <a:schemeClr val="lt1"/>
          </a:solidFill>
          <a:ln>
            <a:noFill/>
          </a:ln>
        </p:spPr>
      </p:sp>
      <p:sp>
        <p:nvSpPr>
          <p:cNvPr id="22" name="Google Shape;22;p32"/>
          <p:cNvSpPr>
            <a:spLocks noGrp="1"/>
          </p:cNvSpPr>
          <p:nvPr>
            <p:ph type="pic" idx="3"/>
          </p:nvPr>
        </p:nvSpPr>
        <p:spPr>
          <a:xfrm>
            <a:off x="8316919" y="2449078"/>
            <a:ext cx="5842001" cy="7620001"/>
          </a:xfrm>
          <a:prstGeom prst="rect">
            <a:avLst/>
          </a:prstGeom>
          <a:solidFill>
            <a:schemeClr val="lt1"/>
          </a:solidFill>
          <a:ln>
            <a:noFill/>
          </a:ln>
        </p:spPr>
      </p:sp>
      <p:sp>
        <p:nvSpPr>
          <p:cNvPr id="23" name="Google Shape;23;p32"/>
          <p:cNvSpPr>
            <a:spLocks noGrp="1"/>
          </p:cNvSpPr>
          <p:nvPr>
            <p:ph type="pic" idx="4"/>
          </p:nvPr>
        </p:nvSpPr>
        <p:spPr>
          <a:xfrm>
            <a:off x="3236020" y="6096992"/>
            <a:ext cx="4572001" cy="7620001"/>
          </a:xfrm>
          <a:prstGeom prst="rect">
            <a:avLst/>
          </a:prstGeom>
          <a:solidFill>
            <a:schemeClr val="lt1"/>
          </a:solidFill>
          <a:ln>
            <a:noFill/>
          </a:ln>
        </p:spPr>
      </p:sp>
      <p:sp>
        <p:nvSpPr>
          <p:cNvPr id="24" name="Google Shape;24;p32"/>
          <p:cNvSpPr txBox="1">
            <a:spLocks noGrp="1"/>
          </p:cNvSpPr>
          <p:nvPr>
            <p:ph type="sldNum" idx="12"/>
          </p:nvPr>
        </p:nvSpPr>
        <p:spPr>
          <a:xfrm>
            <a:off x="11958984" y="13081000"/>
            <a:ext cx="453332"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5">
  <p:cSld name="05">
    <p:spTree>
      <p:nvGrpSpPr>
        <p:cNvPr id="1" name="Shape 25"/>
        <p:cNvGrpSpPr/>
        <p:nvPr/>
      </p:nvGrpSpPr>
      <p:grpSpPr>
        <a:xfrm>
          <a:off x="0" y="0"/>
          <a:ext cx="0" cy="0"/>
          <a:chOff x="0" y="0"/>
          <a:chExt cx="0" cy="0"/>
        </a:xfrm>
      </p:grpSpPr>
      <p:sp>
        <p:nvSpPr>
          <p:cNvPr id="26" name="Google Shape;26;p33"/>
          <p:cNvSpPr>
            <a:spLocks noGrp="1"/>
          </p:cNvSpPr>
          <p:nvPr>
            <p:ph type="pic" idx="2"/>
          </p:nvPr>
        </p:nvSpPr>
        <p:spPr>
          <a:xfrm>
            <a:off x="5081785" y="1273639"/>
            <a:ext cx="7112001" cy="6858001"/>
          </a:xfrm>
          <a:prstGeom prst="rect">
            <a:avLst/>
          </a:prstGeom>
          <a:solidFill>
            <a:schemeClr val="lt1"/>
          </a:solidFill>
          <a:ln>
            <a:noFill/>
          </a:ln>
        </p:spPr>
      </p:sp>
      <p:sp>
        <p:nvSpPr>
          <p:cNvPr id="27" name="Google Shape;27;p33"/>
          <p:cNvSpPr txBox="1">
            <a:spLocks noGrp="1"/>
          </p:cNvSpPr>
          <p:nvPr>
            <p:ph type="sldNum" idx="12"/>
          </p:nvPr>
        </p:nvSpPr>
        <p:spPr>
          <a:xfrm>
            <a:off x="11958984" y="13081000"/>
            <a:ext cx="453332"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7">
  <p:cSld name="07">
    <p:spTree>
      <p:nvGrpSpPr>
        <p:cNvPr id="1" name="Shape 28"/>
        <p:cNvGrpSpPr/>
        <p:nvPr/>
      </p:nvGrpSpPr>
      <p:grpSpPr>
        <a:xfrm>
          <a:off x="0" y="0"/>
          <a:ext cx="0" cy="0"/>
          <a:chOff x="0" y="0"/>
          <a:chExt cx="0" cy="0"/>
        </a:xfrm>
      </p:grpSpPr>
      <p:sp>
        <p:nvSpPr>
          <p:cNvPr id="29" name="Google Shape;29;p34"/>
          <p:cNvSpPr>
            <a:spLocks noGrp="1"/>
          </p:cNvSpPr>
          <p:nvPr>
            <p:ph type="pic" idx="2"/>
          </p:nvPr>
        </p:nvSpPr>
        <p:spPr>
          <a:xfrm>
            <a:off x="5084007" y="1276577"/>
            <a:ext cx="16764001" cy="5588001"/>
          </a:xfrm>
          <a:prstGeom prst="rect">
            <a:avLst/>
          </a:prstGeom>
          <a:solidFill>
            <a:schemeClr val="lt1"/>
          </a:solidFill>
          <a:ln>
            <a:noFill/>
          </a:ln>
        </p:spPr>
      </p:sp>
      <p:sp>
        <p:nvSpPr>
          <p:cNvPr id="30" name="Google Shape;30;p34"/>
          <p:cNvSpPr txBox="1">
            <a:spLocks noGrp="1"/>
          </p:cNvSpPr>
          <p:nvPr>
            <p:ph type="sldNum" idx="12"/>
          </p:nvPr>
        </p:nvSpPr>
        <p:spPr>
          <a:xfrm>
            <a:off x="11958984" y="13081000"/>
            <a:ext cx="453332"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9">
  <p:cSld name="09">
    <p:spTree>
      <p:nvGrpSpPr>
        <p:cNvPr id="1" name="Shape 31"/>
        <p:cNvGrpSpPr/>
        <p:nvPr/>
      </p:nvGrpSpPr>
      <p:grpSpPr>
        <a:xfrm>
          <a:off x="0" y="0"/>
          <a:ext cx="0" cy="0"/>
          <a:chOff x="0" y="0"/>
          <a:chExt cx="0" cy="0"/>
        </a:xfrm>
      </p:grpSpPr>
      <p:sp>
        <p:nvSpPr>
          <p:cNvPr id="32" name="Google Shape;32;p35"/>
          <p:cNvSpPr>
            <a:spLocks noGrp="1"/>
          </p:cNvSpPr>
          <p:nvPr>
            <p:ph type="pic" idx="2"/>
          </p:nvPr>
        </p:nvSpPr>
        <p:spPr>
          <a:xfrm>
            <a:off x="5519564" y="6227234"/>
            <a:ext cx="15870942" cy="4323090"/>
          </a:xfrm>
          <a:prstGeom prst="rect">
            <a:avLst/>
          </a:prstGeom>
          <a:solidFill>
            <a:schemeClr val="lt1"/>
          </a:solidFill>
          <a:ln>
            <a:noFill/>
          </a:ln>
        </p:spPr>
      </p:sp>
      <p:sp>
        <p:nvSpPr>
          <p:cNvPr id="33" name="Google Shape;33;p35"/>
          <p:cNvSpPr txBox="1">
            <a:spLocks noGrp="1"/>
          </p:cNvSpPr>
          <p:nvPr>
            <p:ph type="sldNum" idx="12"/>
          </p:nvPr>
        </p:nvSpPr>
        <p:spPr>
          <a:xfrm>
            <a:off x="11958984" y="13081000"/>
            <a:ext cx="453332"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2">
  <p:cSld name="12">
    <p:spTree>
      <p:nvGrpSpPr>
        <p:cNvPr id="1" name="Shape 34"/>
        <p:cNvGrpSpPr/>
        <p:nvPr/>
      </p:nvGrpSpPr>
      <p:grpSpPr>
        <a:xfrm>
          <a:off x="0" y="0"/>
          <a:ext cx="0" cy="0"/>
          <a:chOff x="0" y="0"/>
          <a:chExt cx="0" cy="0"/>
        </a:xfrm>
      </p:grpSpPr>
      <p:sp>
        <p:nvSpPr>
          <p:cNvPr id="35" name="Google Shape;35;p36"/>
          <p:cNvSpPr>
            <a:spLocks noGrp="1"/>
          </p:cNvSpPr>
          <p:nvPr>
            <p:ph type="pic" idx="2"/>
          </p:nvPr>
        </p:nvSpPr>
        <p:spPr>
          <a:xfrm>
            <a:off x="5077885" y="2540847"/>
            <a:ext cx="16768298" cy="4324206"/>
          </a:xfrm>
          <a:prstGeom prst="rect">
            <a:avLst/>
          </a:prstGeom>
          <a:solidFill>
            <a:schemeClr val="lt1"/>
          </a:solidFill>
          <a:ln>
            <a:noFill/>
          </a:ln>
        </p:spPr>
      </p:sp>
      <p:sp>
        <p:nvSpPr>
          <p:cNvPr id="36" name="Google Shape;36;p36"/>
          <p:cNvSpPr txBox="1">
            <a:spLocks noGrp="1"/>
          </p:cNvSpPr>
          <p:nvPr>
            <p:ph type="sldNum" idx="12"/>
          </p:nvPr>
        </p:nvSpPr>
        <p:spPr>
          <a:xfrm>
            <a:off x="11958984" y="13081000"/>
            <a:ext cx="453332"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40">
  <p:cSld name="1_40">
    <p:spTree>
      <p:nvGrpSpPr>
        <p:cNvPr id="1" name="Shape 37"/>
        <p:cNvGrpSpPr/>
        <p:nvPr/>
      </p:nvGrpSpPr>
      <p:grpSpPr>
        <a:xfrm>
          <a:off x="0" y="0"/>
          <a:ext cx="0" cy="0"/>
          <a:chOff x="0" y="0"/>
          <a:chExt cx="0" cy="0"/>
        </a:xfrm>
      </p:grpSpPr>
      <p:sp>
        <p:nvSpPr>
          <p:cNvPr id="38" name="Google Shape;38;p45"/>
          <p:cNvSpPr txBox="1">
            <a:spLocks noGrp="1"/>
          </p:cNvSpPr>
          <p:nvPr>
            <p:ph type="sldNum" idx="12"/>
          </p:nvPr>
        </p:nvSpPr>
        <p:spPr>
          <a:xfrm>
            <a:off x="11958984" y="13081000"/>
            <a:ext cx="453332"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9" name="Google Shape;39;p45"/>
          <p:cNvSpPr>
            <a:spLocks noGrp="1"/>
          </p:cNvSpPr>
          <p:nvPr>
            <p:ph type="pic" idx="2"/>
          </p:nvPr>
        </p:nvSpPr>
        <p:spPr>
          <a:xfrm>
            <a:off x="2466069" y="7342240"/>
            <a:ext cx="7401866" cy="4600627"/>
          </a:xfrm>
          <a:prstGeom prst="rect">
            <a:avLst/>
          </a:prstGeom>
          <a:solidFill>
            <a:schemeClr val="lt1"/>
          </a:solidFill>
          <a:ln>
            <a:noFill/>
          </a:ln>
        </p:spPr>
      </p:sp>
      <p:sp>
        <p:nvSpPr>
          <p:cNvPr id="40" name="Google Shape;40;p45"/>
          <p:cNvSpPr>
            <a:spLocks noGrp="1"/>
          </p:cNvSpPr>
          <p:nvPr>
            <p:ph type="pic" idx="3"/>
          </p:nvPr>
        </p:nvSpPr>
        <p:spPr>
          <a:xfrm flipH="1">
            <a:off x="2174326" y="3678289"/>
            <a:ext cx="4037737" cy="1896274"/>
          </a:xfrm>
          <a:prstGeom prst="roundRect">
            <a:avLst>
              <a:gd name="adj" fmla="val 8873"/>
            </a:avLst>
          </a:prstGeom>
          <a:solidFill>
            <a:srgbClr val="F2F2F2"/>
          </a:solidFill>
          <a:ln>
            <a:noFill/>
          </a:ln>
        </p:spPr>
      </p:sp>
      <p:sp>
        <p:nvSpPr>
          <p:cNvPr id="41" name="Google Shape;41;p45"/>
          <p:cNvSpPr>
            <a:spLocks noGrp="1"/>
          </p:cNvSpPr>
          <p:nvPr>
            <p:ph type="pic" idx="4"/>
          </p:nvPr>
        </p:nvSpPr>
        <p:spPr>
          <a:xfrm flipH="1">
            <a:off x="7850841" y="2192233"/>
            <a:ext cx="1931443" cy="4158658"/>
          </a:xfrm>
          <a:prstGeom prst="roundRect">
            <a:avLst>
              <a:gd name="adj" fmla="val 10989"/>
            </a:avLst>
          </a:prstGeom>
          <a:solidFill>
            <a:srgbClr val="F2F2F2"/>
          </a:solidFill>
          <a:ln>
            <a:noFill/>
          </a:ln>
        </p:spPr>
      </p:sp>
      <p:sp>
        <p:nvSpPr>
          <p:cNvPr id="42" name="Google Shape;42;p45"/>
          <p:cNvSpPr>
            <a:spLocks noGrp="1"/>
          </p:cNvSpPr>
          <p:nvPr>
            <p:ph type="pic" idx="5"/>
          </p:nvPr>
        </p:nvSpPr>
        <p:spPr>
          <a:xfrm flipH="1">
            <a:off x="11788759" y="2155277"/>
            <a:ext cx="1749425" cy="3768330"/>
          </a:xfrm>
          <a:prstGeom prst="roundRect">
            <a:avLst>
              <a:gd name="adj" fmla="val 12018"/>
            </a:avLst>
          </a:prstGeom>
          <a:solidFill>
            <a:srgbClr val="F2F2F2"/>
          </a:solidFill>
          <a:ln>
            <a:noFill/>
          </a:ln>
        </p:spPr>
      </p:sp>
      <p:sp>
        <p:nvSpPr>
          <p:cNvPr id="43" name="Google Shape;43;p45"/>
          <p:cNvSpPr>
            <a:spLocks noGrp="1"/>
          </p:cNvSpPr>
          <p:nvPr>
            <p:ph type="pic" idx="6"/>
          </p:nvPr>
        </p:nvSpPr>
        <p:spPr>
          <a:xfrm flipH="1">
            <a:off x="14645657" y="2155277"/>
            <a:ext cx="1749427" cy="3768330"/>
          </a:xfrm>
          <a:prstGeom prst="roundRect">
            <a:avLst>
              <a:gd name="adj" fmla="val 12018"/>
            </a:avLst>
          </a:prstGeom>
          <a:solidFill>
            <a:srgbClr val="F2F2F2"/>
          </a:solidFill>
          <a:ln>
            <a:noFill/>
          </a:ln>
        </p:spPr>
      </p:sp>
      <p:sp>
        <p:nvSpPr>
          <p:cNvPr id="44" name="Google Shape;44;p45"/>
          <p:cNvSpPr>
            <a:spLocks noGrp="1"/>
          </p:cNvSpPr>
          <p:nvPr>
            <p:ph type="pic" idx="7"/>
          </p:nvPr>
        </p:nvSpPr>
        <p:spPr>
          <a:xfrm flipH="1">
            <a:off x="18025340" y="2596595"/>
            <a:ext cx="1137050" cy="1350777"/>
          </a:xfrm>
          <a:prstGeom prst="roundRect">
            <a:avLst>
              <a:gd name="adj" fmla="val 17376"/>
            </a:avLst>
          </a:prstGeom>
          <a:solidFill>
            <a:srgbClr val="F2F2F2"/>
          </a:solidFill>
          <a:ln>
            <a:noFill/>
          </a:ln>
        </p:spPr>
      </p:sp>
      <p:sp>
        <p:nvSpPr>
          <p:cNvPr id="45" name="Google Shape;45;p45"/>
          <p:cNvSpPr>
            <a:spLocks noGrp="1"/>
          </p:cNvSpPr>
          <p:nvPr>
            <p:ph type="pic" idx="8"/>
          </p:nvPr>
        </p:nvSpPr>
        <p:spPr>
          <a:xfrm flipH="1">
            <a:off x="20674476" y="2585439"/>
            <a:ext cx="1137050" cy="1350777"/>
          </a:xfrm>
          <a:prstGeom prst="roundRect">
            <a:avLst>
              <a:gd name="adj" fmla="val 17376"/>
            </a:avLst>
          </a:prstGeom>
          <a:solidFill>
            <a:srgbClr val="F2F2F2"/>
          </a:solidFill>
          <a:ln>
            <a:noFill/>
          </a:ln>
        </p:spPr>
      </p:sp>
      <p:sp>
        <p:nvSpPr>
          <p:cNvPr id="46" name="Google Shape;46;p45"/>
          <p:cNvSpPr>
            <a:spLocks noGrp="1"/>
          </p:cNvSpPr>
          <p:nvPr>
            <p:ph type="pic" idx="9"/>
          </p:nvPr>
        </p:nvSpPr>
        <p:spPr>
          <a:xfrm flipH="1">
            <a:off x="11890062" y="8445094"/>
            <a:ext cx="5432787" cy="3768329"/>
          </a:xfrm>
          <a:prstGeom prst="roundRect">
            <a:avLst>
              <a:gd name="adj" fmla="val 2175"/>
            </a:avLst>
          </a:prstGeom>
          <a:solidFill>
            <a:srgbClr val="F2F2F2"/>
          </a:solidFill>
          <a:ln>
            <a:noFill/>
          </a:ln>
        </p:spPr>
      </p:sp>
      <p:sp>
        <p:nvSpPr>
          <p:cNvPr id="47" name="Google Shape;47;p45"/>
          <p:cNvSpPr>
            <a:spLocks noGrp="1"/>
          </p:cNvSpPr>
          <p:nvPr>
            <p:ph type="pic" idx="13"/>
          </p:nvPr>
        </p:nvSpPr>
        <p:spPr>
          <a:xfrm flipH="1">
            <a:off x="18618758" y="6816580"/>
            <a:ext cx="3753248" cy="5391945"/>
          </a:xfrm>
          <a:prstGeom prst="roundRect">
            <a:avLst>
              <a:gd name="adj" fmla="val 2175"/>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rmAutofit/>
          </a:bodyPr>
          <a:lstStyle>
            <a:lvl1pPr marR="0" lvl="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26"/>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26"/>
          <p:cNvSpPr txBox="1">
            <a:spLocks noGrp="1"/>
          </p:cNvSpPr>
          <p:nvPr>
            <p:ph type="sldNum" idx="12"/>
          </p:nvPr>
        </p:nvSpPr>
        <p:spPr>
          <a:xfrm>
            <a:off x="11958984" y="13081000"/>
            <a:ext cx="453332" cy="469900"/>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p46"/>
          <p:cNvPicPr preferRelativeResize="0"/>
          <p:nvPr/>
        </p:nvPicPr>
        <p:blipFill rotWithShape="1">
          <a:blip r:embed="rId3">
            <a:alphaModFix amt="85000"/>
          </a:blip>
          <a:srcRect l="38219"/>
          <a:stretch/>
        </p:blipFill>
        <p:spPr>
          <a:xfrm>
            <a:off x="0" y="-1"/>
            <a:ext cx="10591800" cy="13715999"/>
          </a:xfrm>
          <a:prstGeom prst="rect">
            <a:avLst/>
          </a:prstGeom>
          <a:noFill/>
          <a:ln>
            <a:noFill/>
          </a:ln>
        </p:spPr>
      </p:pic>
      <p:sp>
        <p:nvSpPr>
          <p:cNvPr id="53" name="Google Shape;53;p46"/>
          <p:cNvSpPr/>
          <p:nvPr/>
        </p:nvSpPr>
        <p:spPr>
          <a:xfrm>
            <a:off x="0" y="0"/>
            <a:ext cx="10458450" cy="13716000"/>
          </a:xfrm>
          <a:prstGeom prst="rect">
            <a:avLst/>
          </a:prstGeom>
          <a:solidFill>
            <a:srgbClr val="989896">
              <a:alpha val="24705"/>
            </a:srgbClr>
          </a:solidFill>
          <a:ln w="25400" cap="flat" cmpd="sng">
            <a:solidFill>
              <a:srgbClr val="074A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Montserrat Light" panose="00000400000000000000" pitchFamily="2" charset="0"/>
              <a:sym typeface="Arial"/>
            </a:endParaRPr>
          </a:p>
        </p:txBody>
      </p:sp>
      <p:pic>
        <p:nvPicPr>
          <p:cNvPr id="54" name="Google Shape;54;p46"/>
          <p:cNvPicPr preferRelativeResize="0">
            <a:picLocks noGrp="1"/>
          </p:cNvPicPr>
          <p:nvPr>
            <p:ph type="pic" idx="2"/>
          </p:nvPr>
        </p:nvPicPr>
        <p:blipFill rotWithShape="1">
          <a:blip r:embed="rId4">
            <a:alphaModFix/>
          </a:blip>
          <a:srcRect t="16851" b="16851"/>
          <a:stretch/>
        </p:blipFill>
        <p:spPr>
          <a:xfrm>
            <a:off x="10591800" y="1"/>
            <a:ext cx="13792200" cy="13716000"/>
          </a:xfrm>
          <a:prstGeom prst="rect">
            <a:avLst/>
          </a:prstGeom>
          <a:solidFill>
            <a:schemeClr val="lt1"/>
          </a:solidFill>
          <a:ln>
            <a:noFill/>
          </a:ln>
        </p:spPr>
      </p:pic>
      <p:sp>
        <p:nvSpPr>
          <p:cNvPr id="55" name="Google Shape;55;p46"/>
          <p:cNvSpPr txBox="1"/>
          <p:nvPr/>
        </p:nvSpPr>
        <p:spPr>
          <a:xfrm>
            <a:off x="968144" y="8202393"/>
            <a:ext cx="8867775" cy="64629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343541"/>
              </a:buClr>
              <a:buSzPts val="2800"/>
              <a:buFont typeface="Helvetica Neue"/>
              <a:buNone/>
            </a:pPr>
            <a:r>
              <a:rPr lang="en-US" sz="3900" b="0" i="0" u="none" strike="noStrike" cap="none" dirty="0">
                <a:solidFill>
                  <a:srgbClr val="000000"/>
                </a:solidFill>
                <a:latin typeface="Montserrat Light"/>
                <a:ea typeface="Montserrat Light"/>
                <a:cs typeface="Montserrat Light"/>
                <a:sym typeface="Montserrat Light"/>
              </a:rPr>
              <a:t>Cooking is Love You Can Taste</a:t>
            </a:r>
          </a:p>
        </p:txBody>
      </p:sp>
      <p:pic>
        <p:nvPicPr>
          <p:cNvPr id="56" name="Google Shape;56;p46" descr="A chef hat and spatula and book&#10;&#10;Description automatically generated"/>
          <p:cNvPicPr preferRelativeResize="0"/>
          <p:nvPr/>
        </p:nvPicPr>
        <p:blipFill rotWithShape="1">
          <a:blip r:embed="rId5">
            <a:grayscl/>
            <a:alphaModFix amt="85000"/>
            <a:extLst>
              <a:ext uri="{BEBA8EAE-BF5A-486C-A8C5-ECC9F3942E4B}">
                <a14:imgProps xmlns:a14="http://schemas.microsoft.com/office/drawing/2010/main">
                  <a14:imgLayer r:embed="rId6">
                    <a14:imgEffect>
                      <a14:saturation sat="0"/>
                    </a14:imgEffect>
                  </a14:imgLayer>
                </a14:imgProps>
              </a:ext>
            </a:extLst>
          </a:blip>
          <a:srcRect/>
          <a:stretch/>
        </p:blipFill>
        <p:spPr>
          <a:xfrm>
            <a:off x="1058949" y="1005146"/>
            <a:ext cx="8473902" cy="8473902"/>
          </a:xfrm>
          <a:prstGeom prst="rect">
            <a:avLst/>
          </a:prstGeom>
          <a:noFill/>
          <a:ln>
            <a:noFill/>
          </a:ln>
        </p:spPr>
      </p:pic>
      <p:sp>
        <p:nvSpPr>
          <p:cNvPr id="57" name="Google Shape;57;p46"/>
          <p:cNvSpPr/>
          <p:nvPr/>
        </p:nvSpPr>
        <p:spPr>
          <a:xfrm>
            <a:off x="10458450" y="-1"/>
            <a:ext cx="369431" cy="13716001"/>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Montserrat Light" panose="00000400000000000000" pitchFamily="2"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2"/>
          <p:cNvPicPr preferRelativeResize="0">
            <a:picLocks noGrp="1"/>
          </p:cNvPicPr>
          <p:nvPr>
            <p:ph type="pic" idx="2"/>
          </p:nvPr>
        </p:nvPicPr>
        <p:blipFill rotWithShape="1">
          <a:blip r:embed="rId3">
            <a:alphaModFix amt="80000"/>
          </a:blip>
          <a:srcRect l="3948" r="3947" b="3250"/>
          <a:stretch/>
        </p:blipFill>
        <p:spPr>
          <a:xfrm>
            <a:off x="11817928" y="616762"/>
            <a:ext cx="8297018" cy="5804453"/>
          </a:xfrm>
          <a:prstGeom prst="rect">
            <a:avLst/>
          </a:prstGeom>
          <a:solidFill>
            <a:schemeClr val="lt1"/>
          </a:solidFill>
          <a:ln>
            <a:noFill/>
          </a:ln>
        </p:spPr>
      </p:pic>
      <p:sp>
        <p:nvSpPr>
          <p:cNvPr id="174" name="Google Shape;174;p12"/>
          <p:cNvSpPr txBox="1"/>
          <p:nvPr/>
        </p:nvSpPr>
        <p:spPr>
          <a:xfrm>
            <a:off x="3116294" y="6033557"/>
            <a:ext cx="14371663" cy="1077218"/>
          </a:xfrm>
          <a:prstGeom prst="rect">
            <a:avLst/>
          </a:prstGeom>
          <a:noFill/>
          <a:ln>
            <a:noFill/>
          </a:ln>
        </p:spPr>
        <p:txBody>
          <a:bodyPr spcFirstLastPara="1" wrap="square" lIns="0" tIns="0" rIns="0" bIns="0" anchor="b" anchorCtr="0">
            <a:spAutoFit/>
          </a:bodyPr>
          <a:lstStyle/>
          <a:p>
            <a:pPr marL="457200" marR="0" lvl="0" indent="0" algn="l" rtl="0">
              <a:lnSpc>
                <a:spcPct val="100000"/>
              </a:lnSpc>
              <a:spcBef>
                <a:spcPts val="0"/>
              </a:spcBef>
              <a:spcAft>
                <a:spcPts val="0"/>
              </a:spcAft>
              <a:buClr>
                <a:srgbClr val="000000"/>
              </a:buClr>
              <a:buSzPts val="7000"/>
              <a:buFont typeface="Montserrat Medium"/>
              <a:buNone/>
            </a:pPr>
            <a:r>
              <a:rPr lang="en-US" sz="7000" b="0" i="0" u="none" strike="noStrike" cap="none" dirty="0">
                <a:solidFill>
                  <a:srgbClr val="000000"/>
                </a:solidFill>
                <a:latin typeface="Montserrat Light"/>
                <a:ea typeface="Montserrat Light"/>
                <a:cs typeface="Montserrat Light"/>
                <a:sym typeface="Montserrat Light"/>
              </a:rPr>
              <a:t>FINISHING UP</a:t>
            </a:r>
            <a:endParaRPr sz="4800" b="0" i="0" u="none" strike="noStrike" cap="none" dirty="0">
              <a:solidFill>
                <a:srgbClr val="000000"/>
              </a:solidFill>
              <a:latin typeface="Montserrat Light"/>
              <a:ea typeface="Montserrat Light"/>
              <a:cs typeface="Montserrat Light"/>
              <a:sym typeface="Montserrat Light"/>
            </a:endParaRPr>
          </a:p>
        </p:txBody>
      </p:sp>
      <p:sp>
        <p:nvSpPr>
          <p:cNvPr id="175" name="Google Shape;175;p12"/>
          <p:cNvSpPr/>
          <p:nvPr/>
        </p:nvSpPr>
        <p:spPr>
          <a:xfrm>
            <a:off x="2540000" y="1272976"/>
            <a:ext cx="25301" cy="11170048"/>
          </a:xfrm>
          <a:prstGeom prst="rect">
            <a:avLst/>
          </a:prstGeom>
          <a:solidFill>
            <a:srgbClr val="000000"/>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176" name="Google Shape;176;p12"/>
          <p:cNvSpPr/>
          <p:nvPr/>
        </p:nvSpPr>
        <p:spPr>
          <a:xfrm>
            <a:off x="18038950" y="-732"/>
            <a:ext cx="6345050" cy="13716732"/>
          </a:xfrm>
          <a:prstGeom prst="rect">
            <a:avLst/>
          </a:prstGeom>
          <a:solidFill>
            <a:srgbClr val="DDDDDD">
              <a:alpha val="69411"/>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177" name="Google Shape;177;p12"/>
          <p:cNvSpPr txBox="1"/>
          <p:nvPr/>
        </p:nvSpPr>
        <p:spPr>
          <a:xfrm>
            <a:off x="3945711" y="7682443"/>
            <a:ext cx="12712828" cy="387798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400" b="0" i="0" u="none" strike="noStrike" cap="none" dirty="0">
                <a:solidFill>
                  <a:srgbClr val="3F3F3F"/>
                </a:solidFill>
                <a:latin typeface="Montserrat Light"/>
                <a:ea typeface="Montserrat Light"/>
                <a:cs typeface="Montserrat Light"/>
                <a:sym typeface="Montserrat Light"/>
              </a:rPr>
              <a:t>Developing proficiency in these culinary skills not only ensures a safer, cleaner kitchen environment but also enriches the cooking experience, making it possible to prepare healthful meals that delight the palate and nourish the body. </a:t>
            </a:r>
            <a:endParaRPr dirty="0">
              <a:latin typeface="Montserrat Light" panose="00000400000000000000" pitchFamily="2" charset="0"/>
            </a:endParaRPr>
          </a:p>
          <a:p>
            <a:pPr marL="0" marR="0" lvl="0" indent="0" algn="l" rtl="0">
              <a:lnSpc>
                <a:spcPct val="150000"/>
              </a:lnSpc>
              <a:spcBef>
                <a:spcPts val="0"/>
              </a:spcBef>
              <a:spcAft>
                <a:spcPts val="0"/>
              </a:spcAft>
              <a:buNone/>
            </a:pPr>
            <a:endParaRPr sz="2400" b="0" i="0" u="none" strike="noStrike" cap="none" dirty="0">
              <a:solidFill>
                <a:srgbClr val="3F3F3F"/>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None/>
            </a:pPr>
            <a:r>
              <a:rPr lang="en-US" sz="2400" b="0" i="0" u="none" strike="noStrike" cap="none" dirty="0">
                <a:solidFill>
                  <a:srgbClr val="3F3F3F"/>
                </a:solidFill>
                <a:latin typeface="Montserrat Light"/>
                <a:ea typeface="Montserrat Light"/>
                <a:cs typeface="Montserrat Light"/>
                <a:sym typeface="Montserrat Light"/>
              </a:rPr>
              <a:t>Whether you're a novice or an experienced cook, focusing on these aspects of culinary arts can elevate your everyday cooking from routine to remarkable, contributing significantly to a lifestyle of wellness.</a:t>
            </a:r>
            <a:endParaRPr dirty="0">
              <a:latin typeface="Montserrat Light" panose="00000400000000000000" pitchFamily="2" charset="0"/>
            </a:endParaRPr>
          </a:p>
        </p:txBody>
      </p:sp>
      <p:sp>
        <p:nvSpPr>
          <p:cNvPr id="178" name="Google Shape;178;p12"/>
          <p:cNvSpPr txBox="1"/>
          <p:nvPr/>
        </p:nvSpPr>
        <p:spPr>
          <a:xfrm rot="-5400000">
            <a:off x="-4302324" y="6673335"/>
            <a:ext cx="11170048"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Montserrat Light"/>
                <a:ea typeface="Montserrat Light"/>
                <a:cs typeface="Montserrat Light"/>
                <a:sym typeface="Montserrat Light"/>
              </a:rPr>
              <a:t>0003 CULINARY ARTS</a:t>
            </a:r>
            <a:endParaRPr sz="1400" b="0" i="0" u="none" strike="noStrike" cap="none">
              <a:solidFill>
                <a:srgbClr val="000000"/>
              </a:solidFill>
              <a:latin typeface="Montserrat Light"/>
              <a:ea typeface="Montserrat Light"/>
              <a:cs typeface="Montserrat Light"/>
              <a:sym typeface="Montserrat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5"/>
          <p:cNvPicPr preferRelativeResize="0">
            <a:picLocks noGrp="1"/>
          </p:cNvPicPr>
          <p:nvPr>
            <p:ph type="pic" idx="2"/>
          </p:nvPr>
        </p:nvPicPr>
        <p:blipFill rotWithShape="1">
          <a:blip r:embed="rId3">
            <a:alphaModFix/>
          </a:blip>
          <a:srcRect t="16680" b="16680"/>
          <a:stretch/>
        </p:blipFill>
        <p:spPr>
          <a:xfrm>
            <a:off x="12189852" y="2030809"/>
            <a:ext cx="9658134" cy="9654359"/>
          </a:xfrm>
          <a:prstGeom prst="rect">
            <a:avLst/>
          </a:prstGeom>
          <a:solidFill>
            <a:schemeClr val="lt1"/>
          </a:solidFill>
          <a:ln>
            <a:noFill/>
          </a:ln>
        </p:spPr>
      </p:pic>
      <p:sp>
        <p:nvSpPr>
          <p:cNvPr id="184" name="Google Shape;184;p25"/>
          <p:cNvSpPr/>
          <p:nvPr/>
        </p:nvSpPr>
        <p:spPr>
          <a:xfrm>
            <a:off x="5082633" y="1268612"/>
            <a:ext cx="11178776" cy="11178776"/>
          </a:xfrm>
          <a:prstGeom prst="rect">
            <a:avLst/>
          </a:prstGeom>
          <a:solidFill>
            <a:srgbClr val="DEE2E3">
              <a:alpha val="69803"/>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185" name="Google Shape;185;p25"/>
          <p:cNvSpPr txBox="1"/>
          <p:nvPr/>
        </p:nvSpPr>
        <p:spPr>
          <a:xfrm>
            <a:off x="5084021" y="5791200"/>
            <a:ext cx="11641879" cy="430887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0"/>
              <a:buFont typeface="Helvetica Neue"/>
              <a:buNone/>
            </a:pPr>
            <a:r>
              <a:rPr lang="en-US" sz="14000" b="0" i="0" u="none" strike="noStrike" cap="none">
                <a:solidFill>
                  <a:srgbClr val="000000"/>
                </a:solidFill>
                <a:latin typeface="Helvetica Neue"/>
                <a:ea typeface="Helvetica Neue"/>
                <a:cs typeface="Helvetica Neue"/>
                <a:sym typeface="Helvetica Neue"/>
              </a:rPr>
              <a:t>CULINARY ARTS</a:t>
            </a:r>
            <a:endParaRPr sz="14000" b="0" i="0" u="none" strike="noStrike" cap="none">
              <a:solidFill>
                <a:srgbClr val="000000"/>
              </a:solidFill>
              <a:latin typeface="Helvetica Neue"/>
              <a:ea typeface="Helvetica Neue"/>
              <a:cs typeface="Helvetica Neue"/>
              <a:sym typeface="Helvetica Neue"/>
            </a:endParaRPr>
          </a:p>
        </p:txBody>
      </p:sp>
      <p:sp>
        <p:nvSpPr>
          <p:cNvPr id="186" name="Google Shape;186;p25"/>
          <p:cNvSpPr/>
          <p:nvPr/>
        </p:nvSpPr>
        <p:spPr>
          <a:xfrm>
            <a:off x="2540000" y="1272976"/>
            <a:ext cx="25301" cy="11170048"/>
          </a:xfrm>
          <a:prstGeom prst="rect">
            <a:avLst/>
          </a:prstGeom>
          <a:solidFill>
            <a:srgbClr val="000000"/>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187" name="Google Shape;187;p25"/>
          <p:cNvSpPr txBox="1"/>
          <p:nvPr/>
        </p:nvSpPr>
        <p:spPr>
          <a:xfrm rot="-5400000">
            <a:off x="-4302324" y="6673335"/>
            <a:ext cx="11170048"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Montserrat Light"/>
                <a:ea typeface="Montserrat Light"/>
                <a:cs typeface="Montserrat Light"/>
                <a:sym typeface="Montserrat Light"/>
              </a:rPr>
              <a:t>0003 CULINARY ARTS</a:t>
            </a:r>
            <a:endParaRPr sz="1400" b="0" i="0" u="none" strike="noStrike" cap="none">
              <a:solidFill>
                <a:srgbClr val="000000"/>
              </a:solidFill>
              <a:latin typeface="Montserrat Light"/>
              <a:ea typeface="Montserrat Light"/>
              <a:cs typeface="Montserrat Light"/>
              <a:sym typeface="Montserrat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2" descr="Person pouring milk"/>
          <p:cNvPicPr preferRelativeResize="0">
            <a:picLocks noGrp="1"/>
          </p:cNvPicPr>
          <p:nvPr>
            <p:ph type="pic" idx="2"/>
          </p:nvPr>
        </p:nvPicPr>
        <p:blipFill rotWithShape="1">
          <a:blip r:embed="rId3">
            <a:alphaModFix/>
          </a:blip>
          <a:srcRect l="18126" r="18125"/>
          <a:stretch/>
        </p:blipFill>
        <p:spPr>
          <a:xfrm>
            <a:off x="2545370" y="3807999"/>
            <a:ext cx="8252714" cy="8639125"/>
          </a:xfrm>
          <a:prstGeom prst="rect">
            <a:avLst/>
          </a:prstGeom>
          <a:solidFill>
            <a:schemeClr val="lt1"/>
          </a:solidFill>
          <a:ln>
            <a:noFill/>
          </a:ln>
        </p:spPr>
      </p:pic>
      <p:sp>
        <p:nvSpPr>
          <p:cNvPr id="63" name="Google Shape;63;p2"/>
          <p:cNvSpPr txBox="1"/>
          <p:nvPr/>
        </p:nvSpPr>
        <p:spPr>
          <a:xfrm>
            <a:off x="12374495" y="3708478"/>
            <a:ext cx="9271001" cy="107721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0"/>
              <a:buFont typeface="Helvetica Neue"/>
              <a:buNone/>
            </a:pPr>
            <a:r>
              <a:rPr lang="en-US" sz="7000" b="0" i="1" u="none" strike="noStrike" cap="none" dirty="0">
                <a:solidFill>
                  <a:srgbClr val="000000"/>
                </a:solidFill>
                <a:latin typeface="Montserrat Light" panose="00000400000000000000" pitchFamily="2" charset="0"/>
                <a:ea typeface="Helvetica Neue"/>
                <a:cs typeface="Helvetica Neue"/>
                <a:sym typeface="Helvetica Neue"/>
              </a:rPr>
              <a:t>Canaan Vibes LLC</a:t>
            </a:r>
            <a:endParaRPr sz="1400" b="0" i="1" u="none" strike="noStrike" cap="none" dirty="0">
              <a:solidFill>
                <a:srgbClr val="000000"/>
              </a:solidFill>
              <a:latin typeface="Montserrat Light" panose="00000400000000000000" pitchFamily="2" charset="0"/>
              <a:sym typeface="Arial"/>
            </a:endParaRPr>
          </a:p>
        </p:txBody>
      </p:sp>
      <p:sp>
        <p:nvSpPr>
          <p:cNvPr id="64" name="Google Shape;64;p2"/>
          <p:cNvSpPr txBox="1"/>
          <p:nvPr/>
        </p:nvSpPr>
        <p:spPr>
          <a:xfrm>
            <a:off x="12374495" y="6292412"/>
            <a:ext cx="11339863" cy="560922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666666"/>
              </a:buClr>
              <a:buSzPts val="2700"/>
              <a:buFont typeface="Arial"/>
              <a:buNone/>
            </a:pPr>
            <a:r>
              <a:rPr lang="en-US" sz="2700" b="0" i="0" u="none" strike="noStrike" cap="none">
                <a:solidFill>
                  <a:srgbClr val="666666"/>
                </a:solidFill>
                <a:latin typeface="Montserrat Light"/>
                <a:ea typeface="Montserrat Light"/>
                <a:cs typeface="Montserrat Light"/>
                <a:sym typeface="Montserrat Light"/>
              </a:rPr>
              <a:t>Dr. Brown fervently advocates that we hold power to extend our lives, elevate our health, and amplify our happiness by embracing simple lifestyle modifications and nurturing our bodies with real, wholesome food.</a:t>
            </a:r>
            <a:endParaRPr sz="1400" b="0" i="0" u="none" strike="noStrike" cap="none">
              <a:solidFill>
                <a:srgbClr val="000000"/>
              </a:solidFill>
              <a:latin typeface="Montserrat Light"/>
              <a:ea typeface="Montserrat Light"/>
              <a:cs typeface="Montserrat Light"/>
              <a:sym typeface="Montserrat Light"/>
            </a:endParaRPr>
          </a:p>
          <a:p>
            <a:pPr marL="0" marR="0" lvl="0" indent="0" algn="l" rtl="0">
              <a:lnSpc>
                <a:spcPct val="90000"/>
              </a:lnSpc>
              <a:spcBef>
                <a:spcPts val="0"/>
              </a:spcBef>
              <a:spcAft>
                <a:spcPts val="0"/>
              </a:spcAft>
              <a:buClr>
                <a:srgbClr val="666666"/>
              </a:buClr>
              <a:buSzPts val="2700"/>
              <a:buFont typeface="Arial"/>
              <a:buNone/>
            </a:pPr>
            <a:r>
              <a:rPr lang="en-US" sz="2700" b="0" i="0" u="none" strike="noStrike" cap="none">
                <a:solidFill>
                  <a:srgbClr val="666666"/>
                </a:solidFill>
                <a:latin typeface="Montserrat Light"/>
                <a:ea typeface="Montserrat Light"/>
                <a:cs typeface="Montserrat Light"/>
                <a:sym typeface="Montserrat Light"/>
              </a:rPr>
              <a:t>Dr. Brown stands at the forefront of health coaching and functional medicine, championing an integrated approach that concentrates on stress management, nurturing healthy sleep patterns, and leveraging the therapeutic power of food. This holistic method fosters longevity, energy, mental acuity, happiness, and a plethora of other health benefits.</a:t>
            </a:r>
            <a:br>
              <a:rPr lang="en-US" sz="2700" b="0" i="0" u="none" strike="noStrike" cap="none">
                <a:solidFill>
                  <a:srgbClr val="666666"/>
                </a:solidFill>
                <a:latin typeface="Montserrat Light"/>
                <a:ea typeface="Montserrat Light"/>
                <a:cs typeface="Montserrat Light"/>
                <a:sym typeface="Montserrat Light"/>
              </a:rPr>
            </a:br>
            <a:r>
              <a:rPr lang="en-US" sz="2700" b="0" i="0" u="none" strike="noStrike" cap="none">
                <a:solidFill>
                  <a:srgbClr val="666666"/>
                </a:solidFill>
                <a:latin typeface="Montserrat Light"/>
                <a:ea typeface="Montserrat Light"/>
                <a:cs typeface="Montserrat Light"/>
                <a:sym typeface="Montserrat Light"/>
              </a:rPr>
              <a:t>As an active practicing physician, Dr. Brown’s influence extends beyond the clinic. She is an internationally acclaimed figurehead, speaker, educator, and advocate in the realm of Functional Medicine, commanding respect and recognition for her insightful contributions.</a:t>
            </a:r>
            <a:endParaRPr sz="1400" b="0" i="0" u="none" strike="noStrike" cap="none">
              <a:solidFill>
                <a:srgbClr val="000000"/>
              </a:solidFill>
              <a:latin typeface="Montserrat Light"/>
              <a:ea typeface="Montserrat Light"/>
              <a:cs typeface="Montserrat Light"/>
              <a:sym typeface="Montserrat Light"/>
            </a:endParaRPr>
          </a:p>
        </p:txBody>
      </p:sp>
      <p:sp>
        <p:nvSpPr>
          <p:cNvPr id="66" name="Google Shape;66;p2"/>
          <p:cNvSpPr/>
          <p:nvPr/>
        </p:nvSpPr>
        <p:spPr>
          <a:xfrm>
            <a:off x="-1" y="0"/>
            <a:ext cx="3812184" cy="13716000"/>
          </a:xfrm>
          <a:prstGeom prst="rect">
            <a:avLst/>
          </a:prstGeom>
          <a:solidFill>
            <a:srgbClr val="DDDDDD">
              <a:alpha val="69411"/>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67" name="Google Shape;67;p2"/>
          <p:cNvSpPr/>
          <p:nvPr/>
        </p:nvSpPr>
        <p:spPr>
          <a:xfrm>
            <a:off x="1016000" y="6650417"/>
            <a:ext cx="508000" cy="508001"/>
          </a:xfrm>
          <a:custGeom>
            <a:avLst/>
            <a:gdLst/>
            <a:ahLst/>
            <a:cxnLst/>
            <a:rect l="l" t="t" r="r" b="b"/>
            <a:pathLst>
              <a:path w="21600" h="21600" extrusionOk="0">
                <a:moveTo>
                  <a:pt x="10800" y="0"/>
                </a:moveTo>
                <a:cubicBezTo>
                  <a:pt x="8036" y="0"/>
                  <a:pt x="5266" y="1060"/>
                  <a:pt x="3158" y="3169"/>
                </a:cubicBezTo>
                <a:cubicBezTo>
                  <a:pt x="1049" y="5278"/>
                  <a:pt x="0" y="8036"/>
                  <a:pt x="0" y="10800"/>
                </a:cubicBezTo>
                <a:cubicBezTo>
                  <a:pt x="0" y="13564"/>
                  <a:pt x="1049" y="16334"/>
                  <a:pt x="3158" y="18442"/>
                </a:cubicBezTo>
                <a:cubicBezTo>
                  <a:pt x="5266" y="20551"/>
                  <a:pt x="8036" y="21600"/>
                  <a:pt x="10800" y="21600"/>
                </a:cubicBezTo>
                <a:cubicBezTo>
                  <a:pt x="13564" y="21600"/>
                  <a:pt x="16334" y="20551"/>
                  <a:pt x="18442" y="18442"/>
                </a:cubicBezTo>
                <a:cubicBezTo>
                  <a:pt x="20551" y="16334"/>
                  <a:pt x="21600" y="13564"/>
                  <a:pt x="21600" y="10800"/>
                </a:cubicBezTo>
                <a:cubicBezTo>
                  <a:pt x="21600" y="8036"/>
                  <a:pt x="20551" y="5278"/>
                  <a:pt x="18442" y="3169"/>
                </a:cubicBezTo>
                <a:cubicBezTo>
                  <a:pt x="16334" y="1060"/>
                  <a:pt x="13564" y="0"/>
                  <a:pt x="10800" y="0"/>
                </a:cubicBezTo>
                <a:close/>
                <a:moveTo>
                  <a:pt x="10800" y="1075"/>
                </a:moveTo>
                <a:cubicBezTo>
                  <a:pt x="13288" y="1075"/>
                  <a:pt x="15777" y="2026"/>
                  <a:pt x="17676" y="3924"/>
                </a:cubicBezTo>
                <a:cubicBezTo>
                  <a:pt x="21473" y="7721"/>
                  <a:pt x="21473" y="13879"/>
                  <a:pt x="17676" y="17676"/>
                </a:cubicBezTo>
                <a:cubicBezTo>
                  <a:pt x="13879" y="21473"/>
                  <a:pt x="7721" y="21473"/>
                  <a:pt x="3924" y="17676"/>
                </a:cubicBezTo>
                <a:cubicBezTo>
                  <a:pt x="127" y="13879"/>
                  <a:pt x="127" y="7721"/>
                  <a:pt x="3924" y="3924"/>
                </a:cubicBezTo>
                <a:cubicBezTo>
                  <a:pt x="5823" y="2026"/>
                  <a:pt x="8312" y="1075"/>
                  <a:pt x="10800" y="1075"/>
                </a:cubicBezTo>
                <a:close/>
                <a:moveTo>
                  <a:pt x="9919" y="5503"/>
                </a:moveTo>
                <a:cubicBezTo>
                  <a:pt x="8644" y="5503"/>
                  <a:pt x="8003" y="5505"/>
                  <a:pt x="7322" y="5720"/>
                </a:cubicBezTo>
                <a:cubicBezTo>
                  <a:pt x="6573" y="5993"/>
                  <a:pt x="5982" y="6573"/>
                  <a:pt x="5709" y="7322"/>
                </a:cubicBezTo>
                <a:cubicBezTo>
                  <a:pt x="5492" y="8007"/>
                  <a:pt x="5492" y="8649"/>
                  <a:pt x="5492" y="9919"/>
                </a:cubicBezTo>
                <a:lnTo>
                  <a:pt x="5492" y="11669"/>
                </a:lnTo>
                <a:cubicBezTo>
                  <a:pt x="5492" y="12959"/>
                  <a:pt x="5492" y="13605"/>
                  <a:pt x="5709" y="14289"/>
                </a:cubicBezTo>
                <a:cubicBezTo>
                  <a:pt x="5982" y="15039"/>
                  <a:pt x="6573" y="15618"/>
                  <a:pt x="7322" y="15891"/>
                </a:cubicBezTo>
                <a:cubicBezTo>
                  <a:pt x="8007" y="16108"/>
                  <a:pt x="8649" y="16120"/>
                  <a:pt x="9919" y="16120"/>
                </a:cubicBezTo>
                <a:lnTo>
                  <a:pt x="11658" y="16120"/>
                </a:lnTo>
                <a:cubicBezTo>
                  <a:pt x="12947" y="16120"/>
                  <a:pt x="13593" y="16108"/>
                  <a:pt x="14278" y="15891"/>
                </a:cubicBezTo>
                <a:cubicBezTo>
                  <a:pt x="15027" y="15618"/>
                  <a:pt x="15618" y="15039"/>
                  <a:pt x="15891" y="14289"/>
                </a:cubicBezTo>
                <a:cubicBezTo>
                  <a:pt x="16108" y="13605"/>
                  <a:pt x="16108" y="12962"/>
                  <a:pt x="16108" y="11692"/>
                </a:cubicBezTo>
                <a:lnTo>
                  <a:pt x="16108" y="9942"/>
                </a:lnTo>
                <a:cubicBezTo>
                  <a:pt x="16108" y="8653"/>
                  <a:pt x="16108" y="8007"/>
                  <a:pt x="15891" y="7322"/>
                </a:cubicBezTo>
                <a:cubicBezTo>
                  <a:pt x="15618" y="6573"/>
                  <a:pt x="15027" y="5993"/>
                  <a:pt x="14278" y="5720"/>
                </a:cubicBezTo>
                <a:cubicBezTo>
                  <a:pt x="13593" y="5503"/>
                  <a:pt x="12951" y="5503"/>
                  <a:pt x="11681" y="5503"/>
                </a:cubicBezTo>
                <a:lnTo>
                  <a:pt x="9942" y="5503"/>
                </a:lnTo>
                <a:lnTo>
                  <a:pt x="9919" y="5503"/>
                </a:lnTo>
                <a:close/>
                <a:moveTo>
                  <a:pt x="9553" y="6338"/>
                </a:moveTo>
                <a:lnTo>
                  <a:pt x="9564" y="6338"/>
                </a:lnTo>
                <a:lnTo>
                  <a:pt x="12047" y="6338"/>
                </a:lnTo>
                <a:cubicBezTo>
                  <a:pt x="12971" y="6338"/>
                  <a:pt x="13448" y="6340"/>
                  <a:pt x="13946" y="6498"/>
                </a:cubicBezTo>
                <a:cubicBezTo>
                  <a:pt x="14492" y="6697"/>
                  <a:pt x="14915" y="7120"/>
                  <a:pt x="15113" y="7665"/>
                </a:cubicBezTo>
                <a:cubicBezTo>
                  <a:pt x="15271" y="8164"/>
                  <a:pt x="15273" y="8637"/>
                  <a:pt x="15273" y="9576"/>
                </a:cubicBezTo>
                <a:lnTo>
                  <a:pt x="15273" y="12058"/>
                </a:lnTo>
                <a:cubicBezTo>
                  <a:pt x="15273" y="12983"/>
                  <a:pt x="15271" y="13448"/>
                  <a:pt x="15113" y="13946"/>
                </a:cubicBezTo>
                <a:cubicBezTo>
                  <a:pt x="14915" y="14492"/>
                  <a:pt x="14492" y="14926"/>
                  <a:pt x="13946" y="15125"/>
                </a:cubicBezTo>
                <a:cubicBezTo>
                  <a:pt x="13448" y="15283"/>
                  <a:pt x="12974" y="15273"/>
                  <a:pt x="12036" y="15273"/>
                </a:cubicBezTo>
                <a:lnTo>
                  <a:pt x="9553" y="15273"/>
                </a:lnTo>
                <a:cubicBezTo>
                  <a:pt x="8629" y="15273"/>
                  <a:pt x="8164" y="15283"/>
                  <a:pt x="7665" y="15125"/>
                </a:cubicBezTo>
                <a:cubicBezTo>
                  <a:pt x="7120" y="14926"/>
                  <a:pt x="6685" y="14492"/>
                  <a:pt x="6487" y="13946"/>
                </a:cubicBezTo>
                <a:cubicBezTo>
                  <a:pt x="6329" y="13448"/>
                  <a:pt x="6327" y="12974"/>
                  <a:pt x="6327" y="12036"/>
                </a:cubicBezTo>
                <a:lnTo>
                  <a:pt x="6327" y="9553"/>
                </a:lnTo>
                <a:cubicBezTo>
                  <a:pt x="6327" y="8629"/>
                  <a:pt x="6329" y="8164"/>
                  <a:pt x="6487" y="7665"/>
                </a:cubicBezTo>
                <a:cubicBezTo>
                  <a:pt x="6685" y="7120"/>
                  <a:pt x="7120" y="6697"/>
                  <a:pt x="7665" y="6498"/>
                </a:cubicBezTo>
                <a:cubicBezTo>
                  <a:pt x="8161" y="6341"/>
                  <a:pt x="8626" y="6338"/>
                  <a:pt x="9553" y="6338"/>
                </a:cubicBezTo>
                <a:close/>
                <a:moveTo>
                  <a:pt x="13534" y="7551"/>
                </a:moveTo>
                <a:cubicBezTo>
                  <a:pt x="13423" y="7551"/>
                  <a:pt x="13310" y="7592"/>
                  <a:pt x="13225" y="7677"/>
                </a:cubicBezTo>
                <a:cubicBezTo>
                  <a:pt x="13056" y="7846"/>
                  <a:pt x="13056" y="8125"/>
                  <a:pt x="13225" y="8294"/>
                </a:cubicBezTo>
                <a:cubicBezTo>
                  <a:pt x="13395" y="8464"/>
                  <a:pt x="13674" y="8464"/>
                  <a:pt x="13843" y="8294"/>
                </a:cubicBezTo>
                <a:cubicBezTo>
                  <a:pt x="14012" y="8125"/>
                  <a:pt x="14012" y="7846"/>
                  <a:pt x="13843" y="7677"/>
                </a:cubicBezTo>
                <a:cubicBezTo>
                  <a:pt x="13759" y="7592"/>
                  <a:pt x="13645" y="7551"/>
                  <a:pt x="13534" y="7551"/>
                </a:cubicBezTo>
                <a:close/>
                <a:moveTo>
                  <a:pt x="10800" y="8237"/>
                </a:moveTo>
                <a:cubicBezTo>
                  <a:pt x="10135" y="8237"/>
                  <a:pt x="9465" y="8485"/>
                  <a:pt x="8958" y="8992"/>
                </a:cubicBezTo>
                <a:cubicBezTo>
                  <a:pt x="7943" y="10007"/>
                  <a:pt x="7943" y="11661"/>
                  <a:pt x="8958" y="12676"/>
                </a:cubicBezTo>
                <a:cubicBezTo>
                  <a:pt x="9973" y="13691"/>
                  <a:pt x="11627" y="13691"/>
                  <a:pt x="12642" y="12676"/>
                </a:cubicBezTo>
                <a:cubicBezTo>
                  <a:pt x="13657" y="11661"/>
                  <a:pt x="13657" y="10007"/>
                  <a:pt x="12642" y="8992"/>
                </a:cubicBezTo>
                <a:cubicBezTo>
                  <a:pt x="12135" y="8485"/>
                  <a:pt x="11465" y="8237"/>
                  <a:pt x="10800" y="8237"/>
                </a:cubicBezTo>
                <a:close/>
                <a:moveTo>
                  <a:pt x="10800" y="9210"/>
                </a:moveTo>
                <a:cubicBezTo>
                  <a:pt x="11216" y="9210"/>
                  <a:pt x="11627" y="9373"/>
                  <a:pt x="11944" y="9690"/>
                </a:cubicBezTo>
                <a:cubicBezTo>
                  <a:pt x="12578" y="10324"/>
                  <a:pt x="12578" y="11356"/>
                  <a:pt x="11944" y="11990"/>
                </a:cubicBezTo>
                <a:cubicBezTo>
                  <a:pt x="11310" y="12624"/>
                  <a:pt x="10290" y="12624"/>
                  <a:pt x="9656" y="11990"/>
                </a:cubicBezTo>
                <a:cubicBezTo>
                  <a:pt x="9022" y="11356"/>
                  <a:pt x="9022" y="10324"/>
                  <a:pt x="9656" y="9690"/>
                </a:cubicBezTo>
                <a:cubicBezTo>
                  <a:pt x="9973" y="9373"/>
                  <a:pt x="10384" y="9210"/>
                  <a:pt x="10800" y="9210"/>
                </a:cubicBezTo>
                <a:close/>
              </a:path>
            </a:pathLst>
          </a:custGeom>
          <a:solidFill>
            <a:srgbClr val="C7ACA1"/>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68" name="Google Shape;68;p2"/>
          <p:cNvSpPr/>
          <p:nvPr/>
        </p:nvSpPr>
        <p:spPr>
          <a:xfrm>
            <a:off x="1016000" y="7873693"/>
            <a:ext cx="508000" cy="507735"/>
          </a:xfrm>
          <a:custGeom>
            <a:avLst/>
            <a:gdLst/>
            <a:ahLst/>
            <a:cxnLst/>
            <a:rect l="l" t="t" r="r" b="b"/>
            <a:pathLst>
              <a:path w="21600" h="21600" extrusionOk="0">
                <a:moveTo>
                  <a:pt x="10794" y="0"/>
                </a:moveTo>
                <a:cubicBezTo>
                  <a:pt x="8028" y="0"/>
                  <a:pt x="5257" y="1048"/>
                  <a:pt x="3152" y="3154"/>
                </a:cubicBezTo>
                <a:cubicBezTo>
                  <a:pt x="1048" y="5259"/>
                  <a:pt x="0" y="8030"/>
                  <a:pt x="0" y="10800"/>
                </a:cubicBezTo>
                <a:cubicBezTo>
                  <a:pt x="0" y="13570"/>
                  <a:pt x="1048" y="16341"/>
                  <a:pt x="3152" y="18446"/>
                </a:cubicBezTo>
                <a:cubicBezTo>
                  <a:pt x="5257" y="20552"/>
                  <a:pt x="8014" y="21600"/>
                  <a:pt x="10772" y="21600"/>
                </a:cubicBezTo>
                <a:cubicBezTo>
                  <a:pt x="13529" y="21600"/>
                  <a:pt x="16296" y="20552"/>
                  <a:pt x="18437" y="18446"/>
                </a:cubicBezTo>
                <a:cubicBezTo>
                  <a:pt x="20541" y="16341"/>
                  <a:pt x="21600" y="13570"/>
                  <a:pt x="21600" y="10800"/>
                </a:cubicBezTo>
                <a:cubicBezTo>
                  <a:pt x="21600" y="8030"/>
                  <a:pt x="20541" y="5259"/>
                  <a:pt x="18437" y="3154"/>
                </a:cubicBezTo>
                <a:cubicBezTo>
                  <a:pt x="16332" y="1048"/>
                  <a:pt x="13561" y="0"/>
                  <a:pt x="10794" y="0"/>
                </a:cubicBezTo>
                <a:close/>
                <a:moveTo>
                  <a:pt x="10772" y="1021"/>
                </a:moveTo>
                <a:cubicBezTo>
                  <a:pt x="13275" y="1021"/>
                  <a:pt x="15788" y="1992"/>
                  <a:pt x="17711" y="3880"/>
                </a:cubicBezTo>
                <a:cubicBezTo>
                  <a:pt x="21521" y="7692"/>
                  <a:pt x="21521" y="13908"/>
                  <a:pt x="17711" y="17720"/>
                </a:cubicBezTo>
                <a:cubicBezTo>
                  <a:pt x="13901" y="21532"/>
                  <a:pt x="7688" y="21532"/>
                  <a:pt x="3878" y="17720"/>
                </a:cubicBezTo>
                <a:cubicBezTo>
                  <a:pt x="68" y="13908"/>
                  <a:pt x="68" y="7692"/>
                  <a:pt x="3878" y="3880"/>
                </a:cubicBezTo>
                <a:cubicBezTo>
                  <a:pt x="5765" y="1956"/>
                  <a:pt x="8268" y="1021"/>
                  <a:pt x="10772" y="1021"/>
                </a:cubicBezTo>
                <a:close/>
                <a:moveTo>
                  <a:pt x="11134" y="5525"/>
                </a:moveTo>
                <a:cubicBezTo>
                  <a:pt x="9683" y="5452"/>
                  <a:pt x="8332" y="5960"/>
                  <a:pt x="7279" y="6977"/>
                </a:cubicBezTo>
                <a:cubicBezTo>
                  <a:pt x="6227" y="7957"/>
                  <a:pt x="5692" y="9291"/>
                  <a:pt x="5692" y="10743"/>
                </a:cubicBezTo>
                <a:cubicBezTo>
                  <a:pt x="5692" y="11615"/>
                  <a:pt x="5905" y="12490"/>
                  <a:pt x="6304" y="13216"/>
                </a:cubicBezTo>
                <a:cubicBezTo>
                  <a:pt x="6304" y="13253"/>
                  <a:pt x="6338" y="13248"/>
                  <a:pt x="6338" y="13284"/>
                </a:cubicBezTo>
                <a:lnTo>
                  <a:pt x="5613" y="15724"/>
                </a:lnTo>
                <a:cubicBezTo>
                  <a:pt x="5576" y="15796"/>
                  <a:pt x="5619" y="15903"/>
                  <a:pt x="5692" y="15939"/>
                </a:cubicBezTo>
                <a:cubicBezTo>
                  <a:pt x="5728" y="15975"/>
                  <a:pt x="5801" y="16007"/>
                  <a:pt x="5873" y="16007"/>
                </a:cubicBezTo>
                <a:cubicBezTo>
                  <a:pt x="5910" y="16007"/>
                  <a:pt x="5905" y="16007"/>
                  <a:pt x="5941" y="16007"/>
                </a:cubicBezTo>
                <a:lnTo>
                  <a:pt x="8368" y="15281"/>
                </a:lnTo>
                <a:cubicBezTo>
                  <a:pt x="8731" y="15463"/>
                  <a:pt x="9103" y="15649"/>
                  <a:pt x="9502" y="15758"/>
                </a:cubicBezTo>
                <a:cubicBezTo>
                  <a:pt x="9973" y="15903"/>
                  <a:pt x="10436" y="15939"/>
                  <a:pt x="10908" y="15939"/>
                </a:cubicBezTo>
                <a:cubicBezTo>
                  <a:pt x="12359" y="15939"/>
                  <a:pt x="13668" y="15356"/>
                  <a:pt x="14683" y="14339"/>
                </a:cubicBezTo>
                <a:cubicBezTo>
                  <a:pt x="15627" y="13250"/>
                  <a:pt x="16139" y="11912"/>
                  <a:pt x="16067" y="10460"/>
                </a:cubicBezTo>
                <a:cubicBezTo>
                  <a:pt x="15958" y="7810"/>
                  <a:pt x="13783" y="5634"/>
                  <a:pt x="11134" y="5525"/>
                </a:cubicBezTo>
                <a:close/>
                <a:moveTo>
                  <a:pt x="11055" y="6285"/>
                </a:moveTo>
                <a:cubicBezTo>
                  <a:pt x="13305" y="6394"/>
                  <a:pt x="15153" y="8243"/>
                  <a:pt x="15262" y="10494"/>
                </a:cubicBezTo>
                <a:cubicBezTo>
                  <a:pt x="15334" y="11728"/>
                  <a:pt x="14908" y="12890"/>
                  <a:pt x="14037" y="13761"/>
                </a:cubicBezTo>
                <a:cubicBezTo>
                  <a:pt x="13203" y="14632"/>
                  <a:pt x="12037" y="15145"/>
                  <a:pt x="10840" y="15145"/>
                </a:cubicBezTo>
                <a:cubicBezTo>
                  <a:pt x="10441" y="15145"/>
                  <a:pt x="10001" y="15072"/>
                  <a:pt x="9638" y="14963"/>
                </a:cubicBezTo>
                <a:cubicBezTo>
                  <a:pt x="9275" y="14855"/>
                  <a:pt x="8912" y="14705"/>
                  <a:pt x="8549" y="14487"/>
                </a:cubicBezTo>
                <a:lnTo>
                  <a:pt x="8413" y="14419"/>
                </a:lnTo>
                <a:lnTo>
                  <a:pt x="6599" y="14963"/>
                </a:lnTo>
                <a:lnTo>
                  <a:pt x="7143" y="13284"/>
                </a:lnTo>
                <a:lnTo>
                  <a:pt x="7143" y="13103"/>
                </a:lnTo>
                <a:lnTo>
                  <a:pt x="7064" y="13001"/>
                </a:lnTo>
                <a:cubicBezTo>
                  <a:pt x="7028" y="12928"/>
                  <a:pt x="6998" y="12892"/>
                  <a:pt x="6962" y="12819"/>
                </a:cubicBezTo>
                <a:cubicBezTo>
                  <a:pt x="6599" y="12166"/>
                  <a:pt x="6418" y="11435"/>
                  <a:pt x="6418" y="10709"/>
                </a:cubicBezTo>
                <a:cubicBezTo>
                  <a:pt x="6418" y="9475"/>
                  <a:pt x="6883" y="8356"/>
                  <a:pt x="7790" y="7521"/>
                </a:cubicBezTo>
                <a:cubicBezTo>
                  <a:pt x="8660" y="6686"/>
                  <a:pt x="9821" y="6249"/>
                  <a:pt x="11055" y="6285"/>
                </a:cubicBezTo>
                <a:close/>
                <a:moveTo>
                  <a:pt x="9162" y="8055"/>
                </a:moveTo>
                <a:cubicBezTo>
                  <a:pt x="8581" y="8055"/>
                  <a:pt x="8141" y="8531"/>
                  <a:pt x="8141" y="9076"/>
                </a:cubicBezTo>
                <a:cubicBezTo>
                  <a:pt x="8141" y="9765"/>
                  <a:pt x="8327" y="10378"/>
                  <a:pt x="8617" y="10959"/>
                </a:cubicBezTo>
                <a:cubicBezTo>
                  <a:pt x="9125" y="11866"/>
                  <a:pt x="9958" y="12597"/>
                  <a:pt x="11010" y="12887"/>
                </a:cubicBezTo>
                <a:cubicBezTo>
                  <a:pt x="11373" y="12996"/>
                  <a:pt x="11735" y="13024"/>
                  <a:pt x="12098" y="13024"/>
                </a:cubicBezTo>
                <a:cubicBezTo>
                  <a:pt x="12643" y="13024"/>
                  <a:pt x="13073" y="12592"/>
                  <a:pt x="13073" y="12048"/>
                </a:cubicBezTo>
                <a:cubicBezTo>
                  <a:pt x="13073" y="12012"/>
                  <a:pt x="13073" y="11937"/>
                  <a:pt x="13073" y="11900"/>
                </a:cubicBezTo>
                <a:cubicBezTo>
                  <a:pt x="13073" y="11828"/>
                  <a:pt x="13076" y="11792"/>
                  <a:pt x="13039" y="11719"/>
                </a:cubicBezTo>
                <a:lnTo>
                  <a:pt x="11441" y="11356"/>
                </a:lnTo>
                <a:cubicBezTo>
                  <a:pt x="11404" y="11356"/>
                  <a:pt x="11373" y="11354"/>
                  <a:pt x="11373" y="11390"/>
                </a:cubicBezTo>
                <a:lnTo>
                  <a:pt x="11157" y="11832"/>
                </a:lnTo>
                <a:cubicBezTo>
                  <a:pt x="11121" y="11869"/>
                  <a:pt x="11080" y="11866"/>
                  <a:pt x="11044" y="11866"/>
                </a:cubicBezTo>
                <a:cubicBezTo>
                  <a:pt x="10246" y="11576"/>
                  <a:pt x="9588" y="10918"/>
                  <a:pt x="9298" y="10119"/>
                </a:cubicBezTo>
                <a:cubicBezTo>
                  <a:pt x="9298" y="10083"/>
                  <a:pt x="9307" y="10054"/>
                  <a:pt x="9343" y="10017"/>
                </a:cubicBezTo>
                <a:lnTo>
                  <a:pt x="9808" y="9756"/>
                </a:lnTo>
                <a:cubicBezTo>
                  <a:pt x="9844" y="9756"/>
                  <a:pt x="9842" y="9725"/>
                  <a:pt x="9842" y="9688"/>
                </a:cubicBezTo>
                <a:lnTo>
                  <a:pt x="9479" y="8089"/>
                </a:lnTo>
                <a:cubicBezTo>
                  <a:pt x="9443" y="8089"/>
                  <a:pt x="9379" y="8055"/>
                  <a:pt x="9343" y="8055"/>
                </a:cubicBezTo>
                <a:cubicBezTo>
                  <a:pt x="9270" y="8055"/>
                  <a:pt x="9234" y="8055"/>
                  <a:pt x="9162" y="8055"/>
                </a:cubicBezTo>
                <a:close/>
              </a:path>
            </a:pathLst>
          </a:custGeom>
          <a:solidFill>
            <a:srgbClr val="C7ACA1"/>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69" name="Google Shape;69;p2"/>
          <p:cNvSpPr/>
          <p:nvPr/>
        </p:nvSpPr>
        <p:spPr>
          <a:xfrm>
            <a:off x="1016000" y="9097026"/>
            <a:ext cx="508000" cy="507732"/>
          </a:xfrm>
          <a:custGeom>
            <a:avLst/>
            <a:gdLst/>
            <a:ahLst/>
            <a:cxnLst/>
            <a:rect l="l" t="t" r="r" b="b"/>
            <a:pathLst>
              <a:path w="21600" h="21600" extrusionOk="0">
                <a:moveTo>
                  <a:pt x="10800" y="0"/>
                </a:moveTo>
                <a:cubicBezTo>
                  <a:pt x="8030" y="0"/>
                  <a:pt x="5257" y="1052"/>
                  <a:pt x="3154" y="3156"/>
                </a:cubicBezTo>
                <a:cubicBezTo>
                  <a:pt x="1051" y="5260"/>
                  <a:pt x="0" y="8033"/>
                  <a:pt x="0" y="10806"/>
                </a:cubicBezTo>
                <a:cubicBezTo>
                  <a:pt x="0" y="13579"/>
                  <a:pt x="1051" y="16352"/>
                  <a:pt x="3154" y="18455"/>
                </a:cubicBezTo>
                <a:cubicBezTo>
                  <a:pt x="5275" y="20541"/>
                  <a:pt x="8021" y="21600"/>
                  <a:pt x="10800" y="21600"/>
                </a:cubicBezTo>
                <a:cubicBezTo>
                  <a:pt x="13579" y="21600"/>
                  <a:pt x="16361" y="20541"/>
                  <a:pt x="18446" y="18455"/>
                </a:cubicBezTo>
                <a:cubicBezTo>
                  <a:pt x="20549" y="16352"/>
                  <a:pt x="21600" y="13579"/>
                  <a:pt x="21600" y="10806"/>
                </a:cubicBezTo>
                <a:cubicBezTo>
                  <a:pt x="21600" y="8033"/>
                  <a:pt x="20549" y="5260"/>
                  <a:pt x="18446" y="3156"/>
                </a:cubicBezTo>
                <a:cubicBezTo>
                  <a:pt x="16343" y="1052"/>
                  <a:pt x="13570" y="0"/>
                  <a:pt x="10800" y="0"/>
                </a:cubicBezTo>
                <a:close/>
                <a:moveTo>
                  <a:pt x="10800" y="995"/>
                </a:moveTo>
                <a:cubicBezTo>
                  <a:pt x="13323" y="995"/>
                  <a:pt x="15849" y="1951"/>
                  <a:pt x="17714" y="3853"/>
                </a:cubicBezTo>
                <a:cubicBezTo>
                  <a:pt x="21518" y="7659"/>
                  <a:pt x="21518" y="13872"/>
                  <a:pt x="17714" y="17678"/>
                </a:cubicBezTo>
                <a:cubicBezTo>
                  <a:pt x="13911" y="21483"/>
                  <a:pt x="7689" y="21483"/>
                  <a:pt x="3886" y="17678"/>
                </a:cubicBezTo>
                <a:cubicBezTo>
                  <a:pt x="82" y="13873"/>
                  <a:pt x="82" y="7659"/>
                  <a:pt x="3886" y="3853"/>
                </a:cubicBezTo>
                <a:cubicBezTo>
                  <a:pt x="5787" y="1951"/>
                  <a:pt x="8277" y="995"/>
                  <a:pt x="10800" y="995"/>
                </a:cubicBezTo>
                <a:close/>
                <a:moveTo>
                  <a:pt x="10857" y="5557"/>
                </a:moveTo>
                <a:cubicBezTo>
                  <a:pt x="8407" y="5557"/>
                  <a:pt x="6839" y="7460"/>
                  <a:pt x="6766" y="9216"/>
                </a:cubicBezTo>
                <a:cubicBezTo>
                  <a:pt x="6693" y="10277"/>
                  <a:pt x="7095" y="11233"/>
                  <a:pt x="7863" y="11526"/>
                </a:cubicBezTo>
                <a:cubicBezTo>
                  <a:pt x="7899" y="11563"/>
                  <a:pt x="8002" y="11599"/>
                  <a:pt x="8149" y="11526"/>
                </a:cubicBezTo>
                <a:cubicBezTo>
                  <a:pt x="8222" y="11453"/>
                  <a:pt x="8295" y="11041"/>
                  <a:pt x="8331" y="10931"/>
                </a:cubicBezTo>
                <a:cubicBezTo>
                  <a:pt x="8368" y="10785"/>
                  <a:pt x="8338" y="10675"/>
                  <a:pt x="8229" y="10566"/>
                </a:cubicBezTo>
                <a:cubicBezTo>
                  <a:pt x="7973" y="10273"/>
                  <a:pt x="7863" y="9948"/>
                  <a:pt x="7863" y="9399"/>
                </a:cubicBezTo>
                <a:cubicBezTo>
                  <a:pt x="7863" y="7862"/>
                  <a:pt x="9179" y="6440"/>
                  <a:pt x="10971" y="6586"/>
                </a:cubicBezTo>
                <a:cubicBezTo>
                  <a:pt x="12581" y="6696"/>
                  <a:pt x="13314" y="7602"/>
                  <a:pt x="13314" y="8919"/>
                </a:cubicBezTo>
                <a:cubicBezTo>
                  <a:pt x="13278" y="10529"/>
                  <a:pt x="12619" y="12029"/>
                  <a:pt x="11486" y="12029"/>
                </a:cubicBezTo>
                <a:cubicBezTo>
                  <a:pt x="11010" y="12029"/>
                  <a:pt x="10718" y="11887"/>
                  <a:pt x="10571" y="11595"/>
                </a:cubicBezTo>
                <a:cubicBezTo>
                  <a:pt x="10462" y="11375"/>
                  <a:pt x="10421" y="11119"/>
                  <a:pt x="10457" y="10863"/>
                </a:cubicBezTo>
                <a:cubicBezTo>
                  <a:pt x="10567" y="10168"/>
                  <a:pt x="11045" y="9395"/>
                  <a:pt x="10971" y="8736"/>
                </a:cubicBezTo>
                <a:cubicBezTo>
                  <a:pt x="10935" y="8260"/>
                  <a:pt x="10754" y="7901"/>
                  <a:pt x="10206" y="7901"/>
                </a:cubicBezTo>
                <a:cubicBezTo>
                  <a:pt x="9547" y="7901"/>
                  <a:pt x="8955" y="8446"/>
                  <a:pt x="9029" y="9434"/>
                </a:cubicBezTo>
                <a:cubicBezTo>
                  <a:pt x="9029" y="9690"/>
                  <a:pt x="9102" y="10092"/>
                  <a:pt x="9211" y="10348"/>
                </a:cubicBezTo>
                <a:cubicBezTo>
                  <a:pt x="9248" y="10568"/>
                  <a:pt x="9182" y="10607"/>
                  <a:pt x="9109" y="10863"/>
                </a:cubicBezTo>
                <a:cubicBezTo>
                  <a:pt x="8926" y="11668"/>
                  <a:pt x="8519" y="13310"/>
                  <a:pt x="8446" y="13676"/>
                </a:cubicBezTo>
                <a:cubicBezTo>
                  <a:pt x="8226" y="14664"/>
                  <a:pt x="8409" y="15876"/>
                  <a:pt x="8446" y="15986"/>
                </a:cubicBezTo>
                <a:cubicBezTo>
                  <a:pt x="8446" y="16059"/>
                  <a:pt x="8558" y="16056"/>
                  <a:pt x="8594" y="16020"/>
                </a:cubicBezTo>
                <a:cubicBezTo>
                  <a:pt x="8667" y="15947"/>
                  <a:pt x="9435" y="14993"/>
                  <a:pt x="9691" y="14042"/>
                </a:cubicBezTo>
                <a:cubicBezTo>
                  <a:pt x="9765" y="13786"/>
                  <a:pt x="10126" y="12361"/>
                  <a:pt x="10126" y="12361"/>
                </a:cubicBezTo>
                <a:cubicBezTo>
                  <a:pt x="10455" y="12800"/>
                  <a:pt x="11045" y="13093"/>
                  <a:pt x="11703" y="13093"/>
                </a:cubicBezTo>
                <a:cubicBezTo>
                  <a:pt x="13714" y="13056"/>
                  <a:pt x="14846" y="11297"/>
                  <a:pt x="14846" y="8919"/>
                </a:cubicBezTo>
                <a:cubicBezTo>
                  <a:pt x="14846" y="7126"/>
                  <a:pt x="13307" y="5557"/>
                  <a:pt x="10857" y="5557"/>
                </a:cubicBezTo>
                <a:close/>
              </a:path>
            </a:pathLst>
          </a:custGeom>
          <a:solidFill>
            <a:srgbClr val="C7ACA1"/>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70" name="Google Shape;70;p2"/>
          <p:cNvSpPr txBox="1"/>
          <p:nvPr/>
        </p:nvSpPr>
        <p:spPr>
          <a:xfrm>
            <a:off x="5093654" y="1732186"/>
            <a:ext cx="2540001" cy="3429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200"/>
              <a:buFont typeface="Helvetica Neue"/>
              <a:buNone/>
            </a:pPr>
            <a:r>
              <a:rPr lang="en-US" sz="2200" b="0" i="0" u="none" strike="noStrike" cap="none">
                <a:solidFill>
                  <a:srgbClr val="000000"/>
                </a:solidFill>
                <a:latin typeface="Montserrat Light"/>
                <a:ea typeface="Montserrat Light"/>
                <a:cs typeface="Montserrat Light"/>
                <a:sym typeface="Montserrat Light"/>
              </a:rPr>
              <a:t>Health</a:t>
            </a:r>
            <a:endParaRPr sz="2200" b="0" i="0" u="none" strike="noStrike" cap="none">
              <a:solidFill>
                <a:srgbClr val="000000"/>
              </a:solidFill>
              <a:latin typeface="Montserrat Light"/>
              <a:ea typeface="Montserrat Light"/>
              <a:cs typeface="Montserrat Light"/>
              <a:sym typeface="Montserrat Light"/>
            </a:endParaRPr>
          </a:p>
        </p:txBody>
      </p:sp>
      <p:sp>
        <p:nvSpPr>
          <p:cNvPr id="71" name="Google Shape;71;p2"/>
          <p:cNvSpPr txBox="1"/>
          <p:nvPr/>
        </p:nvSpPr>
        <p:spPr>
          <a:xfrm>
            <a:off x="9834494" y="1732186"/>
            <a:ext cx="2540001" cy="3429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200"/>
              <a:buFont typeface="Helvetica Neue"/>
              <a:buNone/>
            </a:pPr>
            <a:r>
              <a:rPr lang="en-US" sz="2200" b="0" i="0" u="none" strike="noStrike" cap="none">
                <a:solidFill>
                  <a:srgbClr val="000000"/>
                </a:solidFill>
                <a:latin typeface="Montserrat Light"/>
                <a:ea typeface="Montserrat Light"/>
                <a:cs typeface="Montserrat Light"/>
                <a:sym typeface="Montserrat Light"/>
              </a:rPr>
              <a:t>Happiness</a:t>
            </a:r>
            <a:endParaRPr sz="2200" b="0" i="0" u="none" strike="noStrike" cap="none">
              <a:solidFill>
                <a:srgbClr val="000000"/>
              </a:solidFill>
              <a:latin typeface="Montserrat Light"/>
              <a:ea typeface="Montserrat Light"/>
              <a:cs typeface="Montserrat Light"/>
              <a:sym typeface="Montserrat Light"/>
            </a:endParaRPr>
          </a:p>
        </p:txBody>
      </p:sp>
      <p:sp>
        <p:nvSpPr>
          <p:cNvPr id="72" name="Google Shape;72;p2"/>
          <p:cNvSpPr txBox="1"/>
          <p:nvPr/>
        </p:nvSpPr>
        <p:spPr>
          <a:xfrm>
            <a:off x="14575333" y="1732186"/>
            <a:ext cx="2540001" cy="3429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200"/>
              <a:buFont typeface="Helvetica Neue"/>
              <a:buNone/>
            </a:pPr>
            <a:r>
              <a:rPr lang="en-US" sz="2200" b="0" i="0" u="none" strike="noStrike" cap="none">
                <a:solidFill>
                  <a:srgbClr val="000000"/>
                </a:solidFill>
                <a:latin typeface="Montserrat Light"/>
                <a:ea typeface="Montserrat Light"/>
                <a:cs typeface="Montserrat Light"/>
                <a:sym typeface="Montserrat Light"/>
              </a:rPr>
              <a:t>Community</a:t>
            </a:r>
            <a:endParaRPr sz="2200" b="0" i="0" u="none" strike="noStrike" cap="none">
              <a:solidFill>
                <a:srgbClr val="000000"/>
              </a:solidFill>
              <a:latin typeface="Montserrat Light"/>
              <a:ea typeface="Montserrat Light"/>
              <a:cs typeface="Montserrat Light"/>
              <a:sym typeface="Montserrat Light"/>
            </a:endParaRPr>
          </a:p>
        </p:txBody>
      </p:sp>
      <p:sp>
        <p:nvSpPr>
          <p:cNvPr id="73" name="Google Shape;73;p2"/>
          <p:cNvSpPr txBox="1"/>
          <p:nvPr/>
        </p:nvSpPr>
        <p:spPr>
          <a:xfrm>
            <a:off x="19316172" y="1732186"/>
            <a:ext cx="2540001" cy="3429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200"/>
              <a:buFont typeface="Helvetica Neue"/>
              <a:buNone/>
            </a:pPr>
            <a:r>
              <a:rPr lang="en-US" sz="2200" b="0" i="0" u="none" strike="noStrike" cap="none">
                <a:solidFill>
                  <a:srgbClr val="000000"/>
                </a:solidFill>
                <a:latin typeface="Montserrat Light"/>
                <a:ea typeface="Montserrat Light"/>
                <a:cs typeface="Montserrat Light"/>
                <a:sym typeface="Montserrat Light"/>
              </a:rPr>
              <a:t>Private Practice</a:t>
            </a:r>
            <a:endParaRPr sz="2200" b="0" i="0" u="none" strike="noStrike" cap="none">
              <a:solidFill>
                <a:srgbClr val="000000"/>
              </a:solidFill>
              <a:latin typeface="Montserrat Light"/>
              <a:ea typeface="Montserrat Light"/>
              <a:cs typeface="Montserrat Light"/>
              <a:sym typeface="Montserrat Light"/>
            </a:endParaRPr>
          </a:p>
        </p:txBody>
      </p:sp>
      <p:sp>
        <p:nvSpPr>
          <p:cNvPr id="74" name="Google Shape;74;p2"/>
          <p:cNvSpPr/>
          <p:nvPr/>
        </p:nvSpPr>
        <p:spPr>
          <a:xfrm>
            <a:off x="8416574" y="1890936"/>
            <a:ext cx="635001" cy="25401"/>
          </a:xfrm>
          <a:prstGeom prst="rect">
            <a:avLst/>
          </a:prstGeom>
          <a:solidFill>
            <a:srgbClr val="000000"/>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75" name="Google Shape;75;p2"/>
          <p:cNvSpPr/>
          <p:nvPr/>
        </p:nvSpPr>
        <p:spPr>
          <a:xfrm>
            <a:off x="13157413" y="1890936"/>
            <a:ext cx="635001" cy="25401"/>
          </a:xfrm>
          <a:prstGeom prst="rect">
            <a:avLst/>
          </a:prstGeom>
          <a:solidFill>
            <a:srgbClr val="000000"/>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76" name="Google Shape;76;p2"/>
          <p:cNvSpPr/>
          <p:nvPr/>
        </p:nvSpPr>
        <p:spPr>
          <a:xfrm>
            <a:off x="17898253" y="1890936"/>
            <a:ext cx="635001" cy="25401"/>
          </a:xfrm>
          <a:prstGeom prst="rect">
            <a:avLst/>
          </a:prstGeom>
          <a:solidFill>
            <a:srgbClr val="000000"/>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pic>
        <p:nvPicPr>
          <p:cNvPr id="16" name="Picture 15">
            <a:extLst>
              <a:ext uri="{FF2B5EF4-FFF2-40B4-BE49-F238E27FC236}">
                <a16:creationId xmlns:a16="http://schemas.microsoft.com/office/drawing/2014/main" id="{4C1EFA20-61FF-4118-A84E-0159677DE96D}"/>
              </a:ext>
            </a:extLst>
          </p:cNvPr>
          <p:cNvPicPr>
            <a:picLocks noChangeAspect="1"/>
          </p:cNvPicPr>
          <p:nvPr/>
        </p:nvPicPr>
        <p:blipFill>
          <a:blip r:embed="rId4"/>
          <a:stretch>
            <a:fillRect/>
          </a:stretch>
        </p:blipFill>
        <p:spPr>
          <a:xfrm>
            <a:off x="929989" y="461421"/>
            <a:ext cx="3063246" cy="28590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p:nvPr/>
        </p:nvSpPr>
        <p:spPr>
          <a:xfrm>
            <a:off x="2540000" y="1272976"/>
            <a:ext cx="25301" cy="11170048"/>
          </a:xfrm>
          <a:prstGeom prst="rect">
            <a:avLst/>
          </a:prstGeom>
          <a:solidFill>
            <a:srgbClr val="000000"/>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82" name="Google Shape;82;p4"/>
          <p:cNvSpPr txBox="1"/>
          <p:nvPr/>
        </p:nvSpPr>
        <p:spPr>
          <a:xfrm>
            <a:off x="6599287" y="2504451"/>
            <a:ext cx="3175001" cy="10668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7000"/>
              <a:buFont typeface="Helvetica Neue"/>
              <a:buNone/>
            </a:pPr>
            <a:r>
              <a:rPr lang="en-US" sz="7000" b="0" i="0" u="none" strike="noStrike" cap="none">
                <a:solidFill>
                  <a:srgbClr val="000000"/>
                </a:solidFill>
                <a:latin typeface="Montserrat Light"/>
                <a:ea typeface="Montserrat Light"/>
                <a:cs typeface="Montserrat Light"/>
                <a:sym typeface="Montserrat Light"/>
              </a:rPr>
              <a:t>01</a:t>
            </a:r>
            <a:endParaRPr sz="7000" b="0" i="0" u="none" strike="noStrike" cap="none">
              <a:solidFill>
                <a:srgbClr val="000000"/>
              </a:solidFill>
              <a:latin typeface="Montserrat Light"/>
              <a:ea typeface="Montserrat Light"/>
              <a:cs typeface="Montserrat Light"/>
              <a:sym typeface="Montserrat Light"/>
            </a:endParaRPr>
          </a:p>
        </p:txBody>
      </p:sp>
      <p:sp>
        <p:nvSpPr>
          <p:cNvPr id="83" name="Google Shape;83;p4"/>
          <p:cNvSpPr txBox="1"/>
          <p:nvPr/>
        </p:nvSpPr>
        <p:spPr>
          <a:xfrm>
            <a:off x="6599287" y="4248070"/>
            <a:ext cx="3175001" cy="37394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2700"/>
              <a:buFont typeface="Helvetica Neue"/>
              <a:buNone/>
            </a:pPr>
            <a:r>
              <a:rPr lang="en-US" sz="2700" b="0" i="0" u="none" strike="noStrike" cap="none">
                <a:solidFill>
                  <a:srgbClr val="000000"/>
                </a:solidFill>
                <a:latin typeface="Montserrat Light"/>
                <a:ea typeface="Montserrat Light"/>
                <a:cs typeface="Montserrat Light"/>
                <a:sym typeface="Montserrat Light"/>
              </a:rPr>
              <a:t>MODULE THREE</a:t>
            </a:r>
            <a:endParaRPr sz="2700" b="0" i="0" u="none" strike="noStrike" cap="none">
              <a:solidFill>
                <a:srgbClr val="000000"/>
              </a:solidFill>
              <a:latin typeface="Montserrat Light"/>
              <a:ea typeface="Montserrat Light"/>
              <a:cs typeface="Montserrat Light"/>
              <a:sym typeface="Montserrat Light"/>
            </a:endParaRPr>
          </a:p>
        </p:txBody>
      </p:sp>
      <p:sp>
        <p:nvSpPr>
          <p:cNvPr id="84" name="Google Shape;84;p4"/>
          <p:cNvSpPr txBox="1"/>
          <p:nvPr/>
        </p:nvSpPr>
        <p:spPr>
          <a:xfrm>
            <a:off x="10641852" y="2504451"/>
            <a:ext cx="3175001" cy="10668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7000"/>
              <a:buFont typeface="Helvetica Neue"/>
              <a:buNone/>
            </a:pPr>
            <a:r>
              <a:rPr lang="en-US" sz="7000" b="0" i="0" u="none" strike="noStrike" cap="none">
                <a:solidFill>
                  <a:srgbClr val="000000"/>
                </a:solidFill>
                <a:latin typeface="Montserrat Light"/>
                <a:ea typeface="Montserrat Light"/>
                <a:cs typeface="Montserrat Light"/>
                <a:sym typeface="Montserrat Light"/>
              </a:rPr>
              <a:t>02</a:t>
            </a:r>
            <a:endParaRPr sz="7000" b="0" i="0" u="none" strike="noStrike" cap="none">
              <a:solidFill>
                <a:srgbClr val="000000"/>
              </a:solidFill>
              <a:latin typeface="Montserrat Light"/>
              <a:ea typeface="Montserrat Light"/>
              <a:cs typeface="Montserrat Light"/>
              <a:sym typeface="Montserrat Light"/>
            </a:endParaRPr>
          </a:p>
        </p:txBody>
      </p:sp>
      <p:sp>
        <p:nvSpPr>
          <p:cNvPr id="85" name="Google Shape;85;p4"/>
          <p:cNvSpPr txBox="1"/>
          <p:nvPr/>
        </p:nvSpPr>
        <p:spPr>
          <a:xfrm>
            <a:off x="10641852" y="4248070"/>
            <a:ext cx="3175001" cy="1121846"/>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2700"/>
              <a:buFont typeface="Helvetica Neue"/>
              <a:buNone/>
            </a:pPr>
            <a:r>
              <a:rPr lang="en-US" sz="2700" b="0" i="0" u="none" strike="noStrike" cap="none" dirty="0">
                <a:solidFill>
                  <a:srgbClr val="000000"/>
                </a:solidFill>
                <a:latin typeface="Montserrat Light"/>
                <a:ea typeface="Montserrat Light"/>
                <a:cs typeface="Montserrat Light"/>
                <a:sym typeface="Montserrat Light"/>
              </a:rPr>
              <a:t>ESSENTIAL KITCHEN SAFETY AND HYGIENE</a:t>
            </a:r>
            <a:endParaRPr dirty="0">
              <a:latin typeface="Montserrat Light" panose="00000400000000000000" pitchFamily="2" charset="0"/>
            </a:endParaRPr>
          </a:p>
        </p:txBody>
      </p:sp>
      <p:sp>
        <p:nvSpPr>
          <p:cNvPr id="86" name="Google Shape;86;p4"/>
          <p:cNvSpPr txBox="1"/>
          <p:nvPr/>
        </p:nvSpPr>
        <p:spPr>
          <a:xfrm>
            <a:off x="14684415" y="2504451"/>
            <a:ext cx="3175001" cy="10668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7000"/>
              <a:buFont typeface="Helvetica Neue"/>
              <a:buNone/>
            </a:pPr>
            <a:r>
              <a:rPr lang="en-US" sz="7000" b="0" i="0" u="none" strike="noStrike" cap="none">
                <a:solidFill>
                  <a:srgbClr val="000000"/>
                </a:solidFill>
                <a:latin typeface="Montserrat Light"/>
                <a:ea typeface="Montserrat Light"/>
                <a:cs typeface="Montserrat Light"/>
                <a:sym typeface="Montserrat Light"/>
              </a:rPr>
              <a:t>03</a:t>
            </a:r>
            <a:endParaRPr sz="7000" b="0" i="0" u="none" strike="noStrike" cap="none">
              <a:solidFill>
                <a:srgbClr val="000000"/>
              </a:solidFill>
              <a:latin typeface="Montserrat Light"/>
              <a:ea typeface="Montserrat Light"/>
              <a:cs typeface="Montserrat Light"/>
              <a:sym typeface="Montserrat Light"/>
            </a:endParaRPr>
          </a:p>
        </p:txBody>
      </p:sp>
      <p:sp>
        <p:nvSpPr>
          <p:cNvPr id="87" name="Google Shape;87;p4"/>
          <p:cNvSpPr txBox="1"/>
          <p:nvPr/>
        </p:nvSpPr>
        <p:spPr>
          <a:xfrm>
            <a:off x="14684415" y="4248070"/>
            <a:ext cx="3175001" cy="747897"/>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2700"/>
              <a:buFont typeface="Helvetica Neue"/>
              <a:buNone/>
            </a:pPr>
            <a:r>
              <a:rPr lang="en-US" sz="2700" b="0" i="0" u="none" strike="noStrike" cap="none" dirty="0">
                <a:solidFill>
                  <a:srgbClr val="000000"/>
                </a:solidFill>
                <a:latin typeface="Montserrat Light"/>
                <a:ea typeface="Montserrat Light"/>
                <a:cs typeface="Montserrat Light"/>
                <a:sym typeface="Montserrat Light"/>
              </a:rPr>
              <a:t>KITCHEN HYGIENE</a:t>
            </a:r>
            <a:endParaRPr dirty="0">
              <a:latin typeface="Montserrat Light" panose="00000400000000000000" pitchFamily="2" charset="0"/>
            </a:endParaRPr>
          </a:p>
        </p:txBody>
      </p:sp>
      <p:sp>
        <p:nvSpPr>
          <p:cNvPr id="88" name="Google Shape;88;p4"/>
          <p:cNvSpPr txBox="1"/>
          <p:nvPr/>
        </p:nvSpPr>
        <p:spPr>
          <a:xfrm>
            <a:off x="18726980" y="2504451"/>
            <a:ext cx="3175001" cy="10668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7000"/>
              <a:buFont typeface="Helvetica Neue"/>
              <a:buNone/>
            </a:pPr>
            <a:r>
              <a:rPr lang="en-US" sz="7000" b="0" i="0" u="none" strike="noStrike" cap="none">
                <a:solidFill>
                  <a:srgbClr val="000000"/>
                </a:solidFill>
                <a:latin typeface="Montserrat Light"/>
                <a:ea typeface="Montserrat Light"/>
                <a:cs typeface="Montserrat Light"/>
                <a:sym typeface="Montserrat Light"/>
              </a:rPr>
              <a:t>04</a:t>
            </a:r>
            <a:endParaRPr sz="7000" b="0" i="0" u="none" strike="noStrike" cap="none">
              <a:solidFill>
                <a:srgbClr val="000000"/>
              </a:solidFill>
              <a:latin typeface="Montserrat Light"/>
              <a:ea typeface="Montserrat Light"/>
              <a:cs typeface="Montserrat Light"/>
              <a:sym typeface="Montserrat Light"/>
            </a:endParaRPr>
          </a:p>
        </p:txBody>
      </p:sp>
      <p:sp>
        <p:nvSpPr>
          <p:cNvPr id="89" name="Google Shape;89;p4"/>
          <p:cNvSpPr txBox="1"/>
          <p:nvPr/>
        </p:nvSpPr>
        <p:spPr>
          <a:xfrm>
            <a:off x="18650857" y="4151120"/>
            <a:ext cx="3962247" cy="1689693"/>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2700"/>
              <a:buFont typeface="Helvetica Neue"/>
              <a:buNone/>
            </a:pPr>
            <a:r>
              <a:rPr lang="en-US" sz="2700" b="0" i="0" u="none" strike="noStrike" cap="none" dirty="0">
                <a:solidFill>
                  <a:srgbClr val="000000"/>
                </a:solidFill>
                <a:latin typeface="Montserrat Light"/>
                <a:ea typeface="Montserrat Light"/>
                <a:cs typeface="Montserrat Light"/>
                <a:sym typeface="Montserrat Light"/>
              </a:rPr>
              <a:t>COOKING TECHNIQUES AND MEAL PREPARATION STRATEGIES</a:t>
            </a:r>
            <a:endParaRPr dirty="0">
              <a:latin typeface="Montserrat Light" panose="00000400000000000000" pitchFamily="2" charset="0"/>
            </a:endParaRPr>
          </a:p>
          <a:p>
            <a:pPr marL="0" marR="0" lvl="0" indent="0" algn="ctr" rtl="0">
              <a:lnSpc>
                <a:spcPct val="90000"/>
              </a:lnSpc>
              <a:spcBef>
                <a:spcPts val="0"/>
              </a:spcBef>
              <a:spcAft>
                <a:spcPts val="0"/>
              </a:spcAft>
              <a:buClr>
                <a:srgbClr val="000000"/>
              </a:buClr>
              <a:buSzPts val="2700"/>
              <a:buFont typeface="Helvetica Neue"/>
              <a:buNone/>
            </a:pPr>
            <a:endParaRPr sz="1400" b="0" i="0" u="none" strike="noStrike" cap="none" dirty="0">
              <a:solidFill>
                <a:srgbClr val="000000"/>
              </a:solidFill>
              <a:latin typeface="Montserrat Light"/>
              <a:ea typeface="Montserrat Light"/>
              <a:cs typeface="Montserrat Light"/>
              <a:sym typeface="Montserrat Light"/>
            </a:endParaRPr>
          </a:p>
        </p:txBody>
      </p:sp>
      <p:sp>
        <p:nvSpPr>
          <p:cNvPr id="90" name="Google Shape;90;p4"/>
          <p:cNvSpPr txBox="1"/>
          <p:nvPr/>
        </p:nvSpPr>
        <p:spPr>
          <a:xfrm>
            <a:off x="6599287" y="6782020"/>
            <a:ext cx="3175001" cy="10668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7000"/>
              <a:buFont typeface="Helvetica Neue"/>
              <a:buNone/>
            </a:pPr>
            <a:r>
              <a:rPr lang="en-US" sz="7000" b="0" i="0" u="none" strike="noStrike" cap="none" dirty="0">
                <a:solidFill>
                  <a:srgbClr val="000000"/>
                </a:solidFill>
                <a:latin typeface="Montserrat Light"/>
                <a:ea typeface="Montserrat Light"/>
                <a:cs typeface="Montserrat Light"/>
                <a:sym typeface="Montserrat Light"/>
              </a:rPr>
              <a:t>05</a:t>
            </a:r>
            <a:endParaRPr sz="7000" b="0" i="0" u="none" strike="noStrike" cap="none" dirty="0">
              <a:solidFill>
                <a:srgbClr val="000000"/>
              </a:solidFill>
              <a:latin typeface="Montserrat Light"/>
              <a:ea typeface="Montserrat Light"/>
              <a:cs typeface="Montserrat Light"/>
              <a:sym typeface="Montserrat Light"/>
            </a:endParaRPr>
          </a:p>
        </p:txBody>
      </p:sp>
      <p:sp>
        <p:nvSpPr>
          <p:cNvPr id="91" name="Google Shape;91;p4"/>
          <p:cNvSpPr txBox="1"/>
          <p:nvPr/>
        </p:nvSpPr>
        <p:spPr>
          <a:xfrm>
            <a:off x="6599287" y="8645880"/>
            <a:ext cx="3175001" cy="1121846"/>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2700"/>
              <a:buFont typeface="Helvetica Neue"/>
              <a:buNone/>
            </a:pPr>
            <a:r>
              <a:rPr lang="en-US" sz="2700" b="0" i="0" u="none" strike="noStrike" cap="none" dirty="0">
                <a:solidFill>
                  <a:srgbClr val="000000"/>
                </a:solidFill>
                <a:latin typeface="Montserrat Light"/>
                <a:ea typeface="Montserrat Light"/>
                <a:cs typeface="Montserrat Light"/>
                <a:sym typeface="Montserrat Light"/>
              </a:rPr>
              <a:t>MEAL PREPARATION STRATEGIES</a:t>
            </a:r>
            <a:endParaRPr dirty="0">
              <a:latin typeface="Montserrat Light" panose="00000400000000000000" pitchFamily="2" charset="0"/>
            </a:endParaRPr>
          </a:p>
        </p:txBody>
      </p:sp>
      <p:sp>
        <p:nvSpPr>
          <p:cNvPr id="92" name="Google Shape;92;p4"/>
          <p:cNvSpPr txBox="1"/>
          <p:nvPr/>
        </p:nvSpPr>
        <p:spPr>
          <a:xfrm>
            <a:off x="10633273" y="6782019"/>
            <a:ext cx="3175001" cy="10668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7000"/>
              <a:buFont typeface="Helvetica Neue"/>
              <a:buNone/>
            </a:pPr>
            <a:r>
              <a:rPr lang="en-US" sz="7000" b="0" i="0" u="none" strike="noStrike" cap="none" dirty="0">
                <a:solidFill>
                  <a:srgbClr val="000000"/>
                </a:solidFill>
                <a:latin typeface="Montserrat Light"/>
                <a:ea typeface="Montserrat Light"/>
                <a:cs typeface="Montserrat Light"/>
                <a:sym typeface="Montserrat Light"/>
              </a:rPr>
              <a:t>06</a:t>
            </a:r>
            <a:endParaRPr sz="7000" b="0" i="0" u="none" strike="noStrike" cap="none" dirty="0">
              <a:solidFill>
                <a:srgbClr val="000000"/>
              </a:solidFill>
              <a:latin typeface="Montserrat Light"/>
              <a:ea typeface="Montserrat Light"/>
              <a:cs typeface="Montserrat Light"/>
              <a:sym typeface="Montserrat Light"/>
            </a:endParaRPr>
          </a:p>
        </p:txBody>
      </p:sp>
      <p:sp>
        <p:nvSpPr>
          <p:cNvPr id="93" name="Google Shape;93;p4"/>
          <p:cNvSpPr txBox="1"/>
          <p:nvPr/>
        </p:nvSpPr>
        <p:spPr>
          <a:xfrm>
            <a:off x="10641852" y="8645880"/>
            <a:ext cx="3175001" cy="37394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2700"/>
              <a:buFont typeface="Helvetica Neue"/>
              <a:buNone/>
            </a:pPr>
            <a:r>
              <a:rPr lang="en-US" sz="2700" b="0" i="0" u="none" strike="noStrike" cap="none" dirty="0">
                <a:solidFill>
                  <a:srgbClr val="000000"/>
                </a:solidFill>
                <a:latin typeface="Montserrat Light"/>
                <a:ea typeface="Montserrat Light"/>
                <a:cs typeface="Montserrat Light"/>
                <a:sym typeface="Montserrat Light"/>
              </a:rPr>
              <a:t>FINISHING UP</a:t>
            </a:r>
            <a:endParaRPr sz="1400" b="0" i="0" u="none" strike="noStrike" cap="none" dirty="0">
              <a:solidFill>
                <a:srgbClr val="000000"/>
              </a:solidFill>
              <a:latin typeface="Montserrat Light"/>
              <a:ea typeface="Montserrat Light"/>
              <a:cs typeface="Montserrat Light"/>
              <a:sym typeface="Montserrat Light"/>
            </a:endParaRPr>
          </a:p>
        </p:txBody>
      </p:sp>
      <p:sp>
        <p:nvSpPr>
          <p:cNvPr id="94" name="Google Shape;94;p4"/>
          <p:cNvSpPr/>
          <p:nvPr/>
        </p:nvSpPr>
        <p:spPr>
          <a:xfrm>
            <a:off x="7869287" y="3896911"/>
            <a:ext cx="635001" cy="25401"/>
          </a:xfrm>
          <a:prstGeom prst="rect">
            <a:avLst/>
          </a:prstGeom>
          <a:solidFill>
            <a:srgbClr val="C7ACA1"/>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95" name="Google Shape;95;p4"/>
          <p:cNvSpPr/>
          <p:nvPr/>
        </p:nvSpPr>
        <p:spPr>
          <a:xfrm>
            <a:off x="11911852" y="3896911"/>
            <a:ext cx="635001" cy="25401"/>
          </a:xfrm>
          <a:prstGeom prst="rect">
            <a:avLst/>
          </a:prstGeom>
          <a:solidFill>
            <a:srgbClr val="C7ACA1"/>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96" name="Google Shape;96;p4"/>
          <p:cNvSpPr/>
          <p:nvPr/>
        </p:nvSpPr>
        <p:spPr>
          <a:xfrm>
            <a:off x="7844424" y="8176719"/>
            <a:ext cx="635001" cy="25401"/>
          </a:xfrm>
          <a:prstGeom prst="rect">
            <a:avLst/>
          </a:prstGeom>
          <a:solidFill>
            <a:schemeClr val="bg1">
              <a:lumMod val="95000"/>
            </a:schemeClr>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i="0" u="none" strike="noStrike" cap="none" dirty="0">
              <a:solidFill>
                <a:srgbClr val="000000"/>
              </a:solidFill>
              <a:latin typeface="Helvetica Neue"/>
              <a:ea typeface="Helvetica Neue"/>
              <a:cs typeface="Helvetica Neue"/>
              <a:sym typeface="Helvetica Neue"/>
            </a:endParaRPr>
          </a:p>
        </p:txBody>
      </p:sp>
      <p:sp>
        <p:nvSpPr>
          <p:cNvPr id="97" name="Google Shape;97;p4"/>
          <p:cNvSpPr/>
          <p:nvPr/>
        </p:nvSpPr>
        <p:spPr>
          <a:xfrm>
            <a:off x="11874499" y="8209248"/>
            <a:ext cx="635001" cy="25401"/>
          </a:xfrm>
          <a:prstGeom prst="rect">
            <a:avLst/>
          </a:prstGeom>
          <a:solidFill>
            <a:srgbClr val="C7ACA1"/>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98" name="Google Shape;98;p4"/>
          <p:cNvSpPr/>
          <p:nvPr/>
        </p:nvSpPr>
        <p:spPr>
          <a:xfrm>
            <a:off x="15954418" y="3896961"/>
            <a:ext cx="635001" cy="25401"/>
          </a:xfrm>
          <a:prstGeom prst="rect">
            <a:avLst/>
          </a:prstGeom>
          <a:solidFill>
            <a:srgbClr val="C7ACA1"/>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99" name="Google Shape;99;p4"/>
          <p:cNvSpPr/>
          <p:nvPr/>
        </p:nvSpPr>
        <p:spPr>
          <a:xfrm>
            <a:off x="19996980" y="3896961"/>
            <a:ext cx="635001" cy="25401"/>
          </a:xfrm>
          <a:prstGeom prst="rect">
            <a:avLst/>
          </a:prstGeom>
          <a:solidFill>
            <a:srgbClr val="C7ACA1"/>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100" name="Google Shape;100;p4"/>
          <p:cNvSpPr txBox="1"/>
          <p:nvPr/>
        </p:nvSpPr>
        <p:spPr>
          <a:xfrm rot="-5400000">
            <a:off x="-4302324" y="6673335"/>
            <a:ext cx="11170048"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Montserrat Light"/>
                <a:ea typeface="Montserrat Light"/>
                <a:cs typeface="Montserrat Light"/>
                <a:sym typeface="Montserrat Light"/>
              </a:rPr>
              <a:t>0003 CULINARY ARTS</a:t>
            </a:r>
            <a:endParaRPr sz="1400" b="0" i="0" u="none" strike="noStrike" cap="none">
              <a:solidFill>
                <a:srgbClr val="000000"/>
              </a:solidFill>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p:nvPr/>
        </p:nvSpPr>
        <p:spPr>
          <a:xfrm>
            <a:off x="3809538" y="2537309"/>
            <a:ext cx="16764924" cy="8641382"/>
          </a:xfrm>
          <a:prstGeom prst="rect">
            <a:avLst/>
          </a:prstGeom>
          <a:solidFill>
            <a:srgbClr val="F2F2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Montserrat Light"/>
              <a:ea typeface="Montserrat Light"/>
              <a:cs typeface="Montserrat Light"/>
              <a:sym typeface="Montserrat Light"/>
            </a:endParaRPr>
          </a:p>
        </p:txBody>
      </p:sp>
      <p:sp>
        <p:nvSpPr>
          <p:cNvPr id="117" name="Google Shape;117;p6"/>
          <p:cNvSpPr txBox="1"/>
          <p:nvPr/>
        </p:nvSpPr>
        <p:spPr>
          <a:xfrm>
            <a:off x="6198973" y="3712312"/>
            <a:ext cx="11986054" cy="107721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7000"/>
              <a:buFont typeface="Helvetica Neue"/>
              <a:buNone/>
            </a:pPr>
            <a:r>
              <a:rPr lang="en-US" sz="7000" b="0" i="0" u="none" strike="noStrike" cap="none">
                <a:solidFill>
                  <a:srgbClr val="000000"/>
                </a:solidFill>
                <a:latin typeface="Montserrat Light"/>
                <a:ea typeface="Montserrat Light"/>
                <a:cs typeface="Montserrat Light"/>
                <a:sym typeface="Montserrat Light"/>
              </a:rPr>
              <a:t>DISCLAIMER</a:t>
            </a:r>
            <a:endParaRPr sz="2700" b="0" i="0" u="none" strike="noStrike" cap="none">
              <a:solidFill>
                <a:srgbClr val="000000"/>
              </a:solidFill>
              <a:latin typeface="Montserrat Light"/>
              <a:ea typeface="Montserrat Light"/>
              <a:cs typeface="Montserrat Light"/>
              <a:sym typeface="Montserrat Light"/>
            </a:endParaRPr>
          </a:p>
        </p:txBody>
      </p:sp>
      <p:sp>
        <p:nvSpPr>
          <p:cNvPr id="118" name="Google Shape;118;p6"/>
          <p:cNvSpPr txBox="1"/>
          <p:nvPr/>
        </p:nvSpPr>
        <p:spPr>
          <a:xfrm>
            <a:off x="2324100" y="5098256"/>
            <a:ext cx="20802600" cy="73866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400"/>
              <a:buFont typeface="Helvetica Neue"/>
              <a:buNone/>
            </a:pPr>
            <a:r>
              <a:rPr lang="en-US" sz="2400" b="0" i="0" u="none" strike="noStrike" cap="none" dirty="0">
                <a:solidFill>
                  <a:schemeClr val="dk1"/>
                </a:solidFill>
                <a:latin typeface="Montserrat Light"/>
                <a:ea typeface="Montserrat Light"/>
                <a:cs typeface="Montserrat Light"/>
                <a:sym typeface="Montserrat Light"/>
              </a:rPr>
              <a:t>This program does not provide medical advice. </a:t>
            </a:r>
            <a:endParaRPr sz="1400" b="0" i="0" u="none" strike="noStrike" cap="none" dirty="0">
              <a:solidFill>
                <a:srgbClr val="000000"/>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2400"/>
              <a:buFont typeface="Helvetica Neue"/>
              <a:buNone/>
            </a:pPr>
            <a:r>
              <a:rPr lang="en-US" sz="2400" b="0" i="0" u="none" strike="noStrike" cap="none" dirty="0">
                <a:solidFill>
                  <a:schemeClr val="dk1"/>
                </a:solidFill>
                <a:latin typeface="Montserrat Light"/>
                <a:ea typeface="Montserrat Light"/>
                <a:cs typeface="Montserrat Light"/>
                <a:sym typeface="Montserrat Light"/>
              </a:rPr>
              <a:t>Information in this program is provided for informational purposes only and is not intended as a substitute for the advice provided by your physician or other healthcare professional or any information contained on or in any product label or packaging. You should not use the information in this program for diagnosing or treating a health problem or disease or prescribing any medication or other treatment. It is your responsibility to speak with your physician or other healthcare professional before taking any medication, nutritional, herbal or homeopathic supplement, or adopting any treatment for a health problem.  If you have or suspect that you have a medical problem, promptly contact your health care provider. Never disregard professional medical advice or delay in seeking professional advice because of something you have read in this program.  Information provided in this program and the use of any products or services purchased from our web site or affiliated sites by you DOES NOT create a doctor-patient relationship between you and any of the medical professionals affiliated with this program. Information and statements regarding dietary supplements have not been evaluated by the Food and Drug Administration and are not intended to diagnose, treat, cure, or prevent any disease.</a:t>
            </a:r>
            <a:endParaRPr sz="1400" b="0" i="0" u="none" strike="noStrike" cap="none" dirty="0">
              <a:solidFill>
                <a:srgbClr val="000000"/>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2400"/>
              <a:buFont typeface="Helvetica Neue"/>
              <a:buNone/>
            </a:pPr>
            <a:r>
              <a:rPr lang="en-US" sz="2400" b="0" i="0" u="none" strike="noStrike" cap="none" dirty="0">
                <a:solidFill>
                  <a:schemeClr val="dk1"/>
                </a:solidFill>
                <a:latin typeface="Montserrat Light"/>
                <a:ea typeface="Montserrat Light"/>
                <a:cs typeface="Montserrat Light"/>
                <a:sym typeface="Montserrat Light"/>
              </a:rPr>
              <a:t>Everyone is different; not all products or services are suited for everyone.  The creators of any products or services will not have any liability to users for injury or loss in connection therewith.  Canaan Vibes LLC makes no representation or warranty and disclaim all liability concerning any treatment or any action that is taken following the information provided within or through the program.   </a:t>
            </a:r>
            <a:endParaRPr sz="1400" b="0" i="0" u="none" strike="noStrike" cap="none" dirty="0">
              <a:solidFill>
                <a:srgbClr val="000000"/>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2400"/>
              <a:buFont typeface="Helvetica Neue"/>
              <a:buNone/>
            </a:pPr>
            <a:r>
              <a:rPr lang="en-US" sz="2400" b="0" i="0" u="none" strike="noStrike" cap="none" dirty="0">
                <a:solidFill>
                  <a:schemeClr val="dk1"/>
                </a:solidFill>
                <a:latin typeface="Montserrat Light"/>
                <a:ea typeface="Montserrat Light"/>
                <a:cs typeface="Montserrat Light"/>
                <a:sym typeface="Montserrat Light"/>
              </a:rPr>
              <a:t>Weight loss or health modifications can create injury.  </a:t>
            </a:r>
            <a:r>
              <a:rPr lang="en-US" sz="2400" dirty="0">
                <a:solidFill>
                  <a:schemeClr val="dk1"/>
                </a:solidFill>
                <a:latin typeface="Montserrat Light"/>
                <a:ea typeface="Montserrat Light"/>
                <a:cs typeface="Montserrat Light"/>
                <a:sym typeface="Montserrat Light"/>
              </a:rPr>
              <a:t>Canaan Vibes LLC</a:t>
            </a:r>
            <a:r>
              <a:rPr lang="en-US" sz="2400" b="0" i="0" u="none" strike="noStrike" cap="none" dirty="0">
                <a:solidFill>
                  <a:schemeClr val="dk1"/>
                </a:solidFill>
                <a:latin typeface="Montserrat Light"/>
                <a:ea typeface="Montserrat Light"/>
                <a:cs typeface="Montserrat Light"/>
                <a:sym typeface="Montserrat Light"/>
              </a:rPr>
              <a:t> urges you to first obtain a physical examination and approval from your physician.  You agree that by using any of </a:t>
            </a:r>
            <a:r>
              <a:rPr lang="en-US" sz="2400" dirty="0">
                <a:solidFill>
                  <a:schemeClr val="dk1"/>
                </a:solidFill>
                <a:latin typeface="Montserrat Light"/>
                <a:ea typeface="Montserrat Light"/>
                <a:cs typeface="Montserrat Light"/>
                <a:sym typeface="Montserrat Light"/>
              </a:rPr>
              <a:t>Canaan Vibes LLC</a:t>
            </a:r>
            <a:r>
              <a:rPr lang="en-US" sz="2400" b="0" i="0" u="none" strike="noStrike" cap="none" dirty="0">
                <a:solidFill>
                  <a:schemeClr val="dk1"/>
                </a:solidFill>
                <a:latin typeface="Montserrat Light"/>
                <a:ea typeface="Montserrat Light"/>
                <a:cs typeface="Montserrat Light"/>
                <a:sym typeface="Montserrat Light"/>
              </a:rPr>
              <a:t> products or services, you do this entirely at your own risk.  Any recommendation for changes in diet including the use of food supplementation or weight reduction products are your responsibility and entirely at your own risk.  You agree that you are voluntarily purchasing products or services.  You assume all risks of injury, illness or death.</a:t>
            </a:r>
            <a:endParaRPr sz="1400" b="0" i="0" u="none" strike="noStrike" cap="none" dirty="0">
              <a:solidFill>
                <a:srgbClr val="000000"/>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dirty="0">
              <a:solidFill>
                <a:schemeClr val="dk1"/>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2400"/>
              <a:buFont typeface="Helvetica Neue"/>
              <a:buNone/>
            </a:pPr>
            <a:r>
              <a:rPr lang="en-US" sz="2400" b="0" i="0" u="none" strike="noStrike" cap="none" dirty="0">
                <a:solidFill>
                  <a:schemeClr val="dk1"/>
                </a:solidFill>
                <a:latin typeface="Montserrat Light"/>
                <a:ea typeface="Montserrat Light"/>
                <a:cs typeface="Montserrat Light"/>
                <a:sym typeface="Montserrat Light"/>
              </a:rPr>
              <a:t>YOU ACKNOWLEDGE THAT YOU HAVE CAREFULLY READ THIS “WAIVER AND RELEASE”. </a:t>
            </a:r>
            <a:endParaRPr sz="1400" b="0" i="0" u="none" strike="noStrike" cap="none" dirty="0">
              <a:solidFill>
                <a:srgbClr val="000000"/>
              </a:solidFill>
              <a:latin typeface="Montserrat Light"/>
              <a:ea typeface="Montserrat Light"/>
              <a:cs typeface="Montserrat Light"/>
              <a:sym typeface="Montserrat Light"/>
            </a:endParaRPr>
          </a:p>
        </p:txBody>
      </p:sp>
      <p:sp>
        <p:nvSpPr>
          <p:cNvPr id="119" name="Google Shape;119;p6"/>
          <p:cNvSpPr/>
          <p:nvPr/>
        </p:nvSpPr>
        <p:spPr>
          <a:xfrm>
            <a:off x="11874500" y="1270049"/>
            <a:ext cx="635000" cy="25401"/>
          </a:xfrm>
          <a:prstGeom prst="rect">
            <a:avLst/>
          </a:prstGeom>
          <a:solidFill>
            <a:srgbClr val="000000"/>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120" name="Google Shape;120;p6"/>
          <p:cNvSpPr/>
          <p:nvPr/>
        </p:nvSpPr>
        <p:spPr>
          <a:xfrm>
            <a:off x="11874500" y="12445950"/>
            <a:ext cx="635000" cy="25401"/>
          </a:xfrm>
          <a:prstGeom prst="rect">
            <a:avLst/>
          </a:prstGeom>
          <a:solidFill>
            <a:srgbClr val="000000"/>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p:nvPr/>
        </p:nvSpPr>
        <p:spPr>
          <a:xfrm>
            <a:off x="15776123" y="5587008"/>
            <a:ext cx="6981317" cy="6855723"/>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700"/>
              <a:buFont typeface="Helvetica Neue"/>
              <a:buNone/>
            </a:pPr>
            <a:r>
              <a:rPr lang="en-US" sz="2700" b="0" i="0" u="none" strike="noStrike" cap="none">
                <a:solidFill>
                  <a:srgbClr val="000000"/>
                </a:solidFill>
                <a:latin typeface="Montserrat Light"/>
                <a:ea typeface="Montserrat Light"/>
                <a:cs typeface="Montserrat Light"/>
                <a:sym typeface="Montserrat Light"/>
              </a:rPr>
              <a:t>Culinary skills for everyday cooking are foundational to creating nutritious, delicious meals that support overall health and wellness. Beyond selecting the right ingredients, understanding kitchen safety, hygiene, and various cooking techniques can transform the act of meal preparation into an enjoyable and health-promoting activity. Here's a deeper dive into these essential culinary skills:</a:t>
            </a:r>
            <a:endParaRPr sz="1400" b="0" i="0" u="none" strike="noStrike" cap="none">
              <a:solidFill>
                <a:srgbClr val="000000"/>
              </a:solidFill>
              <a:latin typeface="Montserrat Light"/>
              <a:ea typeface="Montserrat Light"/>
              <a:cs typeface="Montserrat Light"/>
              <a:sym typeface="Montserrat Light"/>
            </a:endParaRPr>
          </a:p>
        </p:txBody>
      </p:sp>
      <p:sp>
        <p:nvSpPr>
          <p:cNvPr id="126" name="Google Shape;126;p7"/>
          <p:cNvSpPr txBox="1"/>
          <p:nvPr/>
        </p:nvSpPr>
        <p:spPr>
          <a:xfrm>
            <a:off x="15776124" y="2793504"/>
            <a:ext cx="6981317" cy="2154436"/>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000"/>
              <a:buFont typeface="Helvetica Neue"/>
              <a:buNone/>
            </a:pPr>
            <a:r>
              <a:rPr lang="en-US" sz="7000" b="0" i="0" u="none" strike="noStrike" cap="none">
                <a:solidFill>
                  <a:srgbClr val="000000"/>
                </a:solidFill>
                <a:latin typeface="Montserrat Light"/>
                <a:ea typeface="Montserrat Light"/>
                <a:cs typeface="Montserrat Light"/>
                <a:sym typeface="Montserrat Light"/>
              </a:rPr>
              <a:t>MODULE THREE</a:t>
            </a:r>
            <a:endParaRPr sz="2700" b="0" i="0" u="none" strike="noStrike" cap="none">
              <a:solidFill>
                <a:srgbClr val="000000"/>
              </a:solidFill>
              <a:latin typeface="Montserrat Light"/>
              <a:ea typeface="Montserrat Light"/>
              <a:cs typeface="Montserrat Light"/>
              <a:sym typeface="Montserrat Light"/>
            </a:endParaRPr>
          </a:p>
        </p:txBody>
      </p:sp>
      <p:sp>
        <p:nvSpPr>
          <p:cNvPr id="127" name="Google Shape;127;p7"/>
          <p:cNvSpPr/>
          <p:nvPr/>
        </p:nvSpPr>
        <p:spPr>
          <a:xfrm rot="5400000" flipH="1">
            <a:off x="11047420" y="7701272"/>
            <a:ext cx="381001" cy="5839628"/>
          </a:xfrm>
          <a:prstGeom prst="rect">
            <a:avLst/>
          </a:prstGeom>
          <a:solidFill>
            <a:srgbClr val="C7ACA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128" name="Google Shape;128;p7"/>
          <p:cNvSpPr/>
          <p:nvPr/>
        </p:nvSpPr>
        <p:spPr>
          <a:xfrm rot="5400000" flipH="1">
            <a:off x="11047420" y="-825714"/>
            <a:ext cx="381001" cy="5839162"/>
          </a:xfrm>
          <a:prstGeom prst="rect">
            <a:avLst/>
          </a:prstGeom>
          <a:solidFill>
            <a:srgbClr val="F0E8E4"/>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129" name="Google Shape;129;p7"/>
          <p:cNvSpPr/>
          <p:nvPr/>
        </p:nvSpPr>
        <p:spPr>
          <a:xfrm flipH="1">
            <a:off x="2586904" y="6099849"/>
            <a:ext cx="381001" cy="7616151"/>
          </a:xfrm>
          <a:prstGeom prst="rect">
            <a:avLst/>
          </a:prstGeom>
          <a:solidFill>
            <a:srgbClr val="D7D2C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pic>
        <p:nvPicPr>
          <p:cNvPr id="130" name="Google Shape;130;p7"/>
          <p:cNvPicPr preferRelativeResize="0">
            <a:picLocks noGrp="1"/>
          </p:cNvPicPr>
          <p:nvPr>
            <p:ph type="pic" idx="2"/>
          </p:nvPr>
        </p:nvPicPr>
        <p:blipFill rotWithShape="1">
          <a:blip r:embed="rId3">
            <a:alphaModFix amt="80000"/>
          </a:blip>
          <a:srcRect t="21525" b="21525"/>
          <a:stretch/>
        </p:blipFill>
        <p:spPr>
          <a:xfrm>
            <a:off x="1269306" y="0"/>
            <a:ext cx="6540501" cy="5587008"/>
          </a:xfrm>
          <a:prstGeom prst="rect">
            <a:avLst/>
          </a:prstGeom>
          <a:solidFill>
            <a:schemeClr val="lt1"/>
          </a:solidFill>
          <a:ln>
            <a:noFill/>
          </a:ln>
        </p:spPr>
      </p:pic>
      <p:pic>
        <p:nvPicPr>
          <p:cNvPr id="131" name="Google Shape;131;p7"/>
          <p:cNvPicPr preferRelativeResize="0">
            <a:picLocks noGrp="1"/>
          </p:cNvPicPr>
          <p:nvPr>
            <p:ph type="pic" idx="3"/>
          </p:nvPr>
        </p:nvPicPr>
        <p:blipFill rotWithShape="1">
          <a:blip r:embed="rId4">
            <a:alphaModFix amt="80000"/>
          </a:blip>
          <a:srcRect t="6522" b="6521"/>
          <a:stretch/>
        </p:blipFill>
        <p:spPr>
          <a:xfrm>
            <a:off x="8316919" y="2449078"/>
            <a:ext cx="5842001" cy="7620001"/>
          </a:xfrm>
          <a:prstGeom prst="rect">
            <a:avLst/>
          </a:prstGeom>
          <a:solidFill>
            <a:schemeClr val="lt1"/>
          </a:solidFill>
          <a:ln>
            <a:noFill/>
          </a:ln>
        </p:spPr>
      </p:pic>
      <p:pic>
        <p:nvPicPr>
          <p:cNvPr id="132" name="Google Shape;132;p7"/>
          <p:cNvPicPr preferRelativeResize="0">
            <a:picLocks noGrp="1"/>
          </p:cNvPicPr>
          <p:nvPr>
            <p:ph type="pic" idx="4"/>
          </p:nvPr>
        </p:nvPicPr>
        <p:blipFill rotWithShape="1">
          <a:blip r:embed="rId5">
            <a:alphaModFix amt="80000"/>
          </a:blip>
          <a:srcRect l="5000" r="5000"/>
          <a:stretch/>
        </p:blipFill>
        <p:spPr>
          <a:xfrm>
            <a:off x="3236020" y="6096992"/>
            <a:ext cx="4572001" cy="7620001"/>
          </a:xfrm>
          <a:prstGeom prst="rect">
            <a:avLst/>
          </a:prstGeom>
          <a:solidFill>
            <a:schemeClr val="lt1"/>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p:nvPr/>
        </p:nvSpPr>
        <p:spPr>
          <a:xfrm>
            <a:off x="12107777" y="2414284"/>
            <a:ext cx="9678974" cy="332398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7200"/>
              <a:buFont typeface="Helvetica Neue"/>
              <a:buNone/>
            </a:pPr>
            <a:r>
              <a:rPr lang="en-US" sz="7200" b="0" i="0" u="none" strike="noStrike" cap="none">
                <a:solidFill>
                  <a:srgbClr val="000000"/>
                </a:solidFill>
                <a:latin typeface="Montserrat Light"/>
                <a:ea typeface="Montserrat Light"/>
                <a:cs typeface="Montserrat Light"/>
                <a:sym typeface="Montserrat Light"/>
              </a:rPr>
              <a:t>ESSENTIAL KITCHEN SAFETY AND HYGIENE</a:t>
            </a:r>
            <a:endParaRPr sz="2700" b="0" i="0" u="none" strike="noStrike" cap="none">
              <a:solidFill>
                <a:srgbClr val="000000"/>
              </a:solidFill>
              <a:latin typeface="Montserrat Light"/>
              <a:ea typeface="Montserrat Light"/>
              <a:cs typeface="Montserrat Light"/>
              <a:sym typeface="Montserrat Light"/>
            </a:endParaRPr>
          </a:p>
        </p:txBody>
      </p:sp>
      <p:sp>
        <p:nvSpPr>
          <p:cNvPr id="138" name="Google Shape;138;p8"/>
          <p:cNvSpPr txBox="1"/>
          <p:nvPr/>
        </p:nvSpPr>
        <p:spPr>
          <a:xfrm>
            <a:off x="4264795" y="7031085"/>
            <a:ext cx="17521956" cy="560922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374151"/>
              </a:buClr>
              <a:buSzPts val="2700"/>
              <a:buFont typeface="Helvetica Neue"/>
              <a:buNone/>
            </a:pPr>
            <a:r>
              <a:rPr lang="en-US" sz="2700" b="1" i="1" u="none" strike="noStrike" cap="none" dirty="0">
                <a:solidFill>
                  <a:srgbClr val="374151"/>
                </a:solidFill>
                <a:latin typeface="Montserrat Light"/>
                <a:ea typeface="Montserrat Light"/>
                <a:cs typeface="Montserrat Light"/>
                <a:sym typeface="Montserrat Light"/>
              </a:rPr>
              <a:t>KITCHEN SAFETY</a:t>
            </a:r>
            <a:endParaRPr dirty="0">
              <a:latin typeface="Montserrat Light" panose="00000400000000000000" pitchFamily="2" charset="0"/>
            </a:endParaRPr>
          </a:p>
          <a:p>
            <a:pPr marL="0" marR="0" lvl="0" indent="0" algn="l" rtl="0">
              <a:lnSpc>
                <a:spcPct val="150000"/>
              </a:lnSpc>
              <a:spcBef>
                <a:spcPts val="0"/>
              </a:spcBef>
              <a:spcAft>
                <a:spcPts val="0"/>
              </a:spcAft>
              <a:buClr>
                <a:srgbClr val="374151"/>
              </a:buClr>
              <a:buSzPts val="2700"/>
              <a:buFont typeface="Helvetica Neue"/>
              <a:buNone/>
            </a:pPr>
            <a:endParaRPr sz="2700" b="1" i="1" u="none" strike="noStrike" cap="none" dirty="0">
              <a:solidFill>
                <a:srgbClr val="374151"/>
              </a:solidFill>
              <a:latin typeface="Montserrat Light"/>
              <a:ea typeface="Montserrat Light"/>
              <a:cs typeface="Montserrat Light"/>
              <a:sym typeface="Montserrat Light"/>
            </a:endParaRPr>
          </a:p>
          <a:p>
            <a:pPr marL="457200" marR="0" lvl="0" indent="-457200" algn="l" rtl="0">
              <a:lnSpc>
                <a:spcPct val="150000"/>
              </a:lnSpc>
              <a:spcBef>
                <a:spcPts val="0"/>
              </a:spcBef>
              <a:spcAft>
                <a:spcPts val="0"/>
              </a:spcAft>
              <a:buClr>
                <a:srgbClr val="374151"/>
              </a:buClr>
              <a:buSzPts val="2700"/>
              <a:buFont typeface="Arial" panose="020B0604020202020204" pitchFamily="34" charset="0"/>
              <a:buChar char="•"/>
            </a:pPr>
            <a:r>
              <a:rPr lang="en-US" sz="2700" b="1" i="0" u="none" strike="noStrike" cap="none" dirty="0">
                <a:solidFill>
                  <a:srgbClr val="374151"/>
                </a:solidFill>
                <a:latin typeface="Montserrat Light" panose="00000400000000000000" pitchFamily="2" charset="0"/>
                <a:ea typeface="Montserrat Light"/>
                <a:cs typeface="Montserrat Light"/>
                <a:sym typeface="Montserrat Light"/>
              </a:rPr>
              <a:t>Prevent Cuts: </a:t>
            </a:r>
            <a:r>
              <a:rPr lang="en-US" sz="2700" b="0" i="0" u="none" strike="noStrike" cap="none" dirty="0">
                <a:solidFill>
                  <a:srgbClr val="374151"/>
                </a:solidFill>
                <a:latin typeface="Montserrat Light" panose="00000400000000000000" pitchFamily="2" charset="0"/>
                <a:ea typeface="Montserrat Light"/>
                <a:cs typeface="Montserrat Light"/>
                <a:sym typeface="Montserrat Light"/>
              </a:rPr>
              <a:t>Keep knives sharp and use them properly. Dull knives can slip and are more dangerous. Learn basic knife skills to chop efficiently and safely.</a:t>
            </a:r>
            <a:endParaRPr dirty="0">
              <a:latin typeface="Montserrat Light" panose="00000400000000000000" pitchFamily="2" charset="0"/>
            </a:endParaRPr>
          </a:p>
          <a:p>
            <a:pPr marL="457200" marR="0" lvl="0" indent="-457200" algn="l" rtl="0">
              <a:lnSpc>
                <a:spcPct val="150000"/>
              </a:lnSpc>
              <a:spcBef>
                <a:spcPts val="0"/>
              </a:spcBef>
              <a:spcAft>
                <a:spcPts val="0"/>
              </a:spcAft>
              <a:buClr>
                <a:srgbClr val="374151"/>
              </a:buClr>
              <a:buSzPts val="2700"/>
              <a:buFont typeface="Arial" panose="020B0604020202020204" pitchFamily="34" charset="0"/>
              <a:buChar char="•"/>
            </a:pPr>
            <a:r>
              <a:rPr lang="en-US" sz="2700" b="1" i="0" u="none" strike="noStrike" cap="none" dirty="0">
                <a:solidFill>
                  <a:srgbClr val="374151"/>
                </a:solidFill>
                <a:latin typeface="Montserrat Light" panose="00000400000000000000" pitchFamily="2" charset="0"/>
                <a:ea typeface="Montserrat Light"/>
                <a:cs typeface="Montserrat Light"/>
                <a:sym typeface="Montserrat Light"/>
              </a:rPr>
              <a:t>Avoid Burns: </a:t>
            </a:r>
            <a:r>
              <a:rPr lang="en-US" sz="2700" b="0" i="0" u="none" strike="noStrike" cap="none" dirty="0">
                <a:solidFill>
                  <a:srgbClr val="374151"/>
                </a:solidFill>
                <a:latin typeface="Montserrat Light" panose="00000400000000000000" pitchFamily="2" charset="0"/>
                <a:ea typeface="Montserrat Light"/>
                <a:cs typeface="Montserrat Light"/>
                <a:sym typeface="Montserrat Light"/>
              </a:rPr>
              <a:t>Handle pots and pans with care, use oven mitts, and keep flammable materials away from stovetops. Be mindful of hot surfaces and boiling liquids.</a:t>
            </a:r>
            <a:endParaRPr dirty="0">
              <a:latin typeface="Montserrat Light" panose="00000400000000000000" pitchFamily="2" charset="0"/>
            </a:endParaRPr>
          </a:p>
          <a:p>
            <a:pPr marL="457200" marR="0" lvl="0" indent="-457200" algn="l" rtl="0">
              <a:lnSpc>
                <a:spcPct val="150000"/>
              </a:lnSpc>
              <a:spcBef>
                <a:spcPts val="0"/>
              </a:spcBef>
              <a:spcAft>
                <a:spcPts val="0"/>
              </a:spcAft>
              <a:buClr>
                <a:srgbClr val="374151"/>
              </a:buClr>
              <a:buSzPts val="2700"/>
              <a:buFont typeface="Arial" panose="020B0604020202020204" pitchFamily="34" charset="0"/>
              <a:buChar char="•"/>
            </a:pPr>
            <a:r>
              <a:rPr lang="en-US" sz="2700" b="1" i="0" u="none" strike="noStrike" cap="none" dirty="0">
                <a:solidFill>
                  <a:srgbClr val="374151"/>
                </a:solidFill>
                <a:latin typeface="Montserrat Light" panose="00000400000000000000" pitchFamily="2" charset="0"/>
                <a:ea typeface="Montserrat Light"/>
                <a:cs typeface="Montserrat Light"/>
                <a:sym typeface="Montserrat Light"/>
              </a:rPr>
              <a:t>Prevent Fires: </a:t>
            </a:r>
            <a:r>
              <a:rPr lang="en-US" sz="2700" b="0" i="0" u="none" strike="noStrike" cap="none" dirty="0">
                <a:solidFill>
                  <a:srgbClr val="374151"/>
                </a:solidFill>
                <a:latin typeface="Montserrat Light" panose="00000400000000000000" pitchFamily="2" charset="0"/>
                <a:ea typeface="Montserrat Light"/>
                <a:cs typeface="Montserrat Light"/>
                <a:sym typeface="Montserrat Light"/>
              </a:rPr>
              <a:t>Never leave cooking food unattended. Keep a fire extinguisher accessible in the kitchen and know how to use it. Understand how to extinguish different types of fires, such as grease fires.</a:t>
            </a:r>
            <a:endParaRPr sz="1400" b="0" i="0" u="none" strike="noStrike" cap="none" dirty="0">
              <a:solidFill>
                <a:srgbClr val="000000"/>
              </a:solidFill>
              <a:latin typeface="Montserrat Light" panose="00000400000000000000" pitchFamily="2" charset="0"/>
              <a:ea typeface="Montserrat Light"/>
              <a:cs typeface="Montserrat Light"/>
              <a:sym typeface="Montserrat Light"/>
            </a:endParaRPr>
          </a:p>
        </p:txBody>
      </p:sp>
      <p:sp>
        <p:nvSpPr>
          <p:cNvPr id="139" name="Google Shape;139;p8"/>
          <p:cNvSpPr/>
          <p:nvPr/>
        </p:nvSpPr>
        <p:spPr>
          <a:xfrm>
            <a:off x="2597249" y="1283435"/>
            <a:ext cx="25301" cy="11170048"/>
          </a:xfrm>
          <a:prstGeom prst="rect">
            <a:avLst/>
          </a:prstGeom>
          <a:solidFill>
            <a:srgbClr val="000000"/>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140" name="Google Shape;140;p8"/>
          <p:cNvSpPr txBox="1"/>
          <p:nvPr/>
        </p:nvSpPr>
        <p:spPr>
          <a:xfrm rot="-5400000">
            <a:off x="-4302324" y="6673335"/>
            <a:ext cx="11170048"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Montserrat Light"/>
                <a:ea typeface="Montserrat Light"/>
                <a:cs typeface="Montserrat Light"/>
                <a:sym typeface="Montserrat Light"/>
              </a:rPr>
              <a:t>0003 CULINARY ARTS</a:t>
            </a:r>
            <a:endParaRPr sz="1400" b="0" i="0" u="none" strike="noStrike" cap="none">
              <a:solidFill>
                <a:srgbClr val="000000"/>
              </a:solidFill>
              <a:latin typeface="Montserrat Light"/>
              <a:ea typeface="Montserrat Light"/>
              <a:cs typeface="Montserrat Light"/>
              <a:sym typeface="Montserrat Light"/>
            </a:endParaRPr>
          </a:p>
        </p:txBody>
      </p:sp>
      <p:pic>
        <p:nvPicPr>
          <p:cNvPr id="141" name="Google Shape;141;p8"/>
          <p:cNvPicPr preferRelativeResize="0">
            <a:picLocks noGrp="1"/>
          </p:cNvPicPr>
          <p:nvPr>
            <p:ph type="pic" idx="2"/>
          </p:nvPr>
        </p:nvPicPr>
        <p:blipFill rotWithShape="1">
          <a:blip r:embed="rId3">
            <a:alphaModFix amt="80000"/>
          </a:blip>
          <a:srcRect l="13989" r="13989" b="3034"/>
          <a:stretch/>
        </p:blipFill>
        <p:spPr>
          <a:xfrm>
            <a:off x="4264795" y="1284098"/>
            <a:ext cx="6171292" cy="5573901"/>
          </a:xfrm>
          <a:prstGeom prst="rect">
            <a:avLst/>
          </a:prstGeom>
          <a:solidFill>
            <a:schemeClr val="lt1"/>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p:nvPr/>
        </p:nvSpPr>
        <p:spPr>
          <a:xfrm>
            <a:off x="9715268" y="7319784"/>
            <a:ext cx="11118949" cy="498598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374151"/>
              </a:buClr>
              <a:buSzPts val="2400"/>
              <a:buFont typeface="Helvetica Neue"/>
              <a:buNone/>
            </a:pPr>
            <a:r>
              <a:rPr lang="en-US" sz="2400" b="1" i="0" u="none" strike="noStrike" cap="none" dirty="0">
                <a:solidFill>
                  <a:srgbClr val="374151"/>
                </a:solidFill>
                <a:latin typeface="Montserrat Light"/>
                <a:ea typeface="Montserrat Light"/>
                <a:cs typeface="Montserrat Light"/>
                <a:sym typeface="Montserrat Light"/>
              </a:rPr>
              <a:t>Prevent Cross-Contamination: </a:t>
            </a:r>
            <a:r>
              <a:rPr lang="en-US" sz="2400" b="0" i="0" u="none" strike="noStrike" cap="none" dirty="0">
                <a:solidFill>
                  <a:srgbClr val="374151"/>
                </a:solidFill>
                <a:latin typeface="Montserrat Light"/>
                <a:ea typeface="Montserrat Light"/>
                <a:cs typeface="Montserrat Light"/>
                <a:sym typeface="Montserrat Light"/>
              </a:rPr>
              <a:t>Use separate cutting boards for raw meats and vegetables. Always wash hands, utensils, and surfaces after they come into contact with raw meat or poultry.</a:t>
            </a:r>
            <a:endParaRPr dirty="0">
              <a:latin typeface="Montserrat Light" panose="00000400000000000000" pitchFamily="2" charset="0"/>
            </a:endParaRPr>
          </a:p>
          <a:p>
            <a:pPr marL="0" marR="0" lvl="0" indent="0" algn="l" rtl="0">
              <a:lnSpc>
                <a:spcPct val="150000"/>
              </a:lnSpc>
              <a:spcBef>
                <a:spcPts val="0"/>
              </a:spcBef>
              <a:spcAft>
                <a:spcPts val="0"/>
              </a:spcAft>
              <a:buClr>
                <a:srgbClr val="374151"/>
              </a:buClr>
              <a:buSzPts val="2400"/>
              <a:buFont typeface="Helvetica Neue"/>
              <a:buNone/>
            </a:pPr>
            <a:r>
              <a:rPr lang="en-US" sz="2400" b="1" i="0" u="none" strike="noStrike" cap="none" dirty="0">
                <a:solidFill>
                  <a:srgbClr val="374151"/>
                </a:solidFill>
                <a:latin typeface="Montserrat Light"/>
                <a:ea typeface="Montserrat Light"/>
                <a:cs typeface="Montserrat Light"/>
                <a:sym typeface="Montserrat Light"/>
              </a:rPr>
              <a:t>Food Storage: </a:t>
            </a:r>
            <a:r>
              <a:rPr lang="en-US" sz="2400" b="0" i="0" u="none" strike="noStrike" cap="none" dirty="0">
                <a:solidFill>
                  <a:srgbClr val="374151"/>
                </a:solidFill>
                <a:latin typeface="Montserrat Light"/>
                <a:ea typeface="Montserrat Light"/>
                <a:cs typeface="Montserrat Light"/>
                <a:sym typeface="Montserrat Light"/>
              </a:rPr>
              <a:t>Understand proper food storage techniques to prevent spoilage and food poisoning. Refrigerate perishable items promptly and be aware of expiration dates.</a:t>
            </a:r>
            <a:endParaRPr dirty="0">
              <a:latin typeface="Montserrat Light" panose="00000400000000000000" pitchFamily="2" charset="0"/>
            </a:endParaRPr>
          </a:p>
          <a:p>
            <a:pPr marL="0" marR="0" lvl="0" indent="0" algn="l" rtl="0">
              <a:lnSpc>
                <a:spcPct val="150000"/>
              </a:lnSpc>
              <a:spcBef>
                <a:spcPts val="0"/>
              </a:spcBef>
              <a:spcAft>
                <a:spcPts val="0"/>
              </a:spcAft>
              <a:buClr>
                <a:srgbClr val="374151"/>
              </a:buClr>
              <a:buSzPts val="2400"/>
              <a:buFont typeface="Helvetica Neue"/>
              <a:buNone/>
            </a:pPr>
            <a:r>
              <a:rPr lang="en-US" sz="2400" b="1" i="0" u="none" strike="noStrike" cap="none" dirty="0">
                <a:solidFill>
                  <a:srgbClr val="374151"/>
                </a:solidFill>
                <a:latin typeface="Montserrat Light"/>
                <a:ea typeface="Montserrat Light"/>
                <a:cs typeface="Montserrat Light"/>
                <a:sym typeface="Montserrat Light"/>
              </a:rPr>
              <a:t>Cleanliness: </a:t>
            </a:r>
            <a:r>
              <a:rPr lang="en-US" sz="2400" b="0" i="0" u="none" strike="noStrike" cap="none" dirty="0">
                <a:solidFill>
                  <a:srgbClr val="374151"/>
                </a:solidFill>
                <a:latin typeface="Montserrat Light"/>
                <a:ea typeface="Montserrat Light"/>
                <a:cs typeface="Montserrat Light"/>
                <a:sym typeface="Montserrat Light"/>
              </a:rPr>
              <a:t>Keep your kitchen clean. Regularly wash dishcloths and sponges to avoid bacterial growth. Ensure dishes, utensils, and cooking surfaces are cleaned thoroughly after use.</a:t>
            </a:r>
            <a:endParaRPr dirty="0">
              <a:latin typeface="Montserrat Light" panose="00000400000000000000" pitchFamily="2" charset="0"/>
            </a:endParaRPr>
          </a:p>
        </p:txBody>
      </p:sp>
      <p:sp>
        <p:nvSpPr>
          <p:cNvPr id="147" name="Google Shape;147;p9"/>
          <p:cNvSpPr txBox="1"/>
          <p:nvPr/>
        </p:nvSpPr>
        <p:spPr>
          <a:xfrm>
            <a:off x="4128881" y="7319784"/>
            <a:ext cx="5822727" cy="221599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7200"/>
              <a:buFont typeface="Helvetica Neue"/>
              <a:buNone/>
            </a:pPr>
            <a:r>
              <a:rPr lang="en-US" sz="7200" b="0" i="0" u="none" strike="noStrike" cap="none" dirty="0">
                <a:solidFill>
                  <a:srgbClr val="000000"/>
                </a:solidFill>
                <a:latin typeface="Montserrat Light"/>
                <a:ea typeface="Montserrat Light"/>
                <a:cs typeface="Montserrat Light"/>
                <a:sym typeface="Montserrat Light"/>
              </a:rPr>
              <a:t>KITCHEN HYGIENE</a:t>
            </a:r>
            <a:endParaRPr sz="2700" b="0" i="0" u="none" strike="noStrike" cap="none" dirty="0">
              <a:solidFill>
                <a:srgbClr val="000000"/>
              </a:solidFill>
              <a:latin typeface="Montserrat Light"/>
              <a:ea typeface="Montserrat Light"/>
              <a:cs typeface="Montserrat Light"/>
              <a:sym typeface="Montserrat Light"/>
            </a:endParaRPr>
          </a:p>
        </p:txBody>
      </p:sp>
      <p:sp>
        <p:nvSpPr>
          <p:cNvPr id="148" name="Google Shape;148;p9"/>
          <p:cNvSpPr/>
          <p:nvPr/>
        </p:nvSpPr>
        <p:spPr>
          <a:xfrm>
            <a:off x="2540000" y="1272976"/>
            <a:ext cx="25301" cy="11170048"/>
          </a:xfrm>
          <a:prstGeom prst="rect">
            <a:avLst/>
          </a:prstGeom>
          <a:solidFill>
            <a:srgbClr val="000000"/>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pic>
        <p:nvPicPr>
          <p:cNvPr id="149" name="Google Shape;149;p9"/>
          <p:cNvPicPr preferRelativeResize="0">
            <a:picLocks noGrp="1"/>
          </p:cNvPicPr>
          <p:nvPr>
            <p:ph type="pic" idx="2"/>
          </p:nvPr>
        </p:nvPicPr>
        <p:blipFill rotWithShape="1">
          <a:blip r:embed="rId3">
            <a:alphaModFix amt="80000"/>
          </a:blip>
          <a:srcRect t="26657" b="26657"/>
          <a:stretch/>
        </p:blipFill>
        <p:spPr>
          <a:xfrm>
            <a:off x="4070216" y="1269999"/>
            <a:ext cx="16764001" cy="5588001"/>
          </a:xfrm>
          <a:prstGeom prst="rect">
            <a:avLst/>
          </a:prstGeom>
          <a:solidFill>
            <a:schemeClr val="lt1"/>
          </a:solidFill>
          <a:ln>
            <a:noFill/>
          </a:ln>
        </p:spPr>
      </p:pic>
      <p:sp>
        <p:nvSpPr>
          <p:cNvPr id="150" name="Google Shape;150;p9"/>
          <p:cNvSpPr txBox="1"/>
          <p:nvPr/>
        </p:nvSpPr>
        <p:spPr>
          <a:xfrm rot="-5400000">
            <a:off x="-4302324" y="6673335"/>
            <a:ext cx="11170048"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Montserrat Light"/>
                <a:ea typeface="Montserrat Light"/>
                <a:cs typeface="Montserrat Light"/>
                <a:sym typeface="Montserrat Light"/>
              </a:rPr>
              <a:t>0003 CULINARY ARTS</a:t>
            </a:r>
            <a:endParaRPr sz="1400" b="0" i="0" u="none" strike="noStrike" cap="none">
              <a:solidFill>
                <a:srgbClr val="000000"/>
              </a:solidFill>
              <a:latin typeface="Montserrat Light"/>
              <a:ea typeface="Montserrat Light"/>
              <a:cs typeface="Montserrat Light"/>
              <a:sym typeface="Montserra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p:nvPr/>
        </p:nvSpPr>
        <p:spPr>
          <a:xfrm>
            <a:off x="2540000" y="1272976"/>
            <a:ext cx="25301" cy="11170048"/>
          </a:xfrm>
          <a:prstGeom prst="rect">
            <a:avLst/>
          </a:prstGeom>
          <a:solidFill>
            <a:srgbClr val="000000"/>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156" name="Google Shape;156;p10"/>
          <p:cNvSpPr txBox="1"/>
          <p:nvPr/>
        </p:nvSpPr>
        <p:spPr>
          <a:xfrm>
            <a:off x="3039673" y="1293758"/>
            <a:ext cx="9637233" cy="4062651"/>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Clr>
                <a:srgbClr val="000000"/>
              </a:buClr>
              <a:buSzPts val="7200"/>
              <a:buFont typeface="Helvetica Neue"/>
              <a:buNone/>
            </a:pPr>
            <a:r>
              <a:rPr lang="en-US" sz="6600" b="0" i="0" u="none" strike="noStrike" cap="none" dirty="0">
                <a:solidFill>
                  <a:srgbClr val="000000"/>
                </a:solidFill>
                <a:latin typeface="Montserrat Light"/>
                <a:ea typeface="Montserrat Light"/>
                <a:cs typeface="Montserrat Light"/>
                <a:sym typeface="Montserrat Light"/>
              </a:rPr>
              <a:t>COOKING TECHNIQUES AND MEAL PREPARATION STRATEGIES</a:t>
            </a:r>
            <a:endParaRPr sz="6600" b="0" i="0" u="none" strike="noStrike" cap="none" dirty="0">
              <a:solidFill>
                <a:srgbClr val="000000"/>
              </a:solidFill>
              <a:latin typeface="Montserrat Light"/>
              <a:ea typeface="Montserrat Light"/>
              <a:cs typeface="Montserrat Light"/>
              <a:sym typeface="Montserrat Light"/>
            </a:endParaRPr>
          </a:p>
        </p:txBody>
      </p:sp>
      <p:pic>
        <p:nvPicPr>
          <p:cNvPr id="157" name="Google Shape;157;p10"/>
          <p:cNvPicPr preferRelativeResize="0">
            <a:picLocks noGrp="1"/>
          </p:cNvPicPr>
          <p:nvPr>
            <p:ph type="pic" idx="2"/>
          </p:nvPr>
        </p:nvPicPr>
        <p:blipFill rotWithShape="1">
          <a:blip r:embed="rId3">
            <a:alphaModFix amt="80000"/>
          </a:blip>
          <a:srcRect l="14964" r="14963"/>
          <a:stretch/>
        </p:blipFill>
        <p:spPr>
          <a:xfrm>
            <a:off x="3039673" y="7235687"/>
            <a:ext cx="5478772" cy="5207337"/>
          </a:xfrm>
          <a:prstGeom prst="rect">
            <a:avLst/>
          </a:prstGeom>
          <a:solidFill>
            <a:schemeClr val="lt1"/>
          </a:solidFill>
          <a:ln>
            <a:noFill/>
          </a:ln>
        </p:spPr>
      </p:pic>
      <p:sp>
        <p:nvSpPr>
          <p:cNvPr id="158" name="Google Shape;158;p10"/>
          <p:cNvSpPr txBox="1"/>
          <p:nvPr/>
        </p:nvSpPr>
        <p:spPr>
          <a:xfrm>
            <a:off x="13068522" y="1595021"/>
            <a:ext cx="8775478" cy="1052595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374151"/>
              </a:buClr>
              <a:buSzPts val="2400"/>
              <a:buFont typeface="Helvetica Neue"/>
              <a:buNone/>
            </a:pPr>
            <a:r>
              <a:rPr lang="en-US" sz="2400" b="1" i="0" u="none" strike="noStrike" cap="none" dirty="0">
                <a:solidFill>
                  <a:srgbClr val="374151"/>
                </a:solidFill>
                <a:latin typeface="Montserrat Light"/>
                <a:ea typeface="Montserrat Light"/>
                <a:cs typeface="Montserrat Light"/>
                <a:sym typeface="Montserrat Light"/>
              </a:rPr>
              <a:t>Steaming:</a:t>
            </a:r>
            <a:r>
              <a:rPr lang="en-US" sz="2400" b="0" i="0" u="none" strike="noStrike" cap="none" dirty="0">
                <a:solidFill>
                  <a:srgbClr val="374151"/>
                </a:solidFill>
                <a:latin typeface="Montserrat Light"/>
                <a:ea typeface="Montserrat Light"/>
                <a:cs typeface="Montserrat Light"/>
                <a:sym typeface="Montserrat Light"/>
              </a:rPr>
              <a:t> Preserves nutrients and keeps vegetables bright and crisp. Ideal for delicate foods like vegetables and fish.</a:t>
            </a:r>
            <a:endParaRPr dirty="0">
              <a:latin typeface="Montserrat Light" panose="00000400000000000000" pitchFamily="2" charset="0"/>
            </a:endParaRPr>
          </a:p>
          <a:p>
            <a:pPr marL="0" marR="0" lvl="0" indent="0" algn="l" rtl="0">
              <a:lnSpc>
                <a:spcPct val="150000"/>
              </a:lnSpc>
              <a:spcBef>
                <a:spcPts val="0"/>
              </a:spcBef>
              <a:spcAft>
                <a:spcPts val="0"/>
              </a:spcAft>
              <a:buClr>
                <a:srgbClr val="374151"/>
              </a:buClr>
              <a:buSzPts val="2400"/>
              <a:buFont typeface="Helvetica Neue"/>
              <a:buNone/>
            </a:pPr>
            <a:endParaRPr sz="2400" b="0" i="0" u="none" strike="noStrike" cap="none" dirty="0">
              <a:solidFill>
                <a:srgbClr val="374151"/>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374151"/>
              </a:buClr>
              <a:buSzPts val="2400"/>
              <a:buFont typeface="Helvetica Neue"/>
              <a:buNone/>
            </a:pPr>
            <a:r>
              <a:rPr lang="en-US" sz="2400" b="1" i="0" u="none" strike="noStrike" cap="none" dirty="0">
                <a:solidFill>
                  <a:srgbClr val="374151"/>
                </a:solidFill>
                <a:latin typeface="Montserrat Light"/>
                <a:ea typeface="Montserrat Light"/>
                <a:cs typeface="Montserrat Light"/>
                <a:sym typeface="Montserrat Light"/>
              </a:rPr>
              <a:t>Sautéing: </a:t>
            </a:r>
            <a:r>
              <a:rPr lang="en-US" sz="2400" b="0" i="0" u="none" strike="noStrike" cap="none" dirty="0">
                <a:solidFill>
                  <a:srgbClr val="374151"/>
                </a:solidFill>
                <a:latin typeface="Montserrat Light"/>
                <a:ea typeface="Montserrat Light"/>
                <a:cs typeface="Montserrat Light"/>
                <a:sym typeface="Montserrat Light"/>
              </a:rPr>
              <a:t>Quick and versatile, sautéing in a small amount of oil over medium-high heat adds flavor and texture to a wide range of foods.</a:t>
            </a:r>
            <a:endParaRPr dirty="0">
              <a:latin typeface="Montserrat Light" panose="00000400000000000000" pitchFamily="2" charset="0"/>
            </a:endParaRPr>
          </a:p>
          <a:p>
            <a:pPr marL="0" marR="0" lvl="0" indent="0" algn="l" rtl="0">
              <a:lnSpc>
                <a:spcPct val="150000"/>
              </a:lnSpc>
              <a:spcBef>
                <a:spcPts val="0"/>
              </a:spcBef>
              <a:spcAft>
                <a:spcPts val="0"/>
              </a:spcAft>
              <a:buClr>
                <a:srgbClr val="374151"/>
              </a:buClr>
              <a:buSzPts val="2400"/>
              <a:buFont typeface="Helvetica Neue"/>
              <a:buNone/>
            </a:pPr>
            <a:endParaRPr sz="2400" b="0" i="0" u="none" strike="noStrike" cap="none" dirty="0">
              <a:solidFill>
                <a:srgbClr val="374151"/>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374151"/>
              </a:buClr>
              <a:buSzPts val="2400"/>
              <a:buFont typeface="Helvetica Neue"/>
              <a:buNone/>
            </a:pPr>
            <a:r>
              <a:rPr lang="en-US" sz="2400" b="1" i="0" u="none" strike="noStrike" cap="none" dirty="0">
                <a:solidFill>
                  <a:srgbClr val="374151"/>
                </a:solidFill>
                <a:latin typeface="Montserrat Light"/>
                <a:ea typeface="Montserrat Light"/>
                <a:cs typeface="Montserrat Light"/>
                <a:sym typeface="Montserrat Light"/>
              </a:rPr>
              <a:t>Roasting: </a:t>
            </a:r>
            <a:r>
              <a:rPr lang="en-US" sz="2400" b="0" i="0" u="none" strike="noStrike" cap="none" dirty="0">
                <a:solidFill>
                  <a:srgbClr val="374151"/>
                </a:solidFill>
                <a:latin typeface="Montserrat Light"/>
                <a:ea typeface="Montserrat Light"/>
                <a:cs typeface="Montserrat Light"/>
                <a:sym typeface="Montserrat Light"/>
              </a:rPr>
              <a:t>Enhances the natural sweetness and flavor of vegetables and meats. Roasting at high heat creates a deliciously crispy exterior.</a:t>
            </a:r>
            <a:endParaRPr dirty="0">
              <a:latin typeface="Montserrat Light" panose="00000400000000000000" pitchFamily="2" charset="0"/>
            </a:endParaRPr>
          </a:p>
          <a:p>
            <a:pPr marL="0" marR="0" lvl="0" indent="0" algn="l" rtl="0">
              <a:lnSpc>
                <a:spcPct val="150000"/>
              </a:lnSpc>
              <a:spcBef>
                <a:spcPts val="0"/>
              </a:spcBef>
              <a:spcAft>
                <a:spcPts val="0"/>
              </a:spcAft>
              <a:buClr>
                <a:srgbClr val="374151"/>
              </a:buClr>
              <a:buSzPts val="2400"/>
              <a:buFont typeface="Helvetica Neue"/>
              <a:buNone/>
            </a:pPr>
            <a:endParaRPr sz="2400" b="0" i="0" u="none" strike="noStrike" cap="none" dirty="0">
              <a:solidFill>
                <a:srgbClr val="374151"/>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374151"/>
              </a:buClr>
              <a:buSzPts val="2400"/>
              <a:buFont typeface="Helvetica Neue"/>
              <a:buNone/>
            </a:pPr>
            <a:r>
              <a:rPr lang="en-US" sz="2400" b="1" i="0" u="none" strike="noStrike" cap="none" dirty="0">
                <a:solidFill>
                  <a:srgbClr val="374151"/>
                </a:solidFill>
                <a:latin typeface="Montserrat Light"/>
                <a:ea typeface="Montserrat Light"/>
                <a:cs typeface="Montserrat Light"/>
                <a:sym typeface="Montserrat Light"/>
              </a:rPr>
              <a:t>Blanching: </a:t>
            </a:r>
            <a:r>
              <a:rPr lang="en-US" sz="2400" b="0" i="0" u="none" strike="noStrike" cap="none" dirty="0">
                <a:solidFill>
                  <a:srgbClr val="374151"/>
                </a:solidFill>
                <a:latin typeface="Montserrat Light"/>
                <a:ea typeface="Montserrat Light"/>
                <a:cs typeface="Montserrat Light"/>
                <a:sym typeface="Montserrat Light"/>
              </a:rPr>
              <a:t>Briefly boiling vegetables and then plunging them into ice water stops the cooking process, preserving color, texture, and nutrients.</a:t>
            </a:r>
            <a:endParaRPr dirty="0">
              <a:latin typeface="Montserrat Light" panose="00000400000000000000" pitchFamily="2" charset="0"/>
            </a:endParaRPr>
          </a:p>
          <a:p>
            <a:pPr marL="0" marR="0" lvl="0" indent="0" algn="l" rtl="0">
              <a:lnSpc>
                <a:spcPct val="150000"/>
              </a:lnSpc>
              <a:spcBef>
                <a:spcPts val="0"/>
              </a:spcBef>
              <a:spcAft>
                <a:spcPts val="0"/>
              </a:spcAft>
              <a:buClr>
                <a:srgbClr val="374151"/>
              </a:buClr>
              <a:buSzPts val="2400"/>
              <a:buFont typeface="Helvetica Neue"/>
              <a:buNone/>
            </a:pPr>
            <a:endParaRPr sz="2400" b="0" i="0" u="none" strike="noStrike" cap="none" dirty="0">
              <a:solidFill>
                <a:srgbClr val="374151"/>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374151"/>
              </a:buClr>
              <a:buSzPts val="2400"/>
              <a:buFont typeface="Helvetica Neue"/>
              <a:buNone/>
            </a:pPr>
            <a:r>
              <a:rPr lang="en-US" sz="2400" b="1" i="0" u="none" strike="noStrike" cap="none" dirty="0">
                <a:solidFill>
                  <a:srgbClr val="374151"/>
                </a:solidFill>
                <a:latin typeface="Montserrat Light"/>
                <a:ea typeface="Montserrat Light"/>
                <a:cs typeface="Montserrat Light"/>
                <a:sym typeface="Montserrat Light"/>
              </a:rPr>
              <a:t>Slow Cooking: </a:t>
            </a:r>
            <a:r>
              <a:rPr lang="en-US" sz="2400" b="0" i="0" u="none" strike="noStrike" cap="none" dirty="0">
                <a:solidFill>
                  <a:srgbClr val="374151"/>
                </a:solidFill>
                <a:latin typeface="Montserrat Light"/>
                <a:ea typeface="Montserrat Light"/>
                <a:cs typeface="Montserrat Light"/>
                <a:sym typeface="Montserrat Light"/>
              </a:rPr>
              <a:t>Allows flavors to meld together beautifully and can make tougher cuts of meat tender. It’s also convenient for busy schedules.</a:t>
            </a:r>
            <a:endParaRPr dirty="0">
              <a:latin typeface="Montserrat Light" panose="00000400000000000000" pitchFamily="2" charset="0"/>
            </a:endParaRPr>
          </a:p>
        </p:txBody>
      </p:sp>
      <p:sp>
        <p:nvSpPr>
          <p:cNvPr id="159" name="Google Shape;159;p10"/>
          <p:cNvSpPr txBox="1"/>
          <p:nvPr/>
        </p:nvSpPr>
        <p:spPr>
          <a:xfrm rot="-5400000">
            <a:off x="-4302324" y="6673335"/>
            <a:ext cx="11170048"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Montserrat Light"/>
                <a:ea typeface="Montserrat Light"/>
                <a:cs typeface="Montserrat Light"/>
                <a:sym typeface="Montserrat Light"/>
              </a:rPr>
              <a:t>0003 CULINARY ARTS</a:t>
            </a:r>
            <a:endParaRPr sz="1400" b="0" i="0" u="none" strike="noStrike" cap="none">
              <a:solidFill>
                <a:srgbClr val="000000"/>
              </a:solidFill>
              <a:latin typeface="Montserrat Light"/>
              <a:ea typeface="Montserrat Light"/>
              <a:cs typeface="Montserrat Light"/>
              <a:sym typeface="Montserrat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p:nvPr/>
        </p:nvSpPr>
        <p:spPr>
          <a:xfrm>
            <a:off x="3809536" y="3356169"/>
            <a:ext cx="19045041" cy="9168172"/>
          </a:xfrm>
          <a:prstGeom prst="rect">
            <a:avLst/>
          </a:prstGeom>
          <a:solidFill>
            <a:srgbClr val="F2F2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165" name="Google Shape;165;p11"/>
          <p:cNvSpPr txBox="1"/>
          <p:nvPr/>
        </p:nvSpPr>
        <p:spPr>
          <a:xfrm>
            <a:off x="5648555" y="1080407"/>
            <a:ext cx="15367001" cy="221599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7200"/>
              <a:buFont typeface="Helvetica Neue"/>
              <a:buNone/>
            </a:pPr>
            <a:r>
              <a:rPr lang="en-US" sz="7200" b="0" i="0" u="none" strike="noStrike" cap="none">
                <a:solidFill>
                  <a:srgbClr val="000000"/>
                </a:solidFill>
                <a:latin typeface="Montserrat Light"/>
                <a:ea typeface="Montserrat Light"/>
                <a:cs typeface="Montserrat Light"/>
                <a:sym typeface="Montserrat Light"/>
              </a:rPr>
              <a:t>MEAL PREPARATION STRATEGIES</a:t>
            </a:r>
            <a:endParaRPr sz="2700" b="0" i="0" u="none" strike="noStrike" cap="none">
              <a:solidFill>
                <a:srgbClr val="000000"/>
              </a:solidFill>
              <a:latin typeface="Montserrat Light"/>
              <a:ea typeface="Montserrat Light"/>
              <a:cs typeface="Montserrat Light"/>
              <a:sym typeface="Montserrat Light"/>
            </a:endParaRPr>
          </a:p>
        </p:txBody>
      </p:sp>
      <p:sp>
        <p:nvSpPr>
          <p:cNvPr id="166" name="Google Shape;166;p11"/>
          <p:cNvSpPr txBox="1"/>
          <p:nvPr/>
        </p:nvSpPr>
        <p:spPr>
          <a:xfrm>
            <a:off x="4330698" y="3475710"/>
            <a:ext cx="18523879" cy="904863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400"/>
              <a:buFont typeface="Helvetica Neue"/>
              <a:buNone/>
            </a:pPr>
            <a:r>
              <a:rPr lang="en-US" sz="2800" b="1" i="0" u="none" strike="noStrike" cap="none" dirty="0">
                <a:solidFill>
                  <a:srgbClr val="000000"/>
                </a:solidFill>
                <a:latin typeface="Montserrat Light"/>
                <a:ea typeface="Montserrat Light"/>
                <a:cs typeface="Montserrat Light"/>
                <a:sym typeface="Montserrat Light"/>
              </a:rPr>
              <a:t>Batch Cooking: </a:t>
            </a:r>
            <a:r>
              <a:rPr lang="en-US" sz="2800" b="0" i="0" u="none" strike="noStrike" cap="none" dirty="0">
                <a:solidFill>
                  <a:srgbClr val="000000"/>
                </a:solidFill>
                <a:latin typeface="Montserrat Light"/>
                <a:ea typeface="Montserrat Light"/>
                <a:cs typeface="Montserrat Light"/>
                <a:sym typeface="Montserrat Light"/>
              </a:rPr>
              <a:t>Prepare large quantities of meals at once to save time. This strategy works well for soups, stews, and grains.</a:t>
            </a:r>
            <a:endParaRPr dirty="0">
              <a:latin typeface="Montserrat Light" panose="00000400000000000000" pitchFamily="2" charset="0"/>
            </a:endParaRPr>
          </a:p>
          <a:p>
            <a:pPr marL="0" marR="0" lvl="0" indent="0" algn="l" rtl="0">
              <a:lnSpc>
                <a:spcPct val="150000"/>
              </a:lnSpc>
              <a:spcBef>
                <a:spcPts val="0"/>
              </a:spcBef>
              <a:spcAft>
                <a:spcPts val="0"/>
              </a:spcAft>
              <a:buClr>
                <a:srgbClr val="000000"/>
              </a:buClr>
              <a:buSzPts val="2400"/>
              <a:buFont typeface="Helvetica Neue"/>
              <a:buNone/>
            </a:pPr>
            <a:endParaRPr sz="2800" b="0" i="0" u="none" strike="noStrike" cap="none" dirty="0">
              <a:solidFill>
                <a:srgbClr val="000000"/>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2400"/>
              <a:buFont typeface="Helvetica Neue"/>
              <a:buNone/>
            </a:pPr>
            <a:r>
              <a:rPr lang="en-US" sz="2800" b="1" i="0" u="none" strike="noStrike" cap="none" dirty="0">
                <a:solidFill>
                  <a:srgbClr val="000000"/>
                </a:solidFill>
                <a:latin typeface="Montserrat Light"/>
                <a:ea typeface="Montserrat Light"/>
                <a:cs typeface="Montserrat Light"/>
                <a:sym typeface="Montserrat Light"/>
              </a:rPr>
              <a:t>Prep Ingredients: </a:t>
            </a:r>
            <a:r>
              <a:rPr lang="en-US" sz="2800" b="0" i="0" u="none" strike="noStrike" cap="none" dirty="0">
                <a:solidFill>
                  <a:srgbClr val="000000"/>
                </a:solidFill>
                <a:latin typeface="Montserrat Light"/>
                <a:ea typeface="Montserrat Light"/>
                <a:cs typeface="Montserrat Light"/>
                <a:sym typeface="Montserrat Light"/>
              </a:rPr>
              <a:t>Wash, chop, and store ingredients in the fridge or freezer ahead of time. This "mise </a:t>
            </a:r>
            <a:r>
              <a:rPr lang="en-US" sz="2800" b="0" i="0" u="none" strike="noStrike" cap="none" dirty="0" err="1">
                <a:solidFill>
                  <a:srgbClr val="000000"/>
                </a:solidFill>
                <a:latin typeface="Montserrat Light"/>
                <a:ea typeface="Montserrat Light"/>
                <a:cs typeface="Montserrat Light"/>
                <a:sym typeface="Montserrat Light"/>
              </a:rPr>
              <a:t>en</a:t>
            </a:r>
            <a:r>
              <a:rPr lang="en-US" sz="2800" b="0" i="0" u="none" strike="noStrike" cap="none" dirty="0">
                <a:solidFill>
                  <a:srgbClr val="000000"/>
                </a:solidFill>
                <a:latin typeface="Montserrat Light"/>
                <a:ea typeface="Montserrat Light"/>
                <a:cs typeface="Montserrat Light"/>
                <a:sym typeface="Montserrat Light"/>
              </a:rPr>
              <a:t> place" approach makes cooking faster and less stressful.</a:t>
            </a:r>
            <a:endParaRPr dirty="0">
              <a:latin typeface="Montserrat Light" panose="00000400000000000000" pitchFamily="2" charset="0"/>
            </a:endParaRPr>
          </a:p>
          <a:p>
            <a:pPr marL="0" marR="0" lvl="0" indent="0" algn="l" rtl="0">
              <a:lnSpc>
                <a:spcPct val="150000"/>
              </a:lnSpc>
              <a:spcBef>
                <a:spcPts val="0"/>
              </a:spcBef>
              <a:spcAft>
                <a:spcPts val="0"/>
              </a:spcAft>
              <a:buClr>
                <a:srgbClr val="000000"/>
              </a:buClr>
              <a:buSzPts val="2400"/>
              <a:buFont typeface="Helvetica Neue"/>
              <a:buNone/>
            </a:pPr>
            <a:endParaRPr sz="2800" b="0" i="0" u="none" strike="noStrike" cap="none" dirty="0">
              <a:solidFill>
                <a:srgbClr val="000000"/>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2400"/>
              <a:buFont typeface="Helvetica Neue"/>
              <a:buNone/>
            </a:pPr>
            <a:r>
              <a:rPr lang="en-US" sz="2800" b="1" i="0" u="none" strike="noStrike" cap="none" dirty="0">
                <a:solidFill>
                  <a:srgbClr val="000000"/>
                </a:solidFill>
                <a:latin typeface="Montserrat Light"/>
                <a:ea typeface="Montserrat Light"/>
                <a:cs typeface="Montserrat Light"/>
                <a:sym typeface="Montserrat Light"/>
              </a:rPr>
              <a:t>Plan Meals: </a:t>
            </a:r>
            <a:r>
              <a:rPr lang="en-US" sz="2800" b="0" i="0" u="none" strike="noStrike" cap="none" dirty="0">
                <a:solidFill>
                  <a:srgbClr val="000000"/>
                </a:solidFill>
                <a:latin typeface="Montserrat Light"/>
                <a:ea typeface="Montserrat Light"/>
                <a:cs typeface="Montserrat Light"/>
                <a:sym typeface="Montserrat Light"/>
              </a:rPr>
              <a:t>Develop a weekly meal plan. This helps in shopping for ingredients efficiently and reduces food waste.</a:t>
            </a:r>
            <a:endParaRPr dirty="0">
              <a:latin typeface="Montserrat Light" panose="00000400000000000000" pitchFamily="2" charset="0"/>
            </a:endParaRPr>
          </a:p>
          <a:p>
            <a:pPr marL="0" marR="0" lvl="0" indent="0" algn="l" rtl="0">
              <a:lnSpc>
                <a:spcPct val="150000"/>
              </a:lnSpc>
              <a:spcBef>
                <a:spcPts val="0"/>
              </a:spcBef>
              <a:spcAft>
                <a:spcPts val="0"/>
              </a:spcAft>
              <a:buClr>
                <a:srgbClr val="000000"/>
              </a:buClr>
              <a:buSzPts val="2400"/>
              <a:buFont typeface="Helvetica Neue"/>
              <a:buNone/>
            </a:pPr>
            <a:endParaRPr sz="2800" b="0" i="0" u="none" strike="noStrike" cap="none" dirty="0">
              <a:solidFill>
                <a:srgbClr val="000000"/>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2400"/>
              <a:buFont typeface="Helvetica Neue"/>
              <a:buNone/>
            </a:pPr>
            <a:r>
              <a:rPr lang="en-US" sz="2800" b="1" i="0" u="none" strike="noStrike" cap="none" dirty="0">
                <a:solidFill>
                  <a:srgbClr val="000000"/>
                </a:solidFill>
                <a:latin typeface="Montserrat Light"/>
                <a:ea typeface="Montserrat Light"/>
                <a:cs typeface="Montserrat Light"/>
                <a:sym typeface="Montserrat Light"/>
              </a:rPr>
              <a:t>Use Leftovers Wisely: </a:t>
            </a:r>
            <a:r>
              <a:rPr lang="en-US" sz="2800" b="0" i="0" u="none" strike="noStrike" cap="none" dirty="0">
                <a:solidFill>
                  <a:srgbClr val="000000"/>
                </a:solidFill>
                <a:latin typeface="Montserrat Light"/>
                <a:ea typeface="Montserrat Light"/>
                <a:cs typeface="Montserrat Light"/>
                <a:sym typeface="Montserrat Light"/>
              </a:rPr>
              <a:t>Repurpose leftovers into new meals. For example, roasted vegetables can become part of a salad, sandwich, or omelet the next day.</a:t>
            </a:r>
            <a:endParaRPr dirty="0">
              <a:latin typeface="Montserrat Light" panose="00000400000000000000" pitchFamily="2" charset="0"/>
            </a:endParaRPr>
          </a:p>
          <a:p>
            <a:pPr marL="0" marR="0" lvl="0" indent="0" algn="l" rtl="0">
              <a:lnSpc>
                <a:spcPct val="150000"/>
              </a:lnSpc>
              <a:spcBef>
                <a:spcPts val="0"/>
              </a:spcBef>
              <a:spcAft>
                <a:spcPts val="0"/>
              </a:spcAft>
              <a:buClr>
                <a:srgbClr val="000000"/>
              </a:buClr>
              <a:buSzPts val="2400"/>
              <a:buFont typeface="Helvetica Neue"/>
              <a:buNone/>
            </a:pPr>
            <a:endParaRPr sz="2800" b="0" i="0" u="none" strike="noStrike" cap="none" dirty="0">
              <a:solidFill>
                <a:srgbClr val="000000"/>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2400"/>
              <a:buFont typeface="Helvetica Neue"/>
              <a:buNone/>
            </a:pPr>
            <a:r>
              <a:rPr lang="en-US" sz="2800" b="1" i="0" u="none" strike="noStrike" cap="none" dirty="0">
                <a:solidFill>
                  <a:srgbClr val="000000"/>
                </a:solidFill>
                <a:latin typeface="Montserrat Light"/>
                <a:ea typeface="Montserrat Light"/>
                <a:cs typeface="Montserrat Light"/>
                <a:sym typeface="Montserrat Light"/>
              </a:rPr>
              <a:t>Learn to Season: </a:t>
            </a:r>
            <a:r>
              <a:rPr lang="en-US" sz="2800" b="0" i="0" u="none" strike="noStrike" cap="none" dirty="0">
                <a:solidFill>
                  <a:srgbClr val="000000"/>
                </a:solidFill>
                <a:latin typeface="Montserrat Light"/>
                <a:ea typeface="Montserrat Light"/>
                <a:cs typeface="Montserrat Light"/>
                <a:sym typeface="Montserrat Light"/>
              </a:rPr>
              <a:t>Understanding how to use herbs, spices, and seasonings can greatly enhance the flavor of your meals without the need for excessive salt or fat.</a:t>
            </a:r>
            <a:endParaRPr sz="2800" b="0" i="0" u="none" strike="noStrike" cap="none" dirty="0">
              <a:solidFill>
                <a:srgbClr val="000000"/>
              </a:solidFill>
              <a:latin typeface="Montserrat Light"/>
              <a:ea typeface="Montserrat Light"/>
              <a:cs typeface="Montserrat Light"/>
              <a:sym typeface="Montserrat Light"/>
            </a:endParaRPr>
          </a:p>
        </p:txBody>
      </p:sp>
      <p:sp>
        <p:nvSpPr>
          <p:cNvPr id="167" name="Google Shape;167;p11"/>
          <p:cNvSpPr/>
          <p:nvPr/>
        </p:nvSpPr>
        <p:spPr>
          <a:xfrm>
            <a:off x="2540000" y="1272976"/>
            <a:ext cx="25301" cy="11170048"/>
          </a:xfrm>
          <a:prstGeom prst="rect">
            <a:avLst/>
          </a:prstGeom>
          <a:solidFill>
            <a:srgbClr val="000000"/>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700"/>
              <a:buFont typeface="Lato"/>
              <a:buNone/>
            </a:pPr>
            <a:endParaRPr sz="2700" b="0" i="0" u="none" strike="noStrike" cap="none">
              <a:solidFill>
                <a:srgbClr val="000000"/>
              </a:solidFill>
              <a:latin typeface="Helvetica Neue"/>
              <a:ea typeface="Helvetica Neue"/>
              <a:cs typeface="Helvetica Neue"/>
              <a:sym typeface="Helvetica Neue"/>
            </a:endParaRPr>
          </a:p>
        </p:txBody>
      </p:sp>
      <p:sp>
        <p:nvSpPr>
          <p:cNvPr id="168" name="Google Shape;168;p11"/>
          <p:cNvSpPr txBox="1"/>
          <p:nvPr/>
        </p:nvSpPr>
        <p:spPr>
          <a:xfrm rot="-5400000">
            <a:off x="-4302324" y="6673335"/>
            <a:ext cx="11170048"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Montserrat Light"/>
                <a:ea typeface="Montserrat Light"/>
                <a:cs typeface="Montserrat Light"/>
                <a:sym typeface="Montserrat Light"/>
              </a:rPr>
              <a:t>0003 CULINARY ARTS</a:t>
            </a:r>
            <a:endParaRPr sz="1400" b="0" i="0" u="none" strike="noStrike" cap="none">
              <a:solidFill>
                <a:srgbClr val="000000"/>
              </a:solidFill>
              <a:latin typeface="Montserrat Light"/>
              <a:ea typeface="Montserrat Light"/>
              <a:cs typeface="Montserrat Light"/>
              <a:sym typeface="Montserrat Light"/>
            </a:endParaRPr>
          </a:p>
        </p:txBody>
      </p:sp>
    </p:spTree>
  </p:cSld>
  <p:clrMapOvr>
    <a:masterClrMapping/>
  </p:clrMapOvr>
</p:sld>
</file>

<file path=ppt/theme/theme1.xml><?xml version="1.0" encoding="utf-8"?>
<a:theme xmlns:a="http://schemas.openxmlformats.org/drawingml/2006/main" name="White">
  <a:themeElements>
    <a:clrScheme name="Custom 12">
      <a:dk1>
        <a:srgbClr val="000000"/>
      </a:dk1>
      <a:lt1>
        <a:srgbClr val="FFFFFF"/>
      </a:lt1>
      <a:dk2>
        <a:srgbClr val="595959"/>
      </a:dk2>
      <a:lt2>
        <a:srgbClr val="F0FEFE"/>
      </a:lt2>
      <a:accent1>
        <a:srgbClr val="12B0B5"/>
      </a:accent1>
      <a:accent2>
        <a:srgbClr val="F95A44"/>
      </a:accent2>
      <a:accent3>
        <a:srgbClr val="A38C56"/>
      </a:accent3>
      <a:accent4>
        <a:srgbClr val="F6B2B1"/>
      </a:accent4>
      <a:accent5>
        <a:srgbClr val="D70C1A"/>
      </a:accent5>
      <a:accent6>
        <a:srgbClr val="EE7132"/>
      </a:accent6>
      <a:hlink>
        <a:srgbClr val="F95A44"/>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1207</Words>
  <Application>Microsoft Office PowerPoint</Application>
  <PresentationFormat>Custom</PresentationFormat>
  <Paragraphs>71</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Montserrat Medium</vt:lpstr>
      <vt:lpstr>Helvetica Neue</vt:lpstr>
      <vt:lpstr>Lato</vt:lpstr>
      <vt:lpstr>Montserrat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dc:creator>
  <cp:lastModifiedBy>USER</cp:lastModifiedBy>
  <cp:revision>8</cp:revision>
  <dcterms:modified xsi:type="dcterms:W3CDTF">2025-03-05T15:37:56Z</dcterms:modified>
</cp:coreProperties>
</file>