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93" r:id="rId2"/>
    <p:sldId id="295" r:id="rId3"/>
    <p:sldId id="308" r:id="rId4"/>
    <p:sldId id="309" r:id="rId5"/>
    <p:sldId id="310" r:id="rId6"/>
    <p:sldId id="299" r:id="rId7"/>
    <p:sldId id="322" r:id="rId8"/>
    <p:sldId id="323" r:id="rId9"/>
    <p:sldId id="302" r:id="rId10"/>
    <p:sldId id="318" r:id="rId11"/>
    <p:sldId id="319" r:id="rId12"/>
    <p:sldId id="320" r:id="rId13"/>
    <p:sldId id="321" r:id="rId14"/>
    <p:sldId id="294" r:id="rId15"/>
  </p:sldIdLst>
  <p:sldSz cx="7772400" cy="10058400"/>
  <p:notesSz cx="6858000" cy="9144000"/>
  <p:embeddedFontLst>
    <p:embeddedFont>
      <p:font typeface="Helvetica Neue" panose="020B060402020202020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3" d="100"/>
          <a:sy n="43" d="100"/>
        </p:scale>
        <p:origin x="2164" y="48"/>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6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4871207" y="7254239"/>
            <a:ext cx="2679539" cy="338554"/>
          </a:xfrm>
          <a:prstGeom prst="rect">
            <a:avLst/>
          </a:prstGeom>
          <a:noFill/>
        </p:spPr>
        <p:txBody>
          <a:bodyPr wrap="square" rtlCol="0">
            <a:spAutoFit/>
          </a:bodyPr>
          <a:lstStyle/>
          <a:p>
            <a:pPr algn="r"/>
            <a:r>
              <a:rPr lang="en-US" sz="1600" dirty="0">
                <a:latin typeface="+mn-lt"/>
              </a:rPr>
              <a:t>Workbook 0006</a:t>
            </a:r>
          </a:p>
        </p:txBody>
      </p:sp>
      <p:pic>
        <p:nvPicPr>
          <p:cNvPr id="7" name="Picture 6">
            <a:extLst>
              <a:ext uri="{FF2B5EF4-FFF2-40B4-BE49-F238E27FC236}">
                <a16:creationId xmlns:a16="http://schemas.microsoft.com/office/drawing/2014/main" id="{0E96BD1E-D579-48DE-BE57-0BA896539A6B}"/>
              </a:ext>
            </a:extLst>
          </p:cNvPr>
          <p:cNvPicPr>
            <a:picLocks noChangeAspect="1"/>
          </p:cNvPicPr>
          <p:nvPr/>
        </p:nvPicPr>
        <p:blipFill>
          <a:blip r:embed="rId5"/>
          <a:stretch>
            <a:fillRect/>
          </a:stretch>
        </p:blipFill>
        <p:spPr>
          <a:xfrm>
            <a:off x="5445177" y="75078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002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371343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9051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7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dirty="0">
                <a:latin typeface="+mn-lt"/>
              </a:rPr>
              <a:t>Workbook 0006</a:t>
            </a: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81399"/>
            <a:ext cx="6111966" cy="1200329"/>
          </a:xfrm>
          <a:prstGeom prst="rect">
            <a:avLst/>
          </a:prstGeom>
          <a:noFill/>
        </p:spPr>
        <p:txBody>
          <a:bodyPr wrap="square" rtlCol="0">
            <a:spAutoFit/>
          </a:bodyPr>
          <a:lstStyle/>
          <a:p>
            <a:r>
              <a:rPr lang="en-US" sz="1800" dirty="0">
                <a:solidFill>
                  <a:schemeClr val="tx1"/>
                </a:solidFill>
                <a:latin typeface="+mj-lt"/>
              </a:rPr>
              <a:t>How do you include whole grains and seeds like quinoa, chia seeds, and flaxseeds in your diet to boost your intake of fiber, protein, and essential fatty acids?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768531" y="5262814"/>
            <a:ext cx="6111966" cy="1477328"/>
          </a:xfrm>
          <a:prstGeom prst="rect">
            <a:avLst/>
          </a:prstGeom>
          <a:noFill/>
        </p:spPr>
        <p:txBody>
          <a:bodyPr wrap="square" rtlCol="0">
            <a:spAutoFit/>
          </a:bodyPr>
          <a:lstStyle/>
          <a:p>
            <a:r>
              <a:rPr lang="en-US" sz="1800" dirty="0">
                <a:latin typeface="+mj-lt"/>
              </a:rPr>
              <a:t>What are your thoughts on the term "superfood" and its role in marketing versus scientific reality? How do you approach incorporating foods packed with vitamins, minerals, and antioxidants into your diet regardless of labels?</a:t>
            </a:r>
          </a:p>
        </p:txBody>
      </p:sp>
      <p:graphicFrame>
        <p:nvGraphicFramePr>
          <p:cNvPr id="4" name="Table 3">
            <a:extLst>
              <a:ext uri="{FF2B5EF4-FFF2-40B4-BE49-F238E27FC236}">
                <a16:creationId xmlns:a16="http://schemas.microsoft.com/office/drawing/2014/main" id="{C83E863A-9E82-1825-9EC6-97B136D9E11A}"/>
              </a:ext>
            </a:extLst>
          </p:cNvPr>
          <p:cNvGraphicFramePr>
            <a:graphicFrameLocks noGrp="1"/>
          </p:cNvGraphicFramePr>
          <p:nvPr>
            <p:extLst>
              <p:ext uri="{D42A27DB-BD31-4B8C-83A1-F6EECF244321}">
                <p14:modId xmlns:p14="http://schemas.microsoft.com/office/powerpoint/2010/main" val="3493736895"/>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E5DFB0CC-3740-39CB-3DA3-AB31163C9447}"/>
              </a:ext>
            </a:extLst>
          </p:cNvPr>
          <p:cNvGraphicFramePr>
            <a:graphicFrameLocks noGrp="1"/>
          </p:cNvGraphicFramePr>
          <p:nvPr>
            <p:extLst>
              <p:ext uri="{D42A27DB-BD31-4B8C-83A1-F6EECF244321}">
                <p14:modId xmlns:p14="http://schemas.microsoft.com/office/powerpoint/2010/main" val="3793531973"/>
              </p:ext>
            </p:extLst>
          </p:nvPr>
        </p:nvGraphicFramePr>
        <p:xfrm>
          <a:off x="901336" y="2847435"/>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67680"/>
            <a:ext cx="6111966" cy="1200329"/>
          </a:xfrm>
          <a:prstGeom prst="rect">
            <a:avLst/>
          </a:prstGeom>
          <a:noFill/>
        </p:spPr>
        <p:txBody>
          <a:bodyPr wrap="square" rtlCol="0">
            <a:spAutoFit/>
          </a:bodyPr>
          <a:lstStyle/>
          <a:p>
            <a:r>
              <a:rPr lang="en-US" sz="1800" dirty="0">
                <a:solidFill>
                  <a:schemeClr val="tx1"/>
                </a:solidFill>
                <a:latin typeface="+mj-lt"/>
              </a:rPr>
              <a:t>Sweet potatoes are high in vitamins A and C, fiber, and B vitamins. Can you share some creative ways you enjoy sweet potatoes as part of your balanced diet?</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91549"/>
            <a:ext cx="6111966" cy="1477328"/>
          </a:xfrm>
          <a:prstGeom prst="rect">
            <a:avLst/>
          </a:prstGeom>
          <a:noFill/>
        </p:spPr>
        <p:txBody>
          <a:bodyPr wrap="square" rtlCol="0">
            <a:spAutoFit/>
          </a:bodyPr>
          <a:lstStyle/>
          <a:p>
            <a:r>
              <a:rPr lang="en-US" sz="1800" dirty="0">
                <a:latin typeface="+mj-lt"/>
              </a:rPr>
              <a:t>Turmeric, garlic, ginger, and beets are known for their various health benefits. How do you include these superfoods in your meals to support your immune system, reduce inflammation, and promote overall well-being?</a:t>
            </a:r>
          </a:p>
        </p:txBody>
      </p:sp>
      <p:graphicFrame>
        <p:nvGraphicFramePr>
          <p:cNvPr id="4" name="Table 3">
            <a:extLst>
              <a:ext uri="{FF2B5EF4-FFF2-40B4-BE49-F238E27FC236}">
                <a16:creationId xmlns:a16="http://schemas.microsoft.com/office/drawing/2014/main" id="{E1F6FFA0-76B8-2915-77E7-22529EF37200}"/>
              </a:ext>
            </a:extLst>
          </p:cNvPr>
          <p:cNvGraphicFramePr>
            <a:graphicFrameLocks noGrp="1"/>
          </p:cNvGraphicFramePr>
          <p:nvPr>
            <p:extLst>
              <p:ext uri="{D42A27DB-BD31-4B8C-83A1-F6EECF244321}">
                <p14:modId xmlns:p14="http://schemas.microsoft.com/office/powerpoint/2010/main" val="247382728"/>
              </p:ext>
            </p:extLst>
          </p:nvPr>
        </p:nvGraphicFramePr>
        <p:xfrm>
          <a:off x="963021" y="7292934"/>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67D18192-15F5-DFD9-E230-D67070559BC5}"/>
              </a:ext>
            </a:extLst>
          </p:cNvPr>
          <p:cNvGraphicFramePr>
            <a:graphicFrameLocks noGrp="1"/>
          </p:cNvGraphicFramePr>
          <p:nvPr>
            <p:extLst>
              <p:ext uri="{D42A27DB-BD31-4B8C-83A1-F6EECF244321}">
                <p14:modId xmlns:p14="http://schemas.microsoft.com/office/powerpoint/2010/main" val="1411155020"/>
              </p:ext>
            </p:extLst>
          </p:nvPr>
        </p:nvGraphicFramePr>
        <p:xfrm>
          <a:off x="963022" y="2833861"/>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43154"/>
            <a:ext cx="6111966" cy="923330"/>
          </a:xfrm>
          <a:prstGeom prst="rect">
            <a:avLst/>
          </a:prstGeom>
          <a:noFill/>
        </p:spPr>
        <p:txBody>
          <a:bodyPr wrap="square" rtlCol="0">
            <a:spAutoFit/>
          </a:bodyPr>
          <a:lstStyle/>
          <a:p>
            <a:r>
              <a:rPr lang="en-US" sz="1800" dirty="0">
                <a:solidFill>
                  <a:schemeClr val="tx1"/>
                </a:solidFill>
                <a:latin typeface="+mj-lt"/>
              </a:rPr>
              <a:t>How do you prioritize self-care practices, including mindful eating and stress reduction through nutrition, to support your overall well-being?</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365938"/>
            <a:ext cx="6111966" cy="1200329"/>
          </a:xfrm>
          <a:prstGeom prst="rect">
            <a:avLst/>
          </a:prstGeom>
          <a:noFill/>
        </p:spPr>
        <p:txBody>
          <a:bodyPr wrap="square" rtlCol="0">
            <a:spAutoFit/>
          </a:bodyPr>
          <a:lstStyle/>
          <a:p>
            <a:r>
              <a:rPr lang="en-US" sz="1800" dirty="0">
                <a:latin typeface="+mj-lt"/>
              </a:rPr>
              <a:t>Savoring each bite of food can enhance satisfaction and prevent overeating. How do you slow down and fully experience the taste, texture, and aroma of your meals in your daily eating routine?</a:t>
            </a:r>
          </a:p>
        </p:txBody>
      </p:sp>
      <p:graphicFrame>
        <p:nvGraphicFramePr>
          <p:cNvPr id="4" name="Table 3">
            <a:extLst>
              <a:ext uri="{FF2B5EF4-FFF2-40B4-BE49-F238E27FC236}">
                <a16:creationId xmlns:a16="http://schemas.microsoft.com/office/drawing/2014/main" id="{49AC159F-443F-1CF1-8596-FB893F457F7B}"/>
              </a:ext>
            </a:extLst>
          </p:cNvPr>
          <p:cNvGraphicFramePr>
            <a:graphicFrameLocks noGrp="1"/>
          </p:cNvGraphicFramePr>
          <p:nvPr>
            <p:extLst>
              <p:ext uri="{D42A27DB-BD31-4B8C-83A1-F6EECF244321}">
                <p14:modId xmlns:p14="http://schemas.microsoft.com/office/powerpoint/2010/main" val="2689388926"/>
              </p:ext>
            </p:extLst>
          </p:nvPr>
        </p:nvGraphicFramePr>
        <p:xfrm>
          <a:off x="963022" y="7075220"/>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A549C1D9-62BF-2899-BE35-7AC05A5FA68D}"/>
              </a:ext>
            </a:extLst>
          </p:cNvPr>
          <p:cNvGraphicFramePr>
            <a:graphicFrameLocks noGrp="1"/>
          </p:cNvGraphicFramePr>
          <p:nvPr>
            <p:extLst>
              <p:ext uri="{D42A27DB-BD31-4B8C-83A1-F6EECF244321}">
                <p14:modId xmlns:p14="http://schemas.microsoft.com/office/powerpoint/2010/main" val="1691380213"/>
              </p:ext>
            </p:extLst>
          </p:nvPr>
        </p:nvGraphicFramePr>
        <p:xfrm>
          <a:off x="963021" y="2871072"/>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19057"/>
            <a:ext cx="6111966" cy="923330"/>
          </a:xfrm>
          <a:prstGeom prst="rect">
            <a:avLst/>
          </a:prstGeom>
          <a:noFill/>
        </p:spPr>
        <p:txBody>
          <a:bodyPr wrap="square" rtlCol="0">
            <a:spAutoFit/>
          </a:bodyPr>
          <a:lstStyle/>
          <a:p>
            <a:r>
              <a:rPr lang="en-US" sz="1800" dirty="0">
                <a:solidFill>
                  <a:schemeClr val="tx1"/>
                </a:solidFill>
                <a:latin typeface="+mj-lt"/>
              </a:rPr>
              <a:t>In what ways do you incorporate holistic nutrition principles into your daily routine to promote balance, vitality, and well-being?</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31103"/>
            <a:ext cx="6111966" cy="1754326"/>
          </a:xfrm>
          <a:prstGeom prst="rect">
            <a:avLst/>
          </a:prstGeom>
          <a:noFill/>
        </p:spPr>
        <p:txBody>
          <a:bodyPr wrap="square" rtlCol="0">
            <a:spAutoFit/>
          </a:bodyPr>
          <a:lstStyle/>
          <a:p>
            <a:r>
              <a:rPr lang="en-US" sz="1800" dirty="0">
                <a:latin typeface="+mj-lt"/>
              </a:rPr>
              <a:t>Can you share some examples of how embracing holistic nutrition principles has positively impacted not only your physical health but also your overall well-being and quality of life? How do you find balance and fulfillment in your diet and lifestyle choices?</a:t>
            </a:r>
          </a:p>
        </p:txBody>
      </p:sp>
      <p:graphicFrame>
        <p:nvGraphicFramePr>
          <p:cNvPr id="4" name="Table 3">
            <a:extLst>
              <a:ext uri="{FF2B5EF4-FFF2-40B4-BE49-F238E27FC236}">
                <a16:creationId xmlns:a16="http://schemas.microsoft.com/office/drawing/2014/main" id="{87033F35-42E1-1136-A966-A29E2ACC4B16}"/>
              </a:ext>
            </a:extLst>
          </p:cNvPr>
          <p:cNvGraphicFramePr>
            <a:graphicFrameLocks noGrp="1"/>
          </p:cNvGraphicFramePr>
          <p:nvPr>
            <p:extLst>
              <p:ext uri="{D42A27DB-BD31-4B8C-83A1-F6EECF244321}">
                <p14:modId xmlns:p14="http://schemas.microsoft.com/office/powerpoint/2010/main" val="587157640"/>
              </p:ext>
            </p:extLst>
          </p:nvPr>
        </p:nvGraphicFramePr>
        <p:xfrm>
          <a:off x="963022" y="7331537"/>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72F2616E-0DB8-1A0F-F5EA-9A383DF0B37A}"/>
              </a:ext>
            </a:extLst>
          </p:cNvPr>
          <p:cNvGraphicFramePr>
            <a:graphicFrameLocks noGrp="1"/>
          </p:cNvGraphicFramePr>
          <p:nvPr>
            <p:extLst>
              <p:ext uri="{D42A27DB-BD31-4B8C-83A1-F6EECF244321}">
                <p14:modId xmlns:p14="http://schemas.microsoft.com/office/powerpoint/2010/main" val="3918768452"/>
              </p:ext>
            </p:extLst>
          </p:nvPr>
        </p:nvGraphicFramePr>
        <p:xfrm>
          <a:off x="963022" y="2645818"/>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145791"/>
            <a:ext cx="6111966" cy="2308324"/>
          </a:xfrm>
          <a:prstGeom prst="rect">
            <a:avLst/>
          </a:prstGeom>
          <a:noFill/>
        </p:spPr>
        <p:txBody>
          <a:bodyPr wrap="square" rtlCol="0">
            <a:spAutoFit/>
          </a:bodyPr>
          <a:lstStyle/>
          <a:p>
            <a:r>
              <a:rPr lang="en-US" sz="1600" b="1" dirty="0">
                <a:latin typeface="+mj-lt"/>
              </a:rPr>
              <a:t>Which diet will benefit you?</a:t>
            </a:r>
          </a:p>
          <a:p>
            <a:endParaRPr lang="en-US" sz="1600" b="1" dirty="0">
              <a:latin typeface="+mj-lt"/>
            </a:endParaRPr>
          </a:p>
          <a:p>
            <a:r>
              <a:rPr lang="en-US" sz="1600" dirty="0">
                <a:latin typeface="+mj-lt"/>
              </a:rPr>
              <a:t>Consider how you can tailor your diet by understanding your body's needs and getting creative with substitutions. What steps can you take to make your diet more personalized, enjoyable, and supportive of your health goals? Reflect on any challenges you may encounter and brainstorm strategies for overcoming them as you strive to create a diet that nourishes and energizes you.</a:t>
            </a:r>
          </a:p>
        </p:txBody>
      </p:sp>
      <p:graphicFrame>
        <p:nvGraphicFramePr>
          <p:cNvPr id="2" name="Table 1">
            <a:extLst>
              <a:ext uri="{FF2B5EF4-FFF2-40B4-BE49-F238E27FC236}">
                <a16:creationId xmlns:a16="http://schemas.microsoft.com/office/drawing/2014/main" id="{DF63D309-E2FB-7F06-9186-EB05F0821553}"/>
              </a:ext>
            </a:extLst>
          </p:cNvPr>
          <p:cNvGraphicFramePr>
            <a:graphicFrameLocks noGrp="1"/>
          </p:cNvGraphicFramePr>
          <p:nvPr>
            <p:extLst>
              <p:ext uri="{D42A27DB-BD31-4B8C-83A1-F6EECF244321}">
                <p14:modId xmlns:p14="http://schemas.microsoft.com/office/powerpoint/2010/main" val="509976429"/>
              </p:ext>
            </p:extLst>
          </p:nvPr>
        </p:nvGraphicFramePr>
        <p:xfrm>
          <a:off x="887546" y="3909005"/>
          <a:ext cx="5846355" cy="5399076"/>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2808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273809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28806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07349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64485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65014"/>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156763"/>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3046988"/>
          </a:xfrm>
          <a:prstGeom prst="rect">
            <a:avLst/>
          </a:prstGeom>
          <a:noFill/>
        </p:spPr>
        <p:txBody>
          <a:bodyPr wrap="square" rtlCol="0">
            <a:spAutoFit/>
          </a:bodyPr>
          <a:lstStyle/>
          <a:p>
            <a:r>
              <a:rPr lang="en-US" sz="1600" b="1" dirty="0">
                <a:latin typeface="+mj-lt"/>
              </a:rPr>
              <a:t>How do you take proactive steps to ensure your meals are balanced and nutritious?</a:t>
            </a:r>
            <a:r>
              <a:rPr lang="en-US" sz="1600" dirty="0">
                <a:latin typeface="+mj-lt"/>
              </a:rPr>
              <a:t> </a:t>
            </a:r>
          </a:p>
          <a:p>
            <a:endParaRPr lang="en-US" sz="1600" dirty="0">
              <a:latin typeface="+mj-lt"/>
            </a:endParaRPr>
          </a:p>
          <a:p>
            <a:r>
              <a:rPr lang="en-US" sz="1600" dirty="0">
                <a:latin typeface="+mj-lt"/>
              </a:rPr>
              <a:t>Consider how you educate yourself about the nutritional aspects of your diet and adapt your eating habits accordingly. Share any experiences you've had consulting with professionals like dietitians or nutritionists, and how their guidance has influenced your dietary choices. Additionally, think about how you stay informed about the latest research and trends in nutrition, and the importance of finding support within a community of like-minded individuals who share similar dietary restrictions.</a:t>
            </a:r>
            <a:r>
              <a:rPr lang="en-US" sz="1600" b="1" dirty="0">
                <a:latin typeface="+mj-lt"/>
              </a:rPr>
              <a:t> </a:t>
            </a:r>
            <a:endParaRPr lang="en-US" sz="1600" dirty="0">
              <a:latin typeface="+mj-lt"/>
            </a:endParaRPr>
          </a:p>
        </p:txBody>
      </p:sp>
      <p:graphicFrame>
        <p:nvGraphicFramePr>
          <p:cNvPr id="2" name="Table 1">
            <a:extLst>
              <a:ext uri="{FF2B5EF4-FFF2-40B4-BE49-F238E27FC236}">
                <a16:creationId xmlns:a16="http://schemas.microsoft.com/office/drawing/2014/main" id="{34B97FBF-C2CA-4188-E163-6E3D60078F03}"/>
              </a:ext>
            </a:extLst>
          </p:cNvPr>
          <p:cNvGraphicFramePr>
            <a:graphicFrameLocks noGrp="1"/>
          </p:cNvGraphicFramePr>
          <p:nvPr>
            <p:extLst>
              <p:ext uri="{D42A27DB-BD31-4B8C-83A1-F6EECF244321}">
                <p14:modId xmlns:p14="http://schemas.microsoft.com/office/powerpoint/2010/main" val="2046883284"/>
              </p:ext>
            </p:extLst>
          </p:nvPr>
        </p:nvGraphicFramePr>
        <p:xfrm>
          <a:off x="963022" y="4607791"/>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784878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08566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63846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419636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0336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297523"/>
                  </a:ext>
                </a:extLst>
              </a:tr>
            </a:tbl>
          </a:graphicData>
        </a:graphic>
      </p:graphicFrame>
    </p:spTree>
    <p:extLst>
      <p:ext uri="{BB962C8B-B14F-4D97-AF65-F5344CB8AC3E}">
        <p14:creationId xmlns:p14="http://schemas.microsoft.com/office/powerpoint/2010/main" val="276317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2800767"/>
          </a:xfrm>
          <a:prstGeom prst="rect">
            <a:avLst/>
          </a:prstGeom>
          <a:noFill/>
        </p:spPr>
        <p:txBody>
          <a:bodyPr wrap="square" rtlCol="0">
            <a:spAutoFit/>
          </a:bodyPr>
          <a:lstStyle/>
          <a:p>
            <a:r>
              <a:rPr lang="en-US" sz="1600" b="1" dirty="0">
                <a:latin typeface="+mj-lt"/>
              </a:rPr>
              <a:t>Consider the challenges and rewards of maintaining a clutter-free and organized cooking space.</a:t>
            </a:r>
          </a:p>
          <a:p>
            <a:endParaRPr lang="en-US" sz="1600" b="1" dirty="0">
              <a:latin typeface="+mj-lt"/>
            </a:endParaRPr>
          </a:p>
          <a:p>
            <a:r>
              <a:rPr lang="en-US" sz="1600" dirty="0">
                <a:latin typeface="+mj-lt"/>
              </a:rPr>
              <a:t>How does simplifying your cooking environment contribute to your ability to stay present and focused while cooking? Reflect on any strategies you've found helpful for staying mindful and calm, especially during moments of stress or overwhelm in the kitchen. Share any intentions or aspirations you have for deepening your mindfulness practice in the kitchen and making each meal a nourishing experience for both body and soul.</a:t>
            </a:r>
          </a:p>
        </p:txBody>
      </p:sp>
      <p:graphicFrame>
        <p:nvGraphicFramePr>
          <p:cNvPr id="2" name="Table 1">
            <a:extLst>
              <a:ext uri="{FF2B5EF4-FFF2-40B4-BE49-F238E27FC236}">
                <a16:creationId xmlns:a16="http://schemas.microsoft.com/office/drawing/2014/main" id="{9635F0B2-00B1-6BC1-85D9-6E82AD503116}"/>
              </a:ext>
            </a:extLst>
          </p:cNvPr>
          <p:cNvGraphicFramePr>
            <a:graphicFrameLocks noGrp="1"/>
          </p:cNvGraphicFramePr>
          <p:nvPr>
            <p:extLst>
              <p:ext uri="{D42A27DB-BD31-4B8C-83A1-F6EECF244321}">
                <p14:modId xmlns:p14="http://schemas.microsoft.com/office/powerpoint/2010/main" val="2416554898"/>
              </p:ext>
            </p:extLst>
          </p:nvPr>
        </p:nvGraphicFramePr>
        <p:xfrm>
          <a:off x="963022" y="4607791"/>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784878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08566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63846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419636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0336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297523"/>
                  </a:ext>
                </a:extLst>
              </a:tr>
            </a:tbl>
          </a:graphicData>
        </a:graphic>
      </p:graphicFrame>
    </p:spTree>
    <p:extLst>
      <p:ext uri="{BB962C8B-B14F-4D97-AF65-F5344CB8AC3E}">
        <p14:creationId xmlns:p14="http://schemas.microsoft.com/office/powerpoint/2010/main" val="289022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0006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extLst>
              <p:ext uri="{D42A27DB-BD31-4B8C-83A1-F6EECF244321}">
                <p14:modId xmlns:p14="http://schemas.microsoft.com/office/powerpoint/2010/main" val="1366522659"/>
              </p:ext>
            </p:extLst>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CULINARY ARTS 0005 Workbook SR</Template>
  <TotalTime>73</TotalTime>
  <Words>574</Words>
  <Application>Microsoft Office PowerPoint</Application>
  <PresentationFormat>Custom</PresentationFormat>
  <Paragraphs>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Sykora Roberts</dc:creator>
  <cp:lastModifiedBy>USER</cp:lastModifiedBy>
  <cp:revision>4</cp:revision>
  <dcterms:created xsi:type="dcterms:W3CDTF">2024-04-16T15:28:30Z</dcterms:created>
  <dcterms:modified xsi:type="dcterms:W3CDTF">2025-03-05T15:39:09Z</dcterms:modified>
</cp:coreProperties>
</file>