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90" r:id="rId3"/>
    <p:sldId id="431" r:id="rId4"/>
    <p:sldId id="308" r:id="rId5"/>
    <p:sldId id="391" r:id="rId6"/>
    <p:sldId id="342" r:id="rId7"/>
    <p:sldId id="392" r:id="rId8"/>
    <p:sldId id="291" r:id="rId9"/>
    <p:sldId id="393" r:id="rId10"/>
    <p:sldId id="324" r:id="rId11"/>
    <p:sldId id="394" r:id="rId12"/>
    <p:sldId id="332" r:id="rId13"/>
    <p:sldId id="395" r:id="rId14"/>
    <p:sldId id="304" r:id="rId15"/>
    <p:sldId id="396" r:id="rId16"/>
    <p:sldId id="276" r:id="rId17"/>
    <p:sldId id="397" r:id="rId18"/>
    <p:sldId id="346" r:id="rId19"/>
    <p:sldId id="398" r:id="rId20"/>
    <p:sldId id="301" r:id="rId21"/>
    <p:sldId id="399" r:id="rId22"/>
    <p:sldId id="368" r:id="rId23"/>
    <p:sldId id="400" r:id="rId24"/>
    <p:sldId id="286" r:id="rId25"/>
    <p:sldId id="401" r:id="rId26"/>
    <p:sldId id="340" r:id="rId27"/>
    <p:sldId id="402" r:id="rId28"/>
    <p:sldId id="314" r:id="rId29"/>
    <p:sldId id="403" r:id="rId30"/>
    <p:sldId id="280" r:id="rId31"/>
    <p:sldId id="404" r:id="rId32"/>
    <p:sldId id="338" r:id="rId33"/>
    <p:sldId id="405" r:id="rId34"/>
    <p:sldId id="270" r:id="rId35"/>
    <p:sldId id="406" r:id="rId36"/>
    <p:sldId id="284" r:id="rId37"/>
    <p:sldId id="407" r:id="rId38"/>
    <p:sldId id="408" r:id="rId39"/>
    <p:sldId id="299" r:id="rId40"/>
    <p:sldId id="409" r:id="rId41"/>
    <p:sldId id="318" r:id="rId42"/>
    <p:sldId id="410" r:id="rId43"/>
    <p:sldId id="322" r:id="rId44"/>
    <p:sldId id="411" r:id="rId45"/>
    <p:sldId id="320" r:id="rId46"/>
    <p:sldId id="412" r:id="rId47"/>
    <p:sldId id="290" r:id="rId48"/>
    <p:sldId id="413" r:id="rId49"/>
    <p:sldId id="282" r:id="rId50"/>
    <p:sldId id="414" r:id="rId51"/>
    <p:sldId id="348" r:id="rId52"/>
    <p:sldId id="415" r:id="rId53"/>
    <p:sldId id="334" r:id="rId54"/>
    <p:sldId id="416" r:id="rId55"/>
    <p:sldId id="336" r:id="rId56"/>
    <p:sldId id="417" r:id="rId57"/>
    <p:sldId id="418" r:id="rId58"/>
    <p:sldId id="303" r:id="rId59"/>
    <p:sldId id="419" r:id="rId60"/>
    <p:sldId id="288" r:id="rId61"/>
    <p:sldId id="420" r:id="rId62"/>
    <p:sldId id="328" r:id="rId63"/>
    <p:sldId id="421" r:id="rId64"/>
    <p:sldId id="258" r:id="rId65"/>
    <p:sldId id="422" r:id="rId66"/>
    <p:sldId id="294" r:id="rId67"/>
    <p:sldId id="423" r:id="rId68"/>
    <p:sldId id="271" r:id="rId69"/>
    <p:sldId id="424" r:id="rId70"/>
    <p:sldId id="330" r:id="rId71"/>
    <p:sldId id="425" r:id="rId72"/>
    <p:sldId id="310" r:id="rId73"/>
    <p:sldId id="426" r:id="rId74"/>
    <p:sldId id="312" r:id="rId75"/>
    <p:sldId id="427" r:id="rId76"/>
    <p:sldId id="382" r:id="rId77"/>
    <p:sldId id="428" r:id="rId78"/>
    <p:sldId id="296" r:id="rId79"/>
    <p:sldId id="429" r:id="rId80"/>
    <p:sldId id="344" r:id="rId81"/>
    <p:sldId id="430" r:id="rId82"/>
    <p:sldId id="363" r:id="rId83"/>
  </p:sldIdLst>
  <p:sldSz cx="6858000" cy="9144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p15:clr>
            <a:srgbClr val="A4A3A4"/>
          </p15:clr>
        </p15:guide>
        <p15:guide id="2" pos="3936" userDrawn="1">
          <p15:clr>
            <a:srgbClr val="A4A3A4"/>
          </p15:clr>
        </p15:guide>
        <p15:guide id="3" pos="432" userDrawn="1">
          <p15:clr>
            <a:srgbClr val="A4A3A4"/>
          </p15:clr>
        </p15:guide>
        <p15:guide id="4" orient="horz" pos="2880" userDrawn="1">
          <p15:clr>
            <a:srgbClr val="A4A3A4"/>
          </p15:clr>
        </p15:guide>
        <p15:guide id="5" orient="horz" pos="46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initials="G" lastIdx="1" clrIdx="0">
    <p:extLst>
      <p:ext uri="{19B8F6BF-5375-455C-9EA6-DF929625EA0E}">
        <p15:presenceInfo xmlns:p15="http://schemas.microsoft.com/office/powerpoint/2012/main" userId="Ga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2B1"/>
    <a:srgbClr val="C00000"/>
    <a:srgbClr val="CCEAEA"/>
    <a:srgbClr val="77B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7909" autoAdjust="0"/>
    <p:restoredTop sz="94291" autoAdjust="0"/>
  </p:normalViewPr>
  <p:slideViewPr>
    <p:cSldViewPr>
      <p:cViewPr varScale="1">
        <p:scale>
          <a:sx n="50" d="100"/>
          <a:sy n="50" d="100"/>
        </p:scale>
        <p:origin x="1668" y="44"/>
      </p:cViewPr>
      <p:guideLst>
        <p:guide orient="horz" pos="1344"/>
        <p:guide pos="3936"/>
        <p:guide pos="432"/>
        <p:guide orient="horz" pos="2880"/>
        <p:guide orient="horz" pos="460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Wiederin" userId="637f652a6015893c" providerId="LiveId" clId="{1C3413F6-7B85-4E6F-812C-D304FCCA6C68}"/>
    <pc:docChg chg="delSld">
      <pc:chgData name="Mark Wiederin" userId="637f652a6015893c" providerId="LiveId" clId="{1C3413F6-7B85-4E6F-812C-D304FCCA6C68}" dt="2021-07-19T03:35:48.330" v="0" actId="47"/>
      <pc:docMkLst>
        <pc:docMk/>
      </pc:docMkLst>
      <pc:sldChg chg="del">
        <pc:chgData name="Mark Wiederin" userId="637f652a6015893c" providerId="LiveId" clId="{1C3413F6-7B85-4E6F-812C-D304FCCA6C68}" dt="2021-07-19T03:35:48.330" v="0" actId="47"/>
        <pc:sldMkLst>
          <pc:docMk/>
          <pc:sldMk cId="3815871121"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AF9A29-3A2F-404F-8003-7F6950DBA5B3}" type="datetimeFigureOut">
              <a:rPr lang="en-US" smtClean="0"/>
              <a:t>3/14/2025</a:t>
            </a:fld>
            <a:endParaRPr lang="en-US" dirty="0"/>
          </a:p>
        </p:txBody>
      </p:sp>
      <p:sp>
        <p:nvSpPr>
          <p:cNvPr id="4" name="Slide Image Placeholder 3"/>
          <p:cNvSpPr>
            <a:spLocks noGrp="1" noRot="1" noChangeAspect="1"/>
          </p:cNvSpPr>
          <p:nvPr>
            <p:ph type="sldImg" idx="2"/>
          </p:nvPr>
        </p:nvSpPr>
        <p:spPr>
          <a:xfrm>
            <a:off x="2232025" y="704850"/>
            <a:ext cx="2638425"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21FB7633-C1D5-4FEA-8579-9F98C004C60F}" type="slidenum">
              <a:rPr lang="en-US" smtClean="0"/>
              <a:t>‹#›</a:t>
            </a:fld>
            <a:endParaRPr lang="en-US" dirty="0"/>
          </a:p>
        </p:txBody>
      </p:sp>
    </p:spTree>
    <p:extLst>
      <p:ext uri="{BB962C8B-B14F-4D97-AF65-F5344CB8AC3E}">
        <p14:creationId xmlns:p14="http://schemas.microsoft.com/office/powerpoint/2010/main" val="223772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6505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371D4-0032-4DDC-99F6-E2597F98C464}" type="datetime1">
              <a:rPr lang="en-US" smtClean="0"/>
              <a:t>3/14/2025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 </a:t>
            </a:r>
          </a:p>
        </p:txBody>
      </p:sp>
      <p:sp>
        <p:nvSpPr>
          <p:cNvPr id="6" name="Slide Number Placeholder 5"/>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89107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EFF724-DA3C-4EFD-B49E-2EEBF2C11ED1}" type="datetime1">
              <a:rPr lang="en-US" smtClean="0"/>
              <a:t>3/14/2025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 </a:t>
            </a:r>
          </a:p>
        </p:txBody>
      </p:sp>
      <p:sp>
        <p:nvSpPr>
          <p:cNvPr id="6" name="Slide Number Placeholder 5"/>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187345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05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778EA-25D9-4673-92BE-6CD02D8BF1B7}" type="datetime1">
              <a:rPr lang="en-US" smtClean="0"/>
              <a:t>3/14/2025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 </a:t>
            </a:r>
          </a:p>
        </p:txBody>
      </p:sp>
      <p:sp>
        <p:nvSpPr>
          <p:cNvPr id="6" name="Slide Number Placeholder 5"/>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330349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70772-0ABE-49FF-A4E3-F87FC1EF71C2}" type="datetime1">
              <a:rPr lang="en-US" smtClean="0"/>
              <a:t>3/14/2025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 </a:t>
            </a:r>
          </a:p>
        </p:txBody>
      </p:sp>
      <p:sp>
        <p:nvSpPr>
          <p:cNvPr id="7" name="Slide Number Placeholder 6"/>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263193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49C57B-6AD0-41E8-B5A3-39199DDC7F74}" type="datetime1">
              <a:rPr lang="en-US" smtClean="0"/>
              <a:t>3/14/2025</a:t>
            </a:fld>
            <a:endParaRPr lang="en-US" dirty="0"/>
          </a:p>
        </p:txBody>
      </p:sp>
      <p:sp>
        <p:nvSpPr>
          <p:cNvPr id="8" name="Footer Placeholder 7"/>
          <p:cNvSpPr>
            <a:spLocks noGrp="1"/>
          </p:cNvSpPr>
          <p:nvPr>
            <p:ph type="ftr" sz="quarter" idx="11"/>
          </p:nvPr>
        </p:nvSpPr>
        <p:spPr/>
        <p:txBody>
          <a:bodyPr/>
          <a:lstStyle>
            <a:lvl1pPr>
              <a:defRPr/>
            </a:lvl1pPr>
          </a:lstStyle>
          <a:p>
            <a:r>
              <a:rPr lang="en-US" dirty="0"/>
              <a:t> </a:t>
            </a:r>
          </a:p>
        </p:txBody>
      </p:sp>
      <p:sp>
        <p:nvSpPr>
          <p:cNvPr id="9" name="Slide Number Placeholder 8"/>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366306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16B4F-F8B0-4763-9C9B-042486D0A277}" type="datetime1">
              <a:rPr lang="en-US" smtClean="0"/>
              <a:t>3/14/2025</a:t>
            </a:fld>
            <a:endParaRPr lang="en-US" dirty="0"/>
          </a:p>
        </p:txBody>
      </p:sp>
      <p:sp>
        <p:nvSpPr>
          <p:cNvPr id="4" name="Footer Placeholder 3"/>
          <p:cNvSpPr>
            <a:spLocks noGrp="1"/>
          </p:cNvSpPr>
          <p:nvPr>
            <p:ph type="ftr" sz="quarter" idx="11"/>
          </p:nvPr>
        </p:nvSpPr>
        <p:spPr/>
        <p:txBody>
          <a:bodyPr/>
          <a:lstStyle>
            <a:lvl1pPr>
              <a:defRPr/>
            </a:lvl1pPr>
          </a:lstStyle>
          <a:p>
            <a:r>
              <a:rPr lang="en-US" dirty="0"/>
              <a:t> </a:t>
            </a:r>
          </a:p>
        </p:txBody>
      </p:sp>
      <p:sp>
        <p:nvSpPr>
          <p:cNvPr id="5" name="Slide Number Placeholder 4"/>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398578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37A00-2395-422A-9218-4F0F96A9E423}" type="datetime1">
              <a:rPr lang="en-US" smtClean="0"/>
              <a:t>3/14/2025</a:t>
            </a:fld>
            <a:endParaRPr lang="en-US" dirty="0"/>
          </a:p>
        </p:txBody>
      </p:sp>
      <p:sp>
        <p:nvSpPr>
          <p:cNvPr id="3" name="Footer Placeholder 2"/>
          <p:cNvSpPr>
            <a:spLocks noGrp="1"/>
          </p:cNvSpPr>
          <p:nvPr>
            <p:ph type="ftr" sz="quarter" idx="11"/>
          </p:nvPr>
        </p:nvSpPr>
        <p:spPr/>
        <p:txBody>
          <a:bodyPr/>
          <a:lstStyle>
            <a:lvl1pPr>
              <a:defRPr/>
            </a:lvl1pPr>
          </a:lstStyle>
          <a:p>
            <a:r>
              <a:rPr lang="en-US" dirty="0"/>
              <a:t> </a:t>
            </a:r>
          </a:p>
        </p:txBody>
      </p:sp>
      <p:sp>
        <p:nvSpPr>
          <p:cNvPr id="4" name="Slide Number Placeholder 3"/>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195919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60304F-AD29-4400-8409-AB2208B5AF2B}" type="datetime1">
              <a:rPr lang="en-US" smtClean="0"/>
              <a:t>3/14/2025</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289447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486116-00FF-4D0D-986E-E787CCD957A5}" type="datetime1">
              <a:rPr lang="en-US" smtClean="0"/>
              <a:t>3/14/2025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 </a:t>
            </a:r>
          </a:p>
        </p:txBody>
      </p:sp>
      <p:sp>
        <p:nvSpPr>
          <p:cNvPr id="7" name="Slide Number Placeholder 6"/>
          <p:cNvSpPr>
            <a:spLocks noGrp="1"/>
          </p:cNvSpPr>
          <p:nvPr>
            <p:ph type="sldNum" sz="quarter" idx="12"/>
          </p:nvPr>
        </p:nvSpPr>
        <p:spPr/>
        <p:txBody>
          <a:bodyPr/>
          <a:lstStyle/>
          <a:p>
            <a:fld id="{21FAA9D4-F0EE-47D4-A244-B4A570222A9D}" type="slidenum">
              <a:rPr lang="en-US" smtClean="0"/>
              <a:t>‹#›</a:t>
            </a:fld>
            <a:endParaRPr lang="en-US" dirty="0"/>
          </a:p>
        </p:txBody>
      </p:sp>
    </p:spTree>
    <p:extLst>
      <p:ext uri="{BB962C8B-B14F-4D97-AF65-F5344CB8AC3E}">
        <p14:creationId xmlns:p14="http://schemas.microsoft.com/office/powerpoint/2010/main" val="207693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6D3D488-ACDD-4D0E-B0C7-847A387405EC}" type="datetime1">
              <a:rPr lang="en-US" smtClean="0"/>
              <a:t>3/14/2025</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1FAA9D4-F0EE-47D4-A244-B4A570222A9D}" type="slidenum">
              <a:rPr lang="en-US" smtClean="0"/>
              <a:t>‹#›</a:t>
            </a:fld>
            <a:endParaRPr lang="en-US" dirty="0"/>
          </a:p>
        </p:txBody>
      </p:sp>
    </p:spTree>
    <p:extLst>
      <p:ext uri="{BB962C8B-B14F-4D97-AF65-F5344CB8AC3E}">
        <p14:creationId xmlns:p14="http://schemas.microsoft.com/office/powerpoint/2010/main" val="3256975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bakeyourday.net/black-bean-hummus/" TargetMode="External"/><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dgetmomma.com/garlic-lime-vinaigrette-salad-dressing/" TargetMode="External"/><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angsarap.net/2010/11/15/chicken-pastel-dish/" TargetMode="External"/><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gingerlemongirl.blogspot.com/2014/03/light-and-fluffy-gluten-free-pancakes.htm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www.foodista.com/blog/2014/06/13/5-picnic-perfect-potato-salads" TargetMode="External"/><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CCDEA531-247F-4CD9-98FF-FCE0A4153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690"/>
            <a:ext cx="6272631" cy="5023791"/>
          </a:xfrm>
          <a:prstGeom prst="rect">
            <a:avLst/>
          </a:prstGeom>
        </p:spPr>
      </p:pic>
      <p:sp>
        <p:nvSpPr>
          <p:cNvPr id="9" name="Rectangle 8"/>
          <p:cNvSpPr/>
          <p:nvPr/>
        </p:nvSpPr>
        <p:spPr>
          <a:xfrm>
            <a:off x="0" y="5638800"/>
            <a:ext cx="68580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7114213"/>
            <a:ext cx="3352800" cy="1846659"/>
          </a:xfrm>
          <a:prstGeom prst="rect">
            <a:avLst/>
          </a:prstGeom>
          <a:noFill/>
        </p:spPr>
        <p:txBody>
          <a:bodyPr wrap="square" rtlCol="0">
            <a:spAutoFit/>
          </a:bodyPr>
          <a:lstStyle/>
          <a:p>
            <a:r>
              <a:rPr lang="en-US" sz="2400" dirty="0"/>
              <a:t>Canaan Vibes LLC</a:t>
            </a:r>
          </a:p>
          <a:p>
            <a:r>
              <a:rPr lang="en-US" dirty="0"/>
              <a:t>Address</a:t>
            </a:r>
          </a:p>
          <a:p>
            <a:r>
              <a:rPr lang="en-US" dirty="0"/>
              <a:t>City, State Zip</a:t>
            </a:r>
          </a:p>
          <a:p>
            <a:r>
              <a:rPr lang="en-US" dirty="0"/>
              <a:t>Phone #</a:t>
            </a:r>
          </a:p>
          <a:p>
            <a:r>
              <a:rPr lang="en-US" dirty="0"/>
              <a:t>Website</a:t>
            </a:r>
          </a:p>
          <a:p>
            <a:r>
              <a:rPr lang="en-US" dirty="0"/>
              <a:t>email</a:t>
            </a:r>
          </a:p>
        </p:txBody>
      </p:sp>
      <p:pic>
        <p:nvPicPr>
          <p:cNvPr id="8" name="Picture 7">
            <a:extLst>
              <a:ext uri="{FF2B5EF4-FFF2-40B4-BE49-F238E27FC236}">
                <a16:creationId xmlns:a16="http://schemas.microsoft.com/office/drawing/2014/main" id="{23CDAA45-D6E9-497A-B7EA-6AA5D3F142AD}"/>
              </a:ext>
            </a:extLst>
          </p:cNvPr>
          <p:cNvPicPr>
            <a:picLocks noChangeAspect="1"/>
          </p:cNvPicPr>
          <p:nvPr/>
        </p:nvPicPr>
        <p:blipFill>
          <a:blip r:embed="rId3"/>
          <a:stretch>
            <a:fillRect/>
          </a:stretch>
        </p:blipFill>
        <p:spPr>
          <a:xfrm>
            <a:off x="3505200" y="39251"/>
            <a:ext cx="2614660" cy="1221413"/>
          </a:xfrm>
          <a:prstGeom prst="rect">
            <a:avLst/>
          </a:prstGeom>
        </p:spPr>
      </p:pic>
      <p:pic>
        <p:nvPicPr>
          <p:cNvPr id="13" name="Picture 12">
            <a:extLst>
              <a:ext uri="{FF2B5EF4-FFF2-40B4-BE49-F238E27FC236}">
                <a16:creationId xmlns:a16="http://schemas.microsoft.com/office/drawing/2014/main" id="{00BA1AD7-3E67-43C9-B722-430B525D9636}"/>
              </a:ext>
            </a:extLst>
          </p:cNvPr>
          <p:cNvPicPr>
            <a:picLocks noChangeAspect="1"/>
          </p:cNvPicPr>
          <p:nvPr/>
        </p:nvPicPr>
        <p:blipFill>
          <a:blip r:embed="rId4"/>
          <a:stretch>
            <a:fillRect/>
          </a:stretch>
        </p:blipFill>
        <p:spPr>
          <a:xfrm>
            <a:off x="2884196" y="606589"/>
            <a:ext cx="4053348" cy="1334206"/>
          </a:xfrm>
          <a:prstGeom prst="rect">
            <a:avLst/>
          </a:prstGeom>
        </p:spPr>
      </p:pic>
      <p:sp>
        <p:nvSpPr>
          <p:cNvPr id="15" name="TextBox 14">
            <a:extLst>
              <a:ext uri="{FF2B5EF4-FFF2-40B4-BE49-F238E27FC236}">
                <a16:creationId xmlns:a16="http://schemas.microsoft.com/office/drawing/2014/main" id="{25E44E15-E729-4D48-8388-36A7EBE7932A}"/>
              </a:ext>
            </a:extLst>
          </p:cNvPr>
          <p:cNvSpPr txBox="1"/>
          <p:nvPr/>
        </p:nvSpPr>
        <p:spPr>
          <a:xfrm>
            <a:off x="0" y="5091948"/>
            <a:ext cx="6890226" cy="1603387"/>
          </a:xfrm>
          <a:prstGeom prst="rect">
            <a:avLst/>
          </a:prstGeom>
          <a:solidFill>
            <a:srgbClr val="CCEAEA"/>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63D38643-4E90-4EA0-A068-73C1C4975FC0}"/>
              </a:ext>
            </a:extLst>
          </p:cNvPr>
          <p:cNvSpPr txBox="1"/>
          <p:nvPr/>
        </p:nvSpPr>
        <p:spPr>
          <a:xfrm>
            <a:off x="0" y="5383589"/>
            <a:ext cx="6890226" cy="1015663"/>
          </a:xfrm>
          <a:prstGeom prst="rect">
            <a:avLst/>
          </a:prstGeom>
          <a:solidFill>
            <a:srgbClr val="27B2B1"/>
          </a:solidFill>
        </p:spPr>
        <p:txBody>
          <a:bodyPr wrap="square" rtlCol="0">
            <a:spAutoFit/>
          </a:bodyPr>
          <a:lstStyle/>
          <a:p>
            <a:r>
              <a:rPr lang="en-US" sz="6000" dirty="0">
                <a:solidFill>
                  <a:schemeClr val="bg1"/>
                </a:solidFill>
                <a:latin typeface="Montserrat Light" panose="00000400000000000000" pitchFamily="50" charset="0"/>
              </a:rPr>
              <a:t> RECIPE BOOK</a:t>
            </a:r>
          </a:p>
        </p:txBody>
      </p:sp>
      <p:pic>
        <p:nvPicPr>
          <p:cNvPr id="4" name="Picture 3">
            <a:extLst>
              <a:ext uri="{FF2B5EF4-FFF2-40B4-BE49-F238E27FC236}">
                <a16:creationId xmlns:a16="http://schemas.microsoft.com/office/drawing/2014/main" id="{918CE880-573A-42AB-AE3D-129983B6A8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6958220"/>
            <a:ext cx="1920246" cy="1792230"/>
          </a:xfrm>
          <a:prstGeom prst="rect">
            <a:avLst/>
          </a:prstGeom>
        </p:spPr>
      </p:pic>
    </p:spTree>
    <p:extLst>
      <p:ext uri="{BB962C8B-B14F-4D97-AF65-F5344CB8AC3E}">
        <p14:creationId xmlns:p14="http://schemas.microsoft.com/office/powerpoint/2010/main" val="3118384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172200" cy="1524000"/>
          </a:xfrm>
        </p:spPr>
        <p:txBody>
          <a:bodyPr>
            <a:normAutofit/>
          </a:bodyPr>
          <a:lstStyle/>
          <a:p>
            <a:pPr algn="l"/>
            <a:r>
              <a:rPr lang="en-US" b="1" dirty="0">
                <a:solidFill>
                  <a:srgbClr val="27B2B1"/>
                </a:solidFill>
                <a:latin typeface="Montserrat Light" panose="00000400000000000000" pitchFamily="50" charset="0"/>
              </a:rPr>
              <a:t>bean burritos</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10</a:t>
            </a:fld>
            <a:endParaRPr lang="en-US" dirty="0"/>
          </a:p>
        </p:txBody>
      </p:sp>
      <p:pic>
        <p:nvPicPr>
          <p:cNvPr id="22530" name="Picture 2" descr="C:\Users\OWNER\Desktop\shutterstock_706537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58" y="2632960"/>
            <a:ext cx="5616651" cy="46916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2042BE6-BFA7-41A3-9D3F-F2FDEB06DD9D}"/>
              </a:ext>
            </a:extLst>
          </p:cNvPr>
          <p:cNvGraphicFramePr>
            <a:graphicFrameLocks noGrp="1"/>
          </p:cNvGraphicFramePr>
          <p:nvPr>
            <p:extLst>
              <p:ext uri="{D42A27DB-BD31-4B8C-83A1-F6EECF244321}">
                <p14:modId xmlns:p14="http://schemas.microsoft.com/office/powerpoint/2010/main" val="2671829629"/>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3072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bean burritos</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209251268"/>
              </p:ext>
            </p:extLst>
          </p:nvPr>
        </p:nvGraphicFramePr>
        <p:xfrm>
          <a:off x="709184" y="1117790"/>
          <a:ext cx="5407964" cy="218903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extLst>
                  <a:ext uri="{0D108BD9-81ED-4DB2-BD59-A6C34878D82A}">
                    <a16:rowId xmlns:a16="http://schemas.microsoft.com/office/drawing/2014/main" val="1777527993"/>
                  </a:ext>
                </a:extLst>
              </a:tr>
              <a:tr h="987372">
                <a:tc>
                  <a:txBody>
                    <a:bodyPr/>
                    <a:lstStyle/>
                    <a:p>
                      <a:pPr>
                        <a:lnSpc>
                          <a:spcPct val="150000"/>
                        </a:lnSpc>
                      </a:pPr>
                      <a:r>
                        <a:rPr lang="en-US" sz="1100" dirty="0">
                          <a:latin typeface="Montserrat Light" panose="00000400000000000000" pitchFamily="50" charset="0"/>
                        </a:rPr>
                        <a:t>1 can refried beans</a:t>
                      </a:r>
                      <a:br>
                        <a:rPr lang="en-US" sz="1100" dirty="0">
                          <a:latin typeface="Montserrat Light" panose="00000400000000000000" pitchFamily="50" charset="0"/>
                        </a:rPr>
                      </a:br>
                      <a:r>
                        <a:rPr lang="en-US" sz="1100" dirty="0">
                          <a:latin typeface="Montserrat Light" panose="00000400000000000000" pitchFamily="50" charset="0"/>
                        </a:rPr>
                        <a:t>1 can refried black beans</a:t>
                      </a:r>
                      <a:br>
                        <a:rPr lang="en-US" sz="1100" dirty="0">
                          <a:latin typeface="Montserrat Light" panose="00000400000000000000" pitchFamily="50" charset="0"/>
                        </a:rPr>
                      </a:br>
                      <a:r>
                        <a:rPr lang="en-US" sz="1100" dirty="0">
                          <a:latin typeface="Montserrat Light" panose="00000400000000000000" pitchFamily="50" charset="0"/>
                        </a:rPr>
                        <a:t>1 1/2 cups corn</a:t>
                      </a:r>
                      <a:br>
                        <a:rPr lang="en-US" sz="1100" dirty="0">
                          <a:latin typeface="Montserrat Light" panose="00000400000000000000" pitchFamily="50" charset="0"/>
                        </a:rPr>
                      </a:br>
                      <a:r>
                        <a:rPr lang="en-US" sz="1100" dirty="0">
                          <a:latin typeface="Montserrat Light" panose="00000400000000000000" pitchFamily="50" charset="0"/>
                        </a:rPr>
                        <a:t>1 cup peas</a:t>
                      </a:r>
                      <a:br>
                        <a:rPr lang="en-US" sz="1100" dirty="0">
                          <a:latin typeface="Montserrat Light" panose="00000400000000000000" pitchFamily="50" charset="0"/>
                        </a:rPr>
                      </a:br>
                      <a:r>
                        <a:rPr lang="en-US" sz="1100" dirty="0">
                          <a:latin typeface="Montserrat Light" panose="00000400000000000000" pitchFamily="50" charset="0"/>
                        </a:rPr>
                        <a:t>1 onion</a:t>
                      </a:r>
                      <a:br>
                        <a:rPr lang="en-US" sz="1100" dirty="0">
                          <a:latin typeface="Montserrat Light" panose="00000400000000000000" pitchFamily="50" charset="0"/>
                        </a:rPr>
                      </a:br>
                      <a:endParaRPr lang="en-US" sz="1100" dirty="0">
                        <a:latin typeface="Montserrat Light" panose="00000400000000000000" pitchFamily="50" charset="0"/>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dirty="0">
                          <a:latin typeface="Montserrat Light" panose="00000400000000000000" pitchFamily="50" charset="0"/>
                        </a:rPr>
                        <a:t>2 garlic cloves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100" dirty="0">
                          <a:latin typeface="Montserrat Light" panose="00000400000000000000" pitchFamily="50" charset="0"/>
                        </a:rPr>
                        <a:t>1 cup salsa</a:t>
                      </a:r>
                      <a:br>
                        <a:rPr lang="en-US" sz="1100" dirty="0">
                          <a:latin typeface="Montserrat Light" panose="00000400000000000000" pitchFamily="50" charset="0"/>
                        </a:rPr>
                      </a:br>
                      <a:r>
                        <a:rPr lang="en-US" sz="1100" dirty="0">
                          <a:latin typeface="Montserrat Light" panose="00000400000000000000" pitchFamily="50" charset="0"/>
                        </a:rPr>
                        <a:t>1 bag shredded cheddar </a:t>
                      </a:r>
                      <a:br>
                        <a:rPr lang="en-US" sz="1100" dirty="0">
                          <a:latin typeface="Montserrat Light" panose="00000400000000000000" pitchFamily="50" charset="0"/>
                        </a:rPr>
                      </a:br>
                      <a:r>
                        <a:rPr lang="en-US" sz="1100" dirty="0">
                          <a:latin typeface="Montserrat Light" panose="00000400000000000000" pitchFamily="50" charset="0"/>
                        </a:rPr>
                        <a:t>or 1 ½ cups Mexican-blend of cheese</a:t>
                      </a:r>
                      <a:br>
                        <a:rPr lang="en-US" sz="1100" dirty="0">
                          <a:latin typeface="Montserrat Light" panose="00000400000000000000" pitchFamily="50" charset="0"/>
                        </a:rPr>
                      </a:br>
                      <a:r>
                        <a:rPr lang="en-US" sz="1100" dirty="0">
                          <a:latin typeface="Montserrat Light" panose="00000400000000000000" pitchFamily="50" charset="0"/>
                        </a:rPr>
                        <a:t>add salt &amp; pepper to taste</a:t>
                      </a:r>
                      <a:br>
                        <a:rPr lang="en-US" sz="1100" dirty="0">
                          <a:latin typeface="Montserrat Light" panose="00000400000000000000" pitchFamily="50" charset="0"/>
                        </a:rPr>
                      </a:br>
                      <a:r>
                        <a:rPr lang="en-US" sz="1100" dirty="0">
                          <a:latin typeface="Montserrat Light" panose="00000400000000000000" pitchFamily="50" charset="0"/>
                        </a:rPr>
                        <a:t>tortillas</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002467"/>
            <a:ext cx="5637567" cy="371082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100" dirty="0">
                <a:latin typeface="Montserrat Light" panose="00000400000000000000" pitchFamily="50" charset="0"/>
              </a:rPr>
              <a:t>Sauté garlic &amp; onions in a little olive oil.</a:t>
            </a:r>
            <a:br>
              <a:rPr lang="en-US" sz="1100" dirty="0">
                <a:latin typeface="Montserrat Light" panose="00000400000000000000" pitchFamily="50" charset="0"/>
              </a:rPr>
            </a:br>
            <a:r>
              <a:rPr lang="en-US" sz="1100" dirty="0">
                <a:latin typeface="Montserrat Light" panose="00000400000000000000" pitchFamily="50" charset="0"/>
              </a:rPr>
              <a:t>Add corn &amp; peas heat until warm.</a:t>
            </a:r>
            <a:br>
              <a:rPr lang="en-US" sz="1100" dirty="0">
                <a:latin typeface="Montserrat Light" panose="00000400000000000000" pitchFamily="50" charset="0"/>
              </a:rPr>
            </a:br>
            <a:r>
              <a:rPr lang="en-US" sz="1100" dirty="0">
                <a:latin typeface="Montserrat Light" panose="00000400000000000000" pitchFamily="50" charset="0"/>
              </a:rPr>
              <a:t>In a bowl mix beans, salsa, &amp; cheese.</a:t>
            </a:r>
            <a:br>
              <a:rPr lang="en-US" sz="1100" dirty="0">
                <a:latin typeface="Montserrat Light" panose="00000400000000000000" pitchFamily="50" charset="0"/>
              </a:rPr>
            </a:br>
            <a:r>
              <a:rPr lang="en-US" sz="1100" dirty="0">
                <a:latin typeface="Montserrat Light" panose="00000400000000000000" pitchFamily="50" charset="0"/>
              </a:rPr>
              <a:t>Add vegetable mix to bowl and mix well.</a:t>
            </a:r>
            <a:br>
              <a:rPr lang="en-US" sz="1100" dirty="0">
                <a:latin typeface="Montserrat Light" panose="00000400000000000000" pitchFamily="50" charset="0"/>
              </a:rPr>
            </a:br>
            <a:r>
              <a:rPr lang="en-US" sz="1100" dirty="0">
                <a:latin typeface="Montserrat Light" panose="00000400000000000000" pitchFamily="50" charset="0"/>
              </a:rPr>
              <a:t>Add salt and pepper to taste.</a:t>
            </a:r>
            <a:br>
              <a:rPr lang="en-US" sz="1100" dirty="0">
                <a:latin typeface="Montserrat Light" panose="00000400000000000000" pitchFamily="50" charset="0"/>
              </a:rPr>
            </a:br>
            <a:r>
              <a:rPr lang="en-US" sz="1100" dirty="0">
                <a:latin typeface="Montserrat Light" panose="00000400000000000000" pitchFamily="50" charset="0"/>
              </a:rPr>
              <a:t>Scoop mixture into tortillas and roll into a burrito.</a:t>
            </a:r>
            <a:br>
              <a:rPr lang="en-US" sz="1100" dirty="0">
                <a:latin typeface="Montserrat Light" panose="00000400000000000000" pitchFamily="50" charset="0"/>
              </a:rPr>
            </a:br>
            <a:r>
              <a:rPr lang="en-US" sz="1100" dirty="0">
                <a:latin typeface="Montserrat Light" panose="00000400000000000000" pitchFamily="50" charset="0"/>
              </a:rPr>
              <a:t>Place seam of burrito face down in 8 1/2 x 11 baking pan.</a:t>
            </a:r>
          </a:p>
          <a:p>
            <a:pPr>
              <a:lnSpc>
                <a:spcPct val="150000"/>
              </a:lnSpc>
            </a:pPr>
            <a:r>
              <a:rPr lang="en-US" sz="1100" dirty="0">
                <a:latin typeface="Montserrat Light" panose="00000400000000000000" pitchFamily="50" charset="0"/>
              </a:rPr>
              <a:t>Bake at 350 for 20-30 min.</a:t>
            </a:r>
            <a:br>
              <a:rPr lang="en-US" sz="1100" dirty="0">
                <a:latin typeface="Montserrat Light" panose="00000400000000000000" pitchFamily="50" charset="0"/>
              </a:rPr>
            </a:br>
            <a:r>
              <a:rPr lang="en-US" sz="1100" dirty="0">
                <a:latin typeface="Montserrat Light" panose="00000400000000000000" pitchFamily="50" charset="0"/>
              </a:rPr>
              <a:t>If you like, serve with salsa, sour cream or guacamole.</a:t>
            </a:r>
            <a:br>
              <a:rPr lang="en-US" sz="1100" dirty="0">
                <a:latin typeface="Montserrat Light" panose="00000400000000000000" pitchFamily="50" charset="0"/>
              </a:rPr>
            </a:br>
            <a:endParaRPr lang="en-US" sz="7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100" dirty="0">
                <a:latin typeface="Montserrat Light" panose="00000400000000000000" pitchFamily="50" charset="0"/>
              </a:rPr>
              <a:t>These are great to freeze and pull out as needed. From freezer can be microwaved for a quick meal. </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976218667"/>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3933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891" y="-111322"/>
            <a:ext cx="6172200" cy="1524000"/>
          </a:xfrm>
        </p:spPr>
        <p:txBody>
          <a:bodyPr>
            <a:normAutofit/>
          </a:bodyPr>
          <a:lstStyle/>
          <a:p>
            <a:pPr algn="l"/>
            <a:r>
              <a:rPr lang="en-US" b="1" dirty="0" err="1">
                <a:solidFill>
                  <a:srgbClr val="27B2B1"/>
                </a:solidFill>
                <a:latin typeface="Montserrat Light" panose="00000400000000000000" pitchFamily="50" charset="0"/>
              </a:rPr>
              <a:t>beeter</a:t>
            </a:r>
            <a:r>
              <a:rPr lang="en-US" b="1" dirty="0">
                <a:solidFill>
                  <a:srgbClr val="27B2B1"/>
                </a:solidFill>
                <a:latin typeface="Montserrat Light" panose="00000400000000000000" pitchFamily="50" charset="0"/>
              </a:rPr>
              <a:t> than coffee</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12</a:t>
            </a:fld>
            <a:endParaRPr lang="en-US" dirty="0"/>
          </a:p>
        </p:txBody>
      </p:sp>
      <p:pic>
        <p:nvPicPr>
          <p:cNvPr id="23554" name="Picture 2" descr="C:\Users\OWNER\Desktop\shutterstock_1430024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91316"/>
            <a:ext cx="5542608" cy="4161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C0F29A87-2A02-4F00-A29D-2ACF16520108}"/>
              </a:ext>
            </a:extLst>
          </p:cNvPr>
          <p:cNvGraphicFramePr>
            <a:graphicFrameLocks noGrp="1"/>
          </p:cNvGraphicFramePr>
          <p:nvPr>
            <p:extLst>
              <p:ext uri="{D42A27DB-BD31-4B8C-83A1-F6EECF244321}">
                <p14:modId xmlns:p14="http://schemas.microsoft.com/office/powerpoint/2010/main" val="4033718049"/>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24874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13</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err="1">
                <a:solidFill>
                  <a:srgbClr val="27B2B1"/>
                </a:solidFill>
                <a:latin typeface="Montserrat Light" panose="00000400000000000000" pitchFamily="50" charset="0"/>
                <a:ea typeface="Microsoft Sans Serif" panose="020B0604020202020204" pitchFamily="34" charset="0"/>
                <a:cs typeface="Microsoft Sans Serif" panose="020B0604020202020204" pitchFamily="34" charset="0"/>
              </a:rPr>
              <a:t>beeter</a:t>
            </a:r>
            <a:r>
              <a:rPr lang="en-US" sz="4400" b="1" dirty="0">
                <a:solidFill>
                  <a:srgbClr val="27B2B1"/>
                </a:solidFill>
                <a:latin typeface="Montserrat Light" panose="00000400000000000000" pitchFamily="50" charset="0"/>
                <a:ea typeface="Microsoft Sans Serif" panose="020B0604020202020204" pitchFamily="34" charset="0"/>
                <a:cs typeface="Microsoft Sans Serif" panose="020B0604020202020204" pitchFamily="34" charset="0"/>
              </a:rPr>
              <a:t> than coffee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3126699655"/>
              </p:ext>
            </p:extLst>
          </p:nvPr>
        </p:nvGraphicFramePr>
        <p:xfrm>
          <a:off x="709184" y="1117790"/>
          <a:ext cx="5407964" cy="2346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medium-large beet</a:t>
                      </a:r>
                      <a:br>
                        <a:rPr lang="en-US" sz="1200" dirty="0">
                          <a:latin typeface="Montserrat Light" panose="00000400000000000000" pitchFamily="50" charset="0"/>
                        </a:rPr>
                      </a:br>
                      <a:r>
                        <a:rPr lang="en-US" sz="1200" dirty="0">
                          <a:latin typeface="Montserrat Light" panose="00000400000000000000" pitchFamily="50" charset="0"/>
                        </a:rPr>
                        <a:t>4-6 medium carrots</a:t>
                      </a:r>
                      <a:br>
                        <a:rPr lang="en-US" sz="1200" dirty="0">
                          <a:latin typeface="Montserrat Light" panose="00000400000000000000" pitchFamily="50" charset="0"/>
                        </a:rPr>
                      </a:br>
                      <a:r>
                        <a:rPr lang="en-US" sz="1200" dirty="0">
                          <a:latin typeface="Montserrat Light" panose="00000400000000000000" pitchFamily="50" charset="0"/>
                        </a:rPr>
                        <a:t>1 medium-large red pepper</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1 medium-large cucumber</a:t>
                      </a:r>
                      <a:br>
                        <a:rPr lang="en-US" sz="1200" dirty="0">
                          <a:latin typeface="Montserrat Light" panose="00000400000000000000" pitchFamily="50" charset="0"/>
                        </a:rPr>
                      </a:br>
                      <a:r>
                        <a:rPr lang="en-US" sz="1200" dirty="0">
                          <a:latin typeface="Montserrat Light" panose="00000400000000000000" pitchFamily="50" charset="0"/>
                        </a:rPr>
                        <a:t>1/2 pint of strawberries </a:t>
                      </a:r>
                    </a:p>
                    <a:p>
                      <a:pPr>
                        <a:lnSpc>
                          <a:spcPct val="150000"/>
                        </a:lnSpc>
                      </a:pPr>
                      <a:br>
                        <a:rPr lang="en-US" sz="1200" dirty="0">
                          <a:latin typeface="Montserrat Light" panose="00000400000000000000" pitchFamily="50" charset="0"/>
                        </a:rPr>
                      </a:br>
                      <a:endParaRPr lang="en-US" sz="1200" dirty="0">
                        <a:latin typeface="Montserrat Light" panose="00000400000000000000" pitchFamily="50" charset="0"/>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352800"/>
            <a:ext cx="5637567" cy="2977866"/>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Put each fruit or vegetable in the juicer - one at a time. Stir or shake to mix the juices together. Pour over ice, if desired. Enjoy!</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Alternative to juicing: Blend together. Strain if chunky consistency bothers you.</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Alternative to blending: Slice everything julienne style and create a salad with a little lime or lemon juice and some coconut oil.</a:t>
            </a:r>
          </a:p>
          <a:p>
            <a:pPr>
              <a:lnSpc>
                <a:spcPct val="150000"/>
              </a:lnSpc>
            </a:pP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750241377"/>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6953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851" y="5105400"/>
            <a:ext cx="6324600" cy="609600"/>
          </a:xfrm>
        </p:spPr>
        <p:txBody>
          <a:bodyPr/>
          <a:lstStyle/>
          <a:p>
            <a:pPr algn="l"/>
            <a:r>
              <a:rPr lang="en-US" b="1" dirty="0">
                <a:solidFill>
                  <a:schemeClr val="bg1"/>
                </a:solidFill>
              </a:rPr>
              <a:t>Health Coach Group</a:t>
            </a:r>
          </a:p>
        </p:txBody>
      </p:sp>
      <p:sp>
        <p:nvSpPr>
          <p:cNvPr id="7" name="Control 3"/>
          <p:cNvSpPr>
            <a:spLocks noChangeArrowheads="1" noChangeShapeType="1"/>
          </p:cNvSpPr>
          <p:nvPr/>
        </p:nvSpPr>
        <p:spPr bwMode="auto">
          <a:xfrm>
            <a:off x="772520" y="381000"/>
            <a:ext cx="5475879"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714251746"/>
              </p:ext>
            </p:extLst>
          </p:nvPr>
        </p:nvGraphicFramePr>
        <p:xfrm>
          <a:off x="764601" y="2040333"/>
          <a:ext cx="5483798" cy="891096"/>
        </p:xfrm>
        <a:graphic>
          <a:graphicData uri="http://schemas.openxmlformats.org/drawingml/2006/table">
            <a:tbl>
              <a:tblPr firstRow="1" bandRow="1">
                <a:tableStyleId>{2D5ABB26-0587-4C30-8999-92F81FD0307C}</a:tableStyleId>
              </a:tblPr>
              <a:tblGrid>
                <a:gridCol w="2741899">
                  <a:extLst>
                    <a:ext uri="{9D8B030D-6E8A-4147-A177-3AD203B41FA5}">
                      <a16:colId xmlns:a16="http://schemas.microsoft.com/office/drawing/2014/main" val="20000"/>
                    </a:ext>
                  </a:extLst>
                </a:gridCol>
                <a:gridCol w="2741899">
                  <a:extLst>
                    <a:ext uri="{9D8B030D-6E8A-4147-A177-3AD203B41FA5}">
                      <a16:colId xmlns:a16="http://schemas.microsoft.com/office/drawing/2014/main" val="20001"/>
                    </a:ext>
                  </a:extLst>
                </a:gridCol>
              </a:tblGrid>
              <a:tr h="154227">
                <a:tc>
                  <a:txBody>
                    <a:bodyPr/>
                    <a:lstStyle/>
                    <a:p>
                      <a:pPr>
                        <a:lnSpc>
                          <a:spcPct val="200000"/>
                        </a:lnSpc>
                      </a:pPr>
                      <a:r>
                        <a:rPr lang="en-US" sz="1200" dirty="0">
                          <a:latin typeface="Montserrat Light" panose="00000400000000000000" pitchFamily="50" charset="0"/>
                        </a:rPr>
                        <a:t> </a:t>
                      </a:r>
                    </a:p>
                  </a:txBody>
                  <a:tcPr/>
                </a:tc>
                <a:tc>
                  <a:txBody>
                    <a:bodyPr/>
                    <a:lstStyle/>
                    <a:p>
                      <a:pPr>
                        <a:lnSpc>
                          <a:spcPct val="20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10001"/>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6"/>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7"/>
                  </a:ext>
                </a:extLst>
              </a:tr>
            </a:tbl>
          </a:graphicData>
        </a:graphic>
      </p:graphicFrame>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14</a:t>
            </a:fld>
            <a:endParaRPr lang="en-US" dirty="0"/>
          </a:p>
        </p:txBody>
      </p:sp>
      <p:sp>
        <p:nvSpPr>
          <p:cNvPr id="11" name="Control 3"/>
          <p:cNvSpPr>
            <a:spLocks noChangeArrowheads="1" noChangeShapeType="1"/>
          </p:cNvSpPr>
          <p:nvPr/>
        </p:nvSpPr>
        <p:spPr bwMode="auto">
          <a:xfrm>
            <a:off x="740852" y="304800"/>
            <a:ext cx="550754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black bean hummus</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pic>
        <p:nvPicPr>
          <p:cNvPr id="4" name="Picture 3" descr="A plate of food on a table&#10;&#10;Description automatically generated">
            <a:extLst>
              <a:ext uri="{FF2B5EF4-FFF2-40B4-BE49-F238E27FC236}">
                <a16:creationId xmlns:a16="http://schemas.microsoft.com/office/drawing/2014/main" id="{BB6E55CC-07C4-4DDB-A6D0-BDCFD41785C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3899" y="2497971"/>
            <a:ext cx="5524500" cy="4064793"/>
          </a:xfrm>
          <a:prstGeom prst="rect">
            <a:avLst/>
          </a:prstGeom>
        </p:spPr>
      </p:pic>
      <p:sp>
        <p:nvSpPr>
          <p:cNvPr id="5" name="TextBox 4">
            <a:extLst>
              <a:ext uri="{FF2B5EF4-FFF2-40B4-BE49-F238E27FC236}">
                <a16:creationId xmlns:a16="http://schemas.microsoft.com/office/drawing/2014/main" id="{AFA97AC8-762F-435C-8B6A-BADDF48760B1}"/>
              </a:ext>
            </a:extLst>
          </p:cNvPr>
          <p:cNvSpPr txBox="1"/>
          <p:nvPr/>
        </p:nvSpPr>
        <p:spPr>
          <a:xfrm>
            <a:off x="762000" y="6348412"/>
            <a:ext cx="5334000" cy="230832"/>
          </a:xfrm>
          <a:prstGeom prst="rect">
            <a:avLst/>
          </a:prstGeom>
          <a:noFill/>
        </p:spPr>
        <p:txBody>
          <a:bodyPr wrap="square" rtlCol="0">
            <a:spAutoFit/>
          </a:bodyPr>
          <a:lstStyle/>
          <a:p>
            <a:r>
              <a:rPr lang="en-US" sz="900" dirty="0"/>
              <a:t> </a:t>
            </a:r>
          </a:p>
        </p:txBody>
      </p:sp>
      <p:graphicFrame>
        <p:nvGraphicFramePr>
          <p:cNvPr id="12" name="Table 11">
            <a:extLst>
              <a:ext uri="{FF2B5EF4-FFF2-40B4-BE49-F238E27FC236}">
                <a16:creationId xmlns:a16="http://schemas.microsoft.com/office/drawing/2014/main" id="{78972901-996D-4566-8F98-618FD5389EB8}"/>
              </a:ext>
            </a:extLst>
          </p:cNvPr>
          <p:cNvGraphicFramePr>
            <a:graphicFrameLocks noGrp="1"/>
          </p:cNvGraphicFramePr>
          <p:nvPr>
            <p:extLst>
              <p:ext uri="{D42A27DB-BD31-4B8C-83A1-F6EECF244321}">
                <p14:modId xmlns:p14="http://schemas.microsoft.com/office/powerpoint/2010/main" val="373416026"/>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1912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black bean hummus</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966302790"/>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can of organic black beans</a:t>
                      </a:r>
                      <a:br>
                        <a:rPr lang="en-US" sz="1200" dirty="0">
                          <a:latin typeface="Montserrat Light" panose="00000400000000000000" pitchFamily="50" charset="0"/>
                        </a:rPr>
                      </a:br>
                      <a:r>
                        <a:rPr lang="en-US" sz="1200" dirty="0">
                          <a:latin typeface="Montserrat Light" panose="00000400000000000000" pitchFamily="50" charset="0"/>
                        </a:rPr>
                        <a:t>1 tsp of olive oil</a:t>
                      </a:r>
                      <a:br>
                        <a:rPr lang="en-US" sz="1200" dirty="0">
                          <a:latin typeface="Montserrat Light" panose="00000400000000000000" pitchFamily="50" charset="0"/>
                        </a:rPr>
                      </a:br>
                      <a:r>
                        <a:rPr lang="en-US" sz="1200" dirty="0">
                          <a:latin typeface="Montserrat Light" panose="00000400000000000000" pitchFamily="50" charset="0"/>
                        </a:rPr>
                        <a:t>1-2 cloves of garlic</a:t>
                      </a:r>
                    </a:p>
                    <a:p>
                      <a:pPr>
                        <a:lnSpc>
                          <a:spcPct val="150000"/>
                        </a:lnSpc>
                      </a:pPr>
                      <a:r>
                        <a:rPr lang="en-US" sz="1200" dirty="0">
                          <a:latin typeface="Montserrat Light" panose="00000400000000000000" pitchFamily="50" charset="0"/>
                        </a:rPr>
                        <a:t>touch</a:t>
                      </a:r>
                      <a:r>
                        <a:rPr lang="en-US" sz="1200" baseline="0" dirty="0">
                          <a:latin typeface="Montserrat Light" panose="00000400000000000000" pitchFamily="50" charset="0"/>
                        </a:rPr>
                        <a:t> of </a:t>
                      </a:r>
                      <a:r>
                        <a:rPr lang="en-US" sz="1200" dirty="0">
                          <a:latin typeface="Montserrat Light" panose="00000400000000000000" pitchFamily="50" charset="0"/>
                        </a:rPr>
                        <a:t>fresh lemon juice</a:t>
                      </a:r>
                    </a:p>
                  </a:txBody>
                  <a:tcPr/>
                </a:tc>
                <a:tc>
                  <a:txBody>
                    <a:bodyPr/>
                    <a:lstStyle/>
                    <a:p>
                      <a:pPr>
                        <a:lnSpc>
                          <a:spcPct val="150000"/>
                        </a:lnSpc>
                      </a:pPr>
                      <a:r>
                        <a:rPr lang="en-US" sz="1200" dirty="0">
                          <a:latin typeface="Montserrat Light" panose="00000400000000000000" pitchFamily="50" charset="0"/>
                        </a:rPr>
                        <a:t>water to your liking of texture</a:t>
                      </a:r>
                      <a:br>
                        <a:rPr lang="en-US" sz="1200" dirty="0">
                          <a:latin typeface="Montserrat Light" panose="00000400000000000000" pitchFamily="50" charset="0"/>
                        </a:rPr>
                      </a:br>
                      <a:r>
                        <a:rPr lang="en-US" sz="1200" dirty="0">
                          <a:latin typeface="Montserrat Light" panose="00000400000000000000" pitchFamily="50" charset="0"/>
                        </a:rPr>
                        <a:t>sea salt to taste</a:t>
                      </a:r>
                      <a:br>
                        <a:rPr lang="en-US" sz="1200" dirty="0">
                          <a:latin typeface="Montserrat Light" panose="00000400000000000000" pitchFamily="50" charset="0"/>
                        </a:rPr>
                      </a:br>
                      <a:r>
                        <a:rPr lang="en-US" sz="1200" dirty="0">
                          <a:latin typeface="Montserrat Light" panose="00000400000000000000" pitchFamily="50" charset="0"/>
                        </a:rPr>
                        <a:t>pepper to taste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638168"/>
            <a:ext cx="5637567" cy="2992679"/>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Drain and rinse organic black beans.</a:t>
            </a:r>
            <a:br>
              <a:rPr lang="en-US" sz="1200" dirty="0">
                <a:latin typeface="Montserrat Light" panose="00000400000000000000" pitchFamily="50" charset="0"/>
              </a:rPr>
            </a:br>
            <a:r>
              <a:rPr lang="en-US" sz="1200" dirty="0">
                <a:latin typeface="Montserrat Light" panose="00000400000000000000" pitchFamily="50" charset="0"/>
              </a:rPr>
              <a:t>Put rinsed beans into a food processor</a:t>
            </a:r>
            <a:br>
              <a:rPr lang="en-US" sz="1200" dirty="0">
                <a:latin typeface="Montserrat Light" panose="00000400000000000000" pitchFamily="50" charset="0"/>
              </a:rPr>
            </a:br>
            <a:r>
              <a:rPr lang="en-US" sz="1200" dirty="0">
                <a:latin typeface="Montserrat Light" panose="00000400000000000000" pitchFamily="50" charset="0"/>
              </a:rPr>
              <a:t>add olive oil, garlic, lemon juice, a little water and blend. Add more water to desired consistency. Add sea salt and pepper toward end of mixing.</a:t>
            </a:r>
          </a:p>
          <a:p>
            <a:pPr>
              <a:lnSpc>
                <a:spcPct val="150000"/>
              </a:lnSpc>
            </a:pPr>
            <a:r>
              <a:rPr lang="en-US" sz="1200" dirty="0">
                <a:latin typeface="Montserrat Light" panose="00000400000000000000" pitchFamily="50" charset="0"/>
              </a:rPr>
              <a:t>If this recipe is too bland for you or you want to spice it up you can add, onion, basil, spices, red pepper, or sundried tomato.  This goes great with rice crackers or spread on rice cakes.</a:t>
            </a:r>
            <a:endParaRPr lang="en-US" sz="1200" b="1" dirty="0">
              <a:latin typeface="Montserrat Light" panose="00000400000000000000" pitchFamily="50" charset="0"/>
            </a:endParaRPr>
          </a:p>
          <a:p>
            <a:pPr>
              <a:lnSpc>
                <a:spcPct val="150000"/>
              </a:lnSpc>
            </a:pPr>
            <a:endParaRPr lang="en-US" sz="700" dirty="0">
              <a:latin typeface="Montserrat Light" panose="00000400000000000000" pitchFamily="50" charset="0"/>
            </a:endParaRPr>
          </a:p>
          <a:p>
            <a:pPr>
              <a:lnSpc>
                <a:spcPct val="150000"/>
              </a:lnSpc>
            </a:pPr>
            <a:r>
              <a:rPr lang="en-US" sz="1200" dirty="0">
                <a:latin typeface="Montserrat Light" panose="00000400000000000000" pitchFamily="50" charset="0"/>
              </a:rPr>
              <a:t>.</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388614280"/>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20691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75" y="274933"/>
            <a:ext cx="6172200" cy="1524000"/>
          </a:xfrm>
        </p:spPr>
        <p:txBody>
          <a:bodyPr>
            <a:noAutofit/>
          </a:bodyPr>
          <a:lstStyle/>
          <a:p>
            <a:pPr algn="l"/>
            <a:r>
              <a:rPr lang="en-US" b="1" dirty="0">
                <a:solidFill>
                  <a:srgbClr val="27B2B1"/>
                </a:solidFill>
                <a:latin typeface="Montserrat Light" panose="00000400000000000000" pitchFamily="50" charset="0"/>
              </a:rPr>
              <a:t>blend of threes salad dressing</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16</a:t>
            </a:fld>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2286000"/>
            <a:ext cx="4267200" cy="5270729"/>
          </a:xfrm>
        </p:spPr>
      </p:pic>
      <p:graphicFrame>
        <p:nvGraphicFramePr>
          <p:cNvPr id="8" name="Table 7">
            <a:extLst>
              <a:ext uri="{FF2B5EF4-FFF2-40B4-BE49-F238E27FC236}">
                <a16:creationId xmlns:a16="http://schemas.microsoft.com/office/drawing/2014/main" id="{9777FD70-00AD-45BD-9ACB-F83E665EC09A}"/>
              </a:ext>
            </a:extLst>
          </p:cNvPr>
          <p:cNvGraphicFramePr>
            <a:graphicFrameLocks noGrp="1"/>
          </p:cNvGraphicFramePr>
          <p:nvPr>
            <p:extLst>
              <p:ext uri="{D42A27DB-BD31-4B8C-83A1-F6EECF244321}">
                <p14:modId xmlns:p14="http://schemas.microsoft.com/office/powerpoint/2010/main" val="382054186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2789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blend of threes salad dressing</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132137216"/>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1/3 c oil</a:t>
                      </a:r>
                      <a:br>
                        <a:rPr lang="en-US" sz="1200" dirty="0">
                          <a:latin typeface="Montserrat Light" panose="00000400000000000000" pitchFamily="50" charset="0"/>
                        </a:rPr>
                      </a:br>
                      <a:r>
                        <a:rPr lang="en-US" sz="1200" dirty="0">
                          <a:latin typeface="Montserrat Light" panose="00000400000000000000" pitchFamily="50" charset="0"/>
                        </a:rPr>
                        <a:t>1/3 c vinegar</a:t>
                      </a:r>
                      <a:br>
                        <a:rPr lang="en-US" sz="1200" dirty="0">
                          <a:latin typeface="Montserrat Light" panose="00000400000000000000" pitchFamily="50" charset="0"/>
                        </a:rPr>
                      </a:br>
                      <a:r>
                        <a:rPr lang="en-US" sz="1200" dirty="0">
                          <a:latin typeface="Montserrat Light" panose="00000400000000000000" pitchFamily="50" charset="0"/>
                        </a:rPr>
                        <a:t>1/3 c honey</a:t>
                      </a:r>
                      <a:br>
                        <a:rPr lang="en-US" sz="1200" dirty="0">
                          <a:latin typeface="Montserrat Light" panose="00000400000000000000" pitchFamily="50" charset="0"/>
                        </a:rPr>
                      </a:br>
                      <a:r>
                        <a:rPr lang="en-US" sz="1200" dirty="0">
                          <a:latin typeface="Montserrat Light" panose="00000400000000000000" pitchFamily="50" charset="0"/>
                        </a:rPr>
                        <a:t>1/3 t salt</a:t>
                      </a:r>
                    </a:p>
                  </a:txBody>
                  <a:tcPr/>
                </a:tc>
                <a:tc>
                  <a:txBody>
                    <a:bodyPr/>
                    <a:lstStyle/>
                    <a:p>
                      <a:pPr>
                        <a:lnSpc>
                          <a:spcPct val="150000"/>
                        </a:lnSpc>
                      </a:pPr>
                      <a:r>
                        <a:rPr lang="en-US" sz="1200" dirty="0">
                          <a:latin typeface="Montserrat Light" panose="00000400000000000000" pitchFamily="50" charset="0"/>
                        </a:rPr>
                        <a:t>1/3 t dry mustard</a:t>
                      </a:r>
                      <a:br>
                        <a:rPr lang="en-US" sz="1200" dirty="0">
                          <a:latin typeface="Montserrat Light" panose="00000400000000000000" pitchFamily="50" charset="0"/>
                        </a:rPr>
                      </a:br>
                      <a:r>
                        <a:rPr lang="en-US" sz="1200" dirty="0">
                          <a:latin typeface="Montserrat Light" panose="00000400000000000000" pitchFamily="50" charset="0"/>
                        </a:rPr>
                        <a:t>1/3 t paprika</a:t>
                      </a:r>
                      <a:br>
                        <a:rPr lang="en-US" sz="1200" dirty="0">
                          <a:latin typeface="Montserrat Light" panose="00000400000000000000" pitchFamily="50" charset="0"/>
                        </a:rPr>
                      </a:br>
                      <a:r>
                        <a:rPr lang="en-US" sz="1200" dirty="0">
                          <a:latin typeface="Montserrat Light" panose="00000400000000000000" pitchFamily="50" charset="0"/>
                        </a:rPr>
                        <a:t>1 clove garlic mashed to paste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662445"/>
            <a:ext cx="5637567" cy="3677032"/>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Put all ingredients in a jar. Shake until mixed. Enjoy!</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Store leftovers in refrigerator. It tastes even better the next day. This is great on salad, poured over steamed vegetables and I've used it as a marinade.</a:t>
            </a:r>
          </a:p>
          <a:p>
            <a:pPr>
              <a:lnSpc>
                <a:spcPct val="150000"/>
              </a:lnSpc>
            </a:pPr>
            <a:endParaRPr lang="en-US" sz="7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200" dirty="0">
                <a:latin typeface="Montserrat Light" panose="00000400000000000000" pitchFamily="50" charset="0"/>
              </a:rPr>
              <a:t>You can really vary the taste of this dressing by the type of oil, vinegar and</a:t>
            </a:r>
            <a:br>
              <a:rPr lang="en-US" sz="1200" dirty="0">
                <a:latin typeface="Montserrat Light" panose="00000400000000000000" pitchFamily="50" charset="0"/>
              </a:rPr>
            </a:br>
            <a:r>
              <a:rPr lang="en-US" sz="1200" dirty="0">
                <a:latin typeface="Montserrat Light" panose="00000400000000000000" pitchFamily="50" charset="0"/>
              </a:rPr>
              <a:t>sweetener you chose. Experiment and come up, with your favorites.</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This is the dressing that whenever anyone tastes it, no matter what it's on, they want the recipe.</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726358813"/>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1159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87" y="224334"/>
            <a:ext cx="6172200" cy="1524000"/>
          </a:xfrm>
        </p:spPr>
        <p:txBody>
          <a:bodyPr>
            <a:noAutofit/>
          </a:bodyPr>
          <a:lstStyle/>
          <a:p>
            <a:pPr algn="l"/>
            <a:r>
              <a:rPr lang="en-US" b="1" dirty="0">
                <a:solidFill>
                  <a:srgbClr val="27B2B1"/>
                </a:solidFill>
                <a:latin typeface="Montserrat Light" panose="00000400000000000000" pitchFamily="50" charset="0"/>
              </a:rPr>
              <a:t>buckwheat pancakes</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18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20529473"/>
              </p:ext>
            </p:extLst>
          </p:nvPr>
        </p:nvGraphicFramePr>
        <p:xfrm>
          <a:off x="914400" y="7924800"/>
          <a:ext cx="5534246" cy="370840"/>
        </p:xfrm>
        <a:graphic>
          <a:graphicData uri="http://schemas.openxmlformats.org/drawingml/2006/table">
            <a:tbl>
              <a:tblPr firstRow="1" bandRow="1">
                <a:tableStyleId>{2D5ABB26-0587-4C30-8999-92F81FD0307C}</a:tableStyleId>
              </a:tblPr>
              <a:tblGrid>
                <a:gridCol w="901286">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1158240">
                  <a:extLst>
                    <a:ext uri="{9D8B030D-6E8A-4147-A177-3AD203B41FA5}">
                      <a16:colId xmlns:a16="http://schemas.microsoft.com/office/drawing/2014/main" val="20002"/>
                    </a:ext>
                  </a:extLst>
                </a:gridCol>
                <a:gridCol w="1158240">
                  <a:extLst>
                    <a:ext uri="{9D8B030D-6E8A-4147-A177-3AD203B41FA5}">
                      <a16:colId xmlns:a16="http://schemas.microsoft.com/office/drawing/2014/main" val="20003"/>
                    </a:ext>
                  </a:extLst>
                </a:gridCol>
                <a:gridCol w="115824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18434" name="Picture 2" descr="C:\Users\OWNER\Desktop\shutterstock_1274192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46" y="2182562"/>
            <a:ext cx="5514754" cy="5213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007B7E73-B815-4824-B7EA-BC334744C2A7}"/>
              </a:ext>
            </a:extLst>
          </p:cNvPr>
          <p:cNvGraphicFramePr>
            <a:graphicFrameLocks noGrp="1"/>
          </p:cNvGraphicFramePr>
          <p:nvPr>
            <p:extLst>
              <p:ext uri="{D42A27DB-BD31-4B8C-83A1-F6EECF244321}">
                <p14:modId xmlns:p14="http://schemas.microsoft.com/office/powerpoint/2010/main" val="2281894542"/>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1311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19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buckwheat pancakes</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3296550919"/>
              </p:ext>
            </p:extLst>
          </p:nvPr>
        </p:nvGraphicFramePr>
        <p:xfrm>
          <a:off x="709184" y="1889950"/>
          <a:ext cx="5407964" cy="17978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3/4 cup organic buckwheat flour</a:t>
                      </a:r>
                      <a:br>
                        <a:rPr lang="en-US" sz="1200" dirty="0">
                          <a:latin typeface="Montserrat Light" panose="00000400000000000000" pitchFamily="50" charset="0"/>
                        </a:rPr>
                      </a:br>
                      <a:r>
                        <a:rPr lang="en-US" sz="1200" dirty="0">
                          <a:latin typeface="Montserrat Light" panose="00000400000000000000" pitchFamily="50" charset="0"/>
                        </a:rPr>
                        <a:t>1 1/2 tbsp organic maple sugar</a:t>
                      </a:r>
                      <a:br>
                        <a:rPr lang="en-US" sz="1200" dirty="0">
                          <a:latin typeface="Montserrat Light" panose="00000400000000000000" pitchFamily="50" charset="0"/>
                        </a:rPr>
                      </a:br>
                      <a:r>
                        <a:rPr lang="en-US" sz="1200" dirty="0">
                          <a:latin typeface="Montserrat Light" panose="00000400000000000000" pitchFamily="50" charset="0"/>
                        </a:rPr>
                        <a:t>1/2 tsp sea salt</a:t>
                      </a:r>
                      <a:br>
                        <a:rPr lang="en-US" sz="1200" dirty="0">
                          <a:latin typeface="Montserrat Light" panose="00000400000000000000" pitchFamily="50" charset="0"/>
                        </a:rPr>
                      </a:br>
                      <a:r>
                        <a:rPr lang="en-US" sz="1200" dirty="0">
                          <a:latin typeface="Montserrat Light" panose="00000400000000000000" pitchFamily="50" charset="0"/>
                        </a:rPr>
                        <a:t>1/2 tsp baking soda</a:t>
                      </a:r>
                    </a:p>
                    <a:p>
                      <a:pPr>
                        <a:lnSpc>
                          <a:spcPct val="150000"/>
                        </a:lnSpc>
                      </a:pPr>
                      <a:r>
                        <a:rPr lang="en-US" sz="1200" dirty="0">
                          <a:latin typeface="Montserrat Light" panose="00000400000000000000" pitchFamily="50" charset="0"/>
                        </a:rPr>
                        <a:t>2 tbsp organic butter</a:t>
                      </a:r>
                    </a:p>
                  </a:txBody>
                  <a:tcPr/>
                </a:tc>
                <a:tc>
                  <a:txBody>
                    <a:bodyPr/>
                    <a:lstStyle/>
                    <a:p>
                      <a:pPr>
                        <a:lnSpc>
                          <a:spcPct val="150000"/>
                        </a:lnSpc>
                      </a:pPr>
                      <a:r>
                        <a:rPr lang="en-US" sz="1200" dirty="0">
                          <a:latin typeface="Montserrat Light" panose="00000400000000000000" pitchFamily="50" charset="0"/>
                        </a:rPr>
                        <a:t>1 egg </a:t>
                      </a:r>
                      <a:br>
                        <a:rPr lang="en-US" sz="1200" dirty="0">
                          <a:latin typeface="Montserrat Light" panose="00000400000000000000" pitchFamily="50" charset="0"/>
                        </a:rPr>
                      </a:br>
                      <a:r>
                        <a:rPr lang="en-US" sz="1200" dirty="0">
                          <a:latin typeface="Montserrat Light" panose="00000400000000000000" pitchFamily="50" charset="0"/>
                        </a:rPr>
                        <a:t>1 cup organic goat kefir </a:t>
                      </a:r>
                      <a:br>
                        <a:rPr lang="en-US" sz="1200" dirty="0">
                          <a:latin typeface="Montserrat Light" panose="00000400000000000000" pitchFamily="50" charset="0"/>
                        </a:rPr>
                      </a:br>
                      <a:r>
                        <a:rPr lang="en-US" sz="1200" dirty="0">
                          <a:latin typeface="Montserrat Light" panose="00000400000000000000" pitchFamily="50" charset="0"/>
                        </a:rPr>
                        <a:t>1 tsp organic vanilla extract</a:t>
                      </a:r>
                      <a:br>
                        <a:rPr lang="en-US" sz="1200" dirty="0">
                          <a:latin typeface="Montserrat Light" panose="00000400000000000000" pitchFamily="50" charset="0"/>
                        </a:rPr>
                      </a:br>
                      <a:r>
                        <a:rPr lang="en-US" sz="1200" dirty="0">
                          <a:latin typeface="Montserrat Light" panose="00000400000000000000" pitchFamily="50" charset="0"/>
                        </a:rPr>
                        <a:t>organic coconut oil</a:t>
                      </a:r>
                      <a:br>
                        <a:rPr lang="en-US" sz="1200" dirty="0">
                          <a:latin typeface="Montserrat Light" panose="00000400000000000000" pitchFamily="50" charset="0"/>
                        </a:rPr>
                      </a:br>
                      <a:r>
                        <a:rPr lang="en-US" sz="1200" dirty="0">
                          <a:latin typeface="Montserrat Light" panose="00000400000000000000" pitchFamily="50" charset="0"/>
                        </a:rPr>
                        <a:t>organic maple syrup</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865730"/>
            <a:ext cx="5637567" cy="3677032"/>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In one bowl, mix all the dry ingredients. </a:t>
            </a:r>
            <a:br>
              <a:rPr lang="en-US" sz="1200" dirty="0">
                <a:latin typeface="Montserrat Light" panose="00000400000000000000" pitchFamily="50" charset="0"/>
              </a:rPr>
            </a:br>
            <a:r>
              <a:rPr lang="en-US" sz="1200" dirty="0">
                <a:latin typeface="Montserrat Light" panose="00000400000000000000" pitchFamily="50" charset="0"/>
              </a:rPr>
              <a:t>In a separate bowl, mix all the wet ingredients (excluding coconut oil and maple syrup). Stir wet ingredients into dry until completely blended.</a:t>
            </a:r>
            <a:br>
              <a:rPr lang="en-US" sz="1200" dirty="0">
                <a:latin typeface="Montserrat Light" panose="00000400000000000000" pitchFamily="50" charset="0"/>
              </a:rPr>
            </a:br>
            <a:r>
              <a:rPr lang="en-US" sz="1200" dirty="0">
                <a:latin typeface="Montserrat Light" panose="00000400000000000000" pitchFamily="50" charset="0"/>
              </a:rPr>
              <a:t>Heat coconut oil in large skillet over low to medium heat. Use 1/4 cup measuring cup to pour batter onto skillet. When pancakes bubble and the bubbles burst, turn them. Then remove after 1 minute.</a:t>
            </a:r>
          </a:p>
          <a:p>
            <a:pPr>
              <a:lnSpc>
                <a:spcPct val="150000"/>
              </a:lnSpc>
            </a:pPr>
            <a:endParaRPr lang="en-US" sz="7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200" dirty="0">
                <a:latin typeface="Montserrat Light" panose="00000400000000000000" pitchFamily="50" charset="0"/>
              </a:rPr>
              <a:t>Time saving tip ~ Use all the batter. Cook up all the pancakes and save the leftovers. Not only can they be put in the toaster for quick breakfast later in the week, they make an excellent bread like side to any meal or salad later in the day.</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797311670"/>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2824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a:t>
            </a:fld>
            <a:endParaRPr lang="en-US" dirty="0"/>
          </a:p>
        </p:txBody>
      </p:sp>
      <p:sp>
        <p:nvSpPr>
          <p:cNvPr id="11" name="Control 3"/>
          <p:cNvSpPr>
            <a:spLocks noChangeArrowheads="1" noChangeShapeType="1"/>
          </p:cNvSpPr>
          <p:nvPr/>
        </p:nvSpPr>
        <p:spPr bwMode="auto">
          <a:xfrm>
            <a:off x="740852"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alkaline broth</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19" name="Table 18">
            <a:extLst>
              <a:ext uri="{FF2B5EF4-FFF2-40B4-BE49-F238E27FC236}">
                <a16:creationId xmlns:a16="http://schemas.microsoft.com/office/drawing/2014/main" id="{1F3676F8-692E-439B-B329-5CA4C684FCD5}"/>
              </a:ext>
            </a:extLst>
          </p:cNvPr>
          <p:cNvGraphicFramePr>
            <a:graphicFrameLocks noGrp="1"/>
          </p:cNvGraphicFramePr>
          <p:nvPr>
            <p:extLst>
              <p:ext uri="{D42A27DB-BD31-4B8C-83A1-F6EECF244321}">
                <p14:modId xmlns:p14="http://schemas.microsoft.com/office/powerpoint/2010/main" val="60355550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pic>
        <p:nvPicPr>
          <p:cNvPr id="4" name="Picture 3" descr="A picture containing cup, table, indoor, glass&#10;&#10;Description automatically generated">
            <a:extLst>
              <a:ext uri="{FF2B5EF4-FFF2-40B4-BE49-F238E27FC236}">
                <a16:creationId xmlns:a16="http://schemas.microsoft.com/office/drawing/2014/main" id="{753F44BC-F53D-4627-A67E-D4C12C8D1A35}"/>
              </a:ext>
            </a:extLst>
          </p:cNvPr>
          <p:cNvPicPr>
            <a:picLocks noChangeAspect="1"/>
          </p:cNvPicPr>
          <p:nvPr/>
        </p:nvPicPr>
        <p:blipFill rotWithShape="1">
          <a:blip r:embed="rId2">
            <a:extLst>
              <a:ext uri="{28A0092B-C50C-407E-A947-70E740481C1C}">
                <a14:useLocalDpi xmlns:a14="http://schemas.microsoft.com/office/drawing/2010/main" val="0"/>
              </a:ext>
            </a:extLst>
          </a:blip>
          <a:srcRect l="60" r="29837" b="2422"/>
          <a:stretch/>
        </p:blipFill>
        <p:spPr>
          <a:xfrm>
            <a:off x="671512" y="2133601"/>
            <a:ext cx="5576887" cy="5181600"/>
          </a:xfrm>
          <a:prstGeom prst="rect">
            <a:avLst/>
          </a:prstGeom>
        </p:spPr>
      </p:pic>
    </p:spTree>
    <p:extLst>
      <p:ext uri="{BB962C8B-B14F-4D97-AF65-F5344CB8AC3E}">
        <p14:creationId xmlns:p14="http://schemas.microsoft.com/office/powerpoint/2010/main" val="311700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698"/>
            <a:ext cx="6172200" cy="1524000"/>
          </a:xfrm>
        </p:spPr>
        <p:txBody>
          <a:bodyPr>
            <a:noAutofit/>
          </a:bodyPr>
          <a:lstStyle/>
          <a:p>
            <a:pPr algn="l"/>
            <a:r>
              <a:rPr lang="en-US" b="1" dirty="0">
                <a:solidFill>
                  <a:srgbClr val="27B2B1"/>
                </a:solidFill>
                <a:latin typeface="Montserrat Light" panose="00000400000000000000" pitchFamily="50" charset="0"/>
              </a:rPr>
              <a:t>carob coconut </a:t>
            </a:r>
            <a:br>
              <a:rPr lang="en-US" b="1" dirty="0">
                <a:solidFill>
                  <a:srgbClr val="27B2B1"/>
                </a:solidFill>
                <a:latin typeface="Montserrat Light" panose="00000400000000000000" pitchFamily="50" charset="0"/>
              </a:rPr>
            </a:br>
            <a:r>
              <a:rPr lang="en-US" b="1" dirty="0">
                <a:solidFill>
                  <a:srgbClr val="27B2B1"/>
                </a:solidFill>
                <a:latin typeface="Montserrat Light" panose="00000400000000000000" pitchFamily="50" charset="0"/>
              </a:rPr>
              <a:t>delight</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20</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endParaRPr lang="en-US" dirty="0"/>
          </a:p>
          <a:p>
            <a:pPr marL="0" indent="0">
              <a:buNone/>
            </a:pPr>
            <a:endParaRPr lang="en-US" dirty="0"/>
          </a:p>
        </p:txBody>
      </p:sp>
      <p:pic>
        <p:nvPicPr>
          <p:cNvPr id="2051" name="Picture 3" descr="C:\Users\OWNER\Desktop\shutterstock_122284372.jpg"/>
          <p:cNvPicPr>
            <a:picLocks noChangeAspect="1" noChangeArrowheads="1"/>
          </p:cNvPicPr>
          <p:nvPr/>
        </p:nvPicPr>
        <p:blipFill rotWithShape="1">
          <a:blip r:embed="rId2">
            <a:extLst>
              <a:ext uri="{28A0092B-C50C-407E-A947-70E740481C1C}">
                <a14:useLocalDpi xmlns:a14="http://schemas.microsoft.com/office/drawing/2010/main" val="0"/>
              </a:ext>
            </a:extLst>
          </a:blip>
          <a:srcRect t="20279" r="963" b="25878"/>
          <a:stretch/>
        </p:blipFill>
        <p:spPr bwMode="auto">
          <a:xfrm>
            <a:off x="685799" y="2133600"/>
            <a:ext cx="5562601"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F8D0E74D-1EE1-4981-B11F-7E59D7A08A2D}"/>
              </a:ext>
            </a:extLst>
          </p:cNvPr>
          <p:cNvGraphicFramePr>
            <a:graphicFrameLocks noGrp="1"/>
          </p:cNvGraphicFramePr>
          <p:nvPr>
            <p:extLst>
              <p:ext uri="{D42A27DB-BD31-4B8C-83A1-F6EECF244321}">
                <p14:modId xmlns:p14="http://schemas.microsoft.com/office/powerpoint/2010/main" val="2980719798"/>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4634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carob coconut delight</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3833439594"/>
              </p:ext>
            </p:extLst>
          </p:nvPr>
        </p:nvGraphicFramePr>
        <p:xfrm>
          <a:off x="709184" y="1889950"/>
          <a:ext cx="5407964" cy="207219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cup of carob powder</a:t>
                      </a:r>
                      <a:br>
                        <a:rPr lang="en-US" sz="1200" dirty="0">
                          <a:latin typeface="Montserrat Light" panose="00000400000000000000" pitchFamily="50" charset="0"/>
                        </a:rPr>
                      </a:br>
                      <a:r>
                        <a:rPr lang="en-US" sz="1200" dirty="0">
                          <a:latin typeface="Montserrat Light" panose="00000400000000000000" pitchFamily="50" charset="0"/>
                        </a:rPr>
                        <a:t>3/4 cup</a:t>
                      </a:r>
                      <a:r>
                        <a:rPr lang="en-US" sz="1200" baseline="0" dirty="0">
                          <a:latin typeface="Montserrat Light" panose="00000400000000000000" pitchFamily="50" charset="0"/>
                        </a:rPr>
                        <a:t> </a:t>
                      </a:r>
                      <a:r>
                        <a:rPr lang="en-US" sz="1200" dirty="0">
                          <a:latin typeface="Montserrat Light" panose="00000400000000000000" pitchFamily="50" charset="0"/>
                        </a:rPr>
                        <a:t>of coconut oil</a:t>
                      </a:r>
                      <a:br>
                        <a:rPr lang="en-US" sz="1200" dirty="0">
                          <a:latin typeface="Montserrat Light" panose="00000400000000000000" pitchFamily="50" charset="0"/>
                        </a:rPr>
                      </a:br>
                      <a:r>
                        <a:rPr lang="en-US" sz="1200" dirty="0">
                          <a:latin typeface="Montserrat Light" panose="00000400000000000000" pitchFamily="50" charset="0"/>
                        </a:rPr>
                        <a:t>1/2 cup of shredded coconut</a:t>
                      </a:r>
                      <a:br>
                        <a:rPr lang="en-US" sz="1200" dirty="0">
                          <a:latin typeface="Montserrat Light" panose="00000400000000000000" pitchFamily="50" charset="0"/>
                        </a:rPr>
                      </a:br>
                      <a:r>
                        <a:rPr lang="en-US" sz="1200" dirty="0">
                          <a:latin typeface="Montserrat Light" panose="00000400000000000000" pitchFamily="50" charset="0"/>
                        </a:rPr>
                        <a:t>1/4 cup of fresh or dried berries like cranberry, goji berry or golden berry</a:t>
                      </a:r>
                    </a:p>
                  </a:txBody>
                  <a:tcPr/>
                </a:tc>
                <a:tc>
                  <a:txBody>
                    <a:bodyPr/>
                    <a:lstStyle/>
                    <a:p>
                      <a:pPr>
                        <a:lnSpc>
                          <a:spcPct val="150000"/>
                        </a:lnSpc>
                      </a:pPr>
                      <a:r>
                        <a:rPr lang="en-US" sz="1200" dirty="0">
                          <a:latin typeface="Montserrat Light" panose="00000400000000000000" pitchFamily="50" charset="0"/>
                        </a:rPr>
                        <a:t>a sprinkle of cinnamon and vanilla powder </a:t>
                      </a:r>
                      <a:br>
                        <a:rPr lang="en-US" sz="1200" dirty="0">
                          <a:latin typeface="Montserrat Light" panose="00000400000000000000" pitchFamily="50" charset="0"/>
                        </a:rPr>
                      </a:br>
                      <a:r>
                        <a:rPr lang="en-US" sz="1200" dirty="0">
                          <a:latin typeface="Montserrat Light" panose="00000400000000000000" pitchFamily="50" charset="0"/>
                        </a:rPr>
                        <a:t>soy lecithin is optional (will make it taste more like chocolate)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164364"/>
            <a:ext cx="5637567" cy="162070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Melt coconut oil and mix in carob powder and keep stirring until incorporated. </a:t>
            </a:r>
            <a:br>
              <a:rPr lang="en-US" sz="1200" dirty="0">
                <a:latin typeface="Montserrat Light" panose="00000400000000000000" pitchFamily="50" charset="0"/>
              </a:rPr>
            </a:br>
            <a:r>
              <a:rPr lang="en-US" sz="1200" dirty="0">
                <a:latin typeface="Montserrat Light" panose="00000400000000000000" pitchFamily="50" charset="0"/>
              </a:rPr>
              <a:t>Throw in the other ingredients and mix in.</a:t>
            </a:r>
            <a:br>
              <a:rPr lang="en-US" sz="1200" dirty="0">
                <a:latin typeface="Montserrat Light" panose="00000400000000000000" pitchFamily="50" charset="0"/>
              </a:rPr>
            </a:br>
            <a:r>
              <a:rPr lang="en-US" sz="1200" dirty="0">
                <a:latin typeface="Montserrat Light" panose="00000400000000000000" pitchFamily="50" charset="0"/>
              </a:rPr>
              <a:t>Pour mixture in glass container and cool in the refrigerator.</a:t>
            </a:r>
          </a:p>
          <a:p>
            <a:pPr>
              <a:lnSpc>
                <a:spcPct val="150000"/>
              </a:lnSpc>
            </a:pP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362706479"/>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8649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851" y="5105400"/>
            <a:ext cx="6324600" cy="609600"/>
          </a:xfrm>
        </p:spPr>
        <p:txBody>
          <a:bodyPr/>
          <a:lstStyle/>
          <a:p>
            <a:pPr algn="l"/>
            <a:r>
              <a:rPr lang="en-US" b="1" dirty="0">
                <a:solidFill>
                  <a:schemeClr val="bg1"/>
                </a:solidFill>
              </a:rPr>
              <a:t>Health Coach Group</a:t>
            </a:r>
          </a:p>
          <a:p>
            <a:pPr marL="0" indent="0">
              <a:buNone/>
            </a:pPr>
            <a:endParaRPr lang="en-US" dirty="0"/>
          </a:p>
        </p:txBody>
      </p:sp>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8538247"/>
              </p:ext>
            </p:extLst>
          </p:nvPr>
        </p:nvGraphicFramePr>
        <p:xfrm>
          <a:off x="741842" y="2286000"/>
          <a:ext cx="5354158" cy="2740152"/>
        </p:xfrm>
        <a:graphic>
          <a:graphicData uri="http://schemas.openxmlformats.org/drawingml/2006/table">
            <a:tbl>
              <a:tblPr firstRow="1" bandRow="1">
                <a:tableStyleId>{2D5ABB26-0587-4C30-8999-92F81FD0307C}</a:tableStyleId>
              </a:tblPr>
              <a:tblGrid>
                <a:gridCol w="2741899">
                  <a:extLst>
                    <a:ext uri="{9D8B030D-6E8A-4147-A177-3AD203B41FA5}">
                      <a16:colId xmlns:a16="http://schemas.microsoft.com/office/drawing/2014/main" val="20000"/>
                    </a:ext>
                  </a:extLst>
                </a:gridCol>
                <a:gridCol w="2612259">
                  <a:extLst>
                    <a:ext uri="{9D8B030D-6E8A-4147-A177-3AD203B41FA5}">
                      <a16:colId xmlns:a16="http://schemas.microsoft.com/office/drawing/2014/main" val="20001"/>
                    </a:ext>
                  </a:extLst>
                </a:gridCol>
              </a:tblGrid>
              <a:tr h="0">
                <a:tc>
                  <a:txBody>
                    <a:bodyPr/>
                    <a:lstStyle/>
                    <a:p>
                      <a:pPr>
                        <a:lnSpc>
                          <a:spcPct val="150000"/>
                        </a:lnSpc>
                      </a:pPr>
                      <a:r>
                        <a:rPr lang="en-US" sz="1400" b="1" dirty="0">
                          <a:latin typeface="Montserrat Light" panose="00000400000000000000" pitchFamily="50" charset="0"/>
                        </a:rPr>
                        <a:t> </a:t>
                      </a:r>
                    </a:p>
                  </a:txBody>
                  <a:tcPr/>
                </a:tc>
                <a:tc>
                  <a:txBody>
                    <a:bodyPr/>
                    <a:lstStyle/>
                    <a:p>
                      <a:pPr>
                        <a:lnSpc>
                          <a:spcPct val="150000"/>
                        </a:lnSpc>
                      </a:pPr>
                      <a:r>
                        <a:rPr lang="en-US" sz="1400" b="1" dirty="0">
                          <a:latin typeface="Montserrat Light" panose="00000400000000000000" pitchFamily="50" charset="0"/>
                        </a:rPr>
                        <a:t> </a:t>
                      </a:r>
                    </a:p>
                  </a:txBody>
                  <a:tcPr/>
                </a:tc>
                <a:extLst>
                  <a:ext uri="{0D108BD9-81ED-4DB2-BD59-A6C34878D82A}">
                    <a16:rowId xmlns:a16="http://schemas.microsoft.com/office/drawing/2014/main" val="10000"/>
                  </a:ext>
                </a:extLst>
              </a:tr>
              <a:tr h="137160">
                <a:tc>
                  <a:txBody>
                    <a:bodyPr/>
                    <a:lstStyle/>
                    <a:p>
                      <a:pPr marL="0" algn="l" defTabSz="914400" rtl="0" eaLnBrk="1" latinLnBrk="0" hangingPunct="1">
                        <a:lnSpc>
                          <a:spcPct val="150000"/>
                        </a:lnSpc>
                      </a:pPr>
                      <a:r>
                        <a:rPr lang="en-US" sz="1400" dirty="0">
                          <a:latin typeface="Montserrat Light" panose="00000400000000000000" pitchFamily="50" charset="0"/>
                        </a:rPr>
                        <a:t> </a:t>
                      </a:r>
                    </a:p>
                  </a:txBody>
                  <a:tcPr/>
                </a:tc>
                <a:tc>
                  <a:txBody>
                    <a:bodyPr/>
                    <a:lstStyle/>
                    <a:p>
                      <a:pPr>
                        <a:lnSpc>
                          <a:spcPct val="150000"/>
                        </a:lnSpc>
                      </a:pPr>
                      <a:endParaRPr lang="en-US" sz="1400" dirty="0">
                        <a:latin typeface="Montserrat Light" panose="00000400000000000000" pitchFamily="50" charset="0"/>
                      </a:endParaRPr>
                    </a:p>
                  </a:txBody>
                  <a:tcPr/>
                </a:tc>
                <a:extLst>
                  <a:ext uri="{0D108BD9-81ED-4DB2-BD59-A6C34878D82A}">
                    <a16:rowId xmlns:a16="http://schemas.microsoft.com/office/drawing/2014/main" val="10001"/>
                  </a:ext>
                </a:extLst>
              </a:tr>
              <a:tr h="284807">
                <a:tc gridSpan="2">
                  <a:txBody>
                    <a:bodyPr/>
                    <a:lstStyle/>
                    <a:p>
                      <a:pPr marL="0" algn="l" defTabSz="914400" rtl="0" eaLnBrk="1" latinLnBrk="0" hangingPunct="1">
                        <a:lnSpc>
                          <a:spcPct val="150000"/>
                        </a:lnSpc>
                      </a:pPr>
                      <a:r>
                        <a:rPr lang="en-US" sz="1400" dirty="0">
                          <a:latin typeface="Montserrat Light" panose="00000400000000000000" pitchFamily="50" charset="0"/>
                        </a:rPr>
                        <a:t> </a:t>
                      </a:r>
                      <a:endParaRPr lang="en-US" sz="1400" kern="1200" dirty="0">
                        <a:solidFill>
                          <a:schemeClr val="tx1"/>
                        </a:solidFill>
                        <a:latin typeface="Montserrat Light" panose="00000400000000000000" pitchFamily="50" charset="0"/>
                        <a:ea typeface="+mn-ea"/>
                        <a:cs typeface="+mn-cs"/>
                      </a:endParaRPr>
                    </a:p>
                  </a:txBody>
                  <a:tcPr/>
                </a:tc>
                <a:tc hMerge="1">
                  <a:txBody>
                    <a:bodyPr/>
                    <a:lstStyle/>
                    <a:p>
                      <a:pPr marL="0" algn="l" defTabSz="914400" rtl="0" eaLnBrk="1" latinLnBrk="0" hangingPunct="1"/>
                      <a:endParaRPr lang="en-US" sz="10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117740">
                <a:tc>
                  <a:txBody>
                    <a:bodyPr/>
                    <a:lstStyle/>
                    <a:p>
                      <a:pPr>
                        <a:lnSpc>
                          <a:spcPct val="150000"/>
                        </a:lnSpc>
                      </a:pPr>
                      <a:r>
                        <a:rPr lang="en-US" sz="1400" b="1" dirty="0">
                          <a:latin typeface="Montserrat Light" panose="00000400000000000000" pitchFamily="50" charset="0"/>
                        </a:rPr>
                        <a:t> </a:t>
                      </a:r>
                    </a:p>
                  </a:txBody>
                  <a:tcPr/>
                </a:tc>
                <a:tc>
                  <a:txBody>
                    <a:bodyPr/>
                    <a:lstStyle/>
                    <a:p>
                      <a:pPr>
                        <a:lnSpc>
                          <a:spcPct val="150000"/>
                        </a:lnSpc>
                      </a:pPr>
                      <a:r>
                        <a:rPr lang="en-US" sz="1400" dirty="0">
                          <a:latin typeface="Montserrat Light" panose="00000400000000000000" pitchFamily="50" charset="0"/>
                        </a:rPr>
                        <a:t> </a:t>
                      </a: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3"/>
                  </a:ext>
                </a:extLst>
              </a:tr>
              <a:tr h="117740">
                <a:tc>
                  <a:txBody>
                    <a:bodyPr/>
                    <a:lstStyle/>
                    <a:p>
                      <a:pPr>
                        <a:lnSpc>
                          <a:spcPct val="150000"/>
                        </a:lnSpc>
                      </a:pPr>
                      <a:endParaRPr lang="en-US" sz="1400" dirty="0">
                        <a:latin typeface="Montserrat Light" panose="00000400000000000000" pitchFamily="50" charset="0"/>
                      </a:endParaRPr>
                    </a:p>
                  </a:txBody>
                  <a:tcPr/>
                </a:tc>
                <a:tc>
                  <a:txBody>
                    <a:bodyPr/>
                    <a:lstStyle/>
                    <a:p>
                      <a:pPr>
                        <a:lnSpc>
                          <a:spcPct val="150000"/>
                        </a:lnSpc>
                      </a:pPr>
                      <a:r>
                        <a:rPr lang="en-US" sz="1400" dirty="0">
                          <a:latin typeface="Montserrat Light" panose="00000400000000000000" pitchFamily="50" charset="0"/>
                        </a:rPr>
                        <a:t> </a:t>
                      </a: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4"/>
                  </a:ext>
                </a:extLst>
              </a:tr>
              <a:tr h="117740">
                <a:tc>
                  <a:txBody>
                    <a:bodyPr/>
                    <a:lstStyle/>
                    <a:p>
                      <a:pPr>
                        <a:lnSpc>
                          <a:spcPct val="150000"/>
                        </a:lnSpc>
                      </a:pPr>
                      <a:r>
                        <a:rPr lang="en-US" sz="1400" dirty="0">
                          <a:latin typeface="Montserrat Light" panose="00000400000000000000" pitchFamily="50" charset="0"/>
                        </a:rPr>
                        <a:t> </a:t>
                      </a:r>
                    </a:p>
                  </a:txBody>
                  <a:tcPr/>
                </a:tc>
                <a:tc>
                  <a:txBody>
                    <a:bodyPr/>
                    <a:lstStyle/>
                    <a:p>
                      <a:pPr>
                        <a:lnSpc>
                          <a:spcPct val="150000"/>
                        </a:lnSpc>
                      </a:pPr>
                      <a:r>
                        <a:rPr lang="en-US" sz="1400" dirty="0">
                          <a:latin typeface="Montserrat Light" panose="00000400000000000000" pitchFamily="50" charset="0"/>
                        </a:rPr>
                        <a:t> </a:t>
                      </a: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5"/>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6"/>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7"/>
                  </a:ext>
                </a:extLst>
              </a:tr>
            </a:tbl>
          </a:graphicData>
        </a:graphic>
      </p:graphicFrame>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22</a:t>
            </a:fld>
            <a:endParaRPr lang="en-US" dirty="0"/>
          </a:p>
        </p:txBody>
      </p:sp>
      <p:sp>
        <p:nvSpPr>
          <p:cNvPr id="11" name="Control 3"/>
          <p:cNvSpPr>
            <a:spLocks noChangeArrowheads="1" noChangeShapeType="1"/>
          </p:cNvSpPr>
          <p:nvPr/>
        </p:nvSpPr>
        <p:spPr bwMode="auto">
          <a:xfrm>
            <a:off x="740852"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rPr>
              <a:t>cathy’s favorite garlic dressing</a:t>
            </a:r>
          </a:p>
          <a:p>
            <a:pPr lvl="0" fontAlgn="base">
              <a:spcBef>
                <a:spcPct val="0"/>
              </a:spcBef>
              <a:spcAft>
                <a:spcPts val="100"/>
              </a:spcAft>
            </a:pPr>
            <a:endParaRPr kumimoji="0" lang="en-US" sz="4800" b="1" i="0" u="none" strike="noStrike" cap="none" normalizeH="0" baseline="0" dirty="0">
              <a:ln>
                <a:noFill/>
              </a:ln>
              <a:solidFill>
                <a:schemeClr val="accent3"/>
              </a:solidFill>
              <a:effectLst/>
              <a:latin typeface="+mj-lt"/>
              <a:cs typeface="Arial" pitchFamily="34" charset="0"/>
            </a:endParaRPr>
          </a:p>
        </p:txBody>
      </p:sp>
      <p:pic>
        <p:nvPicPr>
          <p:cNvPr id="5" name="Picture 4" descr="A cup of coffee and a glass of beer on a table&#10;&#10;Description automatically generated">
            <a:extLst>
              <a:ext uri="{FF2B5EF4-FFF2-40B4-BE49-F238E27FC236}">
                <a16:creationId xmlns:a16="http://schemas.microsoft.com/office/drawing/2014/main" id="{0BFB4BF2-8A6D-427A-87D4-5F70964A551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1268" y="2126738"/>
            <a:ext cx="5375306" cy="5197987"/>
          </a:xfrm>
          <a:prstGeom prst="rect">
            <a:avLst/>
          </a:prstGeom>
        </p:spPr>
      </p:pic>
      <p:graphicFrame>
        <p:nvGraphicFramePr>
          <p:cNvPr id="12" name="Table 11">
            <a:extLst>
              <a:ext uri="{FF2B5EF4-FFF2-40B4-BE49-F238E27FC236}">
                <a16:creationId xmlns:a16="http://schemas.microsoft.com/office/drawing/2014/main" id="{3E37D763-57FA-4ED6-AFD9-AFB9689C94DB}"/>
              </a:ext>
            </a:extLst>
          </p:cNvPr>
          <p:cNvGraphicFramePr>
            <a:graphicFrameLocks noGrp="1"/>
          </p:cNvGraphicFramePr>
          <p:nvPr>
            <p:extLst>
              <p:ext uri="{D42A27DB-BD31-4B8C-83A1-F6EECF244321}">
                <p14:modId xmlns:p14="http://schemas.microsoft.com/office/powerpoint/2010/main" val="1866771894"/>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05739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23</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err="1">
                <a:solidFill>
                  <a:srgbClr val="27B2B1"/>
                </a:solidFill>
                <a:latin typeface="Montserrat Light" panose="00000400000000000000" pitchFamily="50" charset="0"/>
                <a:cs typeface="Arial" pitchFamily="34" charset="0"/>
              </a:rPr>
              <a:t>cathy’s</a:t>
            </a:r>
            <a:r>
              <a:rPr lang="en-US" sz="4400" b="1" dirty="0">
                <a:solidFill>
                  <a:srgbClr val="27B2B1"/>
                </a:solidFill>
                <a:latin typeface="Montserrat Light" panose="00000400000000000000" pitchFamily="50" charset="0"/>
                <a:cs typeface="Arial" pitchFamily="34" charset="0"/>
              </a:rPr>
              <a:t> favorite garlic dressing</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087340663"/>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marL="0" indent="0" algn="l" defTabSz="914400" rtl="0" eaLnBrk="1" latinLnBrk="0" hangingPunct="1">
                        <a:lnSpc>
                          <a:spcPct val="150000"/>
                        </a:lnSpc>
                      </a:pPr>
                      <a:r>
                        <a:rPr lang="en-US" sz="1200" dirty="0">
                          <a:latin typeface="Montserrat Light" panose="00000400000000000000" pitchFamily="50" charset="0"/>
                        </a:rPr>
                        <a:t>2 tsp </a:t>
                      </a:r>
                      <a:r>
                        <a:rPr lang="en-US" sz="1200" dirty="0" err="1">
                          <a:latin typeface="Montserrat Light" panose="00000400000000000000" pitchFamily="50" charset="0"/>
                        </a:rPr>
                        <a:t>dijon</a:t>
                      </a:r>
                      <a:r>
                        <a:rPr lang="en-US" sz="1200" dirty="0">
                          <a:latin typeface="Montserrat Light" panose="00000400000000000000" pitchFamily="50" charset="0"/>
                        </a:rPr>
                        <a:t> mustard</a:t>
                      </a:r>
                      <a:br>
                        <a:rPr lang="en-US" sz="1200" dirty="0">
                          <a:latin typeface="Montserrat Light" panose="00000400000000000000" pitchFamily="50" charset="0"/>
                        </a:rPr>
                      </a:br>
                      <a:r>
                        <a:rPr lang="en-US" sz="1200" dirty="0">
                          <a:latin typeface="Montserrat Light" panose="00000400000000000000" pitchFamily="50" charset="0"/>
                        </a:rPr>
                        <a:t>4 tbsp raw wine vinegar (or balsamic vinegar)</a:t>
                      </a:r>
                    </a:p>
                  </a:txBody>
                  <a:tcPr/>
                </a:tc>
                <a:tc>
                  <a:txBody>
                    <a:bodyPr/>
                    <a:lstStyle/>
                    <a:p>
                      <a:pPr marL="0" algn="l" defTabSz="914400" rtl="0" eaLnBrk="1" latinLnBrk="0" hangingPunct="1">
                        <a:lnSpc>
                          <a:spcPct val="150000"/>
                        </a:lnSpc>
                      </a:pPr>
                      <a:r>
                        <a:rPr lang="en-US" sz="1200" dirty="0">
                          <a:latin typeface="Montserrat Light" panose="00000400000000000000" pitchFamily="50" charset="0"/>
                        </a:rPr>
                        <a:t>1 cup extra virgin cold pressed olive oil</a:t>
                      </a:r>
                      <a:br>
                        <a:rPr lang="en-US" sz="1200" dirty="0">
                          <a:latin typeface="Montserrat Light" panose="00000400000000000000" pitchFamily="50" charset="0"/>
                        </a:rPr>
                      </a:br>
                      <a:r>
                        <a:rPr lang="en-US" sz="1200" dirty="0">
                          <a:latin typeface="Montserrat Light" panose="00000400000000000000" pitchFamily="50" charset="0"/>
                        </a:rPr>
                        <a:t>3 cloves garlic, peeled and mashed</a:t>
                      </a:r>
                      <a:endParaRPr lang="en-US" sz="1200" kern="1200" dirty="0">
                        <a:solidFill>
                          <a:schemeClr val="tx1"/>
                        </a:solidFill>
                        <a:latin typeface="Montserrat Light" panose="00000400000000000000" pitchFamily="50" charset="0"/>
                        <a:ea typeface="+mn-ea"/>
                        <a:cs typeface="+mn-cs"/>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672160"/>
            <a:ext cx="5637567" cy="173804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Combine all ingredients and shake (refrigerate)</a:t>
            </a:r>
          </a:p>
          <a:p>
            <a:pPr>
              <a:lnSpc>
                <a:spcPct val="150000"/>
              </a:lnSpc>
            </a:pPr>
            <a:endParaRPr lang="en-US" sz="7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200" dirty="0">
                <a:latin typeface="Montserrat Light" panose="00000400000000000000" pitchFamily="50" charset="0"/>
              </a:rPr>
              <a:t>You may add herbs like parsley, tarragon, thyme, basil or oregano and pepper if you like.</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834481499"/>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0731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172200" cy="1524000"/>
          </a:xfrm>
        </p:spPr>
        <p:txBody>
          <a:bodyPr>
            <a:noAutofit/>
          </a:bodyPr>
          <a:lstStyle/>
          <a:p>
            <a:pPr algn="l"/>
            <a:r>
              <a:rPr lang="en-US" b="1" dirty="0">
                <a:solidFill>
                  <a:srgbClr val="27B2B1"/>
                </a:solidFill>
                <a:latin typeface="Montserrat Light" panose="00000400000000000000" pitchFamily="50" charset="0"/>
              </a:rPr>
              <a:t>cathy’s favorite green juice</a:t>
            </a:r>
          </a:p>
        </p:txBody>
      </p:sp>
      <p:sp>
        <p:nvSpPr>
          <p:cNvPr id="4" name="Footer Placeholder 3"/>
          <p:cNvSpPr>
            <a:spLocks noGrp="1"/>
          </p:cNvSpPr>
          <p:nvPr>
            <p:ph type="ftr" sz="quarter" idx="4294967295"/>
          </p:nvPr>
        </p:nvSpPr>
        <p:spPr>
          <a:xfrm>
            <a:off x="2343150" y="857038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24</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endParaRPr lang="en-US" dirty="0"/>
          </a:p>
          <a:p>
            <a:pPr marL="0" indent="0">
              <a:buNone/>
            </a:pP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14" t="12095" r="2014" b="9088"/>
          <a:stretch/>
        </p:blipFill>
        <p:spPr>
          <a:xfrm>
            <a:off x="1124852" y="2133600"/>
            <a:ext cx="4684496" cy="5387161"/>
          </a:xfrm>
          <a:prstGeom prst="rect">
            <a:avLst/>
          </a:prstGeom>
        </p:spPr>
      </p:pic>
      <p:graphicFrame>
        <p:nvGraphicFramePr>
          <p:cNvPr id="9" name="Table 8">
            <a:extLst>
              <a:ext uri="{FF2B5EF4-FFF2-40B4-BE49-F238E27FC236}">
                <a16:creationId xmlns:a16="http://schemas.microsoft.com/office/drawing/2014/main" id="{7510654B-B14F-4FFA-AAC7-2C5C523C88A7}"/>
              </a:ext>
            </a:extLst>
          </p:cNvPr>
          <p:cNvGraphicFramePr>
            <a:graphicFrameLocks noGrp="1"/>
          </p:cNvGraphicFramePr>
          <p:nvPr>
            <p:extLst>
              <p:ext uri="{D42A27DB-BD31-4B8C-83A1-F6EECF244321}">
                <p14:modId xmlns:p14="http://schemas.microsoft.com/office/powerpoint/2010/main" val="1979068286"/>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5278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err="1">
                <a:solidFill>
                  <a:srgbClr val="27B2B1"/>
                </a:solidFill>
                <a:latin typeface="Montserrat Light" panose="00000400000000000000" pitchFamily="50" charset="0"/>
                <a:cs typeface="Arial" pitchFamily="34" charset="0"/>
              </a:rPr>
              <a:t>cathy’s</a:t>
            </a:r>
            <a:r>
              <a:rPr lang="en-US" sz="4400" b="1" dirty="0">
                <a:solidFill>
                  <a:srgbClr val="27B2B1"/>
                </a:solidFill>
                <a:latin typeface="Montserrat Light" panose="00000400000000000000" pitchFamily="50" charset="0"/>
                <a:cs typeface="Arial" pitchFamily="34" charset="0"/>
              </a:rPr>
              <a:t> favorite green juice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810294259"/>
              </p:ext>
            </p:extLst>
          </p:nvPr>
        </p:nvGraphicFramePr>
        <p:xfrm>
          <a:off x="709184" y="1889950"/>
          <a:ext cx="5407964" cy="2346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bunch kale</a:t>
                      </a:r>
                      <a:br>
                        <a:rPr lang="en-US" sz="1200" dirty="0">
                          <a:latin typeface="Montserrat Light" panose="00000400000000000000" pitchFamily="50" charset="0"/>
                        </a:rPr>
                      </a:br>
                      <a:r>
                        <a:rPr lang="en-US" sz="1200" dirty="0">
                          <a:latin typeface="Montserrat Light" panose="00000400000000000000" pitchFamily="50" charset="0"/>
                        </a:rPr>
                        <a:t>2 cucumbers</a:t>
                      </a:r>
                      <a:br>
                        <a:rPr lang="en-US" sz="1200" dirty="0">
                          <a:latin typeface="Montserrat Light" panose="00000400000000000000" pitchFamily="50" charset="0"/>
                        </a:rPr>
                      </a:br>
                      <a:r>
                        <a:rPr lang="en-US" sz="1200" dirty="0">
                          <a:latin typeface="Montserrat Light" panose="00000400000000000000" pitchFamily="50" charset="0"/>
                        </a:rPr>
                        <a:t>1 head celery</a:t>
                      </a:r>
                      <a:br>
                        <a:rPr lang="en-US" sz="1200" dirty="0">
                          <a:latin typeface="Montserrat Light" panose="00000400000000000000" pitchFamily="50" charset="0"/>
                        </a:rPr>
                      </a:br>
                      <a:r>
                        <a:rPr lang="en-US" sz="1200" dirty="0">
                          <a:latin typeface="Montserrat Light" panose="00000400000000000000" pitchFamily="50" charset="0"/>
                        </a:rPr>
                        <a:t>1 cup snap peas</a:t>
                      </a:r>
                      <a:br>
                        <a:rPr lang="en-US" sz="1200" dirty="0">
                          <a:latin typeface="Montserrat Light" panose="00000400000000000000" pitchFamily="50" charset="0"/>
                        </a:rPr>
                      </a:br>
                      <a:r>
                        <a:rPr lang="en-US" sz="1200" dirty="0">
                          <a:latin typeface="Montserrat Light" panose="00000400000000000000" pitchFamily="50" charset="0"/>
                        </a:rPr>
                        <a:t>4 fuji apples</a:t>
                      </a:r>
                      <a:br>
                        <a:rPr lang="en-US" sz="1200" dirty="0">
                          <a:latin typeface="Montserrat Light" panose="00000400000000000000" pitchFamily="50" charset="0"/>
                        </a:rPr>
                      </a:br>
                      <a:r>
                        <a:rPr lang="en-US" sz="1200" dirty="0">
                          <a:latin typeface="Montserrat Light" panose="00000400000000000000" pitchFamily="50" charset="0"/>
                        </a:rPr>
                        <a:t>1-inch ginger</a:t>
                      </a:r>
                      <a:br>
                        <a:rPr lang="en-US" sz="1200" dirty="0">
                          <a:latin typeface="Montserrat Light" panose="00000400000000000000" pitchFamily="50" charset="0"/>
                        </a:rPr>
                      </a:br>
                      <a:r>
                        <a:rPr lang="en-US" sz="1200" dirty="0">
                          <a:latin typeface="Montserrat Light" panose="00000400000000000000" pitchFamily="50" charset="0"/>
                        </a:rPr>
                        <a:t>1 orange peeled</a:t>
                      </a:r>
                    </a:p>
                  </a:txBody>
                  <a:tcPr/>
                </a:tc>
                <a:tc>
                  <a:txBody>
                    <a:bodyPr/>
                    <a:lstStyle/>
                    <a:p>
                      <a:pPr marL="0" algn="l" defTabSz="914400" rtl="0" eaLnBrk="1" latinLnBrk="0" hangingPunct="1">
                        <a:lnSpc>
                          <a:spcPct val="150000"/>
                        </a:lnSpc>
                      </a:pPr>
                      <a:endParaRPr lang="en-US" sz="1100" kern="1200" dirty="0">
                        <a:solidFill>
                          <a:schemeClr val="tx1"/>
                        </a:solidFill>
                        <a:latin typeface="Montserrat Light" panose="00000400000000000000" pitchFamily="50" charset="0"/>
                        <a:ea typeface="+mn-ea"/>
                        <a:cs typeface="+mn-cs"/>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584159"/>
            <a:ext cx="5637567" cy="789703"/>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Juice and drink!</a:t>
            </a:r>
          </a:p>
          <a:p>
            <a:pPr>
              <a:lnSpc>
                <a:spcPct val="150000"/>
              </a:lnSpc>
            </a:pP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660780512"/>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27597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119" y="503957"/>
            <a:ext cx="6172200" cy="1843616"/>
          </a:xfrm>
        </p:spPr>
        <p:txBody>
          <a:bodyPr>
            <a:noAutofit/>
          </a:bodyPr>
          <a:lstStyle/>
          <a:p>
            <a:pPr algn="l"/>
            <a:r>
              <a:rPr lang="en-US" b="1" dirty="0">
                <a:solidFill>
                  <a:srgbClr val="27B2B1"/>
                </a:solidFill>
                <a:latin typeface="Montserrat Light" panose="00000400000000000000" pitchFamily="50" charset="0"/>
              </a:rPr>
              <a:t>cedar plank grilled salmon filets</a:t>
            </a:r>
          </a:p>
          <a:p>
            <a:pPr marL="0" indent="0">
              <a:buNone/>
            </a:pPr>
            <a:endParaRPr lang="en-US" dirty="0"/>
          </a:p>
        </p:txBody>
      </p:sp>
      <p:sp>
        <p:nvSpPr>
          <p:cNvPr id="4" name="Footer Placeholder 3"/>
          <p:cNvSpPr>
            <a:spLocks noGrp="1"/>
          </p:cNvSpPr>
          <p:nvPr>
            <p:ph type="ftr" sz="quarter" idx="4294967295"/>
          </p:nvPr>
        </p:nvSpPr>
        <p:spPr>
          <a:xfrm>
            <a:off x="2343150" y="842306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26</a:t>
            </a:fld>
            <a:endParaRPr lang="en-US" dirty="0"/>
          </a:p>
        </p:txBody>
      </p:sp>
      <p:pic>
        <p:nvPicPr>
          <p:cNvPr id="15362" name="Picture 2" descr="C:\Users\OWNER\Desktop\shutterstock_65839168.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87" t="16537" r="10697" b="19912"/>
          <a:stretch/>
        </p:blipFill>
        <p:spPr bwMode="auto">
          <a:xfrm>
            <a:off x="126559" y="2133600"/>
            <a:ext cx="6172201"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C8D2D786-D270-42F7-A74D-013863211ED5}"/>
              </a:ext>
            </a:extLst>
          </p:cNvPr>
          <p:cNvGraphicFramePr>
            <a:graphicFrameLocks noGrp="1"/>
          </p:cNvGraphicFramePr>
          <p:nvPr>
            <p:extLst>
              <p:ext uri="{D42A27DB-BD31-4B8C-83A1-F6EECF244321}">
                <p14:modId xmlns:p14="http://schemas.microsoft.com/office/powerpoint/2010/main" val="1604749782"/>
              </p:ext>
            </p:extLst>
          </p:nvPr>
        </p:nvGraphicFramePr>
        <p:xfrm>
          <a:off x="555551" y="8549640"/>
          <a:ext cx="5614280" cy="365760"/>
        </p:xfrm>
        <a:graphic>
          <a:graphicData uri="http://schemas.openxmlformats.org/drawingml/2006/table">
            <a:tbl>
              <a:tblPr firstRow="1" bandRow="1">
                <a:tableStyleId>{2D5ABB26-0587-4C30-8999-92F81FD0307C}</a:tableStyleId>
              </a:tblPr>
              <a:tblGrid>
                <a:gridCol w="1122856">
                  <a:extLst>
                    <a:ext uri="{9D8B030D-6E8A-4147-A177-3AD203B41FA5}">
                      <a16:colId xmlns:a16="http://schemas.microsoft.com/office/drawing/2014/main" val="20000"/>
                    </a:ext>
                  </a:extLst>
                </a:gridCol>
                <a:gridCol w="1122856">
                  <a:extLst>
                    <a:ext uri="{9D8B030D-6E8A-4147-A177-3AD203B41FA5}">
                      <a16:colId xmlns:a16="http://schemas.microsoft.com/office/drawing/2014/main" val="20001"/>
                    </a:ext>
                  </a:extLst>
                </a:gridCol>
                <a:gridCol w="1122856">
                  <a:extLst>
                    <a:ext uri="{9D8B030D-6E8A-4147-A177-3AD203B41FA5}">
                      <a16:colId xmlns:a16="http://schemas.microsoft.com/office/drawing/2014/main" val="20002"/>
                    </a:ext>
                  </a:extLst>
                </a:gridCol>
                <a:gridCol w="1122856">
                  <a:extLst>
                    <a:ext uri="{9D8B030D-6E8A-4147-A177-3AD203B41FA5}">
                      <a16:colId xmlns:a16="http://schemas.microsoft.com/office/drawing/2014/main" val="20003"/>
                    </a:ext>
                  </a:extLst>
                </a:gridCol>
                <a:gridCol w="1122856">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615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cedar plank grilled salmon filets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98595517"/>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wild caught salmon filets</a:t>
                      </a:r>
                      <a:br>
                        <a:rPr lang="en-US" sz="1200" dirty="0">
                          <a:latin typeface="Montserrat Light" panose="00000400000000000000" pitchFamily="50" charset="0"/>
                        </a:rPr>
                      </a:br>
                      <a:r>
                        <a:rPr lang="en-US" sz="1200" dirty="0">
                          <a:latin typeface="Montserrat Light" panose="00000400000000000000" pitchFamily="50" charset="0"/>
                        </a:rPr>
                        <a:t>cedar plank(s)</a:t>
                      </a:r>
                      <a:br>
                        <a:rPr lang="en-US" sz="1200" dirty="0">
                          <a:latin typeface="Montserrat Light" panose="00000400000000000000" pitchFamily="50" charset="0"/>
                        </a:rPr>
                      </a:br>
                      <a:r>
                        <a:rPr lang="en-US" sz="1200" dirty="0">
                          <a:latin typeface="Montserrat Light" panose="00000400000000000000" pitchFamily="50" charset="0"/>
                        </a:rPr>
                        <a:t>2 tbsp tamari</a:t>
                      </a:r>
                      <a:br>
                        <a:rPr lang="en-US" sz="1200" dirty="0">
                          <a:latin typeface="Montserrat Light" panose="00000400000000000000" pitchFamily="50" charset="0"/>
                        </a:rPr>
                      </a:br>
                      <a:r>
                        <a:rPr lang="en-US" sz="1200" dirty="0">
                          <a:latin typeface="Montserrat Light" panose="00000400000000000000" pitchFamily="50" charset="0"/>
                        </a:rPr>
                        <a:t>1 tbsp </a:t>
                      </a:r>
                      <a:r>
                        <a:rPr lang="en-US" sz="1200" dirty="0" err="1">
                          <a:latin typeface="Montserrat Light" panose="00000400000000000000" pitchFamily="50" charset="0"/>
                        </a:rPr>
                        <a:t>dijon</a:t>
                      </a:r>
                      <a:r>
                        <a:rPr lang="en-US" sz="1200" dirty="0">
                          <a:latin typeface="Montserrat Light" panose="00000400000000000000" pitchFamily="50" charset="0"/>
                        </a:rPr>
                        <a:t> mustard</a:t>
                      </a:r>
                    </a:p>
                  </a:txBody>
                  <a:tcPr/>
                </a:tc>
                <a:tc>
                  <a:txBody>
                    <a:bodyPr/>
                    <a:lstStyle/>
                    <a:p>
                      <a:pPr>
                        <a:lnSpc>
                          <a:spcPct val="150000"/>
                        </a:lnSpc>
                      </a:pPr>
                      <a:r>
                        <a:rPr lang="en-US" sz="1200" dirty="0">
                          <a:latin typeface="Montserrat Light" panose="00000400000000000000" pitchFamily="50" charset="0"/>
                        </a:rPr>
                        <a:t>1/2 - 1 tsp fresh ginger juice (squeeze grated ginger root)</a:t>
                      </a:r>
                      <a:br>
                        <a:rPr lang="en-US" sz="1200" dirty="0">
                          <a:latin typeface="Montserrat Light" panose="00000400000000000000" pitchFamily="50" charset="0"/>
                        </a:rPr>
                      </a:br>
                      <a:r>
                        <a:rPr lang="en-US" sz="1200" dirty="0">
                          <a:latin typeface="Montserrat Light" panose="00000400000000000000" pitchFamily="50" charset="0"/>
                        </a:rPr>
                        <a:t>2 - 3 scallions</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760252"/>
            <a:ext cx="5637567" cy="3554948"/>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Follow soaking directions for cedar plank.</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Mix tamari, </a:t>
            </a:r>
            <a:r>
              <a:rPr lang="en-US" sz="1200" dirty="0" err="1">
                <a:latin typeface="Montserrat Light" panose="00000400000000000000" pitchFamily="50" charset="0"/>
              </a:rPr>
              <a:t>dijon</a:t>
            </a:r>
            <a:r>
              <a:rPr lang="en-US" sz="1200" dirty="0">
                <a:latin typeface="Montserrat Light" panose="00000400000000000000" pitchFamily="50" charset="0"/>
              </a:rPr>
              <a:t>, ginger juice and scallions in a bowl. Top salmon filets with mixture.</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Follow grilling directions for cedar plank.</a:t>
            </a:r>
            <a:br>
              <a:rPr lang="en-US" sz="1200" dirty="0">
                <a:latin typeface="Montserrat Light" panose="00000400000000000000" pitchFamily="50" charset="0"/>
              </a:rPr>
            </a:br>
            <a:r>
              <a:rPr lang="en-US" sz="1200" dirty="0">
                <a:latin typeface="Montserrat Light" panose="00000400000000000000" pitchFamily="50" charset="0"/>
              </a:rPr>
              <a:t>Place salmon filets on planks.</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Cook time depends on size of filets. Salmon is a fish that is delicious when removed from heat while still pink in the center. It will rest while you are plating the balance of your meal.</a:t>
            </a: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627576768"/>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59869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4101"/>
            <a:ext cx="6172200" cy="1524000"/>
          </a:xfrm>
        </p:spPr>
        <p:txBody>
          <a:bodyPr>
            <a:normAutofit/>
          </a:bodyPr>
          <a:lstStyle/>
          <a:p>
            <a:pPr algn="l"/>
            <a:r>
              <a:rPr lang="en-US" b="1" dirty="0">
                <a:solidFill>
                  <a:srgbClr val="27B2B1"/>
                </a:solidFill>
                <a:latin typeface="Montserrat Light" panose="00000400000000000000" pitchFamily="50" charset="0"/>
              </a:rPr>
              <a:t>chipotle hummus</a:t>
            </a:r>
          </a:p>
        </p:txBody>
      </p:sp>
      <p:sp>
        <p:nvSpPr>
          <p:cNvPr id="4" name="Footer Placeholder 3"/>
          <p:cNvSpPr>
            <a:spLocks noGrp="1"/>
          </p:cNvSpPr>
          <p:nvPr>
            <p:ph type="ftr" sz="quarter" idx="4294967295"/>
          </p:nvPr>
        </p:nvSpPr>
        <p:spPr>
          <a:xfrm>
            <a:off x="2327357" y="842306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28</a:t>
            </a:fld>
            <a:endParaRPr lang="en-US" dirty="0"/>
          </a:p>
        </p:txBody>
      </p:sp>
      <p:pic>
        <p:nvPicPr>
          <p:cNvPr id="6146" name="Picture 2" descr="C:\Users\OWNER\Desktop\shutterstock_136368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2133600"/>
            <a:ext cx="5454817" cy="52749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7F95212A-6182-4174-9912-8865241797A4}"/>
              </a:ext>
            </a:extLst>
          </p:cNvPr>
          <p:cNvGraphicFramePr>
            <a:graphicFrameLocks noGrp="1"/>
          </p:cNvGraphicFramePr>
          <p:nvPr>
            <p:extLst>
              <p:ext uri="{D42A27DB-BD31-4B8C-83A1-F6EECF244321}">
                <p14:modId xmlns:p14="http://schemas.microsoft.com/office/powerpoint/2010/main" val="398375567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08289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29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chipotle hummus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4035171952"/>
              </p:ext>
            </p:extLst>
          </p:nvPr>
        </p:nvGraphicFramePr>
        <p:xfrm>
          <a:off x="709184" y="1117790"/>
          <a:ext cx="5407964" cy="28951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large cloves garlic </a:t>
                      </a:r>
                      <a:br>
                        <a:rPr lang="en-US" sz="1200" dirty="0">
                          <a:latin typeface="Montserrat Light" panose="00000400000000000000" pitchFamily="50" charset="0"/>
                        </a:rPr>
                      </a:br>
                      <a:r>
                        <a:rPr lang="en-US" sz="1200" dirty="0">
                          <a:latin typeface="Montserrat Light" panose="00000400000000000000" pitchFamily="50" charset="0"/>
                        </a:rPr>
                        <a:t>1 tsp Tony’s creole seasoning </a:t>
                      </a:r>
                      <a:br>
                        <a:rPr lang="en-US" sz="1200" dirty="0">
                          <a:latin typeface="Montserrat Light" panose="00000400000000000000" pitchFamily="50" charset="0"/>
                        </a:rPr>
                      </a:br>
                      <a:r>
                        <a:rPr lang="en-US" sz="1200" dirty="0">
                          <a:latin typeface="Montserrat Light" panose="00000400000000000000" pitchFamily="50" charset="0"/>
                        </a:rPr>
                        <a:t>¼ tsp cumin </a:t>
                      </a:r>
                    </a:p>
                    <a:p>
                      <a:pPr>
                        <a:lnSpc>
                          <a:spcPct val="150000"/>
                        </a:lnSpc>
                      </a:pPr>
                      <a:r>
                        <a:rPr lang="en-US" sz="1200" dirty="0">
                          <a:latin typeface="Montserrat Light" panose="00000400000000000000" pitchFamily="50" charset="0"/>
                        </a:rPr>
                        <a:t>¼ tsp coriander </a:t>
                      </a:r>
                      <a:br>
                        <a:rPr lang="en-US" sz="1200" dirty="0">
                          <a:latin typeface="Montserrat Light" panose="00000400000000000000" pitchFamily="50" charset="0"/>
                        </a:rPr>
                      </a:br>
                      <a:r>
                        <a:rPr lang="en-US" sz="1200" dirty="0">
                          <a:latin typeface="Montserrat Light" panose="00000400000000000000" pitchFamily="50" charset="0"/>
                        </a:rPr>
                        <a:t>2 cups HOT chickpeas (reserve ½ cup cooking liquid) </a:t>
                      </a:r>
                      <a:br>
                        <a:rPr lang="en-US" sz="1200" dirty="0">
                          <a:latin typeface="Montserrat Light" panose="00000400000000000000" pitchFamily="50" charset="0"/>
                        </a:rPr>
                      </a:br>
                      <a:r>
                        <a:rPr lang="en-US" sz="1200" dirty="0">
                          <a:latin typeface="Montserrat Light" panose="00000400000000000000" pitchFamily="50" charset="0"/>
                        </a:rPr>
                        <a:t>1-2 canned chipotle peppers in adobo sauce </a:t>
                      </a:r>
                      <a:br>
                        <a:rPr lang="en-US" sz="1200" dirty="0">
                          <a:latin typeface="Montserrat Light" panose="00000400000000000000" pitchFamily="50" charset="0"/>
                        </a:rPr>
                      </a:br>
                      <a:endParaRPr lang="en-US" sz="1200" dirty="0">
                        <a:latin typeface="Montserrat Light" panose="00000400000000000000" pitchFamily="50" charset="0"/>
                      </a:endParaRPr>
                    </a:p>
                  </a:txBody>
                  <a:tcPr/>
                </a:tc>
                <a:tc>
                  <a:txBody>
                    <a:bodyPr/>
                    <a:lstStyle/>
                    <a:p>
                      <a:pPr>
                        <a:lnSpc>
                          <a:spcPct val="150000"/>
                        </a:lnSpc>
                      </a:pPr>
                      <a:r>
                        <a:rPr lang="en-US" sz="1200" dirty="0">
                          <a:latin typeface="Montserrat Light" panose="00000400000000000000" pitchFamily="50" charset="0"/>
                        </a:rPr>
                        <a:t>4 tbsp tahini or peanut butter </a:t>
                      </a:r>
                    </a:p>
                    <a:p>
                      <a:pPr>
                        <a:lnSpc>
                          <a:spcPct val="150000"/>
                        </a:lnSpc>
                      </a:pPr>
                      <a:r>
                        <a:rPr lang="en-US" sz="1200" dirty="0">
                          <a:latin typeface="Montserrat Light" panose="00000400000000000000" pitchFamily="50" charset="0"/>
                        </a:rPr>
                        <a:t>2-4 salt and</a:t>
                      </a:r>
                      <a:r>
                        <a:rPr lang="en-US" sz="1200" baseline="0" dirty="0">
                          <a:latin typeface="Montserrat Light" panose="00000400000000000000" pitchFamily="50" charset="0"/>
                        </a:rPr>
                        <a:t> </a:t>
                      </a:r>
                      <a:r>
                        <a:rPr lang="en-US" sz="1200" dirty="0">
                          <a:latin typeface="Montserrat Light" panose="00000400000000000000" pitchFamily="50" charset="0"/>
                        </a:rPr>
                        <a:t>pepper to taste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2-4 tbsp chickpea cooking liquid as needed </a:t>
                      </a:r>
                      <a:br>
                        <a:rPr lang="en-US" sz="1200" dirty="0">
                          <a:latin typeface="Montserrat Light" panose="00000400000000000000" pitchFamily="50" charset="0"/>
                        </a:rPr>
                      </a:br>
                      <a:r>
                        <a:rPr lang="en-US" sz="1200" dirty="0">
                          <a:latin typeface="Montserrat Light" panose="00000400000000000000" pitchFamily="50" charset="0"/>
                        </a:rPr>
                        <a:t>juice of 2 limes (around 3 tbsp) </a:t>
                      </a:r>
                      <a:br>
                        <a:rPr lang="en-US" sz="1200" dirty="0">
                          <a:latin typeface="Montserrat Light" panose="00000400000000000000" pitchFamily="50" charset="0"/>
                        </a:rPr>
                      </a:br>
                      <a:r>
                        <a:rPr lang="en-US" sz="1200" dirty="0">
                          <a:latin typeface="Montserrat Light" panose="00000400000000000000" pitchFamily="50" charset="0"/>
                        </a:rPr>
                        <a:t>¼ cup chopped cilantro (optional) </a:t>
                      </a:r>
                      <a:br>
                        <a:rPr lang="en-US" sz="1200" dirty="0">
                          <a:latin typeface="Montserrat Light" panose="00000400000000000000" pitchFamily="50" charset="0"/>
                        </a:rPr>
                      </a:br>
                      <a:r>
                        <a:rPr lang="en-US" sz="1200" dirty="0">
                          <a:latin typeface="Montserrat Light" panose="00000400000000000000" pitchFamily="50" charset="0"/>
                        </a:rPr>
                        <a:t>salt and</a:t>
                      </a:r>
                      <a:r>
                        <a:rPr lang="en-US" sz="1200" baseline="0" dirty="0">
                          <a:latin typeface="Montserrat Light" panose="00000400000000000000" pitchFamily="50" charset="0"/>
                        </a:rPr>
                        <a:t> </a:t>
                      </a:r>
                      <a:r>
                        <a:rPr lang="en-US" sz="1200" dirty="0">
                          <a:latin typeface="Montserrat Light" panose="00000400000000000000" pitchFamily="50" charset="0"/>
                        </a:rPr>
                        <a:t>pepper to taste </a:t>
                      </a:r>
                    </a:p>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149929"/>
            <a:ext cx="5637567" cy="2423869"/>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Pulse garlic and creole seasoning in food processor until garlic paste is formed. </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Add the rest of the ingredients and puree until totally smooth. </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Taste and adjust seasoning. Add more lime juice if needed. </a:t>
            </a:r>
          </a:p>
          <a:p>
            <a:pPr>
              <a:lnSpc>
                <a:spcPct val="150000"/>
              </a:lnSpc>
            </a:pP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118934406"/>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7913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a:t>
            </a:fld>
            <a:endParaRPr lang="en-US" dirty="0"/>
          </a:p>
        </p:txBody>
      </p:sp>
      <p:sp>
        <p:nvSpPr>
          <p:cNvPr id="11" name="Control 3"/>
          <p:cNvSpPr>
            <a:spLocks noChangeArrowheads="1" noChangeShapeType="1"/>
          </p:cNvSpPr>
          <p:nvPr/>
        </p:nvSpPr>
        <p:spPr bwMode="auto">
          <a:xfrm>
            <a:off x="740852"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alkaline broth</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nvGraphicFramePr>
        <p:xfrm>
          <a:off x="709184" y="1203810"/>
          <a:ext cx="5407964" cy="261702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277840">
                <a:tc>
                  <a:txBody>
                    <a:bodyPr/>
                    <a:lstStyle/>
                    <a:p>
                      <a:r>
                        <a:rPr lang="en-US" dirty="0">
                          <a:latin typeface="Montserrat Light" panose="00000400000000000000" pitchFamily="50" charset="0"/>
                        </a:rPr>
                        <a:t>Ingredients</a:t>
                      </a:r>
                    </a:p>
                  </a:txBody>
                  <a:tcPr/>
                </a:tc>
                <a:tc>
                  <a:txBody>
                    <a:bodyPr/>
                    <a:lstStyle/>
                    <a:p>
                      <a:endParaRPr lang="en-US"/>
                    </a:p>
                  </a:txBody>
                  <a:tcPr/>
                </a:tc>
                <a:extLst>
                  <a:ext uri="{0D108BD9-81ED-4DB2-BD59-A6C34878D82A}">
                    <a16:rowId xmlns:a16="http://schemas.microsoft.com/office/drawing/2014/main" val="1777527993"/>
                  </a:ext>
                </a:extLst>
              </a:tr>
              <a:tr h="1155907">
                <a:tc gridSpan="2">
                  <a:txBody>
                    <a:bodyPr/>
                    <a:lstStyle/>
                    <a:p>
                      <a:pPr>
                        <a:lnSpc>
                          <a:spcPct val="150000"/>
                        </a:lnSpc>
                      </a:pPr>
                      <a:r>
                        <a:rPr lang="en-US" sz="1200" dirty="0">
                          <a:latin typeface="Montserrat Light" panose="00000400000000000000" pitchFamily="50" charset="0"/>
                        </a:rPr>
                        <a:t>1 head celery chopped in large pieces</a:t>
                      </a:r>
                      <a:br>
                        <a:rPr lang="en-US" sz="1200" dirty="0">
                          <a:latin typeface="Montserrat Light" panose="00000400000000000000" pitchFamily="50" charset="0"/>
                        </a:rPr>
                      </a:br>
                      <a:r>
                        <a:rPr lang="en-US" sz="1200" dirty="0">
                          <a:latin typeface="Montserrat Light" panose="00000400000000000000" pitchFamily="50" charset="0"/>
                        </a:rPr>
                        <a:t>1 bunch parsley</a:t>
                      </a:r>
                      <a:br>
                        <a:rPr lang="en-US" sz="1200" dirty="0">
                          <a:latin typeface="Montserrat Light" panose="00000400000000000000" pitchFamily="50" charset="0"/>
                        </a:rPr>
                      </a:br>
                      <a:r>
                        <a:rPr lang="en-US" sz="1200" dirty="0">
                          <a:latin typeface="Montserrat Light" panose="00000400000000000000" pitchFamily="50" charset="0"/>
                        </a:rPr>
                        <a:t>6 carrots chopped in quarters</a:t>
                      </a:r>
                    </a:p>
                    <a:p>
                      <a:pPr>
                        <a:lnSpc>
                          <a:spcPct val="150000"/>
                        </a:lnSpc>
                      </a:pPr>
                      <a:r>
                        <a:rPr lang="en-US" sz="1200" dirty="0">
                          <a:latin typeface="Montserrat Light" panose="00000400000000000000" pitchFamily="50" charset="0"/>
                        </a:rPr>
                        <a:t>1 onion quartered</a:t>
                      </a:r>
                    </a:p>
                    <a:p>
                      <a:pPr>
                        <a:lnSpc>
                          <a:spcPct val="150000"/>
                        </a:lnSpc>
                      </a:pPr>
                      <a:r>
                        <a:rPr lang="en-US" sz="1200" dirty="0">
                          <a:latin typeface="Montserrat Light" panose="00000400000000000000" pitchFamily="50" charset="0"/>
                        </a:rPr>
                        <a:t>1 clove garlic cut in half</a:t>
                      </a:r>
                      <a:br>
                        <a:rPr lang="en-US" sz="1200" dirty="0">
                          <a:latin typeface="Montserrat Light" panose="00000400000000000000" pitchFamily="50" charset="0"/>
                        </a:rPr>
                      </a:br>
                      <a:r>
                        <a:rPr lang="en-US" sz="1200" dirty="0">
                          <a:latin typeface="Montserrat Light" panose="00000400000000000000" pitchFamily="50" charset="0"/>
                        </a:rPr>
                        <a:t>2 cups spinach </a:t>
                      </a:r>
                      <a:br>
                        <a:rPr lang="en-US" sz="1200" dirty="0">
                          <a:latin typeface="Montserrat Light" panose="00000400000000000000" pitchFamily="50" charset="0"/>
                        </a:rPr>
                      </a:br>
                      <a:r>
                        <a:rPr lang="en-US" sz="1200" dirty="0">
                          <a:latin typeface="Montserrat Light" panose="00000400000000000000" pitchFamily="50" charset="0"/>
                        </a:rPr>
                        <a:t>6 potatoes quartered</a:t>
                      </a:r>
                    </a:p>
                    <a:p>
                      <a:pPr>
                        <a:lnSpc>
                          <a:spcPct val="150000"/>
                        </a:lnSpc>
                      </a:pPr>
                      <a:endParaRPr lang="en-US" sz="1200" dirty="0"/>
                    </a:p>
                  </a:txBody>
                  <a:tcPr/>
                </a:tc>
                <a:tc hMerge="1">
                  <a:txBody>
                    <a:bodyPr/>
                    <a:lstStyle/>
                    <a:p>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4" y="3962400"/>
            <a:ext cx="5407964" cy="3000821"/>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Place all in a non-aluminum cooking pot, cover with water and cook for 1 hour. Strain and drink warm. </a:t>
            </a:r>
          </a:p>
          <a:p>
            <a:pPr>
              <a:lnSpc>
                <a:spcPct val="150000"/>
              </a:lnSpc>
            </a:pPr>
            <a:r>
              <a:rPr lang="en-US" sz="1200" dirty="0">
                <a:latin typeface="Montserrat Light" panose="00000400000000000000" pitchFamily="50" charset="0"/>
              </a:rPr>
              <a:t>Leftover can be refrigerated and enjoyed cold or warm.</a:t>
            </a:r>
          </a:p>
          <a:p>
            <a:pPr>
              <a:lnSpc>
                <a:spcPct val="150000"/>
              </a:lnSpc>
            </a:pPr>
            <a:endParaRPr lang="en-US" sz="12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200" dirty="0">
                <a:latin typeface="Montserrat Light" panose="00000400000000000000" pitchFamily="50" charset="0"/>
              </a:rPr>
              <a:t>This is an easy and delicious soup. It cleanses and alkalizes. You can eat it in a bowl like a soup or drink it from a cup like tea.</a:t>
            </a:r>
          </a:p>
          <a:p>
            <a:pPr>
              <a:lnSpc>
                <a:spcPct val="150000"/>
              </a:lnSpc>
            </a:pPr>
            <a:endParaRPr lang="en-US" sz="1200" dirty="0">
              <a:latin typeface="Montserrat Light" panose="00000400000000000000" pitchFamily="50" charset="0"/>
            </a:endParaRPr>
          </a:p>
          <a:p>
            <a:endParaRPr lang="en-US" dirty="0"/>
          </a:p>
        </p:txBody>
      </p:sp>
      <p:graphicFrame>
        <p:nvGraphicFramePr>
          <p:cNvPr id="19" name="Table 18">
            <a:extLst>
              <a:ext uri="{FF2B5EF4-FFF2-40B4-BE49-F238E27FC236}">
                <a16:creationId xmlns:a16="http://schemas.microsoft.com/office/drawing/2014/main" id="{1F3676F8-692E-439B-B329-5CA4C684FCD5}"/>
              </a:ext>
            </a:extLst>
          </p:cNvPr>
          <p:cNvGraphicFramePr>
            <a:graphicFrameLocks noGrp="1"/>
          </p:cNvGraphicFramePr>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78353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55" y="304800"/>
            <a:ext cx="6172200" cy="1524000"/>
          </a:xfrm>
        </p:spPr>
        <p:txBody>
          <a:bodyPr>
            <a:noAutofit/>
          </a:bodyPr>
          <a:lstStyle/>
          <a:p>
            <a:pPr algn="l"/>
            <a:r>
              <a:rPr lang="en-US" b="1" dirty="0">
                <a:solidFill>
                  <a:srgbClr val="27B2B1"/>
                </a:solidFill>
                <a:latin typeface="Montserrat Light" panose="00000400000000000000" pitchFamily="50" charset="0"/>
              </a:rPr>
              <a:t>coconut banana smoothie</a:t>
            </a:r>
          </a:p>
        </p:txBody>
      </p:sp>
      <p:sp>
        <p:nvSpPr>
          <p:cNvPr id="4" name="Footer Placeholder 3"/>
          <p:cNvSpPr>
            <a:spLocks noGrp="1"/>
          </p:cNvSpPr>
          <p:nvPr>
            <p:ph type="ftr" sz="quarter" idx="4294967295"/>
          </p:nvPr>
        </p:nvSpPr>
        <p:spPr>
          <a:xfrm>
            <a:off x="2209800" y="842306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30</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r>
              <a:rPr lang="en-US" dirty="0"/>
              <a:t>              </a:t>
            </a:r>
          </a:p>
        </p:txBody>
      </p:sp>
      <p:pic>
        <p:nvPicPr>
          <p:cNvPr id="5122" name="Picture 2" descr="C:\Users\OWNER\Desktop\shutterstock_142027600.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91" r="10430" b="27552"/>
          <a:stretch/>
        </p:blipFill>
        <p:spPr bwMode="auto">
          <a:xfrm>
            <a:off x="582576" y="2133601"/>
            <a:ext cx="556260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AE5889A1-E0DE-4D0C-9F49-AAD3147E77E9}"/>
              </a:ext>
            </a:extLst>
          </p:cNvPr>
          <p:cNvGraphicFramePr>
            <a:graphicFrameLocks noGrp="1"/>
          </p:cNvGraphicFramePr>
          <p:nvPr>
            <p:extLst>
              <p:ext uri="{D42A27DB-BD31-4B8C-83A1-F6EECF244321}">
                <p14:modId xmlns:p14="http://schemas.microsoft.com/office/powerpoint/2010/main" val="2810838773"/>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4017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coconut banana smoothie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3657674046"/>
              </p:ext>
            </p:extLst>
          </p:nvPr>
        </p:nvGraphicFramePr>
        <p:xfrm>
          <a:off x="709184" y="1889950"/>
          <a:ext cx="5407964" cy="2600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1 coconut (meat and water)</a:t>
                      </a:r>
                      <a:br>
                        <a:rPr lang="en-US" sz="1200" dirty="0">
                          <a:latin typeface="Montserrat Light" panose="00000400000000000000" pitchFamily="50" charset="0"/>
                        </a:rPr>
                      </a:br>
                      <a:r>
                        <a:rPr lang="en-US" sz="1200" dirty="0">
                          <a:latin typeface="Montserrat Light" panose="00000400000000000000" pitchFamily="50" charset="0"/>
                        </a:rPr>
                        <a:t>1 1/2 cup frozen papaya</a:t>
                      </a:r>
                      <a:br>
                        <a:rPr lang="en-US" sz="1200" dirty="0">
                          <a:latin typeface="Montserrat Light" panose="00000400000000000000" pitchFamily="50" charset="0"/>
                        </a:rPr>
                      </a:br>
                      <a:r>
                        <a:rPr lang="en-US" sz="1200" dirty="0">
                          <a:latin typeface="Montserrat Light" panose="00000400000000000000" pitchFamily="50" charset="0"/>
                        </a:rPr>
                        <a:t>1 banana</a:t>
                      </a:r>
                      <a:br>
                        <a:rPr lang="en-US" sz="1200" dirty="0">
                          <a:latin typeface="Montserrat Light" panose="00000400000000000000" pitchFamily="50" charset="0"/>
                        </a:rPr>
                      </a:br>
                      <a:r>
                        <a:rPr lang="en-US" sz="1200" dirty="0">
                          <a:latin typeface="Montserrat Light" panose="00000400000000000000" pitchFamily="50" charset="0"/>
                        </a:rPr>
                        <a:t>4 (deveined) collard leaves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1 cup hemp milk</a:t>
                      </a:r>
                      <a:br>
                        <a:rPr lang="en-US" sz="1200" dirty="0">
                          <a:latin typeface="Montserrat Light" panose="00000400000000000000" pitchFamily="50" charset="0"/>
                        </a:rPr>
                      </a:br>
                      <a:r>
                        <a:rPr lang="en-US" sz="1200" dirty="0">
                          <a:latin typeface="Montserrat Light" panose="00000400000000000000" pitchFamily="50" charset="0"/>
                        </a:rPr>
                        <a:t>1 tbsp stevia</a:t>
                      </a:r>
                      <a:br>
                        <a:rPr lang="en-US" sz="1200" dirty="0">
                          <a:latin typeface="Montserrat Light" panose="00000400000000000000" pitchFamily="50" charset="0"/>
                        </a:rPr>
                      </a:br>
                      <a:r>
                        <a:rPr lang="en-US" sz="1200" dirty="0">
                          <a:latin typeface="Montserrat Light" panose="00000400000000000000" pitchFamily="50" charset="0"/>
                        </a:rPr>
                        <a:t>1/2 cup crushed ice</a:t>
                      </a:r>
                    </a:p>
                    <a:p>
                      <a:pPr>
                        <a:lnSpc>
                          <a:spcPct val="150000"/>
                        </a:lnSpc>
                      </a:pPr>
                      <a:endParaRPr lang="en-US" sz="1100" dirty="0">
                        <a:latin typeface="Montserrat Light" panose="00000400000000000000" pitchFamily="50" charset="0"/>
                      </a:endParaRPr>
                    </a:p>
                  </a:txBody>
                  <a:tcPr/>
                </a:tc>
                <a:tc hMerge="1">
                  <a:txBody>
                    <a:bodyPr/>
                    <a:lstStyle/>
                    <a:p>
                      <a:pPr>
                        <a:lnSpc>
                          <a:spcPct val="150000"/>
                        </a:lnSpc>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694997"/>
            <a:ext cx="5637567" cy="2239203"/>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Blend and serve.</a:t>
            </a:r>
          </a:p>
          <a:p>
            <a:pPr>
              <a:lnSpc>
                <a:spcPct val="150000"/>
              </a:lnSpc>
            </a:pPr>
            <a:endParaRPr lang="en-US" sz="11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Great for your digestive system!</a:t>
            </a:r>
          </a:p>
          <a:p>
            <a:pPr>
              <a:lnSpc>
                <a:spcPct val="150000"/>
              </a:lnSpc>
            </a:pPr>
            <a:endParaRPr lang="en-US" sz="1100" dirty="0">
              <a:latin typeface="Montserrat Light" panose="00000400000000000000" pitchFamily="50" charset="0"/>
            </a:endParaRPr>
          </a:p>
          <a:p>
            <a:pPr>
              <a:lnSpc>
                <a:spcPct val="150000"/>
              </a:lnSpc>
            </a:pP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967293619"/>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53415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5802"/>
            <a:ext cx="6172200" cy="1524000"/>
          </a:xfrm>
        </p:spPr>
        <p:txBody>
          <a:bodyPr>
            <a:normAutofit/>
          </a:bodyPr>
          <a:lstStyle/>
          <a:p>
            <a:pPr algn="l"/>
            <a:r>
              <a:rPr lang="en-US" b="1" dirty="0">
                <a:solidFill>
                  <a:srgbClr val="27B2B1"/>
                </a:solidFill>
                <a:latin typeface="Montserrat Light" panose="00000400000000000000" pitchFamily="50" charset="0"/>
              </a:rPr>
              <a:t>coconut chicken</a:t>
            </a:r>
          </a:p>
        </p:txBody>
      </p:sp>
      <p:sp>
        <p:nvSpPr>
          <p:cNvPr id="4" name="Footer Placeholder 3"/>
          <p:cNvSpPr>
            <a:spLocks noGrp="1"/>
          </p:cNvSpPr>
          <p:nvPr>
            <p:ph type="ftr" sz="quarter" idx="4294967295"/>
          </p:nvPr>
        </p:nvSpPr>
        <p:spPr>
          <a:xfrm>
            <a:off x="2467196" y="8534399"/>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32</a:t>
            </a:fld>
            <a:endParaRPr lang="en-US" dirty="0"/>
          </a:p>
        </p:txBody>
      </p:sp>
      <p:pic>
        <p:nvPicPr>
          <p:cNvPr id="14338" name="Picture 2" descr="C:\Users\OWNER\Desktop\shutterstock_141499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5257800" cy="510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9F732176-5DF5-4246-98F6-6CE637DBD96B}"/>
              </a:ext>
            </a:extLst>
          </p:cNvPr>
          <p:cNvGraphicFramePr>
            <a:graphicFrameLocks noGrp="1"/>
          </p:cNvGraphicFramePr>
          <p:nvPr>
            <p:extLst>
              <p:ext uri="{D42A27DB-BD31-4B8C-83A1-F6EECF244321}">
                <p14:modId xmlns:p14="http://schemas.microsoft.com/office/powerpoint/2010/main" val="4286194292"/>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540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33</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coconut chicken</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471773130"/>
              </p:ext>
            </p:extLst>
          </p:nvPr>
        </p:nvGraphicFramePr>
        <p:xfrm>
          <a:off x="709184" y="1117790"/>
          <a:ext cx="5407964" cy="31694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a:t>
                      </a:r>
                      <a:r>
                        <a:rPr lang="en-US" sz="1200" dirty="0" err="1">
                          <a:latin typeface="Montserrat Light" panose="00000400000000000000" pitchFamily="50" charset="0"/>
                        </a:rPr>
                        <a:t>lb</a:t>
                      </a:r>
                      <a:r>
                        <a:rPr lang="en-US" sz="1200" dirty="0">
                          <a:latin typeface="Montserrat Light" panose="00000400000000000000" pitchFamily="50" charset="0"/>
                        </a:rPr>
                        <a:t> chicken breasts, cut into </a:t>
                      </a:r>
                      <a:br>
                        <a:rPr lang="en-US" sz="1200" dirty="0">
                          <a:latin typeface="Montserrat Light" panose="00000400000000000000" pitchFamily="50" charset="0"/>
                        </a:rPr>
                      </a:br>
                      <a:r>
                        <a:rPr lang="en-US" sz="1200" dirty="0">
                          <a:latin typeface="Montserrat Light" panose="00000400000000000000" pitchFamily="50" charset="0"/>
                        </a:rPr>
                        <a:t>1-inch pieces</a:t>
                      </a:r>
                      <a:br>
                        <a:rPr lang="en-US" sz="1200" dirty="0">
                          <a:latin typeface="Montserrat Light" panose="00000400000000000000" pitchFamily="50" charset="0"/>
                        </a:rPr>
                      </a:br>
                      <a:r>
                        <a:rPr lang="en-US" sz="1200" dirty="0">
                          <a:latin typeface="Montserrat Light" panose="00000400000000000000" pitchFamily="50" charset="0"/>
                        </a:rPr>
                        <a:t>1 small onion, diced</a:t>
                      </a:r>
                      <a:br>
                        <a:rPr lang="en-US" sz="1200" dirty="0">
                          <a:latin typeface="Montserrat Light" panose="00000400000000000000" pitchFamily="50" charset="0"/>
                        </a:rPr>
                      </a:br>
                      <a:r>
                        <a:rPr lang="en-US" sz="1200" dirty="0">
                          <a:latin typeface="Montserrat Light" panose="00000400000000000000" pitchFamily="50" charset="0"/>
                        </a:rPr>
                        <a:t>1 tsp chili powder</a:t>
                      </a:r>
                      <a:br>
                        <a:rPr lang="en-US" sz="1200" dirty="0">
                          <a:latin typeface="Montserrat Light" panose="00000400000000000000" pitchFamily="50" charset="0"/>
                        </a:rPr>
                      </a:br>
                      <a:r>
                        <a:rPr lang="en-US" sz="1200" dirty="0">
                          <a:latin typeface="Montserrat Light" panose="00000400000000000000" pitchFamily="50" charset="0"/>
                        </a:rPr>
                        <a:t>1 tsp ground ginger</a:t>
                      </a:r>
                      <a:br>
                        <a:rPr lang="en-US" sz="1200" dirty="0">
                          <a:latin typeface="Montserrat Light" panose="00000400000000000000" pitchFamily="50" charset="0"/>
                        </a:rPr>
                      </a:br>
                      <a:r>
                        <a:rPr lang="en-US" sz="1200" dirty="0">
                          <a:latin typeface="Montserrat Light" panose="00000400000000000000" pitchFamily="50" charset="0"/>
                        </a:rPr>
                        <a:t>1 tsp coriander</a:t>
                      </a:r>
                      <a:br>
                        <a:rPr lang="en-US" sz="1200" dirty="0">
                          <a:latin typeface="Montserrat Light" panose="00000400000000000000" pitchFamily="50" charset="0"/>
                        </a:rPr>
                      </a:br>
                      <a:r>
                        <a:rPr lang="en-US" sz="1200" dirty="0">
                          <a:latin typeface="Montserrat Light" panose="00000400000000000000" pitchFamily="50" charset="0"/>
                        </a:rPr>
                        <a:t>1 tbsp olive oil</a:t>
                      </a:r>
                      <a:br>
                        <a:rPr lang="en-US" sz="1200" dirty="0">
                          <a:latin typeface="Montserrat Light" panose="00000400000000000000" pitchFamily="50" charset="0"/>
                        </a:rPr>
                      </a:br>
                      <a:r>
                        <a:rPr lang="en-US" sz="1200" dirty="0">
                          <a:latin typeface="Montserrat Light" panose="00000400000000000000" pitchFamily="50" charset="0"/>
                        </a:rPr>
                        <a:t>2 tbsp flour</a:t>
                      </a:r>
                      <a:br>
                        <a:rPr lang="en-US" sz="1200" dirty="0">
                          <a:latin typeface="Montserrat Light" panose="00000400000000000000" pitchFamily="50" charset="0"/>
                        </a:rPr>
                      </a:br>
                      <a:br>
                        <a:rPr lang="en-US" sz="1200" dirty="0">
                          <a:latin typeface="Montserrat Light" panose="00000400000000000000" pitchFamily="50" charset="0"/>
                        </a:rPr>
                      </a:br>
                      <a:endParaRPr lang="en-US" sz="1200" dirty="0">
                        <a:latin typeface="Montserrat Light" panose="00000400000000000000" pitchFamily="50" charset="0"/>
                      </a:endParaRPr>
                    </a:p>
                  </a:txBody>
                  <a:tcPr/>
                </a:tc>
                <a:tc>
                  <a:txBody>
                    <a:bodyPr/>
                    <a:lstStyle/>
                    <a:p>
                      <a:pPr>
                        <a:lnSpc>
                          <a:spcPct val="150000"/>
                        </a:lnSpc>
                      </a:pPr>
                      <a:r>
                        <a:rPr lang="en-US" sz="1200" dirty="0">
                          <a:latin typeface="Montserrat Light" panose="00000400000000000000" pitchFamily="50" charset="0"/>
                        </a:rPr>
                        <a:t>1 can light coconut milk</a:t>
                      </a:r>
                    </a:p>
                    <a:p>
                      <a:pPr>
                        <a:lnSpc>
                          <a:spcPct val="150000"/>
                        </a:lnSpc>
                      </a:pPr>
                      <a:r>
                        <a:rPr lang="en-US" sz="1200" dirty="0">
                          <a:latin typeface="Montserrat Light" panose="00000400000000000000" pitchFamily="50" charset="0"/>
                        </a:rPr>
                        <a:t>1 tbsp creamy peanut butter</a:t>
                      </a:r>
                      <a:br>
                        <a:rPr lang="en-US" sz="1200" dirty="0">
                          <a:latin typeface="Montserrat Light" panose="00000400000000000000" pitchFamily="50" charset="0"/>
                        </a:rPr>
                      </a:br>
                      <a:r>
                        <a:rPr lang="en-US" sz="1200" dirty="0">
                          <a:latin typeface="Montserrat Light" panose="00000400000000000000" pitchFamily="50" charset="0"/>
                        </a:rPr>
                        <a:t>1 cup water</a:t>
                      </a:r>
                      <a:br>
                        <a:rPr lang="en-US" sz="1200" dirty="0">
                          <a:latin typeface="Montserrat Light" panose="00000400000000000000" pitchFamily="50" charset="0"/>
                        </a:rPr>
                      </a:br>
                      <a:r>
                        <a:rPr lang="en-US" sz="1200" dirty="0">
                          <a:latin typeface="Montserrat Light" panose="00000400000000000000" pitchFamily="50" charset="0"/>
                        </a:rPr>
                        <a:t>6 carrots, peeled and cut into ½-inch pieces</a:t>
                      </a:r>
                      <a:br>
                        <a:rPr lang="en-US" sz="1200" dirty="0">
                          <a:latin typeface="Montserrat Light" panose="00000400000000000000" pitchFamily="50" charset="0"/>
                        </a:rPr>
                      </a:br>
                      <a:r>
                        <a:rPr lang="en-US" sz="1200" dirty="0">
                          <a:latin typeface="Montserrat Light" panose="00000400000000000000" pitchFamily="50" charset="0"/>
                        </a:rPr>
                        <a:t>4 cloves garlic, minced</a:t>
                      </a:r>
                      <a:br>
                        <a:rPr lang="en-US" sz="1200" dirty="0">
                          <a:latin typeface="Montserrat Light" panose="00000400000000000000" pitchFamily="50" charset="0"/>
                        </a:rPr>
                      </a:br>
                      <a:r>
                        <a:rPr lang="en-US" sz="1200" dirty="0">
                          <a:latin typeface="Montserrat Light" panose="00000400000000000000" pitchFamily="50" charset="0"/>
                        </a:rPr>
                        <a:t>Rice of your choice (I used sushi rice because I enjoy the sticky texture)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966051"/>
            <a:ext cx="5637567" cy="3653949"/>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In a medium saucepan, cook rice following the package directions. </a:t>
            </a:r>
            <a:br>
              <a:rPr lang="en-US" sz="1200" dirty="0">
                <a:latin typeface="Montserrat Light" panose="00000400000000000000" pitchFamily="50" charset="0"/>
              </a:rPr>
            </a:br>
            <a:r>
              <a:rPr lang="en-US" sz="1200" dirty="0">
                <a:latin typeface="Montserrat Light" panose="00000400000000000000" pitchFamily="50" charset="0"/>
              </a:rPr>
              <a:t>While the rice is cooking, in a large frying pan, heat olive oil over medium heat. </a:t>
            </a:r>
            <a:br>
              <a:rPr lang="en-US" sz="1200" dirty="0">
                <a:latin typeface="Montserrat Light" panose="00000400000000000000" pitchFamily="50" charset="0"/>
              </a:rPr>
            </a:br>
            <a:r>
              <a:rPr lang="en-US" sz="1200" dirty="0">
                <a:latin typeface="Montserrat Light" panose="00000400000000000000" pitchFamily="50" charset="0"/>
              </a:rPr>
              <a:t>Once the oil is warm, add chicken, onion, chili powder, ginger, and coriander. Cook 5-7 minutes or until the chicken is no longer pink. </a:t>
            </a:r>
            <a:br>
              <a:rPr lang="en-US" sz="1200" dirty="0">
                <a:latin typeface="Montserrat Light" panose="00000400000000000000" pitchFamily="50" charset="0"/>
              </a:rPr>
            </a:br>
            <a:r>
              <a:rPr lang="en-US" sz="1200" dirty="0">
                <a:latin typeface="Montserrat Light" panose="00000400000000000000" pitchFamily="50" charset="0"/>
              </a:rPr>
              <a:t>Then, add flour. Stir well and cook for another 1-2 minutes. </a:t>
            </a:r>
            <a:br>
              <a:rPr lang="en-US" sz="1200" dirty="0">
                <a:latin typeface="Montserrat Light" panose="00000400000000000000" pitchFamily="50" charset="0"/>
              </a:rPr>
            </a:br>
            <a:r>
              <a:rPr lang="en-US" sz="1200" dirty="0">
                <a:latin typeface="Montserrat Light" panose="00000400000000000000" pitchFamily="50" charset="0"/>
              </a:rPr>
              <a:t>Slowly add coconut milk, peanut butter, and water. </a:t>
            </a:r>
            <a:br>
              <a:rPr lang="en-US" sz="1200" dirty="0">
                <a:latin typeface="Montserrat Light" panose="00000400000000000000" pitchFamily="50" charset="0"/>
              </a:rPr>
            </a:br>
            <a:r>
              <a:rPr lang="en-US" sz="1200" dirty="0">
                <a:latin typeface="Montserrat Light" panose="00000400000000000000" pitchFamily="50" charset="0"/>
              </a:rPr>
              <a:t>Stir over medium heat until it begins to boil, then add carrots and garlic. Cover and cook 15 minutes, or until carrots are at your desired consistency. </a:t>
            </a:r>
            <a:br>
              <a:rPr lang="en-US" sz="1200" dirty="0">
                <a:latin typeface="Montserrat Light" panose="00000400000000000000" pitchFamily="50" charset="0"/>
              </a:rPr>
            </a:br>
            <a:r>
              <a:rPr lang="en-US" sz="1200" dirty="0">
                <a:latin typeface="Montserrat Light" panose="00000400000000000000" pitchFamily="50" charset="0"/>
              </a:rPr>
              <a:t>Place rice on a plate and then place chicken mixture over rice. </a:t>
            </a:r>
          </a:p>
          <a:p>
            <a:pPr>
              <a:lnSpc>
                <a:spcPct val="150000"/>
              </a:lnSpc>
            </a:pPr>
            <a:r>
              <a:rPr lang="en-US" sz="1200" dirty="0">
                <a:latin typeface="Montserrat Light" panose="00000400000000000000" pitchFamily="50" charset="0"/>
              </a:rPr>
              <a:t>Serve with Naan and Sriracha.</a:t>
            </a: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718063371"/>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51811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851" y="5105400"/>
            <a:ext cx="6324600" cy="609600"/>
          </a:xfrm>
        </p:spPr>
        <p:txBody>
          <a:bodyPr/>
          <a:lstStyle/>
          <a:p>
            <a:pPr algn="l"/>
            <a:r>
              <a:rPr lang="en-US" b="1" dirty="0">
                <a:solidFill>
                  <a:schemeClr val="bg1"/>
                </a:solidFill>
              </a:rPr>
              <a:t>Health </a:t>
            </a:r>
            <a:r>
              <a:rPr lang="en-US" b="1">
                <a:solidFill>
                  <a:schemeClr val="bg1"/>
                </a:solidFill>
              </a:rPr>
              <a:t>Coach Group</a:t>
            </a:r>
            <a:endParaRPr lang="en-US" b="1" dirty="0">
              <a:solidFill>
                <a:schemeClr val="bg1"/>
              </a:solidFill>
            </a:endParaRPr>
          </a:p>
        </p:txBody>
      </p:sp>
      <p:sp>
        <p:nvSpPr>
          <p:cNvPr id="7" name="Control 3"/>
          <p:cNvSpPr>
            <a:spLocks noChangeArrowheads="1" noChangeShapeType="1"/>
          </p:cNvSpPr>
          <p:nvPr/>
        </p:nvSpPr>
        <p:spPr bwMode="auto">
          <a:xfrm>
            <a:off x="752728"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r>
              <a:rPr lang="en-US" sz="4400" b="1" dirty="0">
                <a:solidFill>
                  <a:srgbClr val="27B2B1"/>
                </a:solidFill>
                <a:latin typeface="Montserrat Light" panose="00000400000000000000" pitchFamily="50" charset="0"/>
                <a:cs typeface="Arial" pitchFamily="34" charset="0"/>
              </a:rPr>
              <a:t>creamy garlic chicken and rice</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78685974"/>
              </p:ext>
            </p:extLst>
          </p:nvPr>
        </p:nvGraphicFramePr>
        <p:xfrm>
          <a:off x="764601" y="2040333"/>
          <a:ext cx="5483798" cy="2740152"/>
        </p:xfrm>
        <a:graphic>
          <a:graphicData uri="http://schemas.openxmlformats.org/drawingml/2006/table">
            <a:tbl>
              <a:tblPr firstRow="1" bandRow="1">
                <a:tableStyleId>{2D5ABB26-0587-4C30-8999-92F81FD0307C}</a:tableStyleId>
              </a:tblPr>
              <a:tblGrid>
                <a:gridCol w="2741899">
                  <a:extLst>
                    <a:ext uri="{9D8B030D-6E8A-4147-A177-3AD203B41FA5}">
                      <a16:colId xmlns:a16="http://schemas.microsoft.com/office/drawing/2014/main" val="20000"/>
                    </a:ext>
                  </a:extLst>
                </a:gridCol>
                <a:gridCol w="2741899">
                  <a:extLst>
                    <a:ext uri="{9D8B030D-6E8A-4147-A177-3AD203B41FA5}">
                      <a16:colId xmlns:a16="http://schemas.microsoft.com/office/drawing/2014/main" val="20001"/>
                    </a:ext>
                  </a:extLst>
                </a:gridCol>
              </a:tblGrid>
              <a:tr h="0">
                <a:tc>
                  <a:txBody>
                    <a:bodyPr/>
                    <a:lstStyle/>
                    <a:p>
                      <a:pPr>
                        <a:lnSpc>
                          <a:spcPct val="150000"/>
                        </a:lnSpc>
                      </a:pPr>
                      <a:endParaRPr lang="en-US" sz="1400" b="1" dirty="0">
                        <a:latin typeface="Montserrat Light" panose="00000400000000000000" pitchFamily="50" charset="0"/>
                      </a:endParaRPr>
                    </a:p>
                  </a:txBody>
                  <a:tcPr/>
                </a:tc>
                <a:tc>
                  <a:txBody>
                    <a:bodyPr/>
                    <a:lstStyle/>
                    <a:p>
                      <a:pPr>
                        <a:lnSpc>
                          <a:spcPct val="150000"/>
                        </a:lnSpc>
                      </a:pPr>
                      <a:endParaRPr lang="en-US" sz="1400" b="1" dirty="0">
                        <a:latin typeface="Montserrat Light" panose="00000400000000000000" pitchFamily="50" charset="0"/>
                      </a:endParaRPr>
                    </a:p>
                  </a:txBody>
                  <a:tcPr/>
                </a:tc>
                <a:extLst>
                  <a:ext uri="{0D108BD9-81ED-4DB2-BD59-A6C34878D82A}">
                    <a16:rowId xmlns:a16="http://schemas.microsoft.com/office/drawing/2014/main" val="10000"/>
                  </a:ext>
                </a:extLst>
              </a:tr>
              <a:tr h="117740">
                <a:tc>
                  <a:txBody>
                    <a:bodyPr/>
                    <a:lstStyle/>
                    <a:p>
                      <a:pPr>
                        <a:lnSpc>
                          <a:spcPct val="150000"/>
                        </a:lnSpc>
                      </a:pPr>
                      <a:endParaRPr lang="en-US" sz="1400" dirty="0">
                        <a:latin typeface="Montserrat Light" panose="00000400000000000000" pitchFamily="50" charset="0"/>
                      </a:endParaRPr>
                    </a:p>
                  </a:txBody>
                  <a:tcPr/>
                </a:tc>
                <a:tc>
                  <a:txBody>
                    <a:bodyPr/>
                    <a:lstStyle/>
                    <a:p>
                      <a:pPr>
                        <a:lnSpc>
                          <a:spcPct val="150000"/>
                        </a:lnSpc>
                      </a:pPr>
                      <a:endParaRPr lang="en-US" sz="1400" dirty="0">
                        <a:latin typeface="Montserrat Light" panose="00000400000000000000" pitchFamily="50" charset="0"/>
                      </a:endParaRPr>
                    </a:p>
                  </a:txBody>
                  <a:tcPr/>
                </a:tc>
                <a:extLst>
                  <a:ext uri="{0D108BD9-81ED-4DB2-BD59-A6C34878D82A}">
                    <a16:rowId xmlns:a16="http://schemas.microsoft.com/office/drawing/2014/main" val="10001"/>
                  </a:ext>
                </a:extLst>
              </a:tr>
              <a:tr h="117740">
                <a:tc gridSpan="2">
                  <a:txBody>
                    <a:bodyPr/>
                    <a:lstStyle/>
                    <a:p>
                      <a:pPr marL="0" algn="l" defTabSz="914400" rtl="0" eaLnBrk="1" latinLnBrk="0" hangingPunct="1">
                        <a:lnSpc>
                          <a:spcPct val="150000"/>
                        </a:lnSpc>
                      </a:pPr>
                      <a:endParaRPr lang="en-US" sz="1400" kern="1200" dirty="0">
                        <a:solidFill>
                          <a:schemeClr val="tx1"/>
                        </a:solidFill>
                        <a:latin typeface="Montserrat Light" panose="00000400000000000000" pitchFamily="50" charset="0"/>
                        <a:ea typeface="+mn-ea"/>
                        <a:cs typeface="+mn-cs"/>
                      </a:endParaRPr>
                    </a:p>
                  </a:txBody>
                  <a:tcPr/>
                </a:tc>
                <a:tc hMerge="1">
                  <a:txBody>
                    <a:bodyPr/>
                    <a:lstStyle/>
                    <a:p>
                      <a:pPr marL="0" algn="l" defTabSz="914400" rtl="0" eaLnBrk="1" latinLnBrk="0" hangingPunct="1"/>
                      <a:endParaRPr lang="en-US" sz="10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117740">
                <a:tc>
                  <a:txBody>
                    <a:bodyPr/>
                    <a:lstStyle/>
                    <a:p>
                      <a:pPr>
                        <a:lnSpc>
                          <a:spcPct val="150000"/>
                        </a:lnSpc>
                      </a:pPr>
                      <a:endParaRPr lang="en-US" sz="1400" b="1" dirty="0">
                        <a:latin typeface="Montserrat Light" panose="00000400000000000000" pitchFamily="50" charset="0"/>
                      </a:endParaRPr>
                    </a:p>
                  </a:txBody>
                  <a:tcPr/>
                </a:tc>
                <a:tc>
                  <a:txBody>
                    <a:bodyPr/>
                    <a:lstStyle/>
                    <a:p>
                      <a:pPr>
                        <a:lnSpc>
                          <a:spcPct val="150000"/>
                        </a:lnSpc>
                      </a:pP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3"/>
                  </a:ext>
                </a:extLst>
              </a:tr>
              <a:tr h="117740">
                <a:tc>
                  <a:txBody>
                    <a:bodyPr/>
                    <a:lstStyle/>
                    <a:p>
                      <a:pPr>
                        <a:lnSpc>
                          <a:spcPct val="150000"/>
                        </a:lnSpc>
                      </a:pPr>
                      <a:endParaRPr lang="en-US" sz="1400" dirty="0">
                        <a:latin typeface="Montserrat Light" panose="00000400000000000000" pitchFamily="50" charset="0"/>
                      </a:endParaRPr>
                    </a:p>
                  </a:txBody>
                  <a:tcPr/>
                </a:tc>
                <a:tc>
                  <a:txBody>
                    <a:bodyPr/>
                    <a:lstStyle/>
                    <a:p>
                      <a:pPr>
                        <a:lnSpc>
                          <a:spcPct val="150000"/>
                        </a:lnSpc>
                      </a:pP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4"/>
                  </a:ext>
                </a:extLst>
              </a:tr>
              <a:tr h="195767">
                <a:tc>
                  <a:txBody>
                    <a:bodyPr/>
                    <a:lstStyle/>
                    <a:p>
                      <a:pPr>
                        <a:lnSpc>
                          <a:spcPct val="150000"/>
                        </a:lnSpc>
                      </a:pPr>
                      <a:endParaRPr lang="en-US" sz="1400" dirty="0">
                        <a:latin typeface="Montserrat Light" panose="00000400000000000000" pitchFamily="50" charset="0"/>
                      </a:endParaRPr>
                    </a:p>
                  </a:txBody>
                  <a:tcPr/>
                </a:tc>
                <a:tc>
                  <a:txBody>
                    <a:bodyPr/>
                    <a:lstStyle/>
                    <a:p>
                      <a:pPr>
                        <a:lnSpc>
                          <a:spcPct val="150000"/>
                        </a:lnSpc>
                      </a:pP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5"/>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6"/>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7"/>
                  </a:ext>
                </a:extLst>
              </a:tr>
            </a:tbl>
          </a:graphicData>
        </a:graphic>
      </p:graphicFrame>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34</a:t>
            </a:fld>
            <a:endParaRPr lang="en-US" dirty="0"/>
          </a:p>
        </p:txBody>
      </p:sp>
      <p:pic>
        <p:nvPicPr>
          <p:cNvPr id="4" name="Picture 3" descr="A bowl of food on a table&#10;&#10;Description automatically generated">
            <a:extLst>
              <a:ext uri="{FF2B5EF4-FFF2-40B4-BE49-F238E27FC236}">
                <a16:creationId xmlns:a16="http://schemas.microsoft.com/office/drawing/2014/main" id="{A8CC8A36-4B5F-45C1-B4E1-446537CCDB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294" r="14001"/>
          <a:stretch/>
        </p:blipFill>
        <p:spPr>
          <a:xfrm>
            <a:off x="671512" y="2143125"/>
            <a:ext cx="5576887" cy="5181600"/>
          </a:xfrm>
          <a:prstGeom prst="rect">
            <a:avLst/>
          </a:prstGeom>
        </p:spPr>
      </p:pic>
      <p:sp>
        <p:nvSpPr>
          <p:cNvPr id="5" name="TextBox 4">
            <a:extLst>
              <a:ext uri="{FF2B5EF4-FFF2-40B4-BE49-F238E27FC236}">
                <a16:creationId xmlns:a16="http://schemas.microsoft.com/office/drawing/2014/main" id="{E4FA968E-DCDD-43A5-A23A-090D0444BE1D}"/>
              </a:ext>
            </a:extLst>
          </p:cNvPr>
          <p:cNvSpPr txBox="1"/>
          <p:nvPr/>
        </p:nvSpPr>
        <p:spPr>
          <a:xfrm>
            <a:off x="0" y="6858000"/>
            <a:ext cx="6858000" cy="230832"/>
          </a:xfrm>
          <a:prstGeom prst="rect">
            <a:avLst/>
          </a:prstGeom>
          <a:noFill/>
        </p:spPr>
        <p:txBody>
          <a:bodyPr wrap="square" rtlCol="0">
            <a:spAutoFit/>
          </a:bodyPr>
          <a:lstStyle/>
          <a:p>
            <a:r>
              <a:rPr lang="en-US" sz="900" dirty="0"/>
              <a:t> </a:t>
            </a:r>
          </a:p>
        </p:txBody>
      </p:sp>
      <p:graphicFrame>
        <p:nvGraphicFramePr>
          <p:cNvPr id="11" name="Table 10">
            <a:extLst>
              <a:ext uri="{FF2B5EF4-FFF2-40B4-BE49-F238E27FC236}">
                <a16:creationId xmlns:a16="http://schemas.microsoft.com/office/drawing/2014/main" id="{439A15C0-6D47-42F4-BED5-894AE91F4108}"/>
              </a:ext>
            </a:extLst>
          </p:cNvPr>
          <p:cNvGraphicFramePr>
            <a:graphicFrameLocks noGrp="1"/>
          </p:cNvGraphicFramePr>
          <p:nvPr>
            <p:extLst>
              <p:ext uri="{D42A27DB-BD31-4B8C-83A1-F6EECF244321}">
                <p14:modId xmlns:p14="http://schemas.microsoft.com/office/powerpoint/2010/main" val="3108194503"/>
              </p:ext>
            </p:extLst>
          </p:nvPr>
        </p:nvGraphicFramePr>
        <p:xfrm>
          <a:off x="555551" y="8549640"/>
          <a:ext cx="5576885" cy="365760"/>
        </p:xfrm>
        <a:graphic>
          <a:graphicData uri="http://schemas.openxmlformats.org/drawingml/2006/table">
            <a:tbl>
              <a:tblPr firstRow="1" bandRow="1">
                <a:tableStyleId>{2D5ABB26-0587-4C30-8999-92F81FD0307C}</a:tableStyleId>
              </a:tblPr>
              <a:tblGrid>
                <a:gridCol w="1115377">
                  <a:extLst>
                    <a:ext uri="{9D8B030D-6E8A-4147-A177-3AD203B41FA5}">
                      <a16:colId xmlns:a16="http://schemas.microsoft.com/office/drawing/2014/main" val="20000"/>
                    </a:ext>
                  </a:extLst>
                </a:gridCol>
                <a:gridCol w="1115377">
                  <a:extLst>
                    <a:ext uri="{9D8B030D-6E8A-4147-A177-3AD203B41FA5}">
                      <a16:colId xmlns:a16="http://schemas.microsoft.com/office/drawing/2014/main" val="20001"/>
                    </a:ext>
                  </a:extLst>
                </a:gridCol>
                <a:gridCol w="1115377">
                  <a:extLst>
                    <a:ext uri="{9D8B030D-6E8A-4147-A177-3AD203B41FA5}">
                      <a16:colId xmlns:a16="http://schemas.microsoft.com/office/drawing/2014/main" val="20002"/>
                    </a:ext>
                  </a:extLst>
                </a:gridCol>
                <a:gridCol w="1115377">
                  <a:extLst>
                    <a:ext uri="{9D8B030D-6E8A-4147-A177-3AD203B41FA5}">
                      <a16:colId xmlns:a16="http://schemas.microsoft.com/office/drawing/2014/main" val="20003"/>
                    </a:ext>
                  </a:extLst>
                </a:gridCol>
                <a:gridCol w="1115377">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13928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creamy garlic chicken and rice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080797234"/>
              </p:ext>
            </p:extLst>
          </p:nvPr>
        </p:nvGraphicFramePr>
        <p:xfrm>
          <a:off x="709184" y="1889950"/>
          <a:ext cx="5407964" cy="17978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tsp olive oil</a:t>
                      </a:r>
                      <a:br>
                        <a:rPr lang="en-US" sz="1200" dirty="0">
                          <a:latin typeface="Montserrat Light" panose="00000400000000000000" pitchFamily="50" charset="0"/>
                        </a:rPr>
                      </a:br>
                      <a:r>
                        <a:rPr lang="en-US" sz="1200" dirty="0">
                          <a:latin typeface="Montserrat Light" panose="00000400000000000000" pitchFamily="50" charset="0"/>
                        </a:rPr>
                        <a:t>4 small boneless skinless chicken breast halves</a:t>
                      </a:r>
                      <a:br>
                        <a:rPr lang="en-US" sz="1200" dirty="0">
                          <a:latin typeface="Montserrat Light" panose="00000400000000000000" pitchFamily="50" charset="0"/>
                        </a:rPr>
                      </a:br>
                      <a:r>
                        <a:rPr lang="en-US" sz="1200" dirty="0">
                          <a:latin typeface="Montserrat Light" panose="00000400000000000000" pitchFamily="50" charset="0"/>
                        </a:rPr>
                        <a:t>1/4 cup fat-free miracle whip dressing or fat-free mayo</a:t>
                      </a:r>
                    </a:p>
                  </a:txBody>
                  <a:tcPr/>
                </a:tc>
                <a:tc>
                  <a:txBody>
                    <a:bodyPr/>
                    <a:lstStyle/>
                    <a:p>
                      <a:pPr>
                        <a:lnSpc>
                          <a:spcPct val="150000"/>
                        </a:lnSpc>
                      </a:pPr>
                      <a:r>
                        <a:rPr lang="en-US" sz="1200" dirty="0">
                          <a:latin typeface="Montserrat Light" panose="00000400000000000000" pitchFamily="50" charset="0"/>
                        </a:rPr>
                        <a:t>2 cups frozen stir fry vegetables</a:t>
                      </a:r>
                      <a:br>
                        <a:rPr lang="en-US" sz="1200" dirty="0">
                          <a:latin typeface="Montserrat Light" panose="00000400000000000000" pitchFamily="50" charset="0"/>
                        </a:rPr>
                      </a:br>
                      <a:r>
                        <a:rPr lang="en-US" sz="1200" dirty="0">
                          <a:latin typeface="Montserrat Light" panose="00000400000000000000" pitchFamily="50" charset="0"/>
                        </a:rPr>
                        <a:t>1 tbsp soy sauce (low sodium)</a:t>
                      </a:r>
                      <a:br>
                        <a:rPr lang="en-US" sz="1200" dirty="0">
                          <a:latin typeface="Montserrat Light" panose="00000400000000000000" pitchFamily="50" charset="0"/>
                        </a:rPr>
                      </a:br>
                      <a:r>
                        <a:rPr lang="en-US" sz="1200" dirty="0">
                          <a:latin typeface="Montserrat Light" panose="00000400000000000000" pitchFamily="50" charset="0"/>
                        </a:rPr>
                        <a:t>4 cloves garlic</a:t>
                      </a:r>
                      <a:br>
                        <a:rPr lang="en-US" sz="1200" dirty="0">
                          <a:latin typeface="Montserrat Light" panose="00000400000000000000" pitchFamily="50" charset="0"/>
                        </a:rPr>
                      </a:br>
                      <a:r>
                        <a:rPr lang="en-US" sz="1200" dirty="0">
                          <a:latin typeface="Montserrat Light" panose="00000400000000000000" pitchFamily="50" charset="0"/>
                        </a:rPr>
                        <a:t>3 cups hot cooked brown rice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106248"/>
            <a:ext cx="5637567" cy="2446952"/>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Heat oil in large nonstick skillet on medium-high heat. Add chicken; cook 6 minutes, turning after 3 minutes</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Add dressing, vegetables, soy sauce and garlic; stir. Cook covered, 7 minutes or until chicken is cooked through, stirring occasionally.</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Serve over the hot cooked brown rice.</a:t>
            </a: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327482597"/>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85354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1615"/>
            <a:ext cx="6172200" cy="1524000"/>
          </a:xfrm>
        </p:spPr>
        <p:txBody>
          <a:bodyPr>
            <a:normAutofit/>
          </a:bodyPr>
          <a:lstStyle/>
          <a:p>
            <a:pPr algn="l"/>
            <a:r>
              <a:rPr lang="en-US" b="1" dirty="0">
                <a:solidFill>
                  <a:srgbClr val="27B2B1"/>
                </a:solidFill>
                <a:latin typeface="Montserrat Light" panose="00000400000000000000" pitchFamily="50" charset="0"/>
              </a:rPr>
              <a:t>cucumber salad</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36</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76" r="17647"/>
          <a:stretch/>
        </p:blipFill>
        <p:spPr>
          <a:xfrm>
            <a:off x="631751" y="2112819"/>
            <a:ext cx="5616650" cy="5218545"/>
          </a:xfrm>
          <a:prstGeom prst="rect">
            <a:avLst/>
          </a:prstGeom>
        </p:spPr>
      </p:pic>
      <p:graphicFrame>
        <p:nvGraphicFramePr>
          <p:cNvPr id="8" name="Table 7">
            <a:extLst>
              <a:ext uri="{FF2B5EF4-FFF2-40B4-BE49-F238E27FC236}">
                <a16:creationId xmlns:a16="http://schemas.microsoft.com/office/drawing/2014/main" id="{5103ACCE-D73F-40E9-983A-3872C7CDEB3B}"/>
              </a:ext>
            </a:extLst>
          </p:cNvPr>
          <p:cNvGraphicFramePr>
            <a:graphicFrameLocks noGrp="1"/>
          </p:cNvGraphicFramePr>
          <p:nvPr>
            <p:extLst>
              <p:ext uri="{D42A27DB-BD31-4B8C-83A1-F6EECF244321}">
                <p14:modId xmlns:p14="http://schemas.microsoft.com/office/powerpoint/2010/main" val="1730950693"/>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64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cucumber salad</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43844344"/>
              </p:ext>
            </p:extLst>
          </p:nvPr>
        </p:nvGraphicFramePr>
        <p:xfrm>
          <a:off x="709184" y="1117790"/>
          <a:ext cx="5407964" cy="28951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2 medium cucumbers, sliced and seeded</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Dressing:</a:t>
                      </a:r>
                      <a:br>
                        <a:rPr lang="en-US" sz="1200" dirty="0">
                          <a:latin typeface="Montserrat Light" panose="00000400000000000000" pitchFamily="50" charset="0"/>
                        </a:rPr>
                      </a:br>
                      <a:r>
                        <a:rPr lang="en-US" sz="1200" dirty="0">
                          <a:latin typeface="Montserrat Light" panose="00000400000000000000" pitchFamily="50" charset="0"/>
                        </a:rPr>
                        <a:t>1 tsp soy sauce</a:t>
                      </a:r>
                      <a:br>
                        <a:rPr lang="en-US" sz="1200" dirty="0">
                          <a:latin typeface="Montserrat Light" panose="00000400000000000000" pitchFamily="50" charset="0"/>
                        </a:rPr>
                      </a:br>
                      <a:r>
                        <a:rPr lang="en-US" sz="1200" dirty="0">
                          <a:latin typeface="Montserrat Light" panose="00000400000000000000" pitchFamily="50" charset="0"/>
                        </a:rPr>
                        <a:t>1 tbsp white vinegar</a:t>
                      </a:r>
                      <a:br>
                        <a:rPr lang="en-US" sz="1200" dirty="0">
                          <a:latin typeface="Montserrat Light" panose="00000400000000000000" pitchFamily="50" charset="0"/>
                        </a:rPr>
                      </a:br>
                      <a:r>
                        <a:rPr lang="en-US" sz="1200" dirty="0">
                          <a:latin typeface="Montserrat Light" panose="00000400000000000000" pitchFamily="50" charset="0"/>
                        </a:rPr>
                        <a:t>1 tbsp sugar</a:t>
                      </a:r>
                      <a:br>
                        <a:rPr lang="en-US" sz="1200" dirty="0">
                          <a:latin typeface="Montserrat Light" panose="00000400000000000000" pitchFamily="50" charset="0"/>
                        </a:rPr>
                      </a:br>
                      <a:r>
                        <a:rPr lang="en-US" sz="1200" dirty="0">
                          <a:latin typeface="Montserrat Light" panose="00000400000000000000" pitchFamily="50" charset="0"/>
                        </a:rPr>
                        <a:t>2 tsp sesame seed oil</a:t>
                      </a:r>
                      <a:br>
                        <a:rPr lang="en-US" sz="1200" dirty="0">
                          <a:latin typeface="Montserrat Light" panose="00000400000000000000" pitchFamily="50" charset="0"/>
                        </a:rPr>
                      </a:br>
                      <a:r>
                        <a:rPr lang="en-US" sz="1200" dirty="0">
                          <a:latin typeface="Montserrat Light" panose="00000400000000000000" pitchFamily="50" charset="0"/>
                        </a:rPr>
                        <a:t>1/4 tsp tabasco sauce</a:t>
                      </a:r>
                      <a:br>
                        <a:rPr lang="en-US" sz="1200" dirty="0">
                          <a:latin typeface="Montserrat Light" panose="00000400000000000000" pitchFamily="50" charset="0"/>
                        </a:rPr>
                      </a:br>
                      <a:r>
                        <a:rPr lang="en-US" sz="1200" dirty="0">
                          <a:latin typeface="Montserrat Light" panose="00000400000000000000" pitchFamily="50" charset="0"/>
                        </a:rPr>
                        <a:t>1/2 tsp salt</a:t>
                      </a:r>
                    </a:p>
                  </a:txBody>
                  <a:tcPr/>
                </a:tc>
                <a:tc hMerge="1">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450040"/>
            <a:ext cx="5637567" cy="88396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Combine cucumbers with dressing and chill.</a:t>
            </a:r>
            <a:br>
              <a:rPr lang="en-US" sz="1200" dirty="0">
                <a:latin typeface="Montserrat Light" panose="00000400000000000000" pitchFamily="50" charset="0"/>
              </a:rPr>
            </a:br>
            <a:r>
              <a:rPr lang="en-US" sz="1200" dirty="0">
                <a:latin typeface="Montserrat Light" panose="00000400000000000000" pitchFamily="50" charset="0"/>
              </a:rPr>
              <a:t>Makes a great side along a veggie burger or by itself as a snack.</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194237777"/>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7240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38</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cucumber salad</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099400373"/>
              </p:ext>
            </p:extLst>
          </p:nvPr>
        </p:nvGraphicFramePr>
        <p:xfrm>
          <a:off x="709184" y="1117790"/>
          <a:ext cx="5407964" cy="28951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2 cucumbers</a:t>
                      </a:r>
                      <a:br>
                        <a:rPr lang="en-US" sz="1200" dirty="0">
                          <a:latin typeface="Montserrat Light" panose="00000400000000000000" pitchFamily="50" charset="0"/>
                        </a:rPr>
                      </a:br>
                      <a:r>
                        <a:rPr lang="en-US" sz="1200" dirty="0">
                          <a:latin typeface="Montserrat Light" panose="00000400000000000000" pitchFamily="50" charset="0"/>
                        </a:rPr>
                        <a:t>1 small handful fresh dill</a:t>
                      </a:r>
                      <a:br>
                        <a:rPr lang="en-US" sz="1200" dirty="0">
                          <a:latin typeface="Montserrat Light" panose="00000400000000000000" pitchFamily="50" charset="0"/>
                        </a:rPr>
                      </a:br>
                      <a:r>
                        <a:rPr lang="en-US" sz="1200" dirty="0">
                          <a:latin typeface="Montserrat Light" panose="00000400000000000000" pitchFamily="50" charset="0"/>
                        </a:rPr>
                        <a:t>1 cup snap peas</a:t>
                      </a:r>
                      <a:br>
                        <a:rPr lang="en-US" sz="1200" dirty="0">
                          <a:latin typeface="Montserrat Light" panose="00000400000000000000" pitchFamily="50" charset="0"/>
                        </a:rPr>
                      </a:br>
                      <a:r>
                        <a:rPr lang="en-US" sz="1200" dirty="0">
                          <a:latin typeface="Montserrat Light" panose="00000400000000000000" pitchFamily="50" charset="0"/>
                        </a:rPr>
                        <a:t>2 cloves garlic</a:t>
                      </a:r>
                      <a:br>
                        <a:rPr lang="en-US" sz="1200" dirty="0">
                          <a:latin typeface="Montserrat Light" panose="00000400000000000000" pitchFamily="50" charset="0"/>
                        </a:rPr>
                      </a:br>
                      <a:r>
                        <a:rPr lang="en-US" sz="1200" dirty="0">
                          <a:latin typeface="Montserrat Light" panose="00000400000000000000" pitchFamily="50" charset="0"/>
                        </a:rPr>
                        <a:t>1/2 lemon peeled</a:t>
                      </a:r>
                    </a:p>
                    <a:p>
                      <a:pPr>
                        <a:lnSpc>
                          <a:spcPct val="150000"/>
                        </a:lnSpc>
                      </a:pPr>
                      <a:r>
                        <a:rPr lang="en-US" sz="1200" dirty="0">
                          <a:latin typeface="Montserrat Light" panose="00000400000000000000" pitchFamily="50" charset="0"/>
                        </a:rPr>
                        <a:t>1 tbsp olive oil</a:t>
                      </a:r>
                      <a:br>
                        <a:rPr lang="en-US" sz="1200" dirty="0">
                          <a:latin typeface="Montserrat Light" panose="00000400000000000000" pitchFamily="50" charset="0"/>
                        </a:rPr>
                      </a:br>
                      <a:r>
                        <a:rPr lang="en-US" sz="1200" dirty="0">
                          <a:latin typeface="Montserrat Light" panose="00000400000000000000" pitchFamily="50" charset="0"/>
                        </a:rPr>
                        <a:t>1 tbsp raw apple vinegar</a:t>
                      </a:r>
                      <a:br>
                        <a:rPr lang="en-US" sz="1200" dirty="0">
                          <a:latin typeface="Montserrat Light" panose="00000400000000000000" pitchFamily="50" charset="0"/>
                        </a:rPr>
                      </a:br>
                      <a:r>
                        <a:rPr lang="en-US" sz="1200" dirty="0">
                          <a:latin typeface="Montserrat Light" panose="00000400000000000000" pitchFamily="50" charset="0"/>
                        </a:rPr>
                        <a:t>1 tbsp raw honey</a:t>
                      </a:r>
                      <a:br>
                        <a:rPr lang="en-US" sz="1200" dirty="0">
                          <a:latin typeface="Montserrat Light" panose="00000400000000000000" pitchFamily="50" charset="0"/>
                        </a:rPr>
                      </a:br>
                      <a:r>
                        <a:rPr lang="en-US" sz="1200" dirty="0">
                          <a:latin typeface="Montserrat Light" panose="00000400000000000000" pitchFamily="50" charset="0"/>
                        </a:rPr>
                        <a:t>sea salt and ground pepper to taste</a:t>
                      </a:r>
                    </a:p>
                  </a:txBody>
                  <a:tcPr/>
                </a:tc>
                <a:tc hMerge="1">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419600"/>
            <a:ext cx="5637567" cy="1853456"/>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This can be blended, juiced or chopped into small pieces and eaten as a salad!</a:t>
            </a:r>
          </a:p>
          <a:p>
            <a:pPr>
              <a:lnSpc>
                <a:spcPct val="150000"/>
              </a:lnSpc>
            </a:pPr>
            <a:endParaRPr lang="en-US" sz="12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Even the children love this one!</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5500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46" y="182033"/>
            <a:ext cx="6172200" cy="1524000"/>
          </a:xfrm>
        </p:spPr>
        <p:txBody>
          <a:bodyPr>
            <a:normAutofit/>
          </a:bodyPr>
          <a:lstStyle/>
          <a:p>
            <a:pPr algn="l"/>
            <a:r>
              <a:rPr lang="en-US" b="1" dirty="0">
                <a:solidFill>
                  <a:srgbClr val="27B2B1"/>
                </a:solidFill>
                <a:latin typeface="Montserrat Light" panose="00000400000000000000" pitchFamily="50" charset="0"/>
              </a:rPr>
              <a:t>ginger and lime vinaigrette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39</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431"/>
          <a:stretch/>
        </p:blipFill>
        <p:spPr>
          <a:xfrm>
            <a:off x="685800" y="2133600"/>
            <a:ext cx="5562600" cy="5216328"/>
          </a:xfrm>
          <a:prstGeom prst="rect">
            <a:avLst/>
          </a:prstGeom>
        </p:spPr>
      </p:pic>
      <p:graphicFrame>
        <p:nvGraphicFramePr>
          <p:cNvPr id="8" name="Table 7">
            <a:extLst>
              <a:ext uri="{FF2B5EF4-FFF2-40B4-BE49-F238E27FC236}">
                <a16:creationId xmlns:a16="http://schemas.microsoft.com/office/drawing/2014/main" id="{119BCB29-C03E-4F33-BE40-F5305E8036A3}"/>
              </a:ext>
            </a:extLst>
          </p:cNvPr>
          <p:cNvGraphicFramePr>
            <a:graphicFrameLocks noGrp="1"/>
          </p:cNvGraphicFramePr>
          <p:nvPr>
            <p:extLst>
              <p:ext uri="{D42A27DB-BD31-4B8C-83A1-F6EECF244321}">
                <p14:modId xmlns:p14="http://schemas.microsoft.com/office/powerpoint/2010/main" val="376722862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825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5310"/>
            <a:ext cx="6172200" cy="1524000"/>
          </a:xfrm>
        </p:spPr>
        <p:txBody>
          <a:bodyPr>
            <a:normAutofit/>
          </a:bodyPr>
          <a:lstStyle/>
          <a:p>
            <a:pPr algn="l"/>
            <a:r>
              <a:rPr lang="en-US" b="1" dirty="0">
                <a:solidFill>
                  <a:srgbClr val="27B2B1"/>
                </a:solidFill>
                <a:latin typeface="Montserrat Light" panose="00000400000000000000" pitchFamily="50" charset="0"/>
              </a:rPr>
              <a:t>autumn apple salsa</a:t>
            </a:r>
          </a:p>
        </p:txBody>
      </p:sp>
      <p:sp>
        <p:nvSpPr>
          <p:cNvPr id="4" name="Footer Placeholder 3"/>
          <p:cNvSpPr>
            <a:spLocks noGrp="1"/>
          </p:cNvSpPr>
          <p:nvPr>
            <p:ph type="ftr" sz="quarter" idx="4294967295"/>
          </p:nvPr>
        </p:nvSpPr>
        <p:spPr>
          <a:xfrm>
            <a:off x="2467196" y="8530168"/>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a:t>
            </a:fld>
            <a:endParaRPr lang="en-US" dirty="0"/>
          </a:p>
        </p:txBody>
      </p:sp>
      <p:pic>
        <p:nvPicPr>
          <p:cNvPr id="3074" name="Picture 2" descr="C:\Users\OWNER\Desktop\Autumn-Apple-Sal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556571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6812740B-2412-42F9-A957-A0C44D9FCFC6}"/>
              </a:ext>
            </a:extLst>
          </p:cNvPr>
          <p:cNvGraphicFramePr>
            <a:graphicFrameLocks noGrp="1"/>
          </p:cNvGraphicFramePr>
          <p:nvPr>
            <p:extLst>
              <p:ext uri="{D42A27DB-BD31-4B8C-83A1-F6EECF244321}">
                <p14:modId xmlns:p14="http://schemas.microsoft.com/office/powerpoint/2010/main" val="1314626262"/>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chemeClr val="bg1"/>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0156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40</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ginger and lime vinaigrette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938827817"/>
              </p:ext>
            </p:extLst>
          </p:nvPr>
        </p:nvGraphicFramePr>
        <p:xfrm>
          <a:off x="709184" y="1889950"/>
          <a:ext cx="5407964" cy="262083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1-inch peeled fresh ginger</a:t>
                      </a:r>
                      <a:br>
                        <a:rPr lang="en-US" sz="1200" dirty="0">
                          <a:latin typeface="Montserrat Light" panose="00000400000000000000" pitchFamily="50" charset="0"/>
                        </a:rPr>
                      </a:br>
                      <a:r>
                        <a:rPr lang="en-US" sz="1200" dirty="0">
                          <a:latin typeface="Montserrat Light" panose="00000400000000000000" pitchFamily="50" charset="0"/>
                        </a:rPr>
                        <a:t>Juice and zest of 1 lime </a:t>
                      </a:r>
                      <a:br>
                        <a:rPr lang="en-US" sz="1200" dirty="0">
                          <a:latin typeface="Montserrat Light" panose="00000400000000000000" pitchFamily="50" charset="0"/>
                        </a:rPr>
                      </a:br>
                      <a:r>
                        <a:rPr lang="en-US" sz="1200" dirty="0">
                          <a:latin typeface="Montserrat Light" panose="00000400000000000000" pitchFamily="50" charset="0"/>
                        </a:rPr>
                        <a:t>2 tablespoons apple cider vinegar</a:t>
                      </a:r>
                      <a:br>
                        <a:rPr lang="en-US" sz="1200" dirty="0">
                          <a:latin typeface="Montserrat Light" panose="00000400000000000000" pitchFamily="50" charset="0"/>
                        </a:rPr>
                      </a:br>
                      <a:r>
                        <a:rPr lang="en-US" sz="1200" dirty="0">
                          <a:latin typeface="Montserrat Light" panose="00000400000000000000" pitchFamily="50" charset="0"/>
                        </a:rPr>
                        <a:t>2 tablespoons extra virgin olive oil</a:t>
                      </a:r>
                      <a:br>
                        <a:rPr lang="en-US" sz="1200" dirty="0">
                          <a:latin typeface="Montserrat Light" panose="00000400000000000000" pitchFamily="50" charset="0"/>
                        </a:rPr>
                      </a:br>
                      <a:r>
                        <a:rPr lang="en-US" sz="1200" dirty="0">
                          <a:latin typeface="Montserrat Light" panose="00000400000000000000" pitchFamily="50" charset="0"/>
                        </a:rPr>
                        <a:t>1 cube frozen cilantro</a:t>
                      </a:r>
                      <a:br>
                        <a:rPr lang="en-US" sz="1200" dirty="0">
                          <a:latin typeface="Montserrat Light" panose="00000400000000000000" pitchFamily="50" charset="0"/>
                        </a:rPr>
                      </a:br>
                      <a:r>
                        <a:rPr lang="en-US" sz="1200" dirty="0">
                          <a:latin typeface="Montserrat Light" panose="00000400000000000000" pitchFamily="50" charset="0"/>
                        </a:rPr>
                        <a:t>sea salt and pepper to taste</a:t>
                      </a:r>
                    </a:p>
                  </a:txBody>
                  <a:tcPr/>
                </a:tc>
                <a:tc>
                  <a:txBody>
                    <a:bodyPr/>
                    <a:lstStyle/>
                    <a:p>
                      <a:pPr>
                        <a:lnSpc>
                          <a:spcPct val="150000"/>
                        </a:lnSpc>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304815"/>
            <a:ext cx="5637567" cy="2400785"/>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Combine all ingredients and blend in blender or with immersion blender.</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Delicious over baby spinach, sliced avocado, mandarin slices, and pomegranate seeds. Top with chia seeds.</a:t>
            </a:r>
          </a:p>
          <a:p>
            <a:pPr>
              <a:lnSpc>
                <a:spcPct val="150000"/>
              </a:lnSpc>
            </a:pPr>
            <a:endParaRPr lang="en-US" sz="1100" dirty="0">
              <a:latin typeface="Montserrat Light" panose="00000400000000000000" pitchFamily="50" charset="0"/>
            </a:endParaRPr>
          </a:p>
          <a:p>
            <a:pPr>
              <a:lnSpc>
                <a:spcPct val="150000"/>
              </a:lnSpc>
            </a:pP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221306005"/>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10433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1666"/>
            <a:ext cx="6172200" cy="1524000"/>
          </a:xfrm>
        </p:spPr>
        <p:txBody>
          <a:bodyPr>
            <a:noAutofit/>
          </a:bodyPr>
          <a:lstStyle/>
          <a:p>
            <a:pPr algn="l"/>
            <a:r>
              <a:rPr lang="en-US" b="1" dirty="0">
                <a:solidFill>
                  <a:srgbClr val="27B2B1"/>
                </a:solidFill>
                <a:latin typeface="Montserrat Light" panose="00000400000000000000" pitchFamily="50" charset="0"/>
              </a:rPr>
              <a:t>gluten- &amp; dairy-free pancakes</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41</a:t>
            </a:fld>
            <a:endParaRPr lang="en-US" dirty="0"/>
          </a:p>
        </p:txBody>
      </p:sp>
      <p:pic>
        <p:nvPicPr>
          <p:cNvPr id="6" name="Content Placeholder 5" descr="A piece of cake on a plate&#10;&#10;Description automatically generated">
            <a:extLst>
              <a:ext uri="{FF2B5EF4-FFF2-40B4-BE49-F238E27FC236}">
                <a16:creationId xmlns:a16="http://schemas.microsoft.com/office/drawing/2014/main" id="{A7BCCD5B-E1F7-43AE-B1E3-6661D2257A8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776"/>
          <a:stretch/>
        </p:blipFill>
        <p:spPr>
          <a:xfrm>
            <a:off x="685800" y="2133600"/>
            <a:ext cx="5562600" cy="5181600"/>
          </a:xfrm>
        </p:spPr>
      </p:pic>
      <p:sp>
        <p:nvSpPr>
          <p:cNvPr id="9" name="TextBox 8">
            <a:extLst>
              <a:ext uri="{FF2B5EF4-FFF2-40B4-BE49-F238E27FC236}">
                <a16:creationId xmlns:a16="http://schemas.microsoft.com/office/drawing/2014/main" id="{58CF4132-73C4-460A-B95D-175B2C9EF97E}"/>
              </a:ext>
            </a:extLst>
          </p:cNvPr>
          <p:cNvSpPr txBox="1"/>
          <p:nvPr/>
        </p:nvSpPr>
        <p:spPr>
          <a:xfrm>
            <a:off x="342900" y="6748569"/>
            <a:ext cx="6210300" cy="230832"/>
          </a:xfrm>
          <a:prstGeom prst="rect">
            <a:avLst/>
          </a:prstGeom>
          <a:noFill/>
        </p:spPr>
        <p:txBody>
          <a:bodyPr wrap="square" rtlCol="0">
            <a:spAutoFit/>
          </a:bodyPr>
          <a:lstStyle/>
          <a:p>
            <a:r>
              <a:rPr lang="en-US" sz="900" dirty="0"/>
              <a:t> </a:t>
            </a:r>
          </a:p>
        </p:txBody>
      </p:sp>
      <p:graphicFrame>
        <p:nvGraphicFramePr>
          <p:cNvPr id="8" name="Table 7">
            <a:extLst>
              <a:ext uri="{FF2B5EF4-FFF2-40B4-BE49-F238E27FC236}">
                <a16:creationId xmlns:a16="http://schemas.microsoft.com/office/drawing/2014/main" id="{D79B9F23-2E2B-47B9-82D7-AD5F2ACEFC34}"/>
              </a:ext>
            </a:extLst>
          </p:cNvPr>
          <p:cNvGraphicFramePr>
            <a:graphicFrameLocks noGrp="1"/>
          </p:cNvGraphicFramePr>
          <p:nvPr>
            <p:extLst>
              <p:ext uri="{D42A27DB-BD31-4B8C-83A1-F6EECF244321}">
                <p14:modId xmlns:p14="http://schemas.microsoft.com/office/powerpoint/2010/main" val="3611606759"/>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96334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42</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gluten- &amp; dairy-free pancakes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825454219"/>
              </p:ext>
            </p:extLst>
          </p:nvPr>
        </p:nvGraphicFramePr>
        <p:xfrm>
          <a:off x="709184" y="1889950"/>
          <a:ext cx="5407964" cy="262083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1 cup almond flour </a:t>
                      </a:r>
                    </a:p>
                    <a:p>
                      <a:pPr>
                        <a:lnSpc>
                          <a:spcPct val="150000"/>
                        </a:lnSpc>
                      </a:pPr>
                      <a:r>
                        <a:rPr lang="en-US" sz="1200" dirty="0">
                          <a:latin typeface="Montserrat Light" panose="00000400000000000000" pitchFamily="50" charset="0"/>
                        </a:rPr>
                        <a:t>½ cup buckwheat flour</a:t>
                      </a:r>
                    </a:p>
                    <a:p>
                      <a:pPr>
                        <a:lnSpc>
                          <a:spcPct val="150000"/>
                        </a:lnSpc>
                      </a:pPr>
                      <a:r>
                        <a:rPr lang="en-US" sz="1200" dirty="0">
                          <a:latin typeface="Montserrat Light" panose="00000400000000000000" pitchFamily="50" charset="0"/>
                        </a:rPr>
                        <a:t>½ cup almond milk </a:t>
                      </a:r>
                    </a:p>
                    <a:p>
                      <a:pPr>
                        <a:lnSpc>
                          <a:spcPct val="150000"/>
                        </a:lnSpc>
                      </a:pPr>
                      <a:r>
                        <a:rPr lang="en-US" sz="1200" dirty="0">
                          <a:latin typeface="Montserrat Light" panose="00000400000000000000" pitchFamily="50" charset="0"/>
                        </a:rPr>
                        <a:t>4 eggs</a:t>
                      </a:r>
                    </a:p>
                    <a:p>
                      <a:pPr>
                        <a:lnSpc>
                          <a:spcPct val="150000"/>
                        </a:lnSpc>
                      </a:pPr>
                      <a:r>
                        <a:rPr lang="en-US" sz="1200" dirty="0">
                          <a:latin typeface="Montserrat Light" panose="00000400000000000000" pitchFamily="50" charset="0"/>
                        </a:rPr>
                        <a:t>1tsp baking powder </a:t>
                      </a:r>
                    </a:p>
                    <a:p>
                      <a:pPr>
                        <a:lnSpc>
                          <a:spcPct val="150000"/>
                        </a:lnSpc>
                      </a:pPr>
                      <a:r>
                        <a:rPr lang="en-US" sz="1200" dirty="0">
                          <a:latin typeface="Montserrat Light" panose="00000400000000000000" pitchFamily="50" charset="0"/>
                        </a:rPr>
                        <a:t>1tsp cinnamon </a:t>
                      </a:r>
                    </a:p>
                    <a:p>
                      <a:pPr>
                        <a:lnSpc>
                          <a:spcPct val="150000"/>
                        </a:lnSpc>
                      </a:pPr>
                      <a:r>
                        <a:rPr lang="en-US" sz="1200" dirty="0">
                          <a:latin typeface="Montserrat Light" panose="00000400000000000000" pitchFamily="50" charset="0"/>
                        </a:rPr>
                        <a:t>1tsp vanilla</a:t>
                      </a:r>
                      <a:br>
                        <a:rPr lang="en-US" sz="1200" dirty="0">
                          <a:latin typeface="Montserrat Light" panose="00000400000000000000" pitchFamily="50" charset="0"/>
                        </a:rPr>
                      </a:br>
                      <a:r>
                        <a:rPr lang="en-US" sz="1200" dirty="0">
                          <a:latin typeface="Montserrat Light" panose="00000400000000000000" pitchFamily="50" charset="0"/>
                        </a:rPr>
                        <a:t>**blueberries or dark chocolate   chips / cacao nibs (optional)</a:t>
                      </a:r>
                    </a:p>
                  </a:txBody>
                  <a:tcPr/>
                </a:tc>
                <a:tc hMerge="1">
                  <a:txBody>
                    <a:bodyPr/>
                    <a:lstStyle/>
                    <a:p>
                      <a:pPr>
                        <a:lnSpc>
                          <a:spcPct val="150000"/>
                        </a:lnSpc>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949166"/>
            <a:ext cx="5637567" cy="157453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Combine ingredients and cook in pan with coconut oil until golden brown.</a:t>
            </a:r>
          </a:p>
          <a:p>
            <a:pPr>
              <a:lnSpc>
                <a:spcPct val="150000"/>
              </a:lnSpc>
            </a:pPr>
            <a:endParaRPr lang="en-US" sz="1100" dirty="0">
              <a:latin typeface="Montserrat Light" panose="00000400000000000000" pitchFamily="50" charset="0"/>
            </a:endParaRPr>
          </a:p>
          <a:p>
            <a:pPr>
              <a:lnSpc>
                <a:spcPct val="150000"/>
              </a:lnSpc>
            </a:pPr>
            <a:br>
              <a:rPr lang="en-US" sz="1100" dirty="0">
                <a:latin typeface="Montserrat Light" panose="00000400000000000000" pitchFamily="50" charset="0"/>
              </a:rPr>
            </a:b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293902187"/>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85881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46" y="182033"/>
            <a:ext cx="6172200" cy="1524000"/>
          </a:xfrm>
        </p:spPr>
        <p:txBody>
          <a:bodyPr>
            <a:normAutofit/>
          </a:bodyPr>
          <a:lstStyle/>
          <a:p>
            <a:pPr algn="l"/>
            <a:r>
              <a:rPr lang="en-US" b="1" dirty="0">
                <a:solidFill>
                  <a:srgbClr val="27B2B1"/>
                </a:solidFill>
                <a:latin typeface="Montserrat Light" panose="00000400000000000000" pitchFamily="50" charset="0"/>
              </a:rPr>
              <a:t>ginger and squash soup</a:t>
            </a:r>
          </a:p>
        </p:txBody>
      </p:sp>
      <p:sp>
        <p:nvSpPr>
          <p:cNvPr id="4" name="Footer Placeholder 3"/>
          <p:cNvSpPr>
            <a:spLocks noGrp="1"/>
          </p:cNvSpPr>
          <p:nvPr>
            <p:ph type="ftr" sz="quarter" idx="4294967295"/>
          </p:nvPr>
        </p:nvSpPr>
        <p:spPr>
          <a:xfrm>
            <a:off x="2467196" y="842306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43</a:t>
            </a:fld>
            <a:endParaRPr lang="en-US" dirty="0"/>
          </a:p>
        </p:txBody>
      </p:sp>
      <p:pic>
        <p:nvPicPr>
          <p:cNvPr id="8194" name="Picture 2" descr="C:\Users\OWNER\Desktop\shutterstock_143460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04" y="2133600"/>
            <a:ext cx="551046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8DBCA13-47F5-4E1F-A1CC-D3D2D5F00C36}"/>
              </a:ext>
            </a:extLst>
          </p:cNvPr>
          <p:cNvGraphicFramePr>
            <a:graphicFrameLocks noGrp="1"/>
          </p:cNvGraphicFramePr>
          <p:nvPr>
            <p:extLst>
              <p:ext uri="{D42A27DB-BD31-4B8C-83A1-F6EECF244321}">
                <p14:modId xmlns:p14="http://schemas.microsoft.com/office/powerpoint/2010/main" val="470905167"/>
              </p:ext>
            </p:extLst>
          </p:nvPr>
        </p:nvGraphicFramePr>
        <p:xfrm>
          <a:off x="555551" y="8549640"/>
          <a:ext cx="5626715" cy="365760"/>
        </p:xfrm>
        <a:graphic>
          <a:graphicData uri="http://schemas.openxmlformats.org/drawingml/2006/table">
            <a:tbl>
              <a:tblPr firstRow="1" bandRow="1">
                <a:tableStyleId>{2D5ABB26-0587-4C30-8999-92F81FD0307C}</a:tableStyleId>
              </a:tblPr>
              <a:tblGrid>
                <a:gridCol w="1125343">
                  <a:extLst>
                    <a:ext uri="{9D8B030D-6E8A-4147-A177-3AD203B41FA5}">
                      <a16:colId xmlns:a16="http://schemas.microsoft.com/office/drawing/2014/main" val="20000"/>
                    </a:ext>
                  </a:extLst>
                </a:gridCol>
                <a:gridCol w="1125343">
                  <a:extLst>
                    <a:ext uri="{9D8B030D-6E8A-4147-A177-3AD203B41FA5}">
                      <a16:colId xmlns:a16="http://schemas.microsoft.com/office/drawing/2014/main" val="20001"/>
                    </a:ext>
                  </a:extLst>
                </a:gridCol>
                <a:gridCol w="1125343">
                  <a:extLst>
                    <a:ext uri="{9D8B030D-6E8A-4147-A177-3AD203B41FA5}">
                      <a16:colId xmlns:a16="http://schemas.microsoft.com/office/drawing/2014/main" val="20002"/>
                    </a:ext>
                  </a:extLst>
                </a:gridCol>
                <a:gridCol w="1125343">
                  <a:extLst>
                    <a:ext uri="{9D8B030D-6E8A-4147-A177-3AD203B41FA5}">
                      <a16:colId xmlns:a16="http://schemas.microsoft.com/office/drawing/2014/main" val="20003"/>
                    </a:ext>
                  </a:extLst>
                </a:gridCol>
                <a:gridCol w="112534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4291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44</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ginger and squash soup</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432684685"/>
              </p:ext>
            </p:extLst>
          </p:nvPr>
        </p:nvGraphicFramePr>
        <p:xfrm>
          <a:off x="709184" y="1806829"/>
          <a:ext cx="5407964" cy="262083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tbsp unrefined coconut oil or olive oil </a:t>
                      </a:r>
                      <a:br>
                        <a:rPr lang="en-US" sz="1200" dirty="0">
                          <a:latin typeface="Montserrat Light" panose="00000400000000000000" pitchFamily="50" charset="0"/>
                        </a:rPr>
                      </a:br>
                      <a:r>
                        <a:rPr lang="en-US" sz="1200" dirty="0">
                          <a:latin typeface="Montserrat Light" panose="00000400000000000000" pitchFamily="50" charset="0"/>
                        </a:rPr>
                        <a:t>1 butternut or acorn squash, skinned and cut up </a:t>
                      </a:r>
                      <a:br>
                        <a:rPr lang="en-US" sz="1200" dirty="0">
                          <a:latin typeface="Montserrat Light" panose="00000400000000000000" pitchFamily="50" charset="0"/>
                        </a:rPr>
                      </a:br>
                      <a:r>
                        <a:rPr lang="en-US" sz="1200" dirty="0">
                          <a:latin typeface="Montserrat Light" panose="00000400000000000000" pitchFamily="50" charset="0"/>
                        </a:rPr>
                        <a:t>2 medium carrots, coarsely chopped</a:t>
                      </a:r>
                      <a:br>
                        <a:rPr lang="en-US" sz="1200" dirty="0">
                          <a:latin typeface="Montserrat Light" panose="00000400000000000000" pitchFamily="50" charset="0"/>
                        </a:rPr>
                      </a:br>
                      <a:r>
                        <a:rPr lang="en-US" sz="1200" dirty="0">
                          <a:latin typeface="Montserrat Light" panose="00000400000000000000" pitchFamily="50" charset="0"/>
                        </a:rPr>
                        <a:t>1 medium onion, coarsely chopped</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2 celery stalks, chopped</a:t>
                      </a:r>
                      <a:br>
                        <a:rPr lang="en-US" sz="1200" dirty="0">
                          <a:latin typeface="Montserrat Light" panose="00000400000000000000" pitchFamily="50" charset="0"/>
                        </a:rPr>
                      </a:br>
                      <a:r>
                        <a:rPr lang="en-US" sz="1200" dirty="0">
                          <a:latin typeface="Montserrat Light" panose="00000400000000000000" pitchFamily="50" charset="0"/>
                        </a:rPr>
                        <a:t>3 cloves of garlic, minced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3 inches ginger root, grated</a:t>
                      </a:r>
                      <a:br>
                        <a:rPr lang="en-US" sz="1200" dirty="0">
                          <a:latin typeface="Montserrat Light" panose="00000400000000000000" pitchFamily="50" charset="0"/>
                        </a:rPr>
                      </a:br>
                      <a:r>
                        <a:rPr lang="en-US" sz="1200" dirty="0">
                          <a:latin typeface="Montserrat Light" panose="00000400000000000000" pitchFamily="50" charset="0"/>
                        </a:rPr>
                        <a:t>1 quart organic chicken stock or water</a:t>
                      </a:r>
                      <a:br>
                        <a:rPr lang="en-US" sz="1200" dirty="0">
                          <a:latin typeface="Montserrat Light" panose="00000400000000000000" pitchFamily="50" charset="0"/>
                        </a:rPr>
                      </a:br>
                      <a:r>
                        <a:rPr lang="en-US" sz="1200" dirty="0">
                          <a:latin typeface="Montserrat Light" panose="00000400000000000000" pitchFamily="50" charset="0"/>
                        </a:rPr>
                        <a:t>sea salt to taste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parsley (for garnish)</a:t>
                      </a:r>
                    </a:p>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557033"/>
            <a:ext cx="5637567" cy="3076868"/>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Sauté onions, carrots, celery and garlic in the oil. </a:t>
            </a:r>
          </a:p>
          <a:p>
            <a:pPr>
              <a:lnSpc>
                <a:spcPct val="150000"/>
              </a:lnSpc>
            </a:pPr>
            <a:r>
              <a:rPr lang="en-US" sz="1200" dirty="0">
                <a:latin typeface="Montserrat Light" panose="00000400000000000000" pitchFamily="50" charset="0"/>
              </a:rPr>
              <a:t>Add squash and ginger then chicken stock or water. </a:t>
            </a:r>
          </a:p>
          <a:p>
            <a:pPr>
              <a:lnSpc>
                <a:spcPct val="150000"/>
              </a:lnSpc>
            </a:pPr>
            <a:r>
              <a:rPr lang="en-US" sz="1200" dirty="0">
                <a:latin typeface="Montserrat Light" panose="00000400000000000000" pitchFamily="50" charset="0"/>
              </a:rPr>
              <a:t>Simmer for at least 30 minutes.  </a:t>
            </a:r>
          </a:p>
          <a:p>
            <a:pPr>
              <a:lnSpc>
                <a:spcPct val="150000"/>
              </a:lnSpc>
            </a:pPr>
            <a:r>
              <a:rPr lang="en-US" sz="1200" dirty="0">
                <a:latin typeface="Montserrat Light" panose="00000400000000000000" pitchFamily="50" charset="0"/>
              </a:rPr>
              <a:t>Puree into a creamy consistency. </a:t>
            </a:r>
          </a:p>
          <a:p>
            <a:pPr>
              <a:lnSpc>
                <a:spcPct val="150000"/>
              </a:lnSpc>
            </a:pPr>
            <a:r>
              <a:rPr lang="en-US" sz="1200" dirty="0">
                <a:latin typeface="Montserrat Light" panose="00000400000000000000" pitchFamily="50" charset="0"/>
              </a:rPr>
              <a:t>Season with salt and simmer 5 more minutes. </a:t>
            </a:r>
          </a:p>
          <a:p>
            <a:pPr>
              <a:lnSpc>
                <a:spcPct val="150000"/>
              </a:lnSpc>
            </a:pPr>
            <a:r>
              <a:rPr lang="en-US" sz="1200" dirty="0">
                <a:latin typeface="Montserrat Light" panose="00000400000000000000" pitchFamily="50" charset="0"/>
              </a:rPr>
              <a:t>You can garnish with parsley.</a:t>
            </a:r>
          </a:p>
          <a:p>
            <a:pPr>
              <a:lnSpc>
                <a:spcPct val="150000"/>
              </a:lnSpc>
            </a:pPr>
            <a:endParaRPr lang="en-US" sz="4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lvl="0">
              <a:lnSpc>
                <a:spcPct val="150000"/>
              </a:lnSpc>
              <a:defRPr/>
            </a:pPr>
            <a:r>
              <a:rPr lang="en-US" sz="1200" dirty="0">
                <a:latin typeface="Montserrat Light" panose="00000400000000000000" pitchFamily="50" charset="0"/>
              </a:rPr>
              <a:t>This is great on cold winter days. It can also be stored in the freezer for a quick soup to heat up when life gets busy.</a:t>
            </a:r>
            <a:endParaRPr lang="en-US" sz="8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94402202"/>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0209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033"/>
            <a:ext cx="6172200" cy="1524000"/>
          </a:xfrm>
        </p:spPr>
        <p:txBody>
          <a:bodyPr>
            <a:normAutofit/>
          </a:bodyPr>
          <a:lstStyle/>
          <a:p>
            <a:pPr algn="l"/>
            <a:r>
              <a:rPr lang="en-US" b="1" dirty="0">
                <a:solidFill>
                  <a:srgbClr val="27B2B1"/>
                </a:solidFill>
                <a:latin typeface="Montserrat Light" panose="00000400000000000000" pitchFamily="50" charset="0"/>
              </a:rPr>
              <a:t>green beans with </a:t>
            </a:r>
            <a:r>
              <a:rPr lang="en-US" b="1" dirty="0" err="1">
                <a:solidFill>
                  <a:srgbClr val="27B2B1"/>
                </a:solidFill>
                <a:latin typeface="Montserrat Light" panose="00000400000000000000" pitchFamily="50" charset="0"/>
              </a:rPr>
              <a:t>dijon</a:t>
            </a:r>
            <a:r>
              <a:rPr lang="en-US" b="1" dirty="0">
                <a:solidFill>
                  <a:srgbClr val="27B2B1"/>
                </a:solidFill>
                <a:latin typeface="Montserrat Light" panose="00000400000000000000" pitchFamily="50" charset="0"/>
              </a:rPr>
              <a:t> vinaigrette</a:t>
            </a:r>
          </a:p>
        </p:txBody>
      </p:sp>
      <p:sp>
        <p:nvSpPr>
          <p:cNvPr id="4" name="Footer Placeholder 3"/>
          <p:cNvSpPr>
            <a:spLocks noGrp="1"/>
          </p:cNvSpPr>
          <p:nvPr>
            <p:ph type="ftr" sz="quarter" idx="4294967295"/>
          </p:nvPr>
        </p:nvSpPr>
        <p:spPr>
          <a:xfrm>
            <a:off x="2343150" y="8475134"/>
            <a:ext cx="177165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45</a:t>
            </a:fld>
            <a:endParaRPr lang="en-US" dirty="0"/>
          </a:p>
        </p:txBody>
      </p:sp>
      <p:pic>
        <p:nvPicPr>
          <p:cNvPr id="5123" name="Picture 3" descr="C:\Users\OWNER\Desktop\DSC01067.png"/>
          <p:cNvPicPr>
            <a:picLocks noChangeAspect="1" noChangeArrowheads="1"/>
          </p:cNvPicPr>
          <p:nvPr/>
        </p:nvPicPr>
        <p:blipFill rotWithShape="1">
          <a:blip r:embed="rId2">
            <a:extLst>
              <a:ext uri="{28A0092B-C50C-407E-A947-70E740481C1C}">
                <a14:useLocalDpi xmlns:a14="http://schemas.microsoft.com/office/drawing/2010/main" val="0"/>
              </a:ext>
            </a:extLst>
          </a:blip>
          <a:srcRect r="27564"/>
          <a:stretch/>
        </p:blipFill>
        <p:spPr bwMode="auto">
          <a:xfrm>
            <a:off x="657446" y="2133600"/>
            <a:ext cx="5540155"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577E35E9-20F7-4EEB-B938-706B8326366D}"/>
              </a:ext>
            </a:extLst>
          </p:cNvPr>
          <p:cNvGraphicFramePr>
            <a:graphicFrameLocks noGrp="1"/>
          </p:cNvGraphicFramePr>
          <p:nvPr>
            <p:extLst>
              <p:ext uri="{D42A27DB-BD31-4B8C-83A1-F6EECF244321}">
                <p14:modId xmlns:p14="http://schemas.microsoft.com/office/powerpoint/2010/main" val="1939713629"/>
              </p:ext>
            </p:extLst>
          </p:nvPr>
        </p:nvGraphicFramePr>
        <p:xfrm>
          <a:off x="555551" y="8549640"/>
          <a:ext cx="5642050" cy="365760"/>
        </p:xfrm>
        <a:graphic>
          <a:graphicData uri="http://schemas.openxmlformats.org/drawingml/2006/table">
            <a:tbl>
              <a:tblPr firstRow="1" bandRow="1">
                <a:tableStyleId>{2D5ABB26-0587-4C30-8999-92F81FD0307C}</a:tableStyleId>
              </a:tblPr>
              <a:tblGrid>
                <a:gridCol w="1128410">
                  <a:extLst>
                    <a:ext uri="{9D8B030D-6E8A-4147-A177-3AD203B41FA5}">
                      <a16:colId xmlns:a16="http://schemas.microsoft.com/office/drawing/2014/main" val="20000"/>
                    </a:ext>
                  </a:extLst>
                </a:gridCol>
                <a:gridCol w="1128410">
                  <a:extLst>
                    <a:ext uri="{9D8B030D-6E8A-4147-A177-3AD203B41FA5}">
                      <a16:colId xmlns:a16="http://schemas.microsoft.com/office/drawing/2014/main" val="20001"/>
                    </a:ext>
                  </a:extLst>
                </a:gridCol>
                <a:gridCol w="1128410">
                  <a:extLst>
                    <a:ext uri="{9D8B030D-6E8A-4147-A177-3AD203B41FA5}">
                      <a16:colId xmlns:a16="http://schemas.microsoft.com/office/drawing/2014/main" val="20002"/>
                    </a:ext>
                  </a:extLst>
                </a:gridCol>
                <a:gridCol w="1128410">
                  <a:extLst>
                    <a:ext uri="{9D8B030D-6E8A-4147-A177-3AD203B41FA5}">
                      <a16:colId xmlns:a16="http://schemas.microsoft.com/office/drawing/2014/main" val="20003"/>
                    </a:ext>
                  </a:extLst>
                </a:gridCol>
                <a:gridCol w="112841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00377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46</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green beans with </a:t>
            </a:r>
            <a:r>
              <a:rPr lang="en-US" sz="4400" b="1" dirty="0" err="1">
                <a:solidFill>
                  <a:srgbClr val="27B2B1"/>
                </a:solidFill>
                <a:latin typeface="Montserrat Light" panose="00000400000000000000" pitchFamily="50" charset="0"/>
                <a:cs typeface="Arial" pitchFamily="34" charset="0"/>
              </a:rPr>
              <a:t>dijon</a:t>
            </a:r>
            <a:r>
              <a:rPr lang="en-US" sz="4400" b="1" dirty="0">
                <a:solidFill>
                  <a:srgbClr val="27B2B1"/>
                </a:solidFill>
                <a:latin typeface="Montserrat Light" panose="00000400000000000000" pitchFamily="50" charset="0"/>
                <a:cs typeface="Arial" pitchFamily="34" charset="0"/>
              </a:rPr>
              <a:t> vinaigrette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226491350"/>
              </p:ext>
            </p:extLst>
          </p:nvPr>
        </p:nvGraphicFramePr>
        <p:xfrm>
          <a:off x="709184" y="1889950"/>
          <a:ext cx="5407964" cy="207219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a:t>
                      </a:r>
                      <a:r>
                        <a:rPr lang="en-US" sz="1200" dirty="0" err="1">
                          <a:latin typeface="Montserrat Light" panose="00000400000000000000" pitchFamily="50" charset="0"/>
                        </a:rPr>
                        <a:t>lbs</a:t>
                      </a:r>
                      <a:r>
                        <a:rPr lang="en-US" sz="1200" dirty="0">
                          <a:latin typeface="Montserrat Light" panose="00000400000000000000" pitchFamily="50" charset="0"/>
                        </a:rPr>
                        <a:t> organic green beans</a:t>
                      </a:r>
                      <a:br>
                        <a:rPr lang="en-US" sz="1200" dirty="0">
                          <a:latin typeface="Montserrat Light" panose="00000400000000000000" pitchFamily="50" charset="0"/>
                        </a:rPr>
                      </a:br>
                      <a:r>
                        <a:rPr lang="en-US" sz="1200" dirty="0">
                          <a:latin typeface="Montserrat Light" panose="00000400000000000000" pitchFamily="50" charset="0"/>
                        </a:rPr>
                        <a:t>1/2 tsp Himalayan Pink sea salt</a:t>
                      </a:r>
                      <a:br>
                        <a:rPr lang="en-US" sz="1200" dirty="0">
                          <a:latin typeface="Montserrat Light" panose="00000400000000000000" pitchFamily="50" charset="0"/>
                        </a:rPr>
                      </a:br>
                      <a:r>
                        <a:rPr lang="en-US" sz="1200" dirty="0">
                          <a:latin typeface="Montserrat Light" panose="00000400000000000000" pitchFamily="50" charset="0"/>
                        </a:rPr>
                        <a:t>1/4 tsp white pepper, freshly ground</a:t>
                      </a:r>
                      <a:br>
                        <a:rPr lang="en-US" sz="1200" dirty="0">
                          <a:latin typeface="Montserrat Light" panose="00000400000000000000" pitchFamily="50" charset="0"/>
                        </a:rPr>
                      </a:br>
                      <a:r>
                        <a:rPr lang="en-US" sz="1200" dirty="0">
                          <a:latin typeface="Montserrat Light" panose="00000400000000000000" pitchFamily="50" charset="0"/>
                        </a:rPr>
                        <a:t>1/2 cup whole walnuts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dirty="0">
                          <a:latin typeface="Montserrat Light" panose="00000400000000000000" pitchFamily="50" charset="0"/>
                        </a:rPr>
                        <a:t>Walnut Dijon Vinaigrette</a:t>
                      </a:r>
                      <a:br>
                        <a:rPr lang="en-US" sz="1200" dirty="0">
                          <a:latin typeface="Montserrat Light" panose="00000400000000000000" pitchFamily="50" charset="0"/>
                        </a:rPr>
                      </a:br>
                      <a:r>
                        <a:rPr lang="en-US" sz="1200" dirty="0">
                          <a:latin typeface="Montserrat Light" panose="00000400000000000000" pitchFamily="50" charset="0"/>
                        </a:rPr>
                        <a:t>1/2 cup walnut oil</a:t>
                      </a:r>
                      <a:br>
                        <a:rPr lang="en-US" sz="1200" dirty="0">
                          <a:latin typeface="Montserrat Light" panose="00000400000000000000" pitchFamily="50" charset="0"/>
                        </a:rPr>
                      </a:br>
                      <a:r>
                        <a:rPr lang="en-US" sz="1200" dirty="0">
                          <a:latin typeface="Montserrat Light" panose="00000400000000000000" pitchFamily="50" charset="0"/>
                        </a:rPr>
                        <a:t>2 tbsp apple cider vinegar</a:t>
                      </a:r>
                      <a:br>
                        <a:rPr lang="en-US" sz="1200" dirty="0">
                          <a:latin typeface="Montserrat Light" panose="00000400000000000000" pitchFamily="50" charset="0"/>
                        </a:rPr>
                      </a:br>
                      <a:r>
                        <a:rPr lang="en-US" sz="1200" dirty="0">
                          <a:latin typeface="Montserrat Light" panose="00000400000000000000" pitchFamily="50" charset="0"/>
                        </a:rPr>
                        <a:t>3 tbsp </a:t>
                      </a:r>
                      <a:r>
                        <a:rPr lang="en-US" sz="1200" dirty="0" err="1">
                          <a:latin typeface="Montserrat Light" panose="00000400000000000000" pitchFamily="50" charset="0"/>
                        </a:rPr>
                        <a:t>dijon</a:t>
                      </a:r>
                      <a:r>
                        <a:rPr lang="en-US" sz="1200" dirty="0">
                          <a:latin typeface="Montserrat Light" panose="00000400000000000000" pitchFamily="50" charset="0"/>
                        </a:rPr>
                        <a:t> mustard</a:t>
                      </a:r>
                      <a:br>
                        <a:rPr lang="en-US" sz="1200" dirty="0">
                          <a:latin typeface="Montserrat Light" panose="00000400000000000000" pitchFamily="50" charset="0"/>
                        </a:rPr>
                      </a:br>
                      <a:r>
                        <a:rPr lang="en-US" sz="1200" dirty="0">
                          <a:latin typeface="Montserrat Light" panose="00000400000000000000" pitchFamily="50" charset="0"/>
                        </a:rPr>
                        <a:t>1 shallot, finely diced</a:t>
                      </a:r>
                      <a:br>
                        <a:rPr lang="en-US" sz="1200" dirty="0">
                          <a:latin typeface="Montserrat Light" panose="00000400000000000000" pitchFamily="50" charset="0"/>
                        </a:rPr>
                      </a:br>
                      <a:r>
                        <a:rPr lang="en-US" sz="1200" dirty="0">
                          <a:latin typeface="Montserrat Light" panose="00000400000000000000" pitchFamily="50" charset="0"/>
                        </a:rPr>
                        <a:t>1 tsp coconut nectar</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077944"/>
            <a:ext cx="5637567" cy="3195555"/>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Blanch green beans in a pot of water with a rolling boil for five minutes, drain. </a:t>
            </a:r>
            <a:br>
              <a:rPr lang="en-US" sz="1200" dirty="0">
                <a:latin typeface="Montserrat Light" panose="00000400000000000000" pitchFamily="50" charset="0"/>
              </a:rPr>
            </a:br>
            <a:br>
              <a:rPr lang="en-US" sz="1000" dirty="0">
                <a:latin typeface="Montserrat Light" panose="00000400000000000000" pitchFamily="50" charset="0"/>
              </a:rPr>
            </a:br>
            <a:r>
              <a:rPr lang="en-US" sz="1200" dirty="0">
                <a:latin typeface="Montserrat Light" panose="00000400000000000000" pitchFamily="50" charset="0"/>
              </a:rPr>
              <a:t>Put green beans into large bowl. Whisk the ingredients for the vinaigrette and pour over green beans. </a:t>
            </a:r>
            <a:br>
              <a:rPr lang="en-US" sz="1200" dirty="0">
                <a:latin typeface="Montserrat Light" panose="00000400000000000000" pitchFamily="50" charset="0"/>
              </a:rPr>
            </a:br>
            <a:br>
              <a:rPr lang="en-US" sz="1000" dirty="0">
                <a:latin typeface="Montserrat Light" panose="00000400000000000000" pitchFamily="50" charset="0"/>
              </a:rPr>
            </a:br>
            <a:r>
              <a:rPr lang="en-US" sz="1200" dirty="0">
                <a:latin typeface="Montserrat Light" panose="00000400000000000000" pitchFamily="50" charset="0"/>
              </a:rPr>
              <a:t>Serve on a plate and top with whole walnuts.</a:t>
            </a:r>
            <a:br>
              <a:rPr lang="en-US" sz="1100" dirty="0">
                <a:latin typeface="Montserrat Light" panose="00000400000000000000" pitchFamily="50" charset="0"/>
              </a:rPr>
            </a:br>
            <a:br>
              <a:rPr lang="en-US" sz="1000" dirty="0">
                <a:latin typeface="Montserrat Light" panose="00000400000000000000" pitchFamily="50" charset="0"/>
              </a:rPr>
            </a:br>
            <a:r>
              <a:rPr lang="en-US" dirty="0">
                <a:latin typeface="Montserrat Light" panose="00000400000000000000" pitchFamily="50" charset="0"/>
              </a:rPr>
              <a:t>Notes</a:t>
            </a:r>
          </a:p>
          <a:p>
            <a:pPr lvl="0">
              <a:lnSpc>
                <a:spcPct val="150000"/>
              </a:lnSpc>
              <a:defRPr/>
            </a:pPr>
            <a:r>
              <a:rPr lang="en-US" sz="1200" dirty="0">
                <a:latin typeface="Montserrat Light" panose="00000400000000000000" pitchFamily="50" charset="0"/>
              </a:rPr>
              <a:t>Serves 4</a:t>
            </a:r>
            <a:endParaRPr lang="en-US" sz="8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619721065"/>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19341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6172200" cy="1524000"/>
          </a:xfrm>
        </p:spPr>
        <p:txBody>
          <a:bodyPr>
            <a:noAutofit/>
          </a:bodyPr>
          <a:lstStyle/>
          <a:p>
            <a:pPr algn="l"/>
            <a:r>
              <a:rPr lang="en-US" b="1" dirty="0">
                <a:solidFill>
                  <a:srgbClr val="27B2B1"/>
                </a:solidFill>
                <a:latin typeface="Montserrat Light" panose="00000400000000000000" pitchFamily="50" charset="0"/>
              </a:rPr>
              <a:t>green juice for beauty</a:t>
            </a:r>
          </a:p>
        </p:txBody>
      </p:sp>
      <p:sp>
        <p:nvSpPr>
          <p:cNvPr id="4" name="Footer Placeholder 3"/>
          <p:cNvSpPr>
            <a:spLocks noGrp="1"/>
          </p:cNvSpPr>
          <p:nvPr>
            <p:ph type="ftr" sz="quarter" idx="4294967295"/>
          </p:nvPr>
        </p:nvSpPr>
        <p:spPr>
          <a:xfrm>
            <a:off x="2343150" y="8666480"/>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47</a:t>
            </a:fld>
            <a:endParaRPr lang="en-US" dirty="0"/>
          </a:p>
        </p:txBody>
      </p:sp>
      <p:sp>
        <p:nvSpPr>
          <p:cNvPr id="8" name="Content Placeholder 7"/>
          <p:cNvSpPr>
            <a:spLocks noGrp="1"/>
          </p:cNvSpPr>
          <p:nvPr>
            <p:ph idx="1"/>
          </p:nvPr>
        </p:nvSpPr>
        <p:spPr>
          <a:xfrm>
            <a:off x="685800" y="2124287"/>
            <a:ext cx="5514754" cy="5181599"/>
          </a:xfrm>
        </p:spPr>
        <p:txBody>
          <a:bodyPr/>
          <a:lstStyle/>
          <a:p>
            <a:pPr marL="0" indent="0">
              <a:buNone/>
            </a:pPr>
            <a:endParaRPr lang="en-US" dirty="0"/>
          </a:p>
        </p:txBody>
      </p:sp>
      <p:pic>
        <p:nvPicPr>
          <p:cNvPr id="7170" name="Picture 2" descr="C:\Users\OWNER\Desktop\shutterstock_139633745.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24"/>
          <a:stretch/>
        </p:blipFill>
        <p:spPr bwMode="auto">
          <a:xfrm>
            <a:off x="685800" y="2147454"/>
            <a:ext cx="5562600" cy="51584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0B9E3C9E-B6E7-4823-AC05-24F04C1865D9}"/>
              </a:ext>
            </a:extLst>
          </p:cNvPr>
          <p:cNvGraphicFramePr>
            <a:graphicFrameLocks noGrp="1"/>
          </p:cNvGraphicFramePr>
          <p:nvPr>
            <p:extLst>
              <p:ext uri="{D42A27DB-BD31-4B8C-83A1-F6EECF244321}">
                <p14:modId xmlns:p14="http://schemas.microsoft.com/office/powerpoint/2010/main" val="798048104"/>
              </p:ext>
            </p:extLst>
          </p:nvPr>
        </p:nvGraphicFramePr>
        <p:xfrm>
          <a:off x="555551" y="8549640"/>
          <a:ext cx="5645005" cy="365760"/>
        </p:xfrm>
        <a:graphic>
          <a:graphicData uri="http://schemas.openxmlformats.org/drawingml/2006/table">
            <a:tbl>
              <a:tblPr firstRow="1" bandRow="1">
                <a:tableStyleId>{2D5ABB26-0587-4C30-8999-92F81FD0307C}</a:tableStyleId>
              </a:tblPr>
              <a:tblGrid>
                <a:gridCol w="1129001">
                  <a:extLst>
                    <a:ext uri="{9D8B030D-6E8A-4147-A177-3AD203B41FA5}">
                      <a16:colId xmlns:a16="http://schemas.microsoft.com/office/drawing/2014/main" val="20000"/>
                    </a:ext>
                  </a:extLst>
                </a:gridCol>
                <a:gridCol w="1129001">
                  <a:extLst>
                    <a:ext uri="{9D8B030D-6E8A-4147-A177-3AD203B41FA5}">
                      <a16:colId xmlns:a16="http://schemas.microsoft.com/office/drawing/2014/main" val="20001"/>
                    </a:ext>
                  </a:extLst>
                </a:gridCol>
                <a:gridCol w="1129001">
                  <a:extLst>
                    <a:ext uri="{9D8B030D-6E8A-4147-A177-3AD203B41FA5}">
                      <a16:colId xmlns:a16="http://schemas.microsoft.com/office/drawing/2014/main" val="20002"/>
                    </a:ext>
                  </a:extLst>
                </a:gridCol>
                <a:gridCol w="1129001">
                  <a:extLst>
                    <a:ext uri="{9D8B030D-6E8A-4147-A177-3AD203B41FA5}">
                      <a16:colId xmlns:a16="http://schemas.microsoft.com/office/drawing/2014/main" val="20003"/>
                    </a:ext>
                  </a:extLst>
                </a:gridCol>
                <a:gridCol w="1129001">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0582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48</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green juice for beauty</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299160038"/>
              </p:ext>
            </p:extLst>
          </p:nvPr>
        </p:nvGraphicFramePr>
        <p:xfrm>
          <a:off x="709184" y="1889950"/>
          <a:ext cx="5407964" cy="2346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cucumber</a:t>
                      </a:r>
                      <a:br>
                        <a:rPr lang="en-US" sz="1200" dirty="0">
                          <a:latin typeface="Montserrat Light" panose="00000400000000000000" pitchFamily="50" charset="0"/>
                        </a:rPr>
                      </a:br>
                      <a:r>
                        <a:rPr lang="en-US" sz="1200" dirty="0">
                          <a:latin typeface="Montserrat Light" panose="00000400000000000000" pitchFamily="50" charset="0"/>
                        </a:rPr>
                        <a:t>1 pear (</a:t>
                      </a:r>
                      <a:r>
                        <a:rPr lang="en-US" sz="1200" dirty="0" err="1">
                          <a:latin typeface="Montserrat Light" panose="00000400000000000000" pitchFamily="50" charset="0"/>
                        </a:rPr>
                        <a:t>bosch</a:t>
                      </a:r>
                      <a:r>
                        <a:rPr lang="en-US" sz="1200" dirty="0">
                          <a:latin typeface="Montserrat Light" panose="00000400000000000000" pitchFamily="50" charset="0"/>
                        </a:rPr>
                        <a:t>)</a:t>
                      </a:r>
                      <a:br>
                        <a:rPr lang="en-US" sz="1200" dirty="0">
                          <a:latin typeface="Montserrat Light" panose="00000400000000000000" pitchFamily="50" charset="0"/>
                        </a:rPr>
                      </a:br>
                      <a:r>
                        <a:rPr lang="en-US" sz="1200" dirty="0">
                          <a:latin typeface="Montserrat Light" panose="00000400000000000000" pitchFamily="50" charset="0"/>
                        </a:rPr>
                        <a:t>3 stalks celery</a:t>
                      </a:r>
                      <a:br>
                        <a:rPr lang="en-US" sz="1200" dirty="0">
                          <a:latin typeface="Montserrat Light" panose="00000400000000000000" pitchFamily="50" charset="0"/>
                        </a:rPr>
                      </a:br>
                      <a:r>
                        <a:rPr lang="en-US" sz="1200" dirty="0">
                          <a:latin typeface="Montserrat Light" panose="00000400000000000000" pitchFamily="50" charset="0"/>
                        </a:rPr>
                        <a:t>1-inch ginger</a:t>
                      </a:r>
                      <a:br>
                        <a:rPr lang="en-US" sz="1200" dirty="0">
                          <a:latin typeface="Montserrat Light" panose="00000400000000000000" pitchFamily="50" charset="0"/>
                        </a:rPr>
                      </a:br>
                      <a:r>
                        <a:rPr lang="en-US" sz="1200" dirty="0">
                          <a:latin typeface="Montserrat Light" panose="00000400000000000000" pitchFamily="50" charset="0"/>
                        </a:rPr>
                        <a:t>1/8 cup watercress</a:t>
                      </a:r>
                      <a:br>
                        <a:rPr lang="en-US" sz="1200" dirty="0">
                          <a:latin typeface="Montserrat Light" panose="00000400000000000000" pitchFamily="50" charset="0"/>
                        </a:rPr>
                      </a:br>
                      <a:r>
                        <a:rPr lang="en-US" sz="1200" dirty="0">
                          <a:latin typeface="Montserrat Light" panose="00000400000000000000" pitchFamily="50" charset="0"/>
                        </a:rPr>
                        <a:t>1/4 cup mint</a:t>
                      </a:r>
                      <a:br>
                        <a:rPr lang="en-US" sz="1200" dirty="0">
                          <a:latin typeface="Montserrat Light" panose="00000400000000000000" pitchFamily="50" charset="0"/>
                        </a:rPr>
                      </a:br>
                      <a:r>
                        <a:rPr lang="en-US" sz="1200" dirty="0">
                          <a:latin typeface="Montserrat Light" panose="00000400000000000000" pitchFamily="50" charset="0"/>
                        </a:rPr>
                        <a:t>1 peeled lemon</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526147"/>
            <a:ext cx="5637567" cy="1569853"/>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Juice and drink!</a:t>
            </a:r>
          </a:p>
          <a:p>
            <a:pPr>
              <a:lnSpc>
                <a:spcPct val="150000"/>
              </a:lnSpc>
            </a:pPr>
            <a:br>
              <a:rPr lang="en-US" sz="1100" dirty="0">
                <a:latin typeface="Montserrat Light" panose="00000400000000000000" pitchFamily="50" charset="0"/>
              </a:rPr>
            </a:b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This is hydrating and beautifying. Great for the skin.</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275335393"/>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41902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
            <a:ext cx="6172200" cy="1524000"/>
          </a:xfrm>
        </p:spPr>
        <p:txBody>
          <a:bodyPr>
            <a:normAutofit/>
          </a:bodyPr>
          <a:lstStyle/>
          <a:p>
            <a:pPr algn="l"/>
            <a:r>
              <a:rPr lang="en-US" b="1" dirty="0">
                <a:solidFill>
                  <a:srgbClr val="27B2B1"/>
                </a:solidFill>
                <a:latin typeface="Montserrat Light" panose="00000400000000000000" pitchFamily="50" charset="0"/>
              </a:rPr>
              <a:t>hemp milk</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49</a:t>
            </a:fld>
            <a:endParaRPr lang="en-US" dirty="0"/>
          </a:p>
        </p:txBody>
      </p:sp>
      <p:sp>
        <p:nvSpPr>
          <p:cNvPr id="8" name="Content Placeholder 7"/>
          <p:cNvSpPr>
            <a:spLocks noGrp="1"/>
          </p:cNvSpPr>
          <p:nvPr>
            <p:ph idx="1"/>
          </p:nvPr>
        </p:nvSpPr>
        <p:spPr>
          <a:xfrm>
            <a:off x="352646" y="2247900"/>
            <a:ext cx="6210300" cy="5181599"/>
          </a:xfrm>
        </p:spPr>
        <p:txBody>
          <a:bodyPr/>
          <a:lstStyle/>
          <a:p>
            <a:pPr marL="0" indent="0">
              <a:buNone/>
            </a:pPr>
            <a:endParaRPr lang="en-US" dirty="0"/>
          </a:p>
          <a:p>
            <a:pPr marL="0" indent="0">
              <a:buNone/>
            </a:pPr>
            <a:endParaRPr lang="en-US" dirty="0"/>
          </a:p>
        </p:txBody>
      </p:sp>
      <p:pic>
        <p:nvPicPr>
          <p:cNvPr id="4098" name="Picture 2" descr="C:\Users\OWNER\Desktop\shutterstock_107249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46" y="2209799"/>
            <a:ext cx="5514754" cy="51815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C12B69EF-EF1D-43E6-8052-6A8D7048C95C}"/>
              </a:ext>
            </a:extLst>
          </p:cNvPr>
          <p:cNvGraphicFramePr>
            <a:graphicFrameLocks noGrp="1"/>
          </p:cNvGraphicFramePr>
          <p:nvPr>
            <p:extLst>
              <p:ext uri="{D42A27DB-BD31-4B8C-83A1-F6EECF244321}">
                <p14:modId xmlns:p14="http://schemas.microsoft.com/office/powerpoint/2010/main" val="546638099"/>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8293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autumn apple salsa</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883731006"/>
              </p:ext>
            </p:extLst>
          </p:nvPr>
        </p:nvGraphicFramePr>
        <p:xfrm>
          <a:off x="709184" y="1203811"/>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dirty="0">
                          <a:latin typeface="Montserrat Light" panose="00000400000000000000" pitchFamily="50" charset="0"/>
                        </a:rPr>
                        <a:t>Ingredients</a:t>
                      </a:r>
                    </a:p>
                  </a:txBody>
                  <a:tcPr/>
                </a:tc>
                <a:tc>
                  <a:txBody>
                    <a:bodyPr/>
                    <a:lstStyle/>
                    <a:p>
                      <a:endParaRPr lang="en-US"/>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large apples</a:t>
                      </a:r>
                      <a:br>
                        <a:rPr lang="en-US" sz="1200" dirty="0">
                          <a:latin typeface="Montserrat Light" panose="00000400000000000000" pitchFamily="50" charset="0"/>
                        </a:rPr>
                      </a:br>
                      <a:r>
                        <a:rPr lang="en-US" sz="1200" dirty="0">
                          <a:latin typeface="Montserrat Light" panose="00000400000000000000" pitchFamily="50" charset="0"/>
                        </a:rPr>
                        <a:t>1/2 cup chopped cilantro</a:t>
                      </a:r>
                      <a:br>
                        <a:rPr lang="en-US" sz="1200" dirty="0">
                          <a:latin typeface="Montserrat Light" panose="00000400000000000000" pitchFamily="50" charset="0"/>
                        </a:rPr>
                      </a:br>
                      <a:r>
                        <a:rPr lang="en-US" sz="1200" dirty="0">
                          <a:latin typeface="Montserrat Light" panose="00000400000000000000" pitchFamily="50" charset="0"/>
                        </a:rPr>
                        <a:t>1/4 cup finely diced red onion</a:t>
                      </a:r>
                      <a:br>
                        <a:rPr lang="en-US" sz="1200" dirty="0">
                          <a:latin typeface="Montserrat Light" panose="00000400000000000000" pitchFamily="50" charset="0"/>
                        </a:rPr>
                      </a:br>
                      <a:r>
                        <a:rPr lang="en-US" sz="1200" dirty="0">
                          <a:latin typeface="Montserrat Light" panose="00000400000000000000" pitchFamily="50" charset="0"/>
                        </a:rPr>
                        <a:t>1 to 4 hot peppers, finely diced</a:t>
                      </a:r>
                      <a:endParaRPr lang="en-US" sz="1200" dirty="0"/>
                    </a:p>
                  </a:txBody>
                  <a:tcPr/>
                </a:tc>
                <a:tc>
                  <a:txBody>
                    <a:bodyPr/>
                    <a:lstStyle/>
                    <a:p>
                      <a:pPr>
                        <a:lnSpc>
                          <a:spcPct val="150000"/>
                        </a:lnSpc>
                      </a:pPr>
                      <a:r>
                        <a:rPr lang="en-US" sz="1200" dirty="0">
                          <a:latin typeface="Montserrat Light" panose="00000400000000000000" pitchFamily="50" charset="0"/>
                        </a:rPr>
                        <a:t>1 tbsp extra virgin olive oil</a:t>
                      </a:r>
                      <a:br>
                        <a:rPr lang="en-US" sz="1200" dirty="0">
                          <a:latin typeface="Montserrat Light" panose="00000400000000000000" pitchFamily="50" charset="0"/>
                        </a:rPr>
                      </a:br>
                      <a:r>
                        <a:rPr lang="en-US" sz="1200" dirty="0">
                          <a:latin typeface="Montserrat Light" panose="00000400000000000000" pitchFamily="50" charset="0"/>
                        </a:rPr>
                        <a:t>1 tbsp apple cider vinegar </a:t>
                      </a:r>
                      <a:r>
                        <a:rPr lang="en-US" sz="1200" u="sng" dirty="0">
                          <a:latin typeface="Montserrat Light" panose="00000400000000000000" pitchFamily="50" charset="0"/>
                        </a:rPr>
                        <a:t>OR</a:t>
                      </a:r>
                      <a:r>
                        <a:rPr lang="en-US" sz="1200" dirty="0">
                          <a:latin typeface="Montserrat Light" panose="00000400000000000000" pitchFamily="50" charset="0"/>
                        </a:rPr>
                        <a:t> 2 tbsp of  fresh lime juice</a:t>
                      </a:r>
                      <a:br>
                        <a:rPr lang="en-US" sz="1200" dirty="0">
                          <a:latin typeface="Montserrat Light" panose="00000400000000000000" pitchFamily="50" charset="0"/>
                        </a:rPr>
                      </a:br>
                      <a:r>
                        <a:rPr lang="en-US" sz="1200" dirty="0">
                          <a:latin typeface="Montserrat Light" panose="00000400000000000000" pitchFamily="50" charset="0"/>
                        </a:rPr>
                        <a:t>Sea salt to taste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4" y="3013626"/>
            <a:ext cx="5407964" cy="407297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Place all ingredients into a bowl and mix together.</a:t>
            </a:r>
            <a:br>
              <a:rPr lang="en-US" sz="1200" dirty="0">
                <a:latin typeface="Montserrat Light" panose="00000400000000000000" pitchFamily="50" charset="0"/>
              </a:rPr>
            </a:br>
            <a:r>
              <a:rPr lang="en-US" sz="1200" dirty="0">
                <a:latin typeface="Montserrat Light" panose="00000400000000000000" pitchFamily="50" charset="0"/>
              </a:rPr>
              <a:t>Cover and place in the refrigerator for up to an hour before serving to let the flavors meld.</a:t>
            </a:r>
            <a:br>
              <a:rPr lang="en-US" sz="1200" dirty="0">
                <a:latin typeface="Montserrat Light" panose="00000400000000000000" pitchFamily="50" charset="0"/>
              </a:rPr>
            </a:br>
            <a:r>
              <a:rPr lang="en-US" sz="1200" dirty="0">
                <a:latin typeface="Montserrat Light" panose="00000400000000000000" pitchFamily="50" charset="0"/>
              </a:rPr>
              <a:t>Enjoy!</a:t>
            </a:r>
            <a:endParaRPr lang="en-US" sz="1200" b="1" dirty="0">
              <a:latin typeface="Montserrat Light" panose="00000400000000000000" pitchFamily="50" charset="0"/>
            </a:endParaRPr>
          </a:p>
          <a:p>
            <a:pPr>
              <a:lnSpc>
                <a:spcPct val="150000"/>
              </a:lnSpc>
            </a:pPr>
            <a:endParaRPr lang="en-US" sz="1200" dirty="0">
              <a:latin typeface="Montserrat Light" panose="00000400000000000000" pitchFamily="50" charset="0"/>
            </a:endParaRPr>
          </a:p>
          <a:p>
            <a:pPr>
              <a:lnSpc>
                <a:spcPct val="150000"/>
              </a:lnSpc>
            </a:pPr>
            <a:r>
              <a:rPr lang="en-US" dirty="0">
                <a:latin typeface="Montserrat Light" panose="00000400000000000000" pitchFamily="50" charset="0"/>
              </a:rPr>
              <a:t>Notes</a:t>
            </a:r>
            <a:r>
              <a:rPr lang="en-US" sz="1200" dirty="0">
                <a:latin typeface="Montserrat Light" panose="00000400000000000000" pitchFamily="50" charset="0"/>
              </a:rPr>
              <a:t> </a:t>
            </a:r>
          </a:p>
          <a:p>
            <a:pPr>
              <a:lnSpc>
                <a:spcPct val="150000"/>
              </a:lnSpc>
            </a:pPr>
            <a:r>
              <a:rPr lang="en-US" sz="1200" dirty="0">
                <a:latin typeface="Montserrat Light" panose="00000400000000000000" pitchFamily="50" charset="0"/>
              </a:rPr>
              <a:t>This is one of my favorite autumn recipes to make, when apple season is in full swing! The best apples to use for this salsa are crisp, firm apples such as Honeycrisp. Soft, sweet apples are better for sauce and baking. Use whatever hot peppers you have on hand - serrano, jalapeno, and cherry bomb are a few of my favorites! This salsa is a great addition to grilled fish, fish tacos, or even over a bowl of cooked quinoa!</a:t>
            </a:r>
            <a:endParaRPr lang="en-US" dirty="0"/>
          </a:p>
        </p:txBody>
      </p:sp>
      <p:graphicFrame>
        <p:nvGraphicFramePr>
          <p:cNvPr id="14" name="Table 13">
            <a:extLst>
              <a:ext uri="{FF2B5EF4-FFF2-40B4-BE49-F238E27FC236}">
                <a16:creationId xmlns:a16="http://schemas.microsoft.com/office/drawing/2014/main" id="{7285A1B1-A41B-44C0-8F6F-5217BF1B018E}"/>
              </a:ext>
            </a:extLst>
          </p:cNvPr>
          <p:cNvGraphicFramePr>
            <a:graphicFrameLocks noGrp="1"/>
          </p:cNvGraphicFramePr>
          <p:nvPr>
            <p:extLst>
              <p:ext uri="{D42A27DB-BD31-4B8C-83A1-F6EECF244321}">
                <p14:modId xmlns:p14="http://schemas.microsoft.com/office/powerpoint/2010/main" val="3899641063"/>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chemeClr val="bg1"/>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31057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50</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hemp milk</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134905793"/>
              </p:ext>
            </p:extLst>
          </p:nvPr>
        </p:nvGraphicFramePr>
        <p:xfrm>
          <a:off x="709184" y="111779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1/4 cup hemp seeds</a:t>
                      </a:r>
                      <a:br>
                        <a:rPr lang="en-US" sz="1200" dirty="0">
                          <a:latin typeface="Montserrat Light" panose="00000400000000000000" pitchFamily="50" charset="0"/>
                        </a:rPr>
                      </a:br>
                      <a:r>
                        <a:rPr lang="en-US" sz="1200" dirty="0">
                          <a:latin typeface="Montserrat Light" panose="00000400000000000000" pitchFamily="50" charset="0"/>
                        </a:rPr>
                        <a:t>16 oz coconut water</a:t>
                      </a:r>
                      <a:br>
                        <a:rPr lang="en-US" sz="1200" dirty="0">
                          <a:latin typeface="Montserrat Light" panose="00000400000000000000" pitchFamily="50" charset="0"/>
                        </a:rPr>
                      </a:br>
                      <a:r>
                        <a:rPr lang="en-US" sz="1200" dirty="0">
                          <a:latin typeface="Montserrat Light" panose="00000400000000000000" pitchFamily="50" charset="0"/>
                        </a:rPr>
                        <a:t>small pinch raw vanilla</a:t>
                      </a:r>
                      <a:br>
                        <a:rPr lang="en-US" sz="1200" dirty="0">
                          <a:latin typeface="Montserrat Light" panose="00000400000000000000" pitchFamily="50" charset="0"/>
                        </a:rPr>
                      </a:br>
                      <a:r>
                        <a:rPr lang="en-US" sz="1200" dirty="0">
                          <a:latin typeface="Montserrat Light" panose="00000400000000000000" pitchFamily="50" charset="0"/>
                        </a:rPr>
                        <a:t>small pinch sea salt</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2971800"/>
            <a:ext cx="5637567" cy="1800493"/>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Blend hemp and coconut water on high until smooth. Add vanilla and salt and blend quickly on medium.</a:t>
            </a:r>
          </a:p>
          <a:p>
            <a:pPr>
              <a:lnSpc>
                <a:spcPct val="150000"/>
              </a:lnSpc>
            </a:pPr>
            <a:endParaRPr lang="en-US" sz="12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r>
              <a:rPr lang="en-US" sz="1200" dirty="0">
                <a:latin typeface="Montserrat Light" panose="00000400000000000000" pitchFamily="50" charset="0"/>
              </a:rPr>
              <a:t>Enjoy this with fruit or granola. This is a great source of protein!</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336446694"/>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85770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7667"/>
            <a:ext cx="6172200" cy="1524000"/>
          </a:xfrm>
        </p:spPr>
        <p:txBody>
          <a:bodyPr>
            <a:noAutofit/>
          </a:bodyPr>
          <a:lstStyle/>
          <a:p>
            <a:pPr algn="l"/>
            <a:r>
              <a:rPr lang="en-US" b="1" dirty="0">
                <a:solidFill>
                  <a:srgbClr val="27B2B1"/>
                </a:solidFill>
                <a:latin typeface="Montserrat Light" panose="00000400000000000000" pitchFamily="50" charset="0"/>
              </a:rPr>
              <a:t>honey mustard dressing </a:t>
            </a:r>
          </a:p>
        </p:txBody>
      </p:sp>
      <p:sp>
        <p:nvSpPr>
          <p:cNvPr id="4" name="Footer Placeholder 3"/>
          <p:cNvSpPr>
            <a:spLocks noGrp="1"/>
          </p:cNvSpPr>
          <p:nvPr>
            <p:ph type="ftr" sz="quarter" idx="4294967295"/>
          </p:nvPr>
        </p:nvSpPr>
        <p:spPr>
          <a:xfrm>
            <a:off x="2343150" y="8475133"/>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51</a:t>
            </a:fld>
            <a:endParaRPr lang="en-US" dirty="0"/>
          </a:p>
        </p:txBody>
      </p:sp>
      <p:pic>
        <p:nvPicPr>
          <p:cNvPr id="19458" name="Picture 2" descr="C:\Users\OWNER\Desktop\shutterstock_17023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1" y="2133600"/>
            <a:ext cx="5463278" cy="5105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9EBFD47B-767E-4296-AA05-EAEA0DDF2818}"/>
              </a:ext>
            </a:extLst>
          </p:cNvPr>
          <p:cNvGraphicFramePr>
            <a:graphicFrameLocks noGrp="1"/>
          </p:cNvGraphicFramePr>
          <p:nvPr>
            <p:extLst>
              <p:ext uri="{D42A27DB-BD31-4B8C-83A1-F6EECF244321}">
                <p14:modId xmlns:p14="http://schemas.microsoft.com/office/powerpoint/2010/main" val="3319100105"/>
              </p:ext>
            </p:extLst>
          </p:nvPr>
        </p:nvGraphicFramePr>
        <p:xfrm>
          <a:off x="555551" y="8549640"/>
          <a:ext cx="5605090" cy="365760"/>
        </p:xfrm>
        <a:graphic>
          <a:graphicData uri="http://schemas.openxmlformats.org/drawingml/2006/table">
            <a:tbl>
              <a:tblPr firstRow="1" bandRow="1">
                <a:tableStyleId>{2D5ABB26-0587-4C30-8999-92F81FD0307C}</a:tableStyleId>
              </a:tblPr>
              <a:tblGrid>
                <a:gridCol w="1121018">
                  <a:extLst>
                    <a:ext uri="{9D8B030D-6E8A-4147-A177-3AD203B41FA5}">
                      <a16:colId xmlns:a16="http://schemas.microsoft.com/office/drawing/2014/main" val="20000"/>
                    </a:ext>
                  </a:extLst>
                </a:gridCol>
                <a:gridCol w="1121018">
                  <a:extLst>
                    <a:ext uri="{9D8B030D-6E8A-4147-A177-3AD203B41FA5}">
                      <a16:colId xmlns:a16="http://schemas.microsoft.com/office/drawing/2014/main" val="20001"/>
                    </a:ext>
                  </a:extLst>
                </a:gridCol>
                <a:gridCol w="1121018">
                  <a:extLst>
                    <a:ext uri="{9D8B030D-6E8A-4147-A177-3AD203B41FA5}">
                      <a16:colId xmlns:a16="http://schemas.microsoft.com/office/drawing/2014/main" val="20002"/>
                    </a:ext>
                  </a:extLst>
                </a:gridCol>
                <a:gridCol w="1121018">
                  <a:extLst>
                    <a:ext uri="{9D8B030D-6E8A-4147-A177-3AD203B41FA5}">
                      <a16:colId xmlns:a16="http://schemas.microsoft.com/office/drawing/2014/main" val="20003"/>
                    </a:ext>
                  </a:extLst>
                </a:gridCol>
                <a:gridCol w="1121018">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55458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52</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honey mustard dressing </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97608571"/>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1/2 cup </a:t>
                      </a:r>
                      <a:r>
                        <a:rPr lang="en-US" sz="1200" dirty="0" err="1">
                          <a:latin typeface="Montserrat Light" panose="00000400000000000000" pitchFamily="50" charset="0"/>
                        </a:rPr>
                        <a:t>veganaise</a:t>
                      </a:r>
                      <a:br>
                        <a:rPr lang="en-US" sz="1200" dirty="0">
                          <a:latin typeface="Montserrat Light" panose="00000400000000000000" pitchFamily="50" charset="0"/>
                        </a:rPr>
                      </a:br>
                      <a:r>
                        <a:rPr lang="en-US" sz="1200" dirty="0">
                          <a:latin typeface="Montserrat Light" panose="00000400000000000000" pitchFamily="50" charset="0"/>
                        </a:rPr>
                        <a:t>1 tbsp pub-style </a:t>
                      </a:r>
                      <a:r>
                        <a:rPr lang="en-US" sz="1200" dirty="0" err="1">
                          <a:latin typeface="Montserrat Light" panose="00000400000000000000" pitchFamily="50" charset="0"/>
                        </a:rPr>
                        <a:t>dijjon</a:t>
                      </a:r>
                      <a:r>
                        <a:rPr lang="en-US" sz="1200" dirty="0">
                          <a:latin typeface="Montserrat Light" panose="00000400000000000000" pitchFamily="50" charset="0"/>
                        </a:rPr>
                        <a:t> mustard</a:t>
                      </a:r>
                      <a:br>
                        <a:rPr lang="en-US" sz="1200" dirty="0">
                          <a:latin typeface="Montserrat Light" panose="00000400000000000000" pitchFamily="50" charset="0"/>
                        </a:rPr>
                      </a:br>
                      <a:r>
                        <a:rPr lang="en-US" sz="1200" dirty="0">
                          <a:latin typeface="Montserrat Light" panose="00000400000000000000" pitchFamily="50" charset="0"/>
                        </a:rPr>
                        <a:t>2 tbsp apple cider vinegar</a:t>
                      </a:r>
                      <a:br>
                        <a:rPr lang="en-US" sz="1200" dirty="0">
                          <a:latin typeface="Montserrat Light" panose="00000400000000000000" pitchFamily="50" charset="0"/>
                        </a:rPr>
                      </a:br>
                      <a:r>
                        <a:rPr lang="en-US" sz="1200" dirty="0">
                          <a:latin typeface="Montserrat Light" panose="00000400000000000000" pitchFamily="50" charset="0"/>
                        </a:rPr>
                        <a:t>1 tbsp honey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812639"/>
            <a:ext cx="5637567" cy="606961"/>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Blend all ingredients well and use.</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832849051"/>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72476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22" y="0"/>
            <a:ext cx="6172200" cy="1524000"/>
          </a:xfrm>
        </p:spPr>
        <p:txBody>
          <a:bodyPr>
            <a:normAutofit/>
          </a:bodyPr>
          <a:lstStyle/>
          <a:p>
            <a:pPr algn="l"/>
            <a:r>
              <a:rPr lang="en-US" b="1" dirty="0">
                <a:solidFill>
                  <a:srgbClr val="27B2B1"/>
                </a:solidFill>
                <a:latin typeface="Montserrat Light" panose="00000400000000000000" pitchFamily="50" charset="0"/>
              </a:rPr>
              <a:t>kale frittata</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53</a:t>
            </a:fld>
            <a:endParaRPr lang="en-US" dirty="0"/>
          </a:p>
        </p:txBody>
      </p:sp>
      <p:pic>
        <p:nvPicPr>
          <p:cNvPr id="12290" name="Picture 2" descr="C:\Users\OWNER\Desktop\100_0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70" r="10553"/>
          <a:stretch/>
        </p:blipFill>
        <p:spPr bwMode="auto">
          <a:xfrm>
            <a:off x="685800" y="2133600"/>
            <a:ext cx="5508551"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7326E03-0B3A-4CFB-91D3-EE377DEEEC80}"/>
              </a:ext>
            </a:extLst>
          </p:cNvPr>
          <p:cNvGraphicFramePr>
            <a:graphicFrameLocks noGrp="1"/>
          </p:cNvGraphicFramePr>
          <p:nvPr>
            <p:extLst>
              <p:ext uri="{D42A27DB-BD31-4B8C-83A1-F6EECF244321}">
                <p14:modId xmlns:p14="http://schemas.microsoft.com/office/powerpoint/2010/main" val="4275399003"/>
              </p:ext>
            </p:extLst>
          </p:nvPr>
        </p:nvGraphicFramePr>
        <p:xfrm>
          <a:off x="555551" y="8549640"/>
          <a:ext cx="5638800" cy="365760"/>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127760">
                  <a:extLst>
                    <a:ext uri="{9D8B030D-6E8A-4147-A177-3AD203B41FA5}">
                      <a16:colId xmlns:a16="http://schemas.microsoft.com/office/drawing/2014/main" val="20002"/>
                    </a:ext>
                  </a:extLst>
                </a:gridCol>
                <a:gridCol w="1127760">
                  <a:extLst>
                    <a:ext uri="{9D8B030D-6E8A-4147-A177-3AD203B41FA5}">
                      <a16:colId xmlns:a16="http://schemas.microsoft.com/office/drawing/2014/main" val="20003"/>
                    </a:ext>
                  </a:extLst>
                </a:gridCol>
                <a:gridCol w="112776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62323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54</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kale frittata</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870391897"/>
              </p:ext>
            </p:extLst>
          </p:nvPr>
        </p:nvGraphicFramePr>
        <p:xfrm>
          <a:off x="709184" y="1117790"/>
          <a:ext cx="5407964" cy="207219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4 eggs</a:t>
                      </a:r>
                      <a:br>
                        <a:rPr lang="en-US" sz="1200" dirty="0">
                          <a:latin typeface="Montserrat Light" panose="00000400000000000000" pitchFamily="50" charset="0"/>
                        </a:rPr>
                      </a:br>
                      <a:r>
                        <a:rPr lang="en-US" sz="1200" dirty="0">
                          <a:latin typeface="Montserrat Light" panose="00000400000000000000" pitchFamily="50" charset="0"/>
                        </a:rPr>
                        <a:t>bunch of kale, washed and rough chopped</a:t>
                      </a:r>
                      <a:br>
                        <a:rPr lang="en-US" sz="1200" dirty="0">
                          <a:latin typeface="Montserrat Light" panose="00000400000000000000" pitchFamily="50" charset="0"/>
                        </a:rPr>
                      </a:br>
                      <a:r>
                        <a:rPr lang="en-US" sz="1200" dirty="0">
                          <a:latin typeface="Montserrat Light" panose="00000400000000000000" pitchFamily="50" charset="0"/>
                        </a:rPr>
                        <a:t>tomato, chopped</a:t>
                      </a:r>
                      <a:br>
                        <a:rPr lang="en-US" sz="1200" dirty="0">
                          <a:latin typeface="Montserrat Light" panose="00000400000000000000" pitchFamily="50" charset="0"/>
                        </a:rPr>
                      </a:br>
                      <a:r>
                        <a:rPr lang="en-US" sz="1200" dirty="0">
                          <a:latin typeface="Montserrat Light" panose="00000400000000000000" pitchFamily="50" charset="0"/>
                        </a:rPr>
                        <a:t>med onion, chopped</a:t>
                      </a:r>
                      <a:br>
                        <a:rPr lang="en-US" sz="1200" dirty="0">
                          <a:latin typeface="Montserrat Light" panose="00000400000000000000" pitchFamily="50" charset="0"/>
                        </a:rPr>
                      </a:br>
                      <a:r>
                        <a:rPr lang="en-US" sz="1200" dirty="0">
                          <a:latin typeface="Montserrat Light" panose="00000400000000000000" pitchFamily="50" charset="0"/>
                        </a:rPr>
                        <a:t>bell pepper, chopped (optional)</a:t>
                      </a:r>
                    </a:p>
                  </a:txBody>
                  <a:tcPr/>
                </a:tc>
                <a:tc>
                  <a:txBody>
                    <a:bodyPr/>
                    <a:lstStyle/>
                    <a:p>
                      <a:pPr>
                        <a:lnSpc>
                          <a:spcPct val="150000"/>
                        </a:lnSpc>
                      </a:pPr>
                      <a:r>
                        <a:rPr lang="en-US" sz="1200" dirty="0">
                          <a:latin typeface="Montserrat Light" panose="00000400000000000000" pitchFamily="50" charset="0"/>
                        </a:rPr>
                        <a:t>2 tbsp water</a:t>
                      </a:r>
                      <a:br>
                        <a:rPr lang="en-US" sz="1200" dirty="0">
                          <a:latin typeface="Montserrat Light" panose="00000400000000000000" pitchFamily="50" charset="0"/>
                        </a:rPr>
                      </a:br>
                      <a:r>
                        <a:rPr lang="en-US" sz="1200" dirty="0">
                          <a:latin typeface="Montserrat Light" panose="00000400000000000000" pitchFamily="50" charset="0"/>
                        </a:rPr>
                        <a:t>1 tbsp coconut oil</a:t>
                      </a:r>
                      <a:br>
                        <a:rPr lang="en-US" sz="1200" dirty="0">
                          <a:latin typeface="Montserrat Light" panose="00000400000000000000" pitchFamily="50" charset="0"/>
                        </a:rPr>
                      </a:br>
                      <a:r>
                        <a:rPr lang="en-US" sz="1200" dirty="0">
                          <a:latin typeface="Montserrat Light" panose="00000400000000000000" pitchFamily="50" charset="0"/>
                        </a:rPr>
                        <a:t>1/2 cup grated parmesan or other cheese (optional)</a:t>
                      </a:r>
                      <a:br>
                        <a:rPr lang="en-US" sz="1200" dirty="0">
                          <a:latin typeface="Montserrat Light" panose="00000400000000000000" pitchFamily="50" charset="0"/>
                        </a:rPr>
                      </a:br>
                      <a:r>
                        <a:rPr lang="en-US" sz="1200" dirty="0">
                          <a:latin typeface="Montserrat Light" panose="00000400000000000000" pitchFamily="50" charset="0"/>
                        </a:rPr>
                        <a:t>sea salt, red pepper flakes to taste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324354"/>
            <a:ext cx="5637567" cy="2769669"/>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Set oven to broil. In an oven-safe skillet sauté onion in coconut oil until translucent. Add kale and cook until wilted and bright green. Add tomatoes and peppers and cook another 2 min. In a separate bowl whisk together eggs and water and pour over vegetables in the pan. Add seasonings. Reduce heat to low / med. Cook until the bottom is set (about 2 or 3 min). Sprinkle with cheese, if using, and put under broiler 2 minutes. Watch closely!! Take it out when it starts to lightly brown. This serves 2 hearty appetites, or 4 with other side dishes.</a:t>
            </a:r>
          </a:p>
          <a:p>
            <a:pPr>
              <a:lnSpc>
                <a:spcPct val="150000"/>
              </a:lnSpc>
            </a:pPr>
            <a:endParaRPr lang="en-US" sz="9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505135880"/>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79087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4303"/>
            <a:ext cx="6172200" cy="1524000"/>
          </a:xfrm>
        </p:spPr>
        <p:txBody>
          <a:bodyPr>
            <a:normAutofit/>
          </a:bodyPr>
          <a:lstStyle/>
          <a:p>
            <a:pPr algn="l"/>
            <a:r>
              <a:rPr lang="en-US" b="1" dirty="0" err="1">
                <a:solidFill>
                  <a:srgbClr val="27B2B1"/>
                </a:solidFill>
                <a:latin typeface="Montserrat Light" panose="00000400000000000000" pitchFamily="50" charset="0"/>
              </a:rPr>
              <a:t>maca</a:t>
            </a:r>
            <a:r>
              <a:rPr lang="en-US" b="1" dirty="0">
                <a:solidFill>
                  <a:srgbClr val="27B2B1"/>
                </a:solidFill>
                <a:latin typeface="Montserrat Light" panose="00000400000000000000" pitchFamily="50" charset="0"/>
              </a:rPr>
              <a:t> balls</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55</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r>
              <a:rPr lang="en-US" dirty="0"/>
              <a:t> </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97" r="2547"/>
          <a:stretch/>
        </p:blipFill>
        <p:spPr bwMode="auto">
          <a:xfrm>
            <a:off x="686955" y="2133600"/>
            <a:ext cx="5561445" cy="52104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D4BCC191-7E2F-436A-9F31-169D9E3FAA7F}"/>
              </a:ext>
            </a:extLst>
          </p:cNvPr>
          <p:cNvGraphicFramePr>
            <a:graphicFrameLocks noGrp="1"/>
          </p:cNvGraphicFramePr>
          <p:nvPr>
            <p:extLst>
              <p:ext uri="{D42A27DB-BD31-4B8C-83A1-F6EECF244321}">
                <p14:modId xmlns:p14="http://schemas.microsoft.com/office/powerpoint/2010/main" val="1342822385"/>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6006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56</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maca balls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798898075"/>
              </p:ext>
            </p:extLst>
          </p:nvPr>
        </p:nvGraphicFramePr>
        <p:xfrm>
          <a:off x="709184" y="1117790"/>
          <a:ext cx="5407964" cy="262083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1/2 cup raw cacao</a:t>
                      </a:r>
                      <a:br>
                        <a:rPr lang="en-US" sz="1200" dirty="0">
                          <a:latin typeface="Montserrat Light" panose="00000400000000000000" pitchFamily="50" charset="0"/>
                        </a:rPr>
                      </a:br>
                      <a:r>
                        <a:rPr lang="en-US" sz="1200" dirty="0">
                          <a:latin typeface="Montserrat Light" panose="00000400000000000000" pitchFamily="50" charset="0"/>
                        </a:rPr>
                        <a:t>1/2 cup maca</a:t>
                      </a:r>
                      <a:br>
                        <a:rPr lang="en-US" sz="1200" dirty="0">
                          <a:latin typeface="Montserrat Light" panose="00000400000000000000" pitchFamily="50" charset="0"/>
                        </a:rPr>
                      </a:br>
                      <a:r>
                        <a:rPr lang="en-US" sz="1200" dirty="0">
                          <a:latin typeface="Montserrat Light" panose="00000400000000000000" pitchFamily="50" charset="0"/>
                        </a:rPr>
                        <a:t>2 cups dried apricots (chopped)</a:t>
                      </a:r>
                      <a:br>
                        <a:rPr lang="en-US" sz="1200" dirty="0">
                          <a:latin typeface="Montserrat Light" panose="00000400000000000000" pitchFamily="50" charset="0"/>
                        </a:rPr>
                      </a:br>
                      <a:r>
                        <a:rPr lang="en-US" sz="1200" dirty="0">
                          <a:latin typeface="Montserrat Light" panose="00000400000000000000" pitchFamily="50" charset="0"/>
                        </a:rPr>
                        <a:t>1 1/2 cup shredded coconut</a:t>
                      </a:r>
                    </a:p>
                    <a:p>
                      <a:pPr>
                        <a:lnSpc>
                          <a:spcPct val="150000"/>
                        </a:lnSpc>
                      </a:pPr>
                      <a:r>
                        <a:rPr lang="en-US" sz="1200" dirty="0">
                          <a:latin typeface="Montserrat Light" panose="00000400000000000000" pitchFamily="50" charset="0"/>
                        </a:rPr>
                        <a:t>2 cups macadamia nuts</a:t>
                      </a:r>
                      <a:br>
                        <a:rPr lang="en-US" sz="1200" dirty="0">
                          <a:latin typeface="Montserrat Light" panose="00000400000000000000" pitchFamily="50" charset="0"/>
                        </a:rPr>
                      </a:br>
                      <a:r>
                        <a:rPr lang="en-US" sz="1200" dirty="0">
                          <a:latin typeface="Montserrat Light" panose="00000400000000000000" pitchFamily="50" charset="0"/>
                        </a:rPr>
                        <a:t>1 cup grade A maple syrup</a:t>
                      </a:r>
                      <a:br>
                        <a:rPr lang="en-US" sz="1200" dirty="0">
                          <a:latin typeface="Montserrat Light" panose="00000400000000000000" pitchFamily="50" charset="0"/>
                        </a:rPr>
                      </a:br>
                      <a:r>
                        <a:rPr lang="en-US" sz="1200" dirty="0">
                          <a:latin typeface="Montserrat Light" panose="00000400000000000000" pitchFamily="50" charset="0"/>
                        </a:rPr>
                        <a:t>6 tbsp cashew butter</a:t>
                      </a:r>
                      <a:br>
                        <a:rPr lang="en-US" sz="1200" dirty="0">
                          <a:latin typeface="Montserrat Light" panose="00000400000000000000" pitchFamily="50" charset="0"/>
                        </a:rPr>
                      </a:br>
                      <a:r>
                        <a:rPr lang="en-US" sz="1200" dirty="0">
                          <a:latin typeface="Montserrat Light" panose="00000400000000000000" pitchFamily="50" charset="0"/>
                        </a:rPr>
                        <a:t>1 tbsp natural vanilla</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4114800"/>
            <a:ext cx="5637567" cy="233820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Combine cacao, maca, apricots, coconut, macadamia nuts.</a:t>
            </a:r>
            <a:br>
              <a:rPr lang="en-US" sz="1200" dirty="0">
                <a:latin typeface="Montserrat Light" panose="00000400000000000000" pitchFamily="50" charset="0"/>
              </a:rPr>
            </a:br>
            <a:r>
              <a:rPr lang="en-US" sz="1200" dirty="0">
                <a:latin typeface="Montserrat Light" panose="00000400000000000000" pitchFamily="50" charset="0"/>
              </a:rPr>
              <a:t>In a separate bowl stir nut butter, vanilla and maple syrup.</a:t>
            </a:r>
            <a:br>
              <a:rPr lang="en-US" sz="1200" dirty="0">
                <a:latin typeface="Montserrat Light" panose="00000400000000000000" pitchFamily="50" charset="0"/>
              </a:rPr>
            </a:br>
            <a:r>
              <a:rPr lang="en-US" sz="1200" dirty="0">
                <a:latin typeface="Montserrat Light" panose="00000400000000000000" pitchFamily="50" charset="0"/>
              </a:rPr>
              <a:t>If it is too runny, add more coconut.</a:t>
            </a:r>
            <a:br>
              <a:rPr lang="en-US" sz="1200" dirty="0">
                <a:latin typeface="Montserrat Light" panose="00000400000000000000" pitchFamily="50" charset="0"/>
              </a:rPr>
            </a:br>
            <a:r>
              <a:rPr lang="en-US" sz="1200" dirty="0">
                <a:latin typeface="Montserrat Light" panose="00000400000000000000" pitchFamily="50" charset="0"/>
              </a:rPr>
              <a:t>Roll into balls and refrigerate.</a:t>
            </a:r>
          </a:p>
          <a:p>
            <a:pPr>
              <a:lnSpc>
                <a:spcPct val="150000"/>
              </a:lnSpc>
            </a:pPr>
            <a:endParaRPr lang="en-US" sz="9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You may also freeze these and thaw later.</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118557168"/>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0665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organic chicken apple sausage dish</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529741461"/>
              </p:ext>
            </p:extLst>
          </p:nvPr>
        </p:nvGraphicFramePr>
        <p:xfrm>
          <a:off x="709184" y="188995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1 pkg organic chicken apple sausage</a:t>
                      </a:r>
                      <a:br>
                        <a:rPr lang="en-US" sz="1200" dirty="0">
                          <a:latin typeface="Montserrat Light" panose="00000400000000000000" pitchFamily="50" charset="0"/>
                        </a:rPr>
                      </a:br>
                      <a:r>
                        <a:rPr lang="en-US" sz="1200" dirty="0">
                          <a:latin typeface="Montserrat Light" panose="00000400000000000000" pitchFamily="50" charset="0"/>
                        </a:rPr>
                        <a:t>2 organic apples</a:t>
                      </a:r>
                    </a:p>
                    <a:p>
                      <a:pPr>
                        <a:lnSpc>
                          <a:spcPct val="150000"/>
                        </a:lnSpc>
                      </a:pPr>
                      <a:r>
                        <a:rPr lang="en-US" sz="1200" dirty="0">
                          <a:latin typeface="Montserrat Light" panose="00000400000000000000" pitchFamily="50" charset="0"/>
                        </a:rPr>
                        <a:t>2 organic potatoes (whatever kind you like best)</a:t>
                      </a:r>
                      <a:br>
                        <a:rPr lang="en-US" sz="1200" dirty="0">
                          <a:latin typeface="Montserrat Light" panose="00000400000000000000" pitchFamily="50" charset="0"/>
                        </a:rPr>
                      </a:br>
                      <a:r>
                        <a:rPr lang="en-US" sz="1200" dirty="0">
                          <a:latin typeface="Montserrat Light" panose="00000400000000000000" pitchFamily="50" charset="0"/>
                        </a:rPr>
                        <a:t>1 tsp olive oil</a:t>
                      </a:r>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657600"/>
            <a:ext cx="5637567" cy="1679499"/>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Slice all ingredients into bite-size pieces. Add to skillet with olive oil and sauté for a bit, then drop heat to low and cook covered until potatoes are soft. Serve and enjoy!</a:t>
            </a:r>
          </a:p>
          <a:p>
            <a:pPr>
              <a:lnSpc>
                <a:spcPct val="150000"/>
              </a:lnSpc>
            </a:pPr>
            <a:endParaRPr lang="en-US" sz="1100" dirty="0">
              <a:latin typeface="Montserrat Light" panose="00000400000000000000" pitchFamily="50" charset="0"/>
            </a:endParaRPr>
          </a:p>
          <a:p>
            <a:pPr>
              <a:lnSpc>
                <a:spcPct val="150000"/>
              </a:lnSpc>
            </a:pPr>
            <a:endParaRPr lang="en-US" sz="11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434913261"/>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77174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6229"/>
            <a:ext cx="6172200" cy="1524000"/>
          </a:xfrm>
        </p:spPr>
        <p:txBody>
          <a:bodyPr>
            <a:noAutofit/>
          </a:bodyPr>
          <a:lstStyle/>
          <a:p>
            <a:pPr algn="l"/>
            <a:r>
              <a:rPr lang="en-US" b="1" dirty="0">
                <a:solidFill>
                  <a:srgbClr val="27B2B1"/>
                </a:solidFill>
                <a:latin typeface="Montserrat Light" panose="00000400000000000000" pitchFamily="50" charset="0"/>
              </a:rPr>
              <a:t>pan-grilled brussels sprouts</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58</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endParaRPr lang="en-US" dirty="0"/>
          </a:p>
          <a:p>
            <a:pPr marL="0" indent="0">
              <a:buNone/>
            </a:pP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461" r="13971" b="13924"/>
          <a:stretch/>
        </p:blipFill>
        <p:spPr>
          <a:xfrm>
            <a:off x="685800" y="2133602"/>
            <a:ext cx="5562600" cy="5181598"/>
          </a:xfrm>
          <a:prstGeom prst="rect">
            <a:avLst/>
          </a:prstGeom>
        </p:spPr>
      </p:pic>
      <p:graphicFrame>
        <p:nvGraphicFramePr>
          <p:cNvPr id="9" name="Table 8">
            <a:extLst>
              <a:ext uri="{FF2B5EF4-FFF2-40B4-BE49-F238E27FC236}">
                <a16:creationId xmlns:a16="http://schemas.microsoft.com/office/drawing/2014/main" id="{45C1C422-447D-4754-8741-393C474CEA4C}"/>
              </a:ext>
            </a:extLst>
          </p:cNvPr>
          <p:cNvGraphicFramePr>
            <a:graphicFrameLocks noGrp="1"/>
          </p:cNvGraphicFramePr>
          <p:nvPr>
            <p:extLst>
              <p:ext uri="{D42A27DB-BD31-4B8C-83A1-F6EECF244321}">
                <p14:modId xmlns:p14="http://schemas.microsoft.com/office/powerpoint/2010/main" val="2723281975"/>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218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59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pan-grilled brussels sprouts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359794328"/>
              </p:ext>
            </p:extLst>
          </p:nvPr>
        </p:nvGraphicFramePr>
        <p:xfrm>
          <a:off x="709184" y="1727200"/>
          <a:ext cx="5407965" cy="2189036"/>
        </p:xfrm>
        <a:graphic>
          <a:graphicData uri="http://schemas.openxmlformats.org/drawingml/2006/table">
            <a:tbl>
              <a:tblPr firstRow="1" bandRow="1">
                <a:tableStyleId>{2D5ABB26-0587-4C30-8999-92F81FD0307C}</a:tableStyleId>
              </a:tblPr>
              <a:tblGrid>
                <a:gridCol w="1802655">
                  <a:extLst>
                    <a:ext uri="{9D8B030D-6E8A-4147-A177-3AD203B41FA5}">
                      <a16:colId xmlns:a16="http://schemas.microsoft.com/office/drawing/2014/main" val="2415957819"/>
                    </a:ext>
                  </a:extLst>
                </a:gridCol>
                <a:gridCol w="917161">
                  <a:extLst>
                    <a:ext uri="{9D8B030D-6E8A-4147-A177-3AD203B41FA5}">
                      <a16:colId xmlns:a16="http://schemas.microsoft.com/office/drawing/2014/main" val="222840369"/>
                    </a:ext>
                  </a:extLst>
                </a:gridCol>
                <a:gridCol w="2688149">
                  <a:extLst>
                    <a:ext uri="{9D8B030D-6E8A-4147-A177-3AD203B41FA5}">
                      <a16:colId xmlns:a16="http://schemas.microsoft.com/office/drawing/2014/main" val="2201464263"/>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100" dirty="0">
                          <a:latin typeface="Montserrat Light" panose="00000400000000000000" pitchFamily="50" charset="0"/>
                        </a:rPr>
                        <a:t>1/2 </a:t>
                      </a:r>
                      <a:r>
                        <a:rPr lang="en-US" sz="1100" dirty="0" err="1">
                          <a:latin typeface="Montserrat Light" panose="00000400000000000000" pitchFamily="50" charset="0"/>
                        </a:rPr>
                        <a:t>lb</a:t>
                      </a:r>
                      <a:r>
                        <a:rPr lang="en-US" sz="1100" dirty="0">
                          <a:latin typeface="Montserrat Light" panose="00000400000000000000" pitchFamily="50" charset="0"/>
                        </a:rPr>
                        <a:t> brussels sprouts - sliced in halves</a:t>
                      </a:r>
                      <a:br>
                        <a:rPr lang="en-US" sz="1100" dirty="0">
                          <a:latin typeface="Montserrat Light" panose="00000400000000000000" pitchFamily="50" charset="0"/>
                        </a:rPr>
                      </a:br>
                      <a:r>
                        <a:rPr lang="en-US" sz="1100" dirty="0">
                          <a:latin typeface="Montserrat Light" panose="00000400000000000000" pitchFamily="50" charset="0"/>
                        </a:rPr>
                        <a:t>1/2 onion - finely chopped</a:t>
                      </a:r>
                      <a:br>
                        <a:rPr lang="en-US" sz="1100" dirty="0">
                          <a:latin typeface="Montserrat Light" panose="00000400000000000000" pitchFamily="50" charset="0"/>
                        </a:rPr>
                      </a:br>
                      <a:r>
                        <a:rPr lang="en-US" sz="1100" dirty="0">
                          <a:latin typeface="Montserrat Light" panose="00000400000000000000" pitchFamily="50" charset="0"/>
                        </a:rPr>
                        <a:t>3 cloves of garlic - finely chopped</a:t>
                      </a:r>
                      <a:br>
                        <a:rPr lang="en-US" sz="1100" dirty="0">
                          <a:latin typeface="Montserrat Light" panose="00000400000000000000" pitchFamily="50" charset="0"/>
                        </a:rPr>
                      </a:br>
                      <a:r>
                        <a:rPr lang="en-US" sz="1100" dirty="0">
                          <a:latin typeface="Montserrat Light" panose="00000400000000000000" pitchFamily="50" charset="0"/>
                        </a:rPr>
                        <a:t>1 serrano chili pepper - sliced thin</a:t>
                      </a:r>
                      <a:br>
                        <a:rPr lang="en-US" sz="1100" dirty="0">
                          <a:latin typeface="Montserrat Light" panose="00000400000000000000" pitchFamily="50" charset="0"/>
                        </a:rPr>
                      </a:br>
                      <a:r>
                        <a:rPr lang="en-US" sz="1100" dirty="0">
                          <a:latin typeface="Montserrat Light" panose="00000400000000000000" pitchFamily="50" charset="0"/>
                        </a:rPr>
                        <a:t>1/2 tsp sea salt</a:t>
                      </a:r>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tc>
                  <a:txBody>
                    <a:bodyPr/>
                    <a:lstStyle/>
                    <a:p>
                      <a:pPr>
                        <a:lnSpc>
                          <a:spcPct val="150000"/>
                        </a:lnSpc>
                      </a:pPr>
                      <a:r>
                        <a:rPr lang="en-US" sz="1100" dirty="0">
                          <a:latin typeface="Montserrat Light" panose="00000400000000000000" pitchFamily="50" charset="0"/>
                        </a:rPr>
                        <a:t>1/2 tsp black pepper</a:t>
                      </a:r>
                      <a:br>
                        <a:rPr lang="en-US" sz="1100" dirty="0">
                          <a:latin typeface="Montserrat Light" panose="00000400000000000000" pitchFamily="50" charset="0"/>
                        </a:rPr>
                      </a:br>
                      <a:r>
                        <a:rPr lang="en-US" sz="1100" dirty="0">
                          <a:latin typeface="Montserrat Light" panose="00000400000000000000" pitchFamily="50" charset="0"/>
                        </a:rPr>
                        <a:t>1/4 tsp cayenne pepper</a:t>
                      </a:r>
                      <a:br>
                        <a:rPr lang="en-US" sz="1100" dirty="0">
                          <a:latin typeface="Montserrat Light" panose="00000400000000000000" pitchFamily="50" charset="0"/>
                        </a:rPr>
                      </a:br>
                      <a:r>
                        <a:rPr lang="en-US" sz="1100" dirty="0">
                          <a:latin typeface="Montserrat Light" panose="00000400000000000000" pitchFamily="50" charset="0"/>
                        </a:rPr>
                        <a:t>1 tbsp apple cider vinegar</a:t>
                      </a:r>
                      <a:br>
                        <a:rPr lang="en-US" sz="1100" dirty="0">
                          <a:latin typeface="Montserrat Light" panose="00000400000000000000" pitchFamily="50" charset="0"/>
                        </a:rPr>
                      </a:br>
                      <a:r>
                        <a:rPr lang="en-US" sz="1100" dirty="0">
                          <a:latin typeface="Montserrat Light" panose="00000400000000000000" pitchFamily="50" charset="0"/>
                        </a:rPr>
                        <a:t>1 tbsp olive oil</a:t>
                      </a:r>
                      <a:br>
                        <a:rPr lang="en-US" sz="1100" dirty="0">
                          <a:latin typeface="Montserrat Light" panose="00000400000000000000" pitchFamily="50" charset="0"/>
                        </a:rPr>
                      </a:br>
                      <a:r>
                        <a:rPr lang="en-US" sz="1100" dirty="0">
                          <a:latin typeface="Montserrat Light" panose="00000400000000000000" pitchFamily="50" charset="0"/>
                        </a:rPr>
                        <a:t>1 tbsp agave syrup</a:t>
                      </a:r>
                      <a:br>
                        <a:rPr lang="en-US" sz="1100" dirty="0">
                          <a:latin typeface="Montserrat Light" panose="00000400000000000000" pitchFamily="50" charset="0"/>
                        </a:rPr>
                      </a:br>
                      <a:r>
                        <a:rPr lang="en-US" sz="1100" dirty="0">
                          <a:latin typeface="Montserrat Light" panose="00000400000000000000" pitchFamily="50" charset="0"/>
                        </a:rPr>
                        <a:t>1/2 cup chopped toasted almonds.</a:t>
                      </a:r>
                      <a:br>
                        <a:rPr lang="en-US" sz="1100" dirty="0">
                          <a:latin typeface="Montserrat Light" panose="00000400000000000000" pitchFamily="50" charset="0"/>
                        </a:rPr>
                      </a:br>
                      <a:r>
                        <a:rPr lang="en-US" sz="1100" dirty="0">
                          <a:latin typeface="Montserrat Light" panose="00000400000000000000" pitchFamily="50" charset="0"/>
                        </a:rPr>
                        <a:t>(All ingredients are organic)</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810000"/>
            <a:ext cx="5637567" cy="4049635"/>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100" dirty="0">
                <a:latin typeface="Montserrat Light" panose="00000400000000000000" pitchFamily="50" charset="0"/>
              </a:rPr>
              <a:t>Place the olive oil in an 8-10" grill pan and heat on medium-high until it slightly sizzles. Place the sliced brussels sprouts, face down, in pan and grill until slightly browned. Add onion, garlic and serrano peppers. Fold gently into the brussels sprouts. Cover and allow to simmer on medium-low until onions are almost clear. Add salt, pepper, cayenne pepper and apple cider vinegar. Stir gently. Simmer for two minutes then stir in the agave syrup. </a:t>
            </a:r>
          </a:p>
          <a:p>
            <a:pPr>
              <a:lnSpc>
                <a:spcPct val="150000"/>
              </a:lnSpc>
            </a:pPr>
            <a:r>
              <a:rPr lang="en-US" sz="1100" dirty="0">
                <a:latin typeface="Montserrat Light" panose="00000400000000000000" pitchFamily="50" charset="0"/>
              </a:rPr>
              <a:t>Taste and adjust seasonings according to your preferences. If using salted almonds, you may want to reduce the amount of sea salt. Sprinkle with chopped almonds.</a:t>
            </a:r>
          </a:p>
          <a:p>
            <a:pPr>
              <a:lnSpc>
                <a:spcPct val="150000"/>
              </a:lnSpc>
            </a:pPr>
            <a:endParaRPr lang="en-US" sz="5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100" dirty="0">
                <a:latin typeface="Montserrat Light" panose="00000400000000000000" pitchFamily="50" charset="0"/>
              </a:rPr>
              <a:t>Makes 4-6 servings. Variations of this recipe include experimenting with different spices, removing the sweetness, etc.</a:t>
            </a:r>
          </a:p>
          <a:p>
            <a:pPr>
              <a:lnSpc>
                <a:spcPct val="150000"/>
              </a:lnSpc>
            </a:pPr>
            <a:endParaRPr lang="en-US" sz="11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153368763"/>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561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575" y="321725"/>
            <a:ext cx="6172201" cy="1524000"/>
          </a:xfrm>
        </p:spPr>
        <p:txBody>
          <a:bodyPr>
            <a:noAutofit/>
          </a:bodyPr>
          <a:lstStyle/>
          <a:p>
            <a:pPr algn="l"/>
            <a:r>
              <a:rPr lang="en-US" b="1" dirty="0">
                <a:solidFill>
                  <a:srgbClr val="27B2B1"/>
                </a:solidFill>
                <a:latin typeface="Montserrat Light" panose="00000400000000000000" pitchFamily="50" charset="0"/>
              </a:rPr>
              <a:t>baked sweet potato &amp; kale quinoa</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6</a:t>
            </a:fld>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799" y="2133600"/>
            <a:ext cx="54864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a:extLst>
              <a:ext uri="{FF2B5EF4-FFF2-40B4-BE49-F238E27FC236}">
                <a16:creationId xmlns:a16="http://schemas.microsoft.com/office/drawing/2014/main" id="{048CD6B9-C2BE-4416-9CC9-9990574C33B6}"/>
              </a:ext>
            </a:extLst>
          </p:cNvPr>
          <p:cNvGraphicFramePr>
            <a:graphicFrameLocks noGrp="1"/>
          </p:cNvGraphicFramePr>
          <p:nvPr>
            <p:extLst>
              <p:ext uri="{D42A27DB-BD31-4B8C-83A1-F6EECF244321}">
                <p14:modId xmlns:p14="http://schemas.microsoft.com/office/powerpoint/2010/main" val="3990852980"/>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76584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WNER\Desktop\shutterstock_141848842.jpg"/>
          <p:cNvPicPr>
            <a:picLocks noChangeAspect="1" noChangeArrowheads="1"/>
          </p:cNvPicPr>
          <p:nvPr/>
        </p:nvPicPr>
        <p:blipFill rotWithShape="1">
          <a:blip r:embed="rId2">
            <a:extLst>
              <a:ext uri="{28A0092B-C50C-407E-A947-70E740481C1C}">
                <a14:useLocalDpi xmlns:a14="http://schemas.microsoft.com/office/drawing/2010/main" val="0"/>
              </a:ext>
            </a:extLst>
          </a:blip>
          <a:srcRect l="7143" r="5952"/>
          <a:stretch/>
        </p:blipFill>
        <p:spPr bwMode="auto">
          <a:xfrm>
            <a:off x="685800" y="2143516"/>
            <a:ext cx="5562600" cy="5171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5675" y="-166687"/>
            <a:ext cx="6172200" cy="1524000"/>
          </a:xfrm>
        </p:spPr>
        <p:txBody>
          <a:bodyPr>
            <a:normAutofit/>
          </a:bodyPr>
          <a:lstStyle/>
          <a:p>
            <a:pPr algn="l"/>
            <a:r>
              <a:rPr lang="en-US" b="1" dirty="0">
                <a:solidFill>
                  <a:srgbClr val="27B2B1"/>
                </a:solidFill>
                <a:latin typeface="Montserrat Light" panose="00000400000000000000" pitchFamily="50" charset="0"/>
              </a:rPr>
              <a:t>pecan treats</a:t>
            </a:r>
          </a:p>
        </p:txBody>
      </p:sp>
      <p:sp>
        <p:nvSpPr>
          <p:cNvPr id="4" name="Footer Placeholder 3"/>
          <p:cNvSpPr>
            <a:spLocks noGrp="1"/>
          </p:cNvSpPr>
          <p:nvPr>
            <p:ph type="ftr" sz="quarter" idx="4294967295"/>
          </p:nvPr>
        </p:nvSpPr>
        <p:spPr>
          <a:xfrm flipH="1" flipV="1">
            <a:off x="-4800600" y="10210800"/>
            <a:ext cx="57150" cy="45719"/>
          </a:xfrm>
        </p:spPr>
        <p:txBody>
          <a:bodyPr/>
          <a:lstStyle/>
          <a:p>
            <a:endParaRPr lang="en-US" dirty="0"/>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60</a:t>
            </a:fld>
            <a:endParaRPr lang="en-US" dirty="0"/>
          </a:p>
        </p:txBody>
      </p:sp>
      <p:sp>
        <p:nvSpPr>
          <p:cNvPr id="8" name="Content Placeholder 7"/>
          <p:cNvSpPr>
            <a:spLocks noGrp="1"/>
          </p:cNvSpPr>
          <p:nvPr>
            <p:ph idx="1"/>
          </p:nvPr>
        </p:nvSpPr>
        <p:spPr>
          <a:xfrm flipH="1" flipV="1">
            <a:off x="-3886200" y="11125200"/>
            <a:ext cx="45719" cy="45719"/>
          </a:xfrm>
        </p:spPr>
        <p:txBody>
          <a:bodyPr>
            <a:normAutofit fontScale="25000" lnSpcReduction="20000"/>
          </a:bodyPr>
          <a:lstStyle/>
          <a:p>
            <a:pPr marL="0" indent="0">
              <a:buNone/>
            </a:pPr>
            <a:endParaRPr lang="en-US" dirty="0"/>
          </a:p>
        </p:txBody>
      </p:sp>
      <p:graphicFrame>
        <p:nvGraphicFramePr>
          <p:cNvPr id="9" name="Table 8">
            <a:extLst>
              <a:ext uri="{FF2B5EF4-FFF2-40B4-BE49-F238E27FC236}">
                <a16:creationId xmlns:a16="http://schemas.microsoft.com/office/drawing/2014/main" id="{C3036C33-8EA0-4212-8054-839321255108}"/>
              </a:ext>
            </a:extLst>
          </p:cNvPr>
          <p:cNvGraphicFramePr>
            <a:graphicFrameLocks noGrp="1"/>
          </p:cNvGraphicFramePr>
          <p:nvPr>
            <p:extLst>
              <p:ext uri="{D42A27DB-BD31-4B8C-83A1-F6EECF244321}">
                <p14:modId xmlns:p14="http://schemas.microsoft.com/office/powerpoint/2010/main" val="1134902372"/>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15228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pecan treats</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527255467"/>
              </p:ext>
            </p:extLst>
          </p:nvPr>
        </p:nvGraphicFramePr>
        <p:xfrm>
          <a:off x="709184" y="1117790"/>
          <a:ext cx="5407964" cy="1353132"/>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date</a:t>
                      </a:r>
                      <a:br>
                        <a:rPr lang="en-US" sz="1200" dirty="0">
                          <a:latin typeface="Montserrat Light" panose="00000400000000000000" pitchFamily="50" charset="0"/>
                        </a:rPr>
                      </a:br>
                      <a:r>
                        <a:rPr lang="en-US" sz="1200" dirty="0">
                          <a:latin typeface="Montserrat Light" panose="00000400000000000000" pitchFamily="50" charset="0"/>
                        </a:rPr>
                        <a:t>1 pecan</a:t>
                      </a:r>
                      <a:br>
                        <a:rPr lang="en-US" sz="1200" dirty="0">
                          <a:latin typeface="Montserrat Light" panose="00000400000000000000" pitchFamily="50" charset="0"/>
                        </a:rPr>
                      </a:br>
                      <a:r>
                        <a:rPr lang="en-US" sz="1200" dirty="0">
                          <a:latin typeface="Montserrat Light" panose="00000400000000000000" pitchFamily="50" charset="0"/>
                        </a:rPr>
                        <a:t>1 pinch hemp seeds</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2743200"/>
            <a:ext cx="5637567" cy="344620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Slice open the date horizontally.</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Insert a pecan into the slice in the date.</a:t>
            </a:r>
            <a:br>
              <a:rPr lang="en-US" sz="1200" dirty="0">
                <a:latin typeface="Montserrat Light" panose="00000400000000000000" pitchFamily="50" charset="0"/>
              </a:rPr>
            </a:b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Sprinkle with hemp seeds.</a:t>
            </a:r>
            <a:br>
              <a:rPr lang="en-US" sz="1200" dirty="0">
                <a:latin typeface="Montserrat Light" panose="00000400000000000000" pitchFamily="50" charset="0"/>
              </a:rPr>
            </a:b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Eat!</a:t>
            </a:r>
          </a:p>
          <a:p>
            <a:pPr>
              <a:lnSpc>
                <a:spcPct val="150000"/>
              </a:lnSpc>
            </a:pPr>
            <a:endParaRPr lang="en-US" sz="9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This is a recipe I got from Paul </a:t>
            </a:r>
            <a:r>
              <a:rPr lang="en-US" sz="1200" dirty="0" err="1">
                <a:latin typeface="Montserrat Light" panose="00000400000000000000" pitchFamily="50" charset="0"/>
              </a:rPr>
              <a:t>Risses's</a:t>
            </a:r>
            <a:r>
              <a:rPr lang="en-US" sz="1200" dirty="0">
                <a:latin typeface="Montserrat Light" panose="00000400000000000000" pitchFamily="50" charset="0"/>
              </a:rPr>
              <a:t> recipe book. It is the easiest pecan pie ever made!</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9995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3087"/>
            <a:ext cx="6172200" cy="1524000"/>
          </a:xfrm>
        </p:spPr>
        <p:txBody>
          <a:bodyPr>
            <a:normAutofit/>
          </a:bodyPr>
          <a:lstStyle/>
          <a:p>
            <a:pPr algn="l"/>
            <a:r>
              <a:rPr lang="en-US" b="1" dirty="0">
                <a:solidFill>
                  <a:srgbClr val="27B2B1"/>
                </a:solidFill>
                <a:latin typeface="Montserrat Light" panose="00000400000000000000" pitchFamily="50" charset="0"/>
              </a:rPr>
              <a:t>pick me up</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62</a:t>
            </a:fld>
            <a:endParaRPr lang="en-US" dirty="0"/>
          </a:p>
        </p:txBody>
      </p:sp>
      <p:pic>
        <p:nvPicPr>
          <p:cNvPr id="10242" name="Picture 2" descr="C:\Users\OWNER\Desktop\shutterstock_142188166.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 t="22156" r="-124" b="12340"/>
          <a:stretch/>
        </p:blipFill>
        <p:spPr bwMode="auto">
          <a:xfrm>
            <a:off x="669636" y="2133600"/>
            <a:ext cx="5578764"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7876E475-2CAF-4A9C-8203-16E9C9AFED58}"/>
              </a:ext>
            </a:extLst>
          </p:cNvPr>
          <p:cNvGraphicFramePr>
            <a:graphicFrameLocks noGrp="1"/>
          </p:cNvGraphicFramePr>
          <p:nvPr>
            <p:extLst>
              <p:ext uri="{D42A27DB-BD31-4B8C-83A1-F6EECF244321}">
                <p14:modId xmlns:p14="http://schemas.microsoft.com/office/powerpoint/2010/main" val="2611671124"/>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69387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63</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pick me up</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9800778"/>
              </p:ext>
            </p:extLst>
          </p:nvPr>
        </p:nvGraphicFramePr>
        <p:xfrm>
          <a:off x="709184" y="1117790"/>
          <a:ext cx="5407964" cy="152355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3 stalks of celery</a:t>
                      </a:r>
                      <a:br>
                        <a:rPr lang="en-US" sz="1200" dirty="0">
                          <a:latin typeface="Montserrat Light" panose="00000400000000000000" pitchFamily="50" charset="0"/>
                        </a:rPr>
                      </a:br>
                      <a:r>
                        <a:rPr lang="en-US" sz="1200" dirty="0">
                          <a:latin typeface="Montserrat Light" panose="00000400000000000000" pitchFamily="50" charset="0"/>
                        </a:rPr>
                        <a:t>3 medium carrots</a:t>
                      </a:r>
                      <a:br>
                        <a:rPr lang="en-US" sz="1200" dirty="0">
                          <a:latin typeface="Montserrat Light" panose="00000400000000000000" pitchFamily="50" charset="0"/>
                        </a:rPr>
                      </a:br>
                      <a:r>
                        <a:rPr lang="en-US" sz="1200" dirty="0">
                          <a:latin typeface="Montserrat Light" panose="00000400000000000000" pitchFamily="50" charset="0"/>
                        </a:rPr>
                        <a:t>1 medium apple</a:t>
                      </a:r>
                      <a:br>
                        <a:rPr lang="en-US" sz="1200" dirty="0">
                          <a:latin typeface="Montserrat Light" panose="00000400000000000000" pitchFamily="50" charset="0"/>
                        </a:rPr>
                      </a:br>
                      <a:r>
                        <a:rPr lang="en-US" sz="1200" dirty="0">
                          <a:latin typeface="Montserrat Light" panose="00000400000000000000" pitchFamily="50" charset="0"/>
                        </a:rPr>
                        <a:t>1/2 lemon</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037244"/>
            <a:ext cx="5637567" cy="1991956"/>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Run all ingredients through a juicer, </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If you don't have a juicer you can blend in a mixer and run through a strainer or cheesecloth to remove the pulp.</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Enjoy!</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486959932"/>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8544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851" y="5105400"/>
            <a:ext cx="6324600" cy="609600"/>
          </a:xfrm>
        </p:spPr>
        <p:txBody>
          <a:bodyPr/>
          <a:lstStyle/>
          <a:p>
            <a:pPr algn="l"/>
            <a:r>
              <a:rPr lang="en-US" b="1" dirty="0">
                <a:solidFill>
                  <a:schemeClr val="bg1"/>
                </a:solidFill>
              </a:rPr>
              <a:t>Health Coach Group</a:t>
            </a:r>
          </a:p>
        </p:txBody>
      </p:sp>
      <p:sp>
        <p:nvSpPr>
          <p:cNvPr id="7" name="Control 3"/>
          <p:cNvSpPr>
            <a:spLocks noChangeArrowheads="1" noChangeShapeType="1"/>
          </p:cNvSpPr>
          <p:nvPr/>
        </p:nvSpPr>
        <p:spPr bwMode="auto">
          <a:xfrm>
            <a:off x="740852"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rPr>
              <a:t>raw burrito</a:t>
            </a: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682746165"/>
              </p:ext>
            </p:extLst>
          </p:nvPr>
        </p:nvGraphicFramePr>
        <p:xfrm>
          <a:off x="764601" y="2040333"/>
          <a:ext cx="5483798" cy="487680"/>
        </p:xfrm>
        <a:graphic>
          <a:graphicData uri="http://schemas.openxmlformats.org/drawingml/2006/table">
            <a:tbl>
              <a:tblPr firstRow="1" bandRow="1">
                <a:tableStyleId>{2D5ABB26-0587-4C30-8999-92F81FD0307C}</a:tableStyleId>
              </a:tblPr>
              <a:tblGrid>
                <a:gridCol w="2741899">
                  <a:extLst>
                    <a:ext uri="{9D8B030D-6E8A-4147-A177-3AD203B41FA5}">
                      <a16:colId xmlns:a16="http://schemas.microsoft.com/office/drawing/2014/main" val="20000"/>
                    </a:ext>
                  </a:extLst>
                </a:gridCol>
                <a:gridCol w="2741899">
                  <a:extLst>
                    <a:ext uri="{9D8B030D-6E8A-4147-A177-3AD203B41FA5}">
                      <a16:colId xmlns:a16="http://schemas.microsoft.com/office/drawing/2014/main" val="20001"/>
                    </a:ext>
                  </a:extLst>
                </a:gridCol>
              </a:tblGrid>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0"/>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1"/>
                  </a:ext>
                </a:extLst>
              </a:tr>
            </a:tbl>
          </a:graphicData>
        </a:graphic>
      </p:graphicFrame>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64</a:t>
            </a:fld>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52" y="2133600"/>
            <a:ext cx="535254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a:extLst>
              <a:ext uri="{FF2B5EF4-FFF2-40B4-BE49-F238E27FC236}">
                <a16:creationId xmlns:a16="http://schemas.microsoft.com/office/drawing/2014/main" id="{3B6969BB-3BEC-4969-BFE9-444101EB72A3}"/>
              </a:ext>
            </a:extLst>
          </p:cNvPr>
          <p:cNvGraphicFramePr>
            <a:graphicFrameLocks noGrp="1"/>
          </p:cNvGraphicFramePr>
          <p:nvPr>
            <p:extLst>
              <p:ext uri="{D42A27DB-BD31-4B8C-83A1-F6EECF244321}">
                <p14:modId xmlns:p14="http://schemas.microsoft.com/office/powerpoint/2010/main" val="3058463012"/>
              </p:ext>
            </p:extLst>
          </p:nvPr>
        </p:nvGraphicFramePr>
        <p:xfrm>
          <a:off x="555550"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solidFill>
                      <a:srgbClr val="CCEAE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2995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raw burrito</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555969094"/>
              </p:ext>
            </p:extLst>
          </p:nvPr>
        </p:nvGraphicFramePr>
        <p:xfrm>
          <a:off x="709184" y="1117790"/>
          <a:ext cx="5407964" cy="17978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Spring mix</a:t>
                      </a:r>
                      <a:br>
                        <a:rPr lang="en-US" sz="1200" dirty="0">
                          <a:latin typeface="Montserrat Light" panose="00000400000000000000" pitchFamily="50" charset="0"/>
                        </a:rPr>
                      </a:br>
                      <a:r>
                        <a:rPr lang="en-US" sz="1200" dirty="0">
                          <a:latin typeface="Montserrat Light" panose="00000400000000000000" pitchFamily="50" charset="0"/>
                        </a:rPr>
                        <a:t>Green or black olives</a:t>
                      </a:r>
                      <a:br>
                        <a:rPr lang="en-US" sz="1200" dirty="0">
                          <a:latin typeface="Montserrat Light" panose="00000400000000000000" pitchFamily="50" charset="0"/>
                        </a:rPr>
                      </a:br>
                      <a:r>
                        <a:rPr lang="en-US" sz="1200" dirty="0">
                          <a:latin typeface="Montserrat Light" panose="00000400000000000000" pitchFamily="50" charset="0"/>
                        </a:rPr>
                        <a:t>Diced organic tomatoes</a:t>
                      </a:r>
                      <a:br>
                        <a:rPr lang="en-US" sz="1200" dirty="0">
                          <a:latin typeface="Montserrat Light" panose="00000400000000000000" pitchFamily="50" charset="0"/>
                        </a:rPr>
                      </a:br>
                      <a:r>
                        <a:rPr lang="en-US" sz="1200" dirty="0">
                          <a:latin typeface="Montserrat Light" panose="00000400000000000000" pitchFamily="50" charset="0"/>
                        </a:rPr>
                        <a:t>Green onions</a:t>
                      </a:r>
                    </a:p>
                    <a:p>
                      <a:pPr>
                        <a:lnSpc>
                          <a:spcPct val="150000"/>
                        </a:lnSpc>
                      </a:pPr>
                      <a:r>
                        <a:rPr lang="en-US" sz="1200" dirty="0">
                          <a:latin typeface="Montserrat Light" panose="00000400000000000000" pitchFamily="50" charset="0"/>
                        </a:rPr>
                        <a:t>English cucumbers, diced</a:t>
                      </a:r>
                    </a:p>
                  </a:txBody>
                  <a:tcPr/>
                </a:tc>
                <a:tc>
                  <a:txBody>
                    <a:bodyPr/>
                    <a:lstStyle/>
                    <a:p>
                      <a:pPr>
                        <a:lnSpc>
                          <a:spcPct val="150000"/>
                        </a:lnSpc>
                      </a:pPr>
                      <a:r>
                        <a:rPr lang="en-US" sz="1200" dirty="0">
                          <a:latin typeface="Montserrat Light" panose="00000400000000000000" pitchFamily="50" charset="0"/>
                        </a:rPr>
                        <a:t>Avocado</a:t>
                      </a:r>
                      <a:br>
                        <a:rPr lang="en-US" sz="1200" dirty="0">
                          <a:latin typeface="Montserrat Light" panose="00000400000000000000" pitchFamily="50" charset="0"/>
                        </a:rPr>
                      </a:br>
                      <a:r>
                        <a:rPr lang="en-US" sz="1200" dirty="0">
                          <a:latin typeface="Montserrat Light" panose="00000400000000000000" pitchFamily="50" charset="0"/>
                        </a:rPr>
                        <a:t>Lime</a:t>
                      </a:r>
                      <a:br>
                        <a:rPr lang="en-US" sz="1200" dirty="0">
                          <a:latin typeface="Montserrat Light" panose="00000400000000000000" pitchFamily="50" charset="0"/>
                        </a:rPr>
                      </a:br>
                      <a:r>
                        <a:rPr lang="en-US" sz="1200" dirty="0">
                          <a:latin typeface="Montserrat Light" panose="00000400000000000000" pitchFamily="50" charset="0"/>
                        </a:rPr>
                        <a:t>Cumin</a:t>
                      </a:r>
                      <a:br>
                        <a:rPr lang="en-US" sz="1200" dirty="0">
                          <a:latin typeface="Montserrat Light" panose="00000400000000000000" pitchFamily="50" charset="0"/>
                        </a:rPr>
                      </a:br>
                      <a:r>
                        <a:rPr lang="en-US" sz="1200" dirty="0">
                          <a:latin typeface="Montserrat Light" panose="00000400000000000000" pitchFamily="50" charset="0"/>
                        </a:rPr>
                        <a:t>Greek yogurt</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245753"/>
            <a:ext cx="5637567" cy="2554097"/>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Mash your avocado with a fork, add cumin to taste.  </a:t>
            </a:r>
          </a:p>
          <a:p>
            <a:pPr>
              <a:lnSpc>
                <a:spcPct val="150000"/>
              </a:lnSpc>
            </a:pPr>
            <a:r>
              <a:rPr lang="en-US" sz="1200" dirty="0">
                <a:latin typeface="Montserrat Light" panose="00000400000000000000" pitchFamily="50" charset="0"/>
              </a:rPr>
              <a:t>Set aside.</a:t>
            </a:r>
            <a:br>
              <a:rPr lang="en-US" sz="1200" dirty="0">
                <a:latin typeface="Montserrat Light" panose="00000400000000000000" pitchFamily="50" charset="0"/>
              </a:rPr>
            </a:br>
            <a:r>
              <a:rPr lang="en-US" sz="1200" dirty="0">
                <a:latin typeface="Montserrat Light" panose="00000400000000000000" pitchFamily="50" charset="0"/>
              </a:rPr>
              <a:t>Plate your spring mix top with tomatoes, cucumbers, onions and olives.</a:t>
            </a:r>
            <a:br>
              <a:rPr lang="en-US" sz="1200" dirty="0">
                <a:latin typeface="Montserrat Light" panose="00000400000000000000" pitchFamily="50" charset="0"/>
              </a:rPr>
            </a:br>
            <a:r>
              <a:rPr lang="en-US" sz="1200" dirty="0">
                <a:latin typeface="Montserrat Light" panose="00000400000000000000" pitchFamily="50" charset="0"/>
              </a:rPr>
              <a:t>Place avocado mixture on top of vegetables and a dollop of Greek yogurt on the side. </a:t>
            </a:r>
          </a:p>
          <a:p>
            <a:pPr>
              <a:lnSpc>
                <a:spcPct val="150000"/>
              </a:lnSpc>
            </a:pPr>
            <a:r>
              <a:rPr lang="en-US" sz="1200" dirty="0">
                <a:latin typeface="Montserrat Light" panose="00000400000000000000" pitchFamily="50" charset="0"/>
              </a:rPr>
              <a:t>A splash of fresh-squeezed lime juice on burrito is optional.</a:t>
            </a:r>
          </a:p>
          <a:p>
            <a:pPr>
              <a:lnSpc>
                <a:spcPct val="150000"/>
              </a:lnSpc>
            </a:pPr>
            <a:br>
              <a:rPr lang="en-US" sz="1200" dirty="0">
                <a:latin typeface="Montserrat Light" panose="00000400000000000000" pitchFamily="50" charset="0"/>
              </a:rPr>
            </a:br>
            <a:endParaRPr lang="en-US" sz="12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4128688680"/>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solidFill>
                      <a:srgbClr val="CCEAE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48202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159" y="-26276"/>
            <a:ext cx="6237193" cy="1524000"/>
          </a:xfrm>
        </p:spPr>
        <p:txBody>
          <a:bodyPr>
            <a:normAutofit/>
          </a:bodyPr>
          <a:lstStyle/>
          <a:p>
            <a:pPr algn="l"/>
            <a:r>
              <a:rPr lang="en-US" b="1" dirty="0">
                <a:solidFill>
                  <a:srgbClr val="27B2B1"/>
                </a:solidFill>
                <a:latin typeface="Montserrat Light" panose="00000400000000000000" pitchFamily="50" charset="0"/>
              </a:rPr>
              <a:t>rose hip syrup</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66</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r>
              <a:rPr lang="en-US" dirty="0"/>
              <a:t> </a:t>
            </a:r>
          </a:p>
          <a:p>
            <a:pPr marL="0" indent="0">
              <a:buNone/>
            </a:pP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13" b="7282"/>
          <a:stretch/>
        </p:blipFill>
        <p:spPr bwMode="auto">
          <a:xfrm>
            <a:off x="639725" y="2133600"/>
            <a:ext cx="5616650" cy="50552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EDEC74E9-ED6D-46DF-A6F6-3CDD028DF14C}"/>
              </a:ext>
            </a:extLst>
          </p:cNvPr>
          <p:cNvGraphicFramePr>
            <a:graphicFrameLocks noGrp="1"/>
          </p:cNvGraphicFramePr>
          <p:nvPr>
            <p:extLst>
              <p:ext uri="{D42A27DB-BD31-4B8C-83A1-F6EECF244321}">
                <p14:modId xmlns:p14="http://schemas.microsoft.com/office/powerpoint/2010/main" val="3857114600"/>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08526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rose hip syrup</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476171574"/>
              </p:ext>
            </p:extLst>
          </p:nvPr>
        </p:nvGraphicFramePr>
        <p:xfrm>
          <a:off x="709184" y="1117790"/>
          <a:ext cx="5407964" cy="1353132"/>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10</a:t>
                      </a:r>
                      <a:r>
                        <a:rPr lang="en-US" sz="1200" baseline="0" dirty="0">
                          <a:latin typeface="Montserrat Light" panose="00000400000000000000" pitchFamily="50" charset="0"/>
                        </a:rPr>
                        <a:t> cups</a:t>
                      </a:r>
                      <a:r>
                        <a:rPr lang="en-US" sz="1200" dirty="0">
                          <a:latin typeface="Montserrat Light" panose="00000400000000000000" pitchFamily="50" charset="0"/>
                        </a:rPr>
                        <a:t> fresh rose hips</a:t>
                      </a:r>
                      <a:br>
                        <a:rPr lang="en-US" sz="1200" dirty="0">
                          <a:latin typeface="Montserrat Light" panose="00000400000000000000" pitchFamily="50" charset="0"/>
                        </a:rPr>
                      </a:br>
                      <a:r>
                        <a:rPr lang="en-US" sz="1200" dirty="0">
                          <a:latin typeface="Montserrat Light" panose="00000400000000000000" pitchFamily="50" charset="0"/>
                        </a:rPr>
                        <a:t>6</a:t>
                      </a:r>
                      <a:r>
                        <a:rPr lang="en-US" sz="1200" baseline="0" dirty="0">
                          <a:latin typeface="Montserrat Light" panose="00000400000000000000" pitchFamily="50" charset="0"/>
                        </a:rPr>
                        <a:t> tbsp </a:t>
                      </a:r>
                      <a:r>
                        <a:rPr lang="en-US" sz="1200" dirty="0">
                          <a:latin typeface="Montserrat Light" panose="00000400000000000000" pitchFamily="50" charset="0"/>
                        </a:rPr>
                        <a:t>water</a:t>
                      </a:r>
                      <a:br>
                        <a:rPr lang="en-US" sz="1200" dirty="0">
                          <a:latin typeface="Montserrat Light" panose="00000400000000000000" pitchFamily="50" charset="0"/>
                        </a:rPr>
                      </a:br>
                      <a:r>
                        <a:rPr lang="en-US" sz="1200" dirty="0">
                          <a:latin typeface="Montserrat Light" panose="00000400000000000000" pitchFamily="50" charset="0"/>
                        </a:rPr>
                        <a:t>2</a:t>
                      </a:r>
                      <a:r>
                        <a:rPr lang="en-US" sz="1200" baseline="0" dirty="0">
                          <a:latin typeface="Montserrat Light" panose="00000400000000000000" pitchFamily="50" charset="0"/>
                        </a:rPr>
                        <a:t> cups</a:t>
                      </a:r>
                      <a:r>
                        <a:rPr lang="en-US" sz="1200" dirty="0">
                          <a:latin typeface="Montserrat Light" panose="00000400000000000000" pitchFamily="50" charset="0"/>
                        </a:rPr>
                        <a:t> castor sugar</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2743200"/>
            <a:ext cx="5637567" cy="4069447"/>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Wash the rose hips. Place in pan with water. </a:t>
            </a:r>
          </a:p>
          <a:p>
            <a:pPr>
              <a:lnSpc>
                <a:spcPct val="150000"/>
              </a:lnSpc>
            </a:pPr>
            <a:r>
              <a:rPr lang="en-US" sz="1200" dirty="0">
                <a:latin typeface="Montserrat Light" panose="00000400000000000000" pitchFamily="50" charset="0"/>
              </a:rPr>
              <a:t>Bring to boil for three minutes. Strain with muslin cloth. </a:t>
            </a:r>
          </a:p>
          <a:p>
            <a:pPr>
              <a:lnSpc>
                <a:spcPct val="150000"/>
              </a:lnSpc>
            </a:pPr>
            <a:r>
              <a:rPr lang="en-US" sz="1200" dirty="0">
                <a:latin typeface="Montserrat Light" panose="00000400000000000000" pitchFamily="50" charset="0"/>
              </a:rPr>
              <a:t>Add sugar and bring to boil again. </a:t>
            </a:r>
          </a:p>
          <a:p>
            <a:pPr>
              <a:lnSpc>
                <a:spcPct val="150000"/>
              </a:lnSpc>
            </a:pPr>
            <a:r>
              <a:rPr lang="en-US" sz="1200" dirty="0">
                <a:latin typeface="Montserrat Light" panose="00000400000000000000" pitchFamily="50" charset="0"/>
              </a:rPr>
              <a:t>Bottle in sterilized bottles and use as and when required.</a:t>
            </a:r>
          </a:p>
          <a:p>
            <a:pPr>
              <a:lnSpc>
                <a:spcPct val="150000"/>
              </a:lnSpc>
            </a:pPr>
            <a:br>
              <a:rPr lang="en-US" sz="1200" dirty="0">
                <a:latin typeface="Montserrat Light" panose="00000400000000000000" pitchFamily="50" charset="0"/>
              </a:rPr>
            </a:b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I was collecting the rose hips down a country lane when a little old lady came over and asked me to stop collecting the rose hips. I asked why and she advised me it was food for the birds and what would they do if I had taken their food! I told her this food was fantastic for the vitamins it contained, and she replied, “Well that's why the birds need it, you see. They have, to be able to fly!”</a:t>
            </a:r>
          </a:p>
          <a:p>
            <a:pPr>
              <a:lnSpc>
                <a:spcPct val="150000"/>
              </a:lnSpc>
            </a:pPr>
            <a:endParaRPr lang="en-US" sz="12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309932419"/>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3034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46" y="-55381"/>
            <a:ext cx="6172200" cy="1524000"/>
          </a:xfrm>
        </p:spPr>
        <p:txBody>
          <a:bodyPr>
            <a:normAutofit/>
          </a:bodyPr>
          <a:lstStyle/>
          <a:p>
            <a:pPr algn="l"/>
            <a:r>
              <a:rPr lang="en-US" b="1" dirty="0">
                <a:solidFill>
                  <a:srgbClr val="27B2B1"/>
                </a:solidFill>
                <a:latin typeface="Montserrat Light" panose="00000400000000000000" pitchFamily="50" charset="0"/>
              </a:rPr>
              <a:t>shrimp </a:t>
            </a:r>
            <a:r>
              <a:rPr lang="en-US" b="1" dirty="0" err="1">
                <a:solidFill>
                  <a:srgbClr val="27B2B1"/>
                </a:solidFill>
                <a:latin typeface="Montserrat Light" panose="00000400000000000000" pitchFamily="50" charset="0"/>
              </a:rPr>
              <a:t>e’toufee</a:t>
            </a:r>
            <a:endParaRPr lang="en-US" b="1" dirty="0">
              <a:solidFill>
                <a:srgbClr val="27B2B1"/>
              </a:solidFill>
              <a:latin typeface="Montserrat Light" panose="00000400000000000000" pitchFamily="50" charset="0"/>
            </a:endParaRPr>
          </a:p>
        </p:txBody>
      </p:sp>
      <p:sp>
        <p:nvSpPr>
          <p:cNvPr id="4" name="Footer Placeholder 3"/>
          <p:cNvSpPr>
            <a:spLocks noGrp="1"/>
          </p:cNvSpPr>
          <p:nvPr>
            <p:ph type="ftr" sz="quarter" idx="4294967295"/>
          </p:nvPr>
        </p:nvSpPr>
        <p:spPr>
          <a:xfrm>
            <a:off x="2467196"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68</a:t>
            </a:fld>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446" y="2133600"/>
            <a:ext cx="5514754" cy="5181600"/>
          </a:xfrm>
        </p:spPr>
      </p:pic>
      <p:graphicFrame>
        <p:nvGraphicFramePr>
          <p:cNvPr id="8" name="Table 7">
            <a:extLst>
              <a:ext uri="{FF2B5EF4-FFF2-40B4-BE49-F238E27FC236}">
                <a16:creationId xmlns:a16="http://schemas.microsoft.com/office/drawing/2014/main" id="{6535E2B5-5034-41A7-8A2D-B5E79408FFD2}"/>
              </a:ext>
            </a:extLst>
          </p:cNvPr>
          <p:cNvGraphicFramePr>
            <a:graphicFrameLocks noGrp="1"/>
          </p:cNvGraphicFramePr>
          <p:nvPr>
            <p:extLst>
              <p:ext uri="{D42A27DB-BD31-4B8C-83A1-F6EECF244321}">
                <p14:modId xmlns:p14="http://schemas.microsoft.com/office/powerpoint/2010/main" val="2002844603"/>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08775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69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shrimp </a:t>
            </a:r>
            <a:r>
              <a:rPr lang="en-US" sz="4400" b="1" dirty="0" err="1">
                <a:solidFill>
                  <a:srgbClr val="27B2B1"/>
                </a:solidFill>
                <a:latin typeface="Montserrat Light" panose="00000400000000000000" pitchFamily="50" charset="0"/>
                <a:cs typeface="Arial" pitchFamily="34" charset="0"/>
              </a:rPr>
              <a:t>e’toufee</a:t>
            </a:r>
            <a:endParaRPr lang="en-US" sz="4400" b="1" dirty="0">
              <a:solidFill>
                <a:srgbClr val="27B2B1"/>
              </a:solidFill>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295426940"/>
              </p:ext>
            </p:extLst>
          </p:nvPr>
        </p:nvGraphicFramePr>
        <p:xfrm>
          <a:off x="709184" y="1117790"/>
          <a:ext cx="5407964" cy="2346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a:t>
                      </a:r>
                      <a:r>
                        <a:rPr lang="en-US" sz="1200" dirty="0" err="1">
                          <a:latin typeface="Montserrat Light" panose="00000400000000000000" pitchFamily="50" charset="0"/>
                        </a:rPr>
                        <a:t>lb</a:t>
                      </a:r>
                      <a:r>
                        <a:rPr lang="en-US" sz="1200" dirty="0">
                          <a:latin typeface="Montserrat Light" panose="00000400000000000000" pitchFamily="50" charset="0"/>
                        </a:rPr>
                        <a:t> wild caught shrimp</a:t>
                      </a:r>
                      <a:br>
                        <a:rPr lang="en-US" sz="1200" dirty="0">
                          <a:latin typeface="Montserrat Light" panose="00000400000000000000" pitchFamily="50" charset="0"/>
                        </a:rPr>
                      </a:br>
                      <a:r>
                        <a:rPr lang="en-US" sz="1200" dirty="0">
                          <a:latin typeface="Montserrat Light" panose="00000400000000000000" pitchFamily="50" charset="0"/>
                        </a:rPr>
                        <a:t>2 cups brown rice</a:t>
                      </a:r>
                      <a:br>
                        <a:rPr lang="en-US" sz="1200" dirty="0">
                          <a:latin typeface="Montserrat Light" panose="00000400000000000000" pitchFamily="50" charset="0"/>
                        </a:rPr>
                      </a:br>
                      <a:r>
                        <a:rPr lang="en-US" sz="1200" dirty="0">
                          <a:latin typeface="Montserrat Light" panose="00000400000000000000" pitchFamily="50" charset="0"/>
                        </a:rPr>
                        <a:t>1 1/2 cups sugar snap peas</a:t>
                      </a:r>
                      <a:br>
                        <a:rPr lang="en-US" sz="1200" dirty="0">
                          <a:latin typeface="Montserrat Light" panose="00000400000000000000" pitchFamily="50" charset="0"/>
                        </a:rPr>
                      </a:br>
                      <a:r>
                        <a:rPr lang="en-US" sz="1200" dirty="0">
                          <a:latin typeface="Montserrat Light" panose="00000400000000000000" pitchFamily="50" charset="0"/>
                        </a:rPr>
                        <a:t>1 can of bamboo shoots</a:t>
                      </a:r>
                      <a:br>
                        <a:rPr lang="en-US" sz="1200" dirty="0">
                          <a:latin typeface="Montserrat Light" panose="00000400000000000000" pitchFamily="50" charset="0"/>
                        </a:rPr>
                      </a:br>
                      <a:r>
                        <a:rPr lang="en-US" sz="1200" dirty="0">
                          <a:latin typeface="Montserrat Light" panose="00000400000000000000" pitchFamily="50" charset="0"/>
                        </a:rPr>
                        <a:t>1/2</a:t>
                      </a:r>
                      <a:r>
                        <a:rPr lang="en-US" sz="1200" baseline="0" dirty="0">
                          <a:latin typeface="Montserrat Light" panose="00000400000000000000" pitchFamily="50" charset="0"/>
                        </a:rPr>
                        <a:t> </a:t>
                      </a:r>
                      <a:r>
                        <a:rPr lang="en-US" sz="1200" dirty="0">
                          <a:latin typeface="Montserrat Light" panose="00000400000000000000" pitchFamily="50" charset="0"/>
                        </a:rPr>
                        <a:t>cup</a:t>
                      </a:r>
                      <a:r>
                        <a:rPr lang="en-US" sz="1200" baseline="0" dirty="0">
                          <a:latin typeface="Montserrat Light" panose="00000400000000000000" pitchFamily="50" charset="0"/>
                        </a:rPr>
                        <a:t> </a:t>
                      </a:r>
                      <a:r>
                        <a:rPr lang="en-US" sz="1200" dirty="0">
                          <a:latin typeface="Montserrat Light" panose="00000400000000000000" pitchFamily="50" charset="0"/>
                        </a:rPr>
                        <a:t>water chestnuts, sliced</a:t>
                      </a:r>
                      <a:br>
                        <a:rPr lang="en-US" sz="1200" dirty="0">
                          <a:latin typeface="Montserrat Light" panose="00000400000000000000" pitchFamily="50" charset="0"/>
                        </a:rPr>
                      </a:br>
                      <a:r>
                        <a:rPr lang="en-US" sz="1200" dirty="0">
                          <a:latin typeface="Montserrat Light" panose="00000400000000000000" pitchFamily="50" charset="0"/>
                        </a:rPr>
                        <a:t>1/2 </a:t>
                      </a:r>
                      <a:r>
                        <a:rPr lang="en-US" sz="1200" baseline="0" dirty="0">
                          <a:latin typeface="Montserrat Light" panose="00000400000000000000" pitchFamily="50" charset="0"/>
                        </a:rPr>
                        <a:t>cup</a:t>
                      </a:r>
                      <a:r>
                        <a:rPr lang="en-US" sz="1200" dirty="0">
                          <a:latin typeface="Montserrat Light" panose="00000400000000000000" pitchFamily="50" charset="0"/>
                        </a:rPr>
                        <a:t> celery, sliced</a:t>
                      </a:r>
                    </a:p>
                  </a:txBody>
                  <a:tcPr/>
                </a:tc>
                <a:tc>
                  <a:txBody>
                    <a:bodyPr/>
                    <a:lstStyle/>
                    <a:p>
                      <a:pPr>
                        <a:lnSpc>
                          <a:spcPct val="150000"/>
                        </a:lnSpc>
                      </a:pPr>
                      <a:r>
                        <a:rPr lang="en-US" sz="1200" dirty="0">
                          <a:latin typeface="Montserrat Light" panose="00000400000000000000" pitchFamily="50" charset="0"/>
                        </a:rPr>
                        <a:t>1/2 </a:t>
                      </a:r>
                      <a:r>
                        <a:rPr lang="en-US" sz="1200" baseline="0" dirty="0">
                          <a:latin typeface="Montserrat Light" panose="00000400000000000000" pitchFamily="50" charset="0"/>
                        </a:rPr>
                        <a:t>cup </a:t>
                      </a:r>
                      <a:r>
                        <a:rPr lang="en-US" sz="1200" dirty="0">
                          <a:latin typeface="Montserrat Light" panose="00000400000000000000" pitchFamily="50" charset="0"/>
                        </a:rPr>
                        <a:t>organic butter or ghee (clarified butter)</a:t>
                      </a:r>
                      <a:br>
                        <a:rPr lang="en-US" sz="1200" dirty="0">
                          <a:latin typeface="Montserrat Light" panose="00000400000000000000" pitchFamily="50" charset="0"/>
                        </a:rPr>
                      </a:br>
                      <a:r>
                        <a:rPr lang="en-US" sz="1200" dirty="0">
                          <a:latin typeface="Montserrat Light" panose="00000400000000000000" pitchFamily="50" charset="0"/>
                        </a:rPr>
                        <a:t>2 cloves of garlic, minced</a:t>
                      </a:r>
                      <a:br>
                        <a:rPr lang="en-US" sz="1200" dirty="0">
                          <a:latin typeface="Montserrat Light" panose="00000400000000000000" pitchFamily="50" charset="0"/>
                        </a:rPr>
                      </a:br>
                      <a:r>
                        <a:rPr lang="en-US" sz="1200" dirty="0">
                          <a:latin typeface="Montserrat Light" panose="00000400000000000000" pitchFamily="50" charset="0"/>
                        </a:rPr>
                        <a:t>1/4 tsp cayenne pepper</a:t>
                      </a:r>
                      <a:br>
                        <a:rPr lang="en-US" sz="1200" dirty="0">
                          <a:latin typeface="Montserrat Light" panose="00000400000000000000" pitchFamily="50" charset="0"/>
                        </a:rPr>
                      </a:br>
                      <a:r>
                        <a:rPr lang="en-US" sz="1200" dirty="0">
                          <a:latin typeface="Montserrat Light" panose="00000400000000000000" pitchFamily="50" charset="0"/>
                        </a:rPr>
                        <a:t>1 cup water</a:t>
                      </a:r>
                      <a:br>
                        <a:rPr lang="en-US" sz="1200" dirty="0">
                          <a:latin typeface="Montserrat Light" panose="00000400000000000000" pitchFamily="50" charset="0"/>
                        </a:rPr>
                      </a:br>
                      <a:r>
                        <a:rPr lang="en-US" sz="1200" dirty="0">
                          <a:latin typeface="Montserrat Light" panose="00000400000000000000" pitchFamily="50" charset="0"/>
                        </a:rPr>
                        <a:t>1/4 cup oat flour</a:t>
                      </a:r>
                      <a:br>
                        <a:rPr lang="en-US" sz="1200" dirty="0">
                          <a:latin typeface="Montserrat Light" panose="00000400000000000000" pitchFamily="50" charset="0"/>
                        </a:rPr>
                      </a:br>
                      <a:r>
                        <a:rPr lang="en-US" sz="1200" dirty="0">
                          <a:latin typeface="Montserrat Light" panose="00000400000000000000" pitchFamily="50" charset="0"/>
                        </a:rPr>
                        <a:t>1/4 cup</a:t>
                      </a:r>
                      <a:r>
                        <a:rPr lang="en-US" sz="1200" baseline="0" dirty="0">
                          <a:latin typeface="Montserrat Light" panose="00000400000000000000" pitchFamily="50" charset="0"/>
                        </a:rPr>
                        <a:t> </a:t>
                      </a:r>
                      <a:r>
                        <a:rPr lang="en-US" sz="1200" dirty="0">
                          <a:latin typeface="Montserrat Light" panose="00000400000000000000" pitchFamily="50" charset="0"/>
                        </a:rPr>
                        <a:t>chopped parsley</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709650"/>
            <a:ext cx="5637567" cy="337695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Peel shrimp and steam or sauté until pink on both sides, set aside.</a:t>
            </a:r>
            <a:br>
              <a:rPr lang="en-US" sz="1200" dirty="0">
                <a:latin typeface="Montserrat Light" panose="00000400000000000000" pitchFamily="50" charset="0"/>
              </a:rPr>
            </a:br>
            <a:r>
              <a:rPr lang="en-US" sz="1200" dirty="0">
                <a:latin typeface="Montserrat Light" panose="00000400000000000000" pitchFamily="50" charset="0"/>
              </a:rPr>
              <a:t>Melt butter or ghee in saucepan, add 1 clove of minced garlic. </a:t>
            </a:r>
          </a:p>
          <a:p>
            <a:pPr>
              <a:lnSpc>
                <a:spcPct val="150000"/>
              </a:lnSpc>
            </a:pPr>
            <a:r>
              <a:rPr lang="en-US" sz="1200" dirty="0">
                <a:latin typeface="Montserrat Light" panose="00000400000000000000" pitchFamily="50" charset="0"/>
              </a:rPr>
              <a:t>When fully melted, stir in oat flour. </a:t>
            </a:r>
          </a:p>
          <a:p>
            <a:pPr>
              <a:lnSpc>
                <a:spcPct val="150000"/>
              </a:lnSpc>
            </a:pPr>
            <a:r>
              <a:rPr lang="en-US" sz="1200" dirty="0">
                <a:latin typeface="Montserrat Light" panose="00000400000000000000" pitchFamily="50" charset="0"/>
              </a:rPr>
              <a:t>Add celery, water chestnuts, bamboo shoots and snap peas. </a:t>
            </a:r>
          </a:p>
          <a:p>
            <a:pPr>
              <a:lnSpc>
                <a:spcPct val="150000"/>
              </a:lnSpc>
            </a:pPr>
            <a:r>
              <a:rPr lang="en-US" sz="1200" dirty="0">
                <a:latin typeface="Montserrat Light" panose="00000400000000000000" pitchFamily="50" charset="0"/>
              </a:rPr>
              <a:t>Add second clove of minced garlic. </a:t>
            </a:r>
          </a:p>
          <a:p>
            <a:pPr>
              <a:lnSpc>
                <a:spcPct val="150000"/>
              </a:lnSpc>
            </a:pPr>
            <a:r>
              <a:rPr lang="en-US" sz="1200" dirty="0">
                <a:latin typeface="Montserrat Light" panose="00000400000000000000" pitchFamily="50" charset="0"/>
              </a:rPr>
              <a:t>Cook on low heat for 3-4 minutes.</a:t>
            </a:r>
            <a:br>
              <a:rPr lang="en-US" sz="1200" dirty="0">
                <a:latin typeface="Montserrat Light" panose="00000400000000000000" pitchFamily="50" charset="0"/>
              </a:rPr>
            </a:br>
            <a:r>
              <a:rPr lang="en-US" sz="1200" dirty="0">
                <a:latin typeface="Montserrat Light" panose="00000400000000000000" pitchFamily="50" charset="0"/>
              </a:rPr>
              <a:t>While the veggies are cooking, prepare rice. </a:t>
            </a:r>
          </a:p>
          <a:p>
            <a:pPr>
              <a:lnSpc>
                <a:spcPct val="150000"/>
              </a:lnSpc>
            </a:pPr>
            <a:r>
              <a:rPr lang="en-US" sz="1200" dirty="0">
                <a:latin typeface="Montserrat Light" panose="00000400000000000000" pitchFamily="50" charset="0"/>
              </a:rPr>
              <a:t>Add shrimp to skillet along with water. </a:t>
            </a:r>
          </a:p>
          <a:p>
            <a:pPr>
              <a:lnSpc>
                <a:spcPct val="150000"/>
              </a:lnSpc>
            </a:pPr>
            <a:r>
              <a:rPr lang="en-US" sz="1200" dirty="0">
                <a:latin typeface="Montserrat Light" panose="00000400000000000000" pitchFamily="50" charset="0"/>
              </a:rPr>
              <a:t>Simmer for 5-7 minutes. </a:t>
            </a:r>
            <a:br>
              <a:rPr lang="en-US" sz="1200" dirty="0">
                <a:latin typeface="Montserrat Light" panose="00000400000000000000" pitchFamily="50" charset="0"/>
              </a:rPr>
            </a:br>
            <a:r>
              <a:rPr lang="en-US" sz="1200" dirty="0">
                <a:latin typeface="Montserrat Light" panose="00000400000000000000" pitchFamily="50" charset="0"/>
              </a:rPr>
              <a:t>After sauce has thickened, sprinkle with chopped parsley. Serve over rice. </a:t>
            </a:r>
          </a:p>
          <a:p>
            <a:pPr>
              <a:lnSpc>
                <a:spcPct val="150000"/>
              </a:lnSpc>
            </a:pPr>
            <a:endParaRPr lang="en-US" sz="12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428891770"/>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8392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baked sweet potato &amp; kale quinoa</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440154209"/>
              </p:ext>
            </p:extLst>
          </p:nvPr>
        </p:nvGraphicFramePr>
        <p:xfrm>
          <a:off x="709184" y="1889950"/>
          <a:ext cx="5407964" cy="16861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100" dirty="0">
                          <a:latin typeface="Montserrat Light" panose="00000400000000000000" pitchFamily="50" charset="0"/>
                        </a:rPr>
                        <a:t>2 med sweet potatoes</a:t>
                      </a:r>
                      <a:br>
                        <a:rPr lang="en-US" sz="1100" dirty="0">
                          <a:latin typeface="Montserrat Light" panose="00000400000000000000" pitchFamily="50" charset="0"/>
                        </a:rPr>
                      </a:br>
                      <a:r>
                        <a:rPr lang="en-US" sz="1100" dirty="0">
                          <a:latin typeface="Montserrat Light" panose="00000400000000000000" pitchFamily="50" charset="0"/>
                        </a:rPr>
                        <a:t>1 cup uncooked quinoa</a:t>
                      </a:r>
                      <a:br>
                        <a:rPr lang="en-US" sz="1100" dirty="0">
                          <a:latin typeface="Montserrat Light" panose="00000400000000000000" pitchFamily="50" charset="0"/>
                        </a:rPr>
                      </a:br>
                      <a:r>
                        <a:rPr lang="en-US" sz="1100" dirty="0">
                          <a:latin typeface="Montserrat Light" panose="00000400000000000000" pitchFamily="50" charset="0"/>
                        </a:rPr>
                        <a:t>2 cups filtered water</a:t>
                      </a:r>
                      <a:br>
                        <a:rPr lang="en-US" sz="1100" dirty="0">
                          <a:latin typeface="Montserrat Light" panose="00000400000000000000" pitchFamily="50" charset="0"/>
                        </a:rPr>
                      </a:br>
                      <a:r>
                        <a:rPr lang="en-US" sz="1100" dirty="0">
                          <a:latin typeface="Montserrat Light" panose="00000400000000000000" pitchFamily="50" charset="0"/>
                        </a:rPr>
                        <a:t>1 bay leaf</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dirty="0">
                          <a:latin typeface="Montserrat Light" panose="00000400000000000000" pitchFamily="50" charset="0"/>
                        </a:rPr>
                        <a:t>1 tbsp olive oil</a:t>
                      </a:r>
                    </a:p>
                    <a:p>
                      <a:pPr>
                        <a:lnSpc>
                          <a:spcPct val="150000"/>
                        </a:lnSpc>
                      </a:pPr>
                      <a:r>
                        <a:rPr lang="en-US" sz="1100" dirty="0">
                          <a:latin typeface="Montserrat Light" panose="00000400000000000000" pitchFamily="50" charset="0"/>
                        </a:rPr>
                        <a:t>3 cup chopped kale, ribs removed</a:t>
                      </a:r>
                      <a:br>
                        <a:rPr lang="en-US" sz="1100" dirty="0">
                          <a:latin typeface="Montserrat Light" panose="00000400000000000000" pitchFamily="50" charset="0"/>
                        </a:rPr>
                      </a:br>
                      <a:r>
                        <a:rPr lang="en-US" sz="1100" dirty="0">
                          <a:latin typeface="Montserrat Light" panose="00000400000000000000" pitchFamily="50" charset="0"/>
                        </a:rPr>
                        <a:t>2 garlic cloves, minced</a:t>
                      </a:r>
                      <a:br>
                        <a:rPr lang="en-US" sz="1100" dirty="0">
                          <a:latin typeface="Montserrat Light" panose="00000400000000000000" pitchFamily="50" charset="0"/>
                        </a:rPr>
                      </a:br>
                      <a:r>
                        <a:rPr lang="en-US" sz="1100" dirty="0">
                          <a:latin typeface="Montserrat Light" panose="00000400000000000000" pitchFamily="50" charset="0"/>
                        </a:rPr>
                        <a:t>1 tsp paprika</a:t>
                      </a:r>
                      <a:br>
                        <a:rPr lang="en-US" sz="1100" dirty="0">
                          <a:latin typeface="Montserrat Light" panose="00000400000000000000" pitchFamily="50" charset="0"/>
                        </a:rPr>
                      </a:br>
                      <a:r>
                        <a:rPr lang="en-US" sz="1100" dirty="0">
                          <a:latin typeface="Montserrat Light" panose="00000400000000000000" pitchFamily="50" charset="0"/>
                        </a:rPr>
                        <a:t>Salt and pepper to taste</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543602"/>
            <a:ext cx="5637567" cy="287489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spcAft>
                <a:spcPts val="300"/>
              </a:spcAft>
            </a:pPr>
            <a:r>
              <a:rPr lang="en-US" sz="1100" dirty="0">
                <a:latin typeface="Montserrat Light" panose="00000400000000000000" pitchFamily="50" charset="0"/>
              </a:rPr>
              <a:t>Preheat oven to 400 degrees. Pierce each potato several times with a fork and place on a baking sheet. Bake for about 45 minutes until tender.</a:t>
            </a:r>
            <a:br>
              <a:rPr lang="en-US" sz="1100" dirty="0">
                <a:latin typeface="Montserrat Light" panose="00000400000000000000" pitchFamily="50" charset="0"/>
              </a:rPr>
            </a:br>
            <a:r>
              <a:rPr lang="en-US" sz="1100" dirty="0">
                <a:latin typeface="Montserrat Light" panose="00000400000000000000" pitchFamily="50" charset="0"/>
              </a:rPr>
              <a:t>While sweet potato is in the oven, boil 2 cups of water and a bay leaf. Add dry quinoa and stir. Cover and simmer on low for about 15 minutes until water is absorbed.</a:t>
            </a:r>
            <a:br>
              <a:rPr lang="en-US" sz="1100" dirty="0">
                <a:latin typeface="Montserrat Light" panose="00000400000000000000" pitchFamily="50" charset="0"/>
              </a:rPr>
            </a:br>
            <a:r>
              <a:rPr lang="en-US" sz="1100" dirty="0">
                <a:latin typeface="Montserrat Light" panose="00000400000000000000" pitchFamily="50" charset="0"/>
              </a:rPr>
              <a:t>In a separate large pan, heat the chopped kale, oil, and garlic on low heat for about 10 minutes until tender. Add spices to taste.</a:t>
            </a:r>
            <a:br>
              <a:rPr lang="en-US" sz="1100" dirty="0">
                <a:latin typeface="Montserrat Light" panose="00000400000000000000" pitchFamily="50" charset="0"/>
              </a:rPr>
            </a:br>
            <a:r>
              <a:rPr lang="en-US" sz="1100" dirty="0">
                <a:latin typeface="Montserrat Light" panose="00000400000000000000" pitchFamily="50" charset="0"/>
              </a:rPr>
              <a:t>Once potatoes are cooked, set aside to cool, then chop into small cubes. </a:t>
            </a:r>
          </a:p>
          <a:p>
            <a:pPr>
              <a:lnSpc>
                <a:spcPct val="150000"/>
              </a:lnSpc>
              <a:spcAft>
                <a:spcPts val="300"/>
              </a:spcAft>
            </a:pPr>
            <a:r>
              <a:rPr lang="en-US" sz="1100" dirty="0">
                <a:latin typeface="Montserrat Light" panose="00000400000000000000" pitchFamily="50" charset="0"/>
              </a:rPr>
              <a:t>Toss the sweet potatoes and quinoa into the kale mixture and serve warm.</a:t>
            </a:r>
          </a:p>
          <a:p>
            <a:pPr>
              <a:lnSpc>
                <a:spcPct val="150000"/>
              </a:lnSpc>
            </a:pPr>
            <a:endParaRPr lang="en-US" sz="7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3303980894"/>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rgbClr val="CCEAEA"/>
                    </a:solidFill>
                  </a:tcPr>
                </a:tc>
                <a:tc>
                  <a:txBody>
                    <a:bodyPr/>
                    <a:lstStyle/>
                    <a:p>
                      <a:r>
                        <a:rPr lang="en-US" dirty="0">
                          <a:latin typeface="Montserrat Light" panose="00000400000000000000" pitchFamily="50" charset="0"/>
                        </a:rPr>
                        <a:t>protein</a:t>
                      </a:r>
                    </a:p>
                  </a:txBody>
                  <a:tcPr>
                    <a:solidFill>
                      <a:srgbClr val="CCEAEA"/>
                    </a:solid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1980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694" y="-66742"/>
            <a:ext cx="6172200" cy="1524000"/>
          </a:xfrm>
        </p:spPr>
        <p:txBody>
          <a:bodyPr>
            <a:normAutofit/>
          </a:bodyPr>
          <a:lstStyle/>
          <a:p>
            <a:pPr algn="l"/>
            <a:r>
              <a:rPr lang="en-US" b="1" dirty="0">
                <a:solidFill>
                  <a:srgbClr val="27B2B1"/>
                </a:solidFill>
                <a:latin typeface="Montserrat Light" panose="00000400000000000000" pitchFamily="50" charset="0"/>
              </a:rPr>
              <a:t>smoothie</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70</a:t>
            </a:fld>
            <a:endParaRPr lang="en-US" dirty="0"/>
          </a:p>
        </p:txBody>
      </p:sp>
      <p:pic>
        <p:nvPicPr>
          <p:cNvPr id="11266" name="Picture 2" descr="C:\Users\OWNER\Desktop\shutterstock_14047865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484" b="19718"/>
          <a:stretch/>
        </p:blipFill>
        <p:spPr bwMode="auto">
          <a:xfrm>
            <a:off x="685800" y="2133601"/>
            <a:ext cx="556260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9F1B074-EEFA-4830-A0F4-21471B75EB61}"/>
              </a:ext>
            </a:extLst>
          </p:cNvPr>
          <p:cNvGraphicFramePr>
            <a:graphicFrameLocks noGrp="1"/>
          </p:cNvGraphicFramePr>
          <p:nvPr>
            <p:extLst>
              <p:ext uri="{D42A27DB-BD31-4B8C-83A1-F6EECF244321}">
                <p14:modId xmlns:p14="http://schemas.microsoft.com/office/powerpoint/2010/main" val="2909177012"/>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9444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smoothie</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49363920"/>
              </p:ext>
            </p:extLst>
          </p:nvPr>
        </p:nvGraphicFramePr>
        <p:xfrm>
          <a:off x="709184" y="1117790"/>
          <a:ext cx="5407964" cy="207219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1 cup coconut water</a:t>
                      </a:r>
                      <a:br>
                        <a:rPr lang="en-US" sz="1200" dirty="0">
                          <a:latin typeface="Montserrat Light" panose="00000400000000000000" pitchFamily="50" charset="0"/>
                        </a:rPr>
                      </a:br>
                      <a:r>
                        <a:rPr lang="en-US" sz="1200" dirty="0">
                          <a:latin typeface="Montserrat Light" panose="00000400000000000000" pitchFamily="50" charset="0"/>
                        </a:rPr>
                        <a:t>6-10 strawberries</a:t>
                      </a:r>
                      <a:br>
                        <a:rPr lang="en-US" sz="1200" dirty="0">
                          <a:latin typeface="Montserrat Light" panose="00000400000000000000" pitchFamily="50" charset="0"/>
                        </a:rPr>
                      </a:br>
                      <a:r>
                        <a:rPr lang="en-US" sz="1200" dirty="0">
                          <a:latin typeface="Montserrat Light" panose="00000400000000000000" pitchFamily="50" charset="0"/>
                        </a:rPr>
                        <a:t>1 frozen or fresh banana</a:t>
                      </a:r>
                      <a:br>
                        <a:rPr lang="en-US" sz="1200" dirty="0">
                          <a:latin typeface="Montserrat Light" panose="00000400000000000000" pitchFamily="50" charset="0"/>
                        </a:rPr>
                      </a:br>
                      <a:r>
                        <a:rPr lang="en-US" sz="1200" dirty="0">
                          <a:latin typeface="Montserrat Light" panose="00000400000000000000" pitchFamily="50" charset="0"/>
                        </a:rPr>
                        <a:t>1-2 handfuls of spinach</a:t>
                      </a:r>
                      <a:br>
                        <a:rPr lang="en-US" sz="1200" dirty="0">
                          <a:latin typeface="Montserrat Light" panose="00000400000000000000" pitchFamily="50" charset="0"/>
                        </a:rPr>
                      </a:br>
                      <a:r>
                        <a:rPr lang="en-US" sz="1200" dirty="0">
                          <a:latin typeface="Montserrat Light" panose="00000400000000000000" pitchFamily="50" charset="0"/>
                        </a:rPr>
                        <a:t>1 scoop of your favorite protein powder</a:t>
                      </a:r>
                    </a:p>
                  </a:txBody>
                  <a:tcPr/>
                </a:tc>
                <a:tc>
                  <a:txBody>
                    <a:bodyPr/>
                    <a:lstStyle/>
                    <a:p>
                      <a:pPr>
                        <a:lnSpc>
                          <a:spcPct val="150000"/>
                        </a:lnSpc>
                      </a:pPr>
                      <a:r>
                        <a:rPr lang="en-US" sz="1200" dirty="0">
                          <a:latin typeface="Montserrat Light" panose="00000400000000000000" pitchFamily="50" charset="0"/>
                        </a:rPr>
                        <a:t>ice</a:t>
                      </a:r>
                      <a:br>
                        <a:rPr lang="en-US" sz="1200" dirty="0">
                          <a:latin typeface="Montserrat Light" panose="00000400000000000000" pitchFamily="50" charset="0"/>
                        </a:rPr>
                      </a:br>
                      <a:r>
                        <a:rPr lang="en-US" sz="1200" dirty="0">
                          <a:latin typeface="Montserrat Light" panose="00000400000000000000" pitchFamily="50" charset="0"/>
                        </a:rPr>
                        <a:t>1 tsp bee pollen (optional)</a:t>
                      </a:r>
                    </a:p>
                    <a:p>
                      <a:pPr>
                        <a:lnSpc>
                          <a:spcPct val="150000"/>
                        </a:lnSpc>
                      </a:pPr>
                      <a:r>
                        <a:rPr lang="en-US" sz="1200" dirty="0">
                          <a:latin typeface="Montserrat Light" panose="00000400000000000000" pitchFamily="50" charset="0"/>
                        </a:rPr>
                        <a:t>Up to 1 tbsp chia seed (optional)</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709650"/>
            <a:ext cx="5637567" cy="3099951"/>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Blend all ingredients in blender.</a:t>
            </a:r>
            <a:br>
              <a:rPr lang="en-US" sz="1200" dirty="0">
                <a:latin typeface="Montserrat Light" panose="00000400000000000000" pitchFamily="50" charset="0"/>
              </a:rPr>
            </a:br>
            <a:br>
              <a:rPr lang="en-US" sz="1200" dirty="0">
                <a:latin typeface="Montserrat Light" panose="00000400000000000000" pitchFamily="50" charset="0"/>
              </a:rPr>
            </a:br>
            <a:r>
              <a:rPr lang="en-US" sz="1200" dirty="0">
                <a:latin typeface="Montserrat Light" panose="00000400000000000000" pitchFamily="50" charset="0"/>
              </a:rPr>
              <a:t>Top with bee pollen or stir in chia seed.</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If you add chia seed, drink and chew. </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If you eat later, it will be thick so you can eat as a pudding or may need to stir in more juice to thin out. </a:t>
            </a:r>
          </a:p>
          <a:p>
            <a:pPr>
              <a:lnSpc>
                <a:spcPct val="150000"/>
              </a:lnSpc>
            </a:pPr>
            <a:br>
              <a:rPr lang="en-US" sz="1200" dirty="0">
                <a:latin typeface="Montserrat Light" panose="00000400000000000000" pitchFamily="50" charset="0"/>
              </a:rPr>
            </a:br>
            <a:r>
              <a:rPr lang="en-US" sz="1200" dirty="0">
                <a:latin typeface="Montserrat Light" panose="00000400000000000000" pitchFamily="50" charset="0"/>
              </a:rPr>
              <a:t>Enjoy!</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769434065"/>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no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6894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37" y="-161645"/>
            <a:ext cx="6253843" cy="1524000"/>
          </a:xfrm>
        </p:spPr>
        <p:txBody>
          <a:bodyPr>
            <a:normAutofit/>
          </a:bodyPr>
          <a:lstStyle/>
          <a:p>
            <a:pPr algn="l"/>
            <a:r>
              <a:rPr lang="en-US" b="1" dirty="0">
                <a:solidFill>
                  <a:srgbClr val="27B2B1"/>
                </a:solidFill>
                <a:latin typeface="Montserrat Light" panose="00000400000000000000" pitchFamily="50" charset="0"/>
              </a:rPr>
              <a:t>spring mix salad</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72</a:t>
            </a:fld>
            <a:endParaRPr lang="en-US" dirty="0"/>
          </a:p>
        </p:txBody>
      </p:sp>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156" t="13660" r="13121" b="9118"/>
          <a:stretch/>
        </p:blipFill>
        <p:spPr>
          <a:xfrm>
            <a:off x="685800" y="2133600"/>
            <a:ext cx="5574263" cy="5181600"/>
          </a:xfrm>
        </p:spPr>
      </p:pic>
      <p:graphicFrame>
        <p:nvGraphicFramePr>
          <p:cNvPr id="8" name="Table 7">
            <a:extLst>
              <a:ext uri="{FF2B5EF4-FFF2-40B4-BE49-F238E27FC236}">
                <a16:creationId xmlns:a16="http://schemas.microsoft.com/office/drawing/2014/main" id="{B55CB9A7-07FE-4E72-A435-FDB7D5D0ACC6}"/>
              </a:ext>
            </a:extLst>
          </p:cNvPr>
          <p:cNvGraphicFramePr>
            <a:graphicFrameLocks noGrp="1"/>
          </p:cNvGraphicFramePr>
          <p:nvPr>
            <p:extLst>
              <p:ext uri="{D42A27DB-BD31-4B8C-83A1-F6EECF244321}">
                <p14:modId xmlns:p14="http://schemas.microsoft.com/office/powerpoint/2010/main" val="136387046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75004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73</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spring mix salad</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785195534"/>
              </p:ext>
            </p:extLst>
          </p:nvPr>
        </p:nvGraphicFramePr>
        <p:xfrm>
          <a:off x="709184" y="1117790"/>
          <a:ext cx="5407964" cy="234651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200" dirty="0">
                          <a:latin typeface="Montserrat Light" panose="00000400000000000000" pitchFamily="50" charset="0"/>
                        </a:rPr>
                        <a:t>12 raw pistachios </a:t>
                      </a:r>
                      <a:br>
                        <a:rPr lang="en-US" sz="1200" dirty="0">
                          <a:latin typeface="Montserrat Light" panose="00000400000000000000" pitchFamily="50" charset="0"/>
                        </a:rPr>
                      </a:br>
                      <a:r>
                        <a:rPr lang="en-US" sz="1200" dirty="0">
                          <a:latin typeface="Montserrat Light" panose="00000400000000000000" pitchFamily="50" charset="0"/>
                        </a:rPr>
                        <a:t>2 tbsp dried cranberries</a:t>
                      </a:r>
                      <a:br>
                        <a:rPr lang="en-US" sz="1200" dirty="0">
                          <a:latin typeface="Montserrat Light" panose="00000400000000000000" pitchFamily="50" charset="0"/>
                        </a:rPr>
                      </a:br>
                      <a:r>
                        <a:rPr lang="en-US" sz="1200" dirty="0">
                          <a:latin typeface="Montserrat Light" panose="00000400000000000000" pitchFamily="50" charset="0"/>
                        </a:rPr>
                        <a:t>2 cups spring mix lettuce, rinsed</a:t>
                      </a:r>
                    </a:p>
                    <a:p>
                      <a:pPr>
                        <a:lnSpc>
                          <a:spcPct val="150000"/>
                        </a:lnSpc>
                      </a:pPr>
                      <a:r>
                        <a:rPr lang="en-US" sz="1200" dirty="0">
                          <a:latin typeface="Montserrat Light" panose="00000400000000000000" pitchFamily="50" charset="0"/>
                        </a:rPr>
                        <a:t>2 cremini mushrooms, rinsed and sliced</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Montserrat Light" panose="00000400000000000000" pitchFamily="50" charset="0"/>
                        </a:rPr>
                        <a:t>1 tbsp extra virgin olive oil</a:t>
                      </a:r>
                      <a:br>
                        <a:rPr lang="en-US" sz="1200" dirty="0">
                          <a:latin typeface="Montserrat Light" panose="00000400000000000000" pitchFamily="50" charset="0"/>
                        </a:rPr>
                      </a:br>
                      <a:r>
                        <a:rPr lang="en-US" sz="1200" dirty="0">
                          <a:latin typeface="Montserrat Light" panose="00000400000000000000" pitchFamily="50" charset="0"/>
                        </a:rPr>
                        <a:t>½ tsp raw honey</a:t>
                      </a:r>
                      <a:br>
                        <a:rPr lang="en-US" sz="1200" dirty="0">
                          <a:latin typeface="Montserrat Light" panose="00000400000000000000" pitchFamily="50" charset="0"/>
                        </a:rPr>
                      </a:br>
                      <a:r>
                        <a:rPr lang="en-US" sz="1200" dirty="0">
                          <a:latin typeface="Montserrat Light" panose="00000400000000000000" pitchFamily="50" charset="0"/>
                        </a:rPr>
                        <a:t>½ lime</a:t>
                      </a:r>
                    </a:p>
                  </a:txBody>
                  <a:tcPr/>
                </a:tc>
                <a:tc hMerge="1">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886200"/>
            <a:ext cx="5637567" cy="226895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Take the spring mix lettuce, mushrooms, dried cranberries and pistachios, and place them in a mixing bowl. </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In a separate bowl mix together the oil, honey and lime together.</a:t>
            </a:r>
          </a:p>
          <a:p>
            <a:pPr>
              <a:lnSpc>
                <a:spcPct val="150000"/>
              </a:lnSpc>
            </a:pPr>
            <a:endParaRPr lang="en-US" sz="1200" dirty="0">
              <a:latin typeface="Montserrat Light" panose="00000400000000000000" pitchFamily="50" charset="0"/>
            </a:endParaRPr>
          </a:p>
          <a:p>
            <a:pPr>
              <a:lnSpc>
                <a:spcPct val="150000"/>
              </a:lnSpc>
            </a:pPr>
            <a:r>
              <a:rPr lang="en-US" sz="1200" dirty="0">
                <a:latin typeface="Montserrat Light" panose="00000400000000000000" pitchFamily="50" charset="0"/>
              </a:rPr>
              <a:t>Combine all the ingredients together and gently mix well and serve immediately so the lettuce does not wilt.</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25850045"/>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0279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033"/>
            <a:ext cx="6172200" cy="1524000"/>
          </a:xfrm>
        </p:spPr>
        <p:txBody>
          <a:bodyPr>
            <a:normAutofit/>
          </a:bodyPr>
          <a:lstStyle/>
          <a:p>
            <a:pPr algn="l"/>
            <a:r>
              <a:rPr lang="en-US" b="1" dirty="0">
                <a:solidFill>
                  <a:srgbClr val="27B2B1"/>
                </a:solidFill>
                <a:latin typeface="Montserrat Light" panose="00000400000000000000" pitchFamily="50" charset="0"/>
              </a:rPr>
              <a:t>spring pea &amp; leek soup</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74</a:t>
            </a:fld>
            <a:endParaRPr lang="en-US" dirty="0"/>
          </a:p>
        </p:txBody>
      </p:sp>
      <p:pic>
        <p:nvPicPr>
          <p:cNvPr id="4098" name="Picture 2" descr="C:\Users\OWNER\Desktop\shutterstock_143713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56368"/>
            <a:ext cx="5562600" cy="5028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7E74B85-CAC9-49B4-A101-DFA22BC05927}"/>
              </a:ext>
            </a:extLst>
          </p:cNvPr>
          <p:cNvGraphicFramePr>
            <a:graphicFrameLocks noGrp="1"/>
          </p:cNvGraphicFramePr>
          <p:nvPr>
            <p:extLst>
              <p:ext uri="{D42A27DB-BD31-4B8C-83A1-F6EECF244321}">
                <p14:modId xmlns:p14="http://schemas.microsoft.com/office/powerpoint/2010/main" val="2660076564"/>
              </p:ext>
            </p:extLst>
          </p:nvPr>
        </p:nvGraphicFramePr>
        <p:xfrm>
          <a:off x="555551" y="8549640"/>
          <a:ext cx="5562600" cy="365760"/>
        </p:xfrm>
        <a:graphic>
          <a:graphicData uri="http://schemas.openxmlformats.org/drawingml/2006/table">
            <a:tbl>
              <a:tblPr firstRow="1" bandRow="1">
                <a:tableStyleId>{2D5ABB26-0587-4C30-8999-92F81FD0307C}</a:tableStyleId>
              </a:tblPr>
              <a:tblGrid>
                <a:gridCol w="1112520">
                  <a:extLst>
                    <a:ext uri="{9D8B030D-6E8A-4147-A177-3AD203B41FA5}">
                      <a16:colId xmlns:a16="http://schemas.microsoft.com/office/drawing/2014/main" val="20000"/>
                    </a:ext>
                  </a:extLst>
                </a:gridCol>
                <a:gridCol w="1112520">
                  <a:extLst>
                    <a:ext uri="{9D8B030D-6E8A-4147-A177-3AD203B41FA5}">
                      <a16:colId xmlns:a16="http://schemas.microsoft.com/office/drawing/2014/main" val="20001"/>
                    </a:ext>
                  </a:extLst>
                </a:gridCol>
                <a:gridCol w="1112520">
                  <a:extLst>
                    <a:ext uri="{9D8B030D-6E8A-4147-A177-3AD203B41FA5}">
                      <a16:colId xmlns:a16="http://schemas.microsoft.com/office/drawing/2014/main" val="20002"/>
                    </a:ext>
                  </a:extLst>
                </a:gridCol>
                <a:gridCol w="1112520">
                  <a:extLst>
                    <a:ext uri="{9D8B030D-6E8A-4147-A177-3AD203B41FA5}">
                      <a16:colId xmlns:a16="http://schemas.microsoft.com/office/drawing/2014/main" val="20003"/>
                    </a:ext>
                  </a:extLst>
                </a:gridCol>
                <a:gridCol w="111252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6156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75</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spring pea &amp; leek soup</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2774525392"/>
              </p:ext>
            </p:extLst>
          </p:nvPr>
        </p:nvGraphicFramePr>
        <p:xfrm>
          <a:off x="709184" y="1727200"/>
          <a:ext cx="5407965" cy="1937576"/>
        </p:xfrm>
        <a:graphic>
          <a:graphicData uri="http://schemas.openxmlformats.org/drawingml/2006/table">
            <a:tbl>
              <a:tblPr firstRow="1" bandRow="1">
                <a:tableStyleId>{2D5ABB26-0587-4C30-8999-92F81FD0307C}</a:tableStyleId>
              </a:tblPr>
              <a:tblGrid>
                <a:gridCol w="1802655">
                  <a:extLst>
                    <a:ext uri="{9D8B030D-6E8A-4147-A177-3AD203B41FA5}">
                      <a16:colId xmlns:a16="http://schemas.microsoft.com/office/drawing/2014/main" val="2415957819"/>
                    </a:ext>
                  </a:extLst>
                </a:gridCol>
                <a:gridCol w="917161">
                  <a:extLst>
                    <a:ext uri="{9D8B030D-6E8A-4147-A177-3AD203B41FA5}">
                      <a16:colId xmlns:a16="http://schemas.microsoft.com/office/drawing/2014/main" val="222840369"/>
                    </a:ext>
                  </a:extLst>
                </a:gridCol>
                <a:gridCol w="2688149">
                  <a:extLst>
                    <a:ext uri="{9D8B030D-6E8A-4147-A177-3AD203B41FA5}">
                      <a16:colId xmlns:a16="http://schemas.microsoft.com/office/drawing/2014/main" val="2201464263"/>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100" dirty="0">
                          <a:latin typeface="Montserrat Light" panose="00000400000000000000" pitchFamily="50" charset="0"/>
                        </a:rPr>
                        <a:t>1 tbsp extra virgin olive oil</a:t>
                      </a:r>
                      <a:br>
                        <a:rPr lang="en-US" sz="1100" dirty="0">
                          <a:latin typeface="Montserrat Light" panose="00000400000000000000" pitchFamily="50" charset="0"/>
                        </a:rPr>
                      </a:br>
                      <a:r>
                        <a:rPr lang="en-US" sz="1100" dirty="0">
                          <a:latin typeface="Montserrat Light" panose="00000400000000000000" pitchFamily="50" charset="0"/>
                        </a:rPr>
                        <a:t>2 large leeks, white &amp; tender green parts only, trimmed and sliced</a:t>
                      </a:r>
                      <a:br>
                        <a:rPr lang="en-US" sz="1100" dirty="0">
                          <a:latin typeface="Montserrat Light" panose="00000400000000000000" pitchFamily="50" charset="0"/>
                        </a:rPr>
                      </a:br>
                      <a:r>
                        <a:rPr lang="en-US" sz="1100" dirty="0">
                          <a:latin typeface="Montserrat Light" panose="00000400000000000000" pitchFamily="50" charset="0"/>
                        </a:rPr>
                        <a:t>1 tbsp fresh mint, chopped</a:t>
                      </a:r>
                      <a:br>
                        <a:rPr lang="en-US" sz="1100" dirty="0">
                          <a:latin typeface="Montserrat Light" panose="00000400000000000000" pitchFamily="50" charset="0"/>
                        </a:rPr>
                      </a:br>
                      <a:r>
                        <a:rPr lang="en-US" sz="1100" dirty="0">
                          <a:latin typeface="Montserrat Light" panose="00000400000000000000" pitchFamily="50" charset="0"/>
                        </a:rPr>
                        <a:t>1 </a:t>
                      </a:r>
                      <a:r>
                        <a:rPr lang="en-US" sz="1100" dirty="0" err="1">
                          <a:latin typeface="Montserrat Light" panose="00000400000000000000" pitchFamily="50" charset="0"/>
                        </a:rPr>
                        <a:t>lb</a:t>
                      </a:r>
                      <a:r>
                        <a:rPr lang="en-US" sz="1100" dirty="0">
                          <a:latin typeface="Montserrat Light" panose="00000400000000000000" pitchFamily="50" charset="0"/>
                        </a:rPr>
                        <a:t> fresh peas, shelled (or 1 3/4 cup frozen organic peas)</a:t>
                      </a:r>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tc>
                  <a:txBody>
                    <a:bodyPr/>
                    <a:lstStyle/>
                    <a:p>
                      <a:pPr>
                        <a:lnSpc>
                          <a:spcPct val="150000"/>
                        </a:lnSpc>
                      </a:pPr>
                      <a:r>
                        <a:rPr lang="en-US" sz="1100" dirty="0">
                          <a:latin typeface="Montserrat Light" panose="00000400000000000000" pitchFamily="50" charset="0"/>
                        </a:rPr>
                        <a:t>1 cup canned organic navy beans (save the liquid)</a:t>
                      </a:r>
                      <a:br>
                        <a:rPr lang="en-US" sz="1100" dirty="0">
                          <a:latin typeface="Montserrat Light" panose="00000400000000000000" pitchFamily="50" charset="0"/>
                        </a:rPr>
                      </a:br>
                      <a:r>
                        <a:rPr lang="en-US" sz="1100" dirty="0">
                          <a:latin typeface="Montserrat Light" panose="00000400000000000000" pitchFamily="50" charset="0"/>
                        </a:rPr>
                        <a:t>sea salt (to taste)</a:t>
                      </a:r>
                      <a:br>
                        <a:rPr lang="en-US" sz="1100" dirty="0">
                          <a:latin typeface="Montserrat Light" panose="00000400000000000000" pitchFamily="50" charset="0"/>
                        </a:rPr>
                      </a:br>
                      <a:r>
                        <a:rPr lang="en-US" sz="1100" dirty="0">
                          <a:latin typeface="Montserrat Light" panose="00000400000000000000" pitchFamily="50" charset="0"/>
                        </a:rPr>
                        <a:t>1/2 to 1 cup drained sauerkraut (to taste, and optional, but gives it a great boost!)</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886200"/>
            <a:ext cx="5637567" cy="2741328"/>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100" dirty="0">
                <a:latin typeface="Montserrat Light" panose="00000400000000000000" pitchFamily="50" charset="0"/>
              </a:rPr>
              <a:t>Heat olive oil in a medium pan. Add leeks, mint and 1/2 tsp salt and turn heat to medium low. </a:t>
            </a:r>
          </a:p>
          <a:p>
            <a:pPr>
              <a:lnSpc>
                <a:spcPct val="150000"/>
              </a:lnSpc>
            </a:pPr>
            <a:r>
              <a:rPr lang="en-US" sz="1100" dirty="0">
                <a:latin typeface="Montserrat Light" panose="00000400000000000000" pitchFamily="50" charset="0"/>
              </a:rPr>
              <a:t>Cover and cook until leeks are tender (4-5 min). </a:t>
            </a:r>
          </a:p>
          <a:p>
            <a:pPr>
              <a:lnSpc>
                <a:spcPct val="150000"/>
              </a:lnSpc>
            </a:pPr>
            <a:r>
              <a:rPr lang="en-US" sz="1100" dirty="0">
                <a:latin typeface="Montserrat Light" panose="00000400000000000000" pitchFamily="50" charset="0"/>
              </a:rPr>
              <a:t>Add beans, peas and 4 cups of the bean liquid (supplement with water or vegetable stock if you need to). </a:t>
            </a:r>
          </a:p>
          <a:p>
            <a:pPr>
              <a:lnSpc>
                <a:spcPct val="150000"/>
              </a:lnSpc>
            </a:pPr>
            <a:r>
              <a:rPr lang="en-US" sz="1100" dirty="0">
                <a:latin typeface="Montserrat Light" panose="00000400000000000000" pitchFamily="50" charset="0"/>
              </a:rPr>
              <a:t>Cover, bring to a simmer, &amp; cook until the peas are tender (about 5 min). </a:t>
            </a:r>
          </a:p>
          <a:p>
            <a:pPr>
              <a:lnSpc>
                <a:spcPct val="150000"/>
              </a:lnSpc>
            </a:pPr>
            <a:r>
              <a:rPr lang="en-US" sz="1100" dirty="0">
                <a:latin typeface="Montserrat Light" panose="00000400000000000000" pitchFamily="50" charset="0"/>
              </a:rPr>
              <a:t>Add sauerkraut and simmer another 2 min.</a:t>
            </a:r>
            <a:br>
              <a:rPr lang="en-US" sz="1100" dirty="0">
                <a:latin typeface="Montserrat Light" panose="00000400000000000000" pitchFamily="50" charset="0"/>
              </a:rPr>
            </a:br>
            <a:r>
              <a:rPr lang="en-US" sz="1100" dirty="0">
                <a:latin typeface="Montserrat Light" panose="00000400000000000000" pitchFamily="50" charset="0"/>
              </a:rPr>
              <a:t>Season with salt to taste and enjoy!!</a:t>
            </a:r>
          </a:p>
          <a:p>
            <a:pPr>
              <a:lnSpc>
                <a:spcPct val="150000"/>
              </a:lnSpc>
            </a:pPr>
            <a:endParaRPr lang="en-US" sz="500" dirty="0">
              <a:latin typeface="Montserrat Light" panose="00000400000000000000" pitchFamily="50" charset="0"/>
            </a:endParaRPr>
          </a:p>
          <a:p>
            <a:pPr>
              <a:lnSpc>
                <a:spcPct val="150000"/>
              </a:lnSpc>
            </a:pPr>
            <a:endParaRPr lang="en-US" sz="11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72205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8851" y="5105400"/>
            <a:ext cx="6324600" cy="609600"/>
          </a:xfrm>
        </p:spPr>
        <p:txBody>
          <a:bodyPr/>
          <a:lstStyle/>
          <a:p>
            <a:pPr algn="l"/>
            <a:r>
              <a:rPr lang="en-US" b="1" dirty="0">
                <a:solidFill>
                  <a:schemeClr val="bg1"/>
                </a:solidFill>
              </a:rPr>
              <a:t>Health Coach Group</a:t>
            </a:r>
          </a:p>
        </p:txBody>
      </p:sp>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987778"/>
              </p:ext>
            </p:extLst>
          </p:nvPr>
        </p:nvGraphicFramePr>
        <p:xfrm>
          <a:off x="764601" y="2040333"/>
          <a:ext cx="5483798" cy="487680"/>
        </p:xfrm>
        <a:graphic>
          <a:graphicData uri="http://schemas.openxmlformats.org/drawingml/2006/table">
            <a:tbl>
              <a:tblPr firstRow="1" bandRow="1">
                <a:tableStyleId>{2D5ABB26-0587-4C30-8999-92F81FD0307C}</a:tableStyleId>
              </a:tblPr>
              <a:tblGrid>
                <a:gridCol w="2741899">
                  <a:extLst>
                    <a:ext uri="{9D8B030D-6E8A-4147-A177-3AD203B41FA5}">
                      <a16:colId xmlns:a16="http://schemas.microsoft.com/office/drawing/2014/main" val="20000"/>
                    </a:ext>
                  </a:extLst>
                </a:gridCol>
                <a:gridCol w="2741899">
                  <a:extLst>
                    <a:ext uri="{9D8B030D-6E8A-4147-A177-3AD203B41FA5}">
                      <a16:colId xmlns:a16="http://schemas.microsoft.com/office/drawing/2014/main" val="20001"/>
                    </a:ext>
                  </a:extLst>
                </a:gridCol>
              </a:tblGrid>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6"/>
                  </a:ext>
                </a:extLst>
              </a:tr>
              <a:tr h="117740">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0007"/>
                  </a:ext>
                </a:extLst>
              </a:tr>
            </a:tbl>
          </a:graphicData>
        </a:graphic>
      </p:graphicFrame>
      <p:sp>
        <p:nvSpPr>
          <p:cNvPr id="17" name="Footer Placeholder 16"/>
          <p:cNvSpPr>
            <a:spLocks noGrp="1"/>
          </p:cNvSpPr>
          <p:nvPr>
            <p:ph type="ftr" sz="quarter" idx="4294967295"/>
          </p:nvPr>
        </p:nvSpPr>
        <p:spPr>
          <a:xfrm>
            <a:off x="2443445" y="8475133"/>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76</a:t>
            </a:fld>
            <a:endParaRPr lang="en-US" dirty="0"/>
          </a:p>
        </p:txBody>
      </p:sp>
      <p:sp>
        <p:nvSpPr>
          <p:cNvPr id="11" name="Control 3"/>
          <p:cNvSpPr>
            <a:spLocks noChangeArrowheads="1" noChangeShapeType="1"/>
          </p:cNvSpPr>
          <p:nvPr/>
        </p:nvSpPr>
        <p:spPr bwMode="auto">
          <a:xfrm>
            <a:off x="740852" y="3048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sweet potato salad</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pic>
        <p:nvPicPr>
          <p:cNvPr id="4" name="Picture 3" descr="A bowl of food on a plate&#10;&#10;Description automatically generated">
            <a:extLst>
              <a:ext uri="{FF2B5EF4-FFF2-40B4-BE49-F238E27FC236}">
                <a16:creationId xmlns:a16="http://schemas.microsoft.com/office/drawing/2014/main" id="{5BC9A334-E42D-433A-BCF8-6741E34FA9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0652" b="1449"/>
          <a:stretch/>
        </p:blipFill>
        <p:spPr>
          <a:xfrm>
            <a:off x="685800" y="2133600"/>
            <a:ext cx="5562599" cy="5181600"/>
          </a:xfrm>
          <a:prstGeom prst="rect">
            <a:avLst/>
          </a:prstGeom>
        </p:spPr>
      </p:pic>
      <p:sp>
        <p:nvSpPr>
          <p:cNvPr id="5" name="TextBox 4">
            <a:extLst>
              <a:ext uri="{FF2B5EF4-FFF2-40B4-BE49-F238E27FC236}">
                <a16:creationId xmlns:a16="http://schemas.microsoft.com/office/drawing/2014/main" id="{B440CB99-0F70-484C-930E-885688983CFF}"/>
              </a:ext>
            </a:extLst>
          </p:cNvPr>
          <p:cNvSpPr txBox="1"/>
          <p:nvPr/>
        </p:nvSpPr>
        <p:spPr>
          <a:xfrm>
            <a:off x="772519" y="6155776"/>
            <a:ext cx="5576887" cy="232968"/>
          </a:xfrm>
          <a:prstGeom prst="rect">
            <a:avLst/>
          </a:prstGeom>
          <a:noFill/>
        </p:spPr>
        <p:txBody>
          <a:bodyPr wrap="square" rtlCol="0">
            <a:spAutoFit/>
          </a:bodyPr>
          <a:lstStyle/>
          <a:p>
            <a:r>
              <a:rPr lang="en-US" sz="900" dirty="0"/>
              <a:t> </a:t>
            </a:r>
          </a:p>
        </p:txBody>
      </p:sp>
      <p:graphicFrame>
        <p:nvGraphicFramePr>
          <p:cNvPr id="12" name="Table 11">
            <a:extLst>
              <a:ext uri="{FF2B5EF4-FFF2-40B4-BE49-F238E27FC236}">
                <a16:creationId xmlns:a16="http://schemas.microsoft.com/office/drawing/2014/main" id="{024D92B1-6A95-49E4-B3F7-3DF54ADCA44B}"/>
              </a:ext>
            </a:extLst>
          </p:cNvPr>
          <p:cNvGraphicFramePr>
            <a:graphicFrameLocks noGrp="1"/>
          </p:cNvGraphicFramePr>
          <p:nvPr>
            <p:extLst>
              <p:ext uri="{D42A27DB-BD31-4B8C-83A1-F6EECF244321}">
                <p14:modId xmlns:p14="http://schemas.microsoft.com/office/powerpoint/2010/main" val="104508042"/>
              </p:ext>
            </p:extLst>
          </p:nvPr>
        </p:nvGraphicFramePr>
        <p:xfrm>
          <a:off x="555551" y="8549640"/>
          <a:ext cx="5614045" cy="365760"/>
        </p:xfrm>
        <a:graphic>
          <a:graphicData uri="http://schemas.openxmlformats.org/drawingml/2006/table">
            <a:tbl>
              <a:tblPr firstRow="1" bandRow="1">
                <a:tableStyleId>{2D5ABB26-0587-4C30-8999-92F81FD0307C}</a:tableStyleId>
              </a:tblPr>
              <a:tblGrid>
                <a:gridCol w="1122809">
                  <a:extLst>
                    <a:ext uri="{9D8B030D-6E8A-4147-A177-3AD203B41FA5}">
                      <a16:colId xmlns:a16="http://schemas.microsoft.com/office/drawing/2014/main" val="20000"/>
                    </a:ext>
                  </a:extLst>
                </a:gridCol>
                <a:gridCol w="1122809">
                  <a:extLst>
                    <a:ext uri="{9D8B030D-6E8A-4147-A177-3AD203B41FA5}">
                      <a16:colId xmlns:a16="http://schemas.microsoft.com/office/drawing/2014/main" val="20001"/>
                    </a:ext>
                  </a:extLst>
                </a:gridCol>
                <a:gridCol w="1122809">
                  <a:extLst>
                    <a:ext uri="{9D8B030D-6E8A-4147-A177-3AD203B41FA5}">
                      <a16:colId xmlns:a16="http://schemas.microsoft.com/office/drawing/2014/main" val="20002"/>
                    </a:ext>
                  </a:extLst>
                </a:gridCol>
                <a:gridCol w="1122809">
                  <a:extLst>
                    <a:ext uri="{9D8B030D-6E8A-4147-A177-3AD203B41FA5}">
                      <a16:colId xmlns:a16="http://schemas.microsoft.com/office/drawing/2014/main" val="20003"/>
                    </a:ext>
                  </a:extLst>
                </a:gridCol>
                <a:gridCol w="1122809">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solidFill>
                      <a:srgbClr val="CCEAE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66287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77</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sweet potato salad</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1545457988"/>
              </p:ext>
            </p:extLst>
          </p:nvPr>
        </p:nvGraphicFramePr>
        <p:xfrm>
          <a:off x="709184" y="1117790"/>
          <a:ext cx="5407964" cy="17978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3 small sweet potatoes</a:t>
                      </a:r>
                      <a:br>
                        <a:rPr lang="en-US" sz="1200" dirty="0">
                          <a:latin typeface="Montserrat Light" panose="00000400000000000000" pitchFamily="50" charset="0"/>
                        </a:rPr>
                      </a:br>
                      <a:r>
                        <a:rPr lang="en-US" sz="1200" dirty="0">
                          <a:latin typeface="Montserrat Light" panose="00000400000000000000" pitchFamily="50" charset="0"/>
                        </a:rPr>
                        <a:t>2 tsp flaxseed oil</a:t>
                      </a:r>
                      <a:br>
                        <a:rPr lang="en-US" sz="1200" dirty="0">
                          <a:latin typeface="Montserrat Light" panose="00000400000000000000" pitchFamily="50" charset="0"/>
                        </a:rPr>
                      </a:br>
                      <a:r>
                        <a:rPr lang="en-US" sz="1200" dirty="0">
                          <a:latin typeface="Montserrat Light" panose="00000400000000000000" pitchFamily="50" charset="0"/>
                        </a:rPr>
                        <a:t>2 tsp honey</a:t>
                      </a:r>
                      <a:br>
                        <a:rPr lang="en-US" sz="1200" dirty="0">
                          <a:latin typeface="Montserrat Light" panose="00000400000000000000" pitchFamily="50" charset="0"/>
                        </a:rPr>
                      </a:br>
                      <a:r>
                        <a:rPr lang="en-US" sz="1200" dirty="0">
                          <a:latin typeface="Montserrat Light" panose="00000400000000000000" pitchFamily="50" charset="0"/>
                        </a:rPr>
                        <a:t>1 tbsp fresh lemon juice</a:t>
                      </a:r>
                    </a:p>
                  </a:txBody>
                  <a:tcPr/>
                </a:tc>
                <a:tc>
                  <a:txBody>
                    <a:bodyPr/>
                    <a:lstStyle/>
                    <a:p>
                      <a:pPr>
                        <a:lnSpc>
                          <a:spcPct val="150000"/>
                        </a:lnSpc>
                      </a:pPr>
                      <a:r>
                        <a:rPr lang="en-US" sz="1200" dirty="0">
                          <a:latin typeface="Montserrat Light" panose="00000400000000000000" pitchFamily="50" charset="0"/>
                        </a:rPr>
                        <a:t>1 orange peeled and sliced</a:t>
                      </a:r>
                      <a:br>
                        <a:rPr lang="en-US" sz="1200" dirty="0">
                          <a:latin typeface="Montserrat Light" panose="00000400000000000000" pitchFamily="50" charset="0"/>
                        </a:rPr>
                      </a:br>
                      <a:r>
                        <a:rPr lang="en-US" sz="1200" dirty="0">
                          <a:latin typeface="Montserrat Light" panose="00000400000000000000" pitchFamily="50" charset="0"/>
                        </a:rPr>
                        <a:t>8</a:t>
                      </a:r>
                      <a:r>
                        <a:rPr lang="en-US" sz="1200" baseline="0" dirty="0">
                          <a:latin typeface="Montserrat Light" panose="00000400000000000000" pitchFamily="50" charset="0"/>
                        </a:rPr>
                        <a:t> oz</a:t>
                      </a:r>
                      <a:r>
                        <a:rPr lang="en-US" sz="1200" dirty="0">
                          <a:latin typeface="Montserrat Light" panose="00000400000000000000" pitchFamily="50" charset="0"/>
                        </a:rPr>
                        <a:t> goat cheese, cubed</a:t>
                      </a:r>
                      <a:br>
                        <a:rPr lang="en-US" sz="1200" dirty="0">
                          <a:latin typeface="Montserrat Light" panose="00000400000000000000" pitchFamily="50" charset="0"/>
                        </a:rPr>
                      </a:br>
                      <a:r>
                        <a:rPr lang="en-US" sz="1200" dirty="0">
                          <a:latin typeface="Montserrat Light" panose="00000400000000000000" pitchFamily="50" charset="0"/>
                        </a:rPr>
                        <a:t>5</a:t>
                      </a:r>
                      <a:r>
                        <a:rPr lang="en-US" sz="1200" baseline="0" dirty="0">
                          <a:latin typeface="Montserrat Light" panose="00000400000000000000" pitchFamily="50" charset="0"/>
                        </a:rPr>
                        <a:t> oz </a:t>
                      </a:r>
                      <a:r>
                        <a:rPr lang="en-US" sz="1200" dirty="0">
                          <a:latin typeface="Montserrat Light" panose="00000400000000000000" pitchFamily="50" charset="0"/>
                        </a:rPr>
                        <a:t>baby spinach leaves</a:t>
                      </a:r>
                      <a:br>
                        <a:rPr lang="en-US" sz="1200" dirty="0">
                          <a:latin typeface="Montserrat Light" panose="00000400000000000000" pitchFamily="50" charset="0"/>
                        </a:rPr>
                      </a:br>
                      <a:r>
                        <a:rPr lang="en-US" sz="1200" dirty="0">
                          <a:latin typeface="Montserrat Light" panose="00000400000000000000" pitchFamily="50" charset="0"/>
                        </a:rPr>
                        <a:t>5</a:t>
                      </a:r>
                      <a:r>
                        <a:rPr lang="en-US" sz="1200" baseline="0" dirty="0">
                          <a:latin typeface="Montserrat Light" panose="00000400000000000000" pitchFamily="50" charset="0"/>
                        </a:rPr>
                        <a:t> oz w</a:t>
                      </a:r>
                      <a:r>
                        <a:rPr lang="en-US" sz="1200" dirty="0">
                          <a:latin typeface="Montserrat Light" panose="00000400000000000000" pitchFamily="50" charset="0"/>
                        </a:rPr>
                        <a:t>atercress</a:t>
                      </a:r>
                      <a:br>
                        <a:rPr lang="en-US" sz="1200" dirty="0">
                          <a:latin typeface="Montserrat Light" panose="00000400000000000000" pitchFamily="50" charset="0"/>
                        </a:rPr>
                      </a:br>
                      <a:r>
                        <a:rPr lang="en-US" sz="1200" dirty="0">
                          <a:latin typeface="Montserrat Light" panose="00000400000000000000" pitchFamily="50" charset="0"/>
                        </a:rPr>
                        <a:t>2 oz sunflower seeds</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2971800"/>
            <a:ext cx="5637567" cy="4900444"/>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Preheat oven to 220. Place the sweet potato in a large bowl. </a:t>
            </a:r>
          </a:p>
          <a:p>
            <a:pPr>
              <a:lnSpc>
                <a:spcPct val="150000"/>
              </a:lnSpc>
            </a:pPr>
            <a:r>
              <a:rPr lang="en-US" sz="1200" dirty="0">
                <a:latin typeface="Montserrat Light" panose="00000400000000000000" pitchFamily="50" charset="0"/>
              </a:rPr>
              <a:t>Drizzle with a little oil and season with sea salt. </a:t>
            </a:r>
          </a:p>
          <a:p>
            <a:pPr>
              <a:lnSpc>
                <a:spcPct val="150000"/>
              </a:lnSpc>
            </a:pPr>
            <a:r>
              <a:rPr lang="en-US" sz="1200" dirty="0">
                <a:latin typeface="Montserrat Light" panose="00000400000000000000" pitchFamily="50" charset="0"/>
              </a:rPr>
              <a:t>Gently toss until well coated. </a:t>
            </a:r>
          </a:p>
          <a:p>
            <a:pPr>
              <a:lnSpc>
                <a:spcPct val="150000"/>
              </a:lnSpc>
            </a:pPr>
            <a:r>
              <a:rPr lang="en-US" sz="1200" dirty="0">
                <a:latin typeface="Montserrat Light" panose="00000400000000000000" pitchFamily="50" charset="0"/>
              </a:rPr>
              <a:t>Place on a tray and bake for 25 minutes or until browned. </a:t>
            </a:r>
            <a:br>
              <a:rPr lang="en-US" sz="1200" dirty="0">
                <a:latin typeface="Montserrat Light" panose="00000400000000000000" pitchFamily="50" charset="0"/>
              </a:rPr>
            </a:br>
            <a:r>
              <a:rPr lang="en-US" sz="1200" dirty="0">
                <a:latin typeface="Montserrat Light" panose="00000400000000000000" pitchFamily="50" charset="0"/>
              </a:rPr>
              <a:t>Remove from oven and set aside for 30 minutes to cool.</a:t>
            </a:r>
            <a:br>
              <a:rPr lang="en-US" sz="1200" dirty="0">
                <a:latin typeface="Montserrat Light" panose="00000400000000000000" pitchFamily="50" charset="0"/>
              </a:rPr>
            </a:br>
            <a:r>
              <a:rPr lang="en-US" sz="1200" dirty="0">
                <a:latin typeface="Montserrat Light" panose="00000400000000000000" pitchFamily="50" charset="0"/>
              </a:rPr>
              <a:t>Combine the lemon juice, flaxseed oil &amp; honey and stir until well combined. </a:t>
            </a:r>
            <a:br>
              <a:rPr lang="en-US" sz="1200" dirty="0">
                <a:latin typeface="Montserrat Light" panose="00000400000000000000" pitchFamily="50" charset="0"/>
              </a:rPr>
            </a:br>
            <a:r>
              <a:rPr lang="en-US" sz="1200" dirty="0">
                <a:latin typeface="Montserrat Light" panose="00000400000000000000" pitchFamily="50" charset="0"/>
              </a:rPr>
              <a:t>In a large bowl mix salad leaves, sweet potato and goat cheese,</a:t>
            </a:r>
          </a:p>
          <a:p>
            <a:pPr>
              <a:lnSpc>
                <a:spcPct val="150000"/>
              </a:lnSpc>
            </a:pPr>
            <a:r>
              <a:rPr lang="en-US" sz="1200" dirty="0">
                <a:latin typeface="Montserrat Light" panose="00000400000000000000" pitchFamily="50" charset="0"/>
              </a:rPr>
              <a:t>Add sliced orange, sprinkle with sunflower seeds and drizzle with the dressing and gently toss!!!</a:t>
            </a:r>
            <a:br>
              <a:rPr lang="en-US" sz="1200" dirty="0">
                <a:latin typeface="Montserrat Light" panose="00000400000000000000" pitchFamily="50" charset="0"/>
              </a:rPr>
            </a:br>
            <a:r>
              <a:rPr lang="en-US" sz="1200" dirty="0">
                <a:latin typeface="Montserrat Light" panose="00000400000000000000" pitchFamily="50" charset="0"/>
              </a:rPr>
              <a:t>Enjoy!</a:t>
            </a:r>
          </a:p>
          <a:p>
            <a:pPr>
              <a:lnSpc>
                <a:spcPct val="150000"/>
              </a:lnSpc>
            </a:pPr>
            <a:endParaRPr lang="en-US" sz="900" dirty="0">
              <a:latin typeface="Montserrat Light" panose="00000400000000000000" pitchFamily="50" charset="0"/>
            </a:endParaRPr>
          </a:p>
          <a:p>
            <a:pPr>
              <a:lnSpc>
                <a:spcPct val="150000"/>
              </a:lnSpc>
            </a:pPr>
            <a:r>
              <a:rPr lang="en-US" dirty="0">
                <a:latin typeface="Montserrat Light" panose="00000400000000000000" pitchFamily="50" charset="0"/>
              </a:rPr>
              <a:t>Notes</a:t>
            </a:r>
          </a:p>
          <a:p>
            <a:pPr>
              <a:lnSpc>
                <a:spcPct val="150000"/>
              </a:lnSpc>
            </a:pPr>
            <a:r>
              <a:rPr lang="en-US" sz="1200" dirty="0">
                <a:latin typeface="Montserrat Light" panose="00000400000000000000" pitchFamily="50" charset="0"/>
              </a:rPr>
              <a:t>This is a great light eat to have when friends are coming over... It is a real favorite when the girls come along for lunch.</a:t>
            </a:r>
          </a:p>
          <a:p>
            <a:pPr>
              <a:lnSpc>
                <a:spcPct val="150000"/>
              </a:lnSpc>
            </a:pPr>
            <a:endParaRPr lang="en-US" sz="12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1947535803"/>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solidFill>
                      <a:srgbClr val="CCEAE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13732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46" y="304800"/>
            <a:ext cx="6172200" cy="1524000"/>
          </a:xfrm>
        </p:spPr>
        <p:txBody>
          <a:bodyPr>
            <a:normAutofit/>
          </a:bodyPr>
          <a:lstStyle/>
          <a:p>
            <a:pPr algn="l"/>
            <a:r>
              <a:rPr lang="en-US" b="1" dirty="0">
                <a:solidFill>
                  <a:srgbClr val="27B2B1"/>
                </a:solidFill>
                <a:latin typeface="Montserrat Light" panose="00000400000000000000" pitchFamily="50" charset="0"/>
              </a:rPr>
              <a:t>vegetarian beans &amp; greens soup</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78</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endParaRPr lang="en-US" dirty="0"/>
          </a:p>
          <a:p>
            <a:pPr marL="0" indent="0">
              <a:buNone/>
            </a:pPr>
            <a:endParaRPr lang="en-US" dirty="0"/>
          </a:p>
        </p:txBody>
      </p:sp>
      <p:pic>
        <p:nvPicPr>
          <p:cNvPr id="9218" name="Picture 2" descr="C:\Users\OWNER\Desktop\shutterstock_130686020.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29" t="9982" r="13945" b="14600"/>
          <a:stretch/>
        </p:blipFill>
        <p:spPr bwMode="auto">
          <a:xfrm>
            <a:off x="685800" y="2133600"/>
            <a:ext cx="5562600"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FAEAB959-F605-45A8-A5C3-8C1A02520E93}"/>
              </a:ext>
            </a:extLst>
          </p:cNvPr>
          <p:cNvGraphicFramePr>
            <a:graphicFrameLocks noGrp="1"/>
          </p:cNvGraphicFramePr>
          <p:nvPr>
            <p:extLst>
              <p:ext uri="{D42A27DB-BD31-4B8C-83A1-F6EECF244321}">
                <p14:modId xmlns:p14="http://schemas.microsoft.com/office/powerpoint/2010/main" val="1259714077"/>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37626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79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vegetarian beans &amp; greens soup</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720405361"/>
              </p:ext>
            </p:extLst>
          </p:nvPr>
        </p:nvGraphicFramePr>
        <p:xfrm>
          <a:off x="709184" y="1727200"/>
          <a:ext cx="5407965" cy="1870329"/>
        </p:xfrm>
        <a:graphic>
          <a:graphicData uri="http://schemas.openxmlformats.org/drawingml/2006/table">
            <a:tbl>
              <a:tblPr firstRow="1" bandRow="1">
                <a:tableStyleId>{2D5ABB26-0587-4C30-8999-92F81FD0307C}</a:tableStyleId>
              </a:tblPr>
              <a:tblGrid>
                <a:gridCol w="1802655">
                  <a:extLst>
                    <a:ext uri="{9D8B030D-6E8A-4147-A177-3AD203B41FA5}">
                      <a16:colId xmlns:a16="http://schemas.microsoft.com/office/drawing/2014/main" val="2415957819"/>
                    </a:ext>
                  </a:extLst>
                </a:gridCol>
                <a:gridCol w="917161">
                  <a:extLst>
                    <a:ext uri="{9D8B030D-6E8A-4147-A177-3AD203B41FA5}">
                      <a16:colId xmlns:a16="http://schemas.microsoft.com/office/drawing/2014/main" val="222840369"/>
                    </a:ext>
                  </a:extLst>
                </a:gridCol>
                <a:gridCol w="2688149">
                  <a:extLst>
                    <a:ext uri="{9D8B030D-6E8A-4147-A177-3AD203B41FA5}">
                      <a16:colId xmlns:a16="http://schemas.microsoft.com/office/drawing/2014/main" val="2201464263"/>
                    </a:ext>
                  </a:extLst>
                </a:gridCol>
              </a:tblGrid>
              <a:tr h="314109">
                <a:tc>
                  <a:txBody>
                    <a:bodyPr/>
                    <a:lstStyle/>
                    <a:p>
                      <a:r>
                        <a:rPr lang="en-US" sz="16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7527993"/>
                  </a:ext>
                </a:extLst>
              </a:tr>
              <a:tr h="987372">
                <a:tc gridSpan="2">
                  <a:txBody>
                    <a:bodyPr/>
                    <a:lstStyle/>
                    <a:p>
                      <a:pPr>
                        <a:lnSpc>
                          <a:spcPct val="150000"/>
                        </a:lnSpc>
                      </a:pPr>
                      <a:r>
                        <a:rPr lang="en-US" sz="1050" dirty="0">
                          <a:latin typeface="Montserrat Light" panose="00000400000000000000" pitchFamily="50" charset="0"/>
                        </a:rPr>
                        <a:t>3-4 stalks organic celery, diced</a:t>
                      </a:r>
                      <a:br>
                        <a:rPr lang="en-US" sz="1050" dirty="0">
                          <a:latin typeface="Montserrat Light" panose="00000400000000000000" pitchFamily="50" charset="0"/>
                        </a:rPr>
                      </a:br>
                      <a:r>
                        <a:rPr lang="en-US" sz="1050" dirty="0">
                          <a:latin typeface="Montserrat Light" panose="00000400000000000000" pitchFamily="50" charset="0"/>
                        </a:rPr>
                        <a:t>1 large onion, diced</a:t>
                      </a:r>
                      <a:br>
                        <a:rPr lang="en-US" sz="1050" dirty="0">
                          <a:latin typeface="Montserrat Light" panose="00000400000000000000" pitchFamily="50" charset="0"/>
                        </a:rPr>
                      </a:br>
                      <a:r>
                        <a:rPr lang="en-US" sz="1050" dirty="0">
                          <a:latin typeface="Montserrat Light" panose="00000400000000000000" pitchFamily="50" charset="0"/>
                        </a:rPr>
                        <a:t>3 garlic cloves - 2 minced, save one whole</a:t>
                      </a:r>
                      <a:br>
                        <a:rPr lang="en-US" sz="1050" dirty="0">
                          <a:latin typeface="Montserrat Light" panose="00000400000000000000" pitchFamily="50" charset="0"/>
                        </a:rPr>
                      </a:br>
                      <a:r>
                        <a:rPr lang="en-US" sz="1050" dirty="0">
                          <a:latin typeface="Montserrat Light" panose="00000400000000000000" pitchFamily="50" charset="0"/>
                        </a:rPr>
                        <a:t>1 tbsp extra virgin olive oil </a:t>
                      </a:r>
                      <a:br>
                        <a:rPr lang="en-US" sz="1050" dirty="0">
                          <a:latin typeface="Montserrat Light" panose="00000400000000000000" pitchFamily="50" charset="0"/>
                        </a:rPr>
                      </a:br>
                      <a:r>
                        <a:rPr lang="en-US" sz="1050" dirty="0">
                          <a:latin typeface="Montserrat Light" panose="00000400000000000000" pitchFamily="50" charset="0"/>
                        </a:rPr>
                        <a:t>1 pinch crushed red pepper</a:t>
                      </a:r>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tc>
                  <a:txBody>
                    <a:bodyPr/>
                    <a:lstStyle/>
                    <a:p>
                      <a:pPr>
                        <a:lnSpc>
                          <a:spcPct val="150000"/>
                        </a:lnSpc>
                      </a:pPr>
                      <a:r>
                        <a:rPr lang="en-US" sz="1050" dirty="0">
                          <a:latin typeface="Montserrat Light" panose="00000400000000000000" pitchFamily="50" charset="0"/>
                        </a:rPr>
                        <a:t>12 cups water or organic chicken stock (low-sodium)</a:t>
                      </a:r>
                      <a:br>
                        <a:rPr lang="en-US" sz="1050" dirty="0">
                          <a:latin typeface="Montserrat Light" panose="00000400000000000000" pitchFamily="50" charset="0"/>
                        </a:rPr>
                      </a:br>
                      <a:r>
                        <a:rPr lang="en-US" sz="1050" dirty="0">
                          <a:latin typeface="Montserrat Light" panose="00000400000000000000" pitchFamily="50" charset="0"/>
                        </a:rPr>
                        <a:t>1 loaf of ciabatta bread (or gluten-free)</a:t>
                      </a:r>
                      <a:br>
                        <a:rPr lang="en-US" sz="1050" dirty="0">
                          <a:latin typeface="Montserrat Light" panose="00000400000000000000" pitchFamily="50" charset="0"/>
                        </a:rPr>
                      </a:br>
                      <a:r>
                        <a:rPr lang="en-US" sz="1050" dirty="0">
                          <a:latin typeface="Montserrat Light" panose="00000400000000000000" pitchFamily="50" charset="0"/>
                        </a:rPr>
                        <a:t>1 bunch organic kale, </a:t>
                      </a:r>
                      <a:r>
                        <a:rPr lang="en-US" sz="1050" baseline="0" dirty="0">
                          <a:latin typeface="Montserrat Light" panose="00000400000000000000" pitchFamily="50" charset="0"/>
                        </a:rPr>
                        <a:t>chopped</a:t>
                      </a:r>
                      <a:r>
                        <a:rPr lang="en-US" sz="1050" dirty="0">
                          <a:latin typeface="Montserrat Light" panose="00000400000000000000" pitchFamily="50" charset="0"/>
                        </a:rPr>
                        <a:t> </a:t>
                      </a:r>
                    </a:p>
                    <a:p>
                      <a:pPr>
                        <a:lnSpc>
                          <a:spcPct val="150000"/>
                        </a:lnSpc>
                      </a:pPr>
                      <a:r>
                        <a:rPr lang="en-US" sz="1050" dirty="0">
                          <a:latin typeface="Montserrat Light" panose="00000400000000000000" pitchFamily="50" charset="0"/>
                        </a:rPr>
                        <a:t>1</a:t>
                      </a:r>
                      <a:r>
                        <a:rPr lang="en-US" sz="1050" baseline="0" dirty="0">
                          <a:latin typeface="Montserrat Light" panose="00000400000000000000" pitchFamily="50" charset="0"/>
                        </a:rPr>
                        <a:t> bunch</a:t>
                      </a:r>
                      <a:r>
                        <a:rPr lang="en-US" sz="1050" dirty="0">
                          <a:latin typeface="Montserrat Light" panose="00000400000000000000" pitchFamily="50" charset="0"/>
                        </a:rPr>
                        <a:t> collard greens, chopped</a:t>
                      </a: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3733800"/>
            <a:ext cx="5637567" cy="3788025"/>
          </a:xfrm>
          <a:prstGeom prst="rect">
            <a:avLst/>
          </a:prstGeom>
          <a:noFill/>
        </p:spPr>
        <p:txBody>
          <a:bodyPr wrap="square" rtlCol="0">
            <a:spAutoFit/>
          </a:bodyPr>
          <a:lstStyle/>
          <a:p>
            <a:r>
              <a:rPr lang="en-US" sz="1600" dirty="0">
                <a:latin typeface="Montserrat Light" panose="00000400000000000000" pitchFamily="50" charset="0"/>
              </a:rPr>
              <a:t>Directions</a:t>
            </a:r>
            <a:endParaRPr lang="en-US" dirty="0">
              <a:latin typeface="Montserrat Light" panose="00000400000000000000" pitchFamily="50" charset="0"/>
            </a:endParaRPr>
          </a:p>
          <a:p>
            <a:pPr>
              <a:lnSpc>
                <a:spcPct val="150000"/>
              </a:lnSpc>
            </a:pPr>
            <a:r>
              <a:rPr lang="en-US" sz="1000" dirty="0">
                <a:latin typeface="Montserrat Light" panose="00000400000000000000" pitchFamily="50" charset="0"/>
              </a:rPr>
              <a:t>Place the celery, onion, minced garlic, red pepper and half the olive oil in a large stock pot. Cover, stirring occasionally. When  translucent, add 12 cups of water or low sodium organic chicken stock. Bring to a boil, then simmer 20 min. Add greens to the soup and simmer 10-20 min. Add  beans, sea salt and pepper. </a:t>
            </a:r>
            <a:r>
              <a:rPr lang="en-US" sz="1000" dirty="0">
                <a:latin typeface="Montserrat Light" panose="00000400000000000000" pitchFamily="50" charset="0"/>
                <a:cs typeface="Arial" panose="020B0604020202020204" pitchFamily="34" charset="0"/>
              </a:rPr>
              <a:t>When soup is done, slice ciabatta bread, drizzle with remaining olive oil</a:t>
            </a:r>
            <a:r>
              <a:rPr lang="en-US" sz="1000" dirty="0">
                <a:latin typeface="Montserrat Light" panose="00000400000000000000" pitchFamily="50" charset="0"/>
              </a:rPr>
              <a:t>, and toast in the oven on broil until golden brown. Then rub garlic clove over each slice.</a:t>
            </a:r>
            <a:br>
              <a:rPr lang="en-US" sz="1000" dirty="0">
                <a:latin typeface="Montserrat Light" panose="00000400000000000000" pitchFamily="50" charset="0"/>
              </a:rPr>
            </a:br>
            <a:r>
              <a:rPr lang="en-US" sz="1000" dirty="0">
                <a:latin typeface="Montserrat Light" panose="00000400000000000000" pitchFamily="50" charset="0"/>
              </a:rPr>
              <a:t>To serve: Tear pieces of toasted bread into the bottom of each large bowl, add soup, and cheese to garnish.</a:t>
            </a:r>
          </a:p>
          <a:p>
            <a:pPr>
              <a:lnSpc>
                <a:spcPct val="150000"/>
              </a:lnSpc>
            </a:pPr>
            <a:r>
              <a:rPr lang="en-US" sz="1600" dirty="0">
                <a:latin typeface="Montserrat Light" panose="00000400000000000000" pitchFamily="50" charset="0"/>
              </a:rPr>
              <a:t>Notes</a:t>
            </a:r>
            <a:endParaRPr lang="en-US" dirty="0">
              <a:latin typeface="Montserrat Light" panose="00000400000000000000" pitchFamily="50" charset="0"/>
            </a:endParaRPr>
          </a:p>
          <a:p>
            <a:pPr>
              <a:lnSpc>
                <a:spcPct val="150000"/>
              </a:lnSpc>
            </a:pPr>
            <a:r>
              <a:rPr lang="en-US" sz="1050" dirty="0">
                <a:latin typeface="Montserrat Light" panose="00000400000000000000" pitchFamily="50" charset="0"/>
              </a:rPr>
              <a:t>My greens &amp; beans soup has warmed many a soul on cold winter nights and spring days when it just wasn't quite warm enough. My girls even help by gathering the greens from the garden and washing each leaf. Getting kids involved in the growing and preparation of our food has helped them to want to try new and different foods. </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no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581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44" y="-152402"/>
            <a:ext cx="6172200" cy="1524000"/>
          </a:xfrm>
        </p:spPr>
        <p:txBody>
          <a:bodyPr>
            <a:normAutofit/>
          </a:bodyPr>
          <a:lstStyle/>
          <a:p>
            <a:pPr algn="l"/>
            <a:r>
              <a:rPr lang="en-US" b="1" dirty="0">
                <a:solidFill>
                  <a:srgbClr val="27B2B1"/>
                </a:solidFill>
                <a:latin typeface="Montserrat Light" panose="00000400000000000000" pitchFamily="50" charset="0"/>
              </a:rPr>
              <a:t>basic green juice</a:t>
            </a:r>
          </a:p>
        </p:txBody>
      </p:sp>
      <p:sp>
        <p:nvSpPr>
          <p:cNvPr id="4" name="Footer Placeholder 3"/>
          <p:cNvSpPr>
            <a:spLocks noGrp="1"/>
          </p:cNvSpPr>
          <p:nvPr>
            <p:ph type="ftr" sz="quarter" idx="4294967295"/>
          </p:nvPr>
        </p:nvSpPr>
        <p:spPr>
          <a:xfrm>
            <a:off x="2343150" y="8475134"/>
            <a:ext cx="2171700" cy="486833"/>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8</a:t>
            </a:fld>
            <a:endParaRPr lang="en-US" dirty="0"/>
          </a:p>
        </p:txBody>
      </p:sp>
      <p:sp>
        <p:nvSpPr>
          <p:cNvPr id="8" name="Content Placeholder 7"/>
          <p:cNvSpPr>
            <a:spLocks noGrp="1"/>
          </p:cNvSpPr>
          <p:nvPr>
            <p:ph idx="1"/>
          </p:nvPr>
        </p:nvSpPr>
        <p:spPr>
          <a:xfrm>
            <a:off x="342900" y="2133601"/>
            <a:ext cx="6210300" cy="5181599"/>
          </a:xfrm>
        </p:spPr>
        <p:txBody>
          <a:bodyPr/>
          <a:lstStyle/>
          <a:p>
            <a:pPr marL="0" indent="0">
              <a:buNone/>
            </a:pPr>
            <a:r>
              <a:rPr lang="en-US" dirty="0"/>
              <a:t>             </a:t>
            </a:r>
          </a:p>
        </p:txBody>
      </p:sp>
      <p:graphicFrame>
        <p:nvGraphicFramePr>
          <p:cNvPr id="9" name="Table 8">
            <a:extLst>
              <a:ext uri="{FF2B5EF4-FFF2-40B4-BE49-F238E27FC236}">
                <a16:creationId xmlns:a16="http://schemas.microsoft.com/office/drawing/2014/main" id="{90225D95-5691-4109-A7DB-37F8C79CF02B}"/>
              </a:ext>
            </a:extLst>
          </p:cNvPr>
          <p:cNvGraphicFramePr>
            <a:graphicFrameLocks noGrp="1"/>
          </p:cNvGraphicFramePr>
          <p:nvPr>
            <p:extLst>
              <p:ext uri="{D42A27DB-BD31-4B8C-83A1-F6EECF244321}">
                <p14:modId xmlns:p14="http://schemas.microsoft.com/office/powerpoint/2010/main" val="3365126455"/>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pic>
        <p:nvPicPr>
          <p:cNvPr id="6" name="Picture 5" descr="A close up of a drink&#10;&#10;Description automatically generated">
            <a:extLst>
              <a:ext uri="{FF2B5EF4-FFF2-40B4-BE49-F238E27FC236}">
                <a16:creationId xmlns:a16="http://schemas.microsoft.com/office/drawing/2014/main" id="{20DD4EA2-C348-4EDA-B4C9-511356198D34}"/>
              </a:ext>
            </a:extLst>
          </p:cNvPr>
          <p:cNvPicPr>
            <a:picLocks noChangeAspect="1"/>
          </p:cNvPicPr>
          <p:nvPr/>
        </p:nvPicPr>
        <p:blipFill rotWithShape="1">
          <a:blip r:embed="rId2">
            <a:extLst>
              <a:ext uri="{28A0092B-C50C-407E-A947-70E740481C1C}">
                <a14:useLocalDpi xmlns:a14="http://schemas.microsoft.com/office/drawing/2010/main" val="0"/>
              </a:ext>
            </a:extLst>
          </a:blip>
          <a:srcRect b="6849"/>
          <a:stretch/>
        </p:blipFill>
        <p:spPr>
          <a:xfrm>
            <a:off x="685800" y="2133601"/>
            <a:ext cx="5562599" cy="5181600"/>
          </a:xfrm>
          <a:prstGeom prst="rect">
            <a:avLst/>
          </a:prstGeom>
        </p:spPr>
      </p:pic>
    </p:spTree>
    <p:extLst>
      <p:ext uri="{BB962C8B-B14F-4D97-AF65-F5344CB8AC3E}">
        <p14:creationId xmlns:p14="http://schemas.microsoft.com/office/powerpoint/2010/main" val="3317841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46" y="182033"/>
            <a:ext cx="6172200" cy="1524000"/>
          </a:xfrm>
        </p:spPr>
        <p:txBody>
          <a:bodyPr>
            <a:noAutofit/>
          </a:bodyPr>
          <a:lstStyle/>
          <a:p>
            <a:pPr algn="l"/>
            <a:r>
              <a:rPr lang="en-US" b="1" dirty="0">
                <a:solidFill>
                  <a:srgbClr val="27B2B1"/>
                </a:solidFill>
                <a:latin typeface="Montserrat Light" panose="00000400000000000000" pitchFamily="50" charset="0"/>
              </a:rPr>
              <a:t>watermelon gazpacho</a:t>
            </a:r>
          </a:p>
        </p:txBody>
      </p:sp>
      <p:sp>
        <p:nvSpPr>
          <p:cNvPr id="4" name="Footer Placeholder 3"/>
          <p:cNvSpPr>
            <a:spLocks noGrp="1"/>
          </p:cNvSpPr>
          <p:nvPr>
            <p:ph type="ftr" sz="quarter" idx="4294967295"/>
          </p:nvPr>
        </p:nvSpPr>
        <p:spPr>
          <a:xfrm>
            <a:off x="2343150" y="8475134"/>
            <a:ext cx="2171700" cy="668866"/>
          </a:xfrm>
        </p:spPr>
        <p:txBody>
          <a:bodyPr/>
          <a:lstStyle/>
          <a:p>
            <a:r>
              <a:rPr lang="en-US" dirty="0"/>
              <a:t> </a:t>
            </a:r>
          </a:p>
        </p:txBody>
      </p:sp>
      <p:sp>
        <p:nvSpPr>
          <p:cNvPr id="5" name="Slide Number Placeholder 4"/>
          <p:cNvSpPr>
            <a:spLocks noGrp="1"/>
          </p:cNvSpPr>
          <p:nvPr>
            <p:ph type="sldNum" sz="quarter" idx="4294967295"/>
          </p:nvPr>
        </p:nvSpPr>
        <p:spPr>
          <a:xfrm>
            <a:off x="4914900" y="8475134"/>
            <a:ext cx="1600200" cy="486833"/>
          </a:xfrm>
        </p:spPr>
        <p:txBody>
          <a:bodyPr/>
          <a:lstStyle/>
          <a:p>
            <a:fld id="{21FAA9D4-F0EE-47D4-A244-B4A570222A9D}" type="slidenum">
              <a:rPr lang="en-US" smtClean="0"/>
              <a:t>80</a:t>
            </a:fld>
            <a:endParaRPr lang="en-US" dirty="0"/>
          </a:p>
        </p:txBody>
      </p:sp>
      <p:pic>
        <p:nvPicPr>
          <p:cNvPr id="17410" name="Picture 2" descr="C:\Users\OWNER\Desktop\shutterstock_14304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46" y="2133600"/>
            <a:ext cx="5514754" cy="5181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3263B13C-784E-44DF-B780-F90DD6448998}"/>
              </a:ext>
            </a:extLst>
          </p:cNvPr>
          <p:cNvGraphicFramePr>
            <a:graphicFrameLocks noGrp="1"/>
          </p:cNvGraphicFramePr>
          <p:nvPr>
            <p:extLst>
              <p:ext uri="{D42A27DB-BD31-4B8C-83A1-F6EECF244321}">
                <p14:modId xmlns:p14="http://schemas.microsoft.com/office/powerpoint/2010/main" val="2419722190"/>
              </p:ext>
            </p:extLst>
          </p:nvPr>
        </p:nvGraphicFramePr>
        <p:xfrm>
          <a:off x="555551" y="8549640"/>
          <a:ext cx="5616650" cy="365760"/>
        </p:xfrm>
        <a:graphic>
          <a:graphicData uri="http://schemas.openxmlformats.org/drawingml/2006/table">
            <a:tbl>
              <a:tblPr firstRow="1" bandRow="1">
                <a:tableStyleId>{2D5ABB26-0587-4C30-8999-92F81FD0307C}</a:tableStyleId>
              </a:tblPr>
              <a:tblGrid>
                <a:gridCol w="1123330">
                  <a:extLst>
                    <a:ext uri="{9D8B030D-6E8A-4147-A177-3AD203B41FA5}">
                      <a16:colId xmlns:a16="http://schemas.microsoft.com/office/drawing/2014/main" val="20000"/>
                    </a:ext>
                  </a:extLst>
                </a:gridCol>
                <a:gridCol w="1123330">
                  <a:extLst>
                    <a:ext uri="{9D8B030D-6E8A-4147-A177-3AD203B41FA5}">
                      <a16:colId xmlns:a16="http://schemas.microsoft.com/office/drawing/2014/main" val="20001"/>
                    </a:ext>
                  </a:extLst>
                </a:gridCol>
                <a:gridCol w="1123330">
                  <a:extLst>
                    <a:ext uri="{9D8B030D-6E8A-4147-A177-3AD203B41FA5}">
                      <a16:colId xmlns:a16="http://schemas.microsoft.com/office/drawing/2014/main" val="20002"/>
                    </a:ext>
                  </a:extLst>
                </a:gridCol>
                <a:gridCol w="1123330">
                  <a:extLst>
                    <a:ext uri="{9D8B030D-6E8A-4147-A177-3AD203B41FA5}">
                      <a16:colId xmlns:a16="http://schemas.microsoft.com/office/drawing/2014/main" val="20003"/>
                    </a:ext>
                  </a:extLst>
                </a:gridCol>
                <a:gridCol w="112333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4013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81</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watermelon gazpacho</a:t>
            </a: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4001332479"/>
              </p:ext>
            </p:extLst>
          </p:nvPr>
        </p:nvGraphicFramePr>
        <p:xfrm>
          <a:off x="709184" y="1727200"/>
          <a:ext cx="5407965" cy="3443796"/>
        </p:xfrm>
        <a:graphic>
          <a:graphicData uri="http://schemas.openxmlformats.org/drawingml/2006/table">
            <a:tbl>
              <a:tblPr firstRow="1" bandRow="1">
                <a:tableStyleId>{2D5ABB26-0587-4C30-8999-92F81FD0307C}</a:tableStyleId>
              </a:tblPr>
              <a:tblGrid>
                <a:gridCol w="1802655">
                  <a:extLst>
                    <a:ext uri="{9D8B030D-6E8A-4147-A177-3AD203B41FA5}">
                      <a16:colId xmlns:a16="http://schemas.microsoft.com/office/drawing/2014/main" val="2415957819"/>
                    </a:ext>
                  </a:extLst>
                </a:gridCol>
                <a:gridCol w="917161">
                  <a:extLst>
                    <a:ext uri="{9D8B030D-6E8A-4147-A177-3AD203B41FA5}">
                      <a16:colId xmlns:a16="http://schemas.microsoft.com/office/drawing/2014/main" val="222840369"/>
                    </a:ext>
                  </a:extLst>
                </a:gridCol>
                <a:gridCol w="2688149">
                  <a:extLst>
                    <a:ext uri="{9D8B030D-6E8A-4147-A177-3AD203B41FA5}">
                      <a16:colId xmlns:a16="http://schemas.microsoft.com/office/drawing/2014/main" val="2201464263"/>
                    </a:ext>
                  </a:extLst>
                </a:gridCol>
              </a:tblGrid>
              <a:tr h="314109">
                <a:tc>
                  <a:txBody>
                    <a:bodyPr/>
                    <a:lstStyle/>
                    <a:p>
                      <a:r>
                        <a:rPr lang="en-US" sz="1800" dirty="0">
                          <a:latin typeface="Montserrat Light" panose="00000400000000000000" pitchFamily="50" charset="0"/>
                        </a:rPr>
                        <a:t>Ingredients</a:t>
                      </a:r>
                      <a:endParaRPr lang="en-US" dirty="0">
                        <a:latin typeface="Montserrat Light" panose="00000400000000000000" pitchFamily="50"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7527993"/>
                  </a:ext>
                </a:extLst>
              </a:tr>
              <a:tr h="987372">
                <a:tc gridSpan="3">
                  <a:txBody>
                    <a:bodyPr/>
                    <a:lstStyle/>
                    <a:p>
                      <a:pPr algn="l">
                        <a:lnSpc>
                          <a:spcPct val="150000"/>
                        </a:lnSpc>
                      </a:pPr>
                      <a:r>
                        <a:rPr lang="en-US" sz="1200" dirty="0">
                          <a:latin typeface="Montserrat Light" panose="00000400000000000000" pitchFamily="50" charset="0"/>
                        </a:rPr>
                        <a:t>3 cup watermelon, pureed</a:t>
                      </a:r>
                      <a:br>
                        <a:rPr lang="en-US" sz="1200" dirty="0">
                          <a:latin typeface="Montserrat Light" panose="00000400000000000000" pitchFamily="50" charset="0"/>
                        </a:rPr>
                      </a:br>
                      <a:r>
                        <a:rPr lang="en-US" sz="1200" dirty="0">
                          <a:latin typeface="Montserrat Light" panose="00000400000000000000" pitchFamily="50" charset="0"/>
                        </a:rPr>
                        <a:t>1 cup watermelon, diced</a:t>
                      </a:r>
                      <a:br>
                        <a:rPr lang="en-US" sz="1200" dirty="0">
                          <a:latin typeface="Montserrat Light" panose="00000400000000000000" pitchFamily="50" charset="0"/>
                        </a:rPr>
                      </a:br>
                      <a:r>
                        <a:rPr lang="en-US" sz="1200" dirty="0">
                          <a:latin typeface="Montserrat Light" panose="00000400000000000000" pitchFamily="50" charset="0"/>
                        </a:rPr>
                        <a:t>1 cup tomato, diced</a:t>
                      </a:r>
                      <a:br>
                        <a:rPr lang="en-US" sz="1200" dirty="0">
                          <a:latin typeface="Montserrat Light" panose="00000400000000000000" pitchFamily="50" charset="0"/>
                        </a:rPr>
                      </a:br>
                      <a:r>
                        <a:rPr lang="en-US" sz="1200" dirty="0">
                          <a:latin typeface="Montserrat Light" panose="00000400000000000000" pitchFamily="50" charset="0"/>
                        </a:rPr>
                        <a:t>1 cup cucumber, peeled, diced small</a:t>
                      </a:r>
                      <a:br>
                        <a:rPr lang="en-US" sz="1200" dirty="0">
                          <a:latin typeface="Montserrat Light" panose="00000400000000000000" pitchFamily="50" charset="0"/>
                        </a:rPr>
                      </a:br>
                      <a:r>
                        <a:rPr lang="en-US" sz="1200" dirty="0">
                          <a:latin typeface="Montserrat Light" panose="00000400000000000000" pitchFamily="50" charset="0"/>
                        </a:rPr>
                        <a:t>2 tbsp (or so) lime juice</a:t>
                      </a:r>
                      <a:br>
                        <a:rPr lang="en-US" sz="1200" dirty="0">
                          <a:latin typeface="Montserrat Light" panose="00000400000000000000" pitchFamily="50" charset="0"/>
                        </a:rPr>
                      </a:br>
                      <a:r>
                        <a:rPr lang="en-US" sz="1200" dirty="0">
                          <a:latin typeface="Montserrat Light" panose="00000400000000000000" pitchFamily="50" charset="0"/>
                        </a:rPr>
                        <a:t>1 handful cilantro</a:t>
                      </a:r>
                      <a:br>
                        <a:rPr lang="en-US" sz="1200" dirty="0">
                          <a:latin typeface="Montserrat Light" panose="00000400000000000000" pitchFamily="50" charset="0"/>
                        </a:rPr>
                      </a:br>
                      <a:r>
                        <a:rPr lang="en-US" sz="1200" dirty="0">
                          <a:latin typeface="Montserrat Light" panose="00000400000000000000" pitchFamily="50" charset="0"/>
                        </a:rPr>
                        <a:t>½ cup red or green pepper diced small</a:t>
                      </a:r>
                      <a:br>
                        <a:rPr lang="en-US" sz="1200" dirty="0">
                          <a:latin typeface="Montserrat Light" panose="00000400000000000000" pitchFamily="50" charset="0"/>
                        </a:rPr>
                      </a:br>
                      <a:r>
                        <a:rPr lang="en-US" sz="1200" dirty="0">
                          <a:latin typeface="Montserrat Light" panose="00000400000000000000" pitchFamily="50" charset="0"/>
                        </a:rPr>
                        <a:t>1 teaspoon ginger minced,</a:t>
                      </a:r>
                      <a:br>
                        <a:rPr lang="en-US" sz="1200" dirty="0">
                          <a:latin typeface="Montserrat Light" panose="00000400000000000000" pitchFamily="50" charset="0"/>
                        </a:rPr>
                      </a:br>
                      <a:r>
                        <a:rPr lang="en-US" sz="1200" dirty="0">
                          <a:latin typeface="Montserrat Light" panose="00000400000000000000" pitchFamily="50" charset="0"/>
                        </a:rPr>
                        <a:t>½ small jalapeno, seeded and minced</a:t>
                      </a:r>
                      <a:br>
                        <a:rPr lang="en-US" sz="1200" dirty="0">
                          <a:latin typeface="Montserrat Light" panose="00000400000000000000" pitchFamily="50" charset="0"/>
                        </a:rPr>
                      </a:br>
                      <a:r>
                        <a:rPr lang="en-US" sz="1200" dirty="0">
                          <a:latin typeface="Montserrat Light" panose="00000400000000000000" pitchFamily="50" charset="0"/>
                        </a:rPr>
                        <a:t>1 green onion, chopped,</a:t>
                      </a:r>
                      <a:br>
                        <a:rPr lang="en-US" sz="1200" dirty="0">
                          <a:latin typeface="Montserrat Light" panose="00000400000000000000" pitchFamily="50" charset="0"/>
                        </a:rPr>
                      </a:br>
                      <a:r>
                        <a:rPr lang="en-US" sz="1200" dirty="0">
                          <a:latin typeface="Montserrat Light" panose="00000400000000000000" pitchFamily="50" charset="0"/>
                        </a:rPr>
                        <a:t>sea salt &amp; fresh black pepper</a:t>
                      </a:r>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100" dirty="0">
                        <a:latin typeface="Montserrat Light" panose="00000400000000000000" pitchFamily="50" charset="0"/>
                      </a:endParaRPr>
                    </a:p>
                  </a:txBody>
                  <a:tcPr/>
                </a:tc>
                <a:tc hMerge="1">
                  <a:txBody>
                    <a:bodyPr/>
                    <a:lstStyle/>
                    <a:p>
                      <a:pPr>
                        <a:lnSpc>
                          <a:spcPct val="150000"/>
                        </a:lnSpc>
                      </a:pPr>
                      <a:endParaRPr lang="en-US" sz="11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3" y="5717639"/>
            <a:ext cx="5637567" cy="606961"/>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Mix everything &amp; enjoy.</a:t>
            </a:r>
          </a:p>
        </p:txBody>
      </p:sp>
      <p:graphicFrame>
        <p:nvGraphicFramePr>
          <p:cNvPr id="14" name="Table 13">
            <a:extLst>
              <a:ext uri="{FF2B5EF4-FFF2-40B4-BE49-F238E27FC236}">
                <a16:creationId xmlns:a16="http://schemas.microsoft.com/office/drawing/2014/main" id="{5AD59E67-E572-4AAE-9E09-FEAADE5628E6}"/>
              </a:ext>
            </a:extLst>
          </p:cNvPr>
          <p:cNvGraphicFramePr>
            <a:graphicFrameLocks noGrp="1"/>
          </p:cNvGraphicFramePr>
          <p:nvPr>
            <p:extLst>
              <p:ext uri="{D42A27DB-BD31-4B8C-83A1-F6EECF244321}">
                <p14:modId xmlns:p14="http://schemas.microsoft.com/office/powerpoint/2010/main" val="2904157252"/>
              </p:ext>
            </p:extLst>
          </p:nvPr>
        </p:nvGraphicFramePr>
        <p:xfrm>
          <a:off x="555551" y="8549640"/>
          <a:ext cx="5637565" cy="365760"/>
        </p:xfrm>
        <a:graphic>
          <a:graphicData uri="http://schemas.openxmlformats.org/drawingml/2006/table">
            <a:tbl>
              <a:tblPr firstRow="1" bandRow="1">
                <a:tableStyleId>{2D5ABB26-0587-4C30-8999-92F81FD0307C}</a:tableStyleId>
              </a:tblPr>
              <a:tblGrid>
                <a:gridCol w="1127513">
                  <a:extLst>
                    <a:ext uri="{9D8B030D-6E8A-4147-A177-3AD203B41FA5}">
                      <a16:colId xmlns:a16="http://schemas.microsoft.com/office/drawing/2014/main" val="20000"/>
                    </a:ext>
                  </a:extLst>
                </a:gridCol>
                <a:gridCol w="1127513">
                  <a:extLst>
                    <a:ext uri="{9D8B030D-6E8A-4147-A177-3AD203B41FA5}">
                      <a16:colId xmlns:a16="http://schemas.microsoft.com/office/drawing/2014/main" val="20001"/>
                    </a:ext>
                  </a:extLst>
                </a:gridCol>
                <a:gridCol w="1127513">
                  <a:extLst>
                    <a:ext uri="{9D8B030D-6E8A-4147-A177-3AD203B41FA5}">
                      <a16:colId xmlns:a16="http://schemas.microsoft.com/office/drawing/2014/main" val="20002"/>
                    </a:ext>
                  </a:extLst>
                </a:gridCol>
                <a:gridCol w="1127513">
                  <a:extLst>
                    <a:ext uri="{9D8B030D-6E8A-4147-A177-3AD203B41FA5}">
                      <a16:colId xmlns:a16="http://schemas.microsoft.com/office/drawing/2014/main" val="20003"/>
                    </a:ext>
                  </a:extLst>
                </a:gridCol>
                <a:gridCol w="1127513">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noFill/>
                  </a:tcPr>
                </a:tc>
                <a:tc>
                  <a:txBody>
                    <a:bodyPr/>
                    <a:lstStyle/>
                    <a:p>
                      <a:r>
                        <a:rPr lang="en-US" dirty="0">
                          <a:latin typeface="Montserrat Light" panose="00000400000000000000" pitchFamily="50" charset="0"/>
                        </a:rPr>
                        <a:t>protein</a:t>
                      </a:r>
                    </a:p>
                  </a:txBody>
                  <a:tcPr>
                    <a:noFill/>
                  </a:tcPr>
                </a:tc>
                <a:tc>
                  <a:txBody>
                    <a:bodyPr/>
                    <a:lstStyle/>
                    <a:p>
                      <a:r>
                        <a:rPr lang="en-US" dirty="0">
                          <a:latin typeface="Montserrat Light" panose="00000400000000000000" pitchFamily="50" charset="0"/>
                        </a:rPr>
                        <a:t>dairy</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1789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7DDE602-D401-4372-BA9C-D0CED1101B33}" type="slidenum">
              <a:rPr lang="en-US" smtClean="0"/>
              <a:t>82</a:t>
            </a:fld>
            <a:endParaRPr lang="en-US" dirty="0"/>
          </a:p>
        </p:txBody>
      </p:sp>
      <p:sp>
        <p:nvSpPr>
          <p:cNvPr id="2" name="Rectangle 1"/>
          <p:cNvSpPr/>
          <p:nvPr/>
        </p:nvSpPr>
        <p:spPr>
          <a:xfrm>
            <a:off x="0" y="1143000"/>
            <a:ext cx="6858000" cy="838200"/>
          </a:xfrm>
          <a:prstGeom prst="rect">
            <a:avLst/>
          </a:prstGeom>
          <a:solidFill>
            <a:srgbClr val="27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B2B1"/>
              </a:solidFill>
            </a:endParaRPr>
          </a:p>
        </p:txBody>
      </p:sp>
      <p:sp>
        <p:nvSpPr>
          <p:cNvPr id="7" name="Rectangle 6"/>
          <p:cNvSpPr/>
          <p:nvPr/>
        </p:nvSpPr>
        <p:spPr>
          <a:xfrm>
            <a:off x="0" y="1600200"/>
            <a:ext cx="6858000" cy="381000"/>
          </a:xfrm>
          <a:prstGeom prst="rect">
            <a:avLst/>
          </a:prstGeom>
          <a:solidFill>
            <a:srgbClr val="C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289739757"/>
              </p:ext>
            </p:extLst>
          </p:nvPr>
        </p:nvGraphicFramePr>
        <p:xfrm>
          <a:off x="386077" y="3765127"/>
          <a:ext cx="6011234" cy="2926080"/>
        </p:xfrm>
        <a:graphic>
          <a:graphicData uri="http://schemas.openxmlformats.org/drawingml/2006/table">
            <a:tbl>
              <a:tblPr firstRow="1" bandRow="1">
                <a:tableStyleId>{2D5ABB26-0587-4C30-8999-92F81FD0307C}</a:tableStyleId>
              </a:tblPr>
              <a:tblGrid>
                <a:gridCol w="3005617">
                  <a:extLst>
                    <a:ext uri="{9D8B030D-6E8A-4147-A177-3AD203B41FA5}">
                      <a16:colId xmlns:a16="http://schemas.microsoft.com/office/drawing/2014/main" val="20000"/>
                    </a:ext>
                  </a:extLst>
                </a:gridCol>
                <a:gridCol w="3005617">
                  <a:extLst>
                    <a:ext uri="{9D8B030D-6E8A-4147-A177-3AD203B41FA5}">
                      <a16:colId xmlns:a16="http://schemas.microsoft.com/office/drawing/2014/main" val="20001"/>
                    </a:ext>
                  </a:extLst>
                </a:gridCol>
              </a:tblGrid>
              <a:tr h="117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Canaan Vibes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Address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City, State Zip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Phone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email</a:t>
                      </a:r>
                    </a:p>
                  </a:txBody>
                  <a:tcPr/>
                </a:tc>
                <a:tc rowSpan="4">
                  <a:txBody>
                    <a:bodyPr/>
                    <a:lstStyle/>
                    <a:p>
                      <a:pPr>
                        <a:lnSpc>
                          <a:spcPct val="150000"/>
                        </a:lnSpc>
                      </a:pPr>
                      <a:endParaRPr lang="en-US" sz="1400" dirty="0">
                        <a:solidFill>
                          <a:schemeClr val="bg1">
                            <a:lumMod val="75000"/>
                          </a:schemeClr>
                        </a:solidFill>
                        <a:latin typeface="Montserrat Light" panose="00000400000000000000" pitchFamily="50" charset="0"/>
                      </a:endParaRPr>
                    </a:p>
                  </a:txBody>
                  <a:tcPr/>
                </a:tc>
                <a:extLst>
                  <a:ext uri="{0D108BD9-81ED-4DB2-BD59-A6C34878D82A}">
                    <a16:rowId xmlns:a16="http://schemas.microsoft.com/office/drawing/2014/main" val="10000"/>
                  </a:ext>
                </a:extLst>
              </a:tr>
              <a:tr h="117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txBody>
                  <a:tcPr/>
                </a:tc>
                <a:tc vMerge="1">
                  <a:txBody>
                    <a:bodyPr/>
                    <a:lstStyle/>
                    <a:p>
                      <a:endParaRPr lang="en-US" sz="1000" dirty="0"/>
                    </a:p>
                  </a:txBody>
                  <a:tcPr/>
                </a:tc>
                <a:extLst>
                  <a:ext uri="{0D108BD9-81ED-4DB2-BD59-A6C34878D82A}">
                    <a16:rowId xmlns:a16="http://schemas.microsoft.com/office/drawing/2014/main" val="10001"/>
                  </a:ext>
                </a:extLst>
              </a:tr>
              <a:tr h="117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txBody>
                  <a:tcPr/>
                </a:tc>
                <a:tc vMerge="1">
                  <a:txBody>
                    <a:bodyPr/>
                    <a:lstStyle/>
                    <a:p>
                      <a:endParaRPr lang="en-US" sz="1000" dirty="0"/>
                    </a:p>
                  </a:txBody>
                  <a:tcPr/>
                </a:tc>
                <a:extLst>
                  <a:ext uri="{0D108BD9-81ED-4DB2-BD59-A6C34878D82A}">
                    <a16:rowId xmlns:a16="http://schemas.microsoft.com/office/drawing/2014/main" val="10002"/>
                  </a:ext>
                </a:extLst>
              </a:tr>
              <a:tr h="117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txBody>
                  <a:tcPr/>
                </a:tc>
                <a:tc vMerge="1">
                  <a:txBody>
                    <a:bodyPr/>
                    <a:lstStyle/>
                    <a:p>
                      <a:endParaRPr lang="en-US" sz="1000" dirty="0"/>
                    </a:p>
                  </a:txBody>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FA7476C2-29A8-47A1-A522-D9B72CFF7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277" y="3352800"/>
            <a:ext cx="3063246" cy="2859030"/>
          </a:xfrm>
          <a:prstGeom prst="rect">
            <a:avLst/>
          </a:prstGeom>
        </p:spPr>
      </p:pic>
    </p:spTree>
    <p:extLst>
      <p:ext uri="{BB962C8B-B14F-4D97-AF65-F5344CB8AC3E}">
        <p14:creationId xmlns:p14="http://schemas.microsoft.com/office/powerpoint/2010/main" val="119168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rol 3"/>
          <p:cNvSpPr>
            <a:spLocks noChangeArrowheads="1" noChangeShapeType="1"/>
          </p:cNvSpPr>
          <p:nvPr/>
        </p:nvSpPr>
        <p:spPr bwMode="auto">
          <a:xfrm>
            <a:off x="772520" y="381000"/>
            <a:ext cx="5576887"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
              </a:spcAft>
              <a:buClrTx/>
              <a:buSzTx/>
              <a:buFontTx/>
              <a:buNone/>
              <a:tabLst/>
            </a:pPr>
            <a:endParaRPr kumimoji="0" lang="en-US" sz="4800" b="1" i="0" u="none" strike="noStrike" cap="none" normalizeH="0" baseline="0" dirty="0">
              <a:ln>
                <a:noFill/>
              </a:ln>
              <a:solidFill>
                <a:schemeClr val="accent3"/>
              </a:solidFill>
              <a:effectLst/>
              <a:latin typeface="Champagne &amp; Limousines" pitchFamily="34" charset="0"/>
              <a:cs typeface="Arial" pitchFamily="34" charset="0"/>
            </a:endParaRPr>
          </a:p>
        </p:txBody>
      </p:sp>
      <p:sp>
        <p:nvSpPr>
          <p:cNvPr id="6" name="Text Box 2"/>
          <p:cNvSpPr txBox="1">
            <a:spLocks noChangeArrowheads="1"/>
          </p:cNvSpPr>
          <p:nvPr/>
        </p:nvSpPr>
        <p:spPr bwMode="auto">
          <a:xfrm>
            <a:off x="105537000" y="99136200"/>
            <a:ext cx="6970712" cy="1052512"/>
          </a:xfrm>
          <a:prstGeom prst="rect">
            <a:avLst/>
          </a:prstGeom>
          <a:noFill/>
          <a:ln>
            <a:noFill/>
          </a:ln>
          <a:effectLst/>
          <a:extLst>
            <a:ext uri="{909E8E84-426E-40DD-AFC4-6F175D3DCCD1}">
              <a14:hiddenFill xmlns:a14="http://schemas.microsoft.com/office/drawing/2010/main">
                <a:solidFill>
                  <a:srgbClr val="3A3A3A"/>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54864"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0" b="0" i="0" u="none" strike="noStrike" cap="none" normalizeH="0" baseline="0" dirty="0">
                <a:ln>
                  <a:noFill/>
                </a:ln>
                <a:solidFill>
                  <a:srgbClr val="000000"/>
                </a:solidFill>
                <a:effectLst/>
                <a:latin typeface="Century Gothic" pitchFamily="34" charset="0"/>
                <a:cs typeface="Arial" pitchFamily="34" charset="0"/>
              </a:rPr>
              <a:t>grilled tofu</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Footer Placeholder 16"/>
          <p:cNvSpPr>
            <a:spLocks noGrp="1"/>
          </p:cNvSpPr>
          <p:nvPr>
            <p:ph type="ftr" sz="quarter" idx="4294967295"/>
          </p:nvPr>
        </p:nvSpPr>
        <p:spPr>
          <a:xfrm>
            <a:off x="2343150" y="8475134"/>
            <a:ext cx="2171700" cy="486833"/>
          </a:xfrm>
        </p:spPr>
        <p:txBody>
          <a:bodyPr/>
          <a:lstStyle/>
          <a:p>
            <a:r>
              <a:rPr lang="en-US" dirty="0"/>
              <a:t> </a:t>
            </a:r>
          </a:p>
        </p:txBody>
      </p:sp>
      <p:sp>
        <p:nvSpPr>
          <p:cNvPr id="18" name="Slide Number Placeholder 17"/>
          <p:cNvSpPr>
            <a:spLocks noGrp="1"/>
          </p:cNvSpPr>
          <p:nvPr>
            <p:ph type="sldNum" sz="quarter" idx="4294967295"/>
          </p:nvPr>
        </p:nvSpPr>
        <p:spPr>
          <a:xfrm>
            <a:off x="4914900" y="8475134"/>
            <a:ext cx="1600200" cy="486833"/>
          </a:xfrm>
        </p:spPr>
        <p:txBody>
          <a:bodyPr/>
          <a:lstStyle/>
          <a:p>
            <a:fld id="{21FAA9D4-F0EE-47D4-A244-B4A570222A9D}" type="slidenum">
              <a:rPr lang="en-US" smtClean="0"/>
              <a:t>9</a:t>
            </a:fld>
            <a:endParaRPr lang="en-US" dirty="0"/>
          </a:p>
        </p:txBody>
      </p:sp>
      <p:sp>
        <p:nvSpPr>
          <p:cNvPr id="11" name="Control 3"/>
          <p:cNvSpPr>
            <a:spLocks noChangeArrowheads="1" noChangeShapeType="1"/>
          </p:cNvSpPr>
          <p:nvPr/>
        </p:nvSpPr>
        <p:spPr bwMode="auto">
          <a:xfrm>
            <a:off x="740852" y="304800"/>
            <a:ext cx="5774248" cy="8990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E36F"/>
                  </a:outerShdw>
                </a:effectLst>
              </a14:hiddenEffects>
            </a:ext>
          </a:extLst>
        </p:spPr>
        <p:txBody>
          <a:bodyPr vert="horz" wrap="square" lIns="0" tIns="0" rIns="0" bIns="0" numCol="1" anchor="t" anchorCtr="0" compatLnSpc="1">
            <a:prstTxWarp prst="textNoShape">
              <a:avLst/>
            </a:prstTxWarp>
          </a:bodyPr>
          <a:lstStyle/>
          <a:p>
            <a:pPr lvl="0" fontAlgn="base">
              <a:spcBef>
                <a:spcPct val="0"/>
              </a:spcBef>
              <a:spcAft>
                <a:spcPts val="100"/>
              </a:spcAft>
            </a:pPr>
            <a:r>
              <a:rPr lang="en-US" sz="4400" b="1" dirty="0">
                <a:solidFill>
                  <a:srgbClr val="27B2B1"/>
                </a:solidFill>
                <a:latin typeface="Montserrat Light" panose="00000400000000000000" pitchFamily="50" charset="0"/>
                <a:cs typeface="Arial" pitchFamily="34" charset="0"/>
              </a:rPr>
              <a:t>basic green juice</a:t>
            </a:r>
            <a:endParaRPr kumimoji="0" lang="en-US" sz="4400" b="1" i="0" u="none" strike="noStrike" cap="none" normalizeH="0" baseline="0" dirty="0">
              <a:ln>
                <a:noFill/>
              </a:ln>
              <a:solidFill>
                <a:srgbClr val="27B2B1"/>
              </a:solidFill>
              <a:effectLst/>
              <a:latin typeface="Montserrat Light" panose="00000400000000000000" pitchFamily="50" charset="0"/>
              <a:cs typeface="Arial" pitchFamily="34" charset="0"/>
            </a:endParaRPr>
          </a:p>
        </p:txBody>
      </p:sp>
      <p:graphicFrame>
        <p:nvGraphicFramePr>
          <p:cNvPr id="2" name="Table 3">
            <a:extLst>
              <a:ext uri="{FF2B5EF4-FFF2-40B4-BE49-F238E27FC236}">
                <a16:creationId xmlns:a16="http://schemas.microsoft.com/office/drawing/2014/main" id="{B7162A0E-B16B-4EB1-B92E-1076C0367098}"/>
              </a:ext>
            </a:extLst>
          </p:cNvPr>
          <p:cNvGraphicFramePr>
            <a:graphicFrameLocks noGrp="1"/>
          </p:cNvGraphicFramePr>
          <p:nvPr>
            <p:extLst>
              <p:ext uri="{D42A27DB-BD31-4B8C-83A1-F6EECF244321}">
                <p14:modId xmlns:p14="http://schemas.microsoft.com/office/powerpoint/2010/main" val="932841128"/>
              </p:ext>
            </p:extLst>
          </p:nvPr>
        </p:nvGraphicFramePr>
        <p:xfrm>
          <a:off x="709184" y="1203811"/>
          <a:ext cx="5407964" cy="1797876"/>
        </p:xfrm>
        <a:graphic>
          <a:graphicData uri="http://schemas.openxmlformats.org/drawingml/2006/table">
            <a:tbl>
              <a:tblPr firstRow="1" bandRow="1">
                <a:tableStyleId>{2D5ABB26-0587-4C30-8999-92F81FD0307C}</a:tableStyleId>
              </a:tblPr>
              <a:tblGrid>
                <a:gridCol w="2703982">
                  <a:extLst>
                    <a:ext uri="{9D8B030D-6E8A-4147-A177-3AD203B41FA5}">
                      <a16:colId xmlns:a16="http://schemas.microsoft.com/office/drawing/2014/main" val="2415957819"/>
                    </a:ext>
                  </a:extLst>
                </a:gridCol>
                <a:gridCol w="2703982">
                  <a:extLst>
                    <a:ext uri="{9D8B030D-6E8A-4147-A177-3AD203B41FA5}">
                      <a16:colId xmlns:a16="http://schemas.microsoft.com/office/drawing/2014/main" val="222840369"/>
                    </a:ext>
                  </a:extLst>
                </a:gridCol>
              </a:tblGrid>
              <a:tr h="314109">
                <a:tc>
                  <a:txBody>
                    <a:bodyPr/>
                    <a:lstStyle/>
                    <a:p>
                      <a:r>
                        <a:rPr lang="en-US" dirty="0">
                          <a:latin typeface="Montserrat Light" panose="00000400000000000000" pitchFamily="50" charset="0"/>
                        </a:rPr>
                        <a:t>Ingredients</a:t>
                      </a:r>
                    </a:p>
                  </a:txBody>
                  <a:tcPr/>
                </a:tc>
                <a:tc>
                  <a:txBody>
                    <a:bodyPr/>
                    <a:lstStyle/>
                    <a:p>
                      <a:endParaRPr lang="en-US"/>
                    </a:p>
                  </a:txBody>
                  <a:tcPr/>
                </a:tc>
                <a:extLst>
                  <a:ext uri="{0D108BD9-81ED-4DB2-BD59-A6C34878D82A}">
                    <a16:rowId xmlns:a16="http://schemas.microsoft.com/office/drawing/2014/main" val="1777527993"/>
                  </a:ext>
                </a:extLst>
              </a:tr>
              <a:tr h="987372">
                <a:tc>
                  <a:txBody>
                    <a:bodyPr/>
                    <a:lstStyle/>
                    <a:p>
                      <a:pPr>
                        <a:lnSpc>
                          <a:spcPct val="150000"/>
                        </a:lnSpc>
                      </a:pPr>
                      <a:r>
                        <a:rPr lang="en-US" sz="1200" dirty="0">
                          <a:latin typeface="Montserrat Light" panose="00000400000000000000" pitchFamily="50" charset="0"/>
                        </a:rPr>
                        <a:t>2 cups spinach</a:t>
                      </a:r>
                      <a:br>
                        <a:rPr lang="en-US" sz="1200" dirty="0">
                          <a:latin typeface="Montserrat Light" panose="00000400000000000000" pitchFamily="50" charset="0"/>
                        </a:rPr>
                      </a:br>
                      <a:r>
                        <a:rPr lang="en-US" sz="1200" dirty="0">
                          <a:latin typeface="Montserrat Light" panose="00000400000000000000" pitchFamily="50" charset="0"/>
                        </a:rPr>
                        <a:t>4 stalks celery</a:t>
                      </a:r>
                      <a:br>
                        <a:rPr lang="en-US" sz="1200" dirty="0">
                          <a:latin typeface="Montserrat Light" panose="00000400000000000000" pitchFamily="50" charset="0"/>
                        </a:rPr>
                      </a:br>
                      <a:r>
                        <a:rPr lang="en-US" sz="1200" dirty="0">
                          <a:latin typeface="Montserrat Light" panose="00000400000000000000" pitchFamily="50" charset="0"/>
                        </a:rPr>
                        <a:t>1 cucumber</a:t>
                      </a:r>
                      <a:br>
                        <a:rPr lang="en-US" sz="1200" dirty="0">
                          <a:latin typeface="Montserrat Light" panose="00000400000000000000" pitchFamily="50" charset="0"/>
                        </a:rPr>
                      </a:br>
                      <a:r>
                        <a:rPr lang="en-US" sz="1200" dirty="0">
                          <a:latin typeface="Montserrat Light" panose="00000400000000000000" pitchFamily="50" charset="0"/>
                        </a:rPr>
                        <a:t>1 bunch watercress</a:t>
                      </a:r>
                      <a:br>
                        <a:rPr lang="en-US" sz="1200" dirty="0">
                          <a:latin typeface="Montserrat Light" panose="00000400000000000000" pitchFamily="50" charset="0"/>
                        </a:rPr>
                      </a:br>
                      <a:r>
                        <a:rPr lang="en-US" sz="1200" dirty="0">
                          <a:latin typeface="Montserrat Light" panose="00000400000000000000" pitchFamily="50" charset="0"/>
                        </a:rPr>
                        <a:t>1 orange (peeled)</a:t>
                      </a:r>
                    </a:p>
                  </a:txBody>
                  <a:tcPr/>
                </a:tc>
                <a:tc>
                  <a:txBody>
                    <a:bodyPr/>
                    <a:lstStyle/>
                    <a:p>
                      <a:pPr>
                        <a:lnSpc>
                          <a:spcPct val="150000"/>
                        </a:lnSpc>
                      </a:pPr>
                      <a:endParaRPr lang="en-US" sz="1200" dirty="0">
                        <a:latin typeface="Montserrat Light" panose="00000400000000000000" pitchFamily="50" charset="0"/>
                      </a:endParaRPr>
                    </a:p>
                  </a:txBody>
                  <a:tcPr/>
                </a:tc>
                <a:extLst>
                  <a:ext uri="{0D108BD9-81ED-4DB2-BD59-A6C34878D82A}">
                    <a16:rowId xmlns:a16="http://schemas.microsoft.com/office/drawing/2014/main" val="3517274994"/>
                  </a:ext>
                </a:extLst>
              </a:tr>
            </a:tbl>
          </a:graphicData>
        </a:graphic>
      </p:graphicFrame>
      <p:sp>
        <p:nvSpPr>
          <p:cNvPr id="5" name="TextBox 4">
            <a:extLst>
              <a:ext uri="{FF2B5EF4-FFF2-40B4-BE49-F238E27FC236}">
                <a16:creationId xmlns:a16="http://schemas.microsoft.com/office/drawing/2014/main" id="{166548E7-E9AE-4065-94EC-44A7A1BB80B4}"/>
              </a:ext>
            </a:extLst>
          </p:cNvPr>
          <p:cNvSpPr txBox="1"/>
          <p:nvPr/>
        </p:nvSpPr>
        <p:spPr>
          <a:xfrm>
            <a:off x="709184" y="3383240"/>
            <a:ext cx="5407964" cy="883960"/>
          </a:xfrm>
          <a:prstGeom prst="rect">
            <a:avLst/>
          </a:prstGeom>
          <a:noFill/>
        </p:spPr>
        <p:txBody>
          <a:bodyPr wrap="square" rtlCol="0">
            <a:spAutoFit/>
          </a:bodyPr>
          <a:lstStyle/>
          <a:p>
            <a:r>
              <a:rPr lang="en-US" dirty="0">
                <a:latin typeface="Montserrat Light" panose="00000400000000000000" pitchFamily="50" charset="0"/>
              </a:rPr>
              <a:t>Directions</a:t>
            </a:r>
          </a:p>
          <a:p>
            <a:pPr>
              <a:lnSpc>
                <a:spcPct val="150000"/>
              </a:lnSpc>
            </a:pPr>
            <a:r>
              <a:rPr lang="en-US" sz="1200" dirty="0">
                <a:latin typeface="Montserrat Light" panose="00000400000000000000" pitchFamily="50" charset="0"/>
              </a:rPr>
              <a:t>Juice and drink</a:t>
            </a:r>
            <a:endParaRPr lang="en-US" sz="1200" b="1" dirty="0">
              <a:latin typeface="Montserrat Light" panose="00000400000000000000" pitchFamily="50" charset="0"/>
            </a:endParaRPr>
          </a:p>
          <a:p>
            <a:pPr>
              <a:lnSpc>
                <a:spcPct val="150000"/>
              </a:lnSpc>
            </a:pPr>
            <a:endParaRPr lang="en-US" sz="1200" dirty="0">
              <a:latin typeface="Montserrat Light" panose="00000400000000000000" pitchFamily="50" charset="0"/>
            </a:endParaRPr>
          </a:p>
        </p:txBody>
      </p:sp>
      <p:graphicFrame>
        <p:nvGraphicFramePr>
          <p:cNvPr id="14" name="Table 13">
            <a:extLst>
              <a:ext uri="{FF2B5EF4-FFF2-40B4-BE49-F238E27FC236}">
                <a16:creationId xmlns:a16="http://schemas.microsoft.com/office/drawing/2014/main" id="{7285A1B1-A41B-44C0-8F6F-5217BF1B018E}"/>
              </a:ext>
            </a:extLst>
          </p:cNvPr>
          <p:cNvGraphicFramePr>
            <a:graphicFrameLocks noGrp="1"/>
          </p:cNvGraphicFramePr>
          <p:nvPr>
            <p:extLst>
              <p:ext uri="{D42A27DB-BD31-4B8C-83A1-F6EECF244321}">
                <p14:modId xmlns:p14="http://schemas.microsoft.com/office/powerpoint/2010/main" val="507256061"/>
              </p:ext>
            </p:extLst>
          </p:nvPr>
        </p:nvGraphicFramePr>
        <p:xfrm>
          <a:off x="555551" y="8549640"/>
          <a:ext cx="5614050" cy="365760"/>
        </p:xfrm>
        <a:graphic>
          <a:graphicData uri="http://schemas.openxmlformats.org/drawingml/2006/table">
            <a:tbl>
              <a:tblPr firstRow="1" bandRow="1">
                <a:tableStyleId>{2D5ABB26-0587-4C30-8999-92F81FD0307C}</a:tableStyleId>
              </a:tblPr>
              <a:tblGrid>
                <a:gridCol w="1122810">
                  <a:extLst>
                    <a:ext uri="{9D8B030D-6E8A-4147-A177-3AD203B41FA5}">
                      <a16:colId xmlns:a16="http://schemas.microsoft.com/office/drawing/2014/main" val="20000"/>
                    </a:ext>
                  </a:extLst>
                </a:gridCol>
                <a:gridCol w="1122810">
                  <a:extLst>
                    <a:ext uri="{9D8B030D-6E8A-4147-A177-3AD203B41FA5}">
                      <a16:colId xmlns:a16="http://schemas.microsoft.com/office/drawing/2014/main" val="20001"/>
                    </a:ext>
                  </a:extLst>
                </a:gridCol>
                <a:gridCol w="1122810">
                  <a:extLst>
                    <a:ext uri="{9D8B030D-6E8A-4147-A177-3AD203B41FA5}">
                      <a16:colId xmlns:a16="http://schemas.microsoft.com/office/drawing/2014/main" val="20002"/>
                    </a:ext>
                  </a:extLst>
                </a:gridCol>
                <a:gridCol w="1122810">
                  <a:extLst>
                    <a:ext uri="{9D8B030D-6E8A-4147-A177-3AD203B41FA5}">
                      <a16:colId xmlns:a16="http://schemas.microsoft.com/office/drawing/2014/main" val="20003"/>
                    </a:ext>
                  </a:extLst>
                </a:gridCol>
                <a:gridCol w="1122810">
                  <a:extLst>
                    <a:ext uri="{9D8B030D-6E8A-4147-A177-3AD203B41FA5}">
                      <a16:colId xmlns:a16="http://schemas.microsoft.com/office/drawing/2014/main" val="20004"/>
                    </a:ext>
                  </a:extLst>
                </a:gridCol>
              </a:tblGrid>
              <a:tr h="142240">
                <a:tc>
                  <a:txBody>
                    <a:bodyPr/>
                    <a:lstStyle/>
                    <a:p>
                      <a:r>
                        <a:rPr lang="en-US" dirty="0">
                          <a:latin typeface="Montserrat Light" panose="00000400000000000000" pitchFamily="50" charset="0"/>
                        </a:rPr>
                        <a:t>fruits</a:t>
                      </a:r>
                    </a:p>
                  </a:txBody>
                  <a:tcPr>
                    <a:solidFill>
                      <a:srgbClr val="CCEAEA"/>
                    </a:solidFill>
                  </a:tcPr>
                </a:tc>
                <a:tc>
                  <a:txBody>
                    <a:bodyPr/>
                    <a:lstStyle/>
                    <a:p>
                      <a:r>
                        <a:rPr lang="en-US" dirty="0">
                          <a:latin typeface="Montserrat Light" panose="00000400000000000000" pitchFamily="50" charset="0"/>
                        </a:rPr>
                        <a:t>veggies</a:t>
                      </a:r>
                    </a:p>
                  </a:txBody>
                  <a:tcPr>
                    <a:solidFill>
                      <a:srgbClr val="CCEAEA"/>
                    </a:solidFill>
                  </a:tcPr>
                </a:tc>
                <a:tc>
                  <a:txBody>
                    <a:bodyPr/>
                    <a:lstStyle/>
                    <a:p>
                      <a:r>
                        <a:rPr lang="en-US" dirty="0">
                          <a:latin typeface="Montserrat Light" panose="00000400000000000000" pitchFamily="50" charset="0"/>
                        </a:rPr>
                        <a:t>grains</a:t>
                      </a:r>
                    </a:p>
                  </a:txBody>
                  <a:tcPr>
                    <a:solidFill>
                      <a:schemeClr val="bg1"/>
                    </a:solidFill>
                  </a:tcPr>
                </a:tc>
                <a:tc>
                  <a:txBody>
                    <a:bodyPr/>
                    <a:lstStyle/>
                    <a:p>
                      <a:r>
                        <a:rPr lang="en-US" dirty="0">
                          <a:latin typeface="Montserrat Light" panose="00000400000000000000" pitchFamily="50" charset="0"/>
                        </a:rPr>
                        <a:t>protein</a:t>
                      </a:r>
                    </a:p>
                  </a:txBody>
                  <a:tcPr>
                    <a:solidFill>
                      <a:schemeClr val="bg1"/>
                    </a:solidFill>
                  </a:tcPr>
                </a:tc>
                <a:tc>
                  <a:txBody>
                    <a:bodyPr/>
                    <a:lstStyle/>
                    <a:p>
                      <a:r>
                        <a:rPr lang="en-US" dirty="0">
                          <a:latin typeface="Montserrat Light" panose="00000400000000000000" pitchFamily="50" charset="0"/>
                        </a:rPr>
                        <a:t>dairy</a:t>
                      </a:r>
                    </a:p>
                  </a:txBody>
                  <a:tcP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5559434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F76A5F"/>
      </a:dk2>
      <a:lt2>
        <a:srgbClr val="EEECE1"/>
      </a:lt2>
      <a:accent1>
        <a:srgbClr val="000000"/>
      </a:accent1>
      <a:accent2>
        <a:srgbClr val="E36C09"/>
      </a:accent2>
      <a:accent3>
        <a:srgbClr val="FF4F4F"/>
      </a:accent3>
      <a:accent4>
        <a:srgbClr val="8064A2"/>
      </a:accent4>
      <a:accent5>
        <a:srgbClr val="4BACC6"/>
      </a:accent5>
      <a:accent6>
        <a:srgbClr val="F79646"/>
      </a:accent6>
      <a:hlink>
        <a:srgbClr val="F76A5F"/>
      </a:hlink>
      <a:folHlink>
        <a:srgbClr val="00B0F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27639</TotalTime>
  <Words>5633</Words>
  <Application>Microsoft Office PowerPoint</Application>
  <PresentationFormat>On-screen Show (4:3)</PresentationFormat>
  <Paragraphs>1046</Paragraphs>
  <Slides>82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Century Gothic</vt:lpstr>
      <vt:lpstr>Champagne &amp; Limousines</vt:lpstr>
      <vt:lpstr>Montserrat Light</vt:lpstr>
      <vt:lpstr>Office Theme</vt:lpstr>
      <vt:lpstr>PowerPoint Presentation</vt:lpstr>
      <vt:lpstr>PowerPoint Presentation</vt:lpstr>
      <vt:lpstr>PowerPoint Presentation</vt:lpstr>
      <vt:lpstr>autumn apple salsa</vt:lpstr>
      <vt:lpstr>PowerPoint Presentation</vt:lpstr>
      <vt:lpstr>baked sweet potato &amp; kale quinoa</vt:lpstr>
      <vt:lpstr>PowerPoint Presentation</vt:lpstr>
      <vt:lpstr>basic green juice</vt:lpstr>
      <vt:lpstr>PowerPoint Presentation</vt:lpstr>
      <vt:lpstr>bean burritos</vt:lpstr>
      <vt:lpstr>PowerPoint Presentation</vt:lpstr>
      <vt:lpstr>beeter than coffee</vt:lpstr>
      <vt:lpstr>PowerPoint Presentation</vt:lpstr>
      <vt:lpstr>PowerPoint Presentation</vt:lpstr>
      <vt:lpstr>PowerPoint Presentation</vt:lpstr>
      <vt:lpstr>blend of threes salad dressing</vt:lpstr>
      <vt:lpstr>PowerPoint Presentation</vt:lpstr>
      <vt:lpstr>buckwheat pancakes</vt:lpstr>
      <vt:lpstr>PowerPoint Presentation</vt:lpstr>
      <vt:lpstr>carob coconut  delight</vt:lpstr>
      <vt:lpstr>PowerPoint Presentation</vt:lpstr>
      <vt:lpstr>PowerPoint Presentation</vt:lpstr>
      <vt:lpstr>PowerPoint Presentation</vt:lpstr>
      <vt:lpstr>cathy’s favorite green juice</vt:lpstr>
      <vt:lpstr>PowerPoint Presentation</vt:lpstr>
      <vt:lpstr>cedar plank grilled salmon filets </vt:lpstr>
      <vt:lpstr>PowerPoint Presentation</vt:lpstr>
      <vt:lpstr>chipotle hummus</vt:lpstr>
      <vt:lpstr>PowerPoint Presentation</vt:lpstr>
      <vt:lpstr>coconut banana smoothie</vt:lpstr>
      <vt:lpstr>PowerPoint Presentation</vt:lpstr>
      <vt:lpstr>coconut chicken</vt:lpstr>
      <vt:lpstr>PowerPoint Presentation</vt:lpstr>
      <vt:lpstr>PowerPoint Presentation</vt:lpstr>
      <vt:lpstr>PowerPoint Presentation</vt:lpstr>
      <vt:lpstr>cucumber salad</vt:lpstr>
      <vt:lpstr>PowerPoint Presentation</vt:lpstr>
      <vt:lpstr>PowerPoint Presentation</vt:lpstr>
      <vt:lpstr>ginger and lime vinaigrette </vt:lpstr>
      <vt:lpstr>PowerPoint Presentation</vt:lpstr>
      <vt:lpstr>gluten- &amp; dairy-free pancakes</vt:lpstr>
      <vt:lpstr>PowerPoint Presentation</vt:lpstr>
      <vt:lpstr>ginger and squash soup</vt:lpstr>
      <vt:lpstr>PowerPoint Presentation</vt:lpstr>
      <vt:lpstr>green beans with dijon vinaigrette</vt:lpstr>
      <vt:lpstr>PowerPoint Presentation</vt:lpstr>
      <vt:lpstr>green juice for beauty</vt:lpstr>
      <vt:lpstr>PowerPoint Presentation</vt:lpstr>
      <vt:lpstr>hemp milk</vt:lpstr>
      <vt:lpstr>PowerPoint Presentation</vt:lpstr>
      <vt:lpstr>honey mustard dressing </vt:lpstr>
      <vt:lpstr>PowerPoint Presentation</vt:lpstr>
      <vt:lpstr>kale frittata</vt:lpstr>
      <vt:lpstr>PowerPoint Presentation</vt:lpstr>
      <vt:lpstr>maca balls</vt:lpstr>
      <vt:lpstr>PowerPoint Presentation</vt:lpstr>
      <vt:lpstr>PowerPoint Presentation</vt:lpstr>
      <vt:lpstr>pan-grilled brussels sprouts</vt:lpstr>
      <vt:lpstr>PowerPoint Presentation</vt:lpstr>
      <vt:lpstr>pecan treats</vt:lpstr>
      <vt:lpstr>PowerPoint Presentation</vt:lpstr>
      <vt:lpstr>pick me up</vt:lpstr>
      <vt:lpstr>PowerPoint Presentation</vt:lpstr>
      <vt:lpstr>PowerPoint Presentation</vt:lpstr>
      <vt:lpstr>PowerPoint Presentation</vt:lpstr>
      <vt:lpstr>rose hip syrup</vt:lpstr>
      <vt:lpstr>PowerPoint Presentation</vt:lpstr>
      <vt:lpstr>shrimp e’toufee</vt:lpstr>
      <vt:lpstr>PowerPoint Presentation</vt:lpstr>
      <vt:lpstr>smoothie</vt:lpstr>
      <vt:lpstr>PowerPoint Presentation</vt:lpstr>
      <vt:lpstr>spring mix salad</vt:lpstr>
      <vt:lpstr>PowerPoint Presentation</vt:lpstr>
      <vt:lpstr>spring pea &amp; leek soup</vt:lpstr>
      <vt:lpstr>PowerPoint Presentation</vt:lpstr>
      <vt:lpstr>PowerPoint Presentation</vt:lpstr>
      <vt:lpstr>PowerPoint Presentation</vt:lpstr>
      <vt:lpstr>vegetarian beans &amp; greens soup</vt:lpstr>
      <vt:lpstr>PowerPoint Presentation</vt:lpstr>
      <vt:lpstr>watermelon gazpacho</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USER</cp:lastModifiedBy>
  <cp:revision>198</cp:revision>
  <cp:lastPrinted>2020-07-14T01:50:21Z</cp:lastPrinted>
  <dcterms:created xsi:type="dcterms:W3CDTF">2013-03-11T15:46:18Z</dcterms:created>
  <dcterms:modified xsi:type="dcterms:W3CDTF">2025-03-13T19:32:40Z</dcterms:modified>
</cp:coreProperties>
</file>