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288" r:id="rId5"/>
    <p:sldId id="306" r:id="rId6"/>
    <p:sldId id="292" r:id="rId7"/>
    <p:sldId id="274" r:id="rId8"/>
    <p:sldId id="30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F86E6C"/>
    <a:srgbClr val="FF6699"/>
    <a:srgbClr val="F06195"/>
    <a:srgbClr val="CCEAEA"/>
    <a:srgbClr val="A8DDDC"/>
    <a:srgbClr val="FDE9E9"/>
    <a:srgbClr val="1456A3"/>
    <a:srgbClr val="1EBBB0"/>
    <a:srgbClr val="54B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ADD701E2-A846-43DE-93E5-76F6A5C55117}"/>
    <pc:docChg chg="delSld">
      <pc:chgData name="Mark Wiederin" userId="637f652a6015893c" providerId="LiveId" clId="{ADD701E2-A846-43DE-93E5-76F6A5C55117}" dt="2021-07-19T03:41:09.837" v="0" actId="47"/>
      <pc:docMkLst>
        <pc:docMk/>
      </pc:docMkLst>
      <pc:sldChg chg="del">
        <pc:chgData name="Mark Wiederin" userId="637f652a6015893c" providerId="LiveId" clId="{ADD701E2-A846-43DE-93E5-76F6A5C55117}" dt="2021-07-19T03:41:09.837" v="0" actId="47"/>
        <pc:sldMkLst>
          <pc:docMk/>
          <pc:sldMk cId="3815871121"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a:t>
            </a:r>
            <a:r>
              <a:rPr lang="en-US" sz="1100" dirty="0">
                <a:latin typeface="Montserrat" pitchFamily="2" charset="77"/>
                <a:ea typeface="Lato" panose="020F0502020204030203" pitchFamily="34" charset="0"/>
                <a:cs typeface="Lato" panose="020F0502020204030203" pitchFamily="34" charset="0"/>
              </a:rPr>
              <a:t>ONE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Century Gothic" panose="020B0702020202020204"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109EB252-9EF4-49B4-81DC-82A22BB8C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54751"/>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32306"/>
            <a:ext cx="2958198" cy="448713"/>
          </a:xfrm>
          <a:prstGeom prst="rect">
            <a:avLst/>
          </a:prstGeom>
        </p:spPr>
        <p:txBody>
          <a:bodyPr wrap="square">
            <a:spAutoFit/>
          </a:bodyPr>
          <a:lstStyle/>
          <a:p>
            <a:pPr>
              <a:lnSpc>
                <a:spcPct val="150000"/>
              </a:lnSpc>
            </a:pPr>
            <a:r>
              <a:rPr lang="en-US" i="0" spc="300" dirty="0">
                <a:effectLst/>
                <a:latin typeface="Montserrat" panose="00000500000000000000" pitchFamily="50" charset="0"/>
                <a:ea typeface="Lato" panose="020F0502020204030203" pitchFamily="34" charset="0"/>
                <a:cs typeface="Lato" panose="020F0502020204030203" pitchFamily="34" charset="0"/>
              </a:rPr>
              <a:t>DAY ONE</a:t>
            </a:r>
            <a:endParaRPr lang="id-ID" spc="300" dirty="0">
              <a:latin typeface="Montserrat" panose="00000500000000000000" pitchFamily="50" charset="0"/>
              <a:ea typeface="Lato" panose="020F0502020204030203" pitchFamily="34" charset="0"/>
              <a:cs typeface="Lato" panose="020F0502020204030203" pitchFamily="34" charset="0"/>
            </a:endParaRPr>
          </a:p>
        </p:txBody>
      </p:sp>
      <p:sp>
        <p:nvSpPr>
          <p:cNvPr id="8" name="Rectangle 7"/>
          <p:cNvSpPr/>
          <p:nvPr/>
        </p:nvSpPr>
        <p:spPr>
          <a:xfrm>
            <a:off x="6986473" y="2643039"/>
            <a:ext cx="3315133" cy="1339021"/>
          </a:xfrm>
          <a:prstGeom prst="rect">
            <a:avLst/>
          </a:prstGeom>
        </p:spPr>
        <p:txBody>
          <a:bodyPr wrap="square">
            <a:spAutoFit/>
          </a:bodyPr>
          <a:lstStyle/>
          <a:p>
            <a:pPr>
              <a:lnSpc>
                <a:spcPct val="150000"/>
              </a:lnSpc>
            </a:pPr>
            <a:r>
              <a:rPr lang="en-US" sz="1400" dirty="0">
                <a:solidFill>
                  <a:schemeClr val="bg1"/>
                </a:solidFill>
                <a:latin typeface="Montserrat Light" panose="00000400000000000000" pitchFamily="50" charset="0"/>
                <a:ea typeface="Lato" panose="020F0502020204030203" pitchFamily="34" charset="0"/>
                <a:cs typeface="Lato" panose="020F0502020204030203" pitchFamily="34" charset="0"/>
              </a:rPr>
              <a:t>Read your packet on goal setting and follow all the directions to set your goals. You will have two days to do this.</a:t>
            </a:r>
          </a:p>
        </p:txBody>
      </p:sp>
      <p:sp>
        <p:nvSpPr>
          <p:cNvPr id="10" name="TextBox 9"/>
          <p:cNvSpPr txBox="1"/>
          <p:nvPr/>
        </p:nvSpPr>
        <p:spPr>
          <a:xfrm>
            <a:off x="6978859" y="1400775"/>
            <a:ext cx="1997726" cy="830997"/>
          </a:xfrm>
          <a:prstGeom prst="rect">
            <a:avLst/>
          </a:prstGeom>
          <a:noFill/>
        </p:spPr>
        <p:txBody>
          <a:bodyPr wrap="none" rtlCol="0">
            <a:spAutoFit/>
          </a:bodyPr>
          <a:lstStyle/>
          <a:p>
            <a:r>
              <a:rPr lang="en-US" sz="4800" b="1" spc="300" dirty="0">
                <a:solidFill>
                  <a:schemeClr val="bg1"/>
                </a:solidFill>
                <a:latin typeface="Montserrat" panose="00000500000000000000" pitchFamily="50" charset="0"/>
                <a:ea typeface="Source Sans Pro Black" panose="020B0803030403020204" pitchFamily="34" charset="0"/>
              </a:rPr>
              <a:t>TASK</a:t>
            </a:r>
            <a:endParaRPr lang="id-ID" sz="4800" spc="300" dirty="0">
              <a:solidFill>
                <a:schemeClr val="bg1"/>
              </a:solidFill>
              <a:latin typeface="Montserrat" panose="00000500000000000000" pitchFamily="50" charset="0"/>
              <a:ea typeface="Source Sans Pro Black" panose="020B0803030403020204" pitchFamily="34" charset="0"/>
            </a:endParaRPr>
          </a:p>
        </p:txBody>
      </p:sp>
      <p:pic>
        <p:nvPicPr>
          <p:cNvPr id="9" name="Picture Placeholder 8" descr="A close up of a flower&#10;&#10;Description automatically generated">
            <a:extLst>
              <a:ext uri="{FF2B5EF4-FFF2-40B4-BE49-F238E27FC236}">
                <a16:creationId xmlns:a16="http://schemas.microsoft.com/office/drawing/2014/main" id="{BF24E936-3705-4E8F-B8FD-4AFC54FE59C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148" b="2148"/>
          <a:stretch>
            <a:fillRect/>
          </a:stretch>
        </p:blipFill>
        <p:spPr/>
      </p:pic>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Placeholder 17" descr="A close up of a person&#10;&#10;Description automatically generated">
            <a:extLst>
              <a:ext uri="{FF2B5EF4-FFF2-40B4-BE49-F238E27FC236}">
                <a16:creationId xmlns:a16="http://schemas.microsoft.com/office/drawing/2014/main" id="{0C19A271-3928-4B52-B80F-72ACAD24E3F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643" b="16643"/>
          <a:stretch>
            <a:fillRect/>
          </a:stretch>
        </p:blipFill>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952026" y="3062330"/>
            <a:ext cx="9715077" cy="3469283"/>
          </a:xfrm>
          <a:prstGeom prst="rect">
            <a:avLst/>
          </a:prstGeom>
        </p:spPr>
        <p:txBody>
          <a:bodyPr wrap="square">
            <a:spAutoFit/>
          </a:bodyPr>
          <a:lstStyle/>
          <a:p>
            <a:pPr>
              <a:lnSpc>
                <a:spcPct val="150000"/>
              </a:lnSpc>
            </a:pPr>
            <a:endParaRPr lang="en-US" sz="1400" dirty="0">
              <a:solidFill>
                <a:srgbClr val="27B2B1"/>
              </a:solidFill>
              <a:latin typeface="Montserrat Light" panose="00000400000000000000" pitchFamily="50" charset="0"/>
              <a:ea typeface="Lato" panose="020F0502020204030203" pitchFamily="34" charset="0"/>
              <a:cs typeface="Lato" panose="020F0502020204030203" pitchFamily="34" charset="0"/>
            </a:endParaRPr>
          </a:p>
          <a:p>
            <a:pPr>
              <a:lnSpc>
                <a:spcPct val="150000"/>
              </a:lnSpc>
            </a:pPr>
            <a:r>
              <a:rPr lang="en-US" sz="1400" dirty="0">
                <a:solidFill>
                  <a:srgbClr val="27B2B1"/>
                </a:solidFill>
                <a:latin typeface="Montserrat Light" panose="00000400000000000000" pitchFamily="50" charset="0"/>
                <a:ea typeface="Lato" panose="020F0502020204030203" pitchFamily="34" charset="0"/>
                <a:cs typeface="Lato" panose="020F0502020204030203" pitchFamily="34" charset="0"/>
              </a:rPr>
              <a:t>Here is what I will count on you to do:</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Come to sessions and bring your participant notebook.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Call or email at least 24 hours ahead if you must miss a session.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Do your very best to reach your goals of the mind, body and spirit</a:t>
            </a:r>
            <a:br>
              <a:rPr lang="en-US" sz="1200" dirty="0">
                <a:latin typeface="Montserrat Light" panose="00000400000000000000" pitchFamily="50" charset="0"/>
                <a:ea typeface="Lato" panose="020F0502020204030203" pitchFamily="34" charset="0"/>
                <a:cs typeface="Lato" panose="020F0502020204030203" pitchFamily="34" charset="0"/>
              </a:rPr>
            </a:br>
            <a:r>
              <a:rPr lang="en-US" sz="1200" dirty="0">
                <a:latin typeface="Montserrat Light" panose="00000400000000000000" pitchFamily="50" charset="0"/>
                <a:ea typeface="Lato" panose="020F0502020204030203" pitchFamily="34" charset="0"/>
                <a:cs typeface="Lato" panose="020F0502020204030203" pitchFamily="34" charset="0"/>
              </a:rPr>
              <a:t>(this includes doing home activities to practice what you learn).</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Keep track of your meditations 7 days a week.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Be completely honest and open.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Let me know if you have any problems by calling or e-mailing me.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Stay willing and open to change.</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Trust the process. </a:t>
            </a:r>
          </a:p>
          <a:p>
            <a:pPr marL="285750" indent="-285750">
              <a:lnSpc>
                <a:spcPct val="150000"/>
              </a:lnSpc>
              <a:buFont typeface="Courier New" panose="02070309020205020404" pitchFamily="49" charset="0"/>
              <a:buChar char="o"/>
            </a:pPr>
            <a:r>
              <a:rPr lang="en-US" sz="1200" dirty="0">
                <a:latin typeface="Montserrat Light" panose="00000400000000000000" pitchFamily="50" charset="0"/>
                <a:ea typeface="Lato" panose="020F0502020204030203" pitchFamily="34" charset="0"/>
                <a:cs typeface="Lato" panose="020F0502020204030203" pitchFamily="34" charset="0"/>
              </a:rPr>
              <a:t>Always hang in there. </a:t>
            </a:r>
          </a:p>
        </p:txBody>
      </p:sp>
      <p:sp>
        <p:nvSpPr>
          <p:cNvPr id="22" name="TextBox 21"/>
          <p:cNvSpPr txBox="1"/>
          <p:nvPr/>
        </p:nvSpPr>
        <p:spPr>
          <a:xfrm>
            <a:off x="501899" y="492396"/>
            <a:ext cx="4129528" cy="830997"/>
          </a:xfrm>
          <a:prstGeom prst="rect">
            <a:avLst/>
          </a:prstGeom>
          <a:noFill/>
        </p:spPr>
        <p:txBody>
          <a:bodyPr wrap="none" rtlCol="0">
            <a:spAutoFit/>
          </a:bodyPr>
          <a:lstStyle/>
          <a:p>
            <a:r>
              <a:rPr lang="en-US" sz="4800" b="1" spc="300" dirty="0">
                <a:solidFill>
                  <a:srgbClr val="F86E6C"/>
                </a:solidFill>
                <a:latin typeface="Montserrat" panose="00000500000000000000" pitchFamily="50" charset="0"/>
                <a:ea typeface="Source Sans Pro Black" panose="020B0803030403020204" pitchFamily="34" charset="0"/>
              </a:rPr>
              <a:t>Agreement</a:t>
            </a:r>
            <a:endParaRPr lang="id-ID" sz="4800" b="1" spc="300" dirty="0">
              <a:solidFill>
                <a:srgbClr val="F86E6C"/>
              </a:solidFill>
              <a:latin typeface="Montserrat" panose="00000500000000000000" pitchFamily="50" charset="0"/>
              <a:ea typeface="Source Sans Pro Black" panose="020B0803030403020204" pitchFamily="34" charset="0"/>
            </a:endParaRPr>
          </a:p>
        </p:txBody>
      </p:sp>
      <p:sp>
        <p:nvSpPr>
          <p:cNvPr id="19" name="Rectangle 18">
            <a:extLst>
              <a:ext uri="{FF2B5EF4-FFF2-40B4-BE49-F238E27FC236}">
                <a16:creationId xmlns:a16="http://schemas.microsoft.com/office/drawing/2014/main" id="{D980EED2-4E7D-4C18-B3CF-391F100ACB20}"/>
              </a:ext>
            </a:extLst>
          </p:cNvPr>
          <p:cNvSpPr/>
          <p:nvPr/>
        </p:nvSpPr>
        <p:spPr>
          <a:xfrm>
            <a:off x="1030514" y="1908071"/>
            <a:ext cx="10559960" cy="1339021"/>
          </a:xfrm>
          <a:prstGeom prst="rect">
            <a:avLst/>
          </a:prstGeom>
        </p:spPr>
        <p:txBody>
          <a:bodyPr wrap="square">
            <a:spAutoFit/>
          </a:bodyPr>
          <a:lstStyle/>
          <a:p>
            <a:pPr lvl="0">
              <a:lnSpc>
                <a:spcPct val="150000"/>
              </a:lnSpc>
            </a:pPr>
            <a:r>
              <a:rPr lang="en-US" sz="1400" dirty="0">
                <a:solidFill>
                  <a:prstClr val="black"/>
                </a:solidFill>
                <a:latin typeface="Montserrat Light" panose="00000400000000000000" pitchFamily="50" charset="0"/>
                <a:ea typeface="Lato" panose="020F0502020204030203" pitchFamily="34" charset="0"/>
                <a:cs typeface="Lato" panose="020F0502020204030203" pitchFamily="34" charset="0"/>
              </a:rPr>
              <a:t>We will work together as a team. Together, we will help you reach your goals!</a:t>
            </a:r>
          </a:p>
          <a:p>
            <a:pPr lvl="0">
              <a:lnSpc>
                <a:spcPct val="150000"/>
              </a:lnSpc>
            </a:pPr>
            <a:endParaRPr lang="en-US" sz="1400" dirty="0">
              <a:solidFill>
                <a:prstClr val="black"/>
              </a:solidFill>
              <a:latin typeface="Montserrat Light" panose="00000400000000000000" pitchFamily="50" charset="0"/>
              <a:ea typeface="Lato" panose="020F0502020204030203" pitchFamily="34" charset="0"/>
              <a:cs typeface="Lato" panose="020F0502020204030203" pitchFamily="34" charset="0"/>
            </a:endParaRPr>
          </a:p>
          <a:p>
            <a:pPr lvl="0">
              <a:lnSpc>
                <a:spcPct val="150000"/>
              </a:lnSpc>
            </a:pPr>
            <a:r>
              <a:rPr lang="en-US" sz="1400" dirty="0">
                <a:solidFill>
                  <a:prstClr val="black"/>
                </a:solidFill>
                <a:latin typeface="Montserrat Light" panose="00000400000000000000" pitchFamily="50" charset="0"/>
                <a:ea typeface="Lato" panose="020F0502020204030203" pitchFamily="34" charset="0"/>
                <a:cs typeface="Lato" panose="020F0502020204030203" pitchFamily="34" charset="0"/>
              </a:rPr>
              <a:t>The program’s goals are safe and achievable. Even small changes can have big rewards for your health. We will help you reach your goals by making gradual, healthy and reasonable changes in your eating and daily activity.</a:t>
            </a:r>
          </a:p>
        </p:txBody>
      </p:sp>
    </p:spTree>
    <p:extLst>
      <p:ext uri="{BB962C8B-B14F-4D97-AF65-F5344CB8AC3E}">
        <p14:creationId xmlns:p14="http://schemas.microsoft.com/office/powerpoint/2010/main" val="89409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pic>
        <p:nvPicPr>
          <p:cNvPr id="11" name="Picture Placeholder 10" descr="A picture containing citrus, half, fruit, sliced&#10;&#10;Description automatically generated">
            <a:extLst>
              <a:ext uri="{FF2B5EF4-FFF2-40B4-BE49-F238E27FC236}">
                <a16:creationId xmlns:a16="http://schemas.microsoft.com/office/drawing/2014/main" id="{E9C63931-AA07-4842-839C-240897755360}"/>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4326" r="14326"/>
          <a:stretch>
            <a:fillRect/>
          </a:stretch>
        </p:blipFill>
        <p:spPr/>
      </p:pic>
      <p:pic>
        <p:nvPicPr>
          <p:cNvPr id="7" name="Picture Placeholder 6">
            <a:extLst>
              <a:ext uri="{FF2B5EF4-FFF2-40B4-BE49-F238E27FC236}">
                <a16:creationId xmlns:a16="http://schemas.microsoft.com/office/drawing/2014/main" id="{1B6AF3F1-A356-4EA2-AD32-7BDDE3DB5D60}"/>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0522" r="10522"/>
          <a:stretch>
            <a:fillRect/>
          </a:stretch>
        </p:blipFill>
        <p:spPr>
          <a:xfrm>
            <a:off x="920750" y="199523"/>
            <a:ext cx="3333750" cy="3114675"/>
          </a:xfrm>
        </p:spPr>
      </p:pic>
      <p:sp>
        <p:nvSpPr>
          <p:cNvPr id="8" name="Rectangle 7"/>
          <p:cNvSpPr/>
          <p:nvPr/>
        </p:nvSpPr>
        <p:spPr>
          <a:xfrm>
            <a:off x="0" y="3069771"/>
            <a:ext cx="3571475" cy="718458"/>
          </a:xfrm>
          <a:prstGeom prst="rect">
            <a:avLst/>
          </a:prstGeom>
          <a:solidFill>
            <a:srgbClr val="A8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32444" y="3069771"/>
            <a:ext cx="2937022" cy="646331"/>
          </a:xfrm>
          <a:prstGeom prst="rect">
            <a:avLst/>
          </a:prstGeom>
          <a:noFill/>
        </p:spPr>
        <p:txBody>
          <a:bodyPr wrap="none" rtlCol="0">
            <a:spAutoFit/>
          </a:bodyPr>
          <a:lstStyle/>
          <a:p>
            <a:r>
              <a:rPr lang="id-ID" sz="3600" spc="300" dirty="0">
                <a:solidFill>
                  <a:schemeClr val="bg1"/>
                </a:solidFill>
                <a:latin typeface="Montserrat" pitchFamily="2" charset="77"/>
                <a:ea typeface="Lato Medium" panose="020F0502020204030203" pitchFamily="34" charset="0"/>
                <a:cs typeface="Lato Medium" panose="020F0502020204030203" pitchFamily="34" charset="0"/>
              </a:rPr>
              <a:t>MODULE 1</a:t>
            </a:r>
          </a:p>
        </p:txBody>
      </p:sp>
      <p:sp>
        <p:nvSpPr>
          <p:cNvPr id="5" name="TextBox 4">
            <a:extLst>
              <a:ext uri="{FF2B5EF4-FFF2-40B4-BE49-F238E27FC236}">
                <a16:creationId xmlns:a16="http://schemas.microsoft.com/office/drawing/2014/main" id="{277704DB-DE25-44AC-B44F-88E136282A7D}"/>
              </a:ext>
            </a:extLst>
          </p:cNvPr>
          <p:cNvSpPr txBox="1"/>
          <p:nvPr/>
        </p:nvSpPr>
        <p:spPr>
          <a:xfrm>
            <a:off x="4396387" y="357282"/>
            <a:ext cx="7194087" cy="6054606"/>
          </a:xfrm>
          <a:prstGeom prst="rect">
            <a:avLst/>
          </a:prstGeom>
          <a:noFill/>
        </p:spPr>
        <p:txBody>
          <a:bodyPr wrap="square" rtlCol="0">
            <a:spAutoFit/>
          </a:bodyPr>
          <a:lstStyle/>
          <a:p>
            <a:pPr>
              <a:lnSpc>
                <a:spcPct val="150000"/>
              </a:lnSpc>
            </a:pPr>
            <a:r>
              <a:rPr lang="en-US" sz="1400" dirty="0">
                <a:latin typeface="Montserrat Light" panose="00000400000000000000" pitchFamily="50" charset="0"/>
              </a:rPr>
              <a:t>Before even setting the goal, you should take several steps to be sure that you have clarity and you are striving for goals that are really important to you.  If you are confused or misguided on your goals, it is harder to stick with your plan.  </a:t>
            </a:r>
          </a:p>
          <a:p>
            <a:pPr>
              <a:lnSpc>
                <a:spcPct val="150000"/>
              </a:lnSpc>
            </a:pPr>
            <a:br>
              <a:rPr lang="en-US" sz="1200" dirty="0">
                <a:latin typeface="Montserrat Light" panose="00000400000000000000" pitchFamily="50" charset="0"/>
              </a:rPr>
            </a:br>
            <a:r>
              <a:rPr lang="en-US" sz="1400" dirty="0">
                <a:solidFill>
                  <a:srgbClr val="F86E6C"/>
                </a:solidFill>
                <a:latin typeface="Montserrat Light" panose="00000400000000000000" pitchFamily="50" charset="0"/>
              </a:rPr>
              <a:t>7 Ways to Set Goals:</a:t>
            </a:r>
          </a:p>
          <a:p>
            <a:pPr>
              <a:lnSpc>
                <a:spcPct val="150000"/>
              </a:lnSpc>
            </a:pPr>
            <a:r>
              <a:rPr lang="en-US" sz="1200" b="1" dirty="0">
                <a:latin typeface="Montserrat Light" panose="00000400000000000000" pitchFamily="50" charset="0"/>
              </a:rPr>
              <a:t>1.  Clarity</a:t>
            </a:r>
          </a:p>
          <a:p>
            <a:pPr>
              <a:lnSpc>
                <a:spcPct val="150000"/>
              </a:lnSpc>
            </a:pPr>
            <a:r>
              <a:rPr lang="en-US" sz="1200" dirty="0">
                <a:latin typeface="Montserrat Light" panose="00000400000000000000" pitchFamily="50" charset="0"/>
              </a:rPr>
              <a:t>You must get clear on where you were and where you are.</a:t>
            </a:r>
          </a:p>
          <a:p>
            <a:pPr>
              <a:lnSpc>
                <a:spcPct val="150000"/>
              </a:lnSpc>
            </a:pPr>
            <a:r>
              <a:rPr lang="en-US" sz="1200" b="1" dirty="0">
                <a:latin typeface="Montserrat Light" panose="00000400000000000000" pitchFamily="50" charset="0"/>
              </a:rPr>
              <a:t>2.  Certainty</a:t>
            </a:r>
          </a:p>
          <a:p>
            <a:pPr>
              <a:lnSpc>
                <a:spcPct val="150000"/>
              </a:lnSpc>
            </a:pPr>
            <a:r>
              <a:rPr lang="en-US" sz="1200" dirty="0">
                <a:latin typeface="Montserrat Light" panose="00000400000000000000" pitchFamily="50" charset="0"/>
              </a:rPr>
              <a:t>Once you get clear on where you are, you must become certain that you can attain this goal.</a:t>
            </a:r>
          </a:p>
          <a:p>
            <a:pPr>
              <a:lnSpc>
                <a:spcPct val="150000"/>
              </a:lnSpc>
            </a:pPr>
            <a:r>
              <a:rPr lang="en-US" sz="1200" b="1" dirty="0">
                <a:latin typeface="Montserrat Light" panose="00000400000000000000" pitchFamily="50" charset="0"/>
              </a:rPr>
              <a:t>3.  Excitement</a:t>
            </a:r>
          </a:p>
          <a:p>
            <a:pPr>
              <a:lnSpc>
                <a:spcPct val="150000"/>
              </a:lnSpc>
            </a:pPr>
            <a:r>
              <a:rPr lang="en-US" sz="1200" dirty="0">
                <a:latin typeface="Montserrat Light" panose="00000400000000000000" pitchFamily="50" charset="0"/>
              </a:rPr>
              <a:t>After figuring out where you are and that you can achieve anything you set your mind to, you need to decide where you want to be.</a:t>
            </a:r>
          </a:p>
          <a:p>
            <a:pPr>
              <a:lnSpc>
                <a:spcPct val="150000"/>
              </a:lnSpc>
            </a:pPr>
            <a:r>
              <a:rPr lang="en-US" sz="1200" b="1" dirty="0">
                <a:latin typeface="Montserrat Light" panose="00000400000000000000" pitchFamily="50" charset="0"/>
              </a:rPr>
              <a:t>4.  Focus</a:t>
            </a:r>
          </a:p>
          <a:p>
            <a:pPr>
              <a:lnSpc>
                <a:spcPct val="150000"/>
              </a:lnSpc>
            </a:pPr>
            <a:r>
              <a:rPr lang="en-US" sz="1200" dirty="0">
                <a:latin typeface="Montserrat Light" panose="00000400000000000000" pitchFamily="50" charset="0"/>
              </a:rPr>
              <a:t>Out of your list of goals, circle the top 3 or 4 you would like to achieve.  Which of those goals would inspire you to take action?</a:t>
            </a:r>
          </a:p>
          <a:p>
            <a:pPr>
              <a:lnSpc>
                <a:spcPct val="150000"/>
              </a:lnSpc>
            </a:pPr>
            <a:r>
              <a:rPr lang="en-US" sz="1200" b="1" dirty="0">
                <a:latin typeface="Montserrat Light" panose="00000400000000000000" pitchFamily="50" charset="0"/>
              </a:rPr>
              <a:t>5. Commitment</a:t>
            </a:r>
          </a:p>
          <a:p>
            <a:pPr>
              <a:lnSpc>
                <a:spcPct val="150000"/>
              </a:lnSpc>
            </a:pPr>
            <a:r>
              <a:rPr lang="en-US" sz="1200" dirty="0">
                <a:latin typeface="Montserrat Light" panose="00000400000000000000" pitchFamily="50" charset="0"/>
              </a:rPr>
              <a:t>Take each of your 3 or 4 goals and decide why you MUST achieve them.  What are some of the things you don’t want to do, but that you will have to do, if you want to achieve them?</a:t>
            </a:r>
          </a:p>
          <a:p>
            <a:pPr>
              <a:lnSpc>
                <a:spcPct val="150000"/>
              </a:lnSpc>
            </a:pPr>
            <a:r>
              <a:rPr lang="en-US" sz="1200" b="1" dirty="0">
                <a:latin typeface="Montserrat Light" panose="00000400000000000000" pitchFamily="50" charset="0"/>
              </a:rPr>
              <a:t>6.  Momentum</a:t>
            </a:r>
          </a:p>
          <a:p>
            <a:pPr>
              <a:lnSpc>
                <a:spcPct val="150000"/>
              </a:lnSpc>
            </a:pPr>
            <a:r>
              <a:rPr lang="en-US" sz="1200" dirty="0">
                <a:latin typeface="Montserrat Light" panose="00000400000000000000" pitchFamily="50" charset="0"/>
              </a:rPr>
              <a:t>Resolve to do one small and one large thing immediately to move toward reaching your goals.</a:t>
            </a:r>
          </a:p>
          <a:p>
            <a:pPr>
              <a:lnSpc>
                <a:spcPct val="150000"/>
              </a:lnSpc>
            </a:pPr>
            <a:r>
              <a:rPr lang="en-US" sz="1200" b="1" dirty="0">
                <a:latin typeface="Montserrat Light" panose="00000400000000000000" pitchFamily="50" charset="0"/>
              </a:rPr>
              <a:t>7.  Get S.M.A.R.T</a:t>
            </a:r>
          </a:p>
        </p:txBody>
      </p:sp>
    </p:spTree>
    <p:extLst>
      <p:ext uri="{BB962C8B-B14F-4D97-AF65-F5344CB8AC3E}">
        <p14:creationId xmlns:p14="http://schemas.microsoft.com/office/powerpoint/2010/main" val="137434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pic>
        <p:nvPicPr>
          <p:cNvPr id="4" name="Picture Placeholder 3" descr="A close up of a device&#10;&#10;Description automatically generated">
            <a:extLst>
              <a:ext uri="{FF2B5EF4-FFF2-40B4-BE49-F238E27FC236}">
                <a16:creationId xmlns:a16="http://schemas.microsoft.com/office/drawing/2014/main" id="{B951A055-6B34-47BC-AD24-DEF5481CD6F3}"/>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4325" r="14325"/>
          <a:stretch>
            <a:fillRect/>
          </a:stretch>
        </p:blipFill>
        <p:spPr/>
      </p:pic>
      <p:pic>
        <p:nvPicPr>
          <p:cNvPr id="7" name="Picture Placeholder 6">
            <a:extLst>
              <a:ext uri="{FF2B5EF4-FFF2-40B4-BE49-F238E27FC236}">
                <a16:creationId xmlns:a16="http://schemas.microsoft.com/office/drawing/2014/main" id="{1B6AF3F1-A356-4EA2-AD32-7BDDE3DB5D6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8362" r="10280"/>
          <a:stretch/>
        </p:blipFill>
        <p:spPr>
          <a:xfrm>
            <a:off x="920639" y="247650"/>
            <a:ext cx="3333960" cy="3114772"/>
          </a:xfrm>
        </p:spPr>
      </p:pic>
      <p:sp>
        <p:nvSpPr>
          <p:cNvPr id="8" name="Rectangle 7"/>
          <p:cNvSpPr/>
          <p:nvPr/>
        </p:nvSpPr>
        <p:spPr>
          <a:xfrm>
            <a:off x="0" y="3069771"/>
            <a:ext cx="3571475" cy="718458"/>
          </a:xfrm>
          <a:prstGeom prst="rect">
            <a:avLst/>
          </a:prstGeom>
          <a:solidFill>
            <a:srgbClr val="A8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32444" y="3069771"/>
            <a:ext cx="2937022" cy="646331"/>
          </a:xfrm>
          <a:prstGeom prst="rect">
            <a:avLst/>
          </a:prstGeom>
          <a:noFill/>
        </p:spPr>
        <p:txBody>
          <a:bodyPr wrap="none" rtlCol="0">
            <a:spAutoFit/>
          </a:bodyPr>
          <a:lstStyle/>
          <a:p>
            <a:r>
              <a:rPr lang="id-ID" sz="3600" spc="300" dirty="0">
                <a:solidFill>
                  <a:schemeClr val="bg1"/>
                </a:solidFill>
                <a:latin typeface="Montserrat" pitchFamily="2" charset="77"/>
                <a:ea typeface="Lato Medium" panose="020F0502020204030203" pitchFamily="34" charset="0"/>
                <a:cs typeface="Lato Medium" panose="020F0502020204030203" pitchFamily="34" charset="0"/>
              </a:rPr>
              <a:t>MODULE 1</a:t>
            </a:r>
          </a:p>
        </p:txBody>
      </p:sp>
      <p:sp>
        <p:nvSpPr>
          <p:cNvPr id="5" name="TextBox 4">
            <a:extLst>
              <a:ext uri="{FF2B5EF4-FFF2-40B4-BE49-F238E27FC236}">
                <a16:creationId xmlns:a16="http://schemas.microsoft.com/office/drawing/2014/main" id="{277704DB-DE25-44AC-B44F-88E136282A7D}"/>
              </a:ext>
            </a:extLst>
          </p:cNvPr>
          <p:cNvSpPr txBox="1"/>
          <p:nvPr/>
        </p:nvSpPr>
        <p:spPr>
          <a:xfrm>
            <a:off x="5175238" y="697322"/>
            <a:ext cx="6358410" cy="5463355"/>
          </a:xfrm>
          <a:prstGeom prst="rect">
            <a:avLst/>
          </a:prstGeom>
          <a:noFill/>
        </p:spPr>
        <p:txBody>
          <a:bodyPr wrap="square" rtlCol="0">
            <a:spAutoFit/>
          </a:bodyPr>
          <a:lstStyle/>
          <a:p>
            <a:pPr>
              <a:lnSpc>
                <a:spcPct val="150000"/>
              </a:lnSpc>
            </a:pPr>
            <a:r>
              <a:rPr lang="en-US" sz="1400" dirty="0">
                <a:solidFill>
                  <a:srgbClr val="F86E6C"/>
                </a:solidFill>
                <a:latin typeface="Montserrat Light" panose="00000400000000000000" pitchFamily="50" charset="0"/>
              </a:rPr>
              <a:t>One popular guideline for setting goals is known as the SMART method.</a:t>
            </a:r>
          </a:p>
          <a:p>
            <a:pPr>
              <a:lnSpc>
                <a:spcPct val="150000"/>
              </a:lnSpc>
            </a:pPr>
            <a:endParaRPr lang="en-US" sz="1400" dirty="0">
              <a:solidFill>
                <a:srgbClr val="F86E6C"/>
              </a:solidFill>
              <a:latin typeface="Montserrat Light" panose="00000400000000000000" pitchFamily="50" charset="0"/>
            </a:endParaRPr>
          </a:p>
          <a:p>
            <a:pPr>
              <a:lnSpc>
                <a:spcPct val="150000"/>
              </a:lnSpc>
            </a:pPr>
            <a:r>
              <a:rPr lang="en-US" sz="1400" dirty="0">
                <a:solidFill>
                  <a:srgbClr val="F86E6C"/>
                </a:solidFill>
                <a:latin typeface="Montserrat Light" panose="00000400000000000000" pitchFamily="50" charset="0"/>
              </a:rPr>
              <a:t>The more often you measure yourself and hold yourself accountable, the stronger your results.</a:t>
            </a:r>
          </a:p>
          <a:p>
            <a:pPr>
              <a:lnSpc>
                <a:spcPct val="150000"/>
              </a:lnSpc>
            </a:pPr>
            <a:endParaRPr lang="en-US" sz="1400" dirty="0">
              <a:solidFill>
                <a:srgbClr val="F86E6C"/>
              </a:solidFill>
              <a:latin typeface="Montserrat Extra Bold" panose="00000900000000000000" pitchFamily="50" charset="0"/>
            </a:endParaRPr>
          </a:p>
          <a:p>
            <a:pPr>
              <a:lnSpc>
                <a:spcPct val="150000"/>
              </a:lnSpc>
            </a:pPr>
            <a:endParaRPr lang="en-US" sz="1200" dirty="0">
              <a:solidFill>
                <a:srgbClr val="F86E6C"/>
              </a:solidFill>
              <a:latin typeface="Montserrat Extra Bold" panose="00000900000000000000" pitchFamily="50" charset="0"/>
            </a:endParaRPr>
          </a:p>
          <a:p>
            <a:pPr>
              <a:lnSpc>
                <a:spcPct val="150000"/>
              </a:lnSpc>
            </a:pPr>
            <a:r>
              <a:rPr lang="en-US" sz="2800" dirty="0">
                <a:solidFill>
                  <a:srgbClr val="F86E6C"/>
                </a:solidFill>
                <a:latin typeface="Montserrat Extra Bold" panose="00000900000000000000" pitchFamily="50" charset="0"/>
              </a:rPr>
              <a:t>S</a:t>
            </a:r>
            <a:r>
              <a:rPr lang="en-US" sz="2800" dirty="0">
                <a:latin typeface="Montserrat Light" panose="00000400000000000000" pitchFamily="50" charset="0"/>
              </a:rPr>
              <a:t> – Specific (or Significant)</a:t>
            </a:r>
          </a:p>
          <a:p>
            <a:pPr>
              <a:lnSpc>
                <a:spcPct val="150000"/>
              </a:lnSpc>
            </a:pPr>
            <a:r>
              <a:rPr lang="en-US" sz="2800" dirty="0">
                <a:solidFill>
                  <a:srgbClr val="F86E6C"/>
                </a:solidFill>
                <a:latin typeface="Montserrat Extra Bold" panose="00000900000000000000" pitchFamily="50" charset="0"/>
              </a:rPr>
              <a:t>M</a:t>
            </a:r>
            <a:r>
              <a:rPr lang="en-US" sz="2800" dirty="0">
                <a:latin typeface="Montserrat Light" panose="00000400000000000000" pitchFamily="50" charset="0"/>
              </a:rPr>
              <a:t> – Measurable (or Meaningful)</a:t>
            </a:r>
          </a:p>
          <a:p>
            <a:pPr>
              <a:lnSpc>
                <a:spcPct val="150000"/>
              </a:lnSpc>
            </a:pPr>
            <a:r>
              <a:rPr lang="en-US" sz="2800" dirty="0">
                <a:solidFill>
                  <a:srgbClr val="F86E6C"/>
                </a:solidFill>
                <a:latin typeface="Montserrat Extra Bold" panose="00000900000000000000" pitchFamily="50" charset="0"/>
              </a:rPr>
              <a:t>A</a:t>
            </a:r>
            <a:r>
              <a:rPr lang="en-US" sz="2800" dirty="0">
                <a:latin typeface="Montserrat Light" panose="00000400000000000000" pitchFamily="50" charset="0"/>
              </a:rPr>
              <a:t> – Attainable (or Action-Oriented)</a:t>
            </a:r>
          </a:p>
          <a:p>
            <a:pPr>
              <a:lnSpc>
                <a:spcPct val="150000"/>
              </a:lnSpc>
            </a:pPr>
            <a:r>
              <a:rPr lang="en-US" sz="2800" dirty="0">
                <a:solidFill>
                  <a:srgbClr val="F86E6C"/>
                </a:solidFill>
                <a:latin typeface="Montserrat Extra Bold" panose="00000900000000000000" pitchFamily="50" charset="0"/>
              </a:rPr>
              <a:t>R </a:t>
            </a:r>
            <a:r>
              <a:rPr lang="en-US" sz="2800" dirty="0">
                <a:latin typeface="Montserrat Light" panose="00000400000000000000" pitchFamily="50" charset="0"/>
              </a:rPr>
              <a:t>– Relevant (or Rewarding)</a:t>
            </a:r>
          </a:p>
          <a:p>
            <a:pPr>
              <a:lnSpc>
                <a:spcPct val="150000"/>
              </a:lnSpc>
            </a:pPr>
            <a:r>
              <a:rPr lang="en-US" sz="2800" dirty="0">
                <a:solidFill>
                  <a:srgbClr val="F86E6C"/>
                </a:solidFill>
                <a:latin typeface="Montserrat Extra Bold" panose="00000900000000000000" pitchFamily="50" charset="0"/>
              </a:rPr>
              <a:t>T </a:t>
            </a:r>
            <a:r>
              <a:rPr lang="en-US" sz="2800" dirty="0">
                <a:latin typeface="Montserrat Light" panose="00000400000000000000" pitchFamily="50" charset="0"/>
              </a:rPr>
              <a:t>– Time-bound (or Trackable)</a:t>
            </a:r>
          </a:p>
        </p:txBody>
      </p:sp>
    </p:spTree>
    <p:extLst>
      <p:ext uri="{BB962C8B-B14F-4D97-AF65-F5344CB8AC3E}">
        <p14:creationId xmlns:p14="http://schemas.microsoft.com/office/powerpoint/2010/main" val="159830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A bird standing in front of a body of water&#10;&#10;Description automatically generated">
            <a:extLst>
              <a:ext uri="{FF2B5EF4-FFF2-40B4-BE49-F238E27FC236}">
                <a16:creationId xmlns:a16="http://schemas.microsoft.com/office/drawing/2014/main" id="{6469F383-D9A7-49E9-B064-E493D141138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6107" b="26107"/>
          <a:stretch>
            <a:fillRect/>
          </a:stretch>
        </p:blipFill>
        <p:spPr>
          <a:xfrm>
            <a:off x="504825" y="370974"/>
            <a:ext cx="11182350" cy="3562350"/>
          </a:xfrm>
        </p:spPr>
      </p:pic>
      <p:sp>
        <p:nvSpPr>
          <p:cNvPr id="2" name="Rectangle 1"/>
          <p:cNvSpPr/>
          <p:nvPr/>
        </p:nvSpPr>
        <p:spPr>
          <a:xfrm>
            <a:off x="4023361" y="4882979"/>
            <a:ext cx="6871426" cy="1015856"/>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cs typeface="Arial" panose="020B0604020202020204" pitchFamily="34" charset="0"/>
              </a:rPr>
              <a:t>To help us both clarify what health goals or concerns you want to address during your program, please take a few moments to fill in the following and bring it to your first session. Please write three goals for each time period.</a:t>
            </a:r>
          </a:p>
        </p:txBody>
      </p:sp>
      <p:sp>
        <p:nvSpPr>
          <p:cNvPr id="4" name="TextBox 3"/>
          <p:cNvSpPr txBox="1"/>
          <p:nvPr/>
        </p:nvSpPr>
        <p:spPr>
          <a:xfrm>
            <a:off x="504825" y="4560163"/>
            <a:ext cx="3866764" cy="830997"/>
          </a:xfrm>
          <a:prstGeom prst="rect">
            <a:avLst/>
          </a:prstGeom>
          <a:noFill/>
        </p:spPr>
        <p:txBody>
          <a:bodyPr wrap="none" rtlCol="0">
            <a:spAutoFit/>
          </a:bodyPr>
          <a:lstStyle/>
          <a:p>
            <a:r>
              <a:rPr lang="id-ID" sz="4800" b="1" spc="300" dirty="0">
                <a:solidFill>
                  <a:schemeClr val="bg1"/>
                </a:solidFill>
                <a:latin typeface="Montserrat" pitchFamily="2" charset="77"/>
                <a:ea typeface="Source Sans Pro Black" panose="020B0803030403020204" pitchFamily="34" charset="0"/>
              </a:rPr>
              <a:t>HEADLINE</a:t>
            </a:r>
          </a:p>
        </p:txBody>
      </p:sp>
      <p:sp>
        <p:nvSpPr>
          <p:cNvPr id="5" name="Rectangle 4"/>
          <p:cNvSpPr/>
          <p:nvPr/>
        </p:nvSpPr>
        <p:spPr>
          <a:xfrm>
            <a:off x="0" y="2338152"/>
            <a:ext cx="3571475" cy="718458"/>
          </a:xfrm>
          <a:prstGeom prst="rect">
            <a:avLst/>
          </a:prstGeom>
          <a:solidFill>
            <a:srgbClr val="27B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725190" y="2338152"/>
            <a:ext cx="2162772" cy="646331"/>
          </a:xfrm>
          <a:prstGeom prst="rect">
            <a:avLst/>
          </a:prstGeom>
          <a:noFill/>
        </p:spPr>
        <p:txBody>
          <a:bodyPr wrap="none" rtlCol="0">
            <a:spAutoFit/>
          </a:bodyPr>
          <a:lstStyle/>
          <a:p>
            <a:r>
              <a:rPr lang="id-ID" sz="3600" spc="300" dirty="0">
                <a:solidFill>
                  <a:schemeClr val="bg1"/>
                </a:solidFill>
                <a:latin typeface="Montserrat" pitchFamily="2" charset="77"/>
                <a:ea typeface="Lato Medium" panose="020F0502020204030203" pitchFamily="34" charset="0"/>
                <a:cs typeface="Lato Medium" panose="020F0502020204030203" pitchFamily="34" charset="0"/>
              </a:rPr>
              <a:t>WEEK 1</a:t>
            </a: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4137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A8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223157" y="5100402"/>
            <a:ext cx="2937022" cy="646331"/>
          </a:xfrm>
          <a:prstGeom prst="rect">
            <a:avLst/>
          </a:prstGeom>
          <a:noFill/>
        </p:spPr>
        <p:txBody>
          <a:bodyPr wrap="none" rtlCol="0">
            <a:spAutoFit/>
          </a:bodyPr>
          <a:lstStyle/>
          <a:p>
            <a:r>
              <a:rPr lang="id-ID" sz="3600" spc="300" dirty="0">
                <a:solidFill>
                  <a:schemeClr val="bg1"/>
                </a:solidFill>
                <a:latin typeface="Montserrat" pitchFamily="2" charset="77"/>
                <a:ea typeface="Lato Medium" panose="020F0502020204030203" pitchFamily="34" charset="0"/>
                <a:cs typeface="Lato Medium" panose="020F0502020204030203" pitchFamily="34" charset="0"/>
              </a:rPr>
              <a:t>MODULE 1</a:t>
            </a:r>
          </a:p>
        </p:txBody>
      </p:sp>
      <p:sp>
        <p:nvSpPr>
          <p:cNvPr id="8" name="Oval 7">
            <a:extLst>
              <a:ext uri="{FF2B5EF4-FFF2-40B4-BE49-F238E27FC236}">
                <a16:creationId xmlns:a16="http://schemas.microsoft.com/office/drawing/2014/main" id="{7F4C0D25-ADA3-4ED8-BC61-135B05D882E0}"/>
              </a:ext>
            </a:extLst>
          </p:cNvPr>
          <p:cNvSpPr/>
          <p:nvPr/>
        </p:nvSpPr>
        <p:spPr>
          <a:xfrm>
            <a:off x="1797932" y="918250"/>
            <a:ext cx="1110781" cy="1065163"/>
          </a:xfrm>
          <a:prstGeom prst="ellipse">
            <a:avLst/>
          </a:prstGeom>
          <a:solidFill>
            <a:srgbClr val="F0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5958"/>
              </a:solidFill>
            </a:endParaRPr>
          </a:p>
        </p:txBody>
      </p:sp>
      <p:sp>
        <p:nvSpPr>
          <p:cNvPr id="9" name="TextBox 8">
            <a:extLst>
              <a:ext uri="{FF2B5EF4-FFF2-40B4-BE49-F238E27FC236}">
                <a16:creationId xmlns:a16="http://schemas.microsoft.com/office/drawing/2014/main" id="{78933D17-6F93-4518-A16E-E4256AFA33E1}"/>
              </a:ext>
            </a:extLst>
          </p:cNvPr>
          <p:cNvSpPr txBox="1"/>
          <p:nvPr/>
        </p:nvSpPr>
        <p:spPr>
          <a:xfrm>
            <a:off x="1897452" y="1297844"/>
            <a:ext cx="936487" cy="338554"/>
          </a:xfrm>
          <a:prstGeom prst="rect">
            <a:avLst/>
          </a:prstGeom>
          <a:noFill/>
        </p:spPr>
        <p:txBody>
          <a:bodyPr wrap="square" rtlCol="0">
            <a:spAutoFit/>
          </a:bodyPr>
          <a:lstStyle/>
          <a:p>
            <a:r>
              <a:rPr lang="en-US" sz="1600" dirty="0">
                <a:solidFill>
                  <a:prstClr val="white"/>
                </a:solidFill>
                <a:latin typeface="Montserrat Extra Bold" panose="00000900000000000000" pitchFamily="50" charset="0"/>
              </a:rPr>
              <a:t>Week 1</a:t>
            </a:r>
          </a:p>
        </p:txBody>
      </p:sp>
      <p:pic>
        <p:nvPicPr>
          <p:cNvPr id="12" name="Picture 6">
            <a:extLst>
              <a:ext uri="{FF2B5EF4-FFF2-40B4-BE49-F238E27FC236}">
                <a16:creationId xmlns:a16="http://schemas.microsoft.com/office/drawing/2014/main" id="{6480076D-6D0F-4FA7-864D-A9951E0A3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514" y="2190068"/>
            <a:ext cx="8193397" cy="141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C7D728D9-A13B-4892-A5E9-7E08DC5A5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514" y="3636487"/>
            <a:ext cx="8193391" cy="141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181ABAFE-5945-41CE-A513-D8FC4E048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514" y="761601"/>
            <a:ext cx="8193397" cy="141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A19F36AF-A645-4AB8-8880-43008BBA64F3}"/>
              </a:ext>
            </a:extLst>
          </p:cNvPr>
          <p:cNvSpPr/>
          <p:nvPr/>
        </p:nvSpPr>
        <p:spPr>
          <a:xfrm>
            <a:off x="1794562" y="2363007"/>
            <a:ext cx="1110781" cy="1065163"/>
          </a:xfrm>
          <a:prstGeom prst="ellipse">
            <a:avLst/>
          </a:prstGeom>
          <a:solidFill>
            <a:srgbClr val="F0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5958"/>
              </a:solidFill>
            </a:endParaRPr>
          </a:p>
        </p:txBody>
      </p:sp>
      <p:sp>
        <p:nvSpPr>
          <p:cNvPr id="16" name="TextBox 15">
            <a:extLst>
              <a:ext uri="{FF2B5EF4-FFF2-40B4-BE49-F238E27FC236}">
                <a16:creationId xmlns:a16="http://schemas.microsoft.com/office/drawing/2014/main" id="{221C4F19-8E51-4BD6-9CD0-45181BEE897F}"/>
              </a:ext>
            </a:extLst>
          </p:cNvPr>
          <p:cNvSpPr txBox="1"/>
          <p:nvPr/>
        </p:nvSpPr>
        <p:spPr>
          <a:xfrm>
            <a:off x="1894082" y="2742601"/>
            <a:ext cx="1011261" cy="338554"/>
          </a:xfrm>
          <a:prstGeom prst="rect">
            <a:avLst/>
          </a:prstGeom>
          <a:noFill/>
        </p:spPr>
        <p:txBody>
          <a:bodyPr wrap="square" rtlCol="0">
            <a:spAutoFit/>
          </a:bodyPr>
          <a:lstStyle/>
          <a:p>
            <a:r>
              <a:rPr lang="en-US" sz="1600" dirty="0">
                <a:solidFill>
                  <a:prstClr val="white"/>
                </a:solidFill>
                <a:latin typeface="Montserrat Extra Bold" panose="00000900000000000000" pitchFamily="50" charset="0"/>
              </a:rPr>
              <a:t>Week 2</a:t>
            </a:r>
          </a:p>
        </p:txBody>
      </p:sp>
      <p:sp>
        <p:nvSpPr>
          <p:cNvPr id="17" name="Oval 16">
            <a:extLst>
              <a:ext uri="{FF2B5EF4-FFF2-40B4-BE49-F238E27FC236}">
                <a16:creationId xmlns:a16="http://schemas.microsoft.com/office/drawing/2014/main" id="{B1EA48F3-6557-4C44-B5D7-00BEE2020334}"/>
              </a:ext>
            </a:extLst>
          </p:cNvPr>
          <p:cNvSpPr/>
          <p:nvPr/>
        </p:nvSpPr>
        <p:spPr>
          <a:xfrm>
            <a:off x="1847387" y="3809425"/>
            <a:ext cx="1110781" cy="1065163"/>
          </a:xfrm>
          <a:prstGeom prst="ellipse">
            <a:avLst/>
          </a:prstGeom>
          <a:solidFill>
            <a:srgbClr val="F0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5958"/>
              </a:solidFill>
            </a:endParaRPr>
          </a:p>
        </p:txBody>
      </p:sp>
      <p:sp>
        <p:nvSpPr>
          <p:cNvPr id="18" name="TextBox 17">
            <a:extLst>
              <a:ext uri="{FF2B5EF4-FFF2-40B4-BE49-F238E27FC236}">
                <a16:creationId xmlns:a16="http://schemas.microsoft.com/office/drawing/2014/main" id="{CA6FAE39-6F15-49C7-BC6C-37C127648287}"/>
              </a:ext>
            </a:extLst>
          </p:cNvPr>
          <p:cNvSpPr txBox="1"/>
          <p:nvPr/>
        </p:nvSpPr>
        <p:spPr>
          <a:xfrm>
            <a:off x="1946907" y="4189019"/>
            <a:ext cx="936487" cy="338554"/>
          </a:xfrm>
          <a:prstGeom prst="rect">
            <a:avLst/>
          </a:prstGeom>
          <a:noFill/>
        </p:spPr>
        <p:txBody>
          <a:bodyPr wrap="square" rtlCol="0">
            <a:spAutoFit/>
          </a:bodyPr>
          <a:lstStyle/>
          <a:p>
            <a:r>
              <a:rPr lang="en-US" sz="1600" dirty="0">
                <a:solidFill>
                  <a:prstClr val="white"/>
                </a:solidFill>
                <a:latin typeface="Montserrat Extra Bold" panose="00000900000000000000" pitchFamily="50" charset="0"/>
              </a:rPr>
              <a:t>Week</a:t>
            </a:r>
            <a:r>
              <a:rPr lang="en-US" sz="1600" b="1" dirty="0">
                <a:solidFill>
                  <a:prstClr val="white"/>
                </a:solidFill>
                <a:latin typeface="Montserrat Extra Bold" panose="00000900000000000000" pitchFamily="50" charset="0"/>
              </a:rPr>
              <a:t> 3</a:t>
            </a:r>
          </a:p>
        </p:txBody>
      </p:sp>
      <p:sp>
        <p:nvSpPr>
          <p:cNvPr id="19" name="Rectangle 18">
            <a:extLst>
              <a:ext uri="{FF2B5EF4-FFF2-40B4-BE49-F238E27FC236}">
                <a16:creationId xmlns:a16="http://schemas.microsoft.com/office/drawing/2014/main" id="{55D50767-F369-4210-9F08-78F63C5C6BF2}"/>
              </a:ext>
            </a:extLst>
          </p:cNvPr>
          <p:cNvSpPr/>
          <p:nvPr/>
        </p:nvSpPr>
        <p:spPr>
          <a:xfrm>
            <a:off x="4389756" y="5345116"/>
            <a:ext cx="6466047" cy="1015856"/>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cs typeface="Arial" panose="020B0604020202020204" pitchFamily="34" charset="0"/>
              </a:rPr>
              <a:t>To help us both clarify what health goals or concerns you want to address during your program, please take a few moments to fill in the following and share. Please write three goals for each time period.</a:t>
            </a:r>
          </a:p>
        </p:txBody>
      </p:sp>
    </p:spTree>
    <p:extLst>
      <p:ext uri="{BB962C8B-B14F-4D97-AF65-F5344CB8AC3E}">
        <p14:creationId xmlns:p14="http://schemas.microsoft.com/office/powerpoint/2010/main" val="184300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spc="300" dirty="0">
                <a:solidFill>
                  <a:schemeClr val="bg1"/>
                </a:solidFill>
                <a:latin typeface="Montserrat Extra Bold" panose="00000900000000000000" pitchFamily="50" charset="0"/>
                <a:ea typeface="Source Sans Pro Black" panose="020B0803030403020204" pitchFamily="34" charset="0"/>
              </a:rPr>
              <a:t>CONGRATS</a:t>
            </a:r>
          </a:p>
        </p:txBody>
      </p:sp>
      <p:sp>
        <p:nvSpPr>
          <p:cNvPr id="8" name="TextBox 7"/>
          <p:cNvSpPr txBox="1"/>
          <p:nvPr/>
        </p:nvSpPr>
        <p:spPr>
          <a:xfrm>
            <a:off x="4925646" y="3745982"/>
            <a:ext cx="2341538"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13153</TotalTime>
  <Words>614</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Century Gothic</vt:lpstr>
      <vt:lpstr>Courier New</vt:lpstr>
      <vt:lpstr>Montserrat</vt:lpstr>
      <vt:lpstr>Montserrat Extra Bold</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184</cp:revision>
  <dcterms:created xsi:type="dcterms:W3CDTF">2018-06-21T04:17:42Z</dcterms:created>
  <dcterms:modified xsi:type="dcterms:W3CDTF">2025-03-13T20:44:32Z</dcterms:modified>
</cp:coreProperties>
</file>