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sldIdLst>
    <p:sldId id="256" r:id="rId3"/>
    <p:sldId id="299" r:id="rId4"/>
    <p:sldId id="257" r:id="rId5"/>
    <p:sldId id="353" r:id="rId6"/>
    <p:sldId id="354" r:id="rId7"/>
    <p:sldId id="355" r:id="rId8"/>
    <p:sldId id="356" r:id="rId9"/>
    <p:sldId id="352"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initials="G" lastIdx="1" clrIdx="0">
    <p:extLst>
      <p:ext uri="{19B8F6BF-5375-455C-9EA6-DF929625EA0E}">
        <p15:presenceInfo xmlns:p15="http://schemas.microsoft.com/office/powerpoint/2012/main" userId="G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AEA"/>
    <a:srgbClr val="27B2B1"/>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660"/>
  </p:normalViewPr>
  <p:slideViewPr>
    <p:cSldViewPr snapToGrid="0">
      <p:cViewPr varScale="1">
        <p:scale>
          <a:sx n="67" d="100"/>
          <a:sy n="67" d="100"/>
        </p:scale>
        <p:origin x="336"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495520FF-45C8-4ECE-8722-90F71C56544A}"/>
    <pc:docChg chg="delSld">
      <pc:chgData name="Mark Wiederin" userId="637f652a6015893c" providerId="LiveId" clId="{495520FF-45C8-4ECE-8722-90F71C56544A}" dt="2021-07-19T03:52:00.925" v="0" actId="47"/>
      <pc:docMkLst>
        <pc:docMk/>
      </pc:docMkLst>
      <pc:sldChg chg="del">
        <pc:chgData name="Mark Wiederin" userId="637f652a6015893c" providerId="LiveId" clId="{495520FF-45C8-4ECE-8722-90F71C56544A}" dt="2021-07-19T03:52:00.925" v="0" actId="47"/>
        <pc:sldMkLst>
          <pc:docMk/>
          <pc:sldMk cId="3612564485" sldId="3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40501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291328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818168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177665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515185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779894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35764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12683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8947830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403173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9312475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4171065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97684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30852603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1380014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041541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7260326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45479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74165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3708819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406282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133073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231105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2655759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22088297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756568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3756507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03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353491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112087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6427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8077971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hyperlink" Target="http://farmhack.org/tools/books" TargetMode="External"/><Relationship Id="rId5" Type="http://schemas.openxmlformats.org/officeDocument/2006/relationships/image" Target="../media/image5.png"/><Relationship Id="rId4" Type="http://schemas.openxmlformats.org/officeDocument/2006/relationships/hyperlink" Target="https://pixabay.com/en/diary-school-office-education-14719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imalayan_salt" TargetMode="External"/><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imalayan_salt" TargetMode="External"/><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Himalayan_salt" TargetMode="External"/><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Himalayan_salt" TargetMode="External"/><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Himalayan_salt" TargetMode="External"/><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ELEVEN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81528686-8CCC-4CF3-803E-984E759F7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94596"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Rectangle 6"/>
          <p:cNvSpPr/>
          <p:nvPr/>
        </p:nvSpPr>
        <p:spPr>
          <a:xfrm>
            <a:off x="6978859" y="2156872"/>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11</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42401" y="2942985"/>
            <a:ext cx="3315133" cy="566117"/>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Make a list of 10 things you like about yourself.</a:t>
            </a:r>
          </a:p>
        </p:txBody>
      </p:sp>
      <p:sp>
        <p:nvSpPr>
          <p:cNvPr id="10" name="TextBox 9"/>
          <p:cNvSpPr txBox="1"/>
          <p:nvPr/>
        </p:nvSpPr>
        <p:spPr>
          <a:xfrm>
            <a:off x="6942401"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5" name="Picture Placeholder 14" descr="A picture containing sitting, computer, laptop, table&#10;&#10;Description automatically generated">
            <a:extLst>
              <a:ext uri="{FF2B5EF4-FFF2-40B4-BE49-F238E27FC236}">
                <a16:creationId xmlns:a16="http://schemas.microsoft.com/office/drawing/2014/main" id="{F481895F-F8FF-47EA-8CFD-69B1437112DD}"/>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33" b="3733"/>
          <a:stretch>
            <a:fillRect/>
          </a:stretch>
        </p:blipFill>
        <p:spPr>
          <a:xfrm rot="15746787">
            <a:off x="12514426" y="7167712"/>
            <a:ext cx="120676" cy="76985"/>
          </a:xfrm>
        </p:spPr>
      </p:pic>
      <p:pic>
        <p:nvPicPr>
          <p:cNvPr id="17" name="Picture 16" descr="A drawing of a person&#10;&#10;Description automatically generated">
            <a:extLst>
              <a:ext uri="{FF2B5EF4-FFF2-40B4-BE49-F238E27FC236}">
                <a16:creationId xmlns:a16="http://schemas.microsoft.com/office/drawing/2014/main" id="{959F650F-4F5C-41CE-A46B-0088E3F6749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402" y="1616208"/>
            <a:ext cx="5769010" cy="3798477"/>
          </a:xfrm>
          <a:prstGeom prst="rect">
            <a:avLst/>
          </a:prstGeom>
        </p:spPr>
      </p:pic>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030514" y="1493991"/>
            <a:ext cx="6533567" cy="4893840"/>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Minerals are categorized as either major or trace, dependent upon how much our body needs. Trace minerals are needed just as much for function, but they are needed in much smaller amounts than major minerals.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Major minerals include: 	Trace minerals include:</a:t>
            </a:r>
          </a:p>
          <a:p>
            <a:pPr>
              <a:lnSpc>
                <a:spcPct val="150000"/>
              </a:lnSpc>
            </a:pPr>
            <a:r>
              <a:rPr lang="en-US" sz="1400" dirty="0">
                <a:latin typeface="Montserrat Light" panose="00000400000000000000" pitchFamily="50" charset="0"/>
              </a:rPr>
              <a:t>Calcium 			Iron</a:t>
            </a:r>
          </a:p>
          <a:p>
            <a:pPr>
              <a:lnSpc>
                <a:spcPct val="150000"/>
              </a:lnSpc>
            </a:pPr>
            <a:r>
              <a:rPr lang="en-US" sz="1400" dirty="0">
                <a:latin typeface="Montserrat Light" panose="00000400000000000000" pitchFamily="50" charset="0"/>
              </a:rPr>
              <a:t>Phosphorus 		Iodine</a:t>
            </a:r>
          </a:p>
          <a:p>
            <a:pPr>
              <a:lnSpc>
                <a:spcPct val="150000"/>
              </a:lnSpc>
            </a:pPr>
            <a:r>
              <a:rPr lang="en-US" sz="1400" dirty="0">
                <a:latin typeface="Montserrat Light" panose="00000400000000000000" pitchFamily="50" charset="0"/>
              </a:rPr>
              <a:t>Potassium 		Zinc</a:t>
            </a:r>
          </a:p>
          <a:p>
            <a:pPr>
              <a:lnSpc>
                <a:spcPct val="150000"/>
              </a:lnSpc>
            </a:pPr>
            <a:r>
              <a:rPr lang="en-US" sz="1400" dirty="0">
                <a:latin typeface="Montserrat Light" panose="00000400000000000000" pitchFamily="50" charset="0"/>
              </a:rPr>
              <a:t>Sodium 			Chromium</a:t>
            </a:r>
          </a:p>
          <a:p>
            <a:pPr>
              <a:lnSpc>
                <a:spcPct val="150000"/>
              </a:lnSpc>
            </a:pPr>
            <a:r>
              <a:rPr lang="en-US" sz="1400" dirty="0">
                <a:latin typeface="Montserrat Light" panose="00000400000000000000" pitchFamily="50" charset="0"/>
              </a:rPr>
              <a:t>Chloride 			Selenium</a:t>
            </a:r>
          </a:p>
          <a:p>
            <a:pPr>
              <a:lnSpc>
                <a:spcPct val="150000"/>
              </a:lnSpc>
            </a:pPr>
            <a:r>
              <a:rPr lang="en-US" sz="1400" dirty="0">
                <a:latin typeface="Montserrat Light" panose="00000400000000000000" pitchFamily="50" charset="0"/>
              </a:rPr>
              <a:t>Magnesium 		Fluoride</a:t>
            </a:r>
          </a:p>
          <a:p>
            <a:pPr>
              <a:lnSpc>
                <a:spcPct val="150000"/>
              </a:lnSpc>
            </a:pPr>
            <a:r>
              <a:rPr lang="en-US" sz="1400" dirty="0">
                <a:latin typeface="Montserrat Light" panose="00000400000000000000" pitchFamily="50" charset="0"/>
              </a:rPr>
              <a:t>Sulfur 			Molybdenum</a:t>
            </a:r>
          </a:p>
          <a:p>
            <a:pPr>
              <a:lnSpc>
                <a:spcPct val="150000"/>
              </a:lnSpc>
            </a:pPr>
            <a:r>
              <a:rPr lang="en-US" sz="1400" dirty="0">
                <a:latin typeface="Montserrat Light" panose="00000400000000000000" pitchFamily="50" charset="0"/>
              </a:rPr>
              <a:t>			Copper</a:t>
            </a:r>
          </a:p>
          <a:p>
            <a:pPr>
              <a:lnSpc>
                <a:spcPct val="150000"/>
              </a:lnSpc>
            </a:pPr>
            <a:r>
              <a:rPr lang="en-US" sz="1400" dirty="0">
                <a:latin typeface="Montserrat Light" panose="00000400000000000000" pitchFamily="50" charset="0"/>
              </a:rPr>
              <a:t>			Manganese</a:t>
            </a:r>
          </a:p>
        </p:txBody>
      </p:sp>
      <p:sp>
        <p:nvSpPr>
          <p:cNvPr id="22" name="TextBox 21"/>
          <p:cNvSpPr txBox="1"/>
          <p:nvPr/>
        </p:nvSpPr>
        <p:spPr>
          <a:xfrm>
            <a:off x="360527" y="449732"/>
            <a:ext cx="3161828"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Minerals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close up of an animal&#10;&#10;Description automatically generated">
            <a:extLst>
              <a:ext uri="{FF2B5EF4-FFF2-40B4-BE49-F238E27FC236}">
                <a16:creationId xmlns:a16="http://schemas.microsoft.com/office/drawing/2014/main" id="{3EC515DA-F814-40C1-838D-2DD99E4D08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3" r="7083"/>
          <a:stretch>
            <a:fillRect/>
          </a:stretch>
        </p:blipFill>
        <p:spPr>
          <a:xfrm>
            <a:off x="7503885" y="3200400"/>
            <a:ext cx="2627086" cy="2627086"/>
          </a:xfrm>
        </p:spPr>
      </p:pic>
      <p:sp>
        <p:nvSpPr>
          <p:cNvPr id="2" name="TextBox 1">
            <a:extLst>
              <a:ext uri="{FF2B5EF4-FFF2-40B4-BE49-F238E27FC236}">
                <a16:creationId xmlns:a16="http://schemas.microsoft.com/office/drawing/2014/main" id="{8C16DE17-A2E1-41FD-8B35-63C1F901D779}"/>
              </a:ext>
            </a:extLst>
          </p:cNvPr>
          <p:cNvSpPr txBox="1"/>
          <p:nvPr/>
        </p:nvSpPr>
        <p:spPr>
          <a:xfrm flipH="1">
            <a:off x="1314541" y="323721"/>
            <a:ext cx="214643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11</a:t>
            </a:r>
          </a:p>
        </p:txBody>
      </p:sp>
      <p:sp>
        <p:nvSpPr>
          <p:cNvPr id="8" name="TextBox 7">
            <a:extLst>
              <a:ext uri="{FF2B5EF4-FFF2-40B4-BE49-F238E27FC236}">
                <a16:creationId xmlns:a16="http://schemas.microsoft.com/office/drawing/2014/main" id="{FFF7FD15-3A12-4AFA-9454-DB073CA2FE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89409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41659" y="1406740"/>
            <a:ext cx="8770711" cy="3278013"/>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Minerals are inorganic; they do not contain carbon. They are much simpler in structure than vitamins. They are much less vulnerable to damage from heat, light, cooking, processing etc. They can be bound to other substances, such as oxalates in spinach and tea and phytates in legumes and grains, making them unavailable for digestion by the body. </a:t>
            </a:r>
          </a:p>
          <a:p>
            <a:pPr>
              <a:lnSpc>
                <a:spcPct val="150000"/>
              </a:lnSpc>
            </a:pPr>
            <a:endParaRPr lang="en-US" sz="1400" b="1" dirty="0">
              <a:latin typeface="Montserrat Light" panose="00000400000000000000" pitchFamily="50" charset="0"/>
            </a:endParaRPr>
          </a:p>
          <a:p>
            <a:pPr>
              <a:lnSpc>
                <a:spcPct val="150000"/>
              </a:lnSpc>
            </a:pPr>
            <a:r>
              <a:rPr lang="en-US" sz="1400" b="1" dirty="0">
                <a:latin typeface="Montserrat Light" panose="00000400000000000000" pitchFamily="50" charset="0"/>
              </a:rPr>
              <a:t>Calcium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Involved in bone and teeth structure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Aids in muscle contraction, blood clotting, blood vessel contraction and dilation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Found in dairy foods, dark green vegetables, seaweeds, canned fish with edible bones, soy, sesame, almonds and fortified foods </a:t>
            </a:r>
          </a:p>
        </p:txBody>
      </p:sp>
      <p:sp>
        <p:nvSpPr>
          <p:cNvPr id="22" name="TextBox 21"/>
          <p:cNvSpPr txBox="1"/>
          <p:nvPr/>
        </p:nvSpPr>
        <p:spPr>
          <a:xfrm>
            <a:off x="360527" y="449732"/>
            <a:ext cx="3161828"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Minerals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close up of an animal&#10;&#10;Description automatically generated">
            <a:extLst>
              <a:ext uri="{FF2B5EF4-FFF2-40B4-BE49-F238E27FC236}">
                <a16:creationId xmlns:a16="http://schemas.microsoft.com/office/drawing/2014/main" id="{3EC515DA-F814-40C1-838D-2DD99E4D08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3" r="7083"/>
          <a:stretch>
            <a:fillRect/>
          </a:stretch>
        </p:blipFill>
        <p:spPr>
          <a:xfrm>
            <a:off x="9138654" y="4062602"/>
            <a:ext cx="2627086" cy="2627086"/>
          </a:xfrm>
        </p:spPr>
      </p:pic>
      <p:sp>
        <p:nvSpPr>
          <p:cNvPr id="2" name="TextBox 1">
            <a:extLst>
              <a:ext uri="{FF2B5EF4-FFF2-40B4-BE49-F238E27FC236}">
                <a16:creationId xmlns:a16="http://schemas.microsoft.com/office/drawing/2014/main" id="{8C16DE17-A2E1-41FD-8B35-63C1F901D779}"/>
              </a:ext>
            </a:extLst>
          </p:cNvPr>
          <p:cNvSpPr txBox="1"/>
          <p:nvPr/>
        </p:nvSpPr>
        <p:spPr>
          <a:xfrm flipH="1">
            <a:off x="1314541" y="323721"/>
            <a:ext cx="214643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11</a:t>
            </a:r>
          </a:p>
        </p:txBody>
      </p:sp>
      <p:sp>
        <p:nvSpPr>
          <p:cNvPr id="8" name="TextBox 7">
            <a:extLst>
              <a:ext uri="{FF2B5EF4-FFF2-40B4-BE49-F238E27FC236}">
                <a16:creationId xmlns:a16="http://schemas.microsoft.com/office/drawing/2014/main" id="{FFF7FD15-3A12-4AFA-9454-DB073CA2FE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
        <p:nvSpPr>
          <p:cNvPr id="3" name="TextBox 2">
            <a:extLst>
              <a:ext uri="{FF2B5EF4-FFF2-40B4-BE49-F238E27FC236}">
                <a16:creationId xmlns:a16="http://schemas.microsoft.com/office/drawing/2014/main" id="{3FEF11E7-8AD8-4FF5-B26F-6C24B9140606}"/>
              </a:ext>
            </a:extLst>
          </p:cNvPr>
          <p:cNvSpPr txBox="1"/>
          <p:nvPr/>
        </p:nvSpPr>
        <p:spPr>
          <a:xfrm>
            <a:off x="2382254" y="5027300"/>
            <a:ext cx="6435174" cy="1339021"/>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Fluoride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Plays role in bone health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Prevents tooth decay and cavities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Found in fortified tap water, tea, seafood and toothpaste</a:t>
            </a:r>
          </a:p>
        </p:txBody>
      </p:sp>
    </p:spTree>
    <p:extLst>
      <p:ext uri="{BB962C8B-B14F-4D97-AF65-F5344CB8AC3E}">
        <p14:creationId xmlns:p14="http://schemas.microsoft.com/office/powerpoint/2010/main" val="374497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41659" y="1406740"/>
            <a:ext cx="8770711" cy="4686091"/>
          </a:xfrm>
          <a:prstGeom prst="rect">
            <a:avLst/>
          </a:prstGeom>
        </p:spPr>
        <p:txBody>
          <a:bodyPr wrap="square">
            <a:spAutoFit/>
          </a:bodyPr>
          <a:lstStyle/>
          <a:p>
            <a:pPr>
              <a:lnSpc>
                <a:spcPct val="150000"/>
              </a:lnSpc>
            </a:pPr>
            <a:r>
              <a:rPr lang="en-US" sz="1400" b="1" dirty="0">
                <a:latin typeface="Montserrat Light" panose="00000400000000000000" pitchFamily="50" charset="0"/>
              </a:rPr>
              <a:t>Iodine </a:t>
            </a:r>
            <a:endParaRPr lang="en-US" sz="1400" dirty="0">
              <a:latin typeface="Montserrat Light" panose="00000400000000000000" pitchFamily="50"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rPr>
              <a:t>Needed for thyroid function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Found in iodized salt and seafood </a:t>
            </a:r>
          </a:p>
          <a:p>
            <a:pPr>
              <a:lnSpc>
                <a:spcPct val="150000"/>
              </a:lnSpc>
            </a:pPr>
            <a:endParaRPr lang="en-US" sz="400" b="1" dirty="0">
              <a:latin typeface="Montserrat Light" panose="00000400000000000000" pitchFamily="50" charset="0"/>
            </a:endParaRPr>
          </a:p>
          <a:p>
            <a:pPr>
              <a:lnSpc>
                <a:spcPct val="150000"/>
              </a:lnSpc>
            </a:pPr>
            <a:r>
              <a:rPr lang="en-US" sz="1400" b="1" dirty="0">
                <a:latin typeface="Montserrat Light" panose="00000400000000000000" pitchFamily="50" charset="0"/>
              </a:rPr>
              <a:t>Iron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Needed for the formation of hemoglobin in the blood and myoglobin in muscle, both of which are oxygen-carrying cells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We absorb animal form better than plant form. Vitamin C source improves absorption of plant form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Sources include red meat, organ meats, fish, poultry, eggs, beans, lentils, green leafy </a:t>
            </a:r>
            <a:br>
              <a:rPr lang="en-US" sz="1400" dirty="0">
                <a:latin typeface="Montserrat Light" panose="00000400000000000000" pitchFamily="50" charset="0"/>
              </a:rPr>
            </a:br>
            <a:r>
              <a:rPr lang="en-US" sz="1400" dirty="0">
                <a:latin typeface="Montserrat Light" panose="00000400000000000000" pitchFamily="50" charset="0"/>
              </a:rPr>
              <a:t>vegetables, dried fruits and enriched grains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22" name="TextBox 21"/>
          <p:cNvSpPr txBox="1"/>
          <p:nvPr/>
        </p:nvSpPr>
        <p:spPr>
          <a:xfrm>
            <a:off x="360527" y="449732"/>
            <a:ext cx="3161828"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Minerals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close up of an animal&#10;&#10;Description automatically generated">
            <a:extLst>
              <a:ext uri="{FF2B5EF4-FFF2-40B4-BE49-F238E27FC236}">
                <a16:creationId xmlns:a16="http://schemas.microsoft.com/office/drawing/2014/main" id="{3EC515DA-F814-40C1-838D-2DD99E4D08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3" r="7083"/>
          <a:stretch>
            <a:fillRect/>
          </a:stretch>
        </p:blipFill>
        <p:spPr>
          <a:xfrm>
            <a:off x="9212370" y="3200400"/>
            <a:ext cx="2627086" cy="2627086"/>
          </a:xfrm>
        </p:spPr>
      </p:pic>
      <p:sp>
        <p:nvSpPr>
          <p:cNvPr id="2" name="TextBox 1">
            <a:extLst>
              <a:ext uri="{FF2B5EF4-FFF2-40B4-BE49-F238E27FC236}">
                <a16:creationId xmlns:a16="http://schemas.microsoft.com/office/drawing/2014/main" id="{8C16DE17-A2E1-41FD-8B35-63C1F901D779}"/>
              </a:ext>
            </a:extLst>
          </p:cNvPr>
          <p:cNvSpPr txBox="1"/>
          <p:nvPr/>
        </p:nvSpPr>
        <p:spPr>
          <a:xfrm flipH="1">
            <a:off x="1314541" y="323721"/>
            <a:ext cx="214643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11</a:t>
            </a:r>
          </a:p>
        </p:txBody>
      </p:sp>
      <p:sp>
        <p:nvSpPr>
          <p:cNvPr id="8" name="TextBox 7">
            <a:extLst>
              <a:ext uri="{FF2B5EF4-FFF2-40B4-BE49-F238E27FC236}">
                <a16:creationId xmlns:a16="http://schemas.microsoft.com/office/drawing/2014/main" id="{FFF7FD15-3A12-4AFA-9454-DB073CA2FE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
        <p:nvSpPr>
          <p:cNvPr id="3" name="TextBox 2">
            <a:extLst>
              <a:ext uri="{FF2B5EF4-FFF2-40B4-BE49-F238E27FC236}">
                <a16:creationId xmlns:a16="http://schemas.microsoft.com/office/drawing/2014/main" id="{3FEF11E7-8AD8-4FF5-B26F-6C24B9140606}"/>
              </a:ext>
            </a:extLst>
          </p:cNvPr>
          <p:cNvSpPr txBox="1"/>
          <p:nvPr/>
        </p:nvSpPr>
        <p:spPr>
          <a:xfrm>
            <a:off x="2382254" y="5195258"/>
            <a:ext cx="6435174" cy="369525"/>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4" name="TextBox 3">
            <a:extLst>
              <a:ext uri="{FF2B5EF4-FFF2-40B4-BE49-F238E27FC236}">
                <a16:creationId xmlns:a16="http://schemas.microsoft.com/office/drawing/2014/main" id="{AA373928-A69F-4314-ACD3-2E5FB9D819BD}"/>
              </a:ext>
            </a:extLst>
          </p:cNvPr>
          <p:cNvSpPr txBox="1"/>
          <p:nvPr/>
        </p:nvSpPr>
        <p:spPr>
          <a:xfrm>
            <a:off x="2068936" y="4694398"/>
            <a:ext cx="8301788" cy="1995290"/>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Magnesium </a:t>
            </a:r>
            <a:endParaRPr lang="en-US" sz="1400" dirty="0">
              <a:latin typeface="Montserrat Light" panose="00000400000000000000" pitchFamily="50"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rPr>
              <a:t>Assists in nerve and muscle function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Regulates muscle contractions and blood clotting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Maintains bones and teeth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Helps prevent constipation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Sources include green leafy vegetables, legumes, nuts, seeds and whole grains</a:t>
            </a:r>
            <a:endParaRPr lang="en-US" sz="1400" dirty="0"/>
          </a:p>
        </p:txBody>
      </p:sp>
    </p:spTree>
    <p:extLst>
      <p:ext uri="{BB962C8B-B14F-4D97-AF65-F5344CB8AC3E}">
        <p14:creationId xmlns:p14="http://schemas.microsoft.com/office/powerpoint/2010/main" val="256627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441660" y="1582275"/>
            <a:ext cx="8770711" cy="4570675"/>
          </a:xfrm>
          <a:prstGeom prst="rect">
            <a:avLst/>
          </a:prstGeom>
        </p:spPr>
        <p:txBody>
          <a:bodyPr wrap="square">
            <a:spAutoFit/>
          </a:bodyPr>
          <a:lstStyle/>
          <a:p>
            <a:pPr>
              <a:lnSpc>
                <a:spcPct val="150000"/>
              </a:lnSpc>
            </a:pPr>
            <a:r>
              <a:rPr lang="en-US" sz="1400" b="1" dirty="0">
                <a:latin typeface="Montserrat Light" panose="00000400000000000000" pitchFamily="50" charset="0"/>
              </a:rPr>
              <a:t>Phosphorus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Required for bone and tooth structure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Part of DNA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Found in most foods, including animals and plants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Potassium </a:t>
            </a:r>
            <a:endParaRPr lang="en-US" sz="1400" dirty="0">
              <a:latin typeface="Montserrat Light" panose="00000400000000000000" pitchFamily="50"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rPr>
              <a:t>Maintains water and electrolyte balance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Helps control activities of heart, muscle and nervous system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Present in almost all animal and plant foods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22" name="TextBox 21"/>
          <p:cNvSpPr txBox="1"/>
          <p:nvPr/>
        </p:nvSpPr>
        <p:spPr>
          <a:xfrm>
            <a:off x="360527" y="449732"/>
            <a:ext cx="3161828"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Minerals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close up of an animal&#10;&#10;Description automatically generated">
            <a:extLst>
              <a:ext uri="{FF2B5EF4-FFF2-40B4-BE49-F238E27FC236}">
                <a16:creationId xmlns:a16="http://schemas.microsoft.com/office/drawing/2014/main" id="{3EC515DA-F814-40C1-838D-2DD99E4D08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3" r="7083"/>
          <a:stretch>
            <a:fillRect/>
          </a:stretch>
        </p:blipFill>
        <p:spPr>
          <a:xfrm>
            <a:off x="7026945" y="1854187"/>
            <a:ext cx="2627086" cy="2627086"/>
          </a:xfrm>
        </p:spPr>
      </p:pic>
      <p:sp>
        <p:nvSpPr>
          <p:cNvPr id="2" name="TextBox 1">
            <a:extLst>
              <a:ext uri="{FF2B5EF4-FFF2-40B4-BE49-F238E27FC236}">
                <a16:creationId xmlns:a16="http://schemas.microsoft.com/office/drawing/2014/main" id="{8C16DE17-A2E1-41FD-8B35-63C1F901D779}"/>
              </a:ext>
            </a:extLst>
          </p:cNvPr>
          <p:cNvSpPr txBox="1"/>
          <p:nvPr/>
        </p:nvSpPr>
        <p:spPr>
          <a:xfrm flipH="1">
            <a:off x="1314541" y="323721"/>
            <a:ext cx="214643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11</a:t>
            </a:r>
          </a:p>
        </p:txBody>
      </p:sp>
      <p:sp>
        <p:nvSpPr>
          <p:cNvPr id="8" name="TextBox 7">
            <a:extLst>
              <a:ext uri="{FF2B5EF4-FFF2-40B4-BE49-F238E27FC236}">
                <a16:creationId xmlns:a16="http://schemas.microsoft.com/office/drawing/2014/main" id="{FFF7FD15-3A12-4AFA-9454-DB073CA2FE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
        <p:nvSpPr>
          <p:cNvPr id="3" name="TextBox 2">
            <a:extLst>
              <a:ext uri="{FF2B5EF4-FFF2-40B4-BE49-F238E27FC236}">
                <a16:creationId xmlns:a16="http://schemas.microsoft.com/office/drawing/2014/main" id="{3FEF11E7-8AD8-4FF5-B26F-6C24B9140606}"/>
              </a:ext>
            </a:extLst>
          </p:cNvPr>
          <p:cNvSpPr txBox="1"/>
          <p:nvPr/>
        </p:nvSpPr>
        <p:spPr>
          <a:xfrm>
            <a:off x="2382254" y="5195258"/>
            <a:ext cx="6435174" cy="369525"/>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4" name="TextBox 3">
            <a:extLst>
              <a:ext uri="{FF2B5EF4-FFF2-40B4-BE49-F238E27FC236}">
                <a16:creationId xmlns:a16="http://schemas.microsoft.com/office/drawing/2014/main" id="{AA373928-A69F-4314-ACD3-2E5FB9D819BD}"/>
              </a:ext>
            </a:extLst>
          </p:cNvPr>
          <p:cNvSpPr txBox="1"/>
          <p:nvPr/>
        </p:nvSpPr>
        <p:spPr>
          <a:xfrm rot="10800000" flipV="1">
            <a:off x="1791750" y="4896557"/>
            <a:ext cx="7678820" cy="1662186"/>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Selenium </a:t>
            </a:r>
            <a:endParaRPr lang="en-US" sz="1400" dirty="0">
              <a:latin typeface="Montserrat Light" panose="00000400000000000000" pitchFamily="50" charset="0"/>
            </a:endParaRPr>
          </a:p>
          <a:p>
            <a:pPr marL="285750" indent="-285750">
              <a:lnSpc>
                <a:spcPct val="150000"/>
              </a:lnSpc>
              <a:buFont typeface="Arial" panose="020B0604020202020204" pitchFamily="34" charset="0"/>
              <a:buChar char="•"/>
            </a:pPr>
            <a:r>
              <a:rPr lang="en-US" sz="1400" dirty="0">
                <a:latin typeface="Montserrat Light" panose="00000400000000000000" pitchFamily="50" charset="0"/>
              </a:rPr>
              <a:t>Functions as antioxidant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Helps prevent some cancers </a:t>
            </a:r>
          </a:p>
          <a:p>
            <a:pPr marL="285750" indent="-285750">
              <a:lnSpc>
                <a:spcPct val="150000"/>
              </a:lnSpc>
              <a:buFont typeface="Arial" panose="020B0604020202020204" pitchFamily="34" charset="0"/>
              <a:buChar char="•"/>
            </a:pPr>
            <a:r>
              <a:rPr lang="en-US" sz="1400" dirty="0">
                <a:latin typeface="Montserrat Light" panose="00000400000000000000" pitchFamily="50" charset="0"/>
              </a:rPr>
              <a:t>Found in meat, chicken, fish, seafood, brazil nuts, grains, garlic and mushrooms </a:t>
            </a:r>
          </a:p>
          <a:p>
            <a:pPr>
              <a:lnSpc>
                <a:spcPct val="150000"/>
              </a:lnSpc>
            </a:pPr>
            <a:endParaRPr lang="en-US" sz="1400" dirty="0">
              <a:latin typeface="Montserrat Light" panose="00000400000000000000" pitchFamily="50" charset="0"/>
            </a:endParaRPr>
          </a:p>
        </p:txBody>
      </p:sp>
    </p:spTree>
    <p:extLst>
      <p:ext uri="{BB962C8B-B14F-4D97-AF65-F5344CB8AC3E}">
        <p14:creationId xmlns:p14="http://schemas.microsoft.com/office/powerpoint/2010/main" val="276122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1121790" y="1549605"/>
            <a:ext cx="9412471" cy="5540171"/>
          </a:xfrm>
          <a:prstGeom prst="rect">
            <a:avLst/>
          </a:prstGeom>
        </p:spPr>
        <p:txBody>
          <a:bodyPr wrap="square">
            <a:spAutoFit/>
          </a:bodyPr>
          <a:lstStyle/>
          <a:p>
            <a:pPr>
              <a:lnSpc>
                <a:spcPct val="150000"/>
              </a:lnSpc>
            </a:pPr>
            <a:r>
              <a:rPr lang="en-US" sz="1400" b="1" dirty="0">
                <a:latin typeface="Montserrat Light" panose="00000400000000000000" pitchFamily="50" charset="0"/>
              </a:rPr>
              <a:t>Sodium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Regulates water and electrolyte balance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Required for nerve and muscle activity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Maintains regular acid/base balance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Found in table salt, soy sauce, milk products and sea vegetables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Zinc </a:t>
            </a:r>
            <a:endParaRPr lang="en-US" sz="1400" dirty="0">
              <a:latin typeface="Montserrat Light" panose="00000400000000000000" pitchFamily="50" charset="0"/>
            </a:endParaRP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Assists in the activity of numerous enzymes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Essential to immune function and wound healing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Aids in DNA synthesis and reproduction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Maintains sense of smell and taste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Food sources include meat, poultry, seafood, eggs, dairy, whole grains, fortified cereals and legumes </a:t>
            </a: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22" name="TextBox 21"/>
          <p:cNvSpPr txBox="1"/>
          <p:nvPr/>
        </p:nvSpPr>
        <p:spPr>
          <a:xfrm>
            <a:off x="360527" y="449732"/>
            <a:ext cx="3161828" cy="830997"/>
          </a:xfrm>
          <a:prstGeom prst="rect">
            <a:avLst/>
          </a:prstGeom>
          <a:noFill/>
        </p:spPr>
        <p:txBody>
          <a:bodyPr wrap="none" rtlCol="0">
            <a:spAutoFit/>
          </a:bodyPr>
          <a:lstStyle/>
          <a:p>
            <a:r>
              <a:rPr lang="en-US" sz="4800" b="1" spc="300" dirty="0">
                <a:solidFill>
                  <a:srgbClr val="27B2B1"/>
                </a:solidFill>
                <a:latin typeface="Montserrat" pitchFamily="2" charset="77"/>
                <a:ea typeface="Source Sans Pro Black" panose="020B0803030403020204" pitchFamily="34" charset="0"/>
              </a:rPr>
              <a:t>Minerals</a:t>
            </a:r>
            <a:endParaRPr lang="id-ID" sz="4800" b="1" spc="300" dirty="0">
              <a:solidFill>
                <a:srgbClr val="27B2B1"/>
              </a:solidFill>
              <a:latin typeface="Montserrat" pitchFamily="2" charset="77"/>
              <a:ea typeface="Source Sans Pro Black" panose="020B0803030403020204" pitchFamily="34" charset="0"/>
            </a:endParaRPr>
          </a:p>
        </p:txBody>
      </p:sp>
      <p:pic>
        <p:nvPicPr>
          <p:cNvPr id="6" name="Picture Placeholder 5" descr="A close up of an animal&#10;&#10;Description automatically generated">
            <a:extLst>
              <a:ext uri="{FF2B5EF4-FFF2-40B4-BE49-F238E27FC236}">
                <a16:creationId xmlns:a16="http://schemas.microsoft.com/office/drawing/2014/main" id="{3EC515DA-F814-40C1-838D-2DD99E4D080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83" r="7083"/>
          <a:stretch>
            <a:fillRect/>
          </a:stretch>
        </p:blipFill>
        <p:spPr>
          <a:xfrm>
            <a:off x="7503885" y="1435848"/>
            <a:ext cx="2627086" cy="2627086"/>
          </a:xfrm>
        </p:spPr>
      </p:pic>
      <p:sp>
        <p:nvSpPr>
          <p:cNvPr id="2" name="TextBox 1">
            <a:extLst>
              <a:ext uri="{FF2B5EF4-FFF2-40B4-BE49-F238E27FC236}">
                <a16:creationId xmlns:a16="http://schemas.microsoft.com/office/drawing/2014/main" id="{8C16DE17-A2E1-41FD-8B35-63C1F901D779}"/>
              </a:ext>
            </a:extLst>
          </p:cNvPr>
          <p:cNvSpPr txBox="1"/>
          <p:nvPr/>
        </p:nvSpPr>
        <p:spPr>
          <a:xfrm flipH="1">
            <a:off x="1314541" y="323721"/>
            <a:ext cx="2146435"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11</a:t>
            </a:r>
          </a:p>
        </p:txBody>
      </p:sp>
      <p:sp>
        <p:nvSpPr>
          <p:cNvPr id="8" name="TextBox 7">
            <a:extLst>
              <a:ext uri="{FF2B5EF4-FFF2-40B4-BE49-F238E27FC236}">
                <a16:creationId xmlns:a16="http://schemas.microsoft.com/office/drawing/2014/main" id="{FFF7FD15-3A12-4AFA-9454-DB073CA2FEEF}"/>
              </a:ext>
            </a:extLst>
          </p:cNvPr>
          <p:cNvSpPr txBox="1"/>
          <p:nvPr/>
        </p:nvSpPr>
        <p:spPr>
          <a:xfrm>
            <a:off x="8817428" y="6458856"/>
            <a:ext cx="2627086" cy="230832"/>
          </a:xfrm>
          <a:prstGeom prst="rect">
            <a:avLst/>
          </a:prstGeom>
          <a:noFill/>
        </p:spPr>
        <p:txBody>
          <a:bodyPr wrap="square" rtlCol="0">
            <a:spAutoFit/>
          </a:bodyPr>
          <a:lstStyle/>
          <a:p>
            <a:r>
              <a:rPr lang="en-US" sz="900" dirty="0"/>
              <a:t> </a:t>
            </a:r>
          </a:p>
        </p:txBody>
      </p:sp>
      <p:sp>
        <p:nvSpPr>
          <p:cNvPr id="3" name="TextBox 2">
            <a:extLst>
              <a:ext uri="{FF2B5EF4-FFF2-40B4-BE49-F238E27FC236}">
                <a16:creationId xmlns:a16="http://schemas.microsoft.com/office/drawing/2014/main" id="{3FEF11E7-8AD8-4FF5-B26F-6C24B9140606}"/>
              </a:ext>
            </a:extLst>
          </p:cNvPr>
          <p:cNvSpPr txBox="1"/>
          <p:nvPr/>
        </p:nvSpPr>
        <p:spPr>
          <a:xfrm>
            <a:off x="2382254" y="5195258"/>
            <a:ext cx="6435174" cy="369525"/>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p:txBody>
      </p:sp>
      <p:sp>
        <p:nvSpPr>
          <p:cNvPr id="4" name="TextBox 3">
            <a:extLst>
              <a:ext uri="{FF2B5EF4-FFF2-40B4-BE49-F238E27FC236}">
                <a16:creationId xmlns:a16="http://schemas.microsoft.com/office/drawing/2014/main" id="{AA373928-A69F-4314-ACD3-2E5FB9D819BD}"/>
              </a:ext>
            </a:extLst>
          </p:cNvPr>
          <p:cNvSpPr txBox="1"/>
          <p:nvPr/>
        </p:nvSpPr>
        <p:spPr>
          <a:xfrm rot="10800000" flipV="1">
            <a:off x="1791751" y="5204016"/>
            <a:ext cx="7268027" cy="692690"/>
          </a:xfrm>
          <a:prstGeom prst="rect">
            <a:avLst/>
          </a:prstGeom>
          <a:noFill/>
        </p:spPr>
        <p:txBody>
          <a:bodyPr wrap="square" rtlCol="0">
            <a:spAutoFit/>
          </a:bodyPr>
          <a:lstStyle/>
          <a:p>
            <a:pPr>
              <a:lnSpc>
                <a:spcPct val="150000"/>
              </a:lnSpc>
            </a:pPr>
            <a:r>
              <a:rPr lang="en-US" sz="1400" b="1" dirty="0">
                <a:latin typeface="Montserrat Light" panose="00000400000000000000" pitchFamily="50" charset="0"/>
              </a:rPr>
              <a:t> </a:t>
            </a:r>
            <a:endParaRPr lang="en-US" sz="1400" dirty="0">
              <a:latin typeface="Montserrat Light" panose="00000400000000000000" pitchFamily="50" charset="0"/>
            </a:endParaRPr>
          </a:p>
          <a:p>
            <a:pPr>
              <a:lnSpc>
                <a:spcPct val="150000"/>
              </a:lnSpc>
            </a:pPr>
            <a:endParaRPr lang="en-US" sz="1400" dirty="0">
              <a:latin typeface="Montserrat Light" panose="00000400000000000000" pitchFamily="50" charset="0"/>
            </a:endParaRPr>
          </a:p>
        </p:txBody>
      </p:sp>
    </p:spTree>
    <p:extLst>
      <p:ext uri="{BB962C8B-B14F-4D97-AF65-F5344CB8AC3E}">
        <p14:creationId xmlns:p14="http://schemas.microsoft.com/office/powerpoint/2010/main" val="152705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flipH="1">
            <a:off x="-1" y="0"/>
            <a:ext cx="1299686" cy="68961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2395340353"/>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11</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43134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3049</TotalTime>
  <Words>595</Words>
  <Application>Microsoft Office PowerPoint</Application>
  <PresentationFormat>Widescreen</PresentationFormat>
  <Paragraphs>122</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Lato Medium</vt:lpstr>
      <vt:lpstr>Montserrat</vt:lpstr>
      <vt:lpstr>Montserrat Alternates ExtraBold</vt:lpstr>
      <vt:lpstr>Montserrat Light</vt:lpstr>
      <vt:lpstr>Wingdings</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USER</cp:lastModifiedBy>
  <cp:revision>11</cp:revision>
  <dcterms:created xsi:type="dcterms:W3CDTF">2019-12-27T16:13:39Z</dcterms:created>
  <dcterms:modified xsi:type="dcterms:W3CDTF">2025-03-13T20:46:42Z</dcterms:modified>
</cp:coreProperties>
</file>