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 id="2147483745" r:id="rId4"/>
  </p:sldMasterIdLst>
  <p:notesMasterIdLst>
    <p:notesMasterId r:id="rId17"/>
  </p:notesMasterIdLst>
  <p:sldIdLst>
    <p:sldId id="256" r:id="rId5"/>
    <p:sldId id="299" r:id="rId6"/>
    <p:sldId id="353" r:id="rId7"/>
    <p:sldId id="402" r:id="rId8"/>
    <p:sldId id="257" r:id="rId9"/>
    <p:sldId id="403" r:id="rId10"/>
    <p:sldId id="404" r:id="rId11"/>
    <p:sldId id="405" r:id="rId12"/>
    <p:sldId id="406" r:id="rId13"/>
    <p:sldId id="407" r:id="rId14"/>
    <p:sldId id="352" r:id="rId15"/>
    <p:sldId id="303" r:id="rId1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AEA"/>
    <a:srgbClr val="A8DDDC"/>
    <a:srgbClr val="27B2B1"/>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7174F429-812A-45DA-A233-C19470B942CA}"/>
    <pc:docChg chg="delSld">
      <pc:chgData name="Mark Wiederin" userId="637f652a6015893c" providerId="LiveId" clId="{7174F429-812A-45DA-A233-C19470B942CA}" dt="2021-07-19T03:52:45.464" v="0" actId="47"/>
      <pc:docMkLst>
        <pc:docMk/>
      </pc:docMkLst>
      <pc:sldChg chg="del">
        <pc:chgData name="Mark Wiederin" userId="637f652a6015893c" providerId="LiveId" clId="{7174F429-812A-45DA-A233-C19470B942CA}" dt="2021-07-19T03:52:45.464" v="0" actId="47"/>
        <pc:sldMkLst>
          <pc:docMk/>
          <pc:sldMk cId="3612564485"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5B82B-66FC-4B23-946C-BD825E9007B5}"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E2F47-6C2D-43AF-897C-2DD30A811090}" type="slidenum">
              <a:rPr lang="en-US" smtClean="0"/>
              <a:t>‹#›</a:t>
            </a:fld>
            <a:endParaRPr lang="en-US"/>
          </a:p>
        </p:txBody>
      </p:sp>
    </p:spTree>
    <p:extLst>
      <p:ext uri="{BB962C8B-B14F-4D97-AF65-F5344CB8AC3E}">
        <p14:creationId xmlns:p14="http://schemas.microsoft.com/office/powerpoint/2010/main" val="150673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525233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282320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3890683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9566953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36773505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35883520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41332131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1532838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2499870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66293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11963601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462732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3321714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2803888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4412057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6896162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035969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37134388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4414627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75511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8048913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4096471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368108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584623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6694880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5198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flipH="1" flipV="1">
            <a:off x="13371226" y="7360170"/>
            <a:ext cx="59960" cy="45719"/>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81950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21607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42549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8680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037412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085097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07192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59119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684222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779003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4012953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952224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323265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745822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641194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214067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1313388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77569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36965708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1549742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040076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458672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3511966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527666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017756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740337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3151938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62870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95206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66804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1350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448261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784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8412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972260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1893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671136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848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4157778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312353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645404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4655346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852726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917612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6313394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902527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1581845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90566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11994965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V="1">
            <a:off x="13368808" y="7461448"/>
            <a:ext cx="45720" cy="95622"/>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733696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A52C5-C2C1-4D02-A6FF-B16F9CC32B34}"/>
              </a:ext>
            </a:extLst>
          </p:cNvPr>
          <p:cNvSpPr>
            <a:spLocks noGrp="1"/>
          </p:cNvSpPr>
          <p:nvPr>
            <p:ph type="title"/>
          </p:nvPr>
        </p:nvSpPr>
        <p:spPr>
          <a:xfrm>
            <a:off x="2351584" y="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2C7F482F-F91B-4441-9510-22B10643B856}"/>
              </a:ext>
            </a:extLst>
          </p:cNvPr>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a:extLst>
              <a:ext uri="{FF2B5EF4-FFF2-40B4-BE49-F238E27FC236}">
                <a16:creationId xmlns:a16="http://schemas.microsoft.com/office/drawing/2014/main" id="{245F1BC7-8EDB-4C04-800E-561A0429F48C}"/>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506F33B1-6846-4CAD-B18C-1FD446475278}"/>
              </a:ext>
            </a:extLst>
          </p:cNvPr>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06778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4113924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0106064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3224792" y="6237312"/>
            <a:ext cx="45719" cy="5147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2690327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0132460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0458667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V="1">
            <a:off x="-600744" y="8253536"/>
            <a:ext cx="114436" cy="45719"/>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9697908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7387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rot="10104455" flipH="1">
            <a:off x="13154794" y="7198394"/>
            <a:ext cx="253234" cy="45719"/>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7225655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953677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86386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1857457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2074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6076857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455697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1616965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189624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3169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theme" Target="../theme/theme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theme" Target="../theme/theme4.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9718631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6807494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24146826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ealthandyoga.com/html/meditation/meditationtechniques.html" TargetMode="External"/><Relationship Id="rId2" Type="http://schemas.openxmlformats.org/officeDocument/2006/relationships/hyperlink" Target="https://www.doctoroz.com/videos/deepak-chopra-meditation" TargetMode="Externa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s://www.flickr.com/photos/83905817@N08/767656181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TWELVE</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58582AEA-243C-475A-8125-3FBD367E21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5540171"/>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Meditating, for me, is starting to feel like a splurge on myself—fabulous!</a:t>
            </a:r>
            <a:r>
              <a:rPr lang="en-US" sz="1400" dirty="0">
                <a:solidFill>
                  <a:srgbClr val="F05958"/>
                </a:solidFill>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Making time to meditate is now as wonderful as making time for pedicures and massages. I had no idea I would be so enthusiastic about it! I love the little bit of tranquility it brings to my life. With all of the decisions that I have to make on a daily basis, this tranquility is much appreciated.</a:t>
            </a:r>
          </a:p>
          <a:p>
            <a:pPr>
              <a:lnSpc>
                <a:spcPct val="150000"/>
              </a:lnSpc>
            </a:pPr>
            <a:endParaRPr lang="en-US" sz="1400" dirty="0">
              <a:latin typeface="Montserrat Light" panose="00000400000000000000" pitchFamily="50" charset="0"/>
            </a:endParaRPr>
          </a:p>
          <a:p>
            <a:pPr>
              <a:lnSpc>
                <a:spcPct val="150000"/>
              </a:lnSpc>
            </a:pPr>
            <a:r>
              <a:rPr lang="en-US" sz="1400" b="1" dirty="0">
                <a:solidFill>
                  <a:srgbClr val="F05958"/>
                </a:solidFill>
                <a:latin typeface="Montserrat Light" panose="00000400000000000000" pitchFamily="50" charset="0"/>
              </a:rPr>
              <a:t>Progress, not perfection.</a:t>
            </a:r>
            <a:br>
              <a:rPr lang="en-US" sz="1400" b="1" dirty="0">
                <a:solidFill>
                  <a:srgbClr val="7030A0"/>
                </a:solidFill>
                <a:latin typeface="Montserrat Light" panose="00000400000000000000" pitchFamily="50" charset="0"/>
              </a:rPr>
            </a:br>
            <a:r>
              <a:rPr lang="en-US" sz="1400" dirty="0">
                <a:latin typeface="Montserrat Light" panose="00000400000000000000" pitchFamily="50" charset="0"/>
              </a:rPr>
              <a:t>Here are some resources to check out when you have some time:</a:t>
            </a:r>
          </a:p>
          <a:p>
            <a:pPr>
              <a:lnSpc>
                <a:spcPct val="150000"/>
              </a:lnSpc>
            </a:pPr>
            <a:r>
              <a:rPr lang="en-US" sz="1400" dirty="0">
                <a:latin typeface="Montserrat Light" panose="00000400000000000000" pitchFamily="50" charset="0"/>
              </a:rPr>
              <a:t>For those of you who use iTunes, go the iTunes Store, search for meditations and narrow down to podcasts. They’re free and there are tons of them. Try and find the ones that feel right for you.</a:t>
            </a:r>
            <a:endParaRPr lang="en-US" sz="1400" b="1" dirty="0">
              <a:solidFill>
                <a:srgbClr val="7030A0"/>
              </a:solidFill>
              <a:latin typeface="Montserrat Light" panose="00000400000000000000" pitchFamily="50" charset="0"/>
            </a:endParaRPr>
          </a:p>
          <a:p>
            <a:pPr>
              <a:lnSpc>
                <a:spcPct val="150000"/>
              </a:lnSpc>
            </a:pPr>
            <a:r>
              <a:rPr lang="en-US" sz="1400" dirty="0">
                <a:latin typeface="Montserrat Light" panose="00000400000000000000" pitchFamily="50" charset="0"/>
              </a:rPr>
              <a:t>Here’s Deepak Chopra on learning to meditate. He did this clip for the Dr. OZ show awhile back.</a:t>
            </a:r>
            <a:br>
              <a:rPr lang="en-US" sz="1400" dirty="0">
                <a:latin typeface="Montserrat Light" panose="00000400000000000000" pitchFamily="50" charset="0"/>
              </a:rPr>
            </a:br>
            <a:r>
              <a:rPr lang="en-US" sz="1400">
                <a:latin typeface="Montserrat Light" panose="00000400000000000000" pitchFamily="50" charset="0"/>
                <a:hlinkClick r:id="rId2"/>
              </a:rPr>
              <a:t>https://www.doctoroz.com/videos/deepak-chopra-meditation</a:t>
            </a:r>
            <a:endParaRPr lang="en-US" sz="140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There are many meditation techniques including Mantra, Chakra, Heart, </a:t>
            </a:r>
            <a:r>
              <a:rPr lang="en-US" sz="1400" dirty="0" err="1">
                <a:latin typeface="Montserrat Light" panose="00000400000000000000" pitchFamily="50" charset="0"/>
              </a:rPr>
              <a:t>Trataka</a:t>
            </a:r>
            <a:r>
              <a:rPr lang="en-US" sz="1400" dirty="0">
                <a:latin typeface="Montserrat Light" panose="00000400000000000000" pitchFamily="50" charset="0"/>
              </a:rPr>
              <a:t> and more. You really have to experiment and find what resonates with you. Here’s a good article describing different techniques. </a:t>
            </a:r>
            <a:r>
              <a:rPr lang="en-US" sz="1400" dirty="0">
                <a:latin typeface="Montserrat Light" panose="00000400000000000000" pitchFamily="50" charset="0"/>
                <a:hlinkClick r:id="rId3"/>
              </a:rPr>
              <a:t>http://www.healthandyoga.com/html/meditation/meditationtechniques.html</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Meditation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12</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20351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4686" cy="6858001"/>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1788433426"/>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12</a:t>
            </a:r>
          </a:p>
        </p:txBody>
      </p:sp>
      <p:sp>
        <p:nvSpPr>
          <p:cNvPr id="5" name="TextBox 4">
            <a:extLst>
              <a:ext uri="{FF2B5EF4-FFF2-40B4-BE49-F238E27FC236}">
                <a16:creationId xmlns:a16="http://schemas.microsoft.com/office/drawing/2014/main" id="{9CA39B0B-D2BC-4410-904C-3063E15D4A72}"/>
              </a:ext>
            </a:extLst>
          </p:cNvPr>
          <p:cNvSpPr txBox="1"/>
          <p:nvPr/>
        </p:nvSpPr>
        <p:spPr>
          <a:xfrm>
            <a:off x="1375439" y="435090"/>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43134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7002654" y="2121036"/>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12</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7002654" y="2795426"/>
            <a:ext cx="4173843" cy="1015856"/>
          </a:xfrm>
          <a:prstGeom prst="rect">
            <a:avLst/>
          </a:prstGeom>
        </p:spPr>
        <p:txBody>
          <a:bodyPr wrap="square">
            <a:spAutoFit/>
          </a:bodyPr>
          <a:lstStyle/>
          <a:p>
            <a:pPr marL="285750" lvl="0" indent="-285750">
              <a:lnSpc>
                <a:spcPct val="150000"/>
              </a:lnSpc>
              <a:buFont typeface="Wingdings" panose="05000000000000000000" pitchFamily="2" charset="2"/>
              <a:buChar char="q"/>
            </a:pPr>
            <a:r>
              <a:rPr lang="en-US" sz="1400" dirty="0">
                <a:solidFill>
                  <a:schemeClr val="bg1"/>
                </a:solidFill>
                <a:latin typeface="Montserrat Light" panose="00000400000000000000" pitchFamily="50" charset="0"/>
              </a:rPr>
              <a:t>Set aside 15 minutes to meditate or pray. Schedule this 15 minutes into the remainder of your 28 days.</a:t>
            </a:r>
          </a:p>
        </p:txBody>
      </p:sp>
      <p:sp>
        <p:nvSpPr>
          <p:cNvPr id="10" name="TextBox 9"/>
          <p:cNvSpPr txBox="1"/>
          <p:nvPr/>
        </p:nvSpPr>
        <p:spPr>
          <a:xfrm>
            <a:off x="6986710" y="1387431"/>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person lying on a bed&#10;&#10;Description automatically generated">
            <a:extLst>
              <a:ext uri="{FF2B5EF4-FFF2-40B4-BE49-F238E27FC236}">
                <a16:creationId xmlns:a16="http://schemas.microsoft.com/office/drawing/2014/main" id="{FD88AC6D-3901-4D7C-B9BD-387AEFA18C3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8720" b="28720"/>
          <a:stretch>
            <a:fillRect/>
          </a:stretch>
        </p:blipFill>
        <p:spPr/>
      </p:pic>
      <p:sp>
        <p:nvSpPr>
          <p:cNvPr id="12" name="TextBox 11">
            <a:extLst>
              <a:ext uri="{FF2B5EF4-FFF2-40B4-BE49-F238E27FC236}">
                <a16:creationId xmlns:a16="http://schemas.microsoft.com/office/drawing/2014/main" id="{CB7F6335-BF2C-43AF-9760-CF6DE2366FF7}"/>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flipV="1">
            <a:off x="12720736" y="7893496"/>
            <a:ext cx="67122" cy="45719"/>
          </a:xfrm>
        </p:spPr>
      </p:sp>
      <p:sp>
        <p:nvSpPr>
          <p:cNvPr id="4" name="TextBox 3"/>
          <p:cNvSpPr txBox="1"/>
          <p:nvPr/>
        </p:nvSpPr>
        <p:spPr>
          <a:xfrm>
            <a:off x="504825" y="4560163"/>
            <a:ext cx="386676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HEADLINE</a:t>
            </a:r>
          </a:p>
        </p:txBody>
      </p:sp>
      <p:sp>
        <p:nvSpPr>
          <p:cNvPr id="5" name="Rectangle 4"/>
          <p:cNvSpPr/>
          <p:nvPr/>
        </p:nvSpPr>
        <p:spPr>
          <a:xfrm>
            <a:off x="1" y="2410278"/>
            <a:ext cx="341760"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25190" y="2338152"/>
            <a:ext cx="3417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rPr>
              <a:t> </a:t>
            </a:r>
            <a:endParaRPr kumimoji="0" lang="id-ID" sz="3600" b="0" i="0" u="none" strike="noStrike" kern="1200" cap="none" spc="300" normalizeH="0" baseline="0" noProof="0" dirty="0">
              <a:ln>
                <a:noFill/>
              </a:ln>
              <a:solidFill>
                <a:prstClr val="white"/>
              </a:solidFill>
              <a:effectLst/>
              <a:uLnTx/>
              <a:uFillTx/>
              <a:latin typeface="Montserrat" pitchFamily="2" charset="77"/>
              <a:ea typeface="Lato Medium" panose="020F0502020204030203" pitchFamily="34" charset="0"/>
              <a:cs typeface="Lato Medium" panose="020F0502020204030203" pitchFamily="34" charset="0"/>
            </a:endParaRPr>
          </a:p>
        </p:txBody>
      </p:sp>
      <p:sp>
        <p:nvSpPr>
          <p:cNvPr id="8" name="Right Triangle 7"/>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93DAECD-DB49-4AE2-AFB4-BAC84940B656}"/>
              </a:ext>
            </a:extLst>
          </p:cNvPr>
          <p:cNvSpPr txBox="1"/>
          <p:nvPr/>
        </p:nvSpPr>
        <p:spPr>
          <a:xfrm rot="10800000" flipV="1">
            <a:off x="1415480" y="1520595"/>
            <a:ext cx="103998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Client Name _____________________    Date  _______________</a:t>
            </a:r>
          </a:p>
        </p:txBody>
      </p:sp>
      <p:graphicFrame>
        <p:nvGraphicFramePr>
          <p:cNvPr id="12" name="Table 12">
            <a:extLst>
              <a:ext uri="{FF2B5EF4-FFF2-40B4-BE49-F238E27FC236}">
                <a16:creationId xmlns:a16="http://schemas.microsoft.com/office/drawing/2014/main" id="{68763EB1-A36E-4008-B625-1E301B69AFAF}"/>
              </a:ext>
            </a:extLst>
          </p:cNvPr>
          <p:cNvGraphicFramePr>
            <a:graphicFrameLocks noGrp="1"/>
          </p:cNvGraphicFramePr>
          <p:nvPr>
            <p:extLst>
              <p:ext uri="{D42A27DB-BD31-4B8C-83A1-F6EECF244321}">
                <p14:modId xmlns:p14="http://schemas.microsoft.com/office/powerpoint/2010/main" val="2200955661"/>
              </p:ext>
            </p:extLst>
          </p:nvPr>
        </p:nvGraphicFramePr>
        <p:xfrm>
          <a:off x="1450379" y="1671943"/>
          <a:ext cx="8174013" cy="5120640"/>
        </p:xfrm>
        <a:graphic>
          <a:graphicData uri="http://schemas.openxmlformats.org/drawingml/2006/table">
            <a:tbl>
              <a:tblPr bandRow="1">
                <a:tableStyleId>{2D5ABB26-0587-4C30-8999-92F81FD0307C}</a:tableStyleId>
              </a:tblPr>
              <a:tblGrid>
                <a:gridCol w="8174013">
                  <a:extLst>
                    <a:ext uri="{9D8B030D-6E8A-4147-A177-3AD203B41FA5}">
                      <a16:colId xmlns:a16="http://schemas.microsoft.com/office/drawing/2014/main" val="1614692410"/>
                    </a:ext>
                  </a:extLst>
                </a:gridCol>
              </a:tblGrid>
              <a:tr h="309773">
                <a:tc>
                  <a:txBody>
                    <a:bodyPr/>
                    <a:lstStyle/>
                    <a:p>
                      <a:endParaRPr lang="en-US" dirty="0">
                        <a:latin typeface="Montserrat Light" panose="00000400000000000000" pitchFamily="50"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321720"/>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243601"/>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246743"/>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810829"/>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9205747"/>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965123"/>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785086"/>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22490"/>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7941195"/>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365946"/>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795931"/>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0909924"/>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947954"/>
                  </a:ext>
                </a:extLst>
              </a:tr>
              <a:tr h="309773">
                <a:tc>
                  <a:txBody>
                    <a:bodyPr/>
                    <a:lstStyle/>
                    <a:p>
                      <a:endParaRPr lang="en-US" dirty="0">
                        <a:latin typeface="Montserrat Light" panose="00000400000000000000" pitchFamily="50"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15283"/>
                  </a:ext>
                </a:extLst>
              </a:tr>
            </a:tbl>
          </a:graphicData>
        </a:graphic>
      </p:graphicFrame>
      <p:sp>
        <p:nvSpPr>
          <p:cNvPr id="14" name="TextBox 13">
            <a:extLst>
              <a:ext uri="{FF2B5EF4-FFF2-40B4-BE49-F238E27FC236}">
                <a16:creationId xmlns:a16="http://schemas.microsoft.com/office/drawing/2014/main" id="{9A0AB5E0-3C95-4C11-8EFF-0F7E3D9277EC}"/>
              </a:ext>
            </a:extLst>
          </p:cNvPr>
          <p:cNvSpPr txBox="1"/>
          <p:nvPr/>
        </p:nvSpPr>
        <p:spPr>
          <a:xfrm>
            <a:off x="472753" y="442107"/>
            <a:ext cx="45365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Session Notes</a:t>
            </a:r>
          </a:p>
        </p:txBody>
      </p:sp>
      <p:sp>
        <p:nvSpPr>
          <p:cNvPr id="15" name="TextBox 14">
            <a:extLst>
              <a:ext uri="{FF2B5EF4-FFF2-40B4-BE49-F238E27FC236}">
                <a16:creationId xmlns:a16="http://schemas.microsoft.com/office/drawing/2014/main" id="{5DB2D5DF-DF84-4065-9D34-269B9B07A2CF}"/>
              </a:ext>
            </a:extLst>
          </p:cNvPr>
          <p:cNvSpPr txBox="1"/>
          <p:nvPr/>
        </p:nvSpPr>
        <p:spPr>
          <a:xfrm flipH="1">
            <a:off x="1300845" y="257441"/>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Light" panose="00000400000000000000" pitchFamily="50" charset="0"/>
                <a:ea typeface="+mn-ea"/>
                <a:cs typeface="+mn-cs"/>
              </a:rPr>
              <a:t>DAY 12</a:t>
            </a:r>
          </a:p>
        </p:txBody>
      </p:sp>
    </p:spTree>
    <p:extLst>
      <p:ext uri="{BB962C8B-B14F-4D97-AF65-F5344CB8AC3E}">
        <p14:creationId xmlns:p14="http://schemas.microsoft.com/office/powerpoint/2010/main" val="210760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4893840"/>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rPr>
              <a:t>Whether you call it reflection, meditation or prayer, it calms and clears our minds and provides for necessary inner health. Our world is so busy and if we allow the external happenings around us to integrate with our inner peace, stress and physical illness can ensue.  </a:t>
            </a:r>
          </a:p>
          <a:p>
            <a:pPr>
              <a:lnSpc>
                <a:spcPct val="150000"/>
              </a:lnSpc>
            </a:pPr>
            <a:endParaRPr lang="en-US" sz="1400" dirty="0">
              <a:solidFill>
                <a:srgbClr val="7030A0"/>
              </a:solidFill>
              <a:latin typeface="Montserrat Light" panose="00000400000000000000" pitchFamily="50" charset="0"/>
            </a:endParaRPr>
          </a:p>
          <a:p>
            <a:pPr>
              <a:lnSpc>
                <a:spcPct val="150000"/>
              </a:lnSpc>
            </a:pPr>
            <a:r>
              <a:rPr lang="en-US" sz="1400" dirty="0">
                <a:latin typeface="Montserrat Light" panose="00000400000000000000" pitchFamily="50" charset="0"/>
              </a:rPr>
              <a:t>In Latin, the word meditate means to connect and align with our center. Prayer is to align with our god.  Either way, we are silencing our outer world and aligning with our true self.</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Meditation and prayer have been around since ancient times. It is even more important now because of the “busyness” we surround ourselves with. If we can start out with just a few minutes a day and let the time grow, we will experience gains in many areas of our lives. One of the best things is that meditation is free! If we can find the time, we can do it almost anyplace.  </a:t>
            </a:r>
          </a:p>
          <a:p>
            <a:pPr>
              <a:lnSpc>
                <a:spcPct val="150000"/>
              </a:lnSpc>
            </a:pPr>
            <a:r>
              <a:rPr lang="en-US" sz="1400" dirty="0">
                <a:latin typeface="Montserrat Light" panose="00000400000000000000" pitchFamily="50" charset="0"/>
              </a:rPr>
              <a:t>We don’t have to dress up or have anything special.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Just make yourself comfortable and go for it.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Meditation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12</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77732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9A38B7-95C0-44DC-BF17-75CD9056D7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84" r="6434" b="-1"/>
          <a:stretch/>
        </p:blipFill>
        <p:spPr>
          <a:xfrm>
            <a:off x="5878849"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a:extLst>
              <a:ext uri="{FF2B5EF4-FFF2-40B4-BE49-F238E27FC236}">
                <a16:creationId xmlns:a16="http://schemas.microsoft.com/office/drawing/2014/main" id="{E1DA2867-5BE7-471B-B379-88168BFA1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1564" y="7138985"/>
            <a:ext cx="59324" cy="45719"/>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1238834" y="1479720"/>
            <a:ext cx="4524293" cy="4464620"/>
          </a:xfrm>
          <a:prstGeom prst="rect">
            <a:avLst/>
          </a:prstGeom>
        </p:spPr>
        <p:txBody>
          <a:bodyPr wrap="square">
            <a:spAutoFit/>
          </a:bodyPr>
          <a:lstStyle/>
          <a:p>
            <a:pPr>
              <a:lnSpc>
                <a:spcPts val="1900"/>
              </a:lnSpc>
            </a:pPr>
            <a:r>
              <a:rPr lang="en-US" sz="1400" b="1" dirty="0">
                <a:solidFill>
                  <a:srgbClr val="F05958"/>
                </a:solidFill>
                <a:latin typeface="Montserrat Light" panose="00000400000000000000" pitchFamily="50" charset="0"/>
              </a:rPr>
              <a:t>Benefits:</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Clarity</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Perspective</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Wisdom</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Creates inner peace</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Understanding</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Spiritual harmony</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Relaxation</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Enlightenment</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Deepens relationship with our god</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Introspection</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Ideas</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Assurance </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Puts us in the present</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Improves flow of oxygen to lungs</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Improves blood flow</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Reduces anxiety</a:t>
            </a:r>
          </a:p>
          <a:p>
            <a:pPr marL="285750" indent="-285750">
              <a:lnSpc>
                <a:spcPts val="1900"/>
              </a:lnSpc>
              <a:buFont typeface="Wingdings" panose="05000000000000000000" pitchFamily="2" charset="2"/>
              <a:buChar char="§"/>
            </a:pPr>
            <a:r>
              <a:rPr lang="en-US" sz="1400" dirty="0">
                <a:latin typeface="Montserrat Light" panose="00000400000000000000" pitchFamily="50" charset="0"/>
              </a:rPr>
              <a:t>Decreases tension</a:t>
            </a:r>
          </a:p>
        </p:txBody>
      </p:sp>
      <p:sp>
        <p:nvSpPr>
          <p:cNvPr id="22" name="TextBox 21"/>
          <p:cNvSpPr txBox="1"/>
          <p:nvPr/>
        </p:nvSpPr>
        <p:spPr>
          <a:xfrm>
            <a:off x="420686" y="452365"/>
            <a:ext cx="4012637"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Meditation</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p:sp>
      <p:sp>
        <p:nvSpPr>
          <p:cNvPr id="2" name="TextBox 1">
            <a:extLst>
              <a:ext uri="{FF2B5EF4-FFF2-40B4-BE49-F238E27FC236}">
                <a16:creationId xmlns:a16="http://schemas.microsoft.com/office/drawing/2014/main" id="{BE7233F0-9C73-4528-B9C5-F64B9BEF5D5B}"/>
              </a:ext>
            </a:extLst>
          </p:cNvPr>
          <p:cNvSpPr txBox="1"/>
          <p:nvPr/>
        </p:nvSpPr>
        <p:spPr>
          <a:xfrm>
            <a:off x="1390684" y="323721"/>
            <a:ext cx="2853558"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12</a:t>
            </a:r>
          </a:p>
        </p:txBody>
      </p:sp>
    </p:spTree>
    <p:extLst>
      <p:ext uri="{BB962C8B-B14F-4D97-AF65-F5344CB8AC3E}">
        <p14:creationId xmlns:p14="http://schemas.microsoft.com/office/powerpoint/2010/main" val="89409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9A38B7-95C0-44DC-BF17-75CD9056D7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84" r="6434" b="-1"/>
          <a:stretch/>
        </p:blipFill>
        <p:spPr>
          <a:xfrm flipH="1" flipV="1">
            <a:off x="12191999" y="6857999"/>
            <a:ext cx="45719" cy="496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a:extLst>
              <a:ext uri="{FF2B5EF4-FFF2-40B4-BE49-F238E27FC236}">
                <a16:creationId xmlns:a16="http://schemas.microsoft.com/office/drawing/2014/main" id="{E1DA2867-5BE7-471B-B379-88168BFA1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1564" y="7138985"/>
            <a:ext cx="59324" cy="45719"/>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1237133" y="1475933"/>
            <a:ext cx="4524293" cy="4464620"/>
          </a:xfrm>
          <a:prstGeom prst="rect">
            <a:avLst/>
          </a:prstGeom>
        </p:spPr>
        <p:txBody>
          <a:bodyPr wrap="square">
            <a:spAutoFit/>
          </a:bodyPr>
          <a:lstStyle/>
          <a:p>
            <a:pPr lvl="0">
              <a:lnSpc>
                <a:spcPts val="1900"/>
              </a:lnSpc>
            </a:pPr>
            <a:r>
              <a:rPr lang="en-US" sz="1400" b="1" dirty="0">
                <a:solidFill>
                  <a:srgbClr val="F05958"/>
                </a:solidFill>
                <a:latin typeface="Montserrat Light" panose="00000400000000000000" pitchFamily="50" charset="0"/>
              </a:rPr>
              <a:t>Benefits:</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Reduces release of cortisol (weight gain)</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Enhances immunity</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Decreases aging</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Raises DHEA level</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Helps headaches</a:t>
            </a:r>
            <a:endParaRPr lang="en-US" sz="1400" b="1" dirty="0">
              <a:solidFill>
                <a:srgbClr val="7030A0"/>
              </a:solidFill>
              <a:latin typeface="Montserrat Light" panose="00000400000000000000" pitchFamily="50" charset="0"/>
            </a:endParaRP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Increases self-confidence</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Releases fears</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Creativity</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Focus</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Intuition</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Productivity</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Purifies thoughts</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More assertive, less aggression</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Reduces worry</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Reduces guilt</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Increases tolerance</a:t>
            </a:r>
          </a:p>
          <a:p>
            <a:pPr marL="285750" lvl="0" indent="-285750">
              <a:lnSpc>
                <a:spcPts val="1900"/>
              </a:lnSpc>
              <a:buFont typeface="Wingdings" panose="05000000000000000000" pitchFamily="2" charset="2"/>
              <a:buChar char="§"/>
            </a:pPr>
            <a:r>
              <a:rPr lang="en-US" sz="1400" dirty="0">
                <a:solidFill>
                  <a:prstClr val="black"/>
                </a:solidFill>
                <a:latin typeface="Montserrat Light" panose="00000400000000000000" pitchFamily="50" charset="0"/>
              </a:rPr>
              <a:t>Centers</a:t>
            </a:r>
          </a:p>
        </p:txBody>
      </p:sp>
      <p:sp>
        <p:nvSpPr>
          <p:cNvPr id="22" name="TextBox 21"/>
          <p:cNvSpPr txBox="1"/>
          <p:nvPr/>
        </p:nvSpPr>
        <p:spPr>
          <a:xfrm>
            <a:off x="420686" y="452365"/>
            <a:ext cx="4012637" cy="830997"/>
          </a:xfrm>
          <a:prstGeom prst="rect">
            <a:avLst/>
          </a:prstGeom>
          <a:noFill/>
        </p:spPr>
        <p:txBody>
          <a:bodyPr wrap="none" rtlCol="0">
            <a:spAutoFit/>
          </a:bodyPr>
          <a:lstStyle/>
          <a:p>
            <a:r>
              <a:rPr lang="en-US" sz="4800" b="1" spc="300">
                <a:solidFill>
                  <a:srgbClr val="27B2B1"/>
                </a:solidFill>
                <a:latin typeface="Montserrat" pitchFamily="2" charset="77"/>
                <a:ea typeface="Source Sans Pro Black" panose="020B0803030403020204" pitchFamily="34" charset="0"/>
              </a:rPr>
              <a:t>Meditation</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p:sp>
      <p:sp>
        <p:nvSpPr>
          <p:cNvPr id="2" name="TextBox 1">
            <a:extLst>
              <a:ext uri="{FF2B5EF4-FFF2-40B4-BE49-F238E27FC236}">
                <a16:creationId xmlns:a16="http://schemas.microsoft.com/office/drawing/2014/main" id="{BE7233F0-9C73-4528-B9C5-F64B9BEF5D5B}"/>
              </a:ext>
            </a:extLst>
          </p:cNvPr>
          <p:cNvSpPr txBox="1"/>
          <p:nvPr/>
        </p:nvSpPr>
        <p:spPr>
          <a:xfrm>
            <a:off x="1390684" y="323721"/>
            <a:ext cx="2853558" cy="369332"/>
          </a:xfrm>
          <a:prstGeom prst="rect">
            <a:avLst/>
          </a:prstGeom>
          <a:noFill/>
        </p:spPr>
        <p:txBody>
          <a:bodyPr wrap="square" rtlCol="0">
            <a:spAutoFit/>
          </a:bodyPr>
          <a:lstStyle/>
          <a:p>
            <a:r>
              <a:rPr lang="en-US">
                <a:solidFill>
                  <a:srgbClr val="27B2B1"/>
                </a:solidFill>
                <a:latin typeface="Montserrat" panose="00000500000000000000" pitchFamily="50" charset="0"/>
              </a:rPr>
              <a:t>Day 12</a:t>
            </a:r>
            <a:endParaRPr lang="en-US" dirty="0">
              <a:solidFill>
                <a:srgbClr val="27B2B1"/>
              </a:solidFill>
              <a:latin typeface="Montserrat" panose="00000500000000000000" pitchFamily="50" charset="0"/>
            </a:endParaRPr>
          </a:p>
        </p:txBody>
      </p:sp>
      <p:pic>
        <p:nvPicPr>
          <p:cNvPr id="11" name="Picture 10">
            <a:extLst>
              <a:ext uri="{FF2B5EF4-FFF2-40B4-BE49-F238E27FC236}">
                <a16:creationId xmlns:a16="http://schemas.microsoft.com/office/drawing/2014/main" id="{84370B73-DC3C-4436-BC7A-3860F1FE3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60233" y="6683025"/>
            <a:ext cx="45719" cy="58860"/>
          </a:xfrm>
          <a:prstGeom prst="rect">
            <a:avLst/>
          </a:prstGeom>
        </p:spPr>
      </p:pic>
      <p:pic>
        <p:nvPicPr>
          <p:cNvPr id="14" name="Picture 13">
            <a:extLst>
              <a:ext uri="{FF2B5EF4-FFF2-40B4-BE49-F238E27FC236}">
                <a16:creationId xmlns:a16="http://schemas.microsoft.com/office/drawing/2014/main" id="{0C69F4A3-3D59-4848-9A9E-9507939B3BEC}"/>
              </a:ext>
            </a:extLst>
          </p:cNvPr>
          <p:cNvPicPr>
            <a:picLocks noChangeAspect="1"/>
          </p:cNvPicPr>
          <p:nvPr/>
        </p:nvPicPr>
        <p:blipFill rotWithShape="1">
          <a:blip r:embed="rId5" cstate="print">
            <a:alphaModFix/>
            <a:extLst>
              <a:ext uri="{28A0092B-C50C-407E-A947-70E740481C1C}">
                <a14:useLocalDpi xmlns:a14="http://schemas.microsoft.com/office/drawing/2010/main" val="0"/>
              </a:ext>
            </a:extLst>
          </a:blip>
          <a:srcRect r="-2" b="18621"/>
          <a:stretch/>
        </p:blipFill>
        <p:spPr>
          <a:xfrm>
            <a:off x="6961235" y="664995"/>
            <a:ext cx="5109009"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269866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4570675"/>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Meditation</a:t>
            </a:r>
            <a:r>
              <a:rPr lang="en-US" sz="1400" dirty="0">
                <a:solidFill>
                  <a:srgbClr val="F05958"/>
                </a:solidFill>
                <a:latin typeface="Montserrat Light" panose="00000400000000000000" pitchFamily="50" charset="0"/>
              </a:rPr>
              <a:t> </a:t>
            </a:r>
          </a:p>
          <a:p>
            <a:pPr>
              <a:lnSpc>
                <a:spcPct val="150000"/>
              </a:lnSpc>
            </a:pPr>
            <a:r>
              <a:rPr lang="en-US" sz="1400" dirty="0">
                <a:solidFill>
                  <a:srgbClr val="F05958"/>
                </a:solidFill>
                <a:latin typeface="Montserrat Light" panose="00000400000000000000" pitchFamily="50" charset="0"/>
              </a:rPr>
              <a:t>Where do you find the time and how do you stay focused?  What’s the best way to get started?</a:t>
            </a:r>
          </a:p>
          <a:p>
            <a:pPr>
              <a:lnSpc>
                <a:spcPct val="150000"/>
              </a:lnSpc>
            </a:pPr>
            <a:endParaRPr lang="en-US" sz="1400" dirty="0">
              <a:solidFill>
                <a:srgbClr val="7030A0"/>
              </a:solidFill>
              <a:latin typeface="Montserrat Light" panose="00000400000000000000" pitchFamily="50" charset="0"/>
            </a:endParaRPr>
          </a:p>
          <a:p>
            <a:pPr>
              <a:lnSpc>
                <a:spcPct val="150000"/>
              </a:lnSpc>
            </a:pPr>
            <a:r>
              <a:rPr lang="en-US" sz="1400" dirty="0">
                <a:latin typeface="Montserrat Light" panose="00000400000000000000" pitchFamily="50" charset="0"/>
              </a:rPr>
              <a:t>To be honest, I’m still working on that. I’ll always be working on it! I started with guided meditations, which help me stay focused. I had never been particularly good at sticking with meditation, so I made a commitment that I would meditate every day. I kept hearing it would change my life. I loaded up my iPod with guided meditations, you can find them free all over the internet. Then I was stressing about having TOO many meditations! Not a great start.</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You really have to stick with it and keep on meditating, even if you feel like you spend more time thinking about all the laundry you should be doing. My mind runs at 100mph most of my waking hours. I really wanted to learn how to turn it off on occasion!  It does get better and better as you practice. I’m probably about five years into it now, and I see the benefits every day. The more I practice at quieting my mind for meditation, the quicker and easier quieting my mind is in my everyday life.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Meditation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12</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30568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4570675"/>
          </a:xfrm>
          <a:prstGeom prst="rect">
            <a:avLst/>
          </a:prstGeom>
        </p:spPr>
        <p:txBody>
          <a:bodyPr wrap="square">
            <a:spAutoFit/>
          </a:bodyPr>
          <a:lstStyle/>
          <a:p>
            <a:pPr>
              <a:lnSpc>
                <a:spcPct val="150000"/>
              </a:lnSpc>
            </a:pPr>
            <a:r>
              <a:rPr lang="en-US" sz="1400" dirty="0">
                <a:latin typeface="Montserrat Light" panose="00000400000000000000" pitchFamily="50" charset="0"/>
              </a:rPr>
              <a:t>It’s so important to really isolate yourself when you start to meditate. You need to really shut out the external and internal distractions as best you can. Not an easy thing to do, unless you live alone with no pets. My initial goal was to try to meditate first thing in the morning and last thing before I go to sleep. That almost never happens. I already get up before 6 a.m. every morning and unless I literally don’t get out of bed before I meditate, something grabs my attention first. I have to tiptoe into the bathroom and hope the puppy doesn’t hear me!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I downloaded some meditations so I can just grab my phone before I even get out of bed and start my weekday with some quiet time.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You can also bookmark meditations on YouTube, which are easy to find on the fly. On weekend mornings I get up, take care of the dog, get myself a cup of tea and head back to my room or out to my deck to meditate. I love morning meditations. It’s awesome to start your day with a clear mind.</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Meditation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12</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74952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4247509"/>
          </a:xfrm>
          <a:prstGeom prst="rect">
            <a:avLst/>
          </a:prstGeom>
        </p:spPr>
        <p:txBody>
          <a:bodyPr wrap="square">
            <a:spAutoFit/>
          </a:bodyPr>
          <a:lstStyle/>
          <a:p>
            <a:pPr>
              <a:lnSpc>
                <a:spcPct val="150000"/>
              </a:lnSpc>
            </a:pPr>
            <a:r>
              <a:rPr lang="en-US" sz="1400" dirty="0">
                <a:latin typeface="Montserrat Light" panose="00000400000000000000" pitchFamily="50" charset="0"/>
              </a:rPr>
              <a:t>Evening meditations are wonderful. You’re sleepy, so it’s a very different experience. There are some nice guided meditations that are designed to listen to when you’re going to sleep. It’s a fabulous way to wind down your day and calm your mind for a good night’s rest. If there’s something in your life you’re hoping to manifest or focus on, meditating on that topic before you go to sleep is said to tune your dreams and soul into those desires. I find I dream so much more when I meditate before sleep! I’m keeping a dream journal, but that’s a topic for another day.</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I’ve even tried to meditate during the day! On weekends that’s doable. On weekdays it’s a riot. I’ve tried to park in a quiet lot, sitting in a pretty place, hoping no cops come by and knock on my window wondering if I’m alive! There’s the delicate balance of needing the car battery on so I can listen to the meditation, and when it’s cold, so that the heat can run. I don’t want to asphyxiate myself, so then there must be open windows. You’re starting to get the picture. Not exactly the </a:t>
            </a:r>
          </a:p>
          <a:p>
            <a:pPr>
              <a:lnSpc>
                <a:spcPct val="150000"/>
              </a:lnSpc>
            </a:pPr>
            <a:r>
              <a:rPr lang="en-US" sz="1400" dirty="0">
                <a:latin typeface="Montserrat Light" panose="00000400000000000000" pitchFamily="50" charset="0"/>
              </a:rPr>
              <a:t>stress-free environment I’m shooting for.</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463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Meditation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12</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405595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3793</TotalTime>
  <Words>1290</Words>
  <Application>Microsoft Office PowerPoint</Application>
  <PresentationFormat>Widescreen</PresentationFormat>
  <Paragraphs>131</Paragraphs>
  <Slides>12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Calibri</vt:lpstr>
      <vt:lpstr>Calibri Light</vt:lpstr>
      <vt:lpstr>Lato Medium</vt:lpstr>
      <vt:lpstr>Montserrat</vt:lpstr>
      <vt:lpstr>Montserrat Alternates ExtraBold</vt:lpstr>
      <vt:lpstr>Montserrat Light</vt:lpstr>
      <vt:lpstr>Wingdings</vt:lpstr>
      <vt:lpstr>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173</cp:revision>
  <dcterms:created xsi:type="dcterms:W3CDTF">2018-06-21T04:17:42Z</dcterms:created>
  <dcterms:modified xsi:type="dcterms:W3CDTF">2025-03-13T20:46:28Z</dcterms:modified>
</cp:coreProperties>
</file>