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12" r:id="rId3"/>
  </p:sldMasterIdLst>
  <p:notesMasterIdLst>
    <p:notesMasterId r:id="rId40"/>
  </p:notesMasterIdLst>
  <p:sldIdLst>
    <p:sldId id="256" r:id="rId4"/>
    <p:sldId id="299" r:id="rId5"/>
    <p:sldId id="428" r:id="rId6"/>
    <p:sldId id="439" r:id="rId7"/>
    <p:sldId id="430" r:id="rId8"/>
    <p:sldId id="440" r:id="rId9"/>
    <p:sldId id="441" r:id="rId10"/>
    <p:sldId id="442" r:id="rId11"/>
    <p:sldId id="443" r:id="rId12"/>
    <p:sldId id="445" r:id="rId13"/>
    <p:sldId id="446" r:id="rId14"/>
    <p:sldId id="447" r:id="rId15"/>
    <p:sldId id="448" r:id="rId16"/>
    <p:sldId id="449" r:id="rId17"/>
    <p:sldId id="450" r:id="rId18"/>
    <p:sldId id="451" r:id="rId19"/>
    <p:sldId id="452" r:id="rId20"/>
    <p:sldId id="453" r:id="rId21"/>
    <p:sldId id="454" r:id="rId22"/>
    <p:sldId id="456" r:id="rId23"/>
    <p:sldId id="457" r:id="rId24"/>
    <p:sldId id="458" r:id="rId25"/>
    <p:sldId id="459" r:id="rId26"/>
    <p:sldId id="460" r:id="rId27"/>
    <p:sldId id="461" r:id="rId28"/>
    <p:sldId id="462" r:id="rId29"/>
    <p:sldId id="463" r:id="rId30"/>
    <p:sldId id="464" r:id="rId31"/>
    <p:sldId id="465" r:id="rId32"/>
    <p:sldId id="466" r:id="rId33"/>
    <p:sldId id="467" r:id="rId34"/>
    <p:sldId id="468" r:id="rId35"/>
    <p:sldId id="469" r:id="rId36"/>
    <p:sldId id="470" r:id="rId37"/>
    <p:sldId id="317" r:id="rId38"/>
    <p:sldId id="303" r:id="rId3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4D9392"/>
    <a:srgbClr val="A8DDDC"/>
    <a:srgbClr val="CCEAEA"/>
    <a:srgbClr val="FDE9E9"/>
    <a:srgbClr val="1456A3"/>
    <a:srgbClr val="1EBBB0"/>
    <a:srgbClr val="54BE8F"/>
    <a:srgbClr val="F49A20"/>
    <a:srgbClr val="F06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258DE86E-5D98-48CB-9D65-A37CA4583047}"/>
    <pc:docChg chg="delSld">
      <pc:chgData name="Mark Wiederin" userId="637f652a6015893c" providerId="LiveId" clId="{258DE86E-5D98-48CB-9D65-A37CA4583047}" dt="2021-07-19T03:54:39.078" v="0" actId="47"/>
      <pc:docMkLst>
        <pc:docMk/>
      </pc:docMkLst>
      <pc:sldChg chg="del">
        <pc:chgData name="Mark Wiederin" userId="637f652a6015893c" providerId="LiveId" clId="{258DE86E-5D98-48CB-9D65-A37CA4583047}" dt="2021-07-19T03:54:39.078" v="0" actId="47"/>
        <pc:sldMkLst>
          <pc:docMk/>
          <pc:sldMk cId="82499083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009DE-0D5D-45EB-8388-DC3296F1F557}"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5670D-76A3-4B19-B62C-998FB747FDAF}" type="slidenum">
              <a:rPr lang="en-US" smtClean="0"/>
              <a:t>‹#›</a:t>
            </a:fld>
            <a:endParaRPr lang="en-US"/>
          </a:p>
        </p:txBody>
      </p:sp>
    </p:spTree>
    <p:extLst>
      <p:ext uri="{BB962C8B-B14F-4D97-AF65-F5344CB8AC3E}">
        <p14:creationId xmlns:p14="http://schemas.microsoft.com/office/powerpoint/2010/main" val="429060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21956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594251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89239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51315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6351639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03383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088721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284192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527881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3964406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1621253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3438480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1353857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829827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38229679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3853892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4408992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414668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161606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385924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1871520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899248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2166927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27419488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597930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22019582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332763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31698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991246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9945396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3142102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0844846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615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94758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939289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06864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012437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04581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32934676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5844515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29815185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42190786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9758281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37699512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41372682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12724001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6090375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34039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35115717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644509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26229922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23054564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4784927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24993479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26975707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8784363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11229377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259931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3647542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725188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750559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96482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16579007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21232323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2.jpeg"/><Relationship Id="rId7" Type="http://schemas.openxmlformats.org/officeDocument/2006/relationships/hyperlink" Target="https://pxhere.com/en/photo/1434343" TargetMode="External"/><Relationship Id="rId2" Type="http://schemas.openxmlformats.org/officeDocument/2006/relationships/image" Target="../media/image11.jpeg"/><Relationship Id="rId1" Type="http://schemas.openxmlformats.org/officeDocument/2006/relationships/slideLayout" Target="../slideLayouts/slideLayout2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3.jpeg"/><Relationship Id="rId4" Type="http://schemas.openxmlformats.org/officeDocument/2006/relationships/hyperlink" Target="http://lavaculture.blogspot.com/2011/04/how-of-essential-oils.html" TargetMode="Externa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8" Type="http://schemas.openxmlformats.org/officeDocument/2006/relationships/hyperlink" Target="https://pxhere.com/en/photo/1434343" TargetMode="External"/><Relationship Id="rId3" Type="http://schemas.openxmlformats.org/officeDocument/2006/relationships/image" Target="../media/image15.jpeg"/><Relationship Id="rId7"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27.xml"/><Relationship Id="rId6" Type="http://schemas.openxmlformats.org/officeDocument/2006/relationships/image" Target="../media/image7.jpeg"/><Relationship Id="rId11" Type="http://schemas.openxmlformats.org/officeDocument/2006/relationships/image" Target="../media/image13.jpeg"/><Relationship Id="rId5" Type="http://schemas.openxmlformats.org/officeDocument/2006/relationships/hyperlink" Target="http://lavaculture.blogspot.com/2011/04/how-of-essential-oils.html" TargetMode="External"/><Relationship Id="rId10" Type="http://schemas.openxmlformats.org/officeDocument/2006/relationships/image" Target="../media/image10.jpeg"/><Relationship Id="rId4" Type="http://schemas.openxmlformats.org/officeDocument/2006/relationships/image" Target="../media/image12.jpeg"/><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2.jpeg"/><Relationship Id="rId7" Type="http://schemas.openxmlformats.org/officeDocument/2006/relationships/hyperlink" Target="https://pxhere.com/en/photo/1434343" TargetMode="External"/><Relationship Id="rId2" Type="http://schemas.openxmlformats.org/officeDocument/2006/relationships/image" Target="../media/image16.jpeg"/><Relationship Id="rId1" Type="http://schemas.openxmlformats.org/officeDocument/2006/relationships/slideLayout" Target="../slideLayouts/slideLayout2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7.jpeg"/><Relationship Id="rId4" Type="http://schemas.openxmlformats.org/officeDocument/2006/relationships/hyperlink" Target="http://lavaculture.blogspot.com/2011/04/how-of-essential-oils.html" TargetMode="External"/><Relationship Id="rId9"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nc/3.0/" TargetMode="External"/><Relationship Id="rId2"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hyperlink" Target="https://www.ryansmithphotography.com/family-gallery/" TargetMode="External"/><Relationship Id="rId5" Type="http://schemas.openxmlformats.org/officeDocument/2006/relationships/image" Target="../media/image5.jpg"/><Relationship Id="rId4" Type="http://schemas.openxmlformats.org/officeDocument/2006/relationships/hyperlink" Target="https://sobercourage.com/2017/06/16/100-fun-things-to-do-sobe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lavaculture.blogspot.com/2011/04/how-of-essential-oils.html" TargetMode="External"/><Relationship Id="rId7"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27.xml"/><Relationship Id="rId6" Type="http://schemas.openxmlformats.org/officeDocument/2006/relationships/hyperlink" Target="https://pxhere.com/en/photo/1434343"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FOURTEEN</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A0131D69-9C4D-418B-A4D3-E2E86A3AB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322279C-A4D4-496A-B67E-50E07293E2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806" r="10516"/>
          <a:stretch/>
        </p:blipFill>
        <p:spPr>
          <a:xfrm>
            <a:off x="6779170"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13" name="Picture 12" descr="A plate of food on a table&#10;&#10;Description automatically generated">
            <a:extLst>
              <a:ext uri="{FF2B5EF4-FFF2-40B4-BE49-F238E27FC236}">
                <a16:creationId xmlns:a16="http://schemas.microsoft.com/office/drawing/2014/main" id="{2AF69353-D678-45FD-AC59-5FA2170B1E80}"/>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995" r="20557" b="-1"/>
          <a:stretch/>
        </p:blipFill>
        <p:spPr>
          <a:xfrm flipH="1" flipV="1">
            <a:off x="12191998" y="6857984"/>
            <a:ext cx="45719" cy="4966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extBox 13">
            <a:extLst>
              <a:ext uri="{FF2B5EF4-FFF2-40B4-BE49-F238E27FC236}">
                <a16:creationId xmlns:a16="http://schemas.microsoft.com/office/drawing/2014/main" id="{9965F6C1-4FE5-4EFF-BA3F-5CC2D06C86F3}"/>
              </a:ext>
            </a:extLst>
          </p:cNvPr>
          <p:cNvSpPr txBox="1"/>
          <p:nvPr/>
        </p:nvSpPr>
        <p:spPr>
          <a:xfrm>
            <a:off x="11983453" y="8119238"/>
            <a:ext cx="80569" cy="200055"/>
          </a:xfrm>
          <a:prstGeom prst="rect">
            <a:avLst/>
          </a:prstGeom>
          <a:solidFill>
            <a:srgbClr val="000000"/>
          </a:solidFill>
        </p:spPr>
        <p:txBody>
          <a:bodyPr wrap="square" rtlCol="0">
            <a:spAutoFit/>
          </a:bodyPr>
          <a:lstStyle/>
          <a:p>
            <a:pPr algn="r">
              <a:spcAft>
                <a:spcPts val="600"/>
              </a:spcAft>
            </a:pPr>
            <a:r>
              <a:rPr lang="en-US" sz="700" dirty="0">
                <a:solidFill>
                  <a:srgbClr val="FFFFFF"/>
                </a:solidFill>
              </a:rPr>
              <a:t> </a:t>
            </a:r>
          </a:p>
        </p:txBody>
      </p:sp>
      <p:pic>
        <p:nvPicPr>
          <p:cNvPr id="9" name="Picture 8">
            <a:extLst>
              <a:ext uri="{FF2B5EF4-FFF2-40B4-BE49-F238E27FC236}">
                <a16:creationId xmlns:a16="http://schemas.microsoft.com/office/drawing/2014/main" id="{F3FBFD43-5ED9-4FCA-8355-D6603D5035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231" r="18837" b="-1"/>
          <a:stretch/>
        </p:blipFill>
        <p:spPr>
          <a:xfrm>
            <a:off x="11465644" y="7880684"/>
            <a:ext cx="77527" cy="8421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370225" y="1491345"/>
            <a:ext cx="5525207" cy="2631682"/>
          </a:xfrm>
          <a:prstGeom prst="rect">
            <a:avLst/>
          </a:prstGeom>
        </p:spPr>
        <p:txBody>
          <a:bodyPr wrap="square">
            <a:spAutoFit/>
          </a:bodyPr>
          <a:lstStyle/>
          <a:p>
            <a:pPr>
              <a:lnSpc>
                <a:spcPct val="150000"/>
              </a:lnSpc>
            </a:pPr>
            <a:r>
              <a:rPr lang="en-US" sz="1400" b="1" dirty="0">
                <a:latin typeface="Montserrat Light" panose="00000400000000000000" pitchFamily="50" charset="0"/>
              </a:rPr>
              <a:t>Application Methods</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Essential Oils can be used in a multitude of ways:</a:t>
            </a:r>
          </a:p>
          <a:p>
            <a:pPr>
              <a:lnSpc>
                <a:spcPct val="150000"/>
              </a:lnSpc>
            </a:pP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Topically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Aromatically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Internally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Daily Uses </a:t>
            </a:r>
          </a:p>
        </p:txBody>
      </p:sp>
      <p:sp>
        <p:nvSpPr>
          <p:cNvPr id="22" name="TextBox 21"/>
          <p:cNvSpPr txBox="1"/>
          <p:nvPr/>
        </p:nvSpPr>
        <p:spPr>
          <a:xfrm>
            <a:off x="396622" y="509699"/>
            <a:ext cx="491993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Essential Oils</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6" name="Picture Placeholder 5" descr="A wooden table&#10;&#10;Description automatically generated">
            <a:extLst>
              <a:ext uri="{FF2B5EF4-FFF2-40B4-BE49-F238E27FC236}">
                <a16:creationId xmlns:a16="http://schemas.microsoft.com/office/drawing/2014/main" id="{FE65808B-A767-4629-9E9E-0E32C33686FC}"/>
              </a:ext>
            </a:extLst>
          </p:cNvPr>
          <p:cNvPicPr>
            <a:picLocks noGrp="1" noChangeAspect="1"/>
          </p:cNvPicPr>
          <p:nvPr>
            <p:ph type="pic" sz="quarter" idx="11"/>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5640" b="5640"/>
          <a:stretch>
            <a:fillRect/>
          </a:stretch>
        </p:blipFill>
        <p:spPr>
          <a:xfrm flipH="1" flipV="1">
            <a:off x="11575255" y="8587919"/>
            <a:ext cx="81278" cy="48079"/>
          </a:xfrm>
        </p:spPr>
      </p:pic>
      <p:sp>
        <p:nvSpPr>
          <p:cNvPr id="2" name="TextBox 1">
            <a:extLst>
              <a:ext uri="{FF2B5EF4-FFF2-40B4-BE49-F238E27FC236}">
                <a16:creationId xmlns:a16="http://schemas.microsoft.com/office/drawing/2014/main" id="{4718C02B-4059-4D11-A37B-B1C9FE39D605}"/>
              </a:ext>
            </a:extLst>
          </p:cNvPr>
          <p:cNvSpPr txBox="1"/>
          <p:nvPr/>
        </p:nvSpPr>
        <p:spPr>
          <a:xfrm>
            <a:off x="1370225" y="384180"/>
            <a:ext cx="95308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C5E4B55-62C7-4E45-A85E-3756D54D11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656533" y="7730744"/>
            <a:ext cx="85271" cy="48962"/>
          </a:xfrm>
          <a:prstGeom prst="rect">
            <a:avLst/>
          </a:prstGeom>
        </p:spPr>
      </p:pic>
      <p:pic>
        <p:nvPicPr>
          <p:cNvPr id="4" name="Picture 3" descr="A plate of food on a table&#10;&#10;Description automatically generated">
            <a:extLst>
              <a:ext uri="{FF2B5EF4-FFF2-40B4-BE49-F238E27FC236}">
                <a16:creationId xmlns:a16="http://schemas.microsoft.com/office/drawing/2014/main" id="{117478C6-1E60-44D1-B93B-10B39429967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96031" y="7899933"/>
            <a:ext cx="68442" cy="45719"/>
          </a:xfrm>
          <a:prstGeom prst="rect">
            <a:avLst/>
          </a:prstGeom>
        </p:spPr>
      </p:pic>
      <p:pic>
        <p:nvPicPr>
          <p:cNvPr id="15" name="Picture 14">
            <a:extLst>
              <a:ext uri="{FF2B5EF4-FFF2-40B4-BE49-F238E27FC236}">
                <a16:creationId xmlns:a16="http://schemas.microsoft.com/office/drawing/2014/main" id="{1F66F46F-2C6B-4441-B009-EE09371A74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130971" y="7964902"/>
            <a:ext cx="79827" cy="54503"/>
          </a:xfrm>
          <a:prstGeom prst="rect">
            <a:avLst/>
          </a:prstGeom>
        </p:spPr>
      </p:pic>
    </p:spTree>
    <p:extLst>
      <p:ext uri="{BB962C8B-B14F-4D97-AF65-F5344CB8AC3E}">
        <p14:creationId xmlns:p14="http://schemas.microsoft.com/office/powerpoint/2010/main" val="1113448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247641"/>
            <a:ext cx="11155683" cy="5863336"/>
          </a:xfrm>
          <a:prstGeom prst="rect">
            <a:avLst/>
          </a:prstGeom>
        </p:spPr>
        <p:txBody>
          <a:bodyPr wrap="square">
            <a:spAutoFit/>
          </a:bodyPr>
          <a:lstStyle/>
          <a:p>
            <a:pPr>
              <a:lnSpc>
                <a:spcPct val="150000"/>
              </a:lnSpc>
            </a:pPr>
            <a:r>
              <a:rPr lang="en-US" sz="1400" b="1" dirty="0">
                <a:latin typeface="Montserrat Light" panose="00000400000000000000" pitchFamily="50" charset="0"/>
              </a:rPr>
              <a:t>Topical </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Direct Application </a:t>
            </a: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Essential Oils are very potent, so use caution to not use too much—and dilute when called for.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Areas on the feet, wrists and behind the ears absorb oils quickly due to large pores.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Layering through applying each individual oil one at a time is preferred over mixing oils for topical use. </a:t>
            </a:r>
          </a:p>
          <a:p>
            <a:pPr>
              <a:lnSpc>
                <a:spcPct val="150000"/>
              </a:lnSpc>
            </a:pPr>
            <a:r>
              <a:rPr lang="en-US" sz="1400" b="1" dirty="0">
                <a:latin typeface="Montserrat Light" panose="00000400000000000000" pitchFamily="50" charset="0"/>
              </a:rPr>
              <a:t>Massage</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Stimulates the muscles, skin and connective tissues, increasing blood flow and allowing oils to be more effectively absorbed and delivered within the body.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Use caution when using massage with those who have certain illnesses or are pregnant.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Use care to only use light to medium massage strokes unless trained as a professional massage therapist. </a:t>
            </a:r>
          </a:p>
          <a:p>
            <a:pPr>
              <a:lnSpc>
                <a:spcPct val="150000"/>
              </a:lnSpc>
            </a:pPr>
            <a:r>
              <a:rPr lang="en-US" sz="1400" b="1" dirty="0">
                <a:latin typeface="Montserrat Light" panose="00000400000000000000" pitchFamily="50" charset="0"/>
              </a:rPr>
              <a:t>Reflex Therapy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Application of essential oils to contact points on feet or hands.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Allows oils to enter neuro-electrical pathways through vibration.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Particularly of benefit when trying to pinpoint a certain system or organ. </a:t>
            </a:r>
          </a:p>
          <a:p>
            <a:pPr marL="285750" indent="-285750">
              <a:lnSpc>
                <a:spcPct val="150000"/>
              </a:lnSpc>
              <a:buFont typeface="Arial"/>
              <a:buChar char="•"/>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“Essential Oil Safety.” </a:t>
            </a:r>
            <a:r>
              <a:rPr lang="en-US" sz="1400" i="1" dirty="0">
                <a:latin typeface="Montserrat Light" panose="00000400000000000000" pitchFamily="50" charset="0"/>
              </a:rPr>
              <a:t>Essential Oil Safety</a:t>
            </a: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70570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10162"/>
            <a:ext cx="11155683" cy="5540171"/>
          </a:xfrm>
          <a:prstGeom prst="rect">
            <a:avLst/>
          </a:prstGeom>
        </p:spPr>
        <p:txBody>
          <a:bodyPr wrap="square">
            <a:spAutoFit/>
          </a:bodyPr>
          <a:lstStyle/>
          <a:p>
            <a:pPr>
              <a:lnSpc>
                <a:spcPct val="150000"/>
              </a:lnSpc>
            </a:pPr>
            <a:r>
              <a:rPr lang="en-US" sz="1400" b="1" dirty="0">
                <a:latin typeface="Montserrat Light" panose="00000400000000000000" pitchFamily="50" charset="0"/>
              </a:rPr>
              <a:t>Topical </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Auricular</a:t>
            </a: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Similar to Reflex Therapy, using specific areas on the ear to create effects in specific systems or organs. </a:t>
            </a:r>
          </a:p>
          <a:p>
            <a:pPr>
              <a:lnSpc>
                <a:spcPct val="150000"/>
              </a:lnSpc>
            </a:pPr>
            <a:r>
              <a:rPr lang="en-US" sz="1400" b="1" dirty="0">
                <a:latin typeface="Montserrat Light" panose="00000400000000000000" pitchFamily="50" charset="0"/>
              </a:rPr>
              <a:t>Compresses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Through using water mixed with essential oils and absorbing into a towel to apply to the body.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Can be used either hot or cold.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Place towel or cloth on the surface of the water to saturate. Oils will collect at the surface.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When using hot compress, cover saturated towel with a dry towel and hot water bottle.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When using cold compress, cover with plastic wrap.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Cold compresses are best for inflammation, fever and sprains.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Warm compresses are best for aches and pains.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Allow compress to stay in contact with area for 1-2 hours minimum for best results.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Hot compresses are especially effective after massage. </a:t>
            </a:r>
          </a:p>
          <a:p>
            <a:pPr marL="285750" indent="-285750">
              <a:lnSpc>
                <a:spcPct val="150000"/>
              </a:lnSpc>
              <a:buFont typeface="Arial"/>
              <a:buChar char="•"/>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“Essential Oil Safety.” </a:t>
            </a:r>
            <a:r>
              <a:rPr lang="en-US" sz="1400" i="1" dirty="0">
                <a:latin typeface="Montserrat Light" panose="00000400000000000000" pitchFamily="50" charset="0"/>
              </a:rPr>
              <a:t>Essential Oil Safety</a:t>
            </a:r>
            <a:endParaRPr lang="en-US" sz="10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284904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31E956A-6F54-4098-8A44-E2AA333FD2F4}"/>
              </a:ext>
            </a:extLst>
          </p:cNvPr>
          <p:cNvPicPr>
            <a:picLocks noChangeAspect="1"/>
          </p:cNvPicPr>
          <p:nvPr/>
        </p:nvPicPr>
        <p:blipFill rotWithShape="1">
          <a:blip r:embed="rId2"/>
          <a:srcRect t="9825" r="1" b="17665"/>
          <a:stretch/>
        </p:blipFill>
        <p:spPr>
          <a:xfrm>
            <a:off x="6290161" y="10"/>
            <a:ext cx="5901837"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6" name="Picture 15">
            <a:extLst>
              <a:ext uri="{FF2B5EF4-FFF2-40B4-BE49-F238E27FC236}">
                <a16:creationId xmlns:a16="http://schemas.microsoft.com/office/drawing/2014/main" id="{A322279C-A4D4-496A-B67E-50E07293E2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06" r="10516"/>
          <a:stretch/>
        </p:blipFill>
        <p:spPr>
          <a:xfrm flipH="1">
            <a:off x="12168103" y="8119238"/>
            <a:ext cx="47794" cy="4966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13" name="Picture 12" descr="A plate of food on a table&#10;&#10;Description automatically generated">
            <a:extLst>
              <a:ext uri="{FF2B5EF4-FFF2-40B4-BE49-F238E27FC236}">
                <a16:creationId xmlns:a16="http://schemas.microsoft.com/office/drawing/2014/main" id="{2AF69353-D678-45FD-AC59-5FA2170B1E80}"/>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995" r="20557" b="-1"/>
          <a:stretch/>
        </p:blipFill>
        <p:spPr>
          <a:xfrm flipH="1" flipV="1">
            <a:off x="12191998" y="6857984"/>
            <a:ext cx="45719" cy="4966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extBox 13">
            <a:extLst>
              <a:ext uri="{FF2B5EF4-FFF2-40B4-BE49-F238E27FC236}">
                <a16:creationId xmlns:a16="http://schemas.microsoft.com/office/drawing/2014/main" id="{9965F6C1-4FE5-4EFF-BA3F-5CC2D06C86F3}"/>
              </a:ext>
            </a:extLst>
          </p:cNvPr>
          <p:cNvSpPr txBox="1"/>
          <p:nvPr/>
        </p:nvSpPr>
        <p:spPr>
          <a:xfrm>
            <a:off x="11983453" y="8119238"/>
            <a:ext cx="80569" cy="200055"/>
          </a:xfrm>
          <a:prstGeom prst="rect">
            <a:avLst/>
          </a:prstGeom>
          <a:solidFill>
            <a:srgbClr val="000000"/>
          </a:solidFill>
        </p:spPr>
        <p:txBody>
          <a:bodyPr wrap="square" rtlCol="0">
            <a:spAutoFit/>
          </a:bodyPr>
          <a:lstStyle/>
          <a:p>
            <a:pPr algn="r">
              <a:spcAft>
                <a:spcPts val="600"/>
              </a:spcAft>
            </a:pPr>
            <a:r>
              <a:rPr lang="en-US" sz="700" dirty="0">
                <a:solidFill>
                  <a:srgbClr val="FFFFFF"/>
                </a:solidFill>
              </a:rPr>
              <a:t> </a:t>
            </a:r>
          </a:p>
        </p:txBody>
      </p:sp>
      <p:pic>
        <p:nvPicPr>
          <p:cNvPr id="9" name="Picture 8">
            <a:extLst>
              <a:ext uri="{FF2B5EF4-FFF2-40B4-BE49-F238E27FC236}">
                <a16:creationId xmlns:a16="http://schemas.microsoft.com/office/drawing/2014/main" id="{F3FBFD43-5ED9-4FCA-8355-D6603D5035B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231" r="18837" b="-1"/>
          <a:stretch/>
        </p:blipFill>
        <p:spPr>
          <a:xfrm>
            <a:off x="11465644" y="7880684"/>
            <a:ext cx="77527" cy="8421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787943" y="1466215"/>
            <a:ext cx="5525207" cy="4247509"/>
          </a:xfrm>
          <a:prstGeom prst="rect">
            <a:avLst/>
          </a:prstGeom>
        </p:spPr>
        <p:txBody>
          <a:bodyPr wrap="square">
            <a:spAutoFit/>
          </a:bodyPr>
          <a:lstStyle/>
          <a:p>
            <a:pPr>
              <a:lnSpc>
                <a:spcPct val="150000"/>
              </a:lnSpc>
            </a:pPr>
            <a:r>
              <a:rPr lang="en-US" sz="1400" b="1" dirty="0">
                <a:latin typeface="Montserrat Light" panose="00000400000000000000" pitchFamily="50" charset="0"/>
              </a:rPr>
              <a:t>Topical </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Bath</a:t>
            </a: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Apply desired amount of oil (usually 3-6 drops) directly into bathwater.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Add to bathwater after filling to preserve more volatile essentials.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Can be added to shower gels and bath salts to allow it to be more evenly dispersed.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Apply directly to washcloth and rub into body.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After bathing, can be added to body spray and applied. </a:t>
            </a:r>
          </a:p>
          <a:p>
            <a:pPr marL="285750" indent="-285750">
              <a:lnSpc>
                <a:spcPct val="150000"/>
              </a:lnSpc>
              <a:buFont typeface="Arial"/>
              <a:buChar char="•"/>
            </a:pPr>
            <a:endParaRPr lang="en-US" sz="1400" dirty="0">
              <a:latin typeface="Montserrat Light" panose="00000400000000000000" pitchFamily="50" charset="0"/>
            </a:endParaRPr>
          </a:p>
          <a:p>
            <a:pPr>
              <a:lnSpc>
                <a:spcPct val="150000"/>
              </a:lnSpc>
            </a:pPr>
            <a:r>
              <a:rPr lang="en-US" sz="1000" dirty="0">
                <a:latin typeface="Montserrat Light" panose="00000400000000000000" pitchFamily="50" charset="0"/>
              </a:rPr>
              <a:t>“</a:t>
            </a:r>
            <a:r>
              <a:rPr lang="en-US" sz="1400" dirty="0">
                <a:latin typeface="Montserrat Light" panose="00000400000000000000" pitchFamily="50" charset="0"/>
              </a:rPr>
              <a:t>Essential Oil Safety.” </a:t>
            </a:r>
            <a:r>
              <a:rPr lang="en-US" sz="1400" i="1" dirty="0">
                <a:latin typeface="Montserrat Light" panose="00000400000000000000" pitchFamily="50" charset="0"/>
              </a:rPr>
              <a:t>Essential Oil Safety</a:t>
            </a:r>
            <a:endParaRPr lang="en-US" sz="1400" dirty="0">
              <a:latin typeface="Montserrat Light" panose="00000400000000000000" pitchFamily="50" charset="0"/>
            </a:endParaRPr>
          </a:p>
        </p:txBody>
      </p:sp>
      <p:sp>
        <p:nvSpPr>
          <p:cNvPr id="22" name="TextBox 21"/>
          <p:cNvSpPr txBox="1"/>
          <p:nvPr/>
        </p:nvSpPr>
        <p:spPr>
          <a:xfrm>
            <a:off x="396622" y="509699"/>
            <a:ext cx="491993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Essential Oils</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6" name="Picture Placeholder 5" descr="A wooden table&#10;&#10;Description automatically generated">
            <a:extLst>
              <a:ext uri="{FF2B5EF4-FFF2-40B4-BE49-F238E27FC236}">
                <a16:creationId xmlns:a16="http://schemas.microsoft.com/office/drawing/2014/main" id="{FE65808B-A767-4629-9E9E-0E32C33686FC}"/>
              </a:ext>
            </a:extLst>
          </p:cNvPr>
          <p:cNvPicPr>
            <a:picLocks noGrp="1" noChangeAspect="1"/>
          </p:cNvPicPr>
          <p:nvPr>
            <p:ph type="pic" sz="quarter" idx="11"/>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5640" b="5640"/>
          <a:stretch>
            <a:fillRect/>
          </a:stretch>
        </p:blipFill>
        <p:spPr>
          <a:xfrm flipH="1" flipV="1">
            <a:off x="11575255" y="8587919"/>
            <a:ext cx="81278" cy="48079"/>
          </a:xfrm>
        </p:spPr>
      </p:pic>
      <p:sp>
        <p:nvSpPr>
          <p:cNvPr id="2" name="TextBox 1">
            <a:extLst>
              <a:ext uri="{FF2B5EF4-FFF2-40B4-BE49-F238E27FC236}">
                <a16:creationId xmlns:a16="http://schemas.microsoft.com/office/drawing/2014/main" id="{4718C02B-4059-4D11-A37B-B1C9FE39D605}"/>
              </a:ext>
            </a:extLst>
          </p:cNvPr>
          <p:cNvSpPr txBox="1"/>
          <p:nvPr/>
        </p:nvSpPr>
        <p:spPr>
          <a:xfrm>
            <a:off x="1370225" y="384180"/>
            <a:ext cx="95308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C5E4B55-62C7-4E45-A85E-3756D54D11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1656533" y="7730744"/>
            <a:ext cx="85271" cy="48962"/>
          </a:xfrm>
          <a:prstGeom prst="rect">
            <a:avLst/>
          </a:prstGeom>
        </p:spPr>
      </p:pic>
      <p:pic>
        <p:nvPicPr>
          <p:cNvPr id="4" name="Picture 3" descr="A plate of food on a table&#10;&#10;Description automatically generated">
            <a:extLst>
              <a:ext uri="{FF2B5EF4-FFF2-40B4-BE49-F238E27FC236}">
                <a16:creationId xmlns:a16="http://schemas.microsoft.com/office/drawing/2014/main" id="{117478C6-1E60-44D1-B93B-10B394299677}"/>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96031" y="7899933"/>
            <a:ext cx="68442" cy="45719"/>
          </a:xfrm>
          <a:prstGeom prst="rect">
            <a:avLst/>
          </a:prstGeom>
        </p:spPr>
      </p:pic>
      <p:pic>
        <p:nvPicPr>
          <p:cNvPr id="15" name="Picture 14">
            <a:extLst>
              <a:ext uri="{FF2B5EF4-FFF2-40B4-BE49-F238E27FC236}">
                <a16:creationId xmlns:a16="http://schemas.microsoft.com/office/drawing/2014/main" id="{1F66F46F-2C6B-4441-B009-EE09371A74F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130971" y="7964902"/>
            <a:ext cx="79827" cy="54503"/>
          </a:xfrm>
          <a:prstGeom prst="rect">
            <a:avLst/>
          </a:prstGeom>
        </p:spPr>
      </p:pic>
      <p:pic>
        <p:nvPicPr>
          <p:cNvPr id="18" name="Picture 17">
            <a:extLst>
              <a:ext uri="{FF2B5EF4-FFF2-40B4-BE49-F238E27FC236}">
                <a16:creationId xmlns:a16="http://schemas.microsoft.com/office/drawing/2014/main" id="{E754F760-3AFA-450B-B0C6-56A24A5860A5}"/>
              </a:ext>
            </a:extLst>
          </p:cNvPr>
          <p:cNvPicPr>
            <a:picLocks noChangeAspect="1"/>
          </p:cNvPicPr>
          <p:nvPr/>
        </p:nvPicPr>
        <p:blipFill>
          <a:blip r:embed="rId2"/>
          <a:stretch>
            <a:fillRect/>
          </a:stretch>
        </p:blipFill>
        <p:spPr>
          <a:xfrm flipH="1">
            <a:off x="11000760" y="7823534"/>
            <a:ext cx="76199" cy="114299"/>
          </a:xfrm>
          <a:prstGeom prst="rect">
            <a:avLst/>
          </a:prstGeom>
        </p:spPr>
      </p:pic>
    </p:spTree>
    <p:extLst>
      <p:ext uri="{BB962C8B-B14F-4D97-AF65-F5344CB8AC3E}">
        <p14:creationId xmlns:p14="http://schemas.microsoft.com/office/powerpoint/2010/main" val="3822526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5540171"/>
          </a:xfrm>
          <a:prstGeom prst="rect">
            <a:avLst/>
          </a:prstGeom>
        </p:spPr>
        <p:txBody>
          <a:bodyPr wrap="square">
            <a:spAutoFit/>
          </a:bodyPr>
          <a:lstStyle/>
          <a:p>
            <a:pPr>
              <a:lnSpc>
                <a:spcPct val="150000"/>
              </a:lnSpc>
            </a:pPr>
            <a:r>
              <a:rPr lang="en-US" sz="1400" b="1" dirty="0">
                <a:latin typeface="Montserrat Light" panose="00000400000000000000" pitchFamily="50" charset="0"/>
              </a:rPr>
              <a:t>Aromatic</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Diffusion</a:t>
            </a: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Most effective through a nebulizing diffuser, oils are misted into the air for inhalation and cleansing of air.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Other diffusers may use cool air to bring the oils into the air.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Diffusers that use a strong heat source are not recommended since they may damage the molecular integrity of the oil.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For most effective therapeutic value, diffuse for 15 minutes out of each hour. </a:t>
            </a:r>
          </a:p>
          <a:p>
            <a:pPr>
              <a:lnSpc>
                <a:spcPct val="150000"/>
              </a:lnSpc>
            </a:pPr>
            <a:r>
              <a:rPr lang="en-US" sz="1400" b="1" dirty="0">
                <a:latin typeface="Montserrat Light" panose="00000400000000000000" pitchFamily="50" charset="0"/>
              </a:rPr>
              <a:t>Direct Inhalation</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Hold oil close to face and inhale.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Easiest method of inhalation of essential oils.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May apply 1-3 drops onto cloth, cotton, towel, or otherwise, placing close to face and inhaling. </a:t>
            </a:r>
          </a:p>
          <a:p>
            <a:pPr>
              <a:lnSpc>
                <a:spcPct val="150000"/>
              </a:lnSpc>
            </a:pPr>
            <a:r>
              <a:rPr lang="en-US" sz="1400" b="1" dirty="0">
                <a:latin typeface="Montserrat Light" panose="00000400000000000000" pitchFamily="50" charset="0"/>
              </a:rPr>
              <a:t>Hot Water Vapor</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Heat water, adding 1-3 drops of essential oil and inhaling.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Heat may reduce therapeutic benefits. </a:t>
            </a:r>
          </a:p>
          <a:p>
            <a:pPr marL="285750" indent="-285750">
              <a:lnSpc>
                <a:spcPct val="150000"/>
              </a:lnSpc>
              <a:buFont typeface="Arial"/>
              <a:buChar char="•"/>
            </a:pPr>
            <a:endParaRPr lang="en-US" sz="1400" dirty="0">
              <a:latin typeface="Montserrat Light" panose="00000400000000000000" pitchFamily="50" charset="0"/>
            </a:endParaRPr>
          </a:p>
          <a:p>
            <a:pPr>
              <a:lnSpc>
                <a:spcPct val="150000"/>
              </a:lnSpc>
            </a:pPr>
            <a:r>
              <a:rPr lang="en-US" sz="1000" dirty="0">
                <a:latin typeface="Montserrat Light" panose="00000400000000000000" pitchFamily="50" charset="0"/>
              </a:rPr>
              <a:t>“</a:t>
            </a:r>
            <a:r>
              <a:rPr lang="en-US" sz="1400" dirty="0">
                <a:latin typeface="Montserrat Light" panose="00000400000000000000" pitchFamily="50" charset="0"/>
              </a:rPr>
              <a:t>Essential Oil Safety.” </a:t>
            </a:r>
            <a:r>
              <a:rPr lang="en-US" sz="1400" i="1" dirty="0">
                <a:latin typeface="Montserrat Light" panose="00000400000000000000" pitchFamily="50" charset="0"/>
              </a:rPr>
              <a:t>Essential Oil Safety</a:t>
            </a: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676725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5217006"/>
          </a:xfrm>
          <a:prstGeom prst="rect">
            <a:avLst/>
          </a:prstGeom>
        </p:spPr>
        <p:txBody>
          <a:bodyPr wrap="square">
            <a:spAutoFit/>
          </a:bodyPr>
          <a:lstStyle/>
          <a:p>
            <a:pPr>
              <a:lnSpc>
                <a:spcPct val="150000"/>
              </a:lnSpc>
            </a:pPr>
            <a:r>
              <a:rPr lang="en-US" sz="1400" b="1" dirty="0">
                <a:latin typeface="Montserrat Light" panose="00000400000000000000" pitchFamily="50" charset="0"/>
              </a:rPr>
              <a:t>Aromatic</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Vaporizer / Humidifier</a:t>
            </a: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Add oil into vaporizer or humidifier to introduce air.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Most effective with cool mist versions.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Ultrasonic vibration vaporizers especially effective, allowing suspension of oil in air for longer periods of time. </a:t>
            </a:r>
          </a:p>
          <a:p>
            <a:pPr>
              <a:lnSpc>
                <a:spcPct val="150000"/>
              </a:lnSpc>
            </a:pPr>
            <a:r>
              <a:rPr lang="en-US" sz="1400" b="1" dirty="0">
                <a:latin typeface="Montserrat Light" panose="00000400000000000000" pitchFamily="50" charset="0"/>
              </a:rPr>
              <a:t>Fan / Vent</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Place oil source on or behind fan or in vent to introduce into the air. </a:t>
            </a:r>
          </a:p>
          <a:p>
            <a:pPr>
              <a:lnSpc>
                <a:spcPct val="150000"/>
              </a:lnSpc>
            </a:pPr>
            <a:r>
              <a:rPr lang="en-US" sz="1400" b="1" dirty="0">
                <a:latin typeface="Montserrat Light" panose="00000400000000000000" pitchFamily="50" charset="0"/>
              </a:rPr>
              <a:t>Burner</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Use tea light candle under basin containing oil. Fill top basin ½ way with water and add 8-10 drops essential oil. </a:t>
            </a:r>
          </a:p>
          <a:p>
            <a:pPr>
              <a:lnSpc>
                <a:spcPct val="150000"/>
              </a:lnSpc>
            </a:pPr>
            <a:r>
              <a:rPr lang="en-US" sz="1400" b="1" dirty="0">
                <a:latin typeface="Montserrat Light" panose="00000400000000000000" pitchFamily="50" charset="0"/>
              </a:rPr>
              <a:t>Perfume / Cologne</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Wear 1-2 drops of oil directly on wrists or neck.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For mist, dissolve 10-15 drops essential oil in 20 drops alcohol and 1 tsp distilled water. Apply to wrists or neck. </a:t>
            </a:r>
          </a:p>
          <a:p>
            <a:pPr marL="285750" indent="-285750">
              <a:lnSpc>
                <a:spcPct val="150000"/>
              </a:lnSpc>
              <a:buFont typeface="Arial"/>
              <a:buChar char="•"/>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“Essential Oil Safety.” </a:t>
            </a:r>
            <a:r>
              <a:rPr lang="en-US" sz="1400" i="1" dirty="0">
                <a:latin typeface="Montserrat Light" panose="00000400000000000000" pitchFamily="50" charset="0"/>
              </a:rPr>
              <a:t>Essential Oil Safety</a:t>
            </a: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259880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5C67992-2E08-40EB-9172-9CA7888C3A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82"/>
          <a:stretch/>
        </p:blipFill>
        <p:spPr>
          <a:xfrm>
            <a:off x="21" y="10"/>
            <a:ext cx="3831750" cy="6857990"/>
          </a:xfrm>
          <a:prstGeom prst="rect">
            <a:avLst/>
          </a:prstGeom>
        </p:spPr>
      </p:pic>
      <p:pic>
        <p:nvPicPr>
          <p:cNvPr id="13" name="Picture 12" descr="A plate of food on a table&#10;&#10;Description automatically generated">
            <a:extLst>
              <a:ext uri="{FF2B5EF4-FFF2-40B4-BE49-F238E27FC236}">
                <a16:creationId xmlns:a16="http://schemas.microsoft.com/office/drawing/2014/main" id="{2AF69353-D678-45FD-AC59-5FA2170B1E80}"/>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995" r="20557" b="-1"/>
          <a:stretch/>
        </p:blipFill>
        <p:spPr>
          <a:xfrm flipV="1">
            <a:off x="11907724" y="8205520"/>
            <a:ext cx="45719" cy="4966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extBox 13">
            <a:extLst>
              <a:ext uri="{FF2B5EF4-FFF2-40B4-BE49-F238E27FC236}">
                <a16:creationId xmlns:a16="http://schemas.microsoft.com/office/drawing/2014/main" id="{9965F6C1-4FE5-4EFF-BA3F-5CC2D06C86F3}"/>
              </a:ext>
            </a:extLst>
          </p:cNvPr>
          <p:cNvSpPr txBox="1"/>
          <p:nvPr/>
        </p:nvSpPr>
        <p:spPr>
          <a:xfrm flipV="1">
            <a:off x="12169139" y="8105492"/>
            <a:ext cx="45719" cy="200055"/>
          </a:xfrm>
          <a:prstGeom prst="rect">
            <a:avLst/>
          </a:prstGeom>
          <a:solidFill>
            <a:srgbClr val="000000"/>
          </a:solidFill>
        </p:spPr>
        <p:txBody>
          <a:bodyPr wrap="square" rtlCol="0">
            <a:spAutoFit/>
          </a:bodyPr>
          <a:lstStyle/>
          <a:p>
            <a:pPr algn="r">
              <a:spcAft>
                <a:spcPts val="600"/>
              </a:spcAft>
            </a:pPr>
            <a:r>
              <a:rPr lang="en-US" sz="700" dirty="0">
                <a:solidFill>
                  <a:srgbClr val="FFFFFF"/>
                </a:solidFill>
              </a:rPr>
              <a:t> </a:t>
            </a:r>
          </a:p>
        </p:txBody>
      </p:sp>
      <p:pic>
        <p:nvPicPr>
          <p:cNvPr id="9" name="Picture 8">
            <a:extLst>
              <a:ext uri="{FF2B5EF4-FFF2-40B4-BE49-F238E27FC236}">
                <a16:creationId xmlns:a16="http://schemas.microsoft.com/office/drawing/2014/main" id="{F3FBFD43-5ED9-4FCA-8355-D6603D5035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231" r="18837" b="-1"/>
          <a:stretch/>
        </p:blipFill>
        <p:spPr>
          <a:xfrm>
            <a:off x="11465644" y="7880684"/>
            <a:ext cx="77527" cy="8421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200031" y="1411298"/>
            <a:ext cx="7265614" cy="4570675"/>
          </a:xfrm>
          <a:prstGeom prst="rect">
            <a:avLst/>
          </a:prstGeom>
        </p:spPr>
        <p:txBody>
          <a:bodyPr wrap="square">
            <a:spAutoFit/>
          </a:bodyPr>
          <a:lstStyle/>
          <a:p>
            <a:pPr>
              <a:lnSpc>
                <a:spcPct val="150000"/>
              </a:lnSpc>
            </a:pPr>
            <a:r>
              <a:rPr lang="en-US" sz="1400" b="1" dirty="0">
                <a:latin typeface="Montserrat Light" panose="00000400000000000000" pitchFamily="50" charset="0"/>
              </a:rPr>
              <a:t>Aromatic</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Room Spray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Use glass container to prevent essential oils from reacting with plastic.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Fill bottle with a 1 tsp water to 3 drop essential oil ratio. </a:t>
            </a:r>
          </a:p>
          <a:p>
            <a:pPr>
              <a:lnSpc>
                <a:spcPct val="150000"/>
              </a:lnSpc>
            </a:pPr>
            <a:r>
              <a:rPr lang="en-US" sz="1400" b="1" dirty="0">
                <a:latin typeface="Montserrat Light" panose="00000400000000000000" pitchFamily="50" charset="0"/>
              </a:rPr>
              <a:t>Sauna</a:t>
            </a: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Add essential oil to water to pour over rocks. </a:t>
            </a:r>
          </a:p>
          <a:p>
            <a:pPr>
              <a:lnSpc>
                <a:spcPct val="150000"/>
              </a:lnSpc>
            </a:pPr>
            <a:r>
              <a:rPr lang="en-US" sz="1400" b="1" dirty="0">
                <a:latin typeface="Montserrat Light" panose="00000400000000000000" pitchFamily="50" charset="0"/>
              </a:rPr>
              <a:t>Steam Room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Special steam head attachments and aroma oil pumps are available for purchase to use with essential oils.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Mist essential oil and water mixture directly into the steam room once steam has set in.</a:t>
            </a:r>
          </a:p>
          <a:p>
            <a:pPr marL="285750" indent="-285750">
              <a:lnSpc>
                <a:spcPct val="150000"/>
              </a:lnSpc>
              <a:buFont typeface="Arial"/>
              <a:buChar char="•"/>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“Essential Oil Safety.” </a:t>
            </a:r>
            <a:r>
              <a:rPr lang="en-US" sz="1400" i="1" dirty="0">
                <a:latin typeface="Montserrat Light" panose="00000400000000000000" pitchFamily="50" charset="0"/>
              </a:rPr>
              <a:t>Essential Oil Safety</a:t>
            </a:r>
            <a:endParaRPr lang="en-US" sz="1400" dirty="0">
              <a:latin typeface="Montserrat Light" panose="00000400000000000000" pitchFamily="50" charset="0"/>
            </a:endParaRPr>
          </a:p>
        </p:txBody>
      </p:sp>
      <p:sp>
        <p:nvSpPr>
          <p:cNvPr id="22" name="TextBox 21"/>
          <p:cNvSpPr txBox="1"/>
          <p:nvPr/>
        </p:nvSpPr>
        <p:spPr>
          <a:xfrm>
            <a:off x="4200030" y="460528"/>
            <a:ext cx="491993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Essential Oils</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6" name="Picture Placeholder 5" descr="A wooden table&#10;&#10;Description automatically generated">
            <a:extLst>
              <a:ext uri="{FF2B5EF4-FFF2-40B4-BE49-F238E27FC236}">
                <a16:creationId xmlns:a16="http://schemas.microsoft.com/office/drawing/2014/main" id="{FE65808B-A767-4629-9E9E-0E32C33686FC}"/>
              </a:ext>
            </a:extLst>
          </p:cNvPr>
          <p:cNvPicPr>
            <a:picLocks noGrp="1" noChangeAspect="1"/>
          </p:cNvPicPr>
          <p:nvPr>
            <p:ph type="pic" sz="quarter" idx="11"/>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5640" b="5640"/>
          <a:stretch>
            <a:fillRect/>
          </a:stretch>
        </p:blipFill>
        <p:spPr>
          <a:xfrm flipH="1" flipV="1">
            <a:off x="11575255" y="8587919"/>
            <a:ext cx="81278" cy="48079"/>
          </a:xfrm>
        </p:spPr>
      </p:pic>
      <p:sp>
        <p:nvSpPr>
          <p:cNvPr id="2" name="TextBox 1">
            <a:extLst>
              <a:ext uri="{FF2B5EF4-FFF2-40B4-BE49-F238E27FC236}">
                <a16:creationId xmlns:a16="http://schemas.microsoft.com/office/drawing/2014/main" id="{4718C02B-4059-4D11-A37B-B1C9FE39D605}"/>
              </a:ext>
            </a:extLst>
          </p:cNvPr>
          <p:cNvSpPr txBox="1"/>
          <p:nvPr/>
        </p:nvSpPr>
        <p:spPr>
          <a:xfrm>
            <a:off x="5142919" y="340755"/>
            <a:ext cx="95308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C5E4B55-62C7-4E45-A85E-3756D54D11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656533" y="7730744"/>
            <a:ext cx="85271" cy="48962"/>
          </a:xfrm>
          <a:prstGeom prst="rect">
            <a:avLst/>
          </a:prstGeom>
        </p:spPr>
      </p:pic>
      <p:pic>
        <p:nvPicPr>
          <p:cNvPr id="4" name="Picture 3" descr="A plate of food on a table&#10;&#10;Description automatically generated">
            <a:extLst>
              <a:ext uri="{FF2B5EF4-FFF2-40B4-BE49-F238E27FC236}">
                <a16:creationId xmlns:a16="http://schemas.microsoft.com/office/drawing/2014/main" id="{117478C6-1E60-44D1-B93B-10B39429967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16347" y="7857824"/>
            <a:ext cx="68442" cy="45719"/>
          </a:xfrm>
          <a:prstGeom prst="rect">
            <a:avLst/>
          </a:prstGeom>
        </p:spPr>
      </p:pic>
      <p:pic>
        <p:nvPicPr>
          <p:cNvPr id="15" name="Picture 14">
            <a:extLst>
              <a:ext uri="{FF2B5EF4-FFF2-40B4-BE49-F238E27FC236}">
                <a16:creationId xmlns:a16="http://schemas.microsoft.com/office/drawing/2014/main" id="{AAFE32FF-E803-4AB0-A76A-A645949E67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30971" y="7786777"/>
            <a:ext cx="90677" cy="136016"/>
          </a:xfrm>
          <a:prstGeom prst="rect">
            <a:avLst/>
          </a:prstGeom>
        </p:spPr>
      </p:pic>
    </p:spTree>
    <p:extLst>
      <p:ext uri="{BB962C8B-B14F-4D97-AF65-F5344CB8AC3E}">
        <p14:creationId xmlns:p14="http://schemas.microsoft.com/office/powerpoint/2010/main" val="104659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400140"/>
            <a:ext cx="11569568" cy="5751190"/>
          </a:xfrm>
          <a:prstGeom prst="rect">
            <a:avLst/>
          </a:prstGeom>
        </p:spPr>
        <p:txBody>
          <a:bodyPr wrap="square">
            <a:spAutoFit/>
          </a:bodyPr>
          <a:lstStyle/>
          <a:p>
            <a:pPr>
              <a:lnSpc>
                <a:spcPct val="150000"/>
              </a:lnSpc>
            </a:pPr>
            <a:r>
              <a:rPr lang="en-US" sz="1300" b="1" dirty="0">
                <a:latin typeface="Montserrat Light" panose="00000400000000000000" pitchFamily="50" charset="0"/>
              </a:rPr>
              <a:t>Internal </a:t>
            </a:r>
          </a:p>
          <a:p>
            <a:pPr>
              <a:lnSpc>
                <a:spcPct val="150000"/>
              </a:lnSpc>
            </a:pPr>
            <a:endParaRPr lang="en-US" sz="1300" b="1" dirty="0">
              <a:latin typeface="Montserrat Light" panose="00000400000000000000" pitchFamily="50" charset="0"/>
            </a:endParaRPr>
          </a:p>
          <a:p>
            <a:pPr>
              <a:lnSpc>
                <a:spcPct val="150000"/>
              </a:lnSpc>
            </a:pPr>
            <a:r>
              <a:rPr lang="en-US" sz="1300" b="1" dirty="0">
                <a:latin typeface="Montserrat Light" panose="00000400000000000000" pitchFamily="50" charset="0"/>
              </a:rPr>
              <a:t>Sublingual</a:t>
            </a:r>
            <a:endParaRPr lang="en-US" sz="13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300" dirty="0">
                <a:latin typeface="Montserrat Light" panose="00000400000000000000" pitchFamily="50" charset="0"/>
              </a:rPr>
              <a:t>Place 1-2 drops directly underneath tongue. </a:t>
            </a:r>
          </a:p>
          <a:p>
            <a:pPr marL="285750" indent="-285750">
              <a:lnSpc>
                <a:spcPct val="150000"/>
              </a:lnSpc>
              <a:buFont typeface="Wingdings" panose="05000000000000000000" pitchFamily="2" charset="2"/>
              <a:buChar char="§"/>
            </a:pPr>
            <a:r>
              <a:rPr lang="en-US" sz="1300" dirty="0">
                <a:latin typeface="Montserrat Light" panose="00000400000000000000" pitchFamily="50" charset="0"/>
              </a:rPr>
              <a:t>Oils are rapidly delivered to blood stream. </a:t>
            </a:r>
          </a:p>
          <a:p>
            <a:pPr>
              <a:lnSpc>
                <a:spcPct val="150000"/>
              </a:lnSpc>
            </a:pPr>
            <a:r>
              <a:rPr lang="en-US" sz="1300" b="1" dirty="0">
                <a:latin typeface="Montserrat Light" panose="00000400000000000000" pitchFamily="50" charset="0"/>
              </a:rPr>
              <a:t>Capsule</a:t>
            </a:r>
          </a:p>
          <a:p>
            <a:pPr marL="285750" indent="-285750">
              <a:lnSpc>
                <a:spcPct val="150000"/>
              </a:lnSpc>
              <a:buFont typeface="Wingdings" panose="05000000000000000000" pitchFamily="2" charset="2"/>
              <a:buChar char="§"/>
            </a:pPr>
            <a:r>
              <a:rPr lang="en-US" sz="1300" dirty="0">
                <a:latin typeface="Montserrat Light" panose="00000400000000000000" pitchFamily="50" charset="0"/>
              </a:rPr>
              <a:t>Place 1-10 drops of essential oil in either an empty capsule or a capsule filled with ingestible carrier oil and swallow.</a:t>
            </a:r>
          </a:p>
          <a:p>
            <a:pPr marL="285750" indent="-285750">
              <a:lnSpc>
                <a:spcPct val="150000"/>
              </a:lnSpc>
              <a:buFont typeface="Wingdings" panose="05000000000000000000" pitchFamily="2" charset="2"/>
              <a:buChar char="§"/>
            </a:pPr>
            <a:r>
              <a:rPr lang="en-US" sz="1300" dirty="0">
                <a:latin typeface="Montserrat Light" panose="00000400000000000000" pitchFamily="50" charset="0"/>
              </a:rPr>
              <a:t>Good way to internally apply essential oils that have an unpleasant taste. </a:t>
            </a:r>
          </a:p>
          <a:p>
            <a:pPr>
              <a:lnSpc>
                <a:spcPct val="150000"/>
              </a:lnSpc>
            </a:pPr>
            <a:r>
              <a:rPr lang="en-US" sz="1300" b="1" dirty="0">
                <a:latin typeface="Montserrat Light" panose="00000400000000000000" pitchFamily="50" charset="0"/>
              </a:rPr>
              <a:t>Beverage</a:t>
            </a:r>
          </a:p>
          <a:p>
            <a:pPr marL="285750" indent="-285750">
              <a:lnSpc>
                <a:spcPct val="150000"/>
              </a:lnSpc>
              <a:buFont typeface="Wingdings" panose="05000000000000000000" pitchFamily="2" charset="2"/>
              <a:buChar char="§"/>
            </a:pPr>
            <a:r>
              <a:rPr lang="en-US" sz="1300" dirty="0">
                <a:latin typeface="Montserrat Light" panose="00000400000000000000" pitchFamily="50" charset="0"/>
              </a:rPr>
              <a:t>Add desired dosage to beverage drink. </a:t>
            </a:r>
          </a:p>
          <a:p>
            <a:pPr>
              <a:lnSpc>
                <a:spcPct val="150000"/>
              </a:lnSpc>
            </a:pPr>
            <a:r>
              <a:rPr lang="en-US" sz="1300" b="1" dirty="0">
                <a:latin typeface="Montserrat Light" panose="00000400000000000000" pitchFamily="50" charset="0"/>
              </a:rPr>
              <a:t>Cooking</a:t>
            </a:r>
          </a:p>
          <a:p>
            <a:pPr marL="285750" indent="-285750">
              <a:lnSpc>
                <a:spcPct val="150000"/>
              </a:lnSpc>
              <a:buFont typeface="Wingdings" panose="05000000000000000000" pitchFamily="2" charset="2"/>
              <a:buChar char="§"/>
            </a:pPr>
            <a:r>
              <a:rPr lang="en-US" sz="1300" dirty="0">
                <a:latin typeface="Montserrat Light" panose="00000400000000000000" pitchFamily="50" charset="0"/>
              </a:rPr>
              <a:t>Add to recipes and ingest through eating. </a:t>
            </a:r>
          </a:p>
          <a:p>
            <a:pPr marL="285750" indent="-285750">
              <a:lnSpc>
                <a:spcPct val="150000"/>
              </a:lnSpc>
              <a:buFont typeface="Wingdings" panose="05000000000000000000" pitchFamily="2" charset="2"/>
              <a:buChar char="§"/>
            </a:pPr>
            <a:r>
              <a:rPr lang="en-US" sz="1300" dirty="0">
                <a:latin typeface="Montserrat Light" panose="00000400000000000000" pitchFamily="50" charset="0"/>
              </a:rPr>
              <a:t>Keep in mind oils are concentrated and only a very small amount is required to achieve desired results. </a:t>
            </a:r>
          </a:p>
          <a:p>
            <a:pPr>
              <a:lnSpc>
                <a:spcPct val="150000"/>
              </a:lnSpc>
            </a:pPr>
            <a:r>
              <a:rPr lang="en-US" sz="1300" b="1" dirty="0">
                <a:latin typeface="Montserrat Light" panose="00000400000000000000" pitchFamily="50" charset="0"/>
              </a:rPr>
              <a:t>Vaginal Insertion</a:t>
            </a:r>
          </a:p>
          <a:p>
            <a:pPr marL="285750" indent="-285750">
              <a:lnSpc>
                <a:spcPct val="150000"/>
              </a:lnSpc>
              <a:buFont typeface="Wingdings" panose="05000000000000000000" pitchFamily="2" charset="2"/>
              <a:buChar char="§"/>
            </a:pPr>
            <a:r>
              <a:rPr lang="en-US" sz="1300" dirty="0">
                <a:latin typeface="Montserrat Light" panose="00000400000000000000" pitchFamily="50" charset="0"/>
              </a:rPr>
              <a:t>Dilute oil in carrier oil and apply through vaginal syringe, holding in place with tampon or soak directly into tampon. </a:t>
            </a:r>
          </a:p>
          <a:p>
            <a:pPr marL="285750" indent="-285750">
              <a:lnSpc>
                <a:spcPct val="150000"/>
              </a:lnSpc>
              <a:buFont typeface="Wingdings" panose="05000000000000000000" pitchFamily="2" charset="2"/>
              <a:buChar char="§"/>
            </a:pPr>
            <a:r>
              <a:rPr lang="en-US" sz="1300" dirty="0">
                <a:latin typeface="Montserrat Light" panose="00000400000000000000" pitchFamily="50" charset="0"/>
              </a:rPr>
              <a:t>Alternative vaginal method, mixing oil with warm water and applying as a douche. </a:t>
            </a:r>
          </a:p>
          <a:p>
            <a:pPr marL="285750" indent="-285750">
              <a:lnSpc>
                <a:spcPct val="150000"/>
              </a:lnSpc>
              <a:buFont typeface="Arial"/>
              <a:buChar char="•"/>
            </a:pPr>
            <a:endParaRPr lang="en-US" sz="1300" dirty="0">
              <a:latin typeface="Montserrat Light" panose="00000400000000000000" pitchFamily="50" charset="0"/>
            </a:endParaRPr>
          </a:p>
          <a:p>
            <a:pPr>
              <a:lnSpc>
                <a:spcPct val="150000"/>
              </a:lnSpc>
            </a:pPr>
            <a:r>
              <a:rPr lang="en-US" sz="1300" dirty="0">
                <a:latin typeface="Montserrat Light" panose="00000400000000000000" pitchFamily="50" charset="0"/>
              </a:rPr>
              <a:t>“Essential Oil Safety.” </a:t>
            </a:r>
            <a:r>
              <a:rPr lang="en-US" sz="1300" i="1" dirty="0">
                <a:latin typeface="Montserrat Light" panose="00000400000000000000" pitchFamily="50" charset="0"/>
              </a:rPr>
              <a:t>Essential Oil Safety</a:t>
            </a:r>
            <a:endParaRPr lang="en-US" sz="13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642333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29082" y="1403783"/>
            <a:ext cx="11569568" cy="3581365"/>
          </a:xfrm>
          <a:prstGeom prst="rect">
            <a:avLst/>
          </a:prstGeom>
        </p:spPr>
        <p:txBody>
          <a:bodyPr wrap="square">
            <a:spAutoFit/>
          </a:bodyPr>
          <a:lstStyle/>
          <a:p>
            <a:pPr>
              <a:lnSpc>
                <a:spcPct val="150000"/>
              </a:lnSpc>
            </a:pPr>
            <a:r>
              <a:rPr lang="en-US" sz="1400" b="1" dirty="0">
                <a:latin typeface="Montserrat Light" panose="00000400000000000000" pitchFamily="50" charset="0"/>
              </a:rPr>
              <a:t>Internal </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Rectal Insertion</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Deposit oils into rectum using a rectal syringe.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Alternative rectal method, placing essential oil into a capsule and inserting the capsule into the rectum. </a:t>
            </a:r>
          </a:p>
          <a:p>
            <a:pPr marL="285750" indent="-285750">
              <a:lnSpc>
                <a:spcPct val="150000"/>
              </a:lnSpc>
              <a:buFont typeface="Arial"/>
              <a:buChar char="•"/>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*Caution* When applying essential oils internally, use only pure, therapeutic-grade oils.</a:t>
            </a:r>
          </a:p>
          <a:p>
            <a:pPr>
              <a:lnSpc>
                <a:spcPct val="150000"/>
              </a:lnSpc>
            </a:pPr>
            <a:endParaRPr lang="en-US" sz="1400" b="1" dirty="0">
              <a:latin typeface="Montserrat Light" panose="00000400000000000000" pitchFamily="50" charset="0"/>
            </a:endParaRPr>
          </a:p>
          <a:p>
            <a:pPr>
              <a:lnSpc>
                <a:spcPct val="150000"/>
              </a:lnSpc>
            </a:pPr>
            <a:endParaRPr lang="en-US" sz="1400" b="1" dirty="0">
              <a:latin typeface="Montserrat Light" panose="00000400000000000000" pitchFamily="50" charset="0"/>
            </a:endParaRPr>
          </a:p>
          <a:p>
            <a:pPr>
              <a:lnSpc>
                <a:spcPct val="150000"/>
              </a:lnSpc>
            </a:pPr>
            <a:r>
              <a:rPr lang="en-US" sz="1400" dirty="0">
                <a:latin typeface="Montserrat Light" panose="00000400000000000000" pitchFamily="50" charset="0"/>
              </a:rPr>
              <a:t>“Essential Oil Safety.” </a:t>
            </a:r>
            <a:r>
              <a:rPr lang="en-US" sz="1400" i="1" dirty="0">
                <a:latin typeface="Montserrat Light" panose="00000400000000000000" pitchFamily="50" charset="0"/>
              </a:rPr>
              <a:t>Essential Oil Safety</a:t>
            </a: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362485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2306716" y="267490"/>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DAY 14</a:t>
            </a: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327343" y="1491296"/>
            <a:ext cx="3239233" cy="4709174"/>
          </a:xfrm>
          <a:prstGeom prst="rect">
            <a:avLst/>
          </a:prstGeom>
        </p:spPr>
        <p:txBody>
          <a:bodyPr wrap="square">
            <a:spAutoFit/>
          </a:bodyPr>
          <a:lstStyle/>
          <a:p>
            <a:pPr>
              <a:lnSpc>
                <a:spcPct val="150000"/>
              </a:lnSpc>
            </a:pPr>
            <a:r>
              <a:rPr lang="en-US" sz="1400" b="1" dirty="0">
                <a:latin typeface="Montserrat Light" panose="00000400000000000000" pitchFamily="50" charset="0"/>
              </a:rPr>
              <a:t>Daily Life Application </a:t>
            </a:r>
          </a:p>
          <a:p>
            <a:pPr>
              <a:lnSpc>
                <a:spcPct val="150000"/>
              </a:lnSpc>
            </a:pPr>
            <a:endParaRPr lang="en-US" sz="1000" b="1" dirty="0">
              <a:latin typeface="Montserrat Light" panose="00000400000000000000" pitchFamily="50" charset="0"/>
            </a:endParaRPr>
          </a:p>
          <a:p>
            <a:pPr>
              <a:lnSpc>
                <a:spcPct val="150000"/>
              </a:lnSpc>
            </a:pPr>
            <a:r>
              <a:rPr lang="en-US" sz="1400" b="1" dirty="0">
                <a:latin typeface="Montserrat Light" panose="00000400000000000000" pitchFamily="50" charset="0"/>
              </a:rPr>
              <a:t>Cooking</a:t>
            </a:r>
          </a:p>
          <a:p>
            <a:pPr>
              <a:lnSpc>
                <a:spcPct val="150000"/>
              </a:lnSpc>
            </a:pPr>
            <a:endParaRPr lang="en-US" sz="1000" b="1" dirty="0">
              <a:latin typeface="Montserrat Light" panose="00000400000000000000" pitchFamily="50" charset="0"/>
            </a:endParaRPr>
          </a:p>
          <a:p>
            <a:pPr>
              <a:lnSpc>
                <a:spcPct val="150000"/>
              </a:lnSpc>
            </a:pPr>
            <a:r>
              <a:rPr lang="en-US" sz="1400" b="1" dirty="0">
                <a:latin typeface="Montserrat Light" panose="00000400000000000000" pitchFamily="50" charset="0"/>
              </a:rPr>
              <a:t>Sleep and Relaxation</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Diffuse into air</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Apply directly to pillow</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Apply as a linen spray </a:t>
            </a:r>
          </a:p>
          <a:p>
            <a:pPr>
              <a:lnSpc>
                <a:spcPct val="150000"/>
              </a:lnSpc>
            </a:pPr>
            <a:endParaRPr lang="en-US" sz="1000" b="1" dirty="0">
              <a:latin typeface="Montserrat Light" panose="00000400000000000000" pitchFamily="50" charset="0"/>
            </a:endParaRPr>
          </a:p>
          <a:p>
            <a:pPr>
              <a:lnSpc>
                <a:spcPct val="150000"/>
              </a:lnSpc>
            </a:pPr>
            <a:r>
              <a:rPr lang="en-US" sz="1400" b="1" dirty="0">
                <a:latin typeface="Montserrat Light" panose="00000400000000000000" pitchFamily="50" charset="0"/>
              </a:rPr>
              <a:t>Increase Energy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Diffuse into air</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Add into morning beverage or meal</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Incorporate into morning bathing</a:t>
            </a:r>
          </a:p>
        </p:txBody>
      </p:sp>
      <p:sp>
        <p:nvSpPr>
          <p:cNvPr id="10" name="Rectangle 9">
            <a:extLst>
              <a:ext uri="{FF2B5EF4-FFF2-40B4-BE49-F238E27FC236}">
                <a16:creationId xmlns:a16="http://schemas.microsoft.com/office/drawing/2014/main" id="{80C06BFD-B88A-4966-B1EA-FC9F69B2FAE0}"/>
              </a:ext>
            </a:extLst>
          </p:cNvPr>
          <p:cNvSpPr/>
          <p:nvPr/>
        </p:nvSpPr>
        <p:spPr>
          <a:xfrm>
            <a:off x="5140790" y="1491296"/>
            <a:ext cx="2595516" cy="369525"/>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369525"/>
          </a:xfrm>
          <a:prstGeom prst="rect">
            <a:avLst/>
          </a:prstGeom>
        </p:spPr>
        <p:txBody>
          <a:bodyPr wrap="square">
            <a:spAutoFit/>
          </a:bodyPr>
          <a:lstStyle/>
          <a:p>
            <a:pPr lvl="1">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3" name="TextBox 2">
            <a:extLst>
              <a:ext uri="{FF2B5EF4-FFF2-40B4-BE49-F238E27FC236}">
                <a16:creationId xmlns:a16="http://schemas.microsoft.com/office/drawing/2014/main" id="{AC368096-701C-4103-853A-9C6FEDFD59E5}"/>
              </a:ext>
            </a:extLst>
          </p:cNvPr>
          <p:cNvSpPr txBox="1"/>
          <p:nvPr/>
        </p:nvSpPr>
        <p:spPr>
          <a:xfrm>
            <a:off x="5140790" y="1491296"/>
            <a:ext cx="5132214" cy="3832011"/>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Bathing</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Add essential oils into bathwater</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Use as bath oil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Mix into shower gel / bath salts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Use in body sprays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Foot / hand soaks </a:t>
            </a:r>
          </a:p>
          <a:p>
            <a:pPr>
              <a:lnSpc>
                <a:spcPct val="150000"/>
              </a:lnSpc>
            </a:pPr>
            <a:endParaRPr lang="en-US" sz="1000" b="1" dirty="0">
              <a:latin typeface="Montserrat Light" panose="00000400000000000000" pitchFamily="50" charset="0"/>
            </a:endParaRPr>
          </a:p>
          <a:p>
            <a:pPr>
              <a:lnSpc>
                <a:spcPct val="150000"/>
              </a:lnSpc>
            </a:pPr>
            <a:r>
              <a:rPr lang="en-US" sz="1400" b="1" dirty="0">
                <a:latin typeface="Montserrat Light" panose="00000400000000000000" pitchFamily="50" charset="0"/>
              </a:rPr>
              <a:t>Air Freshener</a:t>
            </a:r>
          </a:p>
          <a:p>
            <a:pPr>
              <a:lnSpc>
                <a:spcPct val="150000"/>
              </a:lnSpc>
            </a:pPr>
            <a:endParaRPr lang="en-US" sz="1000" b="1" dirty="0">
              <a:latin typeface="Montserrat Light" panose="00000400000000000000" pitchFamily="50" charset="0"/>
            </a:endParaRPr>
          </a:p>
          <a:p>
            <a:pPr>
              <a:lnSpc>
                <a:spcPct val="150000"/>
              </a:lnSpc>
            </a:pPr>
            <a:r>
              <a:rPr lang="en-US" sz="1400" b="1" dirty="0">
                <a:latin typeface="Montserrat Light" panose="00000400000000000000" pitchFamily="50" charset="0"/>
              </a:rPr>
              <a:t>Toothpaste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Mix oil with baking soda to brush teeth and gums</a:t>
            </a:r>
          </a:p>
          <a:p>
            <a:pPr>
              <a:lnSpc>
                <a:spcPct val="150000"/>
              </a:lnSpc>
            </a:pPr>
            <a:endParaRPr lang="en-US" sz="1400" dirty="0">
              <a:latin typeface="Montserrat Light" panose="00000400000000000000" pitchFamily="50" charset="0"/>
            </a:endParaRPr>
          </a:p>
        </p:txBody>
      </p:sp>
      <p:sp>
        <p:nvSpPr>
          <p:cNvPr id="12" name="Rectangle 11">
            <a:extLst>
              <a:ext uri="{FF2B5EF4-FFF2-40B4-BE49-F238E27FC236}">
                <a16:creationId xmlns:a16="http://schemas.microsoft.com/office/drawing/2014/main" id="{5EBBE684-9014-4A87-B203-91871A172646}"/>
              </a:ext>
            </a:extLst>
          </p:cNvPr>
          <p:cNvSpPr/>
          <p:nvPr/>
        </p:nvSpPr>
        <p:spPr>
          <a:xfrm>
            <a:off x="1172454" y="6178089"/>
            <a:ext cx="3630033" cy="307777"/>
          </a:xfrm>
          <a:prstGeom prst="rect">
            <a:avLst/>
          </a:prstGeom>
        </p:spPr>
        <p:txBody>
          <a:bodyPr wrap="none">
            <a:spAutoFit/>
          </a:bodyPr>
          <a:lstStyle/>
          <a:p>
            <a:r>
              <a:rPr lang="en-US" sz="1400" dirty="0">
                <a:latin typeface="Montserrat Light" panose="00000400000000000000" pitchFamily="50" charset="0"/>
              </a:rPr>
              <a:t>Essential Oil Safety.” </a:t>
            </a:r>
            <a:r>
              <a:rPr lang="en-US" sz="1400" i="1" dirty="0">
                <a:latin typeface="Montserrat Light" panose="00000400000000000000" pitchFamily="50" charset="0"/>
              </a:rPr>
              <a:t>Essential Oil Safety</a:t>
            </a:r>
            <a:endParaRPr lang="en-US" sz="1400" dirty="0"/>
          </a:p>
        </p:txBody>
      </p:sp>
    </p:spTree>
    <p:extLst>
      <p:ext uri="{BB962C8B-B14F-4D97-AF65-F5344CB8AC3E}">
        <p14:creationId xmlns:p14="http://schemas.microsoft.com/office/powerpoint/2010/main" val="356850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78859" y="2119949"/>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14</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59" y="2803440"/>
            <a:ext cx="4017411" cy="968791"/>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400" dirty="0">
                <a:solidFill>
                  <a:schemeClr val="bg1"/>
                </a:solidFill>
                <a:latin typeface="Montserrat Light" panose="00000400000000000000" pitchFamily="50" charset="0"/>
              </a:rPr>
              <a:t>Have some fun. Think of something you really enjoy doing and do it!</a:t>
            </a:r>
          </a:p>
          <a:p>
            <a:pPr>
              <a:lnSpc>
                <a:spcPts val="1900"/>
              </a:lnSpc>
            </a:pPr>
            <a:endParaRPr lang="en-US" sz="1400" dirty="0">
              <a:latin typeface="Never Let Go" pitchFamily="2" charset="0"/>
            </a:endParaRPr>
          </a:p>
        </p:txBody>
      </p:sp>
      <p:sp>
        <p:nvSpPr>
          <p:cNvPr id="10" name="TextBox 9"/>
          <p:cNvSpPr txBox="1"/>
          <p:nvPr/>
        </p:nvSpPr>
        <p:spPr>
          <a:xfrm>
            <a:off x="6978859" y="1400775"/>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9" name="Picture Placeholder 8" descr="A picture containing grass, outdoor, photo, man&#10;&#10;Description automatically generated">
            <a:extLst>
              <a:ext uri="{FF2B5EF4-FFF2-40B4-BE49-F238E27FC236}">
                <a16:creationId xmlns:a16="http://schemas.microsoft.com/office/drawing/2014/main" id="{302DEBFC-1447-413F-8053-23641A2EF286}"/>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8095" b="18095"/>
          <a:stretch>
            <a:fillRect/>
          </a:stretch>
        </p:blipFill>
        <p:spPr>
          <a:xfrm flipV="1">
            <a:off x="-1301282" y="7750741"/>
            <a:ext cx="71666" cy="45719"/>
          </a:xfrm>
        </p:spPr>
      </p:pic>
      <p:sp>
        <p:nvSpPr>
          <p:cNvPr id="12" name="TextBox 11">
            <a:extLst>
              <a:ext uri="{FF2B5EF4-FFF2-40B4-BE49-F238E27FC236}">
                <a16:creationId xmlns:a16="http://schemas.microsoft.com/office/drawing/2014/main" id="{30DB3E0E-F00F-4730-8C61-CF7129F04F5E}"/>
              </a:ext>
            </a:extLst>
          </p:cNvPr>
          <p:cNvSpPr txBox="1"/>
          <p:nvPr/>
        </p:nvSpPr>
        <p:spPr>
          <a:xfrm>
            <a:off x="-291401" y="5346111"/>
            <a:ext cx="5759147" cy="230832"/>
          </a:xfrm>
          <a:prstGeom prst="rect">
            <a:avLst/>
          </a:prstGeom>
          <a:noFill/>
        </p:spPr>
        <p:txBody>
          <a:bodyPr wrap="square" rtlCol="0">
            <a:spAutoFit/>
          </a:bodyPr>
          <a:lstStyle/>
          <a:p>
            <a:r>
              <a:rPr lang="en-US" sz="900" dirty="0"/>
              <a:t> </a:t>
            </a:r>
          </a:p>
        </p:txBody>
      </p:sp>
      <p:pic>
        <p:nvPicPr>
          <p:cNvPr id="14" name="Picture 13" descr="A group of people standing on top of a sandy beach&#10;&#10;Description automatically generated">
            <a:extLst>
              <a:ext uri="{FF2B5EF4-FFF2-40B4-BE49-F238E27FC236}">
                <a16:creationId xmlns:a16="http://schemas.microsoft.com/office/drawing/2014/main" id="{7F22D470-4A2A-463E-A4D3-F430FBFD6BC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1403" y="1672093"/>
            <a:ext cx="5759147" cy="3674018"/>
          </a:xfrm>
          <a:prstGeom prst="rect">
            <a:avLst/>
          </a:prstGeom>
        </p:spPr>
      </p:pic>
      <p:sp>
        <p:nvSpPr>
          <p:cNvPr id="15" name="TextBox 14">
            <a:extLst>
              <a:ext uri="{FF2B5EF4-FFF2-40B4-BE49-F238E27FC236}">
                <a16:creationId xmlns:a16="http://schemas.microsoft.com/office/drawing/2014/main" id="{C54A02BD-42BD-41FB-93C6-9E66F926FB9D}"/>
              </a:ext>
            </a:extLst>
          </p:cNvPr>
          <p:cNvSpPr txBox="1"/>
          <p:nvPr/>
        </p:nvSpPr>
        <p:spPr>
          <a:xfrm>
            <a:off x="958771" y="6759146"/>
            <a:ext cx="10274458" cy="230832"/>
          </a:xfrm>
          <a:prstGeom prst="rect">
            <a:avLst/>
          </a:prstGeom>
          <a:noFill/>
        </p:spPr>
        <p:txBody>
          <a:bodyPr wrap="square" rtlCol="0">
            <a:spAutoFit/>
          </a:bodyPr>
          <a:lstStyle/>
          <a:p>
            <a:r>
              <a:rPr lang="en-US" sz="900">
                <a:hlinkClick r:id="rId6" tooltip="https://www.ryansmithphotography.com/family-gallery/"/>
              </a:rPr>
              <a:t>This Photo</a:t>
            </a:r>
            <a:r>
              <a:rPr lang="en-US" sz="900"/>
              <a:t> by Unknown Author is licensed under </a:t>
            </a:r>
            <a:r>
              <a:rPr lang="en-US" sz="900">
                <a:hlinkClick r:id="rId7" tooltip="https://creativecommons.org/licenses/by-nc/3.0/"/>
              </a:rPr>
              <a:t>CC BY-NC</a:t>
            </a:r>
            <a:endParaRPr lang="en-US" sz="900"/>
          </a:p>
        </p:txBody>
      </p:sp>
    </p:spTree>
    <p:extLst>
      <p:ext uri="{BB962C8B-B14F-4D97-AF65-F5344CB8AC3E}">
        <p14:creationId xmlns:p14="http://schemas.microsoft.com/office/powerpoint/2010/main" val="1165904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2282653" y="290881"/>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397537" y="1405767"/>
            <a:ext cx="3239233" cy="3278013"/>
          </a:xfrm>
          <a:prstGeom prst="rect">
            <a:avLst/>
          </a:prstGeom>
        </p:spPr>
        <p:txBody>
          <a:bodyPr wrap="square">
            <a:spAutoFit/>
          </a:bodyPr>
          <a:lstStyle/>
          <a:p>
            <a:pPr>
              <a:lnSpc>
                <a:spcPct val="150000"/>
              </a:lnSpc>
            </a:pPr>
            <a:r>
              <a:rPr lang="en-US" sz="1400" b="1" dirty="0">
                <a:latin typeface="Montserrat Light" panose="00000400000000000000" pitchFamily="50" charset="0"/>
              </a:rPr>
              <a:t>Daily Life Application </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Cleaning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Disinfectant</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Trash can deodorizer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Dishes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Mildew spray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Mirror cleaner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Eliminate mold</a:t>
            </a:r>
          </a:p>
          <a:p>
            <a:pPr>
              <a:lnSpc>
                <a:spcPct val="150000"/>
              </a:lnSpc>
            </a:pPr>
            <a:r>
              <a:rPr lang="en-US" sz="1400" b="1" dirty="0">
                <a:latin typeface="Montserrat Light" panose="00000400000000000000" pitchFamily="50" charset="0"/>
              </a:rPr>
              <a:t> </a:t>
            </a:r>
            <a:endParaRPr lang="en-US" sz="1000" dirty="0">
              <a:latin typeface="Montserrat Light" panose="00000400000000000000" pitchFamily="50" charset="0"/>
            </a:endParaRPr>
          </a:p>
        </p:txBody>
      </p:sp>
      <p:sp>
        <p:nvSpPr>
          <p:cNvPr id="10" name="Rectangle 9">
            <a:extLst>
              <a:ext uri="{FF2B5EF4-FFF2-40B4-BE49-F238E27FC236}">
                <a16:creationId xmlns:a16="http://schemas.microsoft.com/office/drawing/2014/main" id="{80C06BFD-B88A-4966-B1EA-FC9F69B2FAE0}"/>
              </a:ext>
            </a:extLst>
          </p:cNvPr>
          <p:cNvSpPr/>
          <p:nvPr/>
        </p:nvSpPr>
        <p:spPr>
          <a:xfrm>
            <a:off x="5140790" y="1491296"/>
            <a:ext cx="2595516" cy="369525"/>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369525"/>
          </a:xfrm>
          <a:prstGeom prst="rect">
            <a:avLst/>
          </a:prstGeom>
        </p:spPr>
        <p:txBody>
          <a:bodyPr wrap="square">
            <a:spAutoFit/>
          </a:bodyPr>
          <a:lstStyle/>
          <a:p>
            <a:pPr lvl="1">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3" name="TextBox 2">
            <a:extLst>
              <a:ext uri="{FF2B5EF4-FFF2-40B4-BE49-F238E27FC236}">
                <a16:creationId xmlns:a16="http://schemas.microsoft.com/office/drawing/2014/main" id="{AC368096-701C-4103-853A-9C6FEDFD59E5}"/>
              </a:ext>
            </a:extLst>
          </p:cNvPr>
          <p:cNvSpPr txBox="1"/>
          <p:nvPr/>
        </p:nvSpPr>
        <p:spPr>
          <a:xfrm>
            <a:off x="8654012" y="6465886"/>
            <a:ext cx="3088810" cy="1019041"/>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p>
          <a:p>
            <a:pPr>
              <a:lnSpc>
                <a:spcPct val="150000"/>
              </a:lnSpc>
            </a:pPr>
            <a:endParaRPr lang="en-US" sz="1400" b="1"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p:txBody>
      </p:sp>
      <p:sp>
        <p:nvSpPr>
          <p:cNvPr id="12" name="Rectangle 11">
            <a:extLst>
              <a:ext uri="{FF2B5EF4-FFF2-40B4-BE49-F238E27FC236}">
                <a16:creationId xmlns:a16="http://schemas.microsoft.com/office/drawing/2014/main" id="{5EBBE684-9014-4A87-B203-91871A172646}"/>
              </a:ext>
            </a:extLst>
          </p:cNvPr>
          <p:cNvSpPr/>
          <p:nvPr/>
        </p:nvSpPr>
        <p:spPr>
          <a:xfrm>
            <a:off x="1172454" y="6178089"/>
            <a:ext cx="3630033" cy="307777"/>
          </a:xfrm>
          <a:prstGeom prst="rect">
            <a:avLst/>
          </a:prstGeom>
        </p:spPr>
        <p:txBody>
          <a:bodyPr wrap="none">
            <a:spAutoFit/>
          </a:bodyPr>
          <a:lstStyle/>
          <a:p>
            <a:r>
              <a:rPr lang="en-US" sz="1400" dirty="0">
                <a:latin typeface="Montserrat Light" panose="00000400000000000000" pitchFamily="50" charset="0"/>
              </a:rPr>
              <a:t>Essential Oil Safety.” </a:t>
            </a:r>
            <a:r>
              <a:rPr lang="en-US" sz="1400" i="1" dirty="0">
                <a:latin typeface="Montserrat Light" panose="00000400000000000000" pitchFamily="50" charset="0"/>
              </a:rPr>
              <a:t>Essential Oil Safety</a:t>
            </a:r>
            <a:endParaRPr lang="en-US" sz="1400" dirty="0"/>
          </a:p>
        </p:txBody>
      </p:sp>
      <p:sp>
        <p:nvSpPr>
          <p:cNvPr id="13" name="Rectangle 12">
            <a:extLst>
              <a:ext uri="{FF2B5EF4-FFF2-40B4-BE49-F238E27FC236}">
                <a16:creationId xmlns:a16="http://schemas.microsoft.com/office/drawing/2014/main" id="{81BFEE4A-0322-4D1B-A55C-B777025A84C6}"/>
              </a:ext>
            </a:extLst>
          </p:cNvPr>
          <p:cNvSpPr/>
          <p:nvPr/>
        </p:nvSpPr>
        <p:spPr>
          <a:xfrm>
            <a:off x="5140790" y="1392565"/>
            <a:ext cx="6096000" cy="3634136"/>
          </a:xfrm>
          <a:prstGeom prst="rect">
            <a:avLst/>
          </a:prstGeom>
        </p:spPr>
        <p:txBody>
          <a:bodyPr>
            <a:spAutoFit/>
          </a:bodyPr>
          <a:lstStyle/>
          <a:p>
            <a:pPr>
              <a:lnSpc>
                <a:spcPct val="150000"/>
              </a:lnSpc>
            </a:pPr>
            <a:r>
              <a:rPr lang="en-US" sz="1400" b="1" dirty="0">
                <a:latin typeface="Montserrat Light" panose="00000400000000000000" pitchFamily="50" charset="0"/>
              </a:rPr>
              <a:t>Laundry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Degreaser</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Cleansing wash</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Use in dryer </a:t>
            </a:r>
          </a:p>
          <a:p>
            <a:pPr>
              <a:lnSpc>
                <a:spcPct val="150000"/>
              </a:lnSpc>
            </a:pPr>
            <a:endParaRPr lang="en-US" sz="1000" b="1" dirty="0">
              <a:latin typeface="Montserrat Light" panose="00000400000000000000" pitchFamily="50" charset="0"/>
            </a:endParaRPr>
          </a:p>
          <a:p>
            <a:pPr>
              <a:lnSpc>
                <a:spcPct val="150000"/>
              </a:lnSpc>
            </a:pPr>
            <a:r>
              <a:rPr lang="en-US" sz="1400" b="1" dirty="0">
                <a:latin typeface="Montserrat Light" panose="00000400000000000000" pitchFamily="50" charset="0"/>
              </a:rPr>
              <a:t>Furniture polish</a:t>
            </a:r>
          </a:p>
          <a:p>
            <a:pPr>
              <a:lnSpc>
                <a:spcPct val="150000"/>
              </a:lnSpc>
            </a:pPr>
            <a:endParaRPr lang="en-US" sz="1000" b="1" dirty="0">
              <a:latin typeface="Montserrat Light" panose="00000400000000000000" pitchFamily="50" charset="0"/>
            </a:endParaRPr>
          </a:p>
          <a:p>
            <a:pPr>
              <a:lnSpc>
                <a:spcPct val="150000"/>
              </a:lnSpc>
            </a:pPr>
            <a:r>
              <a:rPr lang="en-US" sz="1400" b="1" dirty="0">
                <a:latin typeface="Montserrat Light" panose="00000400000000000000" pitchFamily="50" charset="0"/>
              </a:rPr>
              <a:t>Clothing</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Deodorizer, using satchel with essential oil on it placed in drawers or closet </a:t>
            </a:r>
          </a:p>
          <a:p>
            <a:pPr marL="285750" indent="-285750">
              <a:lnSpc>
                <a:spcPct val="150000"/>
              </a:lnSpc>
              <a:buFont typeface="Arial"/>
              <a:buChar char="•"/>
            </a:pPr>
            <a:endParaRPr lang="en-US" sz="1100" dirty="0">
              <a:latin typeface="Montserrat Light" panose="00000400000000000000" pitchFamily="50" charset="0"/>
            </a:endParaRPr>
          </a:p>
          <a:p>
            <a:pPr>
              <a:lnSpc>
                <a:spcPct val="150000"/>
              </a:lnSpc>
            </a:pPr>
            <a:endParaRPr lang="en-US" sz="1100" dirty="0">
              <a:latin typeface="Montserrat Light" panose="00000400000000000000" pitchFamily="50" charset="0"/>
            </a:endParaRPr>
          </a:p>
        </p:txBody>
      </p:sp>
    </p:spTree>
    <p:extLst>
      <p:ext uri="{BB962C8B-B14F-4D97-AF65-F5344CB8AC3E}">
        <p14:creationId xmlns:p14="http://schemas.microsoft.com/office/powerpoint/2010/main" val="343469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2342811" y="259464"/>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397537" y="1405767"/>
            <a:ext cx="3239233" cy="4893840"/>
          </a:xfrm>
          <a:prstGeom prst="rect">
            <a:avLst/>
          </a:prstGeom>
        </p:spPr>
        <p:txBody>
          <a:bodyPr wrap="square">
            <a:spAutoFit/>
          </a:bodyPr>
          <a:lstStyle/>
          <a:p>
            <a:pPr>
              <a:lnSpc>
                <a:spcPct val="150000"/>
              </a:lnSpc>
            </a:pPr>
            <a:r>
              <a:rPr lang="en-US" sz="1400" b="1" dirty="0">
                <a:latin typeface="Montserrat Light" panose="00000400000000000000" pitchFamily="50" charset="0"/>
              </a:rPr>
              <a:t>Daily Life Application </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Eliminate Paint Fumes </a:t>
            </a:r>
          </a:p>
          <a:p>
            <a:pPr>
              <a:lnSpc>
                <a:spcPct val="150000"/>
              </a:lnSpc>
            </a:pPr>
            <a:endParaRPr lang="en-US" sz="1000" b="1" dirty="0">
              <a:latin typeface="Montserrat Light" panose="00000400000000000000" pitchFamily="50" charset="0"/>
            </a:endParaRPr>
          </a:p>
          <a:p>
            <a:pPr>
              <a:lnSpc>
                <a:spcPct val="150000"/>
              </a:lnSpc>
            </a:pPr>
            <a:r>
              <a:rPr lang="en-US" sz="1400" b="1" dirty="0">
                <a:latin typeface="Montserrat Light" panose="00000400000000000000" pitchFamily="50" charset="0"/>
              </a:rPr>
              <a:t>Carpet</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Carpet cleaner</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Carpet deodorizer</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Grease remover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Gum remover</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Place cotton ball with 4-6 drops oil into collection area of vacuum to freshen room while vacuuming </a:t>
            </a:r>
          </a:p>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sz="1000" dirty="0">
              <a:latin typeface="Montserrat Light" panose="00000400000000000000" pitchFamily="50" charset="0"/>
            </a:endParaRPr>
          </a:p>
        </p:txBody>
      </p:sp>
      <p:sp>
        <p:nvSpPr>
          <p:cNvPr id="10" name="Rectangle 9">
            <a:extLst>
              <a:ext uri="{FF2B5EF4-FFF2-40B4-BE49-F238E27FC236}">
                <a16:creationId xmlns:a16="http://schemas.microsoft.com/office/drawing/2014/main" id="{80C06BFD-B88A-4966-B1EA-FC9F69B2FAE0}"/>
              </a:ext>
            </a:extLst>
          </p:cNvPr>
          <p:cNvSpPr/>
          <p:nvPr/>
        </p:nvSpPr>
        <p:spPr>
          <a:xfrm>
            <a:off x="5140790" y="1491296"/>
            <a:ext cx="2595516" cy="369525"/>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369525"/>
          </a:xfrm>
          <a:prstGeom prst="rect">
            <a:avLst/>
          </a:prstGeom>
        </p:spPr>
        <p:txBody>
          <a:bodyPr wrap="square">
            <a:spAutoFit/>
          </a:bodyPr>
          <a:lstStyle/>
          <a:p>
            <a:pPr lvl="1">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3" name="TextBox 2">
            <a:extLst>
              <a:ext uri="{FF2B5EF4-FFF2-40B4-BE49-F238E27FC236}">
                <a16:creationId xmlns:a16="http://schemas.microsoft.com/office/drawing/2014/main" id="{AC368096-701C-4103-853A-9C6FEDFD59E5}"/>
              </a:ext>
            </a:extLst>
          </p:cNvPr>
          <p:cNvSpPr txBox="1"/>
          <p:nvPr/>
        </p:nvSpPr>
        <p:spPr>
          <a:xfrm>
            <a:off x="8654012" y="6465886"/>
            <a:ext cx="3088810" cy="1019041"/>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p>
          <a:p>
            <a:pPr>
              <a:lnSpc>
                <a:spcPct val="150000"/>
              </a:lnSpc>
            </a:pPr>
            <a:endParaRPr lang="en-US" sz="1400" b="1"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p:txBody>
      </p:sp>
      <p:sp>
        <p:nvSpPr>
          <p:cNvPr id="12" name="Rectangle 11">
            <a:extLst>
              <a:ext uri="{FF2B5EF4-FFF2-40B4-BE49-F238E27FC236}">
                <a16:creationId xmlns:a16="http://schemas.microsoft.com/office/drawing/2014/main" id="{5EBBE684-9014-4A87-B203-91871A172646}"/>
              </a:ext>
            </a:extLst>
          </p:cNvPr>
          <p:cNvSpPr/>
          <p:nvPr/>
        </p:nvSpPr>
        <p:spPr>
          <a:xfrm>
            <a:off x="1172454" y="6178089"/>
            <a:ext cx="3630033" cy="307777"/>
          </a:xfrm>
          <a:prstGeom prst="rect">
            <a:avLst/>
          </a:prstGeom>
        </p:spPr>
        <p:txBody>
          <a:bodyPr wrap="none">
            <a:spAutoFit/>
          </a:bodyPr>
          <a:lstStyle/>
          <a:p>
            <a:r>
              <a:rPr lang="en-US" sz="1400" dirty="0">
                <a:latin typeface="Montserrat Light" panose="00000400000000000000" pitchFamily="50" charset="0"/>
              </a:rPr>
              <a:t>Essential Oil Safety.” </a:t>
            </a:r>
            <a:r>
              <a:rPr lang="en-US" sz="1400" i="1" dirty="0">
                <a:latin typeface="Montserrat Light" panose="00000400000000000000" pitchFamily="50" charset="0"/>
              </a:rPr>
              <a:t>Essential Oil Safety</a:t>
            </a:r>
            <a:endParaRPr lang="en-US" sz="1400" dirty="0"/>
          </a:p>
        </p:txBody>
      </p:sp>
      <p:sp>
        <p:nvSpPr>
          <p:cNvPr id="13" name="Rectangle 12">
            <a:extLst>
              <a:ext uri="{FF2B5EF4-FFF2-40B4-BE49-F238E27FC236}">
                <a16:creationId xmlns:a16="http://schemas.microsoft.com/office/drawing/2014/main" id="{81BFEE4A-0322-4D1B-A55C-B777025A84C6}"/>
              </a:ext>
            </a:extLst>
          </p:cNvPr>
          <p:cNvSpPr/>
          <p:nvPr/>
        </p:nvSpPr>
        <p:spPr>
          <a:xfrm>
            <a:off x="5140790" y="1392565"/>
            <a:ext cx="6096000" cy="633315"/>
          </a:xfrm>
          <a:prstGeom prst="rect">
            <a:avLst/>
          </a:prstGeom>
        </p:spPr>
        <p:txBody>
          <a:bodyPr>
            <a:spAutoFit/>
          </a:bodyPr>
          <a:lstStyle/>
          <a:p>
            <a:pPr>
              <a:lnSpc>
                <a:spcPct val="150000"/>
              </a:lnSpc>
            </a:pPr>
            <a:r>
              <a:rPr lang="en-US" sz="1400" b="1" dirty="0">
                <a:latin typeface="Montserrat Light" panose="00000400000000000000" pitchFamily="50" charset="0"/>
              </a:rPr>
              <a:t> </a:t>
            </a:r>
            <a:endParaRPr lang="en-US" sz="1100" dirty="0">
              <a:latin typeface="Montserrat Light" panose="00000400000000000000" pitchFamily="50" charset="0"/>
            </a:endParaRPr>
          </a:p>
          <a:p>
            <a:pPr>
              <a:lnSpc>
                <a:spcPct val="150000"/>
              </a:lnSpc>
            </a:pPr>
            <a:endParaRPr lang="en-US" sz="1100" dirty="0">
              <a:latin typeface="Montserrat Light" panose="00000400000000000000" pitchFamily="50" charset="0"/>
            </a:endParaRPr>
          </a:p>
        </p:txBody>
      </p:sp>
      <p:sp>
        <p:nvSpPr>
          <p:cNvPr id="14" name="Rectangle 13">
            <a:extLst>
              <a:ext uri="{FF2B5EF4-FFF2-40B4-BE49-F238E27FC236}">
                <a16:creationId xmlns:a16="http://schemas.microsoft.com/office/drawing/2014/main" id="{F504F17D-A863-44A7-B760-CA405F14610A}"/>
              </a:ext>
            </a:extLst>
          </p:cNvPr>
          <p:cNvSpPr/>
          <p:nvPr/>
        </p:nvSpPr>
        <p:spPr>
          <a:xfrm>
            <a:off x="5140790" y="1424300"/>
            <a:ext cx="4207747" cy="1902957"/>
          </a:xfrm>
          <a:prstGeom prst="rect">
            <a:avLst/>
          </a:prstGeom>
        </p:spPr>
        <p:txBody>
          <a:bodyPr wrap="square">
            <a:spAutoFit/>
          </a:bodyPr>
          <a:lstStyle/>
          <a:p>
            <a:pPr>
              <a:lnSpc>
                <a:spcPct val="150000"/>
              </a:lnSpc>
            </a:pPr>
            <a:r>
              <a:rPr lang="en-US" sz="1400" b="1" dirty="0">
                <a:latin typeface="Montserrat Light" panose="00000400000000000000" pitchFamily="50" charset="0"/>
              </a:rPr>
              <a:t>Insect / Pest Repellant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Bug Repellent</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Lavender, lemongrass, patchouli, basil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Mice Repellent </a:t>
            </a:r>
          </a:p>
          <a:p>
            <a:pPr>
              <a:lnSpc>
                <a:spcPct val="150000"/>
              </a:lnSpc>
            </a:pPr>
            <a:endParaRPr lang="en-US" sz="1000" b="1"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dirty="0"/>
          </a:p>
        </p:txBody>
      </p:sp>
    </p:spTree>
    <p:extLst>
      <p:ext uri="{BB962C8B-B14F-4D97-AF65-F5344CB8AC3E}">
        <p14:creationId xmlns:p14="http://schemas.microsoft.com/office/powerpoint/2010/main" val="3689304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29082" y="1403783"/>
            <a:ext cx="11569568" cy="5520357"/>
          </a:xfrm>
          <a:prstGeom prst="rect">
            <a:avLst/>
          </a:prstGeom>
        </p:spPr>
        <p:txBody>
          <a:bodyPr wrap="square">
            <a:spAutoFit/>
          </a:bodyPr>
          <a:lstStyle/>
          <a:p>
            <a:pPr>
              <a:lnSpc>
                <a:spcPct val="150000"/>
              </a:lnSpc>
            </a:pPr>
            <a:r>
              <a:rPr lang="en-US" sz="1400" b="1" dirty="0">
                <a:latin typeface="Montserrat Light" panose="00000400000000000000" pitchFamily="50" charset="0"/>
              </a:rPr>
              <a:t>Safety and Warnings</a:t>
            </a:r>
          </a:p>
          <a:p>
            <a:pPr>
              <a:lnSpc>
                <a:spcPct val="150000"/>
              </a:lnSpc>
            </a:pPr>
            <a:r>
              <a:rPr lang="en-US" sz="1400" dirty="0">
                <a:latin typeface="Montserrat Light" panose="00000400000000000000" pitchFamily="50" charset="0"/>
              </a:rPr>
              <a:t>Whenever using essential oils, take care to research the proper ways to use them as well as potential adverse reactions and contraindications. </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Skin-Patch Test</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If you have any allergies or sensitive skin, perform a skin-patch test prior to using essential oils.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Use a clean area on the inside of your lower arm and apply 2 drops to an antiseptic-free plaster and leave on forearm for 48 hours or apply oil directly to skin and cover with bandage. </a:t>
            </a:r>
          </a:p>
          <a:p>
            <a:pPr>
              <a:lnSpc>
                <a:spcPct val="150000"/>
              </a:lnSpc>
            </a:pPr>
            <a:r>
              <a:rPr lang="en-US" sz="1400" b="1" dirty="0">
                <a:latin typeface="Montserrat Light" panose="00000400000000000000" pitchFamily="50" charset="0"/>
              </a:rPr>
              <a:t>Adverse Reactions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Immediately wash skin with fragrance-free soap to remove the oil.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Expose skin to air to promote evaporation.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Keep out of sunlight.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Apply a mild corticosteroid if needed. </a:t>
            </a:r>
          </a:p>
          <a:p>
            <a:pPr>
              <a:lnSpc>
                <a:spcPct val="150000"/>
              </a:lnSpc>
            </a:pPr>
            <a:endParaRPr lang="en-US" sz="1400" b="1" dirty="0">
              <a:latin typeface="Montserrat Light" panose="00000400000000000000" pitchFamily="50" charset="0"/>
            </a:endParaRPr>
          </a:p>
          <a:p>
            <a:pPr>
              <a:lnSpc>
                <a:spcPct val="150000"/>
              </a:lnSpc>
            </a:pPr>
            <a:endParaRPr lang="en-US" sz="1400" b="1" dirty="0">
              <a:latin typeface="Montserrat Light" panose="00000400000000000000" pitchFamily="50" charset="0"/>
            </a:endParaRPr>
          </a:p>
          <a:p>
            <a:pPr>
              <a:lnSpc>
                <a:spcPct val="150000"/>
              </a:lnSpc>
            </a:pPr>
            <a:r>
              <a:rPr lang="en-US" sz="1400" dirty="0">
                <a:latin typeface="Montserrat Light" panose="00000400000000000000" pitchFamily="50" charset="0"/>
              </a:rPr>
              <a:t>“Essential Oil Safety.” </a:t>
            </a:r>
            <a:r>
              <a:rPr lang="en-US" sz="1400" i="1" dirty="0">
                <a:latin typeface="Montserrat Light" panose="00000400000000000000" pitchFamily="50" charset="0"/>
              </a:rPr>
              <a:t>Essential Oil Safety</a:t>
            </a: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512578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60203"/>
            <a:ext cx="11569568" cy="4874027"/>
          </a:xfrm>
          <a:prstGeom prst="rect">
            <a:avLst/>
          </a:prstGeom>
        </p:spPr>
        <p:txBody>
          <a:bodyPr wrap="square">
            <a:spAutoFit/>
          </a:bodyPr>
          <a:lstStyle/>
          <a:p>
            <a:pPr>
              <a:lnSpc>
                <a:spcPct val="150000"/>
              </a:lnSpc>
            </a:pPr>
            <a:r>
              <a:rPr lang="en-US" sz="1400" b="1" dirty="0">
                <a:latin typeface="Montserrat Light" panose="00000400000000000000" pitchFamily="50" charset="0"/>
              </a:rPr>
              <a:t>Double Check Possible Reactions if These Apply: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If you are taking aspirin, heparin, warfarin or paracetamol (acetaminophen)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During pregnancy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With high blood pressure, fever, epilepsy, liver problems, skin sensitivity or allergies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If using on an infant or small child</a:t>
            </a:r>
          </a:p>
          <a:p>
            <a:pPr marL="285750" indent="-285750">
              <a:lnSpc>
                <a:spcPct val="150000"/>
              </a:lnSpc>
              <a:buFont typeface="Wingdings" panose="05000000000000000000" pitchFamily="2" charset="2"/>
              <a:buChar char="§"/>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Always use caution and research possible side effects when using essential oils. </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Possible Skin Reactions</a:t>
            </a:r>
          </a:p>
          <a:p>
            <a:pPr marL="285750" indent="-285750">
              <a:lnSpc>
                <a:spcPct val="150000"/>
              </a:lnSpc>
              <a:buFont typeface="Wingdings" panose="05000000000000000000" pitchFamily="2" charset="2"/>
              <a:buChar char="§"/>
            </a:pPr>
            <a:r>
              <a:rPr lang="en-US" sz="1400" b="1" dirty="0">
                <a:latin typeface="Montserrat Light" panose="00000400000000000000" pitchFamily="50" charset="0"/>
              </a:rPr>
              <a:t>Irritation: </a:t>
            </a:r>
            <a:r>
              <a:rPr lang="en-US" sz="1400" dirty="0">
                <a:latin typeface="Montserrat Light" panose="00000400000000000000" pitchFamily="50" charset="0"/>
              </a:rPr>
              <a:t>This is where a substance comes into contact with the skin and causes anything from a mild itch to burns. The important thing is that once the substance is removed and healing takes place, there should be no more problems. </a:t>
            </a:r>
          </a:p>
          <a:p>
            <a:pPr>
              <a:lnSpc>
                <a:spcPct val="150000"/>
              </a:lnSpc>
            </a:pPr>
            <a:endParaRPr lang="en-US" sz="1400" b="1" dirty="0">
              <a:latin typeface="Montserrat Light" panose="00000400000000000000" pitchFamily="50" charset="0"/>
            </a:endParaRPr>
          </a:p>
          <a:p>
            <a:pPr>
              <a:lnSpc>
                <a:spcPct val="150000"/>
              </a:lnSpc>
            </a:pPr>
            <a:endParaRPr lang="en-US" sz="1400" b="1" dirty="0">
              <a:latin typeface="Montserrat Light" panose="00000400000000000000" pitchFamily="50" charset="0"/>
            </a:endParaRPr>
          </a:p>
          <a:p>
            <a:pPr>
              <a:lnSpc>
                <a:spcPct val="150000"/>
              </a:lnSpc>
            </a:pPr>
            <a:r>
              <a:rPr lang="en-US" sz="1400" dirty="0">
                <a:latin typeface="Montserrat Light" panose="00000400000000000000" pitchFamily="50" charset="0"/>
              </a:rPr>
              <a:t>“Essential Oil Safety.” </a:t>
            </a:r>
            <a:r>
              <a:rPr lang="en-US" sz="1400" i="1" dirty="0">
                <a:latin typeface="Montserrat Light" panose="00000400000000000000" pitchFamily="50" charset="0"/>
              </a:rPr>
              <a:t>Essential Oil Safety</a:t>
            </a: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876633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60203"/>
            <a:ext cx="11569568" cy="5520357"/>
          </a:xfrm>
          <a:prstGeom prst="rect">
            <a:avLst/>
          </a:prstGeom>
        </p:spPr>
        <p:txBody>
          <a:bodyPr wrap="square">
            <a:spAutoFit/>
          </a:bodyPr>
          <a:lstStyle/>
          <a:p>
            <a:pPr>
              <a:lnSpc>
                <a:spcPct val="150000"/>
              </a:lnSpc>
            </a:pPr>
            <a:r>
              <a:rPr lang="en-US" sz="1400" b="1" dirty="0">
                <a:latin typeface="Montserrat Light" panose="00000400000000000000" pitchFamily="50" charset="0"/>
              </a:rPr>
              <a:t>Possible Skin Reactions</a:t>
            </a:r>
          </a:p>
          <a:p>
            <a:pPr marL="285750" indent="-285750">
              <a:lnSpc>
                <a:spcPct val="150000"/>
              </a:lnSpc>
              <a:buFont typeface="Wingdings" panose="05000000000000000000" pitchFamily="2" charset="2"/>
              <a:buChar char="§"/>
            </a:pPr>
            <a:r>
              <a:rPr lang="en-US" sz="1400" b="1" dirty="0">
                <a:latin typeface="Montserrat Light" panose="00000400000000000000" pitchFamily="50" charset="0"/>
              </a:rPr>
              <a:t>Sensitization – a far more serious situation than irritation: </a:t>
            </a:r>
            <a:r>
              <a:rPr lang="en-US" sz="1400" dirty="0">
                <a:latin typeface="Montserrat Light" panose="00000400000000000000" pitchFamily="50" charset="0"/>
              </a:rPr>
              <a:t>Once the substance has been introduced to the skin, it can cause permanent changes in the immune system in a similar manner to a vaccination. On first use no adverse effects may be seen. However, the body has been sensitized, and the next time the same or similar substance is used, a reaction </a:t>
            </a:r>
            <a:r>
              <a:rPr lang="en-US" sz="1400" b="1" dirty="0">
                <a:latin typeface="Montserrat Light" panose="00000400000000000000" pitchFamily="50" charset="0"/>
              </a:rPr>
              <a:t>may</a:t>
            </a:r>
            <a:r>
              <a:rPr lang="en-US" sz="1400" dirty="0">
                <a:latin typeface="Montserrat Light" panose="00000400000000000000" pitchFamily="50" charset="0"/>
              </a:rPr>
              <a:t> occur. The severity can range from a mild itch to anaphylactic shock, however the latter in aromatherapy is almost unknown. Sensitization in aromatherapy is something to be on constant alert for. If after using any essential oil or absolute, an irritating or burning sensation, or a blotchy irritable skin rash are noticed, then that oil or chemically similar ones should not be used again. This type of reaction is far more likely to occur with therapists rather than their clients. </a:t>
            </a:r>
            <a:endParaRPr lang="en-US" sz="1400" b="1"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b="1" dirty="0">
                <a:latin typeface="Montserrat Light" panose="00000400000000000000" pitchFamily="50" charset="0"/>
              </a:rPr>
              <a:t>Photosensitization</a:t>
            </a:r>
            <a:r>
              <a:rPr lang="en-US" sz="1400" dirty="0">
                <a:latin typeface="Montserrat Light" panose="00000400000000000000" pitchFamily="50" charset="0"/>
              </a:rPr>
              <a:t> (sometimes referred to as photo toxicity): This is where a substance coming into contact with the skin can react with ultraviolet light. This reaction may cause anything from mild brown blotches to severe burning of the skin. The condition can be long lasting and subsequent exposure of the skin to ultraviolet light can trigger a reaction. It is vital to remember that it is ultraviolet light that causes the problem, and this can occur even on relatively dull days. Therefore it is </a:t>
            </a:r>
            <a:r>
              <a:rPr lang="en-US" sz="1400" b="1" dirty="0">
                <a:latin typeface="Montserrat Light" panose="00000400000000000000" pitchFamily="50" charset="0"/>
              </a:rPr>
              <a:t>not</a:t>
            </a:r>
            <a:r>
              <a:rPr lang="en-US" sz="1400" dirty="0">
                <a:latin typeface="Montserrat Light" panose="00000400000000000000" pitchFamily="50" charset="0"/>
              </a:rPr>
              <a:t> as many aromatherapy authors say, “caused only by bright sunlight.” The main essential oils to avoid in this respect are expressed Bergamot and Lime. The Bergamot grade known as FCF is perfectly safe. </a:t>
            </a:r>
          </a:p>
          <a:p>
            <a:pPr>
              <a:lnSpc>
                <a:spcPct val="150000"/>
              </a:lnSpc>
            </a:pPr>
            <a:endParaRPr lang="en-US" sz="1400" b="1" dirty="0">
              <a:latin typeface="Montserrat Light" panose="00000400000000000000" pitchFamily="50" charset="0"/>
            </a:endParaRPr>
          </a:p>
          <a:p>
            <a:pPr>
              <a:lnSpc>
                <a:spcPct val="150000"/>
              </a:lnSpc>
            </a:pPr>
            <a:r>
              <a:rPr lang="en-US" sz="1400" dirty="0">
                <a:latin typeface="Montserrat Light" panose="00000400000000000000" pitchFamily="50" charset="0"/>
              </a:rPr>
              <a:t>“Essential Oil Safety.” </a:t>
            </a:r>
            <a:r>
              <a:rPr lang="en-US" sz="1400" i="1" dirty="0">
                <a:latin typeface="Montserrat Light" panose="00000400000000000000" pitchFamily="50" charset="0"/>
              </a:rPr>
              <a:t>Essential Oil Safety</a:t>
            </a: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1842419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2318748" y="274017"/>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406814" y="1481733"/>
            <a:ext cx="3239233" cy="2954848"/>
          </a:xfrm>
          <a:prstGeom prst="rect">
            <a:avLst/>
          </a:prstGeom>
        </p:spPr>
        <p:txBody>
          <a:bodyPr wrap="square">
            <a:spAutoFit/>
          </a:bodyPr>
          <a:lstStyle/>
          <a:p>
            <a:pPr>
              <a:lnSpc>
                <a:spcPct val="150000"/>
              </a:lnSpc>
            </a:pPr>
            <a:r>
              <a:rPr lang="en-US" sz="1400" b="1" dirty="0">
                <a:latin typeface="Montserrat Light" panose="00000400000000000000" pitchFamily="50" charset="0"/>
              </a:rPr>
              <a:t>Sources of Essential Oils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Flowers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Herbs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Resins and Roots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Citruses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Trees and Woods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Spices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Grasses, Seeds and Shrubs </a:t>
            </a:r>
          </a:p>
          <a:p>
            <a:pPr>
              <a:lnSpc>
                <a:spcPct val="150000"/>
              </a:lnSpc>
            </a:pPr>
            <a:r>
              <a:rPr lang="en-US" sz="1400" b="1" dirty="0">
                <a:latin typeface="Montserrat Light" panose="00000400000000000000" pitchFamily="50" charset="0"/>
              </a:rPr>
              <a:t> </a:t>
            </a:r>
            <a:endParaRPr lang="en-US" sz="1000" dirty="0">
              <a:latin typeface="Montserrat Light" panose="00000400000000000000" pitchFamily="50" charset="0"/>
            </a:endParaRPr>
          </a:p>
        </p:txBody>
      </p:sp>
      <p:sp>
        <p:nvSpPr>
          <p:cNvPr id="10" name="Rectangle 9">
            <a:extLst>
              <a:ext uri="{FF2B5EF4-FFF2-40B4-BE49-F238E27FC236}">
                <a16:creationId xmlns:a16="http://schemas.microsoft.com/office/drawing/2014/main" id="{80C06BFD-B88A-4966-B1EA-FC9F69B2FAE0}"/>
              </a:ext>
            </a:extLst>
          </p:cNvPr>
          <p:cNvSpPr/>
          <p:nvPr/>
        </p:nvSpPr>
        <p:spPr>
          <a:xfrm>
            <a:off x="5140790" y="1481733"/>
            <a:ext cx="2595516" cy="369525"/>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369525"/>
          </a:xfrm>
          <a:prstGeom prst="rect">
            <a:avLst/>
          </a:prstGeom>
        </p:spPr>
        <p:txBody>
          <a:bodyPr wrap="square">
            <a:spAutoFit/>
          </a:bodyPr>
          <a:lstStyle/>
          <a:p>
            <a:pPr lvl="1">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3" name="TextBox 2">
            <a:extLst>
              <a:ext uri="{FF2B5EF4-FFF2-40B4-BE49-F238E27FC236}">
                <a16:creationId xmlns:a16="http://schemas.microsoft.com/office/drawing/2014/main" id="{AC368096-701C-4103-853A-9C6FEDFD59E5}"/>
              </a:ext>
            </a:extLst>
          </p:cNvPr>
          <p:cNvSpPr txBox="1"/>
          <p:nvPr/>
        </p:nvSpPr>
        <p:spPr>
          <a:xfrm>
            <a:off x="8654012" y="6465886"/>
            <a:ext cx="3088810" cy="1019041"/>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p>
          <a:p>
            <a:pPr>
              <a:lnSpc>
                <a:spcPct val="150000"/>
              </a:lnSpc>
            </a:pPr>
            <a:endParaRPr lang="en-US" sz="1400" b="1"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p:txBody>
      </p:sp>
      <p:sp>
        <p:nvSpPr>
          <p:cNvPr id="12" name="Rectangle 11">
            <a:extLst>
              <a:ext uri="{FF2B5EF4-FFF2-40B4-BE49-F238E27FC236}">
                <a16:creationId xmlns:a16="http://schemas.microsoft.com/office/drawing/2014/main" id="{5EBBE684-9014-4A87-B203-91871A172646}"/>
              </a:ext>
            </a:extLst>
          </p:cNvPr>
          <p:cNvSpPr/>
          <p:nvPr/>
        </p:nvSpPr>
        <p:spPr>
          <a:xfrm>
            <a:off x="1172454" y="6178089"/>
            <a:ext cx="234360" cy="307777"/>
          </a:xfrm>
          <a:prstGeom prst="rect">
            <a:avLst/>
          </a:prstGeom>
        </p:spPr>
        <p:txBody>
          <a:bodyPr wrap="none">
            <a:spAutoFit/>
          </a:bodyPr>
          <a:lstStyle/>
          <a:p>
            <a:r>
              <a:rPr lang="en-US" sz="1400" dirty="0">
                <a:latin typeface="Montserrat Light" panose="00000400000000000000" pitchFamily="50" charset="0"/>
              </a:rPr>
              <a:t> </a:t>
            </a:r>
            <a:endParaRPr lang="en-US" sz="1400" dirty="0"/>
          </a:p>
        </p:txBody>
      </p:sp>
      <p:sp>
        <p:nvSpPr>
          <p:cNvPr id="13" name="Rectangle 12">
            <a:extLst>
              <a:ext uri="{FF2B5EF4-FFF2-40B4-BE49-F238E27FC236}">
                <a16:creationId xmlns:a16="http://schemas.microsoft.com/office/drawing/2014/main" id="{81BFEE4A-0322-4D1B-A55C-B777025A84C6}"/>
              </a:ext>
            </a:extLst>
          </p:cNvPr>
          <p:cNvSpPr/>
          <p:nvPr/>
        </p:nvSpPr>
        <p:spPr>
          <a:xfrm>
            <a:off x="5140790" y="1392565"/>
            <a:ext cx="6096000" cy="633315"/>
          </a:xfrm>
          <a:prstGeom prst="rect">
            <a:avLst/>
          </a:prstGeom>
        </p:spPr>
        <p:txBody>
          <a:bodyPr>
            <a:spAutoFit/>
          </a:bodyPr>
          <a:lstStyle/>
          <a:p>
            <a:pPr>
              <a:lnSpc>
                <a:spcPct val="150000"/>
              </a:lnSpc>
            </a:pPr>
            <a:r>
              <a:rPr lang="en-US" sz="1400" b="1" dirty="0">
                <a:latin typeface="Montserrat Light" panose="00000400000000000000" pitchFamily="50" charset="0"/>
              </a:rPr>
              <a:t> </a:t>
            </a:r>
            <a:endParaRPr lang="en-US" sz="1100" dirty="0">
              <a:latin typeface="Montserrat Light" panose="00000400000000000000" pitchFamily="50" charset="0"/>
            </a:endParaRPr>
          </a:p>
          <a:p>
            <a:pPr>
              <a:lnSpc>
                <a:spcPct val="150000"/>
              </a:lnSpc>
            </a:pPr>
            <a:endParaRPr lang="en-US" sz="1100" dirty="0">
              <a:latin typeface="Montserrat Light" panose="00000400000000000000" pitchFamily="50" charset="0"/>
            </a:endParaRPr>
          </a:p>
        </p:txBody>
      </p:sp>
      <p:sp>
        <p:nvSpPr>
          <p:cNvPr id="14" name="Rectangle 13">
            <a:extLst>
              <a:ext uri="{FF2B5EF4-FFF2-40B4-BE49-F238E27FC236}">
                <a16:creationId xmlns:a16="http://schemas.microsoft.com/office/drawing/2014/main" id="{F504F17D-A863-44A7-B760-CA405F14610A}"/>
              </a:ext>
            </a:extLst>
          </p:cNvPr>
          <p:cNvSpPr/>
          <p:nvPr/>
        </p:nvSpPr>
        <p:spPr>
          <a:xfrm>
            <a:off x="5140790" y="1424300"/>
            <a:ext cx="3858831" cy="702628"/>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dirty="0"/>
          </a:p>
        </p:txBody>
      </p:sp>
    </p:spTree>
    <p:extLst>
      <p:ext uri="{BB962C8B-B14F-4D97-AF65-F5344CB8AC3E}">
        <p14:creationId xmlns:p14="http://schemas.microsoft.com/office/powerpoint/2010/main" val="4063475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403783"/>
            <a:ext cx="11569568" cy="4874027"/>
          </a:xfrm>
          <a:prstGeom prst="rect">
            <a:avLst/>
          </a:prstGeom>
        </p:spPr>
        <p:txBody>
          <a:bodyPr wrap="square">
            <a:spAutoFit/>
          </a:bodyPr>
          <a:lstStyle/>
          <a:p>
            <a:pPr>
              <a:lnSpc>
                <a:spcPct val="150000"/>
              </a:lnSpc>
            </a:pPr>
            <a:r>
              <a:rPr lang="en-US" sz="1400" b="1" dirty="0">
                <a:latin typeface="Montserrat Light" panose="00000400000000000000" pitchFamily="50" charset="0"/>
              </a:rPr>
              <a:t>Why Quality Matters</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While it is tempting to purchase low-quality essential oils at a lesser cost, when it comes to essential oils, you get what you pay for! </a:t>
            </a:r>
          </a:p>
          <a:p>
            <a:pPr>
              <a:lnSpc>
                <a:spcPct val="150000"/>
              </a:lnSpc>
            </a:pPr>
            <a:endParaRPr lang="en-US" sz="1400" b="1" dirty="0">
              <a:latin typeface="Montserrat Light" panose="00000400000000000000" pitchFamily="50" charset="0"/>
            </a:endParaRPr>
          </a:p>
          <a:p>
            <a:pPr>
              <a:lnSpc>
                <a:spcPct val="150000"/>
              </a:lnSpc>
            </a:pPr>
            <a:r>
              <a:rPr lang="en-US" sz="1400" dirty="0">
                <a:latin typeface="Montserrat Light" panose="00000400000000000000" pitchFamily="50" charset="0"/>
              </a:rPr>
              <a:t>Producing pure essential oils is costly, which is why it is more expensive to get a good-quality essential oil. Look for essential oils that are “pure,” “certified” AND “therapeutic grade.”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Essential oils that are not pure, therapeutic grade may smell identical to their more expensive counterparts, however there is a large possibility that high pressure, high temperatures, rapid processing and chemical solvents were used to more cost-efficiently produce the oils, therefore depriving the oil of the needed quality to produce therapeutic results when used.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Producing pure oils can be very expensive. Some oils take multiple tons of plant material to produce one pound of essential oil. Some pure oils are sold for over $10,000 a pound.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376032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419403"/>
            <a:ext cx="11569568" cy="3904530"/>
          </a:xfrm>
          <a:prstGeom prst="rect">
            <a:avLst/>
          </a:prstGeom>
        </p:spPr>
        <p:txBody>
          <a:bodyPr wrap="square">
            <a:spAutoFit/>
          </a:bodyPr>
          <a:lstStyle/>
          <a:p>
            <a:pPr>
              <a:lnSpc>
                <a:spcPct val="150000"/>
              </a:lnSpc>
            </a:pPr>
            <a:r>
              <a:rPr lang="en-US" sz="1400" b="1" dirty="0">
                <a:latin typeface="Montserrat Light" panose="00000400000000000000" pitchFamily="50" charset="0"/>
              </a:rPr>
              <a:t>Carrier Oils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Carrier oil, also known as base oil, is used to dilute essential oils before they are applied to the skin. They are called “carrier oils” because they “carry” the essential oils into the skin.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Carrier oils are generally nonaromatic, unlike essential oils.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Another reason carrier oils are used is because they will not evaporate like essential oils, which are more volatile.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Look for carrier oils that are pure and preferably cold-pressed.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Different carrier oils can produce different therapeutic properties.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Always be mindful of health conditions and sensitivities when choosing a carrier oil.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Carrier oils can be easily blended to combine their properties of viscosity, acceptability, lubrication, absorption, aroma, etc.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The term infused oils means that the essential oil(s) have been previously added into the carrier.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All carrier oils should be kept cool and away from strong light to prevent spoilage.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632723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2318748" y="274017"/>
            <a:ext cx="95308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rgbClr val="A8DDD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406814" y="1481733"/>
            <a:ext cx="3239233" cy="369525"/>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000" dirty="0">
              <a:latin typeface="Montserrat Light" panose="00000400000000000000" pitchFamily="50" charset="0"/>
            </a:endParaRPr>
          </a:p>
        </p:txBody>
      </p:sp>
      <p:sp>
        <p:nvSpPr>
          <p:cNvPr id="10" name="Rectangle 9">
            <a:extLst>
              <a:ext uri="{FF2B5EF4-FFF2-40B4-BE49-F238E27FC236}">
                <a16:creationId xmlns:a16="http://schemas.microsoft.com/office/drawing/2014/main" id="{80C06BFD-B88A-4966-B1EA-FC9F69B2FAE0}"/>
              </a:ext>
            </a:extLst>
          </p:cNvPr>
          <p:cNvSpPr/>
          <p:nvPr/>
        </p:nvSpPr>
        <p:spPr>
          <a:xfrm>
            <a:off x="5140790" y="1481733"/>
            <a:ext cx="2595516" cy="369525"/>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369525"/>
          </a:xfrm>
          <a:prstGeom prst="rect">
            <a:avLst/>
          </a:prstGeom>
        </p:spPr>
        <p:txBody>
          <a:bodyPr wrap="square">
            <a:spAutoFit/>
          </a:bodyPr>
          <a:lstStyle/>
          <a:p>
            <a:pPr lvl="1">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3" name="TextBox 2">
            <a:extLst>
              <a:ext uri="{FF2B5EF4-FFF2-40B4-BE49-F238E27FC236}">
                <a16:creationId xmlns:a16="http://schemas.microsoft.com/office/drawing/2014/main" id="{AC368096-701C-4103-853A-9C6FEDFD59E5}"/>
              </a:ext>
            </a:extLst>
          </p:cNvPr>
          <p:cNvSpPr txBox="1"/>
          <p:nvPr/>
        </p:nvSpPr>
        <p:spPr>
          <a:xfrm>
            <a:off x="8654012" y="6465886"/>
            <a:ext cx="3088810" cy="1019041"/>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p>
          <a:p>
            <a:pPr>
              <a:lnSpc>
                <a:spcPct val="150000"/>
              </a:lnSpc>
            </a:pPr>
            <a:endParaRPr lang="en-US" sz="1400" b="1"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p:txBody>
      </p:sp>
      <p:sp>
        <p:nvSpPr>
          <p:cNvPr id="12" name="Rectangle 11">
            <a:extLst>
              <a:ext uri="{FF2B5EF4-FFF2-40B4-BE49-F238E27FC236}">
                <a16:creationId xmlns:a16="http://schemas.microsoft.com/office/drawing/2014/main" id="{5EBBE684-9014-4A87-B203-91871A172646}"/>
              </a:ext>
            </a:extLst>
          </p:cNvPr>
          <p:cNvSpPr/>
          <p:nvPr/>
        </p:nvSpPr>
        <p:spPr>
          <a:xfrm>
            <a:off x="1172454" y="6178089"/>
            <a:ext cx="234360" cy="307777"/>
          </a:xfrm>
          <a:prstGeom prst="rect">
            <a:avLst/>
          </a:prstGeom>
        </p:spPr>
        <p:txBody>
          <a:bodyPr wrap="none">
            <a:spAutoFit/>
          </a:bodyPr>
          <a:lstStyle/>
          <a:p>
            <a:r>
              <a:rPr lang="en-US" sz="1400" dirty="0">
                <a:latin typeface="Montserrat Light" panose="00000400000000000000" pitchFamily="50" charset="0"/>
              </a:rPr>
              <a:t> </a:t>
            </a:r>
            <a:endParaRPr lang="en-US" sz="1400" dirty="0"/>
          </a:p>
        </p:txBody>
      </p:sp>
      <p:sp>
        <p:nvSpPr>
          <p:cNvPr id="13" name="Rectangle 12">
            <a:extLst>
              <a:ext uri="{FF2B5EF4-FFF2-40B4-BE49-F238E27FC236}">
                <a16:creationId xmlns:a16="http://schemas.microsoft.com/office/drawing/2014/main" id="{81BFEE4A-0322-4D1B-A55C-B777025A84C6}"/>
              </a:ext>
            </a:extLst>
          </p:cNvPr>
          <p:cNvSpPr/>
          <p:nvPr/>
        </p:nvSpPr>
        <p:spPr>
          <a:xfrm>
            <a:off x="5140790" y="1392565"/>
            <a:ext cx="6096000" cy="633315"/>
          </a:xfrm>
          <a:prstGeom prst="rect">
            <a:avLst/>
          </a:prstGeom>
        </p:spPr>
        <p:txBody>
          <a:bodyPr>
            <a:spAutoFit/>
          </a:bodyPr>
          <a:lstStyle/>
          <a:p>
            <a:pPr>
              <a:lnSpc>
                <a:spcPct val="150000"/>
              </a:lnSpc>
            </a:pPr>
            <a:r>
              <a:rPr lang="en-US" sz="1400" b="1" dirty="0">
                <a:latin typeface="Montserrat Light" panose="00000400000000000000" pitchFamily="50" charset="0"/>
              </a:rPr>
              <a:t> </a:t>
            </a:r>
            <a:endParaRPr lang="en-US" sz="1100" dirty="0">
              <a:latin typeface="Montserrat Light" panose="00000400000000000000" pitchFamily="50" charset="0"/>
            </a:endParaRPr>
          </a:p>
          <a:p>
            <a:pPr>
              <a:lnSpc>
                <a:spcPct val="150000"/>
              </a:lnSpc>
            </a:pPr>
            <a:endParaRPr lang="en-US" sz="1100" dirty="0">
              <a:latin typeface="Montserrat Light" panose="00000400000000000000" pitchFamily="50" charset="0"/>
            </a:endParaRPr>
          </a:p>
        </p:txBody>
      </p:sp>
      <p:sp>
        <p:nvSpPr>
          <p:cNvPr id="14" name="Rectangle 13">
            <a:extLst>
              <a:ext uri="{FF2B5EF4-FFF2-40B4-BE49-F238E27FC236}">
                <a16:creationId xmlns:a16="http://schemas.microsoft.com/office/drawing/2014/main" id="{F504F17D-A863-44A7-B760-CA405F14610A}"/>
              </a:ext>
            </a:extLst>
          </p:cNvPr>
          <p:cNvSpPr/>
          <p:nvPr/>
        </p:nvSpPr>
        <p:spPr>
          <a:xfrm>
            <a:off x="5140790" y="1424300"/>
            <a:ext cx="3858831" cy="702628"/>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dirty="0"/>
          </a:p>
        </p:txBody>
      </p:sp>
      <p:graphicFrame>
        <p:nvGraphicFramePr>
          <p:cNvPr id="15" name="Table 14">
            <a:extLst>
              <a:ext uri="{FF2B5EF4-FFF2-40B4-BE49-F238E27FC236}">
                <a16:creationId xmlns:a16="http://schemas.microsoft.com/office/drawing/2014/main" id="{7D74F6CF-D91A-44C8-B66E-78DC15F995BC}"/>
              </a:ext>
            </a:extLst>
          </p:cNvPr>
          <p:cNvGraphicFramePr>
            <a:graphicFrameLocks noGrp="1"/>
          </p:cNvGraphicFramePr>
          <p:nvPr>
            <p:extLst>
              <p:ext uri="{D42A27DB-BD31-4B8C-83A1-F6EECF244321}">
                <p14:modId xmlns:p14="http://schemas.microsoft.com/office/powerpoint/2010/main" val="173522179"/>
              </p:ext>
            </p:extLst>
          </p:nvPr>
        </p:nvGraphicFramePr>
        <p:xfrm>
          <a:off x="1419305" y="1572981"/>
          <a:ext cx="9534924" cy="4943808"/>
        </p:xfrm>
        <a:graphic>
          <a:graphicData uri="http://schemas.openxmlformats.org/drawingml/2006/table">
            <a:tbl>
              <a:tblPr>
                <a:tableStyleId>{21E4AEA4-8DFA-4A89-87EB-49C32662AFE0}</a:tableStyleId>
              </a:tblPr>
              <a:tblGrid>
                <a:gridCol w="3054879">
                  <a:extLst>
                    <a:ext uri="{9D8B030D-6E8A-4147-A177-3AD203B41FA5}">
                      <a16:colId xmlns:a16="http://schemas.microsoft.com/office/drawing/2014/main" val="448659683"/>
                    </a:ext>
                  </a:extLst>
                </a:gridCol>
                <a:gridCol w="6480045">
                  <a:extLst>
                    <a:ext uri="{9D8B030D-6E8A-4147-A177-3AD203B41FA5}">
                      <a16:colId xmlns:a16="http://schemas.microsoft.com/office/drawing/2014/main" val="3828191702"/>
                    </a:ext>
                  </a:extLst>
                </a:gridCol>
              </a:tblGrid>
              <a:tr h="370667">
                <a:tc>
                  <a:txBody>
                    <a:bodyPr/>
                    <a:lstStyle/>
                    <a:p>
                      <a:pPr>
                        <a:lnSpc>
                          <a:spcPct val="150000"/>
                        </a:lnSpc>
                      </a:pPr>
                      <a:r>
                        <a:rPr lang="en-US" b="1" dirty="0">
                          <a:latin typeface="Montserrat Light" panose="00000400000000000000" pitchFamily="50" charset="0"/>
                        </a:rPr>
                        <a:t>Carrier</a:t>
                      </a:r>
                      <a:r>
                        <a:rPr lang="en-US" b="1" baseline="0" dirty="0">
                          <a:latin typeface="Montserrat Light" panose="00000400000000000000" pitchFamily="50" charset="0"/>
                        </a:rPr>
                        <a:t> Oil</a:t>
                      </a:r>
                      <a:endParaRPr lang="en-US" b="1" dirty="0">
                        <a:latin typeface="Montserrat Light" panose="00000400000000000000" pitchFamily="50" charset="0"/>
                      </a:endParaRPr>
                    </a:p>
                  </a:txBody>
                  <a:tcPr/>
                </a:tc>
                <a:tc>
                  <a:txBody>
                    <a:bodyPr/>
                    <a:lstStyle/>
                    <a:p>
                      <a:pPr>
                        <a:lnSpc>
                          <a:spcPct val="150000"/>
                        </a:lnSpc>
                      </a:pPr>
                      <a:r>
                        <a:rPr lang="en-US" b="1" dirty="0">
                          <a:latin typeface="Montserrat Light" panose="00000400000000000000" pitchFamily="50" charset="0"/>
                        </a:rPr>
                        <a:t>Therapeutic Benefits and Uses</a:t>
                      </a:r>
                    </a:p>
                  </a:txBody>
                  <a:tcPr/>
                </a:tc>
                <a:extLst>
                  <a:ext uri="{0D108BD9-81ED-4DB2-BD59-A6C34878D82A}">
                    <a16:rowId xmlns:a16="http://schemas.microsoft.com/office/drawing/2014/main" val="759762055"/>
                  </a:ext>
                </a:extLst>
              </a:tr>
              <a:tr h="1204669">
                <a:tc>
                  <a:txBody>
                    <a:bodyPr/>
                    <a:lstStyle/>
                    <a:p>
                      <a:pPr>
                        <a:lnSpc>
                          <a:spcPct val="150000"/>
                        </a:lnSpc>
                      </a:pPr>
                      <a:r>
                        <a:rPr lang="en-US" b="0" dirty="0">
                          <a:latin typeface="Montserrat Light" panose="00000400000000000000" pitchFamily="50" charset="0"/>
                        </a:rPr>
                        <a:t>Sweet</a:t>
                      </a:r>
                      <a:r>
                        <a:rPr lang="en-US" b="0" baseline="0" dirty="0">
                          <a:latin typeface="Montserrat Light" panose="00000400000000000000" pitchFamily="50" charset="0"/>
                        </a:rPr>
                        <a:t> Almond Oil</a:t>
                      </a:r>
                      <a:endParaRPr lang="en-US" b="0" dirty="0">
                        <a:latin typeface="Montserrat Light" panose="00000400000000000000" pitchFamily="50" charset="0"/>
                      </a:endParaRPr>
                    </a:p>
                  </a:txBody>
                  <a:tcPr/>
                </a:tc>
                <a:tc>
                  <a:txBody>
                    <a:bodyPr/>
                    <a:lstStyle/>
                    <a:p>
                      <a:pPr>
                        <a:lnSpc>
                          <a:spcPct val="150000"/>
                        </a:lnSpc>
                      </a:pPr>
                      <a:r>
                        <a:rPr lang="en-US" dirty="0">
                          <a:latin typeface="Montserrat Light" panose="00000400000000000000" pitchFamily="50" charset="0"/>
                        </a:rPr>
                        <a:t>Pale yellow, almost odorless, has soothing properties. Rich in minerals, vitamins, essential fatty acids and proteins. Protects and nourishes skin. </a:t>
                      </a:r>
                    </a:p>
                  </a:txBody>
                  <a:tcPr/>
                </a:tc>
                <a:extLst>
                  <a:ext uri="{0D108BD9-81ED-4DB2-BD59-A6C34878D82A}">
                    <a16:rowId xmlns:a16="http://schemas.microsoft.com/office/drawing/2014/main" val="1960983212"/>
                  </a:ext>
                </a:extLst>
              </a:tr>
              <a:tr h="926668">
                <a:tc>
                  <a:txBody>
                    <a:bodyPr/>
                    <a:lstStyle/>
                    <a:p>
                      <a:pPr>
                        <a:lnSpc>
                          <a:spcPct val="150000"/>
                        </a:lnSpc>
                      </a:pPr>
                      <a:r>
                        <a:rPr lang="en-US" dirty="0">
                          <a:latin typeface="Montserrat Light" panose="00000400000000000000" pitchFamily="50" charset="0"/>
                        </a:rPr>
                        <a:t>Apricot</a:t>
                      </a:r>
                      <a:r>
                        <a:rPr lang="en-US" baseline="0" dirty="0">
                          <a:latin typeface="Montserrat Light" panose="00000400000000000000" pitchFamily="50" charset="0"/>
                        </a:rPr>
                        <a:t> Kernel Oil</a:t>
                      </a:r>
                      <a:endParaRPr lang="en-US" dirty="0">
                        <a:latin typeface="Montserrat Light" panose="00000400000000000000" pitchFamily="50" charset="0"/>
                      </a:endParaRPr>
                    </a:p>
                  </a:txBody>
                  <a:tcPr/>
                </a:tc>
                <a:tc>
                  <a:txBody>
                    <a:bodyPr/>
                    <a:lstStyle/>
                    <a:p>
                      <a:pPr>
                        <a:lnSpc>
                          <a:spcPct val="150000"/>
                        </a:lnSpc>
                      </a:pPr>
                      <a:r>
                        <a:rPr lang="en-US" dirty="0">
                          <a:latin typeface="Montserrat Light" panose="00000400000000000000" pitchFamily="50" charset="0"/>
                        </a:rPr>
                        <a:t>Yellow with light, silky</a:t>
                      </a:r>
                      <a:r>
                        <a:rPr lang="en-US" baseline="0" dirty="0">
                          <a:latin typeface="Montserrat Light" panose="00000400000000000000" pitchFamily="50" charset="0"/>
                        </a:rPr>
                        <a:t> texture. Nourishing, high in Vitamin E, rich in essential fatty acids and emollient. Easily absorbed. </a:t>
                      </a:r>
                      <a:endParaRPr lang="en-US" dirty="0">
                        <a:latin typeface="Montserrat Light" panose="00000400000000000000" pitchFamily="50" charset="0"/>
                      </a:endParaRPr>
                    </a:p>
                  </a:txBody>
                  <a:tcPr/>
                </a:tc>
                <a:extLst>
                  <a:ext uri="{0D108BD9-81ED-4DB2-BD59-A6C34878D82A}">
                    <a16:rowId xmlns:a16="http://schemas.microsoft.com/office/drawing/2014/main" val="3312576671"/>
                  </a:ext>
                </a:extLst>
              </a:tr>
              <a:tr h="1204669">
                <a:tc>
                  <a:txBody>
                    <a:bodyPr/>
                    <a:lstStyle/>
                    <a:p>
                      <a:pPr>
                        <a:lnSpc>
                          <a:spcPct val="150000"/>
                        </a:lnSpc>
                      </a:pPr>
                      <a:r>
                        <a:rPr lang="en-US" dirty="0">
                          <a:latin typeface="Montserrat Light" panose="00000400000000000000" pitchFamily="50" charset="0"/>
                        </a:rPr>
                        <a:t>Avocado Oil</a:t>
                      </a:r>
                    </a:p>
                  </a:txBody>
                  <a:tcPr/>
                </a:tc>
                <a:tc>
                  <a:txBody>
                    <a:bodyPr/>
                    <a:lstStyle/>
                    <a:p>
                      <a:pPr>
                        <a:lnSpc>
                          <a:spcPct val="150000"/>
                        </a:lnSpc>
                      </a:pPr>
                      <a:r>
                        <a:rPr lang="en-US" dirty="0">
                          <a:latin typeface="Montserrat Light" panose="00000400000000000000" pitchFamily="50" charset="0"/>
                        </a:rPr>
                        <a:t>Deep green with nutty aroma. Rich in vitamins and essential fatty acids. Thicker, rich, emollient and deeply penetrating. Can be mixed</a:t>
                      </a:r>
                      <a:r>
                        <a:rPr lang="en-US" baseline="0" dirty="0">
                          <a:latin typeface="Montserrat Light" panose="00000400000000000000" pitchFamily="50" charset="0"/>
                        </a:rPr>
                        <a:t> with lighter carrier oils. </a:t>
                      </a:r>
                      <a:endParaRPr lang="en-US" dirty="0">
                        <a:latin typeface="Montserrat Light" panose="00000400000000000000" pitchFamily="50" charset="0"/>
                      </a:endParaRPr>
                    </a:p>
                  </a:txBody>
                  <a:tcPr/>
                </a:tc>
                <a:extLst>
                  <a:ext uri="{0D108BD9-81ED-4DB2-BD59-A6C34878D82A}">
                    <a16:rowId xmlns:a16="http://schemas.microsoft.com/office/drawing/2014/main" val="2354604659"/>
                  </a:ext>
                </a:extLst>
              </a:tr>
              <a:tr h="648668">
                <a:tc>
                  <a:txBody>
                    <a:bodyPr/>
                    <a:lstStyle/>
                    <a:p>
                      <a:pPr>
                        <a:lnSpc>
                          <a:spcPct val="150000"/>
                        </a:lnSpc>
                      </a:pPr>
                      <a:r>
                        <a:rPr lang="en-US" dirty="0">
                          <a:latin typeface="Montserrat Light" panose="00000400000000000000" pitchFamily="50" charset="0"/>
                        </a:rPr>
                        <a:t>Borage Oil</a:t>
                      </a:r>
                    </a:p>
                  </a:txBody>
                  <a:tcPr/>
                </a:tc>
                <a:tc>
                  <a:txBody>
                    <a:bodyPr/>
                    <a:lstStyle/>
                    <a:p>
                      <a:pPr>
                        <a:lnSpc>
                          <a:spcPct val="150000"/>
                        </a:lnSpc>
                      </a:pPr>
                      <a:r>
                        <a:rPr lang="en-US" dirty="0">
                          <a:latin typeface="Montserrat Light" panose="00000400000000000000" pitchFamily="50" charset="0"/>
                        </a:rPr>
                        <a:t>Rich source of GLA. Non-irritant and skin softening. </a:t>
                      </a:r>
                    </a:p>
                  </a:txBody>
                  <a:tcPr/>
                </a:tc>
                <a:extLst>
                  <a:ext uri="{0D108BD9-81ED-4DB2-BD59-A6C34878D82A}">
                    <a16:rowId xmlns:a16="http://schemas.microsoft.com/office/drawing/2014/main" val="51690937"/>
                  </a:ext>
                </a:extLst>
              </a:tr>
            </a:tbl>
          </a:graphicData>
        </a:graphic>
      </p:graphicFrame>
    </p:spTree>
    <p:extLst>
      <p:ext uri="{BB962C8B-B14F-4D97-AF65-F5344CB8AC3E}">
        <p14:creationId xmlns:p14="http://schemas.microsoft.com/office/powerpoint/2010/main" val="3123994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2318748" y="274017"/>
            <a:ext cx="95308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rgbClr val="A8DDD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406814" y="1481733"/>
            <a:ext cx="3239233" cy="369525"/>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000" dirty="0">
              <a:latin typeface="Montserrat Light" panose="00000400000000000000" pitchFamily="50" charset="0"/>
            </a:endParaRPr>
          </a:p>
        </p:txBody>
      </p:sp>
      <p:sp>
        <p:nvSpPr>
          <p:cNvPr id="10" name="Rectangle 9">
            <a:extLst>
              <a:ext uri="{FF2B5EF4-FFF2-40B4-BE49-F238E27FC236}">
                <a16:creationId xmlns:a16="http://schemas.microsoft.com/office/drawing/2014/main" id="{80C06BFD-B88A-4966-B1EA-FC9F69B2FAE0}"/>
              </a:ext>
            </a:extLst>
          </p:cNvPr>
          <p:cNvSpPr/>
          <p:nvPr/>
        </p:nvSpPr>
        <p:spPr>
          <a:xfrm>
            <a:off x="5140790" y="1481733"/>
            <a:ext cx="2595516" cy="369525"/>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369525"/>
          </a:xfrm>
          <a:prstGeom prst="rect">
            <a:avLst/>
          </a:prstGeom>
        </p:spPr>
        <p:txBody>
          <a:bodyPr wrap="square">
            <a:spAutoFit/>
          </a:bodyPr>
          <a:lstStyle/>
          <a:p>
            <a:pPr lvl="1">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3" name="TextBox 2">
            <a:extLst>
              <a:ext uri="{FF2B5EF4-FFF2-40B4-BE49-F238E27FC236}">
                <a16:creationId xmlns:a16="http://schemas.microsoft.com/office/drawing/2014/main" id="{AC368096-701C-4103-853A-9C6FEDFD59E5}"/>
              </a:ext>
            </a:extLst>
          </p:cNvPr>
          <p:cNvSpPr txBox="1"/>
          <p:nvPr/>
        </p:nvSpPr>
        <p:spPr>
          <a:xfrm>
            <a:off x="8654012" y="6465886"/>
            <a:ext cx="3088810" cy="1019041"/>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p>
          <a:p>
            <a:pPr>
              <a:lnSpc>
                <a:spcPct val="150000"/>
              </a:lnSpc>
            </a:pPr>
            <a:endParaRPr lang="en-US" sz="1400" b="1"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p:txBody>
      </p:sp>
      <p:sp>
        <p:nvSpPr>
          <p:cNvPr id="12" name="Rectangle 11">
            <a:extLst>
              <a:ext uri="{FF2B5EF4-FFF2-40B4-BE49-F238E27FC236}">
                <a16:creationId xmlns:a16="http://schemas.microsoft.com/office/drawing/2014/main" id="{5EBBE684-9014-4A87-B203-91871A172646}"/>
              </a:ext>
            </a:extLst>
          </p:cNvPr>
          <p:cNvSpPr/>
          <p:nvPr/>
        </p:nvSpPr>
        <p:spPr>
          <a:xfrm>
            <a:off x="1172454" y="6178089"/>
            <a:ext cx="234360" cy="307777"/>
          </a:xfrm>
          <a:prstGeom prst="rect">
            <a:avLst/>
          </a:prstGeom>
        </p:spPr>
        <p:txBody>
          <a:bodyPr wrap="none">
            <a:spAutoFit/>
          </a:bodyPr>
          <a:lstStyle/>
          <a:p>
            <a:r>
              <a:rPr lang="en-US" sz="1400" dirty="0">
                <a:latin typeface="Montserrat Light" panose="00000400000000000000" pitchFamily="50" charset="0"/>
              </a:rPr>
              <a:t> </a:t>
            </a:r>
            <a:endParaRPr lang="en-US" sz="1400" dirty="0"/>
          </a:p>
        </p:txBody>
      </p:sp>
      <p:sp>
        <p:nvSpPr>
          <p:cNvPr id="13" name="Rectangle 12">
            <a:extLst>
              <a:ext uri="{FF2B5EF4-FFF2-40B4-BE49-F238E27FC236}">
                <a16:creationId xmlns:a16="http://schemas.microsoft.com/office/drawing/2014/main" id="{81BFEE4A-0322-4D1B-A55C-B777025A84C6}"/>
              </a:ext>
            </a:extLst>
          </p:cNvPr>
          <p:cNvSpPr/>
          <p:nvPr/>
        </p:nvSpPr>
        <p:spPr>
          <a:xfrm>
            <a:off x="5140790" y="1392565"/>
            <a:ext cx="6096000" cy="633315"/>
          </a:xfrm>
          <a:prstGeom prst="rect">
            <a:avLst/>
          </a:prstGeom>
        </p:spPr>
        <p:txBody>
          <a:bodyPr>
            <a:spAutoFit/>
          </a:bodyPr>
          <a:lstStyle/>
          <a:p>
            <a:pPr>
              <a:lnSpc>
                <a:spcPct val="150000"/>
              </a:lnSpc>
            </a:pPr>
            <a:r>
              <a:rPr lang="en-US" sz="1400" b="1" dirty="0">
                <a:latin typeface="Montserrat Light" panose="00000400000000000000" pitchFamily="50" charset="0"/>
              </a:rPr>
              <a:t> </a:t>
            </a:r>
            <a:endParaRPr lang="en-US" sz="1100" dirty="0">
              <a:latin typeface="Montserrat Light" panose="00000400000000000000" pitchFamily="50" charset="0"/>
            </a:endParaRPr>
          </a:p>
          <a:p>
            <a:pPr>
              <a:lnSpc>
                <a:spcPct val="150000"/>
              </a:lnSpc>
            </a:pPr>
            <a:endParaRPr lang="en-US" sz="1100" dirty="0">
              <a:latin typeface="Montserrat Light" panose="00000400000000000000" pitchFamily="50" charset="0"/>
            </a:endParaRPr>
          </a:p>
        </p:txBody>
      </p:sp>
      <p:sp>
        <p:nvSpPr>
          <p:cNvPr id="14" name="Rectangle 13">
            <a:extLst>
              <a:ext uri="{FF2B5EF4-FFF2-40B4-BE49-F238E27FC236}">
                <a16:creationId xmlns:a16="http://schemas.microsoft.com/office/drawing/2014/main" id="{F504F17D-A863-44A7-B760-CA405F14610A}"/>
              </a:ext>
            </a:extLst>
          </p:cNvPr>
          <p:cNvSpPr/>
          <p:nvPr/>
        </p:nvSpPr>
        <p:spPr>
          <a:xfrm>
            <a:off x="5140790" y="1424300"/>
            <a:ext cx="3858831" cy="702628"/>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dirty="0"/>
          </a:p>
        </p:txBody>
      </p:sp>
      <p:graphicFrame>
        <p:nvGraphicFramePr>
          <p:cNvPr id="16" name="Table 15">
            <a:extLst>
              <a:ext uri="{FF2B5EF4-FFF2-40B4-BE49-F238E27FC236}">
                <a16:creationId xmlns:a16="http://schemas.microsoft.com/office/drawing/2014/main" id="{8EFE99A6-6B81-4E05-8CC0-15FE9FC2201F}"/>
              </a:ext>
            </a:extLst>
          </p:cNvPr>
          <p:cNvGraphicFramePr>
            <a:graphicFrameLocks noGrp="1"/>
          </p:cNvGraphicFramePr>
          <p:nvPr>
            <p:extLst>
              <p:ext uri="{D42A27DB-BD31-4B8C-83A1-F6EECF244321}">
                <p14:modId xmlns:p14="http://schemas.microsoft.com/office/powerpoint/2010/main" val="2001235694"/>
              </p:ext>
            </p:extLst>
          </p:nvPr>
        </p:nvGraphicFramePr>
        <p:xfrm>
          <a:off x="1432742" y="1570938"/>
          <a:ext cx="9530818" cy="5055870"/>
        </p:xfrm>
        <a:graphic>
          <a:graphicData uri="http://schemas.openxmlformats.org/drawingml/2006/table">
            <a:tbl>
              <a:tblPr>
                <a:tableStyleId>{21E4AEA4-8DFA-4A89-87EB-49C32662AFE0}</a:tableStyleId>
              </a:tblPr>
              <a:tblGrid>
                <a:gridCol w="3053564">
                  <a:extLst>
                    <a:ext uri="{9D8B030D-6E8A-4147-A177-3AD203B41FA5}">
                      <a16:colId xmlns:a16="http://schemas.microsoft.com/office/drawing/2014/main" val="1497341514"/>
                    </a:ext>
                  </a:extLst>
                </a:gridCol>
                <a:gridCol w="6477254">
                  <a:extLst>
                    <a:ext uri="{9D8B030D-6E8A-4147-A177-3AD203B41FA5}">
                      <a16:colId xmlns:a16="http://schemas.microsoft.com/office/drawing/2014/main" val="2812150603"/>
                    </a:ext>
                  </a:extLst>
                </a:gridCol>
              </a:tblGrid>
              <a:tr h="414546">
                <a:tc>
                  <a:txBody>
                    <a:bodyPr/>
                    <a:lstStyle/>
                    <a:p>
                      <a:pPr>
                        <a:lnSpc>
                          <a:spcPct val="150000"/>
                        </a:lnSpc>
                      </a:pPr>
                      <a:r>
                        <a:rPr lang="en-US" sz="1600" b="1" dirty="0">
                          <a:latin typeface="Montserrat Light" panose="00000400000000000000" pitchFamily="50" charset="0"/>
                        </a:rPr>
                        <a:t>Carrier</a:t>
                      </a:r>
                      <a:r>
                        <a:rPr lang="en-US" sz="1600" b="1" baseline="0" dirty="0">
                          <a:latin typeface="Montserrat Light" panose="00000400000000000000" pitchFamily="50" charset="0"/>
                        </a:rPr>
                        <a:t> Oil</a:t>
                      </a:r>
                      <a:endParaRPr lang="en-US" sz="1600" b="1" dirty="0">
                        <a:latin typeface="Montserrat Light" panose="00000400000000000000" pitchFamily="50" charset="0"/>
                      </a:endParaRPr>
                    </a:p>
                  </a:txBody>
                  <a:tcPr/>
                </a:tc>
                <a:tc>
                  <a:txBody>
                    <a:bodyPr/>
                    <a:lstStyle/>
                    <a:p>
                      <a:pPr>
                        <a:lnSpc>
                          <a:spcPct val="150000"/>
                        </a:lnSpc>
                      </a:pPr>
                      <a:r>
                        <a:rPr lang="en-US" sz="1600" b="1" dirty="0">
                          <a:latin typeface="Montserrat Light" panose="00000400000000000000" pitchFamily="50" charset="0"/>
                        </a:rPr>
                        <a:t>Therapeutic Benefits and Uses</a:t>
                      </a:r>
                    </a:p>
                  </a:txBody>
                  <a:tcPr/>
                </a:tc>
                <a:extLst>
                  <a:ext uri="{0D108BD9-81ED-4DB2-BD59-A6C34878D82A}">
                    <a16:rowId xmlns:a16="http://schemas.microsoft.com/office/drawing/2014/main" val="61511760"/>
                  </a:ext>
                </a:extLst>
              </a:tr>
              <a:tr h="767198">
                <a:tc>
                  <a:txBody>
                    <a:bodyPr/>
                    <a:lstStyle/>
                    <a:p>
                      <a:pPr>
                        <a:lnSpc>
                          <a:spcPct val="150000"/>
                        </a:lnSpc>
                      </a:pPr>
                      <a:r>
                        <a:rPr lang="en-US" sz="1600" dirty="0">
                          <a:latin typeface="Montserrat Light" panose="00000400000000000000" pitchFamily="50" charset="0"/>
                        </a:rPr>
                        <a:t>Calendula Oil</a:t>
                      </a:r>
                    </a:p>
                  </a:txBody>
                  <a:tcPr/>
                </a:tc>
                <a:tc>
                  <a:txBody>
                    <a:bodyPr/>
                    <a:lstStyle/>
                    <a:p>
                      <a:pPr>
                        <a:lnSpc>
                          <a:spcPct val="150000"/>
                        </a:lnSpc>
                      </a:pPr>
                      <a:r>
                        <a:rPr lang="en-US" sz="1600" dirty="0">
                          <a:latin typeface="Montserrat Light" panose="00000400000000000000" pitchFamily="50" charset="0"/>
                        </a:rPr>
                        <a:t>Infused oil. Healing,</a:t>
                      </a:r>
                      <a:r>
                        <a:rPr lang="en-US" sz="1600" baseline="0" dirty="0">
                          <a:latin typeface="Montserrat Light" panose="00000400000000000000" pitchFamily="50" charset="0"/>
                        </a:rPr>
                        <a:t> aids in tissue regeneration and nourishing to skin. </a:t>
                      </a:r>
                      <a:endParaRPr lang="en-US" sz="1600" dirty="0">
                        <a:latin typeface="Montserrat Light" panose="00000400000000000000" pitchFamily="50" charset="0"/>
                      </a:endParaRPr>
                    </a:p>
                  </a:txBody>
                  <a:tcPr/>
                </a:tc>
                <a:extLst>
                  <a:ext uri="{0D108BD9-81ED-4DB2-BD59-A6C34878D82A}">
                    <a16:rowId xmlns:a16="http://schemas.microsoft.com/office/drawing/2014/main" val="2512037983"/>
                  </a:ext>
                </a:extLst>
              </a:tr>
              <a:tr h="409272">
                <a:tc>
                  <a:txBody>
                    <a:bodyPr/>
                    <a:lstStyle/>
                    <a:p>
                      <a:pPr>
                        <a:lnSpc>
                          <a:spcPct val="150000"/>
                        </a:lnSpc>
                      </a:pPr>
                      <a:r>
                        <a:rPr lang="en-US" sz="1600" dirty="0">
                          <a:latin typeface="Montserrat Light" panose="00000400000000000000" pitchFamily="50" charset="0"/>
                        </a:rPr>
                        <a:t>Camellia</a:t>
                      </a:r>
                    </a:p>
                  </a:txBody>
                  <a:tcPr/>
                </a:tc>
                <a:tc>
                  <a:txBody>
                    <a:bodyPr/>
                    <a:lstStyle/>
                    <a:p>
                      <a:pPr>
                        <a:lnSpc>
                          <a:spcPct val="150000"/>
                        </a:lnSpc>
                      </a:pPr>
                      <a:r>
                        <a:rPr lang="en-US" sz="1600" dirty="0">
                          <a:latin typeface="Montserrat Light" panose="00000400000000000000" pitchFamily="50" charset="0"/>
                        </a:rPr>
                        <a:t>Good for skin conditions. </a:t>
                      </a:r>
                    </a:p>
                  </a:txBody>
                  <a:tcPr/>
                </a:tc>
                <a:extLst>
                  <a:ext uri="{0D108BD9-81ED-4DB2-BD59-A6C34878D82A}">
                    <a16:rowId xmlns:a16="http://schemas.microsoft.com/office/drawing/2014/main" val="962564849"/>
                  </a:ext>
                </a:extLst>
              </a:tr>
              <a:tr h="1125124">
                <a:tc>
                  <a:txBody>
                    <a:bodyPr/>
                    <a:lstStyle/>
                    <a:p>
                      <a:pPr>
                        <a:lnSpc>
                          <a:spcPct val="150000"/>
                        </a:lnSpc>
                      </a:pPr>
                      <a:r>
                        <a:rPr lang="en-US" sz="1600" dirty="0">
                          <a:latin typeface="Montserrat Light" panose="00000400000000000000" pitchFamily="50" charset="0"/>
                        </a:rPr>
                        <a:t>Carrot Oil</a:t>
                      </a:r>
                    </a:p>
                  </a:txBody>
                  <a:tcPr/>
                </a:tc>
                <a:tc>
                  <a:txBody>
                    <a:bodyPr/>
                    <a:lstStyle/>
                    <a:p>
                      <a:pPr>
                        <a:lnSpc>
                          <a:spcPct val="150000"/>
                        </a:lnSpc>
                      </a:pPr>
                      <a:r>
                        <a:rPr lang="en-US" sz="1600" dirty="0">
                          <a:latin typeface="Montserrat Light" panose="00000400000000000000" pitchFamily="50" charset="0"/>
                        </a:rPr>
                        <a:t>Infused oil not to be confused with carrot seed essential oil. Bright orange, rich in beta-carotene and vitamins. Excellent skin tonic. </a:t>
                      </a:r>
                    </a:p>
                  </a:txBody>
                  <a:tcPr/>
                </a:tc>
                <a:extLst>
                  <a:ext uri="{0D108BD9-81ED-4DB2-BD59-A6C34878D82A}">
                    <a16:rowId xmlns:a16="http://schemas.microsoft.com/office/drawing/2014/main" val="3597312768"/>
                  </a:ext>
                </a:extLst>
              </a:tr>
              <a:tr h="1483050">
                <a:tc>
                  <a:txBody>
                    <a:bodyPr/>
                    <a:lstStyle/>
                    <a:p>
                      <a:pPr>
                        <a:lnSpc>
                          <a:spcPct val="150000"/>
                        </a:lnSpc>
                      </a:pPr>
                      <a:r>
                        <a:rPr lang="en-US" sz="1600" dirty="0">
                          <a:latin typeface="Montserrat Light" panose="00000400000000000000" pitchFamily="50" charset="0"/>
                        </a:rPr>
                        <a:t>Coconut Oil</a:t>
                      </a:r>
                    </a:p>
                  </a:txBody>
                  <a:tcPr/>
                </a:tc>
                <a:tc>
                  <a:txBody>
                    <a:bodyPr/>
                    <a:lstStyle/>
                    <a:p>
                      <a:pPr>
                        <a:lnSpc>
                          <a:spcPct val="150000"/>
                        </a:lnSpc>
                      </a:pPr>
                      <a:r>
                        <a:rPr lang="en-US" sz="1600" dirty="0">
                          <a:latin typeface="Montserrat Light" panose="00000400000000000000" pitchFamily="50" charset="0"/>
                        </a:rPr>
                        <a:t>Solid at room temperature, good for creams. Skin softening, aiding in moisture</a:t>
                      </a:r>
                      <a:r>
                        <a:rPr lang="en-US" sz="1600" baseline="0" dirty="0">
                          <a:latin typeface="Montserrat Light" panose="00000400000000000000" pitchFamily="50" charset="0"/>
                        </a:rPr>
                        <a:t> retention. Antibacterial and antiviral properties. Fractionated coconut oil will stay liquid and not spoil. </a:t>
                      </a:r>
                      <a:endParaRPr lang="en-US" sz="1600" dirty="0">
                        <a:latin typeface="Montserrat Light" panose="00000400000000000000" pitchFamily="50" charset="0"/>
                      </a:endParaRPr>
                    </a:p>
                  </a:txBody>
                  <a:tcPr/>
                </a:tc>
                <a:extLst>
                  <a:ext uri="{0D108BD9-81ED-4DB2-BD59-A6C34878D82A}">
                    <a16:rowId xmlns:a16="http://schemas.microsoft.com/office/drawing/2014/main" val="2852395732"/>
                  </a:ext>
                </a:extLst>
              </a:tr>
              <a:tr h="767198">
                <a:tc>
                  <a:txBody>
                    <a:bodyPr/>
                    <a:lstStyle/>
                    <a:p>
                      <a:pPr>
                        <a:lnSpc>
                          <a:spcPct val="150000"/>
                        </a:lnSpc>
                      </a:pPr>
                      <a:r>
                        <a:rPr lang="en-US" sz="1600" dirty="0">
                          <a:latin typeface="Montserrat Light" panose="00000400000000000000" pitchFamily="50" charset="0"/>
                        </a:rPr>
                        <a:t>Evening Primrose Oil</a:t>
                      </a:r>
                    </a:p>
                  </a:txBody>
                  <a:tcPr/>
                </a:tc>
                <a:tc>
                  <a:txBody>
                    <a:bodyPr/>
                    <a:lstStyle/>
                    <a:p>
                      <a:pPr>
                        <a:lnSpc>
                          <a:spcPct val="150000"/>
                        </a:lnSpc>
                      </a:pPr>
                      <a:r>
                        <a:rPr lang="en-US" sz="1600" dirty="0">
                          <a:latin typeface="Montserrat Light" panose="00000400000000000000" pitchFamily="50" charset="0"/>
                        </a:rPr>
                        <a:t>Golden-yellow, viscous. Excellent moisturizer and rich in GLA. Anti-inflammatory, high in antioxidant. </a:t>
                      </a:r>
                    </a:p>
                  </a:txBody>
                  <a:tcPr/>
                </a:tc>
                <a:extLst>
                  <a:ext uri="{0D108BD9-81ED-4DB2-BD59-A6C34878D82A}">
                    <a16:rowId xmlns:a16="http://schemas.microsoft.com/office/drawing/2014/main" val="3334331959"/>
                  </a:ext>
                </a:extLst>
              </a:tr>
            </a:tbl>
          </a:graphicData>
        </a:graphic>
      </p:graphicFrame>
    </p:spTree>
    <p:extLst>
      <p:ext uri="{BB962C8B-B14F-4D97-AF65-F5344CB8AC3E}">
        <p14:creationId xmlns:p14="http://schemas.microsoft.com/office/powerpoint/2010/main" val="204029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3924344"/>
          </a:xfrm>
          <a:prstGeom prst="rect">
            <a:avLst/>
          </a:prstGeom>
        </p:spPr>
        <p:txBody>
          <a:bodyPr wrap="square">
            <a:spAutoFit/>
          </a:bodyPr>
          <a:lstStyle/>
          <a:p>
            <a:pPr>
              <a:lnSpc>
                <a:spcPct val="150000"/>
              </a:lnSpc>
            </a:pPr>
            <a:r>
              <a:rPr lang="en-US" sz="1400" b="1" dirty="0">
                <a:latin typeface="Montserrat Light" panose="00000400000000000000" pitchFamily="50" charset="0"/>
              </a:rPr>
              <a:t>What are Essential Oils?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Essential oils are the volatile, evaporative, liquids which are extracted from aromatic plants, trees and grasses.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Oils are found in the sacs or secretory cells, within the fibers of the plant. They create the fragrances that one notices when encountering these plants.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Essential oils come from all over the world, just as plants are specific to certain climates.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When used for therapeutic purposes, only pure, certified, therapeutic grade essential oils should be used in order to achieve the desired effect, as well as prevent adverse reactions caused by possible impurities.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Many essential oils are of light viscosity and clear, although some are heavier.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All essential oils are fat-soluble only and will not dissolve in water.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Essential oils are highly concentrated and potent, needing carrier oils in order to properly utilize them.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There are many uses for essential oils, benefiting all human functioning, the mind, body and spirit in nature.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2031803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2318748" y="274017"/>
            <a:ext cx="95308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rgbClr val="A8DDD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406814" y="1481733"/>
            <a:ext cx="3239233" cy="369525"/>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000" dirty="0">
              <a:latin typeface="Montserrat Light" panose="00000400000000000000" pitchFamily="50" charset="0"/>
            </a:endParaRPr>
          </a:p>
        </p:txBody>
      </p:sp>
      <p:sp>
        <p:nvSpPr>
          <p:cNvPr id="10" name="Rectangle 9">
            <a:extLst>
              <a:ext uri="{FF2B5EF4-FFF2-40B4-BE49-F238E27FC236}">
                <a16:creationId xmlns:a16="http://schemas.microsoft.com/office/drawing/2014/main" id="{80C06BFD-B88A-4966-B1EA-FC9F69B2FAE0}"/>
              </a:ext>
            </a:extLst>
          </p:cNvPr>
          <p:cNvSpPr/>
          <p:nvPr/>
        </p:nvSpPr>
        <p:spPr>
          <a:xfrm>
            <a:off x="5140790" y="1481733"/>
            <a:ext cx="2595516" cy="369525"/>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369525"/>
          </a:xfrm>
          <a:prstGeom prst="rect">
            <a:avLst/>
          </a:prstGeom>
        </p:spPr>
        <p:txBody>
          <a:bodyPr wrap="square">
            <a:spAutoFit/>
          </a:bodyPr>
          <a:lstStyle/>
          <a:p>
            <a:pPr lvl="1">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3" name="TextBox 2">
            <a:extLst>
              <a:ext uri="{FF2B5EF4-FFF2-40B4-BE49-F238E27FC236}">
                <a16:creationId xmlns:a16="http://schemas.microsoft.com/office/drawing/2014/main" id="{AC368096-701C-4103-853A-9C6FEDFD59E5}"/>
              </a:ext>
            </a:extLst>
          </p:cNvPr>
          <p:cNvSpPr txBox="1"/>
          <p:nvPr/>
        </p:nvSpPr>
        <p:spPr>
          <a:xfrm>
            <a:off x="8654012" y="6465886"/>
            <a:ext cx="3088810" cy="1019041"/>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p>
          <a:p>
            <a:pPr>
              <a:lnSpc>
                <a:spcPct val="150000"/>
              </a:lnSpc>
            </a:pPr>
            <a:endParaRPr lang="en-US" sz="1400" b="1"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p:txBody>
      </p:sp>
      <p:sp>
        <p:nvSpPr>
          <p:cNvPr id="12" name="Rectangle 11">
            <a:extLst>
              <a:ext uri="{FF2B5EF4-FFF2-40B4-BE49-F238E27FC236}">
                <a16:creationId xmlns:a16="http://schemas.microsoft.com/office/drawing/2014/main" id="{5EBBE684-9014-4A87-B203-91871A172646}"/>
              </a:ext>
            </a:extLst>
          </p:cNvPr>
          <p:cNvSpPr/>
          <p:nvPr/>
        </p:nvSpPr>
        <p:spPr>
          <a:xfrm>
            <a:off x="1172454" y="6178089"/>
            <a:ext cx="234360" cy="307777"/>
          </a:xfrm>
          <a:prstGeom prst="rect">
            <a:avLst/>
          </a:prstGeom>
        </p:spPr>
        <p:txBody>
          <a:bodyPr wrap="none">
            <a:spAutoFit/>
          </a:bodyPr>
          <a:lstStyle/>
          <a:p>
            <a:r>
              <a:rPr lang="en-US" sz="1400" dirty="0">
                <a:latin typeface="Montserrat Light" panose="00000400000000000000" pitchFamily="50" charset="0"/>
              </a:rPr>
              <a:t> </a:t>
            </a:r>
            <a:endParaRPr lang="en-US" sz="1400" dirty="0"/>
          </a:p>
        </p:txBody>
      </p:sp>
      <p:sp>
        <p:nvSpPr>
          <p:cNvPr id="13" name="Rectangle 12">
            <a:extLst>
              <a:ext uri="{FF2B5EF4-FFF2-40B4-BE49-F238E27FC236}">
                <a16:creationId xmlns:a16="http://schemas.microsoft.com/office/drawing/2014/main" id="{81BFEE4A-0322-4D1B-A55C-B777025A84C6}"/>
              </a:ext>
            </a:extLst>
          </p:cNvPr>
          <p:cNvSpPr/>
          <p:nvPr/>
        </p:nvSpPr>
        <p:spPr>
          <a:xfrm>
            <a:off x="5140790" y="1392565"/>
            <a:ext cx="6096000" cy="633315"/>
          </a:xfrm>
          <a:prstGeom prst="rect">
            <a:avLst/>
          </a:prstGeom>
        </p:spPr>
        <p:txBody>
          <a:bodyPr>
            <a:spAutoFit/>
          </a:bodyPr>
          <a:lstStyle/>
          <a:p>
            <a:pPr>
              <a:lnSpc>
                <a:spcPct val="150000"/>
              </a:lnSpc>
            </a:pPr>
            <a:r>
              <a:rPr lang="en-US" sz="1400" b="1" dirty="0">
                <a:latin typeface="Montserrat Light" panose="00000400000000000000" pitchFamily="50" charset="0"/>
              </a:rPr>
              <a:t> </a:t>
            </a:r>
            <a:endParaRPr lang="en-US" sz="1100" dirty="0">
              <a:latin typeface="Montserrat Light" panose="00000400000000000000" pitchFamily="50" charset="0"/>
            </a:endParaRPr>
          </a:p>
          <a:p>
            <a:pPr>
              <a:lnSpc>
                <a:spcPct val="150000"/>
              </a:lnSpc>
            </a:pPr>
            <a:endParaRPr lang="en-US" sz="1100" dirty="0">
              <a:latin typeface="Montserrat Light" panose="00000400000000000000" pitchFamily="50" charset="0"/>
            </a:endParaRPr>
          </a:p>
        </p:txBody>
      </p:sp>
      <p:sp>
        <p:nvSpPr>
          <p:cNvPr id="14" name="Rectangle 13">
            <a:extLst>
              <a:ext uri="{FF2B5EF4-FFF2-40B4-BE49-F238E27FC236}">
                <a16:creationId xmlns:a16="http://schemas.microsoft.com/office/drawing/2014/main" id="{F504F17D-A863-44A7-B760-CA405F14610A}"/>
              </a:ext>
            </a:extLst>
          </p:cNvPr>
          <p:cNvSpPr/>
          <p:nvPr/>
        </p:nvSpPr>
        <p:spPr>
          <a:xfrm>
            <a:off x="5140790" y="1424300"/>
            <a:ext cx="3858831" cy="702628"/>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dirty="0"/>
          </a:p>
        </p:txBody>
      </p:sp>
      <p:graphicFrame>
        <p:nvGraphicFramePr>
          <p:cNvPr id="15" name="Table 14">
            <a:extLst>
              <a:ext uri="{FF2B5EF4-FFF2-40B4-BE49-F238E27FC236}">
                <a16:creationId xmlns:a16="http://schemas.microsoft.com/office/drawing/2014/main" id="{4F538AFA-978E-4B4E-B10B-02C30D3D78BC}"/>
              </a:ext>
            </a:extLst>
          </p:cNvPr>
          <p:cNvGraphicFramePr>
            <a:graphicFrameLocks noGrp="1"/>
          </p:cNvGraphicFramePr>
          <p:nvPr>
            <p:extLst>
              <p:ext uri="{D42A27DB-BD31-4B8C-83A1-F6EECF244321}">
                <p14:modId xmlns:p14="http://schemas.microsoft.com/office/powerpoint/2010/main" val="2343893431"/>
              </p:ext>
            </p:extLst>
          </p:nvPr>
        </p:nvGraphicFramePr>
        <p:xfrm>
          <a:off x="1406814" y="1573796"/>
          <a:ext cx="9649962" cy="5034383"/>
        </p:xfrm>
        <a:graphic>
          <a:graphicData uri="http://schemas.openxmlformats.org/drawingml/2006/table">
            <a:tbl>
              <a:tblPr>
                <a:tableStyleId>{21E4AEA4-8DFA-4A89-87EB-49C32662AFE0}</a:tableStyleId>
              </a:tblPr>
              <a:tblGrid>
                <a:gridCol w="3091735">
                  <a:extLst>
                    <a:ext uri="{9D8B030D-6E8A-4147-A177-3AD203B41FA5}">
                      <a16:colId xmlns:a16="http://schemas.microsoft.com/office/drawing/2014/main" val="32175415"/>
                    </a:ext>
                  </a:extLst>
                </a:gridCol>
                <a:gridCol w="6558227">
                  <a:extLst>
                    <a:ext uri="{9D8B030D-6E8A-4147-A177-3AD203B41FA5}">
                      <a16:colId xmlns:a16="http://schemas.microsoft.com/office/drawing/2014/main" val="670693828"/>
                    </a:ext>
                  </a:extLst>
                </a:gridCol>
              </a:tblGrid>
              <a:tr h="462578">
                <a:tc>
                  <a:txBody>
                    <a:bodyPr/>
                    <a:lstStyle/>
                    <a:p>
                      <a:pPr>
                        <a:lnSpc>
                          <a:spcPct val="150000"/>
                        </a:lnSpc>
                      </a:pPr>
                      <a:r>
                        <a:rPr lang="en-US" sz="1600" b="1" dirty="0">
                          <a:latin typeface="Montserrat Light" panose="00000400000000000000" pitchFamily="50" charset="0"/>
                        </a:rPr>
                        <a:t>Carrier</a:t>
                      </a:r>
                      <a:r>
                        <a:rPr lang="en-US" sz="1600" b="1" baseline="0" dirty="0">
                          <a:latin typeface="Montserrat Light" panose="00000400000000000000" pitchFamily="50" charset="0"/>
                        </a:rPr>
                        <a:t> Oil</a:t>
                      </a:r>
                      <a:endParaRPr lang="en-US" sz="1600" b="1" dirty="0">
                        <a:latin typeface="Montserrat Light" panose="00000400000000000000" pitchFamily="50" charset="0"/>
                      </a:endParaRPr>
                    </a:p>
                  </a:txBody>
                  <a:tcPr/>
                </a:tc>
                <a:tc>
                  <a:txBody>
                    <a:bodyPr/>
                    <a:lstStyle/>
                    <a:p>
                      <a:pPr>
                        <a:lnSpc>
                          <a:spcPct val="150000"/>
                        </a:lnSpc>
                      </a:pPr>
                      <a:r>
                        <a:rPr lang="en-US" sz="1600" b="1" dirty="0">
                          <a:latin typeface="Montserrat Light" panose="00000400000000000000" pitchFamily="50" charset="0"/>
                        </a:rPr>
                        <a:t>Therapeutic Benefits and Uses</a:t>
                      </a:r>
                    </a:p>
                  </a:txBody>
                  <a:tcPr/>
                </a:tc>
                <a:extLst>
                  <a:ext uri="{0D108BD9-81ED-4DB2-BD59-A6C34878D82A}">
                    <a16:rowId xmlns:a16="http://schemas.microsoft.com/office/drawing/2014/main" val="1340278435"/>
                  </a:ext>
                </a:extLst>
              </a:tr>
              <a:tr h="856090">
                <a:tc>
                  <a:txBody>
                    <a:bodyPr/>
                    <a:lstStyle/>
                    <a:p>
                      <a:pPr>
                        <a:lnSpc>
                          <a:spcPct val="150000"/>
                        </a:lnSpc>
                      </a:pPr>
                      <a:r>
                        <a:rPr lang="en-US" sz="1600" dirty="0">
                          <a:latin typeface="Montserrat Light" panose="00000400000000000000" pitchFamily="50" charset="0"/>
                        </a:rPr>
                        <a:t>Grapeseed Oil</a:t>
                      </a:r>
                    </a:p>
                  </a:txBody>
                  <a:tcPr/>
                </a:tc>
                <a:tc>
                  <a:txBody>
                    <a:bodyPr/>
                    <a:lstStyle/>
                    <a:p>
                      <a:pPr>
                        <a:lnSpc>
                          <a:spcPct val="150000"/>
                        </a:lnSpc>
                      </a:pPr>
                      <a:r>
                        <a:rPr lang="en-US" sz="1600" dirty="0">
                          <a:latin typeface="Montserrat Light" panose="00000400000000000000" pitchFamily="50" charset="0"/>
                        </a:rPr>
                        <a:t>Refined, light oil. Rich in essential fatty acids, vitamins and minerals. Fine, non-greasy</a:t>
                      </a:r>
                      <a:r>
                        <a:rPr lang="en-US" sz="1600" baseline="0" dirty="0">
                          <a:latin typeface="Montserrat Light" panose="00000400000000000000" pitchFamily="50" charset="0"/>
                        </a:rPr>
                        <a:t> texture, easily absorbed. Pale green. </a:t>
                      </a:r>
                      <a:endParaRPr lang="en-US" sz="1600" dirty="0">
                        <a:latin typeface="Montserrat Light" panose="00000400000000000000" pitchFamily="50" charset="0"/>
                      </a:endParaRPr>
                    </a:p>
                  </a:txBody>
                  <a:tcPr/>
                </a:tc>
                <a:extLst>
                  <a:ext uri="{0D108BD9-81ED-4DB2-BD59-A6C34878D82A}">
                    <a16:rowId xmlns:a16="http://schemas.microsoft.com/office/drawing/2014/main" val="173989479"/>
                  </a:ext>
                </a:extLst>
              </a:tr>
              <a:tr h="856090">
                <a:tc>
                  <a:txBody>
                    <a:bodyPr/>
                    <a:lstStyle/>
                    <a:p>
                      <a:pPr>
                        <a:lnSpc>
                          <a:spcPct val="150000"/>
                        </a:lnSpc>
                      </a:pPr>
                      <a:r>
                        <a:rPr lang="en-US" sz="1600" dirty="0">
                          <a:latin typeface="Montserrat Light" panose="00000400000000000000" pitchFamily="50" charset="0"/>
                        </a:rPr>
                        <a:t>Hazelnut Oil</a:t>
                      </a:r>
                    </a:p>
                  </a:txBody>
                  <a:tcPr/>
                </a:tc>
                <a:tc>
                  <a:txBody>
                    <a:bodyPr/>
                    <a:lstStyle/>
                    <a:p>
                      <a:pPr>
                        <a:lnSpc>
                          <a:spcPct val="150000"/>
                        </a:lnSpc>
                      </a:pPr>
                      <a:r>
                        <a:rPr lang="en-US" sz="1600" dirty="0">
                          <a:latin typeface="Montserrat Light" panose="00000400000000000000" pitchFamily="50" charset="0"/>
                        </a:rPr>
                        <a:t>Pale yellow with strong nutty aroma. Easily absorbed, gentle</a:t>
                      </a:r>
                      <a:r>
                        <a:rPr lang="en-US" sz="1600" baseline="0" dirty="0">
                          <a:latin typeface="Montserrat Light" panose="00000400000000000000" pitchFamily="50" charset="0"/>
                        </a:rPr>
                        <a:t> and mildly astringent. High in vitamin E. </a:t>
                      </a:r>
                      <a:endParaRPr lang="en-US" sz="1600" dirty="0">
                        <a:latin typeface="Montserrat Light" panose="00000400000000000000" pitchFamily="50" charset="0"/>
                      </a:endParaRPr>
                    </a:p>
                  </a:txBody>
                  <a:tcPr/>
                </a:tc>
                <a:extLst>
                  <a:ext uri="{0D108BD9-81ED-4DB2-BD59-A6C34878D82A}">
                    <a16:rowId xmlns:a16="http://schemas.microsoft.com/office/drawing/2014/main" val="3327376017"/>
                  </a:ext>
                </a:extLst>
              </a:tr>
              <a:tr h="856090">
                <a:tc>
                  <a:txBody>
                    <a:bodyPr/>
                    <a:lstStyle/>
                    <a:p>
                      <a:pPr>
                        <a:lnSpc>
                          <a:spcPct val="150000"/>
                        </a:lnSpc>
                      </a:pPr>
                      <a:r>
                        <a:rPr lang="en-US" sz="1600" dirty="0">
                          <a:latin typeface="Montserrat Light" panose="00000400000000000000" pitchFamily="50" charset="0"/>
                        </a:rPr>
                        <a:t>Hemp Seed Oil</a:t>
                      </a:r>
                    </a:p>
                  </a:txBody>
                  <a:tcPr/>
                </a:tc>
                <a:tc>
                  <a:txBody>
                    <a:bodyPr/>
                    <a:lstStyle/>
                    <a:p>
                      <a:pPr>
                        <a:lnSpc>
                          <a:spcPct val="150000"/>
                        </a:lnSpc>
                      </a:pPr>
                      <a:r>
                        <a:rPr lang="en-US" sz="1600" dirty="0">
                          <a:latin typeface="Montserrat Light" panose="00000400000000000000" pitchFamily="50" charset="0"/>
                        </a:rPr>
                        <a:t>Highly therapeutic. High in essential fatty acids and nourishing. Anti-inflammatory. </a:t>
                      </a:r>
                    </a:p>
                  </a:txBody>
                  <a:tcPr/>
                </a:tc>
                <a:extLst>
                  <a:ext uri="{0D108BD9-81ED-4DB2-BD59-A6C34878D82A}">
                    <a16:rowId xmlns:a16="http://schemas.microsoft.com/office/drawing/2014/main" val="3211328814"/>
                  </a:ext>
                </a:extLst>
              </a:tr>
              <a:tr h="856090">
                <a:tc>
                  <a:txBody>
                    <a:bodyPr/>
                    <a:lstStyle/>
                    <a:p>
                      <a:pPr>
                        <a:lnSpc>
                          <a:spcPct val="150000"/>
                        </a:lnSpc>
                      </a:pPr>
                      <a:r>
                        <a:rPr lang="en-US" sz="1600" dirty="0">
                          <a:latin typeface="Montserrat Light" panose="00000400000000000000" pitchFamily="50" charset="0"/>
                        </a:rPr>
                        <a:t>Hypericum</a:t>
                      </a:r>
                      <a:r>
                        <a:rPr lang="en-US" sz="1600" baseline="0" dirty="0">
                          <a:latin typeface="Montserrat Light" panose="00000400000000000000" pitchFamily="50" charset="0"/>
                        </a:rPr>
                        <a:t> Oil </a:t>
                      </a:r>
                    </a:p>
                    <a:p>
                      <a:pPr>
                        <a:lnSpc>
                          <a:spcPct val="150000"/>
                        </a:lnSpc>
                      </a:pPr>
                      <a:r>
                        <a:rPr lang="en-US" sz="1600" baseline="0" dirty="0">
                          <a:latin typeface="Montserrat Light" panose="00000400000000000000" pitchFamily="50" charset="0"/>
                        </a:rPr>
                        <a:t>(St. John’s </a:t>
                      </a:r>
                      <a:r>
                        <a:rPr lang="en-US" sz="1600" baseline="0" dirty="0" err="1">
                          <a:latin typeface="Montserrat Light" panose="00000400000000000000" pitchFamily="50" charset="0"/>
                        </a:rPr>
                        <a:t>Wort</a:t>
                      </a:r>
                      <a:r>
                        <a:rPr lang="en-US" sz="1600" baseline="0" dirty="0">
                          <a:latin typeface="Montserrat Light" panose="00000400000000000000" pitchFamily="50" charset="0"/>
                        </a:rPr>
                        <a:t>)</a:t>
                      </a:r>
                      <a:endParaRPr lang="en-US" sz="1600" dirty="0">
                        <a:latin typeface="Montserrat Light" panose="00000400000000000000" pitchFamily="50" charset="0"/>
                      </a:endParaRPr>
                    </a:p>
                  </a:txBody>
                  <a:tcPr/>
                </a:tc>
                <a:tc>
                  <a:txBody>
                    <a:bodyPr/>
                    <a:lstStyle/>
                    <a:p>
                      <a:pPr>
                        <a:lnSpc>
                          <a:spcPct val="150000"/>
                        </a:lnSpc>
                      </a:pPr>
                      <a:r>
                        <a:rPr lang="en-US" sz="1600" dirty="0">
                          <a:latin typeface="Montserrat Light" panose="00000400000000000000" pitchFamily="50" charset="0"/>
                        </a:rPr>
                        <a:t>Soothing and antiseptic. Tightens skin. </a:t>
                      </a:r>
                    </a:p>
                  </a:txBody>
                  <a:tcPr/>
                </a:tc>
                <a:extLst>
                  <a:ext uri="{0D108BD9-81ED-4DB2-BD59-A6C34878D82A}">
                    <a16:rowId xmlns:a16="http://schemas.microsoft.com/office/drawing/2014/main" val="2259829952"/>
                  </a:ext>
                </a:extLst>
              </a:tr>
              <a:tr h="856090">
                <a:tc>
                  <a:txBody>
                    <a:bodyPr/>
                    <a:lstStyle/>
                    <a:p>
                      <a:pPr>
                        <a:lnSpc>
                          <a:spcPct val="150000"/>
                        </a:lnSpc>
                      </a:pPr>
                      <a:r>
                        <a:rPr lang="en-US" sz="1600" dirty="0">
                          <a:latin typeface="Montserrat Light" panose="00000400000000000000" pitchFamily="50" charset="0"/>
                        </a:rPr>
                        <a:t>Jojoba Oil</a:t>
                      </a:r>
                    </a:p>
                  </a:txBody>
                  <a:tcPr/>
                </a:tc>
                <a:tc>
                  <a:txBody>
                    <a:bodyPr/>
                    <a:lstStyle/>
                    <a:p>
                      <a:pPr>
                        <a:lnSpc>
                          <a:spcPct val="150000"/>
                        </a:lnSpc>
                      </a:pPr>
                      <a:r>
                        <a:rPr lang="en-US" sz="1600" dirty="0">
                          <a:latin typeface="Montserrat Light" panose="00000400000000000000" pitchFamily="50" charset="0"/>
                        </a:rPr>
                        <a:t>Liquid wax, light texture, deeply penetrating. Antibacterial.</a:t>
                      </a:r>
                      <a:r>
                        <a:rPr lang="en-US" sz="1600" baseline="0" dirty="0">
                          <a:latin typeface="Montserrat Light" panose="00000400000000000000" pitchFamily="50" charset="0"/>
                        </a:rPr>
                        <a:t> Moisturizing with emollient properties. Resembles natural skin oils. </a:t>
                      </a:r>
                      <a:endParaRPr lang="en-US" sz="1600" dirty="0">
                        <a:latin typeface="Montserrat Light" panose="00000400000000000000" pitchFamily="50" charset="0"/>
                      </a:endParaRPr>
                    </a:p>
                  </a:txBody>
                  <a:tcPr/>
                </a:tc>
                <a:extLst>
                  <a:ext uri="{0D108BD9-81ED-4DB2-BD59-A6C34878D82A}">
                    <a16:rowId xmlns:a16="http://schemas.microsoft.com/office/drawing/2014/main" val="3963129817"/>
                  </a:ext>
                </a:extLst>
              </a:tr>
            </a:tbl>
          </a:graphicData>
        </a:graphic>
      </p:graphicFrame>
    </p:spTree>
    <p:extLst>
      <p:ext uri="{BB962C8B-B14F-4D97-AF65-F5344CB8AC3E}">
        <p14:creationId xmlns:p14="http://schemas.microsoft.com/office/powerpoint/2010/main" val="4051693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2318748" y="274017"/>
            <a:ext cx="95308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rgbClr val="A8DDD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406814" y="1481733"/>
            <a:ext cx="3239233" cy="369525"/>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000" dirty="0">
              <a:latin typeface="Montserrat Light" panose="00000400000000000000" pitchFamily="50" charset="0"/>
            </a:endParaRPr>
          </a:p>
        </p:txBody>
      </p:sp>
      <p:sp>
        <p:nvSpPr>
          <p:cNvPr id="10" name="Rectangle 9">
            <a:extLst>
              <a:ext uri="{FF2B5EF4-FFF2-40B4-BE49-F238E27FC236}">
                <a16:creationId xmlns:a16="http://schemas.microsoft.com/office/drawing/2014/main" id="{80C06BFD-B88A-4966-B1EA-FC9F69B2FAE0}"/>
              </a:ext>
            </a:extLst>
          </p:cNvPr>
          <p:cNvSpPr/>
          <p:nvPr/>
        </p:nvSpPr>
        <p:spPr>
          <a:xfrm>
            <a:off x="5140790" y="1481733"/>
            <a:ext cx="2595516" cy="369525"/>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369525"/>
          </a:xfrm>
          <a:prstGeom prst="rect">
            <a:avLst/>
          </a:prstGeom>
        </p:spPr>
        <p:txBody>
          <a:bodyPr wrap="square">
            <a:spAutoFit/>
          </a:bodyPr>
          <a:lstStyle/>
          <a:p>
            <a:pPr lvl="1">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3" name="TextBox 2">
            <a:extLst>
              <a:ext uri="{FF2B5EF4-FFF2-40B4-BE49-F238E27FC236}">
                <a16:creationId xmlns:a16="http://schemas.microsoft.com/office/drawing/2014/main" id="{AC368096-701C-4103-853A-9C6FEDFD59E5}"/>
              </a:ext>
            </a:extLst>
          </p:cNvPr>
          <p:cNvSpPr txBox="1"/>
          <p:nvPr/>
        </p:nvSpPr>
        <p:spPr>
          <a:xfrm>
            <a:off x="8654012" y="6465886"/>
            <a:ext cx="3088810" cy="1019041"/>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p>
          <a:p>
            <a:pPr>
              <a:lnSpc>
                <a:spcPct val="150000"/>
              </a:lnSpc>
            </a:pPr>
            <a:endParaRPr lang="en-US" sz="1400" b="1"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p:txBody>
      </p:sp>
      <p:sp>
        <p:nvSpPr>
          <p:cNvPr id="12" name="Rectangle 11">
            <a:extLst>
              <a:ext uri="{FF2B5EF4-FFF2-40B4-BE49-F238E27FC236}">
                <a16:creationId xmlns:a16="http://schemas.microsoft.com/office/drawing/2014/main" id="{5EBBE684-9014-4A87-B203-91871A172646}"/>
              </a:ext>
            </a:extLst>
          </p:cNvPr>
          <p:cNvSpPr/>
          <p:nvPr/>
        </p:nvSpPr>
        <p:spPr>
          <a:xfrm>
            <a:off x="1172454" y="6178089"/>
            <a:ext cx="234360" cy="307777"/>
          </a:xfrm>
          <a:prstGeom prst="rect">
            <a:avLst/>
          </a:prstGeom>
        </p:spPr>
        <p:txBody>
          <a:bodyPr wrap="none">
            <a:spAutoFit/>
          </a:bodyPr>
          <a:lstStyle/>
          <a:p>
            <a:r>
              <a:rPr lang="en-US" sz="1400" dirty="0">
                <a:latin typeface="Montserrat Light" panose="00000400000000000000" pitchFamily="50" charset="0"/>
              </a:rPr>
              <a:t> </a:t>
            </a:r>
            <a:endParaRPr lang="en-US" sz="1400" dirty="0"/>
          </a:p>
        </p:txBody>
      </p:sp>
      <p:sp>
        <p:nvSpPr>
          <p:cNvPr id="13" name="Rectangle 12">
            <a:extLst>
              <a:ext uri="{FF2B5EF4-FFF2-40B4-BE49-F238E27FC236}">
                <a16:creationId xmlns:a16="http://schemas.microsoft.com/office/drawing/2014/main" id="{81BFEE4A-0322-4D1B-A55C-B777025A84C6}"/>
              </a:ext>
            </a:extLst>
          </p:cNvPr>
          <p:cNvSpPr/>
          <p:nvPr/>
        </p:nvSpPr>
        <p:spPr>
          <a:xfrm>
            <a:off x="5140790" y="1392565"/>
            <a:ext cx="6096000" cy="633315"/>
          </a:xfrm>
          <a:prstGeom prst="rect">
            <a:avLst/>
          </a:prstGeom>
        </p:spPr>
        <p:txBody>
          <a:bodyPr>
            <a:spAutoFit/>
          </a:bodyPr>
          <a:lstStyle/>
          <a:p>
            <a:pPr>
              <a:lnSpc>
                <a:spcPct val="150000"/>
              </a:lnSpc>
            </a:pPr>
            <a:r>
              <a:rPr lang="en-US" sz="1400" b="1" dirty="0">
                <a:latin typeface="Montserrat Light" panose="00000400000000000000" pitchFamily="50" charset="0"/>
              </a:rPr>
              <a:t> </a:t>
            </a:r>
            <a:endParaRPr lang="en-US" sz="1100" dirty="0">
              <a:latin typeface="Montserrat Light" panose="00000400000000000000" pitchFamily="50" charset="0"/>
            </a:endParaRPr>
          </a:p>
          <a:p>
            <a:pPr>
              <a:lnSpc>
                <a:spcPct val="150000"/>
              </a:lnSpc>
            </a:pPr>
            <a:endParaRPr lang="en-US" sz="1100" dirty="0">
              <a:latin typeface="Montserrat Light" panose="00000400000000000000" pitchFamily="50" charset="0"/>
            </a:endParaRPr>
          </a:p>
        </p:txBody>
      </p:sp>
      <p:sp>
        <p:nvSpPr>
          <p:cNvPr id="14" name="Rectangle 13">
            <a:extLst>
              <a:ext uri="{FF2B5EF4-FFF2-40B4-BE49-F238E27FC236}">
                <a16:creationId xmlns:a16="http://schemas.microsoft.com/office/drawing/2014/main" id="{F504F17D-A863-44A7-B760-CA405F14610A}"/>
              </a:ext>
            </a:extLst>
          </p:cNvPr>
          <p:cNvSpPr/>
          <p:nvPr/>
        </p:nvSpPr>
        <p:spPr>
          <a:xfrm>
            <a:off x="5140790" y="1424300"/>
            <a:ext cx="3858831" cy="702628"/>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dirty="0"/>
          </a:p>
        </p:txBody>
      </p:sp>
      <p:graphicFrame>
        <p:nvGraphicFramePr>
          <p:cNvPr id="16" name="Table 15">
            <a:extLst>
              <a:ext uri="{FF2B5EF4-FFF2-40B4-BE49-F238E27FC236}">
                <a16:creationId xmlns:a16="http://schemas.microsoft.com/office/drawing/2014/main" id="{31757E53-C56B-450E-9B69-1729CB1AD688}"/>
              </a:ext>
            </a:extLst>
          </p:cNvPr>
          <p:cNvGraphicFramePr>
            <a:graphicFrameLocks noGrp="1"/>
          </p:cNvGraphicFramePr>
          <p:nvPr>
            <p:extLst>
              <p:ext uri="{D42A27DB-BD31-4B8C-83A1-F6EECF244321}">
                <p14:modId xmlns:p14="http://schemas.microsoft.com/office/powerpoint/2010/main" val="548228236"/>
              </p:ext>
            </p:extLst>
          </p:nvPr>
        </p:nvGraphicFramePr>
        <p:xfrm>
          <a:off x="1419785" y="1571735"/>
          <a:ext cx="9562343" cy="5023183"/>
        </p:xfrm>
        <a:graphic>
          <a:graphicData uri="http://schemas.openxmlformats.org/drawingml/2006/table">
            <a:tbl>
              <a:tblPr>
                <a:tableStyleId>{21E4AEA4-8DFA-4A89-87EB-49C32662AFE0}</a:tableStyleId>
              </a:tblPr>
              <a:tblGrid>
                <a:gridCol w="3063663">
                  <a:extLst>
                    <a:ext uri="{9D8B030D-6E8A-4147-A177-3AD203B41FA5}">
                      <a16:colId xmlns:a16="http://schemas.microsoft.com/office/drawing/2014/main" val="2971465898"/>
                    </a:ext>
                  </a:extLst>
                </a:gridCol>
                <a:gridCol w="6498680">
                  <a:extLst>
                    <a:ext uri="{9D8B030D-6E8A-4147-A177-3AD203B41FA5}">
                      <a16:colId xmlns:a16="http://schemas.microsoft.com/office/drawing/2014/main" val="3652421069"/>
                    </a:ext>
                  </a:extLst>
                </a:gridCol>
              </a:tblGrid>
              <a:tr h="370667">
                <a:tc>
                  <a:txBody>
                    <a:bodyPr/>
                    <a:lstStyle/>
                    <a:p>
                      <a:pPr>
                        <a:lnSpc>
                          <a:spcPct val="150000"/>
                        </a:lnSpc>
                      </a:pPr>
                      <a:r>
                        <a:rPr lang="en-US" sz="1600" b="1" dirty="0">
                          <a:latin typeface="Montserrat Light" panose="00000400000000000000" pitchFamily="50" charset="0"/>
                        </a:rPr>
                        <a:t>Carrier</a:t>
                      </a:r>
                      <a:r>
                        <a:rPr lang="en-US" sz="1600" b="1" baseline="0" dirty="0">
                          <a:latin typeface="Montserrat Light" panose="00000400000000000000" pitchFamily="50" charset="0"/>
                        </a:rPr>
                        <a:t> Oil</a:t>
                      </a:r>
                      <a:endParaRPr lang="en-US" sz="1600" b="1" dirty="0">
                        <a:latin typeface="Montserrat Light" panose="00000400000000000000" pitchFamily="50" charset="0"/>
                      </a:endParaRPr>
                    </a:p>
                  </a:txBody>
                  <a:tcPr/>
                </a:tc>
                <a:tc>
                  <a:txBody>
                    <a:bodyPr/>
                    <a:lstStyle/>
                    <a:p>
                      <a:pPr>
                        <a:lnSpc>
                          <a:spcPct val="150000"/>
                        </a:lnSpc>
                      </a:pPr>
                      <a:r>
                        <a:rPr lang="en-US" sz="1600" b="1" dirty="0">
                          <a:latin typeface="Montserrat Light" panose="00000400000000000000" pitchFamily="50" charset="0"/>
                        </a:rPr>
                        <a:t>Therapeutic Benefits and Uses</a:t>
                      </a:r>
                    </a:p>
                  </a:txBody>
                  <a:tcPr/>
                </a:tc>
                <a:extLst>
                  <a:ext uri="{0D108BD9-81ED-4DB2-BD59-A6C34878D82A}">
                    <a16:rowId xmlns:a16="http://schemas.microsoft.com/office/drawing/2014/main" val="795250960"/>
                  </a:ext>
                </a:extLst>
              </a:tr>
              <a:tr h="391333">
                <a:tc>
                  <a:txBody>
                    <a:bodyPr/>
                    <a:lstStyle/>
                    <a:p>
                      <a:pPr>
                        <a:lnSpc>
                          <a:spcPct val="150000"/>
                        </a:lnSpc>
                      </a:pPr>
                      <a:r>
                        <a:rPr lang="en-US" sz="1600" dirty="0">
                          <a:latin typeface="Montserrat Light" panose="00000400000000000000" pitchFamily="50" charset="0"/>
                        </a:rPr>
                        <a:t>Macadamia Oil</a:t>
                      </a:r>
                    </a:p>
                  </a:txBody>
                  <a:tcPr/>
                </a:tc>
                <a:tc>
                  <a:txBody>
                    <a:bodyPr/>
                    <a:lstStyle/>
                    <a:p>
                      <a:pPr>
                        <a:lnSpc>
                          <a:spcPct val="150000"/>
                        </a:lnSpc>
                      </a:pPr>
                      <a:r>
                        <a:rPr lang="en-US" sz="1600" dirty="0">
                          <a:latin typeface="Montserrat Light" panose="00000400000000000000" pitchFamily="50" charset="0"/>
                        </a:rPr>
                        <a:t>Skin lubricant,</a:t>
                      </a:r>
                      <a:r>
                        <a:rPr lang="en-US" sz="1600" baseline="0" dirty="0">
                          <a:latin typeface="Montserrat Light" panose="00000400000000000000" pitchFamily="50" charset="0"/>
                        </a:rPr>
                        <a:t> easily absorbed. Non-greasy. </a:t>
                      </a:r>
                      <a:endParaRPr lang="en-US" sz="1600" dirty="0">
                        <a:latin typeface="Montserrat Light" panose="00000400000000000000" pitchFamily="50" charset="0"/>
                      </a:endParaRPr>
                    </a:p>
                  </a:txBody>
                  <a:tcPr/>
                </a:tc>
                <a:extLst>
                  <a:ext uri="{0D108BD9-81ED-4DB2-BD59-A6C34878D82A}">
                    <a16:rowId xmlns:a16="http://schemas.microsoft.com/office/drawing/2014/main" val="490364048"/>
                  </a:ext>
                </a:extLst>
              </a:tr>
              <a:tr h="360853">
                <a:tc>
                  <a:txBody>
                    <a:bodyPr/>
                    <a:lstStyle/>
                    <a:p>
                      <a:pPr>
                        <a:lnSpc>
                          <a:spcPct val="150000"/>
                        </a:lnSpc>
                      </a:pPr>
                      <a:r>
                        <a:rPr lang="en-US" sz="1600" dirty="0" err="1">
                          <a:latin typeface="Montserrat Light" panose="00000400000000000000" pitchFamily="50" charset="0"/>
                        </a:rPr>
                        <a:t>Neem</a:t>
                      </a:r>
                      <a:r>
                        <a:rPr lang="en-US" sz="1600" dirty="0">
                          <a:latin typeface="Montserrat Light" panose="00000400000000000000" pitchFamily="50" charset="0"/>
                        </a:rPr>
                        <a:t> Seed Oil</a:t>
                      </a:r>
                    </a:p>
                  </a:txBody>
                  <a:tcPr/>
                </a:tc>
                <a:tc>
                  <a:txBody>
                    <a:bodyPr/>
                    <a:lstStyle/>
                    <a:p>
                      <a:pPr>
                        <a:lnSpc>
                          <a:spcPct val="150000"/>
                        </a:lnSpc>
                      </a:pPr>
                      <a:r>
                        <a:rPr lang="en-US" sz="1600" dirty="0">
                          <a:latin typeface="Montserrat Light" panose="00000400000000000000" pitchFamily="50" charset="0"/>
                        </a:rPr>
                        <a:t>Effective</a:t>
                      </a:r>
                      <a:r>
                        <a:rPr lang="en-US" sz="1600" baseline="0" dirty="0">
                          <a:latin typeface="Montserrat Light" panose="00000400000000000000" pitchFamily="50" charset="0"/>
                        </a:rPr>
                        <a:t> in treating skin ailments, </a:t>
                      </a:r>
                    </a:p>
                    <a:p>
                      <a:pPr>
                        <a:lnSpc>
                          <a:spcPct val="150000"/>
                        </a:lnSpc>
                      </a:pPr>
                      <a:r>
                        <a:rPr lang="en-US" sz="1600" baseline="0" dirty="0">
                          <a:latin typeface="Montserrat Light" panose="00000400000000000000" pitchFamily="50" charset="0"/>
                        </a:rPr>
                        <a:t>anti-inflammatory and antibacterial. Also used as insect-repellent and organic insecticide. </a:t>
                      </a:r>
                      <a:endParaRPr lang="en-US" sz="1600" dirty="0">
                        <a:latin typeface="Montserrat Light" panose="00000400000000000000" pitchFamily="50" charset="0"/>
                      </a:endParaRPr>
                    </a:p>
                  </a:txBody>
                  <a:tcPr/>
                </a:tc>
                <a:extLst>
                  <a:ext uri="{0D108BD9-81ED-4DB2-BD59-A6C34878D82A}">
                    <a16:rowId xmlns:a16="http://schemas.microsoft.com/office/drawing/2014/main" val="1082398428"/>
                  </a:ext>
                </a:extLst>
              </a:tr>
              <a:tr h="381000">
                <a:tc>
                  <a:txBody>
                    <a:bodyPr/>
                    <a:lstStyle/>
                    <a:p>
                      <a:pPr>
                        <a:lnSpc>
                          <a:spcPct val="150000"/>
                        </a:lnSpc>
                      </a:pPr>
                      <a:r>
                        <a:rPr lang="en-US" sz="1600" dirty="0">
                          <a:latin typeface="Montserrat Light" panose="00000400000000000000" pitchFamily="50" charset="0"/>
                        </a:rPr>
                        <a:t>Olive</a:t>
                      </a:r>
                      <a:r>
                        <a:rPr lang="en-US" sz="1600" baseline="0" dirty="0">
                          <a:latin typeface="Montserrat Light" panose="00000400000000000000" pitchFamily="50" charset="0"/>
                        </a:rPr>
                        <a:t> Oil</a:t>
                      </a:r>
                      <a:endParaRPr lang="en-US" sz="1600" dirty="0">
                        <a:latin typeface="Montserrat Light" panose="00000400000000000000" pitchFamily="50" charset="0"/>
                      </a:endParaRPr>
                    </a:p>
                  </a:txBody>
                  <a:tcPr/>
                </a:tc>
                <a:tc>
                  <a:txBody>
                    <a:bodyPr/>
                    <a:lstStyle/>
                    <a:p>
                      <a:pPr>
                        <a:lnSpc>
                          <a:spcPct val="150000"/>
                        </a:lnSpc>
                      </a:pPr>
                      <a:r>
                        <a:rPr lang="en-US" sz="1600" dirty="0">
                          <a:latin typeface="Montserrat Light" panose="00000400000000000000" pitchFamily="50" charset="0"/>
                        </a:rPr>
                        <a:t>Moisturizing, aiding in skin regeneration. </a:t>
                      </a:r>
                    </a:p>
                  </a:txBody>
                  <a:tcPr/>
                </a:tc>
                <a:extLst>
                  <a:ext uri="{0D108BD9-81ED-4DB2-BD59-A6C34878D82A}">
                    <a16:rowId xmlns:a16="http://schemas.microsoft.com/office/drawing/2014/main" val="74212154"/>
                  </a:ext>
                </a:extLst>
              </a:tr>
              <a:tr h="648668">
                <a:tc>
                  <a:txBody>
                    <a:bodyPr/>
                    <a:lstStyle/>
                    <a:p>
                      <a:pPr>
                        <a:lnSpc>
                          <a:spcPct val="150000"/>
                        </a:lnSpc>
                      </a:pPr>
                      <a:r>
                        <a:rPr lang="en-US" sz="1600" dirty="0">
                          <a:latin typeface="Montserrat Light" panose="00000400000000000000" pitchFamily="50" charset="0"/>
                        </a:rPr>
                        <a:t>Peach Kernel Oil</a:t>
                      </a:r>
                    </a:p>
                  </a:txBody>
                  <a:tcPr/>
                </a:tc>
                <a:tc>
                  <a:txBody>
                    <a:bodyPr/>
                    <a:lstStyle/>
                    <a:p>
                      <a:pPr>
                        <a:lnSpc>
                          <a:spcPct val="150000"/>
                        </a:lnSpc>
                      </a:pPr>
                      <a:r>
                        <a:rPr lang="en-US" sz="1600" dirty="0">
                          <a:latin typeface="Montserrat Light" panose="00000400000000000000" pitchFamily="50" charset="0"/>
                        </a:rPr>
                        <a:t>Emollient and nourishing, skin protectant. Slowly absorbed. Common in skin creams.</a:t>
                      </a:r>
                    </a:p>
                  </a:txBody>
                  <a:tcPr/>
                </a:tc>
                <a:extLst>
                  <a:ext uri="{0D108BD9-81ED-4DB2-BD59-A6C34878D82A}">
                    <a16:rowId xmlns:a16="http://schemas.microsoft.com/office/drawing/2014/main" val="2352231673"/>
                  </a:ext>
                </a:extLst>
              </a:tr>
              <a:tr h="648668">
                <a:tc>
                  <a:txBody>
                    <a:bodyPr/>
                    <a:lstStyle/>
                    <a:p>
                      <a:pPr>
                        <a:lnSpc>
                          <a:spcPct val="150000"/>
                        </a:lnSpc>
                      </a:pPr>
                      <a:r>
                        <a:rPr lang="en-US" sz="1600" dirty="0">
                          <a:latin typeface="Montserrat Light" panose="00000400000000000000" pitchFamily="50" charset="0"/>
                        </a:rPr>
                        <a:t>Rosehip-seed Oil</a:t>
                      </a:r>
                    </a:p>
                  </a:txBody>
                  <a:tcPr/>
                </a:tc>
                <a:tc>
                  <a:txBody>
                    <a:bodyPr/>
                    <a:lstStyle/>
                    <a:p>
                      <a:pPr>
                        <a:lnSpc>
                          <a:spcPct val="150000"/>
                        </a:lnSpc>
                      </a:pPr>
                      <a:r>
                        <a:rPr lang="en-US" sz="1600" dirty="0">
                          <a:latin typeface="Montserrat Light" panose="00000400000000000000" pitchFamily="50" charset="0"/>
                        </a:rPr>
                        <a:t>Pale yellow to orange. Tissue-regenerating properties. </a:t>
                      </a:r>
                    </a:p>
                  </a:txBody>
                  <a:tcPr/>
                </a:tc>
                <a:extLst>
                  <a:ext uri="{0D108BD9-81ED-4DB2-BD59-A6C34878D82A}">
                    <a16:rowId xmlns:a16="http://schemas.microsoft.com/office/drawing/2014/main" val="2654656415"/>
                  </a:ext>
                </a:extLst>
              </a:tr>
              <a:tr h="379064">
                <a:tc>
                  <a:txBody>
                    <a:bodyPr/>
                    <a:lstStyle/>
                    <a:p>
                      <a:pPr>
                        <a:lnSpc>
                          <a:spcPct val="150000"/>
                        </a:lnSpc>
                      </a:pPr>
                      <a:r>
                        <a:rPr lang="en-US" sz="1600" dirty="0">
                          <a:latin typeface="Montserrat Light" panose="00000400000000000000" pitchFamily="50" charset="0"/>
                        </a:rPr>
                        <a:t>Sunflower Oil </a:t>
                      </a:r>
                    </a:p>
                  </a:txBody>
                  <a:tcPr/>
                </a:tc>
                <a:tc>
                  <a:txBody>
                    <a:bodyPr/>
                    <a:lstStyle/>
                    <a:p>
                      <a:pPr>
                        <a:lnSpc>
                          <a:spcPct val="150000"/>
                        </a:lnSpc>
                      </a:pPr>
                      <a:r>
                        <a:rPr lang="en-US" sz="1600" dirty="0">
                          <a:latin typeface="Montserrat Light" panose="00000400000000000000" pitchFamily="50" charset="0"/>
                        </a:rPr>
                        <a:t>Vitamin rich, soothing effect on skin. </a:t>
                      </a:r>
                    </a:p>
                  </a:txBody>
                  <a:tcPr/>
                </a:tc>
                <a:extLst>
                  <a:ext uri="{0D108BD9-81ED-4DB2-BD59-A6C34878D82A}">
                    <a16:rowId xmlns:a16="http://schemas.microsoft.com/office/drawing/2014/main" val="149151796"/>
                  </a:ext>
                </a:extLst>
              </a:tr>
              <a:tr h="648668">
                <a:tc>
                  <a:txBody>
                    <a:bodyPr/>
                    <a:lstStyle/>
                    <a:p>
                      <a:pPr>
                        <a:lnSpc>
                          <a:spcPct val="150000"/>
                        </a:lnSpc>
                      </a:pPr>
                      <a:r>
                        <a:rPr lang="en-US" sz="1600" dirty="0" err="1">
                          <a:latin typeface="Montserrat Light" panose="00000400000000000000" pitchFamily="50" charset="0"/>
                        </a:rPr>
                        <a:t>Wheatgerm</a:t>
                      </a:r>
                      <a:r>
                        <a:rPr lang="en-US" sz="1600" dirty="0">
                          <a:latin typeface="Montserrat Light" panose="00000400000000000000" pitchFamily="50" charset="0"/>
                        </a:rPr>
                        <a:t> Oil</a:t>
                      </a:r>
                    </a:p>
                  </a:txBody>
                  <a:tcPr/>
                </a:tc>
                <a:tc>
                  <a:txBody>
                    <a:bodyPr/>
                    <a:lstStyle/>
                    <a:p>
                      <a:pPr>
                        <a:lnSpc>
                          <a:spcPct val="150000"/>
                        </a:lnSpc>
                      </a:pPr>
                      <a:r>
                        <a:rPr lang="en-US" sz="1600" dirty="0">
                          <a:latin typeface="Montserrat Light" panose="00000400000000000000" pitchFamily="50" charset="0"/>
                        </a:rPr>
                        <a:t>Rich orange color. Rich in vitamins,</a:t>
                      </a:r>
                      <a:r>
                        <a:rPr lang="en-US" sz="1600" baseline="0" dirty="0">
                          <a:latin typeface="Montserrat Light" panose="00000400000000000000" pitchFamily="50" charset="0"/>
                        </a:rPr>
                        <a:t> minerals and essential fatty acids. Antioxidant. </a:t>
                      </a:r>
                      <a:endParaRPr lang="en-US" sz="1600" dirty="0">
                        <a:latin typeface="Montserrat Light" panose="00000400000000000000" pitchFamily="50" charset="0"/>
                      </a:endParaRPr>
                    </a:p>
                  </a:txBody>
                  <a:tcPr/>
                </a:tc>
                <a:extLst>
                  <a:ext uri="{0D108BD9-81ED-4DB2-BD59-A6C34878D82A}">
                    <a16:rowId xmlns:a16="http://schemas.microsoft.com/office/drawing/2014/main" val="3892400791"/>
                  </a:ext>
                </a:extLst>
              </a:tr>
            </a:tbl>
          </a:graphicData>
        </a:graphic>
      </p:graphicFrame>
    </p:spTree>
    <p:extLst>
      <p:ext uri="{BB962C8B-B14F-4D97-AF65-F5344CB8AC3E}">
        <p14:creationId xmlns:p14="http://schemas.microsoft.com/office/powerpoint/2010/main" val="3970022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419403"/>
            <a:ext cx="10318349" cy="3904530"/>
          </a:xfrm>
          <a:prstGeom prst="rect">
            <a:avLst/>
          </a:prstGeom>
        </p:spPr>
        <p:txBody>
          <a:bodyPr wrap="square">
            <a:spAutoFit/>
          </a:bodyPr>
          <a:lstStyle/>
          <a:p>
            <a:pPr>
              <a:lnSpc>
                <a:spcPct val="150000"/>
              </a:lnSpc>
            </a:pPr>
            <a:r>
              <a:rPr lang="en-US" sz="1400" b="1" dirty="0">
                <a:latin typeface="Montserrat Light" panose="00000400000000000000" pitchFamily="50" charset="0"/>
              </a:rPr>
              <a:t>Blending</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When essential oils are blended, they can work better than when used alone by enhancing the effects of the other oils in the blend.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Essential oils are blended in order to create fragrances, for therapeutic and for medical qualities.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People are generally more attracted to blends that will benefit their natural well-being.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Always take caution to mix essential oils that are compatible.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Experimentation and experience is the key to successfully blending.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When essential oils are used together with enhanced effects, this is called “synergy.” This is how they interact with each other.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The blend will evolve and subtly change over time, making blending more of an alchemy and art.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Since each person’s needs and conditions are unique, the most effective blends are also different to each person.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3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2974654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419403"/>
            <a:ext cx="10327679" cy="2954848"/>
          </a:xfrm>
          <a:prstGeom prst="rect">
            <a:avLst/>
          </a:prstGeom>
        </p:spPr>
        <p:txBody>
          <a:bodyPr wrap="square">
            <a:spAutoFit/>
          </a:bodyPr>
          <a:lstStyle/>
          <a:p>
            <a:pPr>
              <a:lnSpc>
                <a:spcPct val="150000"/>
              </a:lnSpc>
            </a:pPr>
            <a:r>
              <a:rPr lang="en-US" sz="1400" b="1" dirty="0">
                <a:latin typeface="Montserrat Light" panose="00000400000000000000" pitchFamily="50" charset="0"/>
              </a:rPr>
              <a:t>Blending</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Each blend will contain unique properties.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When blending, it is preferred to use glass containers and utensils to avoid chemical reactions that can be found when using plastic or metal.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Make sure to provide room at the top of the container.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Add essential oils into carrier oil base.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Make sure to keep track of which mixtures and what quantities are used when you create new blends so you can refer to it to recreate blends.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After creating a blend, it is best to let sit for 24-48 hours to allow the oils to truly blend. </a:t>
            </a: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Tree>
    <p:extLst>
      <p:ext uri="{BB962C8B-B14F-4D97-AF65-F5344CB8AC3E}">
        <p14:creationId xmlns:p14="http://schemas.microsoft.com/office/powerpoint/2010/main" val="3222336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2318748" y="274017"/>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406814" y="1424300"/>
            <a:ext cx="5010029" cy="5137817"/>
          </a:xfrm>
          <a:prstGeom prst="rect">
            <a:avLst/>
          </a:prstGeom>
        </p:spPr>
        <p:txBody>
          <a:bodyPr wrap="square">
            <a:spAutoFit/>
          </a:bodyPr>
          <a:lstStyle/>
          <a:p>
            <a:pPr>
              <a:lnSpc>
                <a:spcPct val="150000"/>
              </a:lnSpc>
            </a:pPr>
            <a:r>
              <a:rPr lang="en-US" sz="1400" b="1" dirty="0">
                <a:latin typeface="Montserrat Light" panose="00000400000000000000" pitchFamily="50" charset="0"/>
              </a:rPr>
              <a:t>Oil Blends</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Detox Blend</a:t>
            </a:r>
          </a:p>
          <a:p>
            <a:pPr>
              <a:lnSpc>
                <a:spcPct val="150000"/>
              </a:lnSpc>
            </a:pPr>
            <a:r>
              <a:rPr lang="en-US" sz="1400" dirty="0">
                <a:latin typeface="Montserrat Light" panose="00000400000000000000" pitchFamily="50" charset="0"/>
              </a:rPr>
              <a:t>4 tsp Base Oil </a:t>
            </a:r>
          </a:p>
          <a:p>
            <a:pPr>
              <a:lnSpc>
                <a:spcPct val="150000"/>
              </a:lnSpc>
            </a:pPr>
            <a:r>
              <a:rPr lang="en-US" sz="1400" dirty="0">
                <a:latin typeface="Montserrat Light" panose="00000400000000000000" pitchFamily="50" charset="0"/>
              </a:rPr>
              <a:t>5 Drops Grapefruit </a:t>
            </a:r>
          </a:p>
          <a:p>
            <a:pPr>
              <a:lnSpc>
                <a:spcPct val="150000"/>
              </a:lnSpc>
            </a:pPr>
            <a:r>
              <a:rPr lang="en-US" sz="1400" dirty="0">
                <a:latin typeface="Montserrat Light" panose="00000400000000000000" pitchFamily="50" charset="0"/>
              </a:rPr>
              <a:t>5 Drops Sweet Fennel </a:t>
            </a:r>
          </a:p>
          <a:p>
            <a:pPr>
              <a:lnSpc>
                <a:spcPct val="150000"/>
              </a:lnSpc>
            </a:pPr>
            <a:r>
              <a:rPr lang="en-US" sz="1400" dirty="0">
                <a:latin typeface="Montserrat Light" panose="00000400000000000000" pitchFamily="50" charset="0"/>
              </a:rPr>
              <a:t>2 Drops Carrot Seed</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Digestive Blend</a:t>
            </a:r>
          </a:p>
          <a:p>
            <a:pPr>
              <a:lnSpc>
                <a:spcPct val="150000"/>
              </a:lnSpc>
            </a:pPr>
            <a:r>
              <a:rPr lang="en-US" sz="1400" dirty="0">
                <a:latin typeface="Montserrat Light" panose="00000400000000000000" pitchFamily="50" charset="0"/>
              </a:rPr>
              <a:t>1 tsp Base Oil </a:t>
            </a:r>
          </a:p>
          <a:p>
            <a:pPr>
              <a:lnSpc>
                <a:spcPct val="150000"/>
              </a:lnSpc>
            </a:pPr>
            <a:r>
              <a:rPr lang="en-US" sz="1400" dirty="0">
                <a:latin typeface="Montserrat Light" panose="00000400000000000000" pitchFamily="50" charset="0"/>
              </a:rPr>
              <a:t>1 drop Peppermint Oil </a:t>
            </a:r>
          </a:p>
          <a:p>
            <a:pPr>
              <a:lnSpc>
                <a:spcPct val="150000"/>
              </a:lnSpc>
            </a:pPr>
            <a:r>
              <a:rPr lang="en-US" sz="1400" dirty="0">
                <a:latin typeface="Montserrat Light" panose="00000400000000000000" pitchFamily="50" charset="0"/>
              </a:rPr>
              <a:t>1 drop Chamomile Oil </a:t>
            </a:r>
          </a:p>
          <a:p>
            <a:pPr>
              <a:lnSpc>
                <a:spcPct val="150000"/>
              </a:lnSpc>
            </a:pPr>
            <a:r>
              <a:rPr lang="en-US" sz="1400" dirty="0">
                <a:latin typeface="Montserrat Light" panose="00000400000000000000" pitchFamily="50" charset="0"/>
              </a:rPr>
              <a:t>2 Drops Rosemary Oil</a:t>
            </a:r>
          </a:p>
          <a:p>
            <a:pPr>
              <a:lnSpc>
                <a:spcPct val="150000"/>
              </a:lnSpc>
            </a:pPr>
            <a:r>
              <a:rPr lang="en-US" sz="1400" dirty="0">
                <a:latin typeface="Montserrat Light" panose="00000400000000000000" pitchFamily="50" charset="0"/>
              </a:rPr>
              <a:t>1 Drop Clove Oil </a:t>
            </a:r>
          </a:p>
          <a:p>
            <a:pPr>
              <a:lnSpc>
                <a:spcPct val="150000"/>
              </a:lnSpc>
            </a:pPr>
            <a:endParaRPr lang="en-US" sz="1400" dirty="0">
              <a:latin typeface="Montserrat Light" panose="00000400000000000000" pitchFamily="50" charset="0"/>
            </a:endParaRPr>
          </a:p>
          <a:p>
            <a:pPr>
              <a:lnSpc>
                <a:spcPct val="150000"/>
              </a:lnSpc>
            </a:pPr>
            <a:endParaRPr lang="en-US" sz="1000" dirty="0">
              <a:latin typeface="Montserrat Light" panose="00000400000000000000" pitchFamily="50" charset="0"/>
            </a:endParaRPr>
          </a:p>
        </p:txBody>
      </p:sp>
      <p:sp>
        <p:nvSpPr>
          <p:cNvPr id="10" name="Rectangle 9">
            <a:extLst>
              <a:ext uri="{FF2B5EF4-FFF2-40B4-BE49-F238E27FC236}">
                <a16:creationId xmlns:a16="http://schemas.microsoft.com/office/drawing/2014/main" id="{80C06BFD-B88A-4966-B1EA-FC9F69B2FAE0}"/>
              </a:ext>
            </a:extLst>
          </p:cNvPr>
          <p:cNvSpPr/>
          <p:nvPr/>
        </p:nvSpPr>
        <p:spPr>
          <a:xfrm>
            <a:off x="5140790" y="1491296"/>
            <a:ext cx="2595516" cy="1662186"/>
          </a:xfrm>
          <a:prstGeom prst="rect">
            <a:avLst/>
          </a:prstGeom>
        </p:spPr>
        <p:txBody>
          <a:bodyPr wrap="square">
            <a:spAutoFit/>
          </a:bodyPr>
          <a:lstStyle/>
          <a:p>
            <a:pPr>
              <a:lnSpc>
                <a:spcPct val="150000"/>
              </a:lnSpc>
            </a:pPr>
            <a:r>
              <a:rPr lang="en-US" sz="1400" b="1">
                <a:latin typeface="Montserrat Light" panose="00000400000000000000" pitchFamily="50" charset="0"/>
              </a:rPr>
              <a:t>Uplifting Blend</a:t>
            </a:r>
          </a:p>
          <a:p>
            <a:pPr>
              <a:lnSpc>
                <a:spcPct val="150000"/>
              </a:lnSpc>
            </a:pPr>
            <a:r>
              <a:rPr lang="en-US" sz="1400">
                <a:latin typeface="Montserrat Light" panose="00000400000000000000" pitchFamily="50" charset="0"/>
              </a:rPr>
              <a:t>6 tsp Base Oil </a:t>
            </a:r>
          </a:p>
          <a:p>
            <a:pPr>
              <a:lnSpc>
                <a:spcPct val="150000"/>
              </a:lnSpc>
            </a:pPr>
            <a:r>
              <a:rPr lang="en-US" sz="1400">
                <a:latin typeface="Montserrat Light" panose="00000400000000000000" pitchFamily="50" charset="0"/>
              </a:rPr>
              <a:t>2 drops Geranium Oil </a:t>
            </a:r>
          </a:p>
          <a:p>
            <a:pPr>
              <a:lnSpc>
                <a:spcPct val="150000"/>
              </a:lnSpc>
            </a:pPr>
            <a:r>
              <a:rPr lang="en-US" sz="1400">
                <a:latin typeface="Montserrat Light" panose="00000400000000000000" pitchFamily="50" charset="0"/>
              </a:rPr>
              <a:t>2 drops Rosewood Oil </a:t>
            </a:r>
          </a:p>
          <a:p>
            <a:pPr>
              <a:lnSpc>
                <a:spcPct val="150000"/>
              </a:lnSpc>
            </a:pPr>
            <a:r>
              <a:rPr lang="en-US" sz="1400">
                <a:latin typeface="Montserrat Light" panose="00000400000000000000" pitchFamily="50" charset="0"/>
              </a:rPr>
              <a:t>2 drops Bergamot Oil </a:t>
            </a:r>
            <a:endParaRPr lang="en-US" sz="1400" dirty="0">
              <a:latin typeface="Montserrat Light" panose="00000400000000000000" pitchFamily="50" charset="0"/>
            </a:endParaRP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369525"/>
          </a:xfrm>
          <a:prstGeom prst="rect">
            <a:avLst/>
          </a:prstGeom>
        </p:spPr>
        <p:txBody>
          <a:bodyPr wrap="square">
            <a:spAutoFit/>
          </a:bodyPr>
          <a:lstStyle/>
          <a:p>
            <a:pPr lvl="1">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3" name="TextBox 2">
            <a:extLst>
              <a:ext uri="{FF2B5EF4-FFF2-40B4-BE49-F238E27FC236}">
                <a16:creationId xmlns:a16="http://schemas.microsoft.com/office/drawing/2014/main" id="{AC368096-701C-4103-853A-9C6FEDFD59E5}"/>
              </a:ext>
            </a:extLst>
          </p:cNvPr>
          <p:cNvSpPr txBox="1"/>
          <p:nvPr/>
        </p:nvSpPr>
        <p:spPr>
          <a:xfrm>
            <a:off x="8654012" y="6465886"/>
            <a:ext cx="3088810" cy="1019041"/>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p>
          <a:p>
            <a:pPr>
              <a:lnSpc>
                <a:spcPct val="150000"/>
              </a:lnSpc>
            </a:pPr>
            <a:endParaRPr lang="en-US" sz="1400" b="1"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p:txBody>
      </p:sp>
      <p:sp>
        <p:nvSpPr>
          <p:cNvPr id="12" name="Rectangle 11">
            <a:extLst>
              <a:ext uri="{FF2B5EF4-FFF2-40B4-BE49-F238E27FC236}">
                <a16:creationId xmlns:a16="http://schemas.microsoft.com/office/drawing/2014/main" id="{5EBBE684-9014-4A87-B203-91871A172646}"/>
              </a:ext>
            </a:extLst>
          </p:cNvPr>
          <p:cNvSpPr/>
          <p:nvPr/>
        </p:nvSpPr>
        <p:spPr>
          <a:xfrm>
            <a:off x="1172454" y="6178089"/>
            <a:ext cx="234360" cy="307777"/>
          </a:xfrm>
          <a:prstGeom prst="rect">
            <a:avLst/>
          </a:prstGeom>
        </p:spPr>
        <p:txBody>
          <a:bodyPr wrap="none">
            <a:spAutoFit/>
          </a:bodyPr>
          <a:lstStyle/>
          <a:p>
            <a:r>
              <a:rPr lang="en-US" sz="1400" dirty="0">
                <a:latin typeface="Montserrat Light" panose="00000400000000000000" pitchFamily="50" charset="0"/>
              </a:rPr>
              <a:t> </a:t>
            </a:r>
            <a:endParaRPr lang="en-US" sz="1400" dirty="0"/>
          </a:p>
        </p:txBody>
      </p:sp>
      <p:sp>
        <p:nvSpPr>
          <p:cNvPr id="13" name="Rectangle 12">
            <a:extLst>
              <a:ext uri="{FF2B5EF4-FFF2-40B4-BE49-F238E27FC236}">
                <a16:creationId xmlns:a16="http://schemas.microsoft.com/office/drawing/2014/main" id="{81BFEE4A-0322-4D1B-A55C-B777025A84C6}"/>
              </a:ext>
            </a:extLst>
          </p:cNvPr>
          <p:cNvSpPr/>
          <p:nvPr/>
        </p:nvSpPr>
        <p:spPr>
          <a:xfrm>
            <a:off x="5140790" y="1392565"/>
            <a:ext cx="6096000" cy="633315"/>
          </a:xfrm>
          <a:prstGeom prst="rect">
            <a:avLst/>
          </a:prstGeom>
        </p:spPr>
        <p:txBody>
          <a:bodyPr>
            <a:spAutoFit/>
          </a:bodyPr>
          <a:lstStyle/>
          <a:p>
            <a:pPr>
              <a:lnSpc>
                <a:spcPct val="150000"/>
              </a:lnSpc>
            </a:pPr>
            <a:r>
              <a:rPr lang="en-US" sz="1400" b="1" dirty="0">
                <a:latin typeface="Montserrat Light" panose="00000400000000000000" pitchFamily="50" charset="0"/>
              </a:rPr>
              <a:t> </a:t>
            </a:r>
            <a:endParaRPr lang="en-US" sz="1100" dirty="0">
              <a:latin typeface="Montserrat Light" panose="00000400000000000000" pitchFamily="50" charset="0"/>
            </a:endParaRPr>
          </a:p>
          <a:p>
            <a:pPr>
              <a:lnSpc>
                <a:spcPct val="150000"/>
              </a:lnSpc>
            </a:pPr>
            <a:endParaRPr lang="en-US" sz="1100" dirty="0">
              <a:latin typeface="Montserrat Light" panose="00000400000000000000" pitchFamily="50" charset="0"/>
            </a:endParaRPr>
          </a:p>
        </p:txBody>
      </p:sp>
      <p:sp>
        <p:nvSpPr>
          <p:cNvPr id="14" name="Rectangle 13">
            <a:extLst>
              <a:ext uri="{FF2B5EF4-FFF2-40B4-BE49-F238E27FC236}">
                <a16:creationId xmlns:a16="http://schemas.microsoft.com/office/drawing/2014/main" id="{F504F17D-A863-44A7-B760-CA405F14610A}"/>
              </a:ext>
            </a:extLst>
          </p:cNvPr>
          <p:cNvSpPr/>
          <p:nvPr/>
        </p:nvSpPr>
        <p:spPr>
          <a:xfrm>
            <a:off x="5140790" y="1424300"/>
            <a:ext cx="3858831" cy="702628"/>
          </a:xfrm>
          <a:prstGeom prst="rect">
            <a:avLst/>
          </a:prstGeom>
        </p:spPr>
        <p:txBody>
          <a:bodyPr wrap="square">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dirty="0"/>
          </a:p>
        </p:txBody>
      </p:sp>
    </p:spTree>
    <p:extLst>
      <p:ext uri="{BB962C8B-B14F-4D97-AF65-F5344CB8AC3E}">
        <p14:creationId xmlns:p14="http://schemas.microsoft.com/office/powerpoint/2010/main" val="239912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1248714" y="1"/>
            <a:ext cx="1094328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4099598288"/>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76677"/>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435090"/>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plate of food on a table&#10;&#10;Description automatically generated">
            <a:extLst>
              <a:ext uri="{FF2B5EF4-FFF2-40B4-BE49-F238E27FC236}">
                <a16:creationId xmlns:a16="http://schemas.microsoft.com/office/drawing/2014/main" id="{2AF69353-D678-45FD-AC59-5FA2170B1E8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995" r="20557" b="-1"/>
          <a:stretch/>
        </p:blipFill>
        <p:spPr>
          <a:xfrm>
            <a:off x="5878849" y="-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extBox 13">
            <a:extLst>
              <a:ext uri="{FF2B5EF4-FFF2-40B4-BE49-F238E27FC236}">
                <a16:creationId xmlns:a16="http://schemas.microsoft.com/office/drawing/2014/main" id="{9965F6C1-4FE5-4EFF-BA3F-5CC2D06C86F3}"/>
              </a:ext>
            </a:extLst>
          </p:cNvPr>
          <p:cNvSpPr txBox="1"/>
          <p:nvPr/>
        </p:nvSpPr>
        <p:spPr>
          <a:xfrm>
            <a:off x="11986495" y="6657945"/>
            <a:ext cx="205505"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rPr>
              <a:t> </a:t>
            </a:r>
          </a:p>
        </p:txBody>
      </p:sp>
      <p:pic>
        <p:nvPicPr>
          <p:cNvPr id="9" name="Picture 8">
            <a:extLst>
              <a:ext uri="{FF2B5EF4-FFF2-40B4-BE49-F238E27FC236}">
                <a16:creationId xmlns:a16="http://schemas.microsoft.com/office/drawing/2014/main" id="{F3FBFD43-5ED9-4FCA-8355-D6603D5035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231" r="18837" b="-1"/>
          <a:stretch/>
        </p:blipFill>
        <p:spPr>
          <a:xfrm>
            <a:off x="11465644" y="7880684"/>
            <a:ext cx="77527" cy="8421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392913" y="1466215"/>
            <a:ext cx="5525207" cy="4247509"/>
          </a:xfrm>
          <a:prstGeom prst="rect">
            <a:avLst/>
          </a:prstGeom>
        </p:spPr>
        <p:txBody>
          <a:bodyPr wrap="square">
            <a:spAutoFit/>
          </a:bodyPr>
          <a:lstStyle/>
          <a:p>
            <a:pPr>
              <a:lnSpc>
                <a:spcPct val="150000"/>
              </a:lnSpc>
            </a:pPr>
            <a:r>
              <a:rPr lang="en-US" sz="1400" b="1" dirty="0">
                <a:latin typeface="Montserrat Light" panose="00000400000000000000" pitchFamily="50" charset="0"/>
              </a:rPr>
              <a:t>The Top 12 Essential Oils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Peppermint</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Lavender</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Eucalyptus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Tea Tree</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Sandalwood</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Lemon</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Ylang-Ylang</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Frankincense</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Roman Chamomile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Geranium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Rose</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Bergamot</a:t>
            </a:r>
          </a:p>
        </p:txBody>
      </p:sp>
      <p:sp>
        <p:nvSpPr>
          <p:cNvPr id="22" name="TextBox 21"/>
          <p:cNvSpPr txBox="1"/>
          <p:nvPr/>
        </p:nvSpPr>
        <p:spPr>
          <a:xfrm>
            <a:off x="396622" y="509699"/>
            <a:ext cx="491993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Essential Oils</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6" name="Picture Placeholder 5" descr="A wooden table&#10;&#10;Description automatically generated">
            <a:extLst>
              <a:ext uri="{FF2B5EF4-FFF2-40B4-BE49-F238E27FC236}">
                <a16:creationId xmlns:a16="http://schemas.microsoft.com/office/drawing/2014/main" id="{FE65808B-A767-4629-9E9E-0E32C33686FC}"/>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5640" b="5640"/>
          <a:stretch>
            <a:fillRect/>
          </a:stretch>
        </p:blipFill>
        <p:spPr>
          <a:xfrm flipH="1" flipV="1">
            <a:off x="11575255" y="8587919"/>
            <a:ext cx="81278" cy="48079"/>
          </a:xfrm>
        </p:spPr>
      </p:pic>
      <p:sp>
        <p:nvSpPr>
          <p:cNvPr id="2" name="TextBox 1">
            <a:extLst>
              <a:ext uri="{FF2B5EF4-FFF2-40B4-BE49-F238E27FC236}">
                <a16:creationId xmlns:a16="http://schemas.microsoft.com/office/drawing/2014/main" id="{4718C02B-4059-4D11-A37B-B1C9FE39D605}"/>
              </a:ext>
            </a:extLst>
          </p:cNvPr>
          <p:cNvSpPr txBox="1"/>
          <p:nvPr/>
        </p:nvSpPr>
        <p:spPr>
          <a:xfrm>
            <a:off x="1370225" y="384180"/>
            <a:ext cx="95308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C5E4B55-62C7-4E45-A85E-3756D54D11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656533" y="7730744"/>
            <a:ext cx="85271" cy="48962"/>
          </a:xfrm>
          <a:prstGeom prst="rect">
            <a:avLst/>
          </a:prstGeom>
        </p:spPr>
      </p:pic>
      <p:pic>
        <p:nvPicPr>
          <p:cNvPr id="4" name="Picture 3" descr="A plate of food on a table&#10;&#10;Description automatically generated">
            <a:extLst>
              <a:ext uri="{FF2B5EF4-FFF2-40B4-BE49-F238E27FC236}">
                <a16:creationId xmlns:a16="http://schemas.microsoft.com/office/drawing/2014/main" id="{117478C6-1E60-44D1-B93B-10B394299677}"/>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23841" y="6515810"/>
            <a:ext cx="68442" cy="45719"/>
          </a:xfrm>
          <a:prstGeom prst="rect">
            <a:avLst/>
          </a:prstGeom>
        </p:spPr>
      </p:pic>
    </p:spTree>
    <p:extLst>
      <p:ext uri="{BB962C8B-B14F-4D97-AF65-F5344CB8AC3E}">
        <p14:creationId xmlns:p14="http://schemas.microsoft.com/office/powerpoint/2010/main" val="220740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2270621" y="283157"/>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395523" y="1506963"/>
            <a:ext cx="3239233" cy="4247509"/>
          </a:xfrm>
          <a:prstGeom prst="rect">
            <a:avLst/>
          </a:prstGeom>
        </p:spPr>
        <p:txBody>
          <a:bodyPr wrap="square">
            <a:spAutoFit/>
          </a:bodyPr>
          <a:lstStyle/>
          <a:p>
            <a:pPr>
              <a:lnSpc>
                <a:spcPct val="150000"/>
              </a:lnSpc>
            </a:pPr>
            <a:r>
              <a:rPr lang="en-US" sz="1400" b="1" dirty="0">
                <a:latin typeface="Montserrat Light" panose="00000400000000000000" pitchFamily="50" charset="0"/>
              </a:rPr>
              <a:t>Peppermint</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Refreshing, cooling, uplifting, and restorative</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Can be used internally, aromatically and topically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Examples of uses: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Indigestion</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Colds / Congestion</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Headache</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Stress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Energy, Increased Alertness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Sore Muscles</a:t>
            </a:r>
          </a:p>
        </p:txBody>
      </p:sp>
      <p:sp>
        <p:nvSpPr>
          <p:cNvPr id="10" name="Rectangle 9">
            <a:extLst>
              <a:ext uri="{FF2B5EF4-FFF2-40B4-BE49-F238E27FC236}">
                <a16:creationId xmlns:a16="http://schemas.microsoft.com/office/drawing/2014/main" id="{80C06BFD-B88A-4966-B1EA-FC9F69B2FAE0}"/>
              </a:ext>
            </a:extLst>
          </p:cNvPr>
          <p:cNvSpPr/>
          <p:nvPr/>
        </p:nvSpPr>
        <p:spPr>
          <a:xfrm>
            <a:off x="5140790" y="1491296"/>
            <a:ext cx="2595516" cy="4570675"/>
          </a:xfrm>
          <a:prstGeom prst="rect">
            <a:avLst/>
          </a:prstGeom>
        </p:spPr>
        <p:txBody>
          <a:bodyPr wrap="square">
            <a:spAutoFit/>
          </a:bodyPr>
          <a:lstStyle/>
          <a:p>
            <a:pPr>
              <a:lnSpc>
                <a:spcPct val="150000"/>
              </a:lnSpc>
            </a:pPr>
            <a:r>
              <a:rPr lang="en-US" sz="1400" b="1" dirty="0">
                <a:latin typeface="Montserrat Light" panose="00000400000000000000" pitchFamily="50" charset="0"/>
              </a:rPr>
              <a:t>Sandalwood</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Best known for its spiritual enhancement abilities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Can be used internally, aromatically and topically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Examples of uses: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Anxiety / Stress </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Cancers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Viral Infection</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Insomnia </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Urinary Tract Infection </a:t>
            </a: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4247509"/>
          </a:xfrm>
          <a:prstGeom prst="rect">
            <a:avLst/>
          </a:prstGeom>
        </p:spPr>
        <p:txBody>
          <a:bodyPr wrap="square">
            <a:spAutoFit/>
          </a:bodyPr>
          <a:lstStyle/>
          <a:p>
            <a:pPr lvl="1">
              <a:lnSpc>
                <a:spcPct val="150000"/>
              </a:lnSpc>
            </a:pPr>
            <a:r>
              <a:rPr lang="en-US" sz="1400" b="1" dirty="0">
                <a:latin typeface="Montserrat Light" panose="00000400000000000000" pitchFamily="50" charset="0"/>
              </a:rPr>
              <a:t>Eucalyptus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Best known for respiratory benefits, has many more</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Can be used aromatically and topically</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Examples of uses: </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Congestion</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Oral hygiene</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Headache </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Arthritis</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Pest Repellent </a:t>
            </a:r>
          </a:p>
        </p:txBody>
      </p:sp>
    </p:spTree>
    <p:extLst>
      <p:ext uri="{BB962C8B-B14F-4D97-AF65-F5344CB8AC3E}">
        <p14:creationId xmlns:p14="http://schemas.microsoft.com/office/powerpoint/2010/main" val="328034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2338399" y="283157"/>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395524" y="1506963"/>
            <a:ext cx="2838832" cy="4570675"/>
          </a:xfrm>
          <a:prstGeom prst="rect">
            <a:avLst/>
          </a:prstGeom>
        </p:spPr>
        <p:txBody>
          <a:bodyPr wrap="square">
            <a:spAutoFit/>
          </a:bodyPr>
          <a:lstStyle/>
          <a:p>
            <a:pPr>
              <a:lnSpc>
                <a:spcPct val="150000"/>
              </a:lnSpc>
            </a:pPr>
            <a:r>
              <a:rPr lang="en-US" sz="1400" b="1" dirty="0">
                <a:latin typeface="Montserrat Light" panose="00000400000000000000" pitchFamily="50" charset="0"/>
              </a:rPr>
              <a:t>Tea Tree (Melaleuca)</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Antibacterial and Antimicrobial, effective at cleansing the mind, body and home</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Can be used internally, aromatically and topically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Examples of uses: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Skin Blemishes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Yoga Mat Cleaner</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Pink Eye</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Razor Burn / Ingrown Hairs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Cuts and Burns </a:t>
            </a:r>
          </a:p>
        </p:txBody>
      </p:sp>
      <p:sp>
        <p:nvSpPr>
          <p:cNvPr id="10" name="Rectangle 9">
            <a:extLst>
              <a:ext uri="{FF2B5EF4-FFF2-40B4-BE49-F238E27FC236}">
                <a16:creationId xmlns:a16="http://schemas.microsoft.com/office/drawing/2014/main" id="{80C06BFD-B88A-4966-B1EA-FC9F69B2FAE0}"/>
              </a:ext>
            </a:extLst>
          </p:cNvPr>
          <p:cNvSpPr/>
          <p:nvPr/>
        </p:nvSpPr>
        <p:spPr>
          <a:xfrm>
            <a:off x="5140789" y="1491296"/>
            <a:ext cx="3136937" cy="3601179"/>
          </a:xfrm>
          <a:prstGeom prst="rect">
            <a:avLst/>
          </a:prstGeom>
        </p:spPr>
        <p:txBody>
          <a:bodyPr wrap="square">
            <a:spAutoFit/>
          </a:bodyPr>
          <a:lstStyle/>
          <a:p>
            <a:pPr>
              <a:lnSpc>
                <a:spcPct val="150000"/>
              </a:lnSpc>
            </a:pPr>
            <a:r>
              <a:rPr lang="en-US" sz="1400" b="1" dirty="0">
                <a:latin typeface="Montserrat Light" panose="00000400000000000000" pitchFamily="50" charset="0"/>
              </a:rPr>
              <a:t>Lavender</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Versatile, uplifting and healing</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Can be used internally, aromatically and topically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Examples of uses: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Calming / Anxiety</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Sleep Aid</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Bee Sting / Insect Bites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Minor Burns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Hay Fever</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Cold Sores</a:t>
            </a: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4893840"/>
          </a:xfrm>
          <a:prstGeom prst="rect">
            <a:avLst/>
          </a:prstGeom>
        </p:spPr>
        <p:txBody>
          <a:bodyPr wrap="square">
            <a:spAutoFit/>
          </a:bodyPr>
          <a:lstStyle/>
          <a:p>
            <a:pPr lvl="1">
              <a:lnSpc>
                <a:spcPct val="150000"/>
              </a:lnSpc>
            </a:pPr>
            <a:r>
              <a:rPr lang="en-US" sz="1400" b="1" dirty="0">
                <a:latin typeface="Montserrat Light" panose="00000400000000000000" pitchFamily="50" charset="0"/>
              </a:rPr>
              <a:t>Lemon</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Most commonly used as holistic treatment therapy and overall well-being</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Can be used aromatically and topically</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Examples of uses: </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Stress</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High Blood Pressure</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Lice Treatment </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Antibacterial </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Aphrodisiac </a:t>
            </a:r>
          </a:p>
        </p:txBody>
      </p:sp>
    </p:spTree>
    <p:extLst>
      <p:ext uri="{BB962C8B-B14F-4D97-AF65-F5344CB8AC3E}">
        <p14:creationId xmlns:p14="http://schemas.microsoft.com/office/powerpoint/2010/main" val="43104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2338399" y="283157"/>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395524" y="1506963"/>
            <a:ext cx="2838832" cy="4570675"/>
          </a:xfrm>
          <a:prstGeom prst="rect">
            <a:avLst/>
          </a:prstGeom>
        </p:spPr>
        <p:txBody>
          <a:bodyPr wrap="square">
            <a:spAutoFit/>
          </a:bodyPr>
          <a:lstStyle/>
          <a:p>
            <a:pPr>
              <a:lnSpc>
                <a:spcPct val="150000"/>
              </a:lnSpc>
            </a:pPr>
            <a:r>
              <a:rPr lang="en-US" sz="1400" b="1" dirty="0">
                <a:latin typeface="Montserrat Light" panose="00000400000000000000" pitchFamily="50" charset="0"/>
              </a:rPr>
              <a:t>Ylang-Ylang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Antibacterial and Antimicrobial, effective at cleansing the mind, body and home</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Can be used internally, aromatically and topically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Examples of uses: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Skin Blemishes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Yoga Mat Cleaner</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Pink Eye</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Razor Burn / Ingrown Hairs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Cuts and Burns </a:t>
            </a:r>
          </a:p>
        </p:txBody>
      </p:sp>
      <p:sp>
        <p:nvSpPr>
          <p:cNvPr id="10" name="Rectangle 9">
            <a:extLst>
              <a:ext uri="{FF2B5EF4-FFF2-40B4-BE49-F238E27FC236}">
                <a16:creationId xmlns:a16="http://schemas.microsoft.com/office/drawing/2014/main" id="{80C06BFD-B88A-4966-B1EA-FC9F69B2FAE0}"/>
              </a:ext>
            </a:extLst>
          </p:cNvPr>
          <p:cNvSpPr/>
          <p:nvPr/>
        </p:nvSpPr>
        <p:spPr>
          <a:xfrm>
            <a:off x="5140789" y="1491296"/>
            <a:ext cx="3136937" cy="3601179"/>
          </a:xfrm>
          <a:prstGeom prst="rect">
            <a:avLst/>
          </a:prstGeom>
        </p:spPr>
        <p:txBody>
          <a:bodyPr wrap="square">
            <a:spAutoFit/>
          </a:bodyPr>
          <a:lstStyle/>
          <a:p>
            <a:pPr>
              <a:lnSpc>
                <a:spcPct val="150000"/>
              </a:lnSpc>
            </a:pPr>
            <a:r>
              <a:rPr lang="en-US" sz="1400" b="1" dirty="0">
                <a:latin typeface="Montserrat Light" panose="00000400000000000000" pitchFamily="50" charset="0"/>
              </a:rPr>
              <a:t>Frankincense</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Best known for usage in religious ceremonies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Can be used internally, aromatically and topically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Examples of uses: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Scar Tissue</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Mood Enhancement</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Pain</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Warts </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Anti-Inflammatory</a:t>
            </a: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4570675"/>
          </a:xfrm>
          <a:prstGeom prst="rect">
            <a:avLst/>
          </a:prstGeom>
        </p:spPr>
        <p:txBody>
          <a:bodyPr wrap="square">
            <a:spAutoFit/>
          </a:bodyPr>
          <a:lstStyle/>
          <a:p>
            <a:pPr lvl="1">
              <a:lnSpc>
                <a:spcPct val="150000"/>
              </a:lnSpc>
            </a:pPr>
            <a:r>
              <a:rPr lang="en-US" sz="1400" b="1" dirty="0">
                <a:latin typeface="Montserrat Light" panose="00000400000000000000" pitchFamily="50" charset="0"/>
              </a:rPr>
              <a:t>Roman Chamomile</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In Ancient Egypt was dedicated to the sun god, Ra, who restored wholeness to the self. </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Can be used internally, aromatically and topically</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Examples of uses: </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Depression</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Skin Conditions</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ADHD</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Shock </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PMS </a:t>
            </a:r>
          </a:p>
        </p:txBody>
      </p:sp>
    </p:spTree>
    <p:extLst>
      <p:ext uri="{BB962C8B-B14F-4D97-AF65-F5344CB8AC3E}">
        <p14:creationId xmlns:p14="http://schemas.microsoft.com/office/powerpoint/2010/main" val="423407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6" name="TextBox 5">
            <a:extLst>
              <a:ext uri="{FF2B5EF4-FFF2-40B4-BE49-F238E27FC236}">
                <a16:creationId xmlns:a16="http://schemas.microsoft.com/office/drawing/2014/main" id="{56713045-0805-4AA4-8EB6-81CB9C49995D}"/>
              </a:ext>
            </a:extLst>
          </p:cNvPr>
          <p:cNvSpPr txBox="1"/>
          <p:nvPr/>
        </p:nvSpPr>
        <p:spPr>
          <a:xfrm flipH="1">
            <a:off x="1327343" y="409185"/>
            <a:ext cx="62323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2338399" y="224519"/>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TextBox 4">
            <a:extLst>
              <a:ext uri="{FF2B5EF4-FFF2-40B4-BE49-F238E27FC236}">
                <a16:creationId xmlns:a16="http://schemas.microsoft.com/office/drawing/2014/main" id="{78B9BA65-B919-42CF-A6F4-437367701F96}"/>
              </a:ext>
            </a:extLst>
          </p:cNvPr>
          <p:cNvSpPr txBox="1"/>
          <p:nvPr/>
        </p:nvSpPr>
        <p:spPr>
          <a:xfrm>
            <a:off x="0" y="0"/>
            <a:ext cx="1057367" cy="6858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E98945-B5A7-466C-8951-66F58E01E5F4}"/>
              </a:ext>
            </a:extLst>
          </p:cNvPr>
          <p:cNvSpPr/>
          <p:nvPr/>
        </p:nvSpPr>
        <p:spPr>
          <a:xfrm>
            <a:off x="1395524" y="1506963"/>
            <a:ext cx="2838832" cy="4893840"/>
          </a:xfrm>
          <a:prstGeom prst="rect">
            <a:avLst/>
          </a:prstGeom>
        </p:spPr>
        <p:txBody>
          <a:bodyPr wrap="square">
            <a:spAutoFit/>
          </a:bodyPr>
          <a:lstStyle/>
          <a:p>
            <a:pPr>
              <a:lnSpc>
                <a:spcPct val="150000"/>
              </a:lnSpc>
            </a:pPr>
            <a:r>
              <a:rPr lang="en-US" sz="1400" b="1" dirty="0">
                <a:latin typeface="Montserrat Light" panose="00000400000000000000" pitchFamily="50" charset="0"/>
              </a:rPr>
              <a:t>Geranium</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Sometimes called the “women’s oil” due to its benefits with menstruation and menopause.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Can be used internally, aromatically and topically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Examples of uses: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Cellulite</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Bleeding (Hemostatic)</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Tonic</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Deodorant </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Antibacterial </a:t>
            </a:r>
          </a:p>
        </p:txBody>
      </p:sp>
      <p:sp>
        <p:nvSpPr>
          <p:cNvPr id="10" name="Rectangle 9">
            <a:extLst>
              <a:ext uri="{FF2B5EF4-FFF2-40B4-BE49-F238E27FC236}">
                <a16:creationId xmlns:a16="http://schemas.microsoft.com/office/drawing/2014/main" id="{80C06BFD-B88A-4966-B1EA-FC9F69B2FAE0}"/>
              </a:ext>
            </a:extLst>
          </p:cNvPr>
          <p:cNvSpPr/>
          <p:nvPr/>
        </p:nvSpPr>
        <p:spPr>
          <a:xfrm>
            <a:off x="5140789" y="1491296"/>
            <a:ext cx="3136937" cy="3924344"/>
          </a:xfrm>
          <a:prstGeom prst="rect">
            <a:avLst/>
          </a:prstGeom>
        </p:spPr>
        <p:txBody>
          <a:bodyPr wrap="square">
            <a:spAutoFit/>
          </a:bodyPr>
          <a:lstStyle/>
          <a:p>
            <a:pPr>
              <a:lnSpc>
                <a:spcPct val="150000"/>
              </a:lnSpc>
            </a:pPr>
            <a:r>
              <a:rPr lang="en-US" sz="1400" b="1" dirty="0">
                <a:latin typeface="Montserrat Light" panose="00000400000000000000" pitchFamily="50" charset="0"/>
              </a:rPr>
              <a:t>Rose</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Used throughout history in aromatherapy, as a healing tonic and for mood elevation</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Can be used internally, aromatically and topically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Examples of uses:</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Antidepressant</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Antibacterial</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Aphrodisiac</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Skin Irritation</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Pain</a:t>
            </a:r>
          </a:p>
        </p:txBody>
      </p:sp>
      <p:sp>
        <p:nvSpPr>
          <p:cNvPr id="11" name="Rectangle 10">
            <a:extLst>
              <a:ext uri="{FF2B5EF4-FFF2-40B4-BE49-F238E27FC236}">
                <a16:creationId xmlns:a16="http://schemas.microsoft.com/office/drawing/2014/main" id="{04AEE1F8-0F2F-4F0C-B716-C3EFC72528B7}"/>
              </a:ext>
            </a:extLst>
          </p:cNvPr>
          <p:cNvSpPr/>
          <p:nvPr/>
        </p:nvSpPr>
        <p:spPr>
          <a:xfrm>
            <a:off x="8435222" y="1491296"/>
            <a:ext cx="3018841" cy="3924344"/>
          </a:xfrm>
          <a:prstGeom prst="rect">
            <a:avLst/>
          </a:prstGeom>
        </p:spPr>
        <p:txBody>
          <a:bodyPr wrap="square">
            <a:spAutoFit/>
          </a:bodyPr>
          <a:lstStyle/>
          <a:p>
            <a:pPr lvl="1">
              <a:lnSpc>
                <a:spcPct val="150000"/>
              </a:lnSpc>
            </a:pPr>
            <a:r>
              <a:rPr lang="en-US" sz="1400" b="1" dirty="0">
                <a:latin typeface="Montserrat Light" panose="00000400000000000000" pitchFamily="50" charset="0"/>
              </a:rPr>
              <a:t>Bergamot</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Gives Earl Grey tea it’s flavor </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Can be used internally, aromatically and topically</a:t>
            </a:r>
          </a:p>
          <a:p>
            <a:pPr marL="742950" lvl="1" indent="-285750">
              <a:lnSpc>
                <a:spcPct val="150000"/>
              </a:lnSpc>
              <a:buFont typeface="Wingdings" panose="05000000000000000000" pitchFamily="2" charset="2"/>
              <a:buChar char="§"/>
            </a:pPr>
            <a:r>
              <a:rPr lang="en-US" sz="1400" dirty="0">
                <a:latin typeface="Montserrat Light" panose="00000400000000000000" pitchFamily="50" charset="0"/>
              </a:rPr>
              <a:t>Examples of uses: </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Stress</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Immune Booster </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Herpes </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Addictions</a:t>
            </a:r>
          </a:p>
          <a:p>
            <a:pPr marL="1200150" lvl="2" indent="-285750">
              <a:lnSpc>
                <a:spcPct val="150000"/>
              </a:lnSpc>
              <a:buFont typeface="Wingdings" panose="05000000000000000000" pitchFamily="2" charset="2"/>
              <a:buChar char="§"/>
            </a:pPr>
            <a:r>
              <a:rPr lang="en-US" sz="1400" dirty="0">
                <a:latin typeface="Montserrat Light" panose="00000400000000000000" pitchFamily="50" charset="0"/>
              </a:rPr>
              <a:t>Infection </a:t>
            </a:r>
          </a:p>
        </p:txBody>
      </p:sp>
    </p:spTree>
    <p:extLst>
      <p:ext uri="{BB962C8B-B14F-4D97-AF65-F5344CB8AC3E}">
        <p14:creationId xmlns:p14="http://schemas.microsoft.com/office/powerpoint/2010/main" val="340761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490235"/>
            <a:ext cx="11155683" cy="4893840"/>
          </a:xfrm>
          <a:prstGeom prst="rect">
            <a:avLst/>
          </a:prstGeom>
        </p:spPr>
        <p:txBody>
          <a:bodyPr wrap="square">
            <a:spAutoFit/>
          </a:bodyPr>
          <a:lstStyle/>
          <a:p>
            <a:pPr>
              <a:lnSpc>
                <a:spcPct val="150000"/>
              </a:lnSpc>
            </a:pPr>
            <a:r>
              <a:rPr lang="en-US" sz="1400" b="1" dirty="0">
                <a:latin typeface="Montserrat Light" panose="00000400000000000000" pitchFamily="50" charset="0"/>
              </a:rPr>
              <a:t>Benefits of Essential Oils</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r>
              <a:rPr lang="en-US" sz="1400" dirty="0">
                <a:latin typeface="Montserrat Light" panose="00000400000000000000" pitchFamily="50" charset="0"/>
              </a:rPr>
              <a:t>Essential Oils can enrich your life through enhancing mind, body and spirit. </a:t>
            </a:r>
          </a:p>
          <a:p>
            <a:pPr marL="285750" indent="-285750">
              <a:lnSpc>
                <a:spcPct val="150000"/>
              </a:lnSpc>
              <a:buFont typeface="Arial"/>
              <a:buChar char="•"/>
            </a:pPr>
            <a:r>
              <a:rPr lang="en-US" sz="1400" dirty="0">
                <a:latin typeface="Montserrat Light" panose="00000400000000000000" pitchFamily="50" charset="0"/>
              </a:rPr>
              <a:t>They are easily absorbed through the skin due to the small molecular size</a:t>
            </a:r>
          </a:p>
          <a:p>
            <a:pPr marL="285750" indent="-285750">
              <a:lnSpc>
                <a:spcPct val="150000"/>
              </a:lnSpc>
              <a:buFont typeface="Arial"/>
              <a:buChar char="•"/>
            </a:pPr>
            <a:r>
              <a:rPr lang="en-US" sz="1400" dirty="0">
                <a:latin typeface="Montserrat Light" panose="00000400000000000000" pitchFamily="50" charset="0"/>
              </a:rPr>
              <a:t>Powerful antioxidants, preventing mutation, fungus and oxidation in cells</a:t>
            </a:r>
          </a:p>
          <a:p>
            <a:pPr marL="285750" indent="-285750">
              <a:lnSpc>
                <a:spcPct val="150000"/>
              </a:lnSpc>
              <a:buFont typeface="Arial"/>
              <a:buChar char="•"/>
            </a:pPr>
            <a:r>
              <a:rPr lang="en-US" sz="1400" dirty="0">
                <a:latin typeface="Montserrat Light" panose="00000400000000000000" pitchFamily="50" charset="0"/>
              </a:rPr>
              <a:t>Have antibacterial, anticancer, antifungal, anti-infections, antimicrobial, antitumor, anti-parasitic, antiviral, antispasmodic, and antiseptic nature</a:t>
            </a:r>
          </a:p>
          <a:p>
            <a:pPr marL="285750" indent="-285750">
              <a:lnSpc>
                <a:spcPct val="150000"/>
              </a:lnSpc>
              <a:buFont typeface="Arial"/>
              <a:buChar char="•"/>
            </a:pPr>
            <a:r>
              <a:rPr lang="en-US" sz="1400" dirty="0">
                <a:latin typeface="Montserrat Light" panose="00000400000000000000" pitchFamily="50" charset="0"/>
              </a:rPr>
              <a:t>May detoxify cells and blood</a:t>
            </a:r>
          </a:p>
          <a:p>
            <a:pPr marL="285750" indent="-285750">
              <a:lnSpc>
                <a:spcPct val="150000"/>
              </a:lnSpc>
              <a:buFont typeface="Arial"/>
              <a:buChar char="•"/>
            </a:pPr>
            <a:r>
              <a:rPr lang="en-US" sz="1400" dirty="0">
                <a:latin typeface="Montserrat Light" panose="00000400000000000000" pitchFamily="50" charset="0"/>
              </a:rPr>
              <a:t>Contain sesquiterpenes and can pass the blood-brain barrier assisting in relief from degenerative brain disease</a:t>
            </a:r>
          </a:p>
          <a:p>
            <a:pPr marL="285750" indent="-285750">
              <a:lnSpc>
                <a:spcPct val="150000"/>
              </a:lnSpc>
              <a:buFont typeface="Arial"/>
              <a:buChar char="•"/>
            </a:pPr>
            <a:r>
              <a:rPr lang="en-US" sz="1400" dirty="0">
                <a:latin typeface="Montserrat Light" panose="00000400000000000000" pitchFamily="50" charset="0"/>
              </a:rPr>
              <a:t>Aromatic in nature, purifying air by removing toxins, increasing oxygen, destroying odors and inhibiting bacterial growth. </a:t>
            </a:r>
          </a:p>
          <a:p>
            <a:pPr marL="285750" indent="-285750">
              <a:lnSpc>
                <a:spcPct val="150000"/>
              </a:lnSpc>
              <a:buFont typeface="Arial"/>
              <a:buChar char="•"/>
            </a:pPr>
            <a:r>
              <a:rPr lang="en-US" sz="1400" dirty="0">
                <a:latin typeface="Montserrat Light" panose="00000400000000000000" pitchFamily="50" charset="0"/>
              </a:rPr>
              <a:t>Promote emotional, physical and spiritual healing</a:t>
            </a:r>
          </a:p>
          <a:p>
            <a:pPr marL="285750" indent="-285750">
              <a:lnSpc>
                <a:spcPct val="150000"/>
              </a:lnSpc>
              <a:buFont typeface="Arial"/>
              <a:buChar char="•"/>
            </a:pPr>
            <a:r>
              <a:rPr lang="en-US" sz="1400" dirty="0">
                <a:latin typeface="Montserrat Light" panose="00000400000000000000" pitchFamily="50" charset="0"/>
              </a:rPr>
              <a:t>Suppress symptoms of illness holistically</a:t>
            </a:r>
          </a:p>
          <a:p>
            <a:pPr marL="285750" indent="-285750">
              <a:lnSpc>
                <a:spcPct val="150000"/>
              </a:lnSpc>
              <a:buFont typeface="Arial"/>
              <a:buChar char="•"/>
            </a:pPr>
            <a:r>
              <a:rPr lang="en-US" sz="1400" dirty="0">
                <a:latin typeface="Montserrat Light" panose="00000400000000000000" pitchFamily="50" charset="0"/>
              </a:rPr>
              <a:t>Natural, allowing relief without harmful side effects common in pharmaceutical drugs </a:t>
            </a:r>
          </a:p>
          <a:p>
            <a:pPr marL="285750" indent="-285750">
              <a:lnSpc>
                <a:spcPct val="150000"/>
              </a:lnSpc>
              <a:buFont typeface="Arial"/>
              <a:buChar char="•"/>
            </a:pPr>
            <a:r>
              <a:rPr lang="en-US" sz="1400" dirty="0">
                <a:latin typeface="Montserrat Light" panose="00000400000000000000" pitchFamily="50" charset="0"/>
              </a:rPr>
              <a:t>Prevent illness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Essential Oils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30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14</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2724101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3813</Words>
  <Application>Microsoft Office PowerPoint</Application>
  <PresentationFormat>Widescreen</PresentationFormat>
  <Paragraphs>669</Paragraphs>
  <Slides>36</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Arial</vt:lpstr>
      <vt:lpstr>Calibri</vt:lpstr>
      <vt:lpstr>Calibri Light</vt:lpstr>
      <vt:lpstr>Lato Medium</vt:lpstr>
      <vt:lpstr>Montserrat</vt:lpstr>
      <vt:lpstr>Montserrat Alternates ExtraBold</vt:lpstr>
      <vt:lpstr>Montserrat Light</vt:lpstr>
      <vt:lpstr>Never Let Go</vt:lpstr>
      <vt:lpstr>Wingdings</vt:lpstr>
      <vt:lpstr>Office Theme</vt:lpstr>
      <vt:lpstr>5_Office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182</cp:revision>
  <dcterms:created xsi:type="dcterms:W3CDTF">2018-06-21T04:17:42Z</dcterms:created>
  <dcterms:modified xsi:type="dcterms:W3CDTF">2025-03-13T20:51:15Z</dcterms:modified>
</cp:coreProperties>
</file>