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12" r:id="rId3"/>
    <p:sldMasterId id="2147483744" r:id="rId4"/>
  </p:sldMasterIdLst>
  <p:notesMasterIdLst>
    <p:notesMasterId r:id="rId35"/>
  </p:notesMasterIdLst>
  <p:sldIdLst>
    <p:sldId id="256" r:id="rId5"/>
    <p:sldId id="299" r:id="rId6"/>
    <p:sldId id="316" r:id="rId7"/>
    <p:sldId id="428" r:id="rId8"/>
    <p:sldId id="467" r:id="rId9"/>
    <p:sldId id="493" r:id="rId10"/>
    <p:sldId id="357" r:id="rId11"/>
    <p:sldId id="358" r:id="rId12"/>
    <p:sldId id="470" r:id="rId13"/>
    <p:sldId id="471" r:id="rId14"/>
    <p:sldId id="472" r:id="rId15"/>
    <p:sldId id="473" r:id="rId16"/>
    <p:sldId id="477" r:id="rId17"/>
    <p:sldId id="475" r:id="rId18"/>
    <p:sldId id="478" r:id="rId19"/>
    <p:sldId id="479" r:id="rId20"/>
    <p:sldId id="480" r:id="rId21"/>
    <p:sldId id="481" r:id="rId22"/>
    <p:sldId id="482" r:id="rId23"/>
    <p:sldId id="476" r:id="rId24"/>
    <p:sldId id="483" r:id="rId25"/>
    <p:sldId id="484" r:id="rId26"/>
    <p:sldId id="485" r:id="rId27"/>
    <p:sldId id="465" r:id="rId28"/>
    <p:sldId id="486" r:id="rId29"/>
    <p:sldId id="487" r:id="rId30"/>
    <p:sldId id="488" r:id="rId31"/>
    <p:sldId id="489" r:id="rId32"/>
    <p:sldId id="317" r:id="rId33"/>
    <p:sldId id="303" r:id="rId3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9CE5883B-5DC4-49DC-A1E7-D5DACB3B9072}"/>
    <pc:docChg chg="delSld">
      <pc:chgData name="Mark Wiederin" userId="637f652a6015893c" providerId="LiveId" clId="{9CE5883B-5DC4-49DC-A1E7-D5DACB3B9072}" dt="2021-07-19T03:56:22.667" v="0" actId="47"/>
      <pc:docMkLst>
        <pc:docMk/>
      </pc:docMkLst>
      <pc:sldChg chg="del">
        <pc:chgData name="Mark Wiederin" userId="637f652a6015893c" providerId="LiveId" clId="{9CE5883B-5DC4-49DC-A1E7-D5DACB3B9072}" dt="2021-07-19T03:56:22.667" v="0" actId="47"/>
        <pc:sldMkLst>
          <pc:docMk/>
          <pc:sldMk cId="82499083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09256-8E0A-4860-BEFD-AA7E92AB7DE1}"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24DC2-FE82-4960-8674-9CE2466EA14A}" type="slidenum">
              <a:rPr lang="en-US" smtClean="0"/>
              <a:t>‹#›</a:t>
            </a:fld>
            <a:endParaRPr lang="en-US"/>
          </a:p>
        </p:txBody>
      </p:sp>
    </p:spTree>
    <p:extLst>
      <p:ext uri="{BB962C8B-B14F-4D97-AF65-F5344CB8AC3E}">
        <p14:creationId xmlns:p14="http://schemas.microsoft.com/office/powerpoint/2010/main" val="209999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C8A7F-A447-496A-9E7B-0A5256825896}" type="datetimeFigureOut">
              <a:rPr lang="en-GB" smtClean="0"/>
              <a:t>14/03/2025</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20903931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0747897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9086071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3251749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0899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837979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70032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2992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8909008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923640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42228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22278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27031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385976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460266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134672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3689040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781282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2776315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572690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999882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4163385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68931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042240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42452455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604040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8835702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1139021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775684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1654587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1708322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2738696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2332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59865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2269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00909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3867644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1788399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18277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04584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5404650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937402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1393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2509133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573411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3537461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542010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40138355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31810032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2059448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6115332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5747396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07211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4001132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40037360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1450450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20181818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5142799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13854106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2565745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17114465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1659933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390057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347794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631999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574377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r>
              <a:rPr lang="en-US" dirty="0"/>
              <a:t>  </a:t>
            </a:r>
            <a:endParaRPr lang="id-ID" dirty="0"/>
          </a:p>
        </p:txBody>
      </p:sp>
    </p:spTree>
    <p:extLst>
      <p:ext uri="{BB962C8B-B14F-4D97-AF65-F5344CB8AC3E}">
        <p14:creationId xmlns:p14="http://schemas.microsoft.com/office/powerpoint/2010/main" val="200198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378240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5086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4037457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4361996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9C8A7F-A447-496A-9E7B-0A5256825896}" type="datetimeFigureOut">
              <a:rPr lang="en-GB" smtClean="0"/>
              <a:t>14/03/2025</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1224167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9C8A7F-A447-496A-9E7B-0A5256825896}" type="datetimeFigureOut">
              <a:rPr lang="en-GB" smtClean="0"/>
              <a:t>14/03/2025</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45702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4.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7124177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20028813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C8A7F-A447-496A-9E7B-0A5256825896}" type="datetimeFigureOut">
              <a:rPr lang="en-GB" smtClean="0"/>
              <a:t>14/03/2025</a:t>
            </a:fld>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999A8-2B33-4D7C-98BC-8BAFBE6D99DB}" type="slidenum">
              <a:rPr lang="en-GB" smtClean="0"/>
              <a:t>‹#›</a:t>
            </a:fld>
            <a:endParaRPr lang="en-GB"/>
          </a:p>
        </p:txBody>
      </p:sp>
      <p:sp>
        <p:nvSpPr>
          <p:cNvPr id="7" name="TextBox 6"/>
          <p:cNvSpPr txBox="1"/>
          <p:nvPr userDrawn="1"/>
        </p:nvSpPr>
        <p:spPr>
          <a:xfrm>
            <a:off x="4775200" y="6096001"/>
            <a:ext cx="2641600" cy="276999"/>
          </a:xfrm>
          <a:prstGeom prst="rect">
            <a:avLst/>
          </a:prstGeom>
          <a:noFill/>
        </p:spPr>
        <p:txBody>
          <a:bodyPr wrap="square" rtlCol="0">
            <a:spAutoFit/>
          </a:bodyPr>
          <a:lstStyle/>
          <a:p>
            <a:pPr algn="ctr"/>
            <a:r>
              <a:rPr lang="en-US" sz="1200" dirty="0">
                <a:solidFill>
                  <a:prstClr val="black">
                    <a:tint val="75000"/>
                  </a:prst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999435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9.png"/><Relationship Id="rId7"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27.xml"/><Relationship Id="rId6" Type="http://schemas.openxmlformats.org/officeDocument/2006/relationships/hyperlink" Target="http://lavaculture.blogspot.com/2011/04/how-of-essential-oils.html" TargetMode="External"/><Relationship Id="rId11" Type="http://schemas.openxmlformats.org/officeDocument/2006/relationships/image" Target="../media/image17.jpeg"/><Relationship Id="rId5" Type="http://schemas.openxmlformats.org/officeDocument/2006/relationships/image" Target="../media/image13.jpeg"/><Relationship Id="rId10" Type="http://schemas.openxmlformats.org/officeDocument/2006/relationships/image" Target="../media/image16.jpeg"/><Relationship Id="rId4" Type="http://schemas.openxmlformats.org/officeDocument/2006/relationships/image" Target="../media/image12.jpeg"/><Relationship Id="rId9" Type="http://schemas.openxmlformats.org/officeDocument/2006/relationships/hyperlink" Target="https://pxhere.com/en/photo/143434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hyperlink" Target="http://www.ncbi.nlm.nih.gov/pubmed/20116437" TargetMode="External"/><Relationship Id="rId2" Type="http://schemas.openxmlformats.org/officeDocument/2006/relationships/hyperlink" Target="http://www.ncbi.nlm.nih.gov/pubmed/21243471" TargetMode="Externa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www.simpledailyhealth.com/diet/juicing-for-weight-los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22.jpeg"/><Relationship Id="rId3" Type="http://schemas.openxmlformats.org/officeDocument/2006/relationships/image" Target="../media/image21.jpeg"/><Relationship Id="rId7" Type="http://schemas.openxmlformats.org/officeDocument/2006/relationships/hyperlink" Target="http://lavaculture.blogspot.com/2011/04/how-of-essential-oils.html" TargetMode="External"/><Relationship Id="rId12"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27.xml"/><Relationship Id="rId6" Type="http://schemas.openxmlformats.org/officeDocument/2006/relationships/image" Target="../media/image13.jpeg"/><Relationship Id="rId11" Type="http://schemas.openxmlformats.org/officeDocument/2006/relationships/image" Target="../media/image16.jpeg"/><Relationship Id="rId5" Type="http://schemas.openxmlformats.org/officeDocument/2006/relationships/image" Target="../media/image12.jpeg"/><Relationship Id="rId10" Type="http://schemas.openxmlformats.org/officeDocument/2006/relationships/hyperlink" Target="https://pxhere.com/en/photo/1434343" TargetMode="External"/><Relationship Id="rId4" Type="http://schemas.openxmlformats.org/officeDocument/2006/relationships/image" Target="../media/image19.png"/><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22.jpeg"/><Relationship Id="rId3" Type="http://schemas.openxmlformats.org/officeDocument/2006/relationships/image" Target="../media/image21.jpeg"/><Relationship Id="rId7" Type="http://schemas.openxmlformats.org/officeDocument/2006/relationships/hyperlink" Target="http://lavaculture.blogspot.com/2011/04/how-of-essential-oils.html" TargetMode="External"/><Relationship Id="rId12"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Layout" Target="../slideLayouts/slideLayout27.xml"/><Relationship Id="rId6" Type="http://schemas.openxmlformats.org/officeDocument/2006/relationships/image" Target="../media/image13.jpeg"/><Relationship Id="rId11" Type="http://schemas.openxmlformats.org/officeDocument/2006/relationships/image" Target="../media/image16.jpeg"/><Relationship Id="rId5" Type="http://schemas.openxmlformats.org/officeDocument/2006/relationships/image" Target="../media/image12.jpeg"/><Relationship Id="rId10" Type="http://schemas.openxmlformats.org/officeDocument/2006/relationships/hyperlink" Target="https://pxhere.com/en/photo/1434343" TargetMode="External"/><Relationship Id="rId4" Type="http://schemas.openxmlformats.org/officeDocument/2006/relationships/image" Target="../media/image19.png"/><Relationship Id="rId9" Type="http://schemas.openxmlformats.org/officeDocument/2006/relationships/image" Target="../media/image15.jpeg"/><Relationship Id="rId14"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8" Type="http://schemas.openxmlformats.org/officeDocument/2006/relationships/hyperlink" Target="https://pxhere.com/en/photo/1434343" TargetMode="External"/><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7.xml"/><Relationship Id="rId6" Type="http://schemas.openxmlformats.org/officeDocument/2006/relationships/image" Target="../media/image14.jpeg"/><Relationship Id="rId5" Type="http://schemas.openxmlformats.org/officeDocument/2006/relationships/hyperlink" Target="http://lavaculture.blogspot.com/2011/04/how-of-essential-oils.html" TargetMode="External"/><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FIFTEEN</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25189420-72A2-4446-B203-34170C81DF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54751"/>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4247509"/>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Do you understand the importance of alkaline and acid in the body?</a:t>
            </a:r>
          </a:p>
          <a:p>
            <a:pPr>
              <a:lnSpc>
                <a:spcPct val="150000"/>
              </a:lnSpc>
            </a:pPr>
            <a:endParaRPr lang="en-US" sz="1400" b="1" dirty="0">
              <a:solidFill>
                <a:srgbClr val="F05958"/>
              </a:solidFill>
              <a:latin typeface="Montserrat Light" panose="00000400000000000000" pitchFamily="50" charset="0"/>
            </a:endParaRPr>
          </a:p>
          <a:p>
            <a:pPr>
              <a:lnSpc>
                <a:spcPct val="150000"/>
              </a:lnSpc>
            </a:pPr>
            <a:r>
              <a:rPr lang="en-US" sz="1400" dirty="0">
                <a:latin typeface="Montserrat Light" panose="00000400000000000000" pitchFamily="50" charset="0"/>
              </a:rPr>
              <a:t>The most important thing to know is that illness is cause by acid. Acid and alkaline balance is important to your health.</a:t>
            </a:r>
          </a:p>
          <a:p>
            <a:pPr marL="168275" indent="-168275">
              <a:lnSpc>
                <a:spcPct val="150000"/>
              </a:lnSpc>
              <a:spcBef>
                <a:spcPts val="0"/>
              </a:spcBef>
              <a:buFont typeface="Wingdings" panose="05000000000000000000" pitchFamily="2" charset="2"/>
              <a:buChar char="§"/>
            </a:pPr>
            <a:r>
              <a:rPr lang="en-US" sz="1400" dirty="0">
                <a:latin typeface="Montserrat Light" panose="00000400000000000000" pitchFamily="50" charset="0"/>
              </a:rPr>
              <a:t>Illness is caused by acidification</a:t>
            </a:r>
          </a:p>
          <a:p>
            <a:pPr marL="168275" indent="-168275">
              <a:lnSpc>
                <a:spcPct val="150000"/>
              </a:lnSpc>
              <a:spcBef>
                <a:spcPts val="0"/>
              </a:spcBef>
              <a:buFont typeface="Wingdings" panose="05000000000000000000" pitchFamily="2" charset="2"/>
              <a:buChar char="§"/>
            </a:pPr>
            <a:r>
              <a:rPr lang="en-US" sz="1400" dirty="0">
                <a:latin typeface="Montserrat Light" panose="00000400000000000000" pitchFamily="50" charset="0"/>
              </a:rPr>
              <a:t>Alkaline – acid balance is one of the big keys to health. Once you master this in your diet you will thrive. You will be surprised by all the diseases and ailments that are caused by acidity in the diet and then in the body. Acidity causes disturbance in your enzymes, demineralization and seriously harmful acidic activity.</a:t>
            </a:r>
          </a:p>
          <a:p>
            <a:pPr>
              <a:lnSpc>
                <a:spcPct val="150000"/>
              </a:lnSpc>
              <a:spcBef>
                <a:spcPts val="0"/>
              </a:spcBef>
              <a:buFont typeface="Wingdings" panose="05000000000000000000" pitchFamily="2" charset="2"/>
              <a:buChar char="§"/>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If you are too acidic you may suffer from the following; lack of energy, depression, nervousness and agitation, low-stress threshold, tooth and gum disease, conjunctivitis, cracking at the corners of your lips, acidic diarrhea, mineral and calcium depletion of bones, osteoporosis, inflamed intestines, burning in the bladder, runny nose and chills, dry skin, thin nails, dull and dry hair, leg cramping, rheumatism, arthritis, sciatica, tendonitis and migrant joint pains.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27B2B1"/>
                </a:solidFill>
                <a:effectLst/>
                <a:uLnTx/>
                <a:uFillTx/>
                <a:latin typeface="Montserrat" panose="00000500000000000000" pitchFamily="50" charset="0"/>
                <a:ea typeface="+mn-ea"/>
                <a:cs typeface="+mn-cs"/>
              </a:rPr>
              <a:t>Phantastic</a:t>
            </a: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 </a:t>
            </a:r>
            <a:r>
              <a:rPr kumimoji="0" lang="en-US" sz="4800" b="1" i="0" u="none" strike="noStrike" kern="1200" cap="none" spc="0" normalizeH="0" baseline="0" noProof="0" dirty="0" err="1">
                <a:ln>
                  <a:noFill/>
                </a:ln>
                <a:solidFill>
                  <a:srgbClr val="27B2B1"/>
                </a:solidFill>
                <a:effectLst/>
                <a:uLnTx/>
                <a:uFillTx/>
                <a:latin typeface="Montserrat" panose="00000500000000000000" pitchFamily="50" charset="0"/>
                <a:ea typeface="+mn-ea"/>
                <a:cs typeface="+mn-cs"/>
              </a:rPr>
              <a:t>Phacts</a:t>
            </a:r>
            <a:endPar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endParaRP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43110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5217006"/>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Understanding pH balance:</a:t>
            </a:r>
          </a:p>
          <a:p>
            <a:pPr>
              <a:lnSpc>
                <a:spcPct val="150000"/>
              </a:lnSpc>
            </a:pPr>
            <a:r>
              <a:rPr lang="en-US" sz="1400" dirty="0">
                <a:latin typeface="Montserrat Light" panose="00000400000000000000" pitchFamily="50" charset="0"/>
              </a:rPr>
              <a:t>The pH scale goes from 0 to 14</a:t>
            </a:r>
          </a:p>
          <a:p>
            <a:pPr>
              <a:lnSpc>
                <a:spcPct val="150000"/>
              </a:lnSpc>
            </a:pPr>
            <a:r>
              <a:rPr lang="en-US" sz="1400" dirty="0">
                <a:latin typeface="Montserrat Light" panose="00000400000000000000" pitchFamily="50" charset="0"/>
              </a:rPr>
              <a:t>The numbers below 7 are acidic (low on oxygen)</a:t>
            </a:r>
          </a:p>
          <a:p>
            <a:pPr>
              <a:lnSpc>
                <a:spcPct val="150000"/>
              </a:lnSpc>
            </a:pPr>
            <a:r>
              <a:rPr lang="en-US" sz="1400" dirty="0">
                <a:latin typeface="Montserrat Light" panose="00000400000000000000" pitchFamily="50" charset="0"/>
              </a:rPr>
              <a:t>The numbers above 7 are alkaline</a:t>
            </a:r>
          </a:p>
          <a:p>
            <a:pPr>
              <a:lnSpc>
                <a:spcPct val="150000"/>
              </a:lnSpc>
            </a:pPr>
            <a:endParaRPr lang="en-US" sz="1400" dirty="0">
              <a:latin typeface="Montserrat Light" panose="00000400000000000000" pitchFamily="50" charset="0"/>
            </a:endParaRPr>
          </a:p>
          <a:p>
            <a:pPr>
              <a:lnSpc>
                <a:spcPct val="150000"/>
              </a:lnSpc>
            </a:pPr>
            <a:r>
              <a:rPr lang="en-US" sz="1400" b="1" dirty="0">
                <a:solidFill>
                  <a:srgbClr val="F05958"/>
                </a:solidFill>
                <a:latin typeface="Montserrat Light" panose="00000400000000000000" pitchFamily="50" charset="0"/>
              </a:rPr>
              <a:t>THIS IS IMPORTANT…</a:t>
            </a:r>
            <a:endParaRPr lang="en-US" sz="1400" dirty="0">
              <a:solidFill>
                <a:srgbClr val="F05958"/>
              </a:solidFill>
              <a:latin typeface="Montserrat Light" panose="00000400000000000000" pitchFamily="50" charset="0"/>
            </a:endParaRPr>
          </a:p>
          <a:p>
            <a:pPr>
              <a:lnSpc>
                <a:spcPct val="150000"/>
              </a:lnSpc>
            </a:pPr>
            <a:r>
              <a:rPr lang="en-US" sz="1400" dirty="0">
                <a:latin typeface="Montserrat Light" panose="00000400000000000000" pitchFamily="50" charset="0"/>
              </a:rPr>
              <a:t>Blood, lymph and cerebral spinal fluid in the human body are designed to be slightly alkaline at a pH of 7.4.</a:t>
            </a:r>
          </a:p>
          <a:p>
            <a:pPr>
              <a:lnSpc>
                <a:spcPct val="150000"/>
              </a:lnSpc>
            </a:pPr>
            <a:r>
              <a:rPr lang="en-US" sz="1400" dirty="0">
                <a:latin typeface="Montserrat Light" panose="00000400000000000000" pitchFamily="50" charset="0"/>
              </a:rPr>
              <a:t>At a pH slightly above 7.4 cancer cells become dormant.</a:t>
            </a:r>
          </a:p>
          <a:p>
            <a:pPr>
              <a:lnSpc>
                <a:spcPct val="150000"/>
              </a:lnSpc>
            </a:pPr>
            <a:r>
              <a:rPr lang="en-US" sz="1400" dirty="0">
                <a:latin typeface="Montserrat Light" panose="00000400000000000000" pitchFamily="50" charset="0"/>
              </a:rPr>
              <a:t>At pH 8.5 cancer cells will die while healthy cells will live.</a:t>
            </a:r>
          </a:p>
          <a:p>
            <a:pPr>
              <a:lnSpc>
                <a:spcPct val="150000"/>
              </a:lnSpc>
            </a:pPr>
            <a:endParaRPr lang="en-US" sz="1400" dirty="0">
              <a:latin typeface="Montserrat Light" panose="00000400000000000000" pitchFamily="50" charset="0"/>
            </a:endParaRPr>
          </a:p>
          <a:p>
            <a:pPr>
              <a:lnSpc>
                <a:spcPct val="150000"/>
              </a:lnSpc>
            </a:pPr>
            <a:r>
              <a:rPr lang="en-US" sz="1400" b="1" dirty="0">
                <a:solidFill>
                  <a:srgbClr val="F05958"/>
                </a:solidFill>
                <a:latin typeface="Montserrat Light" panose="00000400000000000000" pitchFamily="50" charset="0"/>
              </a:rPr>
              <a:t>This is what you must do to be optimally healthy:</a:t>
            </a:r>
          </a:p>
          <a:p>
            <a:pPr>
              <a:lnSpc>
                <a:spcPct val="150000"/>
              </a:lnSpc>
            </a:pPr>
            <a:r>
              <a:rPr lang="en-US" sz="1400" dirty="0">
                <a:latin typeface="Montserrat Light" panose="00000400000000000000" pitchFamily="50" charset="0"/>
              </a:rPr>
              <a:t>60-80% of the diet should be alkaline</a:t>
            </a:r>
          </a:p>
          <a:p>
            <a:pPr>
              <a:lnSpc>
                <a:spcPct val="150000"/>
              </a:lnSpc>
            </a:pPr>
            <a:r>
              <a:rPr lang="en-US" sz="1400" dirty="0">
                <a:latin typeface="Montserrat Light" panose="00000400000000000000" pitchFamily="50" charset="0"/>
              </a:rPr>
              <a:t>20-40% should be acidic for an optimum result.</a:t>
            </a:r>
          </a:p>
          <a:p>
            <a:pPr>
              <a:lnSpc>
                <a:spcPct val="150000"/>
              </a:lnSpc>
            </a:pPr>
            <a:endParaRPr lang="en-US" sz="1400" dirty="0">
              <a:latin typeface="Montserrat Light" panose="00000400000000000000" pitchFamily="50" charset="0"/>
            </a:endParaRPr>
          </a:p>
          <a:p>
            <a:pPr algn="ctr">
              <a:lnSpc>
                <a:spcPct val="150000"/>
              </a:lnSpc>
            </a:pPr>
            <a:r>
              <a:rPr lang="en-US" sz="1400" b="1" dirty="0">
                <a:solidFill>
                  <a:srgbClr val="F05958"/>
                </a:solidFill>
                <a:latin typeface="Montserrat Light" panose="00000400000000000000" pitchFamily="50" charset="0"/>
              </a:rPr>
              <a:t>Acidic diets eat up your minerals – Alkalizing diets replenish your minerals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Dirty Dozen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1281059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176FA08-406A-42CE-8C15-4F8F191698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05" y="420285"/>
            <a:ext cx="3374196" cy="4560788"/>
          </a:xfrm>
          <a:prstGeom prst="rect">
            <a:avLst/>
          </a:prstGeom>
        </p:spPr>
      </p:pic>
      <p:pic>
        <p:nvPicPr>
          <p:cNvPr id="16" name="Picture 2">
            <a:extLst>
              <a:ext uri="{FF2B5EF4-FFF2-40B4-BE49-F238E27FC236}">
                <a16:creationId xmlns:a16="http://schemas.microsoft.com/office/drawing/2014/main" id="{C66180AA-7541-4C84-BED6-13A9E08029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71525" y="8052641"/>
            <a:ext cx="112294" cy="12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2DA7A544-5011-46B5-B326-00AD776FD4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4875" y="7942042"/>
            <a:ext cx="85740" cy="110599"/>
          </a:xfrm>
          <a:prstGeom prst="rect">
            <a:avLst/>
          </a:prstGeom>
        </p:spPr>
      </p:pic>
      <p:pic>
        <p:nvPicPr>
          <p:cNvPr id="13" name="Picture 12" descr="A plate of food on a table&#10;&#10;Description automatically generated">
            <a:extLst>
              <a:ext uri="{FF2B5EF4-FFF2-40B4-BE49-F238E27FC236}">
                <a16:creationId xmlns:a16="http://schemas.microsoft.com/office/drawing/2014/main" id="{2AF69353-D678-45FD-AC59-5FA2170B1E80}"/>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995" r="20557" b="-1"/>
          <a:stretch/>
        </p:blipFill>
        <p:spPr>
          <a:xfrm flipV="1">
            <a:off x="12153414" y="8465934"/>
            <a:ext cx="112294" cy="12198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extBox 13">
            <a:extLst>
              <a:ext uri="{FF2B5EF4-FFF2-40B4-BE49-F238E27FC236}">
                <a16:creationId xmlns:a16="http://schemas.microsoft.com/office/drawing/2014/main" id="{9965F6C1-4FE5-4EFF-BA3F-5CC2D06C86F3}"/>
              </a:ext>
            </a:extLst>
          </p:cNvPr>
          <p:cNvSpPr txBox="1"/>
          <p:nvPr/>
        </p:nvSpPr>
        <p:spPr>
          <a:xfrm flipH="1">
            <a:off x="12153414" y="8035020"/>
            <a:ext cx="45719" cy="200055"/>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pic>
        <p:nvPicPr>
          <p:cNvPr id="9" name="Picture 8">
            <a:extLst>
              <a:ext uri="{FF2B5EF4-FFF2-40B4-BE49-F238E27FC236}">
                <a16:creationId xmlns:a16="http://schemas.microsoft.com/office/drawing/2014/main" id="{F3FBFD43-5ED9-4FCA-8355-D6603D5035B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231" r="18837" b="-1"/>
          <a:stretch/>
        </p:blipFill>
        <p:spPr>
          <a:xfrm>
            <a:off x="11465644" y="7880684"/>
            <a:ext cx="77527" cy="8421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669840" y="1488641"/>
            <a:ext cx="8157832" cy="3844835"/>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So, what is acidic?  </a:t>
            </a:r>
            <a:r>
              <a:rPr lang="en-US" sz="1400" dirty="0">
                <a:latin typeface="Montserrat Light" panose="00000400000000000000" pitchFamily="50" charset="0"/>
              </a:rPr>
              <a:t>Fried foods, animal products ... you get it.  Alkaline is the good green stuff.   When you eat acidic food, your body works like crazy to bring it back to an alkaline state, and that is how you get sick. It robs your mineral stores to overcompensate, and this is where the trouble comes in.</a:t>
            </a:r>
          </a:p>
          <a:p>
            <a:pPr>
              <a:lnSpc>
                <a:spcPct val="150000"/>
              </a:lnSpc>
            </a:pPr>
            <a:r>
              <a:rPr lang="en-US" sz="1400" dirty="0">
                <a:latin typeface="Montserrat Light" panose="00000400000000000000" pitchFamily="50" charset="0"/>
              </a:rPr>
              <a:t>The standard American diet (sad) is acidic: burgers, cheese and coffee. All the stuff that gets eaten every day is eating up all the good things in your body. Bottom line is you need your minerals.  Your body does not replenish its minerals. Once you use them, they are gone. If you want more, you need to eat them. Minerals help your body to build essentials for your health; proteins, enzymes, hormones, etc. Foods that are high in minerals are alkaline.</a:t>
            </a:r>
          </a:p>
          <a:p>
            <a:pPr>
              <a:lnSpc>
                <a:spcPct val="150000"/>
              </a:lnSpc>
            </a:pPr>
            <a:r>
              <a:rPr lang="en-US" sz="1400" b="1" dirty="0">
                <a:latin typeface="Montserrat Light" panose="00000400000000000000" pitchFamily="50" charset="0"/>
              </a:rPr>
              <a:t>You can exercise to improve your pH balance!  Exercise helps the body to balance pH!</a:t>
            </a:r>
          </a:p>
          <a:p>
            <a:pPr>
              <a:lnSpc>
                <a:spcPts val="1900"/>
              </a:lnSpc>
              <a:spcBef>
                <a:spcPts val="0"/>
              </a:spcBef>
            </a:pPr>
            <a:endParaRPr lang="en-US" sz="1400" dirty="0"/>
          </a:p>
          <a:p>
            <a:pPr>
              <a:lnSpc>
                <a:spcPct val="150000"/>
              </a:lnSpc>
              <a:spcBef>
                <a:spcPts val="0"/>
              </a:spcBef>
            </a:pPr>
            <a:endParaRPr lang="en-US" sz="1400" dirty="0">
              <a:latin typeface="Montserrat Light" panose="00000400000000000000" pitchFamily="50" charset="0"/>
            </a:endParaRPr>
          </a:p>
        </p:txBody>
      </p:sp>
      <p:sp>
        <p:nvSpPr>
          <p:cNvPr id="22" name="TextBox 21"/>
          <p:cNvSpPr txBox="1"/>
          <p:nvPr/>
        </p:nvSpPr>
        <p:spPr>
          <a:xfrm>
            <a:off x="3669840" y="635218"/>
            <a:ext cx="648927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err="1">
                <a:ln>
                  <a:noFill/>
                </a:ln>
                <a:solidFill>
                  <a:srgbClr val="27B2B1"/>
                </a:solidFill>
                <a:effectLst/>
                <a:uLnTx/>
                <a:uFillTx/>
                <a:latin typeface="Montserrat" pitchFamily="2" charset="77"/>
                <a:ea typeface="Source Sans Pro Black" panose="020B0803030403020204" pitchFamily="34" charset="0"/>
                <a:cs typeface="+mn-cs"/>
              </a:rPr>
              <a:t>Phantastic</a:t>
            </a: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 </a:t>
            </a:r>
            <a:r>
              <a:rPr kumimoji="0" lang="en-US" sz="4800" b="1" i="0" u="none" strike="noStrike" kern="1200" cap="none" spc="300" normalizeH="0" baseline="0" noProof="0" dirty="0" err="1">
                <a:ln>
                  <a:noFill/>
                </a:ln>
                <a:solidFill>
                  <a:srgbClr val="27B2B1"/>
                </a:solidFill>
                <a:effectLst/>
                <a:uLnTx/>
                <a:uFillTx/>
                <a:latin typeface="Montserrat" pitchFamily="2" charset="77"/>
                <a:ea typeface="Source Sans Pro Black" panose="020B0803030403020204" pitchFamily="34" charset="0"/>
                <a:cs typeface="+mn-cs"/>
              </a:rPr>
              <a:t>Phacts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6" name="Picture Placeholder 5" descr="A wooden table&#10;&#10;Description automatically generated">
            <a:extLst>
              <a:ext uri="{FF2B5EF4-FFF2-40B4-BE49-F238E27FC236}">
                <a16:creationId xmlns:a16="http://schemas.microsoft.com/office/drawing/2014/main" id="{FE65808B-A767-4629-9E9E-0E32C33686FC}"/>
              </a:ext>
            </a:extLst>
          </p:cNvPr>
          <p:cNvPicPr>
            <a:picLocks noGrp="1" noChangeAspect="1"/>
          </p:cNvPicPr>
          <p:nvPr>
            <p:ph type="pic" sz="quarter" idx="11"/>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640" b="5640"/>
          <a:stretch>
            <a:fillRect/>
          </a:stretch>
        </p:blipFill>
        <p:spPr>
          <a:xfrm flipH="1" flipV="1">
            <a:off x="11575255" y="8587919"/>
            <a:ext cx="81278" cy="48079"/>
          </a:xfrm>
        </p:spPr>
      </p:pic>
      <p:sp>
        <p:nvSpPr>
          <p:cNvPr id="2" name="TextBox 1">
            <a:extLst>
              <a:ext uri="{FF2B5EF4-FFF2-40B4-BE49-F238E27FC236}">
                <a16:creationId xmlns:a16="http://schemas.microsoft.com/office/drawing/2014/main" id="{4718C02B-4059-4D11-A37B-B1C9FE39D605}"/>
              </a:ext>
            </a:extLst>
          </p:cNvPr>
          <p:cNvSpPr txBox="1"/>
          <p:nvPr/>
        </p:nvSpPr>
        <p:spPr>
          <a:xfrm>
            <a:off x="4618751" y="312052"/>
            <a:ext cx="94827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C5E4B55-62C7-4E45-A85E-3756D54D11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1656533" y="7730744"/>
            <a:ext cx="85271" cy="48962"/>
          </a:xfrm>
          <a:prstGeom prst="rect">
            <a:avLst/>
          </a:prstGeom>
        </p:spPr>
      </p:pic>
      <p:pic>
        <p:nvPicPr>
          <p:cNvPr id="4" name="Picture 3" descr="A plate of food on a table&#10;&#10;Description automatically generated">
            <a:extLst>
              <a:ext uri="{FF2B5EF4-FFF2-40B4-BE49-F238E27FC236}">
                <a16:creationId xmlns:a16="http://schemas.microsoft.com/office/drawing/2014/main" id="{117478C6-1E60-44D1-B93B-10B394299677}"/>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852441" y="7942042"/>
            <a:ext cx="68442" cy="45719"/>
          </a:xfrm>
          <a:prstGeom prst="rect">
            <a:avLst/>
          </a:prstGeom>
        </p:spPr>
      </p:pic>
      <p:sp>
        <p:nvSpPr>
          <p:cNvPr id="3" name="TextBox 2">
            <a:extLst>
              <a:ext uri="{FF2B5EF4-FFF2-40B4-BE49-F238E27FC236}">
                <a16:creationId xmlns:a16="http://schemas.microsoft.com/office/drawing/2014/main" id="{F404157E-A4AB-44B8-95B9-DDB89C1EE9D5}"/>
              </a:ext>
            </a:extLst>
          </p:cNvPr>
          <p:cNvSpPr txBox="1"/>
          <p:nvPr/>
        </p:nvSpPr>
        <p:spPr>
          <a:xfrm>
            <a:off x="3196992" y="1466215"/>
            <a:ext cx="3619087" cy="692690"/>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spcBef>
                <a:spcPts val="0"/>
              </a:spcBef>
              <a:buFont typeface="Wingdings" panose="05000000000000000000" pitchFamily="2" charset="2"/>
              <a:buChar char="§"/>
            </a:pPr>
            <a:endParaRPr lang="en-US" sz="1400" dirty="0">
              <a:latin typeface="Montserrat Light" panose="00000400000000000000" pitchFamily="50" charset="0"/>
            </a:endParaRPr>
          </a:p>
        </p:txBody>
      </p:sp>
    </p:spTree>
    <p:extLst>
      <p:ext uri="{BB962C8B-B14F-4D97-AF65-F5344CB8AC3E}">
        <p14:creationId xmlns:p14="http://schemas.microsoft.com/office/powerpoint/2010/main" val="104734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27B2B1"/>
                </a:solidFill>
                <a:effectLst/>
                <a:uLnTx/>
                <a:uFillTx/>
                <a:latin typeface="Montserrat" panose="00000500000000000000" pitchFamily="50" charset="0"/>
                <a:ea typeface="+mn-ea"/>
                <a:cs typeface="+mn-cs"/>
              </a:rPr>
              <a:t>Phantastic</a:t>
            </a: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 </a:t>
            </a:r>
            <a:r>
              <a:rPr kumimoji="0" lang="en-US" sz="4800" b="1" i="0" u="none" strike="noStrike" kern="1200" cap="none" spc="0" normalizeH="0" baseline="0" noProof="0" dirty="0" err="1">
                <a:ln>
                  <a:noFill/>
                </a:ln>
                <a:solidFill>
                  <a:srgbClr val="27B2B1"/>
                </a:solidFill>
                <a:effectLst/>
                <a:uLnTx/>
                <a:uFillTx/>
                <a:latin typeface="Montserrat" panose="00000500000000000000" pitchFamily="50" charset="0"/>
                <a:ea typeface="+mn-ea"/>
                <a:cs typeface="+mn-cs"/>
              </a:rPr>
              <a:t>Phacts</a:t>
            </a:r>
            <a:endPar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endParaRPr>
          </a:p>
        </p:txBody>
      </p:sp>
      <p:sp>
        <p:nvSpPr>
          <p:cNvPr id="7" name="Rectangle 6">
            <a:extLst>
              <a:ext uri="{FF2B5EF4-FFF2-40B4-BE49-F238E27FC236}">
                <a16:creationId xmlns:a16="http://schemas.microsoft.com/office/drawing/2014/main" id="{E217244A-E57B-4166-8359-3B98D1DDD4B8}"/>
              </a:ext>
            </a:extLst>
          </p:cNvPr>
          <p:cNvSpPr/>
          <p:nvPr/>
        </p:nvSpPr>
        <p:spPr>
          <a:xfrm>
            <a:off x="2318748" y="274017"/>
            <a:ext cx="95308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rgbClr val="A8DD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406814" y="1481733"/>
            <a:ext cx="3239233"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0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81733"/>
            <a:ext cx="2595516"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69525"/>
          </a:xfrm>
          <a:prstGeom prst="rect">
            <a:avLst/>
          </a:prstGeom>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3" name="TextBox 2">
            <a:extLst>
              <a:ext uri="{FF2B5EF4-FFF2-40B4-BE49-F238E27FC236}">
                <a16:creationId xmlns:a16="http://schemas.microsoft.com/office/drawing/2014/main" id="{AC368096-701C-4103-853A-9C6FEDFD59E5}"/>
              </a:ext>
            </a:extLst>
          </p:cNvPr>
          <p:cNvSpPr txBox="1"/>
          <p:nvPr/>
        </p:nvSpPr>
        <p:spPr>
          <a:xfrm>
            <a:off x="8654012" y="6465886"/>
            <a:ext cx="3088810" cy="101904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12" name="Rectangle 11">
            <a:extLst>
              <a:ext uri="{FF2B5EF4-FFF2-40B4-BE49-F238E27FC236}">
                <a16:creationId xmlns:a16="http://schemas.microsoft.com/office/drawing/2014/main" id="{5EBBE684-9014-4A87-B203-91871A172646}"/>
              </a:ext>
            </a:extLst>
          </p:cNvPr>
          <p:cNvSpPr/>
          <p:nvPr/>
        </p:nvSpPr>
        <p:spPr>
          <a:xfrm>
            <a:off x="1172454" y="6178089"/>
            <a:ext cx="23436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1BFEE4A-0322-4D1B-A55C-B777025A84C6}"/>
              </a:ext>
            </a:extLst>
          </p:cNvPr>
          <p:cNvSpPr/>
          <p:nvPr/>
        </p:nvSpPr>
        <p:spPr>
          <a:xfrm>
            <a:off x="5140790" y="1392565"/>
            <a:ext cx="6096000" cy="633315"/>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1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14" name="Rectangle 13">
            <a:extLst>
              <a:ext uri="{FF2B5EF4-FFF2-40B4-BE49-F238E27FC236}">
                <a16:creationId xmlns:a16="http://schemas.microsoft.com/office/drawing/2014/main" id="{F504F17D-A863-44A7-B760-CA405F14610A}"/>
              </a:ext>
            </a:extLst>
          </p:cNvPr>
          <p:cNvSpPr/>
          <p:nvPr/>
        </p:nvSpPr>
        <p:spPr>
          <a:xfrm>
            <a:off x="5140790" y="1424300"/>
            <a:ext cx="3858831" cy="70262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8ABD73D-A986-4FAB-B5EF-E02FB8220E5D}"/>
              </a:ext>
            </a:extLst>
          </p:cNvPr>
          <p:cNvSpPr/>
          <p:nvPr/>
        </p:nvSpPr>
        <p:spPr>
          <a:xfrm>
            <a:off x="1561703" y="1364460"/>
            <a:ext cx="11316901" cy="5137304"/>
          </a:xfrm>
          <a:prstGeom prst="rect">
            <a:avLst/>
          </a:prstGeom>
        </p:spPr>
        <p:txBody>
          <a:bodyPr wrap="square">
            <a:spAutoFit/>
          </a:bodyPr>
          <a:lstStyle/>
          <a:p>
            <a:pPr lvl="0">
              <a:lnSpc>
                <a:spcPct val="150000"/>
              </a:lnSpc>
              <a:spcBef>
                <a:spcPts val="1000"/>
              </a:spcBef>
            </a:pPr>
            <a:r>
              <a:rPr lang="en-US" sz="1400" b="1" dirty="0">
                <a:solidFill>
                  <a:prstClr val="black"/>
                </a:solidFill>
                <a:latin typeface="Montserrat Light" panose="00000400000000000000" pitchFamily="50" charset="0"/>
              </a:rPr>
              <a:t>AVOID					</a:t>
            </a:r>
            <a:r>
              <a:rPr lang="en-US" sz="1400" b="1" dirty="0">
                <a:solidFill>
                  <a:srgbClr val="F05958"/>
                </a:solidFill>
                <a:latin typeface="Montserrat Light" panose="00000400000000000000" pitchFamily="50" charset="0"/>
              </a:rPr>
              <a:t>ENJOY</a:t>
            </a:r>
          </a:p>
          <a:p>
            <a:pPr lvl="0">
              <a:lnSpc>
                <a:spcPts val="1900"/>
              </a:lnSpc>
            </a:pPr>
            <a:r>
              <a:rPr lang="en-US" sz="1400" dirty="0">
                <a:solidFill>
                  <a:prstClr val="black"/>
                </a:solidFill>
                <a:latin typeface="Montserrat Light" panose="00000400000000000000" pitchFamily="50" charset="0"/>
              </a:rPr>
              <a:t>Cold-water fish		</a:t>
            </a:r>
            <a:r>
              <a:rPr lang="en-US" sz="1400" dirty="0">
                <a:solidFill>
                  <a:srgbClr val="F05958"/>
                </a:solidFill>
                <a:latin typeface="Montserrat Light" panose="00000400000000000000" pitchFamily="50" charset="0"/>
              </a:rPr>
              <a:t>Asparagus		Melons		Buckwheat</a:t>
            </a:r>
          </a:p>
          <a:p>
            <a:pPr lvl="0">
              <a:lnSpc>
                <a:spcPts val="1900"/>
              </a:lnSpc>
            </a:pPr>
            <a:r>
              <a:rPr lang="en-US" sz="1400" dirty="0">
                <a:solidFill>
                  <a:prstClr val="black"/>
                </a:solidFill>
                <a:latin typeface="Montserrat Light" panose="00000400000000000000" pitchFamily="50" charset="0"/>
              </a:rPr>
              <a:t>Beef			</a:t>
            </a:r>
            <a:r>
              <a:rPr lang="en-US" sz="1400" dirty="0">
                <a:solidFill>
                  <a:srgbClr val="F05958"/>
                </a:solidFill>
                <a:latin typeface="Montserrat Light" panose="00000400000000000000" pitchFamily="50" charset="0"/>
              </a:rPr>
              <a:t>Beets		Avocados	                   Millet</a:t>
            </a:r>
          </a:p>
          <a:p>
            <a:pPr lvl="0">
              <a:lnSpc>
                <a:spcPts val="1900"/>
              </a:lnSpc>
            </a:pPr>
            <a:r>
              <a:rPr lang="en-US" sz="1400" dirty="0">
                <a:solidFill>
                  <a:prstClr val="black"/>
                </a:solidFill>
                <a:latin typeface="Montserrat Light" panose="00000400000000000000" pitchFamily="50" charset="0"/>
              </a:rPr>
              <a:t>Venison			</a:t>
            </a:r>
            <a:r>
              <a:rPr lang="en-US" sz="1400" dirty="0">
                <a:solidFill>
                  <a:srgbClr val="F05958"/>
                </a:solidFill>
                <a:latin typeface="Montserrat Light" panose="00000400000000000000" pitchFamily="50" charset="0"/>
              </a:rPr>
              <a:t>Bell peppers	Papayas</a:t>
            </a:r>
            <a:r>
              <a:rPr lang="en-US" sz="1400" dirty="0">
                <a:solidFill>
                  <a:prstClr val="black"/>
                </a:solidFill>
                <a:latin typeface="Montserrat Light" panose="00000400000000000000" pitchFamily="50" charset="0"/>
              </a:rPr>
              <a:t>	                   </a:t>
            </a:r>
            <a:r>
              <a:rPr lang="en-US" sz="1400" dirty="0">
                <a:solidFill>
                  <a:srgbClr val="F05958"/>
                </a:solidFill>
                <a:latin typeface="Montserrat Light" panose="00000400000000000000" pitchFamily="50" charset="0"/>
              </a:rPr>
              <a:t>Quinoa</a:t>
            </a:r>
          </a:p>
          <a:p>
            <a:pPr lvl="0">
              <a:lnSpc>
                <a:spcPts val="1900"/>
              </a:lnSpc>
            </a:pPr>
            <a:r>
              <a:rPr lang="en-US" sz="1400" dirty="0">
                <a:solidFill>
                  <a:prstClr val="black"/>
                </a:solidFill>
                <a:latin typeface="Montserrat Light" panose="00000400000000000000" pitchFamily="50" charset="0"/>
              </a:rPr>
              <a:t>Pork			</a:t>
            </a:r>
            <a:r>
              <a:rPr lang="en-US" sz="1400" dirty="0">
                <a:solidFill>
                  <a:srgbClr val="F05958"/>
                </a:solidFill>
                <a:latin typeface="Montserrat Light" panose="00000400000000000000" pitchFamily="50" charset="0"/>
              </a:rPr>
              <a:t>Broccoli		Pomegranates	Amaranth</a:t>
            </a:r>
          </a:p>
          <a:p>
            <a:pPr lvl="0">
              <a:lnSpc>
                <a:spcPts val="1900"/>
              </a:lnSpc>
            </a:pPr>
            <a:r>
              <a:rPr lang="en-US" sz="1400" dirty="0">
                <a:solidFill>
                  <a:prstClr val="black"/>
                </a:solidFill>
                <a:latin typeface="Montserrat Light" panose="00000400000000000000" pitchFamily="50" charset="0"/>
              </a:rPr>
              <a:t>Wild game		</a:t>
            </a:r>
            <a:r>
              <a:rPr lang="en-US" sz="1400" dirty="0">
                <a:solidFill>
                  <a:srgbClr val="F05958"/>
                </a:solidFill>
                <a:latin typeface="Montserrat Light" panose="00000400000000000000" pitchFamily="50" charset="0"/>
              </a:rPr>
              <a:t>Carrots		Bananas		Stevia</a:t>
            </a:r>
          </a:p>
          <a:p>
            <a:pPr lvl="0">
              <a:lnSpc>
                <a:spcPts val="1900"/>
              </a:lnSpc>
            </a:pPr>
            <a:r>
              <a:rPr lang="en-US" sz="1400" dirty="0">
                <a:solidFill>
                  <a:prstClr val="black"/>
                </a:solidFill>
                <a:latin typeface="Montserrat Light" panose="00000400000000000000" pitchFamily="50" charset="0"/>
              </a:rPr>
              <a:t>Poultry			</a:t>
            </a:r>
            <a:r>
              <a:rPr lang="en-US" sz="1400" dirty="0">
                <a:solidFill>
                  <a:srgbClr val="F05958"/>
                </a:solidFill>
                <a:latin typeface="Montserrat Light" panose="00000400000000000000" pitchFamily="50" charset="0"/>
              </a:rPr>
              <a:t>Cauliflower	Strawberries	Beans</a:t>
            </a:r>
          </a:p>
          <a:p>
            <a:pPr lvl="0">
              <a:lnSpc>
                <a:spcPts val="1900"/>
              </a:lnSpc>
            </a:pPr>
            <a:r>
              <a:rPr lang="en-US" sz="1400" dirty="0">
                <a:solidFill>
                  <a:prstClr val="black"/>
                </a:solidFill>
                <a:latin typeface="Montserrat Light" panose="00000400000000000000" pitchFamily="50" charset="0"/>
              </a:rPr>
              <a:t>Shellfish			</a:t>
            </a:r>
            <a:r>
              <a:rPr lang="en-US" sz="1400" dirty="0">
                <a:solidFill>
                  <a:srgbClr val="F05958"/>
                </a:solidFill>
                <a:latin typeface="Montserrat Light" panose="00000400000000000000" pitchFamily="50" charset="0"/>
              </a:rPr>
              <a:t>Chlorella		Flax seed		Peas</a:t>
            </a:r>
          </a:p>
          <a:p>
            <a:pPr lvl="0">
              <a:lnSpc>
                <a:spcPts val="1900"/>
              </a:lnSpc>
            </a:pPr>
            <a:r>
              <a:rPr lang="en-US" sz="1400" dirty="0">
                <a:solidFill>
                  <a:prstClr val="black"/>
                </a:solidFill>
                <a:latin typeface="Montserrat Light" panose="00000400000000000000" pitchFamily="50" charset="0"/>
              </a:rPr>
              <a:t>Eggs			</a:t>
            </a:r>
            <a:r>
              <a:rPr lang="en-US" sz="1400" dirty="0">
                <a:solidFill>
                  <a:srgbClr val="F05958"/>
                </a:solidFill>
                <a:latin typeface="Montserrat Light" panose="00000400000000000000" pitchFamily="50" charset="0"/>
              </a:rPr>
              <a:t>Celery		Hemp seed	Cold-pressed hemp</a:t>
            </a:r>
          </a:p>
          <a:p>
            <a:pPr lvl="0">
              <a:lnSpc>
                <a:spcPts val="1900"/>
              </a:lnSpc>
            </a:pPr>
            <a:r>
              <a:rPr lang="en-US" sz="1400" dirty="0">
                <a:solidFill>
                  <a:prstClr val="black"/>
                </a:solidFill>
                <a:latin typeface="Montserrat Light" panose="00000400000000000000" pitchFamily="50" charset="0"/>
              </a:rPr>
              <a:t>Milk (raw and pasteurized)	</a:t>
            </a:r>
            <a:r>
              <a:rPr lang="en-US" sz="1400" dirty="0">
                <a:solidFill>
                  <a:srgbClr val="F05958"/>
                </a:solidFill>
                <a:latin typeface="Montserrat Light" panose="00000400000000000000" pitchFamily="50" charset="0"/>
              </a:rPr>
              <a:t>Chicory		White chia seed	Apples</a:t>
            </a:r>
          </a:p>
          <a:p>
            <a:pPr lvl="0">
              <a:lnSpc>
                <a:spcPts val="1900"/>
              </a:lnSpc>
            </a:pPr>
            <a:r>
              <a:rPr lang="en-US" sz="1400" dirty="0">
                <a:solidFill>
                  <a:prstClr val="black"/>
                </a:solidFill>
                <a:latin typeface="Montserrat Light" panose="00000400000000000000" pitchFamily="50" charset="0"/>
              </a:rPr>
              <a:t>Butter			</a:t>
            </a:r>
            <a:r>
              <a:rPr lang="en-US" sz="1400" dirty="0">
                <a:solidFill>
                  <a:srgbClr val="F05958"/>
                </a:solidFill>
                <a:latin typeface="Montserrat Light" panose="00000400000000000000" pitchFamily="50" charset="0"/>
              </a:rPr>
              <a:t>Cucumber	Sesame seed	Cantaloupe</a:t>
            </a:r>
          </a:p>
          <a:p>
            <a:pPr lvl="0">
              <a:lnSpc>
                <a:spcPts val="1900"/>
              </a:lnSpc>
            </a:pPr>
            <a:r>
              <a:rPr lang="en-US" sz="1400" dirty="0">
                <a:solidFill>
                  <a:prstClr val="black"/>
                </a:solidFill>
                <a:latin typeface="Montserrat Light" panose="00000400000000000000" pitchFamily="50" charset="0"/>
              </a:rPr>
              <a:t>Cheese 			</a:t>
            </a:r>
            <a:r>
              <a:rPr lang="en-US" sz="1400" dirty="0">
                <a:solidFill>
                  <a:srgbClr val="F05958"/>
                </a:solidFill>
                <a:latin typeface="Montserrat Light" panose="00000400000000000000" pitchFamily="50" charset="0"/>
              </a:rPr>
              <a:t>Kelp		Almonds		Flax seed oil</a:t>
            </a:r>
          </a:p>
          <a:p>
            <a:pPr lvl="0">
              <a:lnSpc>
                <a:spcPts val="1900"/>
              </a:lnSpc>
            </a:pPr>
            <a:r>
              <a:rPr lang="en-US" sz="1400" dirty="0">
                <a:solidFill>
                  <a:prstClr val="black"/>
                </a:solidFill>
                <a:latin typeface="Montserrat Light" panose="00000400000000000000" pitchFamily="50" charset="0"/>
              </a:rPr>
              <a:t>Cream			</a:t>
            </a:r>
            <a:r>
              <a:rPr lang="en-US" sz="1400" dirty="0">
                <a:solidFill>
                  <a:srgbClr val="F05958"/>
                </a:solidFill>
                <a:latin typeface="Montserrat Light" panose="00000400000000000000" pitchFamily="50" charset="0"/>
              </a:rPr>
              <a:t>Leafy greens	Coconut	                   Borage seed oil</a:t>
            </a:r>
          </a:p>
          <a:p>
            <a:pPr lvl="0">
              <a:lnSpc>
                <a:spcPts val="1900"/>
              </a:lnSpc>
            </a:pPr>
            <a:r>
              <a:rPr lang="en-US" sz="1400" dirty="0">
                <a:solidFill>
                  <a:prstClr val="black"/>
                </a:solidFill>
                <a:latin typeface="Montserrat Light" panose="00000400000000000000" pitchFamily="50" charset="0"/>
              </a:rPr>
              <a:t>Coffee			</a:t>
            </a:r>
            <a:r>
              <a:rPr lang="en-US" sz="1400" dirty="0">
                <a:solidFill>
                  <a:srgbClr val="F05958"/>
                </a:solidFill>
                <a:latin typeface="Montserrat Light" panose="00000400000000000000" pitchFamily="50" charset="0"/>
              </a:rPr>
              <a:t>Radishes		Brazil nuts</a:t>
            </a:r>
          </a:p>
          <a:p>
            <a:pPr lvl="0">
              <a:lnSpc>
                <a:spcPts val="1900"/>
              </a:lnSpc>
            </a:pPr>
            <a:r>
              <a:rPr lang="en-US" sz="1400" dirty="0">
                <a:solidFill>
                  <a:prstClr val="black"/>
                </a:solidFill>
                <a:latin typeface="Montserrat Light" panose="00000400000000000000" pitchFamily="50" charset="0"/>
              </a:rPr>
              <a:t>Synthetic supplements	</a:t>
            </a:r>
            <a:r>
              <a:rPr lang="en-US" sz="1400" dirty="0">
                <a:solidFill>
                  <a:srgbClr val="F05958"/>
                </a:solidFill>
                <a:latin typeface="Montserrat Light" panose="00000400000000000000" pitchFamily="50" charset="0"/>
              </a:rPr>
              <a:t>Lemons		Spirulina</a:t>
            </a:r>
          </a:p>
          <a:p>
            <a:pPr lvl="0">
              <a:lnSpc>
                <a:spcPts val="1900"/>
              </a:lnSpc>
            </a:pPr>
            <a:r>
              <a:rPr lang="en-US" sz="1400" dirty="0">
                <a:solidFill>
                  <a:prstClr val="black"/>
                </a:solidFill>
                <a:latin typeface="Montserrat Light" panose="00000400000000000000" pitchFamily="50" charset="0"/>
              </a:rPr>
              <a:t>Pharmaceutical drugs	</a:t>
            </a:r>
            <a:r>
              <a:rPr lang="en-US" sz="1400" dirty="0">
                <a:solidFill>
                  <a:srgbClr val="F05958"/>
                </a:solidFill>
                <a:latin typeface="Montserrat Light" panose="00000400000000000000" pitchFamily="50" charset="0"/>
              </a:rPr>
              <a:t>Limes		Sprouts</a:t>
            </a:r>
          </a:p>
          <a:p>
            <a:pPr lvl="0">
              <a:lnSpc>
                <a:spcPts val="1900"/>
              </a:lnSpc>
            </a:pPr>
            <a:r>
              <a:rPr lang="en-US" sz="1400" dirty="0">
                <a:solidFill>
                  <a:prstClr val="black"/>
                </a:solidFill>
                <a:latin typeface="Montserrat Light" panose="00000400000000000000" pitchFamily="50" charset="0"/>
              </a:rPr>
              <a:t>Coffee			</a:t>
            </a:r>
            <a:r>
              <a:rPr lang="en-US" sz="1400" dirty="0">
                <a:solidFill>
                  <a:srgbClr val="F05958"/>
                </a:solidFill>
                <a:latin typeface="Montserrat Light" panose="00000400000000000000" pitchFamily="50" charset="0"/>
              </a:rPr>
              <a:t>Mangoes		Zucchini</a:t>
            </a:r>
          </a:p>
          <a:p>
            <a:pPr lvl="0">
              <a:lnSpc>
                <a:spcPts val="1900"/>
              </a:lnSpc>
            </a:pPr>
            <a:r>
              <a:rPr lang="en-US" sz="1400" dirty="0">
                <a:solidFill>
                  <a:prstClr val="black"/>
                </a:solidFill>
                <a:latin typeface="Montserrat Light" panose="00000400000000000000" pitchFamily="50" charset="0"/>
              </a:rPr>
              <a:t>Roasted peanuts</a:t>
            </a:r>
          </a:p>
          <a:p>
            <a:pPr lvl="0">
              <a:lnSpc>
                <a:spcPts val="1900"/>
              </a:lnSpc>
            </a:pPr>
            <a:r>
              <a:rPr lang="en-US" sz="1400" dirty="0">
                <a:solidFill>
                  <a:prstClr val="black"/>
                </a:solidFill>
                <a:latin typeface="Montserrat Light" panose="00000400000000000000" pitchFamily="50" charset="0"/>
              </a:rPr>
              <a:t>Soft drinks</a:t>
            </a:r>
          </a:p>
          <a:p>
            <a:pPr lvl="0">
              <a:lnSpc>
                <a:spcPts val="1900"/>
              </a:lnSpc>
            </a:pPr>
            <a:r>
              <a:rPr lang="en-US" sz="1400" dirty="0">
                <a:solidFill>
                  <a:prstClr val="black"/>
                </a:solidFill>
                <a:latin typeface="Montserrat Light" panose="00000400000000000000" pitchFamily="50" charset="0"/>
              </a:rPr>
              <a:t>Isolated soy and whey protein</a:t>
            </a:r>
            <a:endParaRPr lang="en-US" dirty="0">
              <a:latin typeface="Montserrat Light" panose="00000400000000000000" pitchFamily="50" charset="0"/>
            </a:endParaRPr>
          </a:p>
        </p:txBody>
      </p:sp>
    </p:spTree>
    <p:extLst>
      <p:ext uri="{BB962C8B-B14F-4D97-AF65-F5344CB8AC3E}">
        <p14:creationId xmlns:p14="http://schemas.microsoft.com/office/powerpoint/2010/main" val="362938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4893840"/>
          </a:xfrm>
          <a:prstGeom prst="rect">
            <a:avLst/>
          </a:prstGeom>
        </p:spPr>
        <p:txBody>
          <a:bodyPr wrap="square">
            <a:spAutoFit/>
          </a:bodyPr>
          <a:lstStyle/>
          <a:p>
            <a:pPr marL="233363" indent="-233363">
              <a:lnSpc>
                <a:spcPct val="150000"/>
              </a:lnSpc>
              <a:spcBef>
                <a:spcPts val="0"/>
              </a:spcBef>
              <a:buFont typeface="+mj-lt"/>
              <a:buAutoNum type="arabicPeriod"/>
            </a:pPr>
            <a:r>
              <a:rPr lang="en-US" sz="1400" b="1" dirty="0">
                <a:latin typeface="Montserrat Light" panose="00000400000000000000" pitchFamily="50" charset="0"/>
              </a:rPr>
              <a:t> Apples –</a:t>
            </a:r>
            <a:r>
              <a:rPr lang="en-US" sz="1400" dirty="0">
                <a:latin typeface="Montserrat Light" panose="00000400000000000000" pitchFamily="50" charset="0"/>
              </a:rPr>
              <a:t> A tree fruit that always makes the list. More than 40 different pesticides have been detected on apples because fungus and insect threats prompt farmers to spray various chemicals on their orchards. Not surprisingly, pesticide residue is also found in apple juice and apple sauce, making all apple products smart foods to buy organic. Some recommend peeling apples to reduce exposure to pesticide residue but be aware that you're peeling away many of the fruit's most beneficial nutrients when you do so!  Can't find organic apples? Safer alternatives include watermelon, bananas and tangerines.</a:t>
            </a:r>
          </a:p>
          <a:p>
            <a:pPr marL="233363" indent="-233363">
              <a:lnSpc>
                <a:spcPct val="150000"/>
              </a:lnSpc>
              <a:spcBef>
                <a:spcPts val="0"/>
              </a:spcBef>
              <a:buFont typeface="+mj-lt"/>
              <a:buAutoNum type="arabicPeriod"/>
            </a:pPr>
            <a:r>
              <a:rPr lang="en-US" sz="1400" b="1" dirty="0">
                <a:latin typeface="Montserrat Light" panose="00000400000000000000" pitchFamily="50" charset="0"/>
              </a:rPr>
              <a:t> Celery – </a:t>
            </a:r>
            <a:r>
              <a:rPr lang="en-US" sz="1400" dirty="0">
                <a:latin typeface="Montserrat Light" panose="00000400000000000000" pitchFamily="50" charset="0"/>
              </a:rPr>
              <a:t>Another perennial food on the dirty dozen list. It's a good one to commit to memory, since it doesn't fit the three main categories of foods with the highest pesticide residue (tree fruits, berries and leafy greens). USDA tests have found more than 60 different pesticides on celery. Can't find organic celery? Not to worry. Some safer alternatives with a similar crunch include broccoli, radishes and onions.</a:t>
            </a:r>
          </a:p>
          <a:p>
            <a:pPr marL="233363" indent="-233363">
              <a:lnSpc>
                <a:spcPct val="150000"/>
              </a:lnSpc>
              <a:spcBef>
                <a:spcPts val="0"/>
              </a:spcBef>
              <a:buFont typeface="+mj-lt"/>
              <a:buAutoNum type="arabicPeriod"/>
            </a:pPr>
            <a:r>
              <a:rPr lang="en-US" sz="1400" b="1" dirty="0">
                <a:latin typeface="Montserrat Light" panose="00000400000000000000" pitchFamily="50" charset="0"/>
              </a:rPr>
              <a:t> Strawberries – </a:t>
            </a:r>
            <a:r>
              <a:rPr lang="en-US" sz="1400" dirty="0">
                <a:latin typeface="Montserrat Light" panose="00000400000000000000" pitchFamily="50" charset="0"/>
              </a:rPr>
              <a:t>Strawberries are always on the list of dirty dozen foods, in part because fungus prompts farmers to spray and pesticide residue remains on berries sold at market. Nearly 60 different pesticides have been found on strawberries, though fewer are found on frozen strawberries. Can't find organic strawberries? No worries! Safer alternatives include kiwi and pineapples.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Dirty Dozen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61407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4570675"/>
          </a:xfrm>
          <a:prstGeom prst="rect">
            <a:avLst/>
          </a:prstGeom>
        </p:spPr>
        <p:txBody>
          <a:bodyPr wrap="square">
            <a:spAutoFit/>
          </a:bodyPr>
          <a:lstStyle/>
          <a:p>
            <a:pPr marL="342900" indent="-342900">
              <a:lnSpc>
                <a:spcPct val="150000"/>
              </a:lnSpc>
              <a:spcBef>
                <a:spcPts val="0"/>
              </a:spcBef>
              <a:buFont typeface="+mj-lt"/>
              <a:buAutoNum type="arabicPeriod" startAt="4"/>
            </a:pPr>
            <a:r>
              <a:rPr lang="en-US" sz="1400" b="1" dirty="0">
                <a:latin typeface="Montserrat Light" panose="00000400000000000000" pitchFamily="50" charset="0"/>
              </a:rPr>
              <a:t>Peaches – </a:t>
            </a:r>
            <a:r>
              <a:rPr lang="en-US" sz="1400" dirty="0">
                <a:latin typeface="Montserrat Light" panose="00000400000000000000" pitchFamily="50" charset="0"/>
              </a:rPr>
              <a:t>Another tree fruit that always makes the list. More than 60 pesticides have been found on peaches and nearly as many in single-serving packs, but far fewer in canned peaches. Safer alternatives include watermelon, tangerines, oranges and grapefruit.</a:t>
            </a:r>
          </a:p>
          <a:p>
            <a:pPr marL="344488" indent="-344488">
              <a:lnSpc>
                <a:spcPct val="150000"/>
              </a:lnSpc>
              <a:spcBef>
                <a:spcPts val="0"/>
              </a:spcBef>
              <a:buFont typeface="+mj-lt"/>
              <a:buAutoNum type="arabicPeriod" startAt="4"/>
            </a:pPr>
            <a:r>
              <a:rPr lang="en-US" sz="1400" b="1" dirty="0">
                <a:latin typeface="Montserrat Light" panose="00000400000000000000" pitchFamily="50" charset="0"/>
              </a:rPr>
              <a:t> Spinach – </a:t>
            </a:r>
            <a:r>
              <a:rPr lang="en-US" sz="1400" dirty="0">
                <a:latin typeface="Montserrat Light" panose="00000400000000000000" pitchFamily="50" charset="0"/>
              </a:rPr>
              <a:t>Leading the leafy green pesticide residue category is spinach, with nearly 50 different pesticides. (While frozen spinach has nearly as many, canned has had fewer detected pesticides.)</a:t>
            </a:r>
          </a:p>
          <a:p>
            <a:pPr marL="344488" indent="-344488">
              <a:lnSpc>
                <a:spcPct val="150000"/>
              </a:lnSpc>
              <a:spcBef>
                <a:spcPts val="0"/>
              </a:spcBef>
              <a:buFont typeface="+mj-lt"/>
              <a:buAutoNum type="arabicPeriod" startAt="4"/>
            </a:pPr>
            <a:r>
              <a:rPr lang="en-US" sz="1400" b="1" dirty="0">
                <a:latin typeface="Montserrat Light" panose="00000400000000000000" pitchFamily="50" charset="0"/>
              </a:rPr>
              <a:t> Nectarines</a:t>
            </a:r>
            <a:r>
              <a:rPr lang="en-US" sz="1400" dirty="0">
                <a:latin typeface="Montserrat Light" panose="00000400000000000000" pitchFamily="50" charset="0"/>
              </a:rPr>
              <a:t> (imported) </a:t>
            </a:r>
            <a:r>
              <a:rPr lang="en-US" sz="1400" b="1" dirty="0">
                <a:latin typeface="Montserrat Light" panose="00000400000000000000" pitchFamily="50" charset="0"/>
              </a:rPr>
              <a:t>–</a:t>
            </a:r>
            <a:r>
              <a:rPr lang="en-US" sz="1400" dirty="0">
                <a:latin typeface="Montserrat Light" panose="00000400000000000000" pitchFamily="50" charset="0"/>
              </a:rPr>
              <a:t> Nectarines, at least imported ones, are among the most highly contaminated tree fruits. Domestic nectarines don't test with as much pesticide residue, but overall 33 pesticides have been detected on nectarines. Can't find organic nectarines? Try pineapple, papaya or mango instead.</a:t>
            </a:r>
          </a:p>
          <a:p>
            <a:pPr marL="344488" indent="-344488">
              <a:lnSpc>
                <a:spcPct val="150000"/>
              </a:lnSpc>
              <a:spcBef>
                <a:spcPts val="0"/>
              </a:spcBef>
              <a:buFont typeface="+mj-lt"/>
              <a:buAutoNum type="arabicPeriod" startAt="4"/>
            </a:pPr>
            <a:r>
              <a:rPr lang="en-US" sz="1400" b="1" dirty="0">
                <a:latin typeface="Montserrat Light" panose="00000400000000000000" pitchFamily="50" charset="0"/>
              </a:rPr>
              <a:t> Grapes – </a:t>
            </a:r>
            <a:r>
              <a:rPr lang="en-US" sz="1400" dirty="0">
                <a:latin typeface="Montserrat Light" panose="00000400000000000000" pitchFamily="50" charset="0"/>
              </a:rPr>
              <a:t>Another perennial entrant on the dirty dozen list, imported grapes can have more than 30 pesticides. Raisins, not surprisingly, also have high pesticide residue tests. Makes you wonder about wine, eh?</a:t>
            </a:r>
          </a:p>
          <a:p>
            <a:pPr marL="344488" indent="-344488">
              <a:lnSpc>
                <a:spcPct val="150000"/>
              </a:lnSpc>
              <a:spcBef>
                <a:spcPts val="0"/>
              </a:spcBef>
              <a:buFont typeface="+mj-lt"/>
              <a:buAutoNum type="arabicPeriod" startAt="4"/>
            </a:pPr>
            <a:r>
              <a:rPr lang="en-US" sz="1400" b="1" dirty="0">
                <a:latin typeface="Montserrat Light" panose="00000400000000000000" pitchFamily="50" charset="0"/>
              </a:rPr>
              <a:t> Sweet Bell Peppers – </a:t>
            </a:r>
            <a:r>
              <a:rPr lang="en-US" sz="1400" dirty="0">
                <a:latin typeface="Montserrat Light" panose="00000400000000000000" pitchFamily="50" charset="0"/>
              </a:rPr>
              <a:t>Another fruit that usually makes the dirty dozen list because it tends to have high pesticide residue is the sweet bell pepper, in all of its colorful varieties. Nearly 50 different pesticides have been detected on sweet bell peppers.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Dirty Dozen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427194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3924344"/>
          </a:xfrm>
          <a:prstGeom prst="rect">
            <a:avLst/>
          </a:prstGeom>
        </p:spPr>
        <p:txBody>
          <a:bodyPr wrap="square">
            <a:spAutoFit/>
          </a:bodyPr>
          <a:lstStyle/>
          <a:p>
            <a:pPr marL="288925" indent="-288925">
              <a:lnSpc>
                <a:spcPct val="150000"/>
              </a:lnSpc>
              <a:spcBef>
                <a:spcPts val="0"/>
              </a:spcBef>
              <a:buFont typeface="+mj-lt"/>
              <a:buAutoNum type="arabicPeriod" startAt="9"/>
            </a:pPr>
            <a:r>
              <a:rPr lang="en-US" sz="1400" b="1" dirty="0">
                <a:latin typeface="Montserrat Light" panose="00000400000000000000" pitchFamily="50" charset="0"/>
              </a:rPr>
              <a:t>Potatoes – </a:t>
            </a:r>
            <a:r>
              <a:rPr lang="en-US" sz="1400" dirty="0">
                <a:latin typeface="Montserrat Light" panose="00000400000000000000" pitchFamily="50" charset="0"/>
              </a:rPr>
              <a:t>America's favorite vegetable is the potato; unfortunately, more than 35 pesticides have been detected on potatoes in USDA testing. Sweet potatoes offer a delicious alternative with less chance of pesticide residue.</a:t>
            </a:r>
          </a:p>
          <a:p>
            <a:pPr marL="288925" indent="-288925">
              <a:lnSpc>
                <a:spcPct val="150000"/>
              </a:lnSpc>
              <a:spcBef>
                <a:spcPts val="0"/>
              </a:spcBef>
              <a:buFont typeface="+mj-lt"/>
              <a:buAutoNum type="arabicPeriod" startAt="9"/>
            </a:pPr>
            <a:r>
              <a:rPr lang="en-US" sz="1400" b="1" dirty="0">
                <a:latin typeface="Montserrat Light" panose="00000400000000000000" pitchFamily="50" charset="0"/>
              </a:rPr>
              <a:t>Blueberries – </a:t>
            </a:r>
            <a:r>
              <a:rPr lang="en-US" sz="1400" dirty="0">
                <a:latin typeface="Montserrat Light" panose="00000400000000000000" pitchFamily="50" charset="0"/>
              </a:rPr>
              <a:t>Blueberries usually make the dirty dozen list, since more than 50 pesticides have been detected as residue on them. Frozen blueberries have proved somewhat less contaminated. Unfortunately, obvious alternatives like cranberries and cherries, while they may not make the dirty dozen list this year, are often contaminated themselves. For breakfast cereal, if you can't find blueberries, consider topping with bananas.</a:t>
            </a:r>
          </a:p>
          <a:p>
            <a:pPr marL="288925" indent="-288925">
              <a:lnSpc>
                <a:spcPct val="150000"/>
              </a:lnSpc>
              <a:spcBef>
                <a:spcPts val="0"/>
              </a:spcBef>
              <a:buFont typeface="+mj-lt"/>
              <a:buAutoNum type="arabicPeriod" startAt="9"/>
            </a:pPr>
            <a:r>
              <a:rPr lang="en-US" sz="1400" b="1" dirty="0">
                <a:latin typeface="Montserrat Light" panose="00000400000000000000" pitchFamily="50" charset="0"/>
              </a:rPr>
              <a:t>Lettuce – </a:t>
            </a:r>
            <a:r>
              <a:rPr lang="en-US" sz="1400" dirty="0">
                <a:latin typeface="Montserrat Light" panose="00000400000000000000" pitchFamily="50" charset="0"/>
              </a:rPr>
              <a:t>Joining spinach in the leafy greens category, lettuce makes the list of dirty dozen foods with the most pesticides. More than 50 pesticides have been identified on lettuce. If you can't find organic lettuce, alternatives include asparagus..</a:t>
            </a:r>
          </a:p>
          <a:p>
            <a:pPr marL="288925" indent="-288925">
              <a:lnSpc>
                <a:spcPct val="150000"/>
              </a:lnSpc>
              <a:spcBef>
                <a:spcPts val="0"/>
              </a:spcBef>
              <a:buFont typeface="+mj-lt"/>
              <a:buAutoNum type="arabicPeriod" startAt="9"/>
            </a:pPr>
            <a:r>
              <a:rPr lang="en-US" sz="1400" b="1" dirty="0">
                <a:latin typeface="Montserrat Light" panose="00000400000000000000" pitchFamily="50" charset="0"/>
              </a:rPr>
              <a:t>Kale – </a:t>
            </a:r>
            <a:r>
              <a:rPr lang="en-US" sz="1400" dirty="0">
                <a:latin typeface="Montserrat Light" panose="00000400000000000000" pitchFamily="50" charset="0"/>
              </a:rPr>
              <a:t>A superfood, traditionally kale is known as a hardier vegetable that rarely suffers from pests and disease, but it was found to have high amounts of pesticide residue when tested in each of the past two years. Can't find organic kale? Safer alternatives include cabbage, asparagus and broccoli. Dandelion greens also make a nutritious alternative.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Dirty Dozen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52125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5540171"/>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Blenders</a:t>
            </a:r>
            <a:r>
              <a:rPr lang="en-US" sz="1400" b="1" dirty="0">
                <a:solidFill>
                  <a:srgbClr val="3DC3DB"/>
                </a:solidFill>
                <a:latin typeface="Montserrat Light" panose="00000400000000000000" pitchFamily="50" charset="0"/>
              </a:rPr>
              <a:t> </a:t>
            </a:r>
            <a:r>
              <a:rPr lang="en-US" sz="1400" dirty="0">
                <a:latin typeface="Montserrat Light" panose="00000400000000000000" pitchFamily="50" charset="0"/>
              </a:rPr>
              <a:t>retain everything from the food. They take the fiber and pulp and blend it all together.</a:t>
            </a:r>
            <a:endParaRPr lang="en-US" sz="1400" dirty="0">
              <a:solidFill>
                <a:schemeClr val="accent1"/>
              </a:solidFill>
              <a:latin typeface="Montserrat Light" panose="00000400000000000000" pitchFamily="50" charset="0"/>
            </a:endParaRPr>
          </a:p>
          <a:p>
            <a:pPr>
              <a:lnSpc>
                <a:spcPct val="150000"/>
              </a:lnSpc>
            </a:pPr>
            <a:r>
              <a:rPr lang="en-US" sz="1400" b="1" dirty="0">
                <a:solidFill>
                  <a:srgbClr val="F05958"/>
                </a:solidFill>
                <a:latin typeface="Montserrat Light" panose="00000400000000000000" pitchFamily="50" charset="0"/>
              </a:rPr>
              <a:t>Juicers</a:t>
            </a:r>
            <a:r>
              <a:rPr lang="en-US" sz="1400" dirty="0">
                <a:latin typeface="Montserrat Light" panose="00000400000000000000" pitchFamily="50" charset="0"/>
              </a:rPr>
              <a:t> separate the pulp from the juice, and we drink the juice only.</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When you first start out, juicing is a lot easier on your body. Whether you are juicing to treat a health condition or just to stay healthy, you will experience a lot of detoxification if you are not used to all that fiber. The juice will still give you loads of energy.  </a:t>
            </a:r>
          </a:p>
          <a:p>
            <a:pPr>
              <a:lnSpc>
                <a:spcPct val="150000"/>
              </a:lnSpc>
            </a:pPr>
            <a:endParaRPr lang="en-US" sz="1400" dirty="0">
              <a:latin typeface="Montserrat Light" panose="00000400000000000000" pitchFamily="50" charset="0"/>
            </a:endParaRPr>
          </a:p>
          <a:p>
            <a:pPr>
              <a:lnSpc>
                <a:spcPct val="150000"/>
              </a:lnSpc>
            </a:pPr>
            <a:r>
              <a:rPr lang="en-US" sz="1400" dirty="0">
                <a:solidFill>
                  <a:srgbClr val="F05958"/>
                </a:solidFill>
                <a:latin typeface="Montserrat Light" panose="00000400000000000000" pitchFamily="50" charset="0"/>
              </a:rPr>
              <a:t>When you get used to the juice, and if you enjoy the texture, go ahead and try smoothies.</a:t>
            </a:r>
          </a:p>
          <a:p>
            <a:pPr>
              <a:lnSpc>
                <a:spcPct val="150000"/>
              </a:lnSpc>
            </a:pPr>
            <a:r>
              <a:rPr lang="en-US" sz="1400" dirty="0">
                <a:latin typeface="Montserrat Light" panose="00000400000000000000" pitchFamily="50" charset="0"/>
              </a:rPr>
              <a:t>When we juice green vegetables, we liberate the chlorophyll and our bodies immediately absorb it.  Chlorophyll is a detoxifier, deodorant and is an incredible healer of inner and topical inflammation and wounds. The chlorophyll remakes our blood. It is centered on magnesium and our blood is centered on iron.</a:t>
            </a:r>
          </a:p>
          <a:p>
            <a:pPr>
              <a:lnSpc>
                <a:spcPct val="150000"/>
              </a:lnSpc>
            </a:pPr>
            <a:endParaRPr lang="en-US" sz="1400" dirty="0">
              <a:solidFill>
                <a:srgbClr val="F05958"/>
              </a:solidFill>
              <a:latin typeface="Montserrat Light" panose="00000400000000000000" pitchFamily="50" charset="0"/>
            </a:endParaRPr>
          </a:p>
          <a:p>
            <a:pPr>
              <a:lnSpc>
                <a:spcPct val="150000"/>
              </a:lnSpc>
            </a:pPr>
            <a:r>
              <a:rPr lang="en-US" sz="1400" b="1" i="1" dirty="0">
                <a:solidFill>
                  <a:srgbClr val="F05958"/>
                </a:solidFill>
                <a:latin typeface="Montserrat Light" panose="00000400000000000000" pitchFamily="50" charset="0"/>
              </a:rPr>
              <a:t>IMPORTANT JUICE NOTE</a:t>
            </a:r>
            <a:endParaRPr lang="en-US" sz="1400" i="1" dirty="0">
              <a:solidFill>
                <a:srgbClr val="F05958"/>
              </a:solidFill>
              <a:latin typeface="Montserrat Light" panose="00000400000000000000" pitchFamily="50" charset="0"/>
            </a:endParaRPr>
          </a:p>
          <a:p>
            <a:pPr>
              <a:lnSpc>
                <a:spcPct val="150000"/>
              </a:lnSpc>
            </a:pPr>
            <a:r>
              <a:rPr lang="en-US" sz="1400" i="1" dirty="0">
                <a:latin typeface="Montserrat Light" panose="00000400000000000000" pitchFamily="50" charset="0"/>
              </a:rPr>
              <a:t>You need to be careful and use simple juices if you are on a lot of medication. If you are very sick, you will probably release toxins very quickly. This will happen in the form of bowel movements.  Sometimes your liver dumps a lot of toxins. Chlorophyll is a neutralizer of toxins and can deal with anything you have. It is good for kidney, heart and liver conditions. Green juice is an amazing detoxifier.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Juice or Blend</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067320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4247509"/>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FACT! WE ARE ALL PROGRAMMED TO LIKE SUGAR</a:t>
            </a:r>
            <a:r>
              <a:rPr lang="en-US" sz="1400" dirty="0">
                <a:solidFill>
                  <a:srgbClr val="F05958"/>
                </a:solidFill>
                <a:latin typeface="Montserrat Light" panose="00000400000000000000" pitchFamily="50" charset="0"/>
              </a:rPr>
              <a:t>.</a:t>
            </a:r>
          </a:p>
          <a:p>
            <a:pPr>
              <a:lnSpc>
                <a:spcPct val="150000"/>
              </a:lnSpc>
            </a:pPr>
            <a:r>
              <a:rPr lang="en-US" sz="1400" dirty="0">
                <a:latin typeface="Montserrat Light" panose="00000400000000000000" pitchFamily="50" charset="0"/>
              </a:rPr>
              <a:t>New research shows some are genetically much more prone to sugar and food addiction than others. I have observed this in my patients, but now it is becoming clear why some have more trouble kicking the sugar habit than others.</a:t>
            </a:r>
          </a:p>
          <a:p>
            <a:pPr>
              <a:lnSpc>
                <a:spcPct val="150000"/>
              </a:lnSpc>
            </a:pPr>
            <a:r>
              <a:rPr lang="en-US" sz="1400" dirty="0">
                <a:latin typeface="Montserrat Light" panose="00000400000000000000" pitchFamily="50" charset="0"/>
              </a:rPr>
              <a:t>The science demonstrating that people can be biologically addicted to sugar in the same way some can be addicted to heroin, cocaine or nicotine is clear. Bingeing and addictive behaviors are eerily similar in alcoholics and sugar addicts. In fact, most recovering alcoholics often switch to another easily available drug: </a:t>
            </a:r>
            <a:r>
              <a:rPr lang="en-US" sz="1400" b="1" dirty="0">
                <a:latin typeface="Montserrat Light" panose="00000400000000000000" pitchFamily="50" charset="0"/>
              </a:rPr>
              <a:t>sugar</a:t>
            </a:r>
            <a:r>
              <a:rPr lang="en-US" sz="1400" dirty="0">
                <a:latin typeface="Montserrat Light" panose="00000400000000000000" pitchFamily="50" charset="0"/>
              </a:rPr>
              <a:t>.</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It seems that we all vary a bit in our capacity for pleasure. Some need a lot more stimulation to feel pleasure, thus driving us to a range of addictive pleasures that stimulate the reward center in our brain—drug and alcohol addictions, compulsive gambling, sex addiction and of course, sugar, food addiction and compulsive eating.</a:t>
            </a:r>
          </a:p>
          <a:p>
            <a:pPr>
              <a:lnSpc>
                <a:spcPct val="150000"/>
              </a:lnSpc>
            </a:pPr>
            <a:r>
              <a:rPr lang="en-US" sz="1400" dirty="0">
                <a:latin typeface="Montserrat Light" panose="00000400000000000000" pitchFamily="50" charset="0"/>
              </a:rPr>
              <a:t>We often see these as failures or results of character defects. In fact, it may be that addicts of all stripes are simply unlucky and born with unfortunate genetic variations in our reward and pleasure mechanisms.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Sugar Addiction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Rectangle 4">
            <a:extLst>
              <a:ext uri="{FF2B5EF4-FFF2-40B4-BE49-F238E27FC236}">
                <a16:creationId xmlns:a16="http://schemas.microsoft.com/office/drawing/2014/main" id="{AD3DD386-F3C0-4DD9-95FF-A2E13CC657E0}"/>
              </a:ext>
            </a:extLst>
          </p:cNvPr>
          <p:cNvSpPr/>
          <p:nvPr/>
        </p:nvSpPr>
        <p:spPr>
          <a:xfrm>
            <a:off x="409071" y="5941971"/>
            <a:ext cx="4846007" cy="307777"/>
          </a:xfrm>
          <a:prstGeom prst="rect">
            <a:avLst/>
          </a:prstGeom>
        </p:spPr>
        <p:txBody>
          <a:bodyPr wrap="none">
            <a:spAutoFit/>
          </a:bodyPr>
          <a:lstStyle/>
          <a:p>
            <a:r>
              <a:rPr lang="en-US" sz="1400" i="1" dirty="0">
                <a:latin typeface="Montserrat Light" panose="00000400000000000000" pitchFamily="50" charset="0"/>
              </a:rPr>
              <a:t>Adapted from Blood Sugar Solution, Dr. Mark Hyman</a:t>
            </a:r>
          </a:p>
        </p:txBody>
      </p:sp>
    </p:spTree>
    <p:extLst>
      <p:ext uri="{BB962C8B-B14F-4D97-AF65-F5344CB8AC3E}">
        <p14:creationId xmlns:p14="http://schemas.microsoft.com/office/powerpoint/2010/main" val="487370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1" y="1403783"/>
            <a:ext cx="11155683" cy="5217006"/>
          </a:xfrm>
          <a:prstGeom prst="rect">
            <a:avLst/>
          </a:prstGeom>
        </p:spPr>
        <p:txBody>
          <a:bodyPr wrap="square">
            <a:spAutoFit/>
          </a:bodyPr>
          <a:lstStyle/>
          <a:p>
            <a:pPr>
              <a:lnSpc>
                <a:spcPct val="150000"/>
              </a:lnSpc>
            </a:pPr>
            <a:r>
              <a:rPr lang="en-US" sz="1400" b="1" dirty="0">
                <a:latin typeface="Montserrat Light" panose="00000400000000000000" pitchFamily="50" charset="0"/>
              </a:rPr>
              <a:t>The Genetics of Pleasure</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In our brain, a little receptor, the dopamine receptor DRD2 (or D2 for short), must be activated or switched on for us to feel pleasure. The amino acid dopamine triggers this response. Sugar and other stimulating addictions increase dopamine in the short term.</a:t>
            </a:r>
          </a:p>
          <a:p>
            <a:pPr>
              <a:lnSpc>
                <a:spcPct val="150000"/>
              </a:lnSpc>
            </a:pPr>
            <a:r>
              <a:rPr lang="en-US" sz="1400" dirty="0">
                <a:latin typeface="Montserrat Light" panose="00000400000000000000" pitchFamily="50" charset="0"/>
              </a:rPr>
              <a:t>The only problem is it appears that those with sugar addictions, compulsive eating and obesity have D2 systems that need much more stimulation to feel pleasure. Those who have sugar addiction, it seems have fewer D2 dopamine receptors and they need extra stimulation to make them “turn on”.(</a:t>
            </a:r>
            <a:r>
              <a:rPr lang="en-US" sz="1400" dirty="0" err="1">
                <a:latin typeface="Montserrat Light" panose="00000400000000000000" pitchFamily="50" charset="0"/>
                <a:hlinkClick r:id="rId2"/>
              </a:rPr>
              <a:t>i</a:t>
            </a:r>
            <a:r>
              <a:rPr lang="en-US" sz="1400" dirty="0">
                <a:latin typeface="Montserrat Light" panose="00000400000000000000" pitchFamily="50" charset="0"/>
              </a:rPr>
              <a:t>)</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Functional MRI studies of teenagers, both lean and obese, found that the obese teenagers whose brains didn’t light up as much in the dopamine reward centers were more likely to be obese and gain weight later.(</a:t>
            </a:r>
            <a:r>
              <a:rPr lang="en-US" sz="1400" dirty="0">
                <a:latin typeface="Montserrat Light" panose="00000400000000000000" pitchFamily="50" charset="0"/>
                <a:hlinkClick r:id="rId3"/>
              </a:rPr>
              <a:t>ii</a:t>
            </a:r>
            <a:r>
              <a:rPr lang="en-US" sz="1400" dirty="0">
                <a:latin typeface="Montserrat Light" panose="00000400000000000000" pitchFamily="50" charset="0"/>
              </a:rPr>
              <a:t>) They also were more likely to have the D2 gene that coded for fewer receptors.</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Some studies have pointed to drugs or nutrients that can modulate this defective dopamine reward response. In one study, naltrexone, an opioid blocker (blocks the effects of heroin and morphine on the brain) was used in sugar addicts. When they took this drug, which prevented them from getting the temporary high from sugar, they craved less and ate less.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Sugar Addiction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Rectangle 4">
            <a:extLst>
              <a:ext uri="{FF2B5EF4-FFF2-40B4-BE49-F238E27FC236}">
                <a16:creationId xmlns:a16="http://schemas.microsoft.com/office/drawing/2014/main" id="{AD3DD386-F3C0-4DD9-95FF-A2E13CC657E0}"/>
              </a:ext>
            </a:extLst>
          </p:cNvPr>
          <p:cNvSpPr/>
          <p:nvPr/>
        </p:nvSpPr>
        <p:spPr>
          <a:xfrm>
            <a:off x="409071" y="6347875"/>
            <a:ext cx="4846007" cy="307777"/>
          </a:xfrm>
          <a:prstGeom prst="rect">
            <a:avLst/>
          </a:prstGeom>
        </p:spPr>
        <p:txBody>
          <a:bodyPr wrap="none">
            <a:spAutoFit/>
          </a:bodyPr>
          <a:lstStyle/>
          <a:p>
            <a:r>
              <a:rPr lang="en-US" sz="1400" i="1" dirty="0">
                <a:latin typeface="Montserrat Light" panose="00000400000000000000" pitchFamily="50" charset="0"/>
              </a:rPr>
              <a:t>Adapted from Blood Sugar Solution, Dr. Mark Hyman</a:t>
            </a:r>
          </a:p>
        </p:txBody>
      </p:sp>
    </p:spTree>
    <p:extLst>
      <p:ext uri="{BB962C8B-B14F-4D97-AF65-F5344CB8AC3E}">
        <p14:creationId xmlns:p14="http://schemas.microsoft.com/office/powerpoint/2010/main" val="70974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78859" y="2107593"/>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15</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80298" y="2699329"/>
            <a:ext cx="3918557" cy="809773"/>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rPr>
              <a:t>Try some green juice. Consider cutting out your caffeine. </a:t>
            </a:r>
          </a:p>
          <a:p>
            <a:pPr>
              <a:lnSpc>
                <a:spcPts val="1900"/>
              </a:lnSpc>
            </a:pPr>
            <a:endParaRPr lang="en-US" sz="1400" dirty="0">
              <a:latin typeface="Never Let Go" pitchFamily="2" charset="0"/>
            </a:endParaRPr>
          </a:p>
        </p:txBody>
      </p:sp>
      <p:sp>
        <p:nvSpPr>
          <p:cNvPr id="10" name="TextBox 9"/>
          <p:cNvSpPr txBox="1"/>
          <p:nvPr/>
        </p:nvSpPr>
        <p:spPr>
          <a:xfrm>
            <a:off x="6978859" y="1400775"/>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9" name="Picture Placeholder 8" descr="A plate of food and a glass of wine&#10;&#10;Description automatically generated">
            <a:extLst>
              <a:ext uri="{FF2B5EF4-FFF2-40B4-BE49-F238E27FC236}">
                <a16:creationId xmlns:a16="http://schemas.microsoft.com/office/drawing/2014/main" id="{F33DECFB-C9C4-41F6-A3FF-DD8657FEC91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143" b="2143"/>
          <a:stretch>
            <a:fillRect/>
          </a:stretch>
        </p:blipFill>
        <p:spPr/>
      </p:pic>
      <p:sp>
        <p:nvSpPr>
          <p:cNvPr id="12" name="TextBox 11">
            <a:extLst>
              <a:ext uri="{FF2B5EF4-FFF2-40B4-BE49-F238E27FC236}">
                <a16:creationId xmlns:a16="http://schemas.microsoft.com/office/drawing/2014/main" id="{983847C8-AE58-4A51-921C-1D57C0E2E889}"/>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16590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D84DD17-37B7-4BE9-9B1C-606109B030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18" r="-2" b="4264"/>
          <a:stretch/>
        </p:blipFill>
        <p:spPr>
          <a:xfrm>
            <a:off x="6096000" y="0"/>
            <a:ext cx="6080273" cy="6922531"/>
          </a:xfrm>
          <a:prstGeom prst="rect">
            <a:avLst/>
          </a:prstGeom>
          <a:effectLst/>
        </p:spPr>
      </p:pic>
      <p:pic>
        <p:nvPicPr>
          <p:cNvPr id="18" name="Picture 17">
            <a:extLst>
              <a:ext uri="{FF2B5EF4-FFF2-40B4-BE49-F238E27FC236}">
                <a16:creationId xmlns:a16="http://schemas.microsoft.com/office/drawing/2014/main" id="{F176FA08-406A-42CE-8C15-4F8F19169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61028" y="8154967"/>
            <a:ext cx="89620" cy="121136"/>
          </a:xfrm>
          <a:prstGeom prst="rect">
            <a:avLst/>
          </a:prstGeom>
        </p:spPr>
      </p:pic>
      <p:pic>
        <p:nvPicPr>
          <p:cNvPr id="16" name="Picture 2">
            <a:extLst>
              <a:ext uri="{FF2B5EF4-FFF2-40B4-BE49-F238E27FC236}">
                <a16:creationId xmlns:a16="http://schemas.microsoft.com/office/drawing/2014/main" id="{C66180AA-7541-4C84-BED6-13A9E08029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71525" y="8052641"/>
            <a:ext cx="112294" cy="12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2DA7A544-5011-46B5-B326-00AD776FD4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4875" y="7942042"/>
            <a:ext cx="85740" cy="110599"/>
          </a:xfrm>
          <a:prstGeom prst="rect">
            <a:avLst/>
          </a:prstGeom>
        </p:spPr>
      </p:pic>
      <p:pic>
        <p:nvPicPr>
          <p:cNvPr id="13" name="Picture 12" descr="A plate of food on a table&#10;&#10;Description automatically generated">
            <a:extLst>
              <a:ext uri="{FF2B5EF4-FFF2-40B4-BE49-F238E27FC236}">
                <a16:creationId xmlns:a16="http://schemas.microsoft.com/office/drawing/2014/main" id="{2AF69353-D678-45FD-AC59-5FA2170B1E80}"/>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995" r="20557" b="-1"/>
          <a:stretch/>
        </p:blipFill>
        <p:spPr>
          <a:xfrm flipV="1">
            <a:off x="12153414" y="8465934"/>
            <a:ext cx="112294" cy="12198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extBox 13">
            <a:extLst>
              <a:ext uri="{FF2B5EF4-FFF2-40B4-BE49-F238E27FC236}">
                <a16:creationId xmlns:a16="http://schemas.microsoft.com/office/drawing/2014/main" id="{9965F6C1-4FE5-4EFF-BA3F-5CC2D06C86F3}"/>
              </a:ext>
            </a:extLst>
          </p:cNvPr>
          <p:cNvSpPr txBox="1"/>
          <p:nvPr/>
        </p:nvSpPr>
        <p:spPr>
          <a:xfrm flipH="1">
            <a:off x="12153414" y="8035020"/>
            <a:ext cx="45719" cy="200055"/>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pic>
        <p:nvPicPr>
          <p:cNvPr id="9" name="Picture 8">
            <a:extLst>
              <a:ext uri="{FF2B5EF4-FFF2-40B4-BE49-F238E27FC236}">
                <a16:creationId xmlns:a16="http://schemas.microsoft.com/office/drawing/2014/main" id="{F3FBFD43-5ED9-4FCA-8355-D6603D5035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231" r="18837" b="-1"/>
          <a:stretch/>
        </p:blipFill>
        <p:spPr>
          <a:xfrm>
            <a:off x="11465644" y="7880684"/>
            <a:ext cx="77527" cy="8421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61156" y="1444699"/>
            <a:ext cx="5386501" cy="4168000"/>
          </a:xfrm>
          <a:prstGeom prst="rect">
            <a:avLst/>
          </a:prstGeom>
        </p:spPr>
        <p:txBody>
          <a:bodyPr wrap="square">
            <a:spAutoFit/>
          </a:bodyPr>
          <a:lstStyle/>
          <a:p>
            <a:pPr>
              <a:lnSpc>
                <a:spcPct val="150000"/>
              </a:lnSpc>
            </a:pPr>
            <a:r>
              <a:rPr lang="en-US" sz="1400" dirty="0">
                <a:latin typeface="Montserrat Light" panose="00000400000000000000" pitchFamily="50" charset="0"/>
              </a:rPr>
              <a:t>There are also some promising studies of nutraceuticals that can modulate dopamine receptor function and appetite regulation.</a:t>
            </a:r>
          </a:p>
          <a:p>
            <a:pPr>
              <a:lnSpc>
                <a:spcPct val="150000"/>
              </a:lnSpc>
            </a:pPr>
            <a:r>
              <a:rPr lang="en-US" sz="1400" dirty="0">
                <a:latin typeface="Montserrat Light" panose="00000400000000000000" pitchFamily="50" charset="0"/>
              </a:rPr>
              <a:t>Bruce Ames, Ph.D., found that high levels of nutrients can reduce disease in people with 50 different gene variants. Nutrients may modulate the function of our genes, improve their function, or affect the activity of enzymes that genes produce. In fact, one third of our entire DNA has one simple job: To code for and produce enzymes controlled by nutrient co-factors. This means that nutrients have a powerful ability to modify the expression of your genes. </a:t>
            </a:r>
          </a:p>
          <a:p>
            <a:pPr>
              <a:lnSpc>
                <a:spcPts val="1900"/>
              </a:lnSpc>
              <a:spcBef>
                <a:spcPts val="0"/>
              </a:spcBef>
            </a:pPr>
            <a:endParaRPr lang="en-US" sz="1400" dirty="0"/>
          </a:p>
          <a:p>
            <a:pPr>
              <a:lnSpc>
                <a:spcPct val="150000"/>
              </a:lnSpc>
              <a:spcBef>
                <a:spcPts val="0"/>
              </a:spcBef>
            </a:pPr>
            <a:endParaRPr lang="en-US" sz="1400" dirty="0">
              <a:latin typeface="Montserrat Light" panose="00000400000000000000" pitchFamily="50" charset="0"/>
            </a:endParaRPr>
          </a:p>
        </p:txBody>
      </p:sp>
      <p:sp>
        <p:nvSpPr>
          <p:cNvPr id="22" name="TextBox 21"/>
          <p:cNvSpPr txBox="1"/>
          <p:nvPr/>
        </p:nvSpPr>
        <p:spPr>
          <a:xfrm>
            <a:off x="361156" y="459934"/>
            <a:ext cx="584416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Sugar Addiction</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6" name="Picture Placeholder 5" descr="A wooden table&#10;&#10;Description automatically generated">
            <a:extLst>
              <a:ext uri="{FF2B5EF4-FFF2-40B4-BE49-F238E27FC236}">
                <a16:creationId xmlns:a16="http://schemas.microsoft.com/office/drawing/2014/main" id="{FE65808B-A767-4629-9E9E-0E32C33686FC}"/>
              </a:ext>
            </a:extLst>
          </p:cNvPr>
          <p:cNvPicPr>
            <a:picLocks noGrp="1" noChangeAspect="1"/>
          </p:cNvPicPr>
          <p:nvPr>
            <p:ph type="pic" sz="quarter" idx="11"/>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t="5640" b="5640"/>
          <a:stretch>
            <a:fillRect/>
          </a:stretch>
        </p:blipFill>
        <p:spPr>
          <a:xfrm flipH="1" flipV="1">
            <a:off x="11575255" y="8587919"/>
            <a:ext cx="81278" cy="48079"/>
          </a:xfrm>
        </p:spPr>
      </p:pic>
      <p:sp>
        <p:nvSpPr>
          <p:cNvPr id="2" name="TextBox 1">
            <a:extLst>
              <a:ext uri="{FF2B5EF4-FFF2-40B4-BE49-F238E27FC236}">
                <a16:creationId xmlns:a16="http://schemas.microsoft.com/office/drawing/2014/main" id="{4718C02B-4059-4D11-A37B-B1C9FE39D605}"/>
              </a:ext>
            </a:extLst>
          </p:cNvPr>
          <p:cNvSpPr txBox="1"/>
          <p:nvPr/>
        </p:nvSpPr>
        <p:spPr>
          <a:xfrm>
            <a:off x="1334130" y="284650"/>
            <a:ext cx="94827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C5E4B55-62C7-4E45-A85E-3756D54D11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1656533" y="7730744"/>
            <a:ext cx="85271" cy="48962"/>
          </a:xfrm>
          <a:prstGeom prst="rect">
            <a:avLst/>
          </a:prstGeom>
        </p:spPr>
      </p:pic>
      <p:pic>
        <p:nvPicPr>
          <p:cNvPr id="4" name="Picture 3" descr="A plate of food on a table&#10;&#10;Description automatically generated">
            <a:extLst>
              <a:ext uri="{FF2B5EF4-FFF2-40B4-BE49-F238E27FC236}">
                <a16:creationId xmlns:a16="http://schemas.microsoft.com/office/drawing/2014/main" id="{117478C6-1E60-44D1-B93B-10B394299677}"/>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852441" y="7942042"/>
            <a:ext cx="68442" cy="45719"/>
          </a:xfrm>
          <a:prstGeom prst="rect">
            <a:avLst/>
          </a:prstGeom>
        </p:spPr>
      </p:pic>
      <p:sp>
        <p:nvSpPr>
          <p:cNvPr id="3" name="TextBox 2">
            <a:extLst>
              <a:ext uri="{FF2B5EF4-FFF2-40B4-BE49-F238E27FC236}">
                <a16:creationId xmlns:a16="http://schemas.microsoft.com/office/drawing/2014/main" id="{F404157E-A4AB-44B8-95B9-DDB89C1EE9D5}"/>
              </a:ext>
            </a:extLst>
          </p:cNvPr>
          <p:cNvSpPr txBox="1"/>
          <p:nvPr/>
        </p:nvSpPr>
        <p:spPr>
          <a:xfrm>
            <a:off x="1693044" y="1574694"/>
            <a:ext cx="3619087" cy="692690"/>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spcBef>
                <a:spcPts val="0"/>
              </a:spcBef>
              <a:buFont typeface="Wingdings" panose="05000000000000000000" pitchFamily="2" charset="2"/>
              <a:buChar char="§"/>
            </a:pPr>
            <a:endParaRPr lang="en-US" sz="1400" dirty="0">
              <a:latin typeface="Montserrat Light" panose="00000400000000000000" pitchFamily="50" charset="0"/>
            </a:endParaRPr>
          </a:p>
        </p:txBody>
      </p:sp>
      <p:pic>
        <p:nvPicPr>
          <p:cNvPr id="19" name="Picture 18">
            <a:extLst>
              <a:ext uri="{FF2B5EF4-FFF2-40B4-BE49-F238E27FC236}">
                <a16:creationId xmlns:a16="http://schemas.microsoft.com/office/drawing/2014/main" id="{146D5EB9-57FD-485C-BF2D-3914EE8219B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518211" y="7911678"/>
            <a:ext cx="61849" cy="60727"/>
          </a:xfrm>
          <a:prstGeom prst="rect">
            <a:avLst/>
          </a:prstGeom>
        </p:spPr>
      </p:pic>
      <p:sp>
        <p:nvSpPr>
          <p:cNvPr id="10" name="Rectangle 9">
            <a:extLst>
              <a:ext uri="{FF2B5EF4-FFF2-40B4-BE49-F238E27FC236}">
                <a16:creationId xmlns:a16="http://schemas.microsoft.com/office/drawing/2014/main" id="{24058B54-2D53-470A-B5FD-2A3985E1ED6E}"/>
              </a:ext>
            </a:extLst>
          </p:cNvPr>
          <p:cNvSpPr/>
          <p:nvPr/>
        </p:nvSpPr>
        <p:spPr>
          <a:xfrm>
            <a:off x="1347393" y="5458154"/>
            <a:ext cx="4846007" cy="307777"/>
          </a:xfrm>
          <a:prstGeom prst="rect">
            <a:avLst/>
          </a:prstGeom>
        </p:spPr>
        <p:txBody>
          <a:bodyPr wrap="none">
            <a:spAutoFit/>
          </a:bodyPr>
          <a:lstStyle/>
          <a:p>
            <a:r>
              <a:rPr lang="en-US" sz="1400" i="1" dirty="0">
                <a:latin typeface="Montserrat Light" panose="00000400000000000000" pitchFamily="50" charset="0"/>
              </a:rPr>
              <a:t>Adapted from Blood Sugar Solution, Dr. Mark Hyman</a:t>
            </a:r>
          </a:p>
        </p:txBody>
      </p:sp>
    </p:spTree>
    <p:extLst>
      <p:ext uri="{BB962C8B-B14F-4D97-AF65-F5344CB8AC3E}">
        <p14:creationId xmlns:p14="http://schemas.microsoft.com/office/powerpoint/2010/main" val="370835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1" y="1447771"/>
            <a:ext cx="11155683" cy="3601179"/>
          </a:xfrm>
          <a:prstGeom prst="rect">
            <a:avLst/>
          </a:prstGeom>
        </p:spPr>
        <p:txBody>
          <a:bodyPr wrap="square">
            <a:spAutoFit/>
          </a:bodyPr>
          <a:lstStyle/>
          <a:p>
            <a:pPr>
              <a:lnSpc>
                <a:spcPct val="150000"/>
              </a:lnSpc>
            </a:pPr>
            <a:r>
              <a:rPr lang="en-US" sz="1400" b="1" dirty="0">
                <a:latin typeface="Montserrat Light" panose="00000400000000000000" pitchFamily="50" charset="0"/>
              </a:rPr>
              <a:t>Overcoming Your Sugar Addiction</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Despite being stuck with the sugar addiction low-pleasure gene, you may be able to modify its activity by modulating your brain chemistry and receptor function with the use of specific nutrients that either improve gene expression or modify the activity, the enzymes or the receptors, even if they are somewhat impaired.</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Regulation of hormones and neurotransmitters that affect appetite and cravings is complex and involves many factors, including how quickly food spikes our blood sugar, stress, getting enough sleep, nutritional deficiencies, chemicals such as artificial sweeteners, food sensitivities which drive inflammation, and more.</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For those with personal struggles with food addiction, remember it is not a moral failing or lack of willpower.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Sugar Addiction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Rectangle 4">
            <a:extLst>
              <a:ext uri="{FF2B5EF4-FFF2-40B4-BE49-F238E27FC236}">
                <a16:creationId xmlns:a16="http://schemas.microsoft.com/office/drawing/2014/main" id="{AD3DD386-F3C0-4DD9-95FF-A2E13CC657E0}"/>
              </a:ext>
            </a:extLst>
          </p:cNvPr>
          <p:cNvSpPr/>
          <p:nvPr/>
        </p:nvSpPr>
        <p:spPr>
          <a:xfrm>
            <a:off x="409071" y="6024200"/>
            <a:ext cx="4846007" cy="307777"/>
          </a:xfrm>
          <a:prstGeom prst="rect">
            <a:avLst/>
          </a:prstGeom>
        </p:spPr>
        <p:txBody>
          <a:bodyPr wrap="none">
            <a:spAutoFit/>
          </a:bodyPr>
          <a:lstStyle/>
          <a:p>
            <a:r>
              <a:rPr lang="en-US" sz="1400" i="1" dirty="0">
                <a:latin typeface="Montserrat Light" panose="00000400000000000000" pitchFamily="50" charset="0"/>
              </a:rPr>
              <a:t>Adapted from Blood Sugar Solution, Dr. Mark Hyman</a:t>
            </a:r>
          </a:p>
        </p:txBody>
      </p:sp>
    </p:spTree>
    <p:extLst>
      <p:ext uri="{BB962C8B-B14F-4D97-AF65-F5344CB8AC3E}">
        <p14:creationId xmlns:p14="http://schemas.microsoft.com/office/powerpoint/2010/main" val="2147295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1" y="1447771"/>
            <a:ext cx="11373855" cy="4893840"/>
          </a:xfrm>
          <a:prstGeom prst="rect">
            <a:avLst/>
          </a:prstGeom>
        </p:spPr>
        <p:txBody>
          <a:bodyPr wrap="square">
            <a:spAutoFit/>
          </a:bodyPr>
          <a:lstStyle/>
          <a:p>
            <a:pPr>
              <a:lnSpc>
                <a:spcPct val="150000"/>
              </a:lnSpc>
            </a:pPr>
            <a:r>
              <a:rPr lang="en-US" sz="1400" dirty="0">
                <a:latin typeface="Montserrat Light" panose="00000400000000000000" pitchFamily="50" charset="0"/>
              </a:rPr>
              <a:t>Balance your blood sugar: Research studies say that low blood sugar levels are associated with LOWER overall blood flow to the brain, which means more BAD decisions. To keep your blood sugar stable:</a:t>
            </a:r>
          </a:p>
          <a:p>
            <a:pPr>
              <a:lnSpc>
                <a:spcPct val="150000"/>
              </a:lnSpc>
            </a:pPr>
            <a:endParaRPr lang="en-US" sz="1400" dirty="0">
              <a:latin typeface="Montserrat Light" panose="00000400000000000000" pitchFamily="50" charset="0"/>
            </a:endParaRPr>
          </a:p>
          <a:p>
            <a:pPr marL="228600" indent="-228600">
              <a:lnSpc>
                <a:spcPct val="150000"/>
              </a:lnSpc>
              <a:buFont typeface="+mj-lt"/>
              <a:buAutoNum type="arabicPeriod"/>
            </a:pPr>
            <a:r>
              <a:rPr lang="en-US" sz="1400" dirty="0">
                <a:latin typeface="Montserrat Light" panose="00000400000000000000" pitchFamily="50" charset="0"/>
              </a:rPr>
              <a:t>Eat a nutritious breakfast with some protein, like eggs, protein shakes or nut butters. Studies repeatedly show that eating a healthy breakfast helps people maintain weight loss.</a:t>
            </a:r>
          </a:p>
          <a:p>
            <a:pPr marL="228600" indent="-228600">
              <a:lnSpc>
                <a:spcPct val="150000"/>
              </a:lnSpc>
              <a:buFont typeface="+mj-lt"/>
              <a:buAutoNum type="arabicPeriod"/>
            </a:pPr>
            <a:r>
              <a:rPr lang="en-US" sz="1400" dirty="0">
                <a:latin typeface="Montserrat Light" panose="00000400000000000000" pitchFamily="50" charset="0"/>
              </a:rPr>
              <a:t>Have smaller meals throughout the day. Eat every 3-4 hours and have some protein with each snack or meal (lean animal protein, nuts, seeds or beans).</a:t>
            </a:r>
          </a:p>
          <a:p>
            <a:pPr marL="228600" indent="-228600">
              <a:lnSpc>
                <a:spcPct val="150000"/>
              </a:lnSpc>
              <a:buFont typeface="+mj-lt"/>
              <a:buAutoNum type="arabicPeriod"/>
            </a:pPr>
            <a:r>
              <a:rPr lang="en-US" sz="1400" dirty="0">
                <a:latin typeface="Montserrat Light" panose="00000400000000000000" pitchFamily="50" charset="0"/>
              </a:rPr>
              <a:t>Avoid eating 3 hours before bedtime.</a:t>
            </a:r>
          </a:p>
          <a:p>
            <a:pPr marL="228600" indent="-228600">
              <a:lnSpc>
                <a:spcPct val="150000"/>
              </a:lnSpc>
              <a:buFont typeface="+mj-lt"/>
              <a:buAutoNum type="arabicPeriod"/>
            </a:pPr>
            <a:r>
              <a:rPr lang="en-US" sz="1400" dirty="0">
                <a:latin typeface="Montserrat Light" panose="00000400000000000000" pitchFamily="50" charset="0"/>
              </a:rPr>
              <a:t>Eliminate sugar and artificial sweeteners and your cravings will go away. If you are addicted to narcotics or alcohol you can’t simply just cut down. You must stop for you brain to reset. Eliminate refined sugars, sodas, fruit juices and artificial sweeteners from your diet. These are all drugs that will fuel cravings.</a:t>
            </a:r>
          </a:p>
          <a:p>
            <a:pPr marL="228600" indent="-228600">
              <a:lnSpc>
                <a:spcPct val="150000"/>
              </a:lnSpc>
              <a:buFont typeface="+mj-lt"/>
              <a:buAutoNum type="arabicPeriod"/>
            </a:pPr>
            <a:r>
              <a:rPr lang="en-US" sz="1400" dirty="0">
                <a:latin typeface="Montserrat Light" panose="00000400000000000000" pitchFamily="50" charset="0"/>
              </a:rPr>
              <a:t>Determine if hidden food allergies are triggering your cravings. We often crave the very foods that we have a hidden allergy to. </a:t>
            </a:r>
          </a:p>
          <a:p>
            <a:pPr marL="228600" indent="-228600">
              <a:lnSpc>
                <a:spcPct val="150000"/>
              </a:lnSpc>
              <a:buFont typeface="+mj-lt"/>
              <a:buAutoNum type="arabicPeriod"/>
            </a:pPr>
            <a:r>
              <a:rPr lang="en-US" sz="1400" dirty="0">
                <a:latin typeface="Montserrat Light" panose="00000400000000000000" pitchFamily="50" charset="0"/>
              </a:rPr>
              <a:t>Get 7-8 hours of sleep. Research shows that lack of sleep increases cravings.</a:t>
            </a:r>
          </a:p>
          <a:p>
            <a:pPr marL="228600" indent="-228600">
              <a:lnSpc>
                <a:spcPct val="150000"/>
              </a:lnSpc>
              <a:buFont typeface="+mj-lt"/>
              <a:buAutoNum type="arabicPeriod"/>
            </a:pPr>
            <a:r>
              <a:rPr lang="en-US" sz="1400" dirty="0">
                <a:latin typeface="Montserrat Light" panose="00000400000000000000" pitchFamily="50" charset="0"/>
              </a:rPr>
              <a:t>Optimize your nutrient status.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Sugar Addiction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Rectangle 4">
            <a:extLst>
              <a:ext uri="{FF2B5EF4-FFF2-40B4-BE49-F238E27FC236}">
                <a16:creationId xmlns:a16="http://schemas.microsoft.com/office/drawing/2014/main" id="{AD3DD386-F3C0-4DD9-95FF-A2E13CC657E0}"/>
              </a:ext>
            </a:extLst>
          </p:cNvPr>
          <p:cNvSpPr/>
          <p:nvPr/>
        </p:nvSpPr>
        <p:spPr>
          <a:xfrm>
            <a:off x="409071" y="6191089"/>
            <a:ext cx="4846007" cy="307777"/>
          </a:xfrm>
          <a:prstGeom prst="rect">
            <a:avLst/>
          </a:prstGeom>
        </p:spPr>
        <p:txBody>
          <a:bodyPr wrap="none">
            <a:spAutoFit/>
          </a:bodyPr>
          <a:lstStyle/>
          <a:p>
            <a:r>
              <a:rPr lang="en-US" sz="1400" i="1" dirty="0">
                <a:latin typeface="Montserrat Light" panose="00000400000000000000" pitchFamily="50" charset="0"/>
              </a:rPr>
              <a:t>Adapted from Blood Sugar Solution, Dr. Mark Hyman</a:t>
            </a:r>
          </a:p>
        </p:txBody>
      </p:sp>
    </p:spTree>
    <p:extLst>
      <p:ext uri="{BB962C8B-B14F-4D97-AF65-F5344CB8AC3E}">
        <p14:creationId xmlns:p14="http://schemas.microsoft.com/office/powerpoint/2010/main" val="2059943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D84DD17-37B7-4BE9-9B1C-606109B030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18" r="-2" b="4264"/>
          <a:stretch/>
        </p:blipFill>
        <p:spPr>
          <a:xfrm flipV="1">
            <a:off x="12265708" y="8818778"/>
            <a:ext cx="45719" cy="52052"/>
          </a:xfrm>
          <a:prstGeom prst="rect">
            <a:avLst/>
          </a:prstGeom>
          <a:effectLst/>
        </p:spPr>
      </p:pic>
      <p:pic>
        <p:nvPicPr>
          <p:cNvPr id="18" name="Picture 17">
            <a:extLst>
              <a:ext uri="{FF2B5EF4-FFF2-40B4-BE49-F238E27FC236}">
                <a16:creationId xmlns:a16="http://schemas.microsoft.com/office/drawing/2014/main" id="{F176FA08-406A-42CE-8C15-4F8F19169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61028" y="8154967"/>
            <a:ext cx="89620" cy="121136"/>
          </a:xfrm>
          <a:prstGeom prst="rect">
            <a:avLst/>
          </a:prstGeom>
        </p:spPr>
      </p:pic>
      <p:pic>
        <p:nvPicPr>
          <p:cNvPr id="16" name="Picture 2">
            <a:extLst>
              <a:ext uri="{FF2B5EF4-FFF2-40B4-BE49-F238E27FC236}">
                <a16:creationId xmlns:a16="http://schemas.microsoft.com/office/drawing/2014/main" id="{C66180AA-7541-4C84-BED6-13A9E08029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71525" y="8052641"/>
            <a:ext cx="112294" cy="12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2DA7A544-5011-46B5-B326-00AD776FD4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4875" y="7942042"/>
            <a:ext cx="85740" cy="110599"/>
          </a:xfrm>
          <a:prstGeom prst="rect">
            <a:avLst/>
          </a:prstGeom>
        </p:spPr>
      </p:pic>
      <p:pic>
        <p:nvPicPr>
          <p:cNvPr id="13" name="Picture 12" descr="A plate of food on a table&#10;&#10;Description automatically generated">
            <a:extLst>
              <a:ext uri="{FF2B5EF4-FFF2-40B4-BE49-F238E27FC236}">
                <a16:creationId xmlns:a16="http://schemas.microsoft.com/office/drawing/2014/main" id="{2AF69353-D678-45FD-AC59-5FA2170B1E80}"/>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995" r="20557" b="-1"/>
          <a:stretch/>
        </p:blipFill>
        <p:spPr>
          <a:xfrm flipV="1">
            <a:off x="12153414" y="8465934"/>
            <a:ext cx="112294" cy="12198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extBox 13">
            <a:extLst>
              <a:ext uri="{FF2B5EF4-FFF2-40B4-BE49-F238E27FC236}">
                <a16:creationId xmlns:a16="http://schemas.microsoft.com/office/drawing/2014/main" id="{9965F6C1-4FE5-4EFF-BA3F-5CC2D06C86F3}"/>
              </a:ext>
            </a:extLst>
          </p:cNvPr>
          <p:cNvSpPr txBox="1"/>
          <p:nvPr/>
        </p:nvSpPr>
        <p:spPr>
          <a:xfrm flipH="1">
            <a:off x="12153414" y="8035020"/>
            <a:ext cx="45719" cy="200055"/>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pic>
        <p:nvPicPr>
          <p:cNvPr id="9" name="Picture 8">
            <a:extLst>
              <a:ext uri="{FF2B5EF4-FFF2-40B4-BE49-F238E27FC236}">
                <a16:creationId xmlns:a16="http://schemas.microsoft.com/office/drawing/2014/main" id="{F3FBFD43-5ED9-4FCA-8355-D6603D5035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231" r="18837" b="-1"/>
          <a:stretch/>
        </p:blipFill>
        <p:spPr>
          <a:xfrm>
            <a:off x="11465644" y="7880684"/>
            <a:ext cx="77527" cy="8421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61156" y="1444699"/>
            <a:ext cx="6964522" cy="4168000"/>
          </a:xfrm>
          <a:prstGeom prst="rect">
            <a:avLst/>
          </a:prstGeom>
        </p:spPr>
        <p:txBody>
          <a:bodyPr wrap="square">
            <a:spAutoFit/>
          </a:bodyPr>
          <a:lstStyle/>
          <a:p>
            <a:pPr marL="344488" indent="-288925">
              <a:lnSpc>
                <a:spcPct val="150000"/>
              </a:lnSpc>
              <a:buFont typeface="+mj-lt"/>
              <a:buAutoNum type="arabicPeriod" startAt="8"/>
            </a:pPr>
            <a:r>
              <a:rPr lang="en-US" sz="1400" dirty="0">
                <a:latin typeface="Montserrat Light" panose="00000400000000000000" pitchFamily="50" charset="0"/>
              </a:rPr>
              <a:t>Optimize your vitamin D level. According to one study, when Vitamin D levels are low, the hormone that helps turn off your appetite doesn’t work and people feel hungry all the time, no matter how much they eat.</a:t>
            </a:r>
          </a:p>
          <a:p>
            <a:pPr marL="344488" indent="-288925">
              <a:lnSpc>
                <a:spcPct val="150000"/>
              </a:lnSpc>
              <a:buFont typeface="+mj-lt"/>
              <a:buAutoNum type="arabicPeriod" startAt="8"/>
            </a:pPr>
            <a:r>
              <a:rPr lang="en-US" sz="1400" dirty="0">
                <a:latin typeface="Montserrat Light" panose="00000400000000000000" pitchFamily="50" charset="0"/>
              </a:rPr>
              <a:t>Optimize Omega-3s. Low levels of Omega-3 fatty acids are involved in normal brain cell function, insulin control and inflammation</a:t>
            </a:r>
          </a:p>
          <a:p>
            <a:pPr marL="344488" indent="-288925">
              <a:lnSpc>
                <a:spcPct val="150000"/>
              </a:lnSpc>
              <a:buFont typeface="+mj-lt"/>
              <a:buAutoNum type="arabicPeriod" startAt="8"/>
            </a:pPr>
            <a:r>
              <a:rPr lang="en-US" sz="1400" dirty="0">
                <a:latin typeface="Montserrat Light" panose="00000400000000000000" pitchFamily="50" charset="0"/>
              </a:rPr>
              <a:t>Consider taking natural supplements to control cravings. Glutamine, tyrosine and 5-HTP are amino acids that help reduce cravings. Stress reducing herbs such as </a:t>
            </a:r>
            <a:r>
              <a:rPr lang="en-US" sz="1400" dirty="0" err="1">
                <a:latin typeface="Montserrat Light" panose="00000400000000000000" pitchFamily="50" charset="0"/>
              </a:rPr>
              <a:t>Rhodiola</a:t>
            </a:r>
            <a:r>
              <a:rPr lang="en-US" sz="1400" dirty="0">
                <a:latin typeface="Montserrat Light" panose="00000400000000000000" pitchFamily="50" charset="0"/>
              </a:rPr>
              <a:t> can help. Chromium balances blood sugar and can help take the edge off cravings. Glucomannan fiber is very helpful to reduce the spikes in sugar and insulin that drive cravings and hunger.</a:t>
            </a:r>
          </a:p>
          <a:p>
            <a:pPr>
              <a:lnSpc>
                <a:spcPts val="1900"/>
              </a:lnSpc>
              <a:spcBef>
                <a:spcPts val="0"/>
              </a:spcBef>
            </a:pPr>
            <a:endParaRPr lang="en-US" sz="1400" dirty="0"/>
          </a:p>
          <a:p>
            <a:pPr>
              <a:lnSpc>
                <a:spcPct val="150000"/>
              </a:lnSpc>
              <a:spcBef>
                <a:spcPts val="0"/>
              </a:spcBef>
            </a:pPr>
            <a:endParaRPr lang="en-US" sz="1400" dirty="0">
              <a:latin typeface="Montserrat Light" panose="00000400000000000000" pitchFamily="50" charset="0"/>
            </a:endParaRPr>
          </a:p>
        </p:txBody>
      </p:sp>
      <p:sp>
        <p:nvSpPr>
          <p:cNvPr id="22" name="TextBox 21"/>
          <p:cNvSpPr txBox="1"/>
          <p:nvPr/>
        </p:nvSpPr>
        <p:spPr>
          <a:xfrm>
            <a:off x="361156" y="459934"/>
            <a:ext cx="584416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Sugar Addiction</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6" name="Picture Placeholder 5" descr="A wooden table&#10;&#10;Description automatically generated">
            <a:extLst>
              <a:ext uri="{FF2B5EF4-FFF2-40B4-BE49-F238E27FC236}">
                <a16:creationId xmlns:a16="http://schemas.microsoft.com/office/drawing/2014/main" id="{FE65808B-A767-4629-9E9E-0E32C33686FC}"/>
              </a:ext>
            </a:extLst>
          </p:cNvPr>
          <p:cNvPicPr>
            <a:picLocks noGrp="1" noChangeAspect="1"/>
          </p:cNvPicPr>
          <p:nvPr>
            <p:ph type="pic" sz="quarter" idx="11"/>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t="5640" b="5640"/>
          <a:stretch>
            <a:fillRect/>
          </a:stretch>
        </p:blipFill>
        <p:spPr>
          <a:xfrm flipH="1" flipV="1">
            <a:off x="11575255" y="8587919"/>
            <a:ext cx="81278" cy="48079"/>
          </a:xfrm>
        </p:spPr>
      </p:pic>
      <p:sp>
        <p:nvSpPr>
          <p:cNvPr id="2" name="TextBox 1">
            <a:extLst>
              <a:ext uri="{FF2B5EF4-FFF2-40B4-BE49-F238E27FC236}">
                <a16:creationId xmlns:a16="http://schemas.microsoft.com/office/drawing/2014/main" id="{4718C02B-4059-4D11-A37B-B1C9FE39D605}"/>
              </a:ext>
            </a:extLst>
          </p:cNvPr>
          <p:cNvSpPr txBox="1"/>
          <p:nvPr/>
        </p:nvSpPr>
        <p:spPr>
          <a:xfrm>
            <a:off x="1334130" y="284650"/>
            <a:ext cx="94827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C5E4B55-62C7-4E45-A85E-3756D54D11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1656533" y="7730744"/>
            <a:ext cx="85271" cy="48962"/>
          </a:xfrm>
          <a:prstGeom prst="rect">
            <a:avLst/>
          </a:prstGeom>
        </p:spPr>
      </p:pic>
      <p:pic>
        <p:nvPicPr>
          <p:cNvPr id="4" name="Picture 3" descr="A plate of food on a table&#10;&#10;Description automatically generated">
            <a:extLst>
              <a:ext uri="{FF2B5EF4-FFF2-40B4-BE49-F238E27FC236}">
                <a16:creationId xmlns:a16="http://schemas.microsoft.com/office/drawing/2014/main" id="{117478C6-1E60-44D1-B93B-10B394299677}"/>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852441" y="7942042"/>
            <a:ext cx="68442" cy="45719"/>
          </a:xfrm>
          <a:prstGeom prst="rect">
            <a:avLst/>
          </a:prstGeom>
        </p:spPr>
      </p:pic>
      <p:sp>
        <p:nvSpPr>
          <p:cNvPr id="3" name="TextBox 2">
            <a:extLst>
              <a:ext uri="{FF2B5EF4-FFF2-40B4-BE49-F238E27FC236}">
                <a16:creationId xmlns:a16="http://schemas.microsoft.com/office/drawing/2014/main" id="{F404157E-A4AB-44B8-95B9-DDB89C1EE9D5}"/>
              </a:ext>
            </a:extLst>
          </p:cNvPr>
          <p:cNvSpPr txBox="1"/>
          <p:nvPr/>
        </p:nvSpPr>
        <p:spPr>
          <a:xfrm>
            <a:off x="1693044" y="1574694"/>
            <a:ext cx="3619087" cy="692690"/>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spcBef>
                <a:spcPts val="0"/>
              </a:spcBef>
              <a:buFont typeface="Wingdings" panose="05000000000000000000" pitchFamily="2" charset="2"/>
              <a:buChar char="§"/>
            </a:pPr>
            <a:endParaRPr lang="en-US" sz="1400" dirty="0">
              <a:latin typeface="Montserrat Light" panose="00000400000000000000" pitchFamily="50" charset="0"/>
            </a:endParaRPr>
          </a:p>
        </p:txBody>
      </p:sp>
      <p:pic>
        <p:nvPicPr>
          <p:cNvPr id="19" name="Picture 18">
            <a:extLst>
              <a:ext uri="{FF2B5EF4-FFF2-40B4-BE49-F238E27FC236}">
                <a16:creationId xmlns:a16="http://schemas.microsoft.com/office/drawing/2014/main" id="{146D5EB9-57FD-485C-BF2D-3914EE8219B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518211" y="7911678"/>
            <a:ext cx="61849" cy="60727"/>
          </a:xfrm>
          <a:prstGeom prst="rect">
            <a:avLst/>
          </a:prstGeom>
        </p:spPr>
      </p:pic>
      <p:sp>
        <p:nvSpPr>
          <p:cNvPr id="10" name="Rectangle 9">
            <a:extLst>
              <a:ext uri="{FF2B5EF4-FFF2-40B4-BE49-F238E27FC236}">
                <a16:creationId xmlns:a16="http://schemas.microsoft.com/office/drawing/2014/main" id="{24058B54-2D53-470A-B5FD-2A3985E1ED6E}"/>
              </a:ext>
            </a:extLst>
          </p:cNvPr>
          <p:cNvSpPr/>
          <p:nvPr/>
        </p:nvSpPr>
        <p:spPr>
          <a:xfrm>
            <a:off x="1359313" y="5827486"/>
            <a:ext cx="4846007" cy="307777"/>
          </a:xfrm>
          <a:prstGeom prst="rect">
            <a:avLst/>
          </a:prstGeom>
        </p:spPr>
        <p:txBody>
          <a:bodyPr wrap="none">
            <a:spAutoFit/>
          </a:bodyPr>
          <a:lstStyle/>
          <a:p>
            <a:r>
              <a:rPr lang="en-US" sz="1400" i="1" dirty="0">
                <a:latin typeface="Montserrat Light" panose="00000400000000000000" pitchFamily="50" charset="0"/>
              </a:rPr>
              <a:t>Adapted from Blood Sugar Solution, Dr. Mark Hyman</a:t>
            </a:r>
          </a:p>
        </p:txBody>
      </p:sp>
      <p:pic>
        <p:nvPicPr>
          <p:cNvPr id="21" name="Picture 20">
            <a:extLst>
              <a:ext uri="{FF2B5EF4-FFF2-40B4-BE49-F238E27FC236}">
                <a16:creationId xmlns:a16="http://schemas.microsoft.com/office/drawing/2014/main" id="{E738364F-FF55-45A8-ABFD-60729F68F28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24566" y="2061026"/>
            <a:ext cx="3526763" cy="2451100"/>
          </a:xfrm>
          <a:prstGeom prst="rect">
            <a:avLst/>
          </a:prstGeom>
        </p:spPr>
      </p:pic>
    </p:spTree>
    <p:extLst>
      <p:ext uri="{BB962C8B-B14F-4D97-AF65-F5344CB8AC3E}">
        <p14:creationId xmlns:p14="http://schemas.microsoft.com/office/powerpoint/2010/main" val="271699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Swapping Sweet</a:t>
            </a:r>
          </a:p>
        </p:txBody>
      </p:sp>
      <p:sp>
        <p:nvSpPr>
          <p:cNvPr id="7" name="Rectangle 6">
            <a:extLst>
              <a:ext uri="{FF2B5EF4-FFF2-40B4-BE49-F238E27FC236}">
                <a16:creationId xmlns:a16="http://schemas.microsoft.com/office/drawing/2014/main" id="{E217244A-E57B-4166-8359-3B98D1DDD4B8}"/>
              </a:ext>
            </a:extLst>
          </p:cNvPr>
          <p:cNvSpPr/>
          <p:nvPr/>
        </p:nvSpPr>
        <p:spPr>
          <a:xfrm>
            <a:off x="2318748" y="274017"/>
            <a:ext cx="95308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rgbClr val="A8DD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406814" y="1481733"/>
            <a:ext cx="3239233"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0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81733"/>
            <a:ext cx="2595516"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69525"/>
          </a:xfrm>
          <a:prstGeom prst="rect">
            <a:avLst/>
          </a:prstGeom>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3" name="TextBox 2">
            <a:extLst>
              <a:ext uri="{FF2B5EF4-FFF2-40B4-BE49-F238E27FC236}">
                <a16:creationId xmlns:a16="http://schemas.microsoft.com/office/drawing/2014/main" id="{AC368096-701C-4103-853A-9C6FEDFD59E5}"/>
              </a:ext>
            </a:extLst>
          </p:cNvPr>
          <p:cNvSpPr txBox="1"/>
          <p:nvPr/>
        </p:nvSpPr>
        <p:spPr>
          <a:xfrm>
            <a:off x="8654012" y="6465886"/>
            <a:ext cx="3088810" cy="101904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12" name="Rectangle 11">
            <a:extLst>
              <a:ext uri="{FF2B5EF4-FFF2-40B4-BE49-F238E27FC236}">
                <a16:creationId xmlns:a16="http://schemas.microsoft.com/office/drawing/2014/main" id="{5EBBE684-9014-4A87-B203-91871A172646}"/>
              </a:ext>
            </a:extLst>
          </p:cNvPr>
          <p:cNvSpPr/>
          <p:nvPr/>
        </p:nvSpPr>
        <p:spPr>
          <a:xfrm>
            <a:off x="1172454" y="6178089"/>
            <a:ext cx="23436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1BFEE4A-0322-4D1B-A55C-B777025A84C6}"/>
              </a:ext>
            </a:extLst>
          </p:cNvPr>
          <p:cNvSpPr/>
          <p:nvPr/>
        </p:nvSpPr>
        <p:spPr>
          <a:xfrm>
            <a:off x="5140790" y="1392565"/>
            <a:ext cx="6096000" cy="633315"/>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1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14" name="Rectangle 13">
            <a:extLst>
              <a:ext uri="{FF2B5EF4-FFF2-40B4-BE49-F238E27FC236}">
                <a16:creationId xmlns:a16="http://schemas.microsoft.com/office/drawing/2014/main" id="{F504F17D-A863-44A7-B760-CA405F14610A}"/>
              </a:ext>
            </a:extLst>
          </p:cNvPr>
          <p:cNvSpPr/>
          <p:nvPr/>
        </p:nvSpPr>
        <p:spPr>
          <a:xfrm>
            <a:off x="5140790" y="1424300"/>
            <a:ext cx="3858831" cy="70262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5" name="Table 14">
            <a:extLst>
              <a:ext uri="{FF2B5EF4-FFF2-40B4-BE49-F238E27FC236}">
                <a16:creationId xmlns:a16="http://schemas.microsoft.com/office/drawing/2014/main" id="{32EAF198-9CBC-4C54-915A-69CBF25E5043}"/>
              </a:ext>
            </a:extLst>
          </p:cNvPr>
          <p:cNvGraphicFramePr>
            <a:graphicFrameLocks noGrp="1"/>
          </p:cNvGraphicFramePr>
          <p:nvPr>
            <p:extLst>
              <p:ext uri="{D42A27DB-BD31-4B8C-83A1-F6EECF244321}">
                <p14:modId xmlns:p14="http://schemas.microsoft.com/office/powerpoint/2010/main" val="1205379639"/>
              </p:ext>
            </p:extLst>
          </p:nvPr>
        </p:nvGraphicFramePr>
        <p:xfrm>
          <a:off x="2558012" y="1599411"/>
          <a:ext cx="6096000" cy="4546632"/>
        </p:xfrm>
        <a:graphic>
          <a:graphicData uri="http://schemas.openxmlformats.org/drawingml/2006/table">
            <a:tbl>
              <a:tblPr>
                <a:tableStyleId>{5940675A-B579-460E-94D1-54222C63F5DA}</a:tableStyleId>
              </a:tblPr>
              <a:tblGrid>
                <a:gridCol w="3048000">
                  <a:extLst>
                    <a:ext uri="{9D8B030D-6E8A-4147-A177-3AD203B41FA5}">
                      <a16:colId xmlns:a16="http://schemas.microsoft.com/office/drawing/2014/main" val="3564725639"/>
                    </a:ext>
                  </a:extLst>
                </a:gridCol>
                <a:gridCol w="3048000">
                  <a:extLst>
                    <a:ext uri="{9D8B030D-6E8A-4147-A177-3AD203B41FA5}">
                      <a16:colId xmlns:a16="http://schemas.microsoft.com/office/drawing/2014/main" val="2135067588"/>
                    </a:ext>
                  </a:extLst>
                </a:gridCol>
              </a:tblGrid>
              <a:tr h="338116">
                <a:tc>
                  <a:txBody>
                    <a:bodyPr/>
                    <a:lstStyle/>
                    <a:p>
                      <a:pPr algn="ctr">
                        <a:lnSpc>
                          <a:spcPct val="150000"/>
                        </a:lnSpc>
                      </a:pPr>
                      <a:r>
                        <a:rPr lang="en-US" sz="1400" b="1" dirty="0">
                          <a:latin typeface="Montserrat Light" panose="00000400000000000000" pitchFamily="50" charset="0"/>
                        </a:rPr>
                        <a:t>Sweetener</a:t>
                      </a:r>
                    </a:p>
                  </a:txBody>
                  <a:tcPr marL="34122" marR="34122" marT="34122" marB="34122" anchor="ctr"/>
                </a:tc>
                <a:tc>
                  <a:txBody>
                    <a:bodyPr/>
                    <a:lstStyle/>
                    <a:p>
                      <a:pPr algn="ctr">
                        <a:lnSpc>
                          <a:spcPct val="150000"/>
                        </a:lnSpc>
                      </a:pPr>
                      <a:r>
                        <a:rPr lang="en-US" sz="1400" b="1" dirty="0">
                          <a:latin typeface="Montserrat Light" panose="00000400000000000000" pitchFamily="50" charset="0"/>
                        </a:rPr>
                        <a:t>Substitution Ratio</a:t>
                      </a:r>
                    </a:p>
                  </a:txBody>
                  <a:tcPr marL="34122" marR="34122" marT="34122" marB="34122" anchor="ctr"/>
                </a:tc>
                <a:extLst>
                  <a:ext uri="{0D108BD9-81ED-4DB2-BD59-A6C34878D82A}">
                    <a16:rowId xmlns:a16="http://schemas.microsoft.com/office/drawing/2014/main" val="19814255"/>
                  </a:ext>
                </a:extLst>
              </a:tr>
              <a:tr h="234610">
                <a:tc>
                  <a:txBody>
                    <a:bodyPr/>
                    <a:lstStyle/>
                    <a:p>
                      <a:pPr>
                        <a:lnSpc>
                          <a:spcPct val="150000"/>
                        </a:lnSpc>
                      </a:pPr>
                      <a:r>
                        <a:rPr lang="en-US" sz="1400" dirty="0">
                          <a:latin typeface="Montserrat Light" panose="00000400000000000000" pitchFamily="50" charset="0"/>
                        </a:rPr>
                        <a:t>Confectioners' sugar</a:t>
                      </a:r>
                    </a:p>
                  </a:txBody>
                  <a:tcPr marL="34122" marR="34122" marT="34122" marB="34122" anchor="ctr">
                    <a:noFill/>
                  </a:tcPr>
                </a:tc>
                <a:tc>
                  <a:txBody>
                    <a:bodyPr/>
                    <a:lstStyle/>
                    <a:p>
                      <a:pPr>
                        <a:lnSpc>
                          <a:spcPct val="150000"/>
                        </a:lnSpc>
                      </a:pPr>
                      <a:r>
                        <a:rPr lang="en-US" sz="1400" dirty="0">
                          <a:latin typeface="Montserrat Light" panose="00000400000000000000" pitchFamily="50" charset="0"/>
                        </a:rPr>
                        <a:t>1 3/4 cups for each 1 cup sugar</a:t>
                      </a:r>
                    </a:p>
                  </a:txBody>
                  <a:tcPr marL="34122" marR="34122" marT="34122" marB="34122" anchor="ctr">
                    <a:noFill/>
                  </a:tcPr>
                </a:tc>
                <a:extLst>
                  <a:ext uri="{0D108BD9-81ED-4DB2-BD59-A6C34878D82A}">
                    <a16:rowId xmlns:a16="http://schemas.microsoft.com/office/drawing/2014/main" val="3324478765"/>
                  </a:ext>
                </a:extLst>
              </a:tr>
              <a:tr h="405464">
                <a:tc>
                  <a:txBody>
                    <a:bodyPr/>
                    <a:lstStyle/>
                    <a:p>
                      <a:pPr>
                        <a:lnSpc>
                          <a:spcPct val="150000"/>
                        </a:lnSpc>
                      </a:pPr>
                      <a:r>
                        <a:rPr lang="en-US" sz="1400" dirty="0">
                          <a:latin typeface="Montserrat Light" panose="00000400000000000000" pitchFamily="50" charset="0"/>
                        </a:rPr>
                        <a:t>Brown sugar</a:t>
                      </a:r>
                    </a:p>
                  </a:txBody>
                  <a:tcPr marL="34122" marR="34122" marT="34122" marB="34122" anchor="ctr">
                    <a:noFill/>
                  </a:tcPr>
                </a:tc>
                <a:tc>
                  <a:txBody>
                    <a:bodyPr/>
                    <a:lstStyle/>
                    <a:p>
                      <a:pPr>
                        <a:lnSpc>
                          <a:spcPct val="150000"/>
                        </a:lnSpc>
                      </a:pPr>
                      <a:r>
                        <a:rPr lang="en-US" sz="1400" dirty="0">
                          <a:latin typeface="Montserrat Light" panose="00000400000000000000" pitchFamily="50" charset="0"/>
                        </a:rPr>
                        <a:t>1 cup firmly packed for each 1 cup sugar</a:t>
                      </a:r>
                    </a:p>
                  </a:txBody>
                  <a:tcPr marL="34122" marR="34122" marT="34122" marB="34122" anchor="ctr">
                    <a:noFill/>
                  </a:tcPr>
                </a:tc>
                <a:extLst>
                  <a:ext uri="{0D108BD9-81ED-4DB2-BD59-A6C34878D82A}">
                    <a16:rowId xmlns:a16="http://schemas.microsoft.com/office/drawing/2014/main" val="1204739160"/>
                  </a:ext>
                </a:extLst>
              </a:tr>
              <a:tr h="234610">
                <a:tc>
                  <a:txBody>
                    <a:bodyPr/>
                    <a:lstStyle/>
                    <a:p>
                      <a:pPr>
                        <a:lnSpc>
                          <a:spcPct val="150000"/>
                        </a:lnSpc>
                      </a:pPr>
                      <a:r>
                        <a:rPr lang="en-US" sz="1400" dirty="0">
                          <a:latin typeface="Montserrat Light" panose="00000400000000000000" pitchFamily="50" charset="0"/>
                        </a:rPr>
                        <a:t>Turbinado sugar</a:t>
                      </a:r>
                    </a:p>
                  </a:txBody>
                  <a:tcPr marL="34122" marR="34122" marT="34122" marB="34122" anchor="ctr">
                    <a:noFill/>
                  </a:tcPr>
                </a:tc>
                <a:tc>
                  <a:txBody>
                    <a:bodyPr/>
                    <a:lstStyle/>
                    <a:p>
                      <a:pPr>
                        <a:lnSpc>
                          <a:spcPct val="150000"/>
                        </a:lnSpc>
                      </a:pPr>
                      <a:r>
                        <a:rPr lang="en-US" sz="1400" dirty="0">
                          <a:latin typeface="Montserrat Light" panose="00000400000000000000" pitchFamily="50" charset="0"/>
                        </a:rPr>
                        <a:t>1 cup for each 1 cup sugar</a:t>
                      </a:r>
                    </a:p>
                  </a:txBody>
                  <a:tcPr marL="34122" marR="34122" marT="34122" marB="34122" anchor="ctr">
                    <a:noFill/>
                  </a:tcPr>
                </a:tc>
                <a:extLst>
                  <a:ext uri="{0D108BD9-81ED-4DB2-BD59-A6C34878D82A}">
                    <a16:rowId xmlns:a16="http://schemas.microsoft.com/office/drawing/2014/main" val="616059240"/>
                  </a:ext>
                </a:extLst>
              </a:tr>
              <a:tr h="306834">
                <a:tc>
                  <a:txBody>
                    <a:bodyPr/>
                    <a:lstStyle/>
                    <a:p>
                      <a:pPr>
                        <a:lnSpc>
                          <a:spcPct val="150000"/>
                        </a:lnSpc>
                      </a:pPr>
                      <a:r>
                        <a:rPr lang="en-US" sz="1400" dirty="0">
                          <a:latin typeface="Montserrat Light" panose="00000400000000000000" pitchFamily="50" charset="0"/>
                        </a:rPr>
                        <a:t>Maple syrup</a:t>
                      </a:r>
                    </a:p>
                  </a:txBody>
                  <a:tcPr marL="34122" marR="34122" marT="34122" marB="34122" anchor="ctr"/>
                </a:tc>
                <a:tc>
                  <a:txBody>
                    <a:bodyPr/>
                    <a:lstStyle/>
                    <a:p>
                      <a:pPr>
                        <a:lnSpc>
                          <a:spcPct val="150000"/>
                        </a:lnSpc>
                      </a:pPr>
                      <a:r>
                        <a:rPr lang="en-US" sz="1400" dirty="0">
                          <a:latin typeface="Montserrat Light" panose="00000400000000000000" pitchFamily="50" charset="0"/>
                        </a:rPr>
                        <a:t>3/4 cup for each 1 cup sugar</a:t>
                      </a:r>
                    </a:p>
                  </a:txBody>
                  <a:tcPr marL="34122" marR="34122" marT="34122" marB="34122" anchor="ctr"/>
                </a:tc>
                <a:extLst>
                  <a:ext uri="{0D108BD9-81ED-4DB2-BD59-A6C34878D82A}">
                    <a16:rowId xmlns:a16="http://schemas.microsoft.com/office/drawing/2014/main" val="805539402"/>
                  </a:ext>
                </a:extLst>
              </a:tr>
              <a:tr h="234610">
                <a:tc>
                  <a:txBody>
                    <a:bodyPr/>
                    <a:lstStyle/>
                    <a:p>
                      <a:pPr>
                        <a:lnSpc>
                          <a:spcPct val="150000"/>
                        </a:lnSpc>
                      </a:pPr>
                      <a:r>
                        <a:rPr lang="en-US" sz="1400" dirty="0">
                          <a:latin typeface="Montserrat Light" panose="00000400000000000000" pitchFamily="50" charset="0"/>
                        </a:rPr>
                        <a:t>Honey</a:t>
                      </a:r>
                    </a:p>
                  </a:txBody>
                  <a:tcPr marL="34122" marR="34122" marT="34122" marB="34122" anchor="ctr"/>
                </a:tc>
                <a:tc>
                  <a:txBody>
                    <a:bodyPr/>
                    <a:lstStyle/>
                    <a:p>
                      <a:pPr>
                        <a:lnSpc>
                          <a:spcPct val="150000"/>
                        </a:lnSpc>
                      </a:pPr>
                      <a:r>
                        <a:rPr lang="en-US" sz="1400" dirty="0">
                          <a:latin typeface="Montserrat Light" panose="00000400000000000000" pitchFamily="50" charset="0"/>
                        </a:rPr>
                        <a:t>3/4 cup for each 1 cup sugar</a:t>
                      </a:r>
                    </a:p>
                  </a:txBody>
                  <a:tcPr marL="34122" marR="34122" marT="34122" marB="34122" anchor="ctr"/>
                </a:tc>
                <a:extLst>
                  <a:ext uri="{0D108BD9-81ED-4DB2-BD59-A6C34878D82A}">
                    <a16:rowId xmlns:a16="http://schemas.microsoft.com/office/drawing/2014/main" val="3622741146"/>
                  </a:ext>
                </a:extLst>
              </a:tr>
              <a:tr h="234610">
                <a:tc>
                  <a:txBody>
                    <a:bodyPr/>
                    <a:lstStyle/>
                    <a:p>
                      <a:pPr>
                        <a:lnSpc>
                          <a:spcPct val="150000"/>
                        </a:lnSpc>
                      </a:pPr>
                      <a:r>
                        <a:rPr lang="en-US" sz="1400" dirty="0">
                          <a:latin typeface="Montserrat Light" panose="00000400000000000000" pitchFamily="50" charset="0"/>
                        </a:rPr>
                        <a:t>Barley malt or rice syrup</a:t>
                      </a:r>
                    </a:p>
                  </a:txBody>
                  <a:tcPr marL="34122" marR="34122" marT="34122" marB="34122" anchor="ctr"/>
                </a:tc>
                <a:tc>
                  <a:txBody>
                    <a:bodyPr/>
                    <a:lstStyle/>
                    <a:p>
                      <a:pPr>
                        <a:lnSpc>
                          <a:spcPct val="150000"/>
                        </a:lnSpc>
                      </a:pPr>
                      <a:r>
                        <a:rPr lang="en-US" sz="1400" dirty="0">
                          <a:latin typeface="Montserrat Light" panose="00000400000000000000" pitchFamily="50" charset="0"/>
                        </a:rPr>
                        <a:t>3/4 cup for each 1 cup sugar</a:t>
                      </a:r>
                    </a:p>
                  </a:txBody>
                  <a:tcPr marL="34122" marR="34122" marT="34122" marB="34122" anchor="ctr"/>
                </a:tc>
                <a:extLst>
                  <a:ext uri="{0D108BD9-81ED-4DB2-BD59-A6C34878D82A}">
                    <a16:rowId xmlns:a16="http://schemas.microsoft.com/office/drawing/2014/main" val="3369051546"/>
                  </a:ext>
                </a:extLst>
              </a:tr>
              <a:tr h="313860">
                <a:tc>
                  <a:txBody>
                    <a:bodyPr/>
                    <a:lstStyle/>
                    <a:p>
                      <a:pPr>
                        <a:lnSpc>
                          <a:spcPct val="150000"/>
                        </a:lnSpc>
                      </a:pPr>
                      <a:r>
                        <a:rPr lang="en-US" sz="1400" dirty="0">
                          <a:latin typeface="Montserrat Light" panose="00000400000000000000" pitchFamily="50" charset="0"/>
                        </a:rPr>
                        <a:t>Molasses</a:t>
                      </a:r>
                    </a:p>
                  </a:txBody>
                  <a:tcPr marL="34122" marR="34122" marT="34122" marB="34122" anchor="ctr"/>
                </a:tc>
                <a:tc>
                  <a:txBody>
                    <a:bodyPr/>
                    <a:lstStyle/>
                    <a:p>
                      <a:pPr>
                        <a:lnSpc>
                          <a:spcPct val="150000"/>
                        </a:lnSpc>
                      </a:pPr>
                      <a:r>
                        <a:rPr lang="en-US" sz="1400" dirty="0">
                          <a:latin typeface="Montserrat Light" panose="00000400000000000000" pitchFamily="50" charset="0"/>
                        </a:rPr>
                        <a:t>1 1/4 cups for each 1 cup sugar</a:t>
                      </a:r>
                    </a:p>
                  </a:txBody>
                  <a:tcPr marL="34122" marR="34122" marT="34122" marB="34122" anchor="ctr"/>
                </a:tc>
                <a:extLst>
                  <a:ext uri="{0D108BD9-81ED-4DB2-BD59-A6C34878D82A}">
                    <a16:rowId xmlns:a16="http://schemas.microsoft.com/office/drawing/2014/main" val="1602363812"/>
                  </a:ext>
                </a:extLst>
              </a:tr>
              <a:tr h="313860">
                <a:tc>
                  <a:txBody>
                    <a:bodyPr/>
                    <a:lstStyle/>
                    <a:p>
                      <a:pPr>
                        <a:lnSpc>
                          <a:spcPct val="150000"/>
                        </a:lnSpc>
                      </a:pPr>
                      <a:r>
                        <a:rPr lang="en-US" sz="1400" dirty="0">
                          <a:latin typeface="Montserrat Light" panose="00000400000000000000" pitchFamily="50" charset="0"/>
                        </a:rPr>
                        <a:t>Stevia</a:t>
                      </a:r>
                    </a:p>
                  </a:txBody>
                  <a:tcPr marL="34122" marR="34122" marT="34122" marB="34122" anchor="ctr"/>
                </a:tc>
                <a:tc>
                  <a:txBody>
                    <a:bodyPr/>
                    <a:lstStyle/>
                    <a:p>
                      <a:pPr>
                        <a:lnSpc>
                          <a:spcPct val="150000"/>
                        </a:lnSpc>
                      </a:pPr>
                      <a:r>
                        <a:rPr lang="en-US" sz="1400" dirty="0">
                          <a:latin typeface="Montserrat Light" panose="00000400000000000000" pitchFamily="50" charset="0"/>
                        </a:rPr>
                        <a:t>Read</a:t>
                      </a:r>
                      <a:r>
                        <a:rPr lang="en-US" sz="1400" baseline="0" dirty="0">
                          <a:latin typeface="Montserrat Light" panose="00000400000000000000" pitchFamily="50" charset="0"/>
                        </a:rPr>
                        <a:t> packaging label</a:t>
                      </a:r>
                      <a:endParaRPr lang="en-US" sz="1400" dirty="0">
                        <a:latin typeface="Montserrat Light" panose="00000400000000000000" pitchFamily="50" charset="0"/>
                      </a:endParaRPr>
                    </a:p>
                  </a:txBody>
                  <a:tcPr marL="34122" marR="34122" marT="34122" marB="34122" anchor="ctr"/>
                </a:tc>
                <a:extLst>
                  <a:ext uri="{0D108BD9-81ED-4DB2-BD59-A6C34878D82A}">
                    <a16:rowId xmlns:a16="http://schemas.microsoft.com/office/drawing/2014/main" val="3601696211"/>
                  </a:ext>
                </a:extLst>
              </a:tr>
              <a:tr h="313860">
                <a:tc>
                  <a:txBody>
                    <a:bodyPr/>
                    <a:lstStyle/>
                    <a:p>
                      <a:pPr>
                        <a:lnSpc>
                          <a:spcPct val="150000"/>
                        </a:lnSpc>
                      </a:pPr>
                      <a:r>
                        <a:rPr lang="en-US" sz="1400" dirty="0">
                          <a:latin typeface="Montserrat Light" panose="00000400000000000000" pitchFamily="50" charset="0"/>
                        </a:rPr>
                        <a:t>Dates</a:t>
                      </a:r>
                    </a:p>
                  </a:txBody>
                  <a:tcPr marL="34122" marR="34122" marT="34122" marB="34122" anchor="ctr"/>
                </a:tc>
                <a:tc>
                  <a:txBody>
                    <a:bodyPr/>
                    <a:lstStyle/>
                    <a:p>
                      <a:pPr>
                        <a:lnSpc>
                          <a:spcPct val="150000"/>
                        </a:lnSpc>
                      </a:pPr>
                      <a:r>
                        <a:rPr lang="en-US" sz="1400" dirty="0">
                          <a:latin typeface="Montserrat Light" panose="00000400000000000000" pitchFamily="50" charset="0"/>
                        </a:rPr>
                        <a:t>1 cup pureed</a:t>
                      </a:r>
                    </a:p>
                  </a:txBody>
                  <a:tcPr marL="34122" marR="34122" marT="34122" marB="34122" anchor="ctr"/>
                </a:tc>
                <a:extLst>
                  <a:ext uri="{0D108BD9-81ED-4DB2-BD59-A6C34878D82A}">
                    <a16:rowId xmlns:a16="http://schemas.microsoft.com/office/drawing/2014/main" val="1041136707"/>
                  </a:ext>
                </a:extLst>
              </a:tr>
              <a:tr h="313860">
                <a:tc>
                  <a:txBody>
                    <a:bodyPr/>
                    <a:lstStyle/>
                    <a:p>
                      <a:pPr>
                        <a:lnSpc>
                          <a:spcPct val="150000"/>
                        </a:lnSpc>
                      </a:pPr>
                      <a:r>
                        <a:rPr lang="en-US" sz="1400" dirty="0">
                          <a:latin typeface="Montserrat Light" panose="00000400000000000000" pitchFamily="50" charset="0"/>
                        </a:rPr>
                        <a:t>Banana</a:t>
                      </a:r>
                    </a:p>
                  </a:txBody>
                  <a:tcPr marL="34122" marR="34122" marT="34122" marB="34122" anchor="ctr"/>
                </a:tc>
                <a:tc>
                  <a:txBody>
                    <a:bodyPr/>
                    <a:lstStyle/>
                    <a:p>
                      <a:pPr>
                        <a:lnSpc>
                          <a:spcPct val="150000"/>
                        </a:lnSpc>
                      </a:pPr>
                      <a:r>
                        <a:rPr lang="en-US" sz="1400" dirty="0">
                          <a:latin typeface="Montserrat Light" panose="00000400000000000000" pitchFamily="50" charset="0"/>
                        </a:rPr>
                        <a:t>1 cup mashed</a:t>
                      </a:r>
                    </a:p>
                  </a:txBody>
                  <a:tcPr marL="34122" marR="34122" marT="34122" marB="34122" anchor="ctr"/>
                </a:tc>
                <a:extLst>
                  <a:ext uri="{0D108BD9-81ED-4DB2-BD59-A6C34878D82A}">
                    <a16:rowId xmlns:a16="http://schemas.microsoft.com/office/drawing/2014/main" val="268861923"/>
                  </a:ext>
                </a:extLst>
              </a:tr>
              <a:tr h="313860">
                <a:tc>
                  <a:txBody>
                    <a:bodyPr/>
                    <a:lstStyle/>
                    <a:p>
                      <a:pPr>
                        <a:lnSpc>
                          <a:spcPct val="150000"/>
                        </a:lnSpc>
                      </a:pPr>
                      <a:r>
                        <a:rPr lang="en-US" sz="1400" dirty="0">
                          <a:latin typeface="Montserrat Light" panose="00000400000000000000" pitchFamily="50" charset="0"/>
                        </a:rPr>
                        <a:t>Figs</a:t>
                      </a:r>
                    </a:p>
                  </a:txBody>
                  <a:tcPr marL="34122" marR="34122" marT="34122" marB="34122" anchor="ctr"/>
                </a:tc>
                <a:tc>
                  <a:txBody>
                    <a:bodyPr/>
                    <a:lstStyle/>
                    <a:p>
                      <a:pPr>
                        <a:lnSpc>
                          <a:spcPct val="150000"/>
                        </a:lnSpc>
                      </a:pPr>
                      <a:r>
                        <a:rPr lang="en-US" sz="1400" dirty="0">
                          <a:latin typeface="Montserrat Light" panose="00000400000000000000" pitchFamily="50" charset="0"/>
                        </a:rPr>
                        <a:t>8 oz pureed</a:t>
                      </a:r>
                    </a:p>
                  </a:txBody>
                  <a:tcPr marL="34122" marR="34122" marT="34122" marB="34122" anchor="ctr"/>
                </a:tc>
                <a:extLst>
                  <a:ext uri="{0D108BD9-81ED-4DB2-BD59-A6C34878D82A}">
                    <a16:rowId xmlns:a16="http://schemas.microsoft.com/office/drawing/2014/main" val="2382450486"/>
                  </a:ext>
                </a:extLst>
              </a:tr>
            </a:tbl>
          </a:graphicData>
        </a:graphic>
      </p:graphicFrame>
      <p:sp>
        <p:nvSpPr>
          <p:cNvPr id="17" name="Rectangle 16">
            <a:extLst>
              <a:ext uri="{FF2B5EF4-FFF2-40B4-BE49-F238E27FC236}">
                <a16:creationId xmlns:a16="http://schemas.microsoft.com/office/drawing/2014/main" id="{B0ECEF2A-2972-486E-9397-332BB19282B5}"/>
              </a:ext>
            </a:extLst>
          </p:cNvPr>
          <p:cNvSpPr/>
          <p:nvPr/>
        </p:nvSpPr>
        <p:spPr>
          <a:xfrm>
            <a:off x="1327343" y="6214651"/>
            <a:ext cx="2618024" cy="307777"/>
          </a:xfrm>
          <a:prstGeom prst="rect">
            <a:avLst/>
          </a:prstGeom>
        </p:spPr>
        <p:txBody>
          <a:bodyPr wrap="none">
            <a:spAutoFit/>
          </a:bodyPr>
          <a:lstStyle/>
          <a:p>
            <a:r>
              <a:rPr lang="en-US" sz="1400" i="1" dirty="0">
                <a:latin typeface="Montserrat Light" panose="00000400000000000000" pitchFamily="50" charset="0"/>
              </a:rPr>
              <a:t>Adapted from Whole Foods</a:t>
            </a:r>
          </a:p>
        </p:txBody>
      </p:sp>
    </p:spTree>
    <p:extLst>
      <p:ext uri="{BB962C8B-B14F-4D97-AF65-F5344CB8AC3E}">
        <p14:creationId xmlns:p14="http://schemas.microsoft.com/office/powerpoint/2010/main" val="2040295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1" y="1447771"/>
            <a:ext cx="11373855" cy="4893840"/>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Sugar &amp; Aging</a:t>
            </a:r>
          </a:p>
          <a:p>
            <a:pPr>
              <a:lnSpc>
                <a:spcPct val="150000"/>
              </a:lnSpc>
            </a:pPr>
            <a:r>
              <a:rPr lang="en-US" sz="1400" dirty="0">
                <a:solidFill>
                  <a:srgbClr val="F05958"/>
                </a:solidFill>
                <a:latin typeface="Montserrat Light" panose="00000400000000000000" pitchFamily="50" charset="0"/>
              </a:rPr>
              <a:t>Sugar in all of its forms (corn syrup, cane sugar, high-fructose corn syrup, etc.) is extremely damaging to the skin and, in fact, to all organ systems. Yes, enjoy that yogurt, but eat it plain or add fresh fruit. The sweetened varieties sabotage a healthy lifestyle. </a:t>
            </a:r>
          </a:p>
          <a:p>
            <a:pPr>
              <a:lnSpc>
                <a:spcPct val="150000"/>
              </a:lnSpc>
            </a:pPr>
            <a:r>
              <a:rPr lang="en-US" sz="1400" dirty="0">
                <a:latin typeface="Montserrat Light" panose="00000400000000000000" pitchFamily="50" charset="0"/>
              </a:rPr>
              <a:t>Sugar suppresses the activity of our white blood cells, which makes us more susceptible to infectious disease (colds, flu, etc.) as well as cancer. The same dysfunction of the white blood cells can also make allergies worse.</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Collagen's Natural Enemy</a:t>
            </a:r>
            <a:br>
              <a:rPr lang="en-US" sz="1400" dirty="0">
                <a:latin typeface="Montserrat Light" panose="00000400000000000000" pitchFamily="50" charset="0"/>
              </a:rPr>
            </a:br>
            <a:r>
              <a:rPr lang="en-US" sz="1400" dirty="0">
                <a:latin typeface="Montserrat Light" panose="00000400000000000000" pitchFamily="50" charset="0"/>
              </a:rPr>
              <a:t>I know that wrinkles, deep lines and sagging skin are a partial by-product of the process known as glycation. Sugar and other high-glycemic carbohydrates (breads, starches, potatoes, baked goods, pastas and desserts) are rapidly converted to glucose in your bloodstream. This overload can cause a reaction called glycation, in which the excess sugar molecules attach themselves to collagen fibers. Glycation occurs when a glucose (sugar) molecule binds to a protein molecule without the influence of enzymes. In scientific terms, we refer to these sugar/protein </a:t>
            </a:r>
            <a:r>
              <a:rPr lang="en-US" sz="1400" dirty="0" err="1">
                <a:latin typeface="Montserrat Light" panose="00000400000000000000" pitchFamily="50" charset="0"/>
              </a:rPr>
              <a:t>bondings</a:t>
            </a:r>
            <a:r>
              <a:rPr lang="en-US" sz="1400" dirty="0">
                <a:latin typeface="Montserrat Light" panose="00000400000000000000" pitchFamily="50" charset="0"/>
              </a:rPr>
              <a:t> as AGEs, an appropriate acronym for advanced glycosylation end products. This causes them to lose their strength and flexibility, leaving the skin less elastic and more vulnerable to sun damage, lines and sagging.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Sugar &amp; Aging</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Rectangle 4">
            <a:extLst>
              <a:ext uri="{FF2B5EF4-FFF2-40B4-BE49-F238E27FC236}">
                <a16:creationId xmlns:a16="http://schemas.microsoft.com/office/drawing/2014/main" id="{AD3DD386-F3C0-4DD9-95FF-A2E13CC657E0}"/>
              </a:ext>
            </a:extLst>
          </p:cNvPr>
          <p:cNvSpPr/>
          <p:nvPr/>
        </p:nvSpPr>
        <p:spPr>
          <a:xfrm>
            <a:off x="409071" y="6191089"/>
            <a:ext cx="234360" cy="307777"/>
          </a:xfrm>
          <a:prstGeom prst="rect">
            <a:avLst/>
          </a:prstGeom>
        </p:spPr>
        <p:txBody>
          <a:bodyPr wrap="none">
            <a:spAutoFit/>
          </a:bodyPr>
          <a:lstStyle/>
          <a:p>
            <a:r>
              <a:rPr lang="en-US" sz="1400" i="1" dirty="0">
                <a:latin typeface="Montserrat Light" panose="00000400000000000000" pitchFamily="50" charset="0"/>
              </a:rPr>
              <a:t> </a:t>
            </a:r>
          </a:p>
        </p:txBody>
      </p:sp>
      <p:sp>
        <p:nvSpPr>
          <p:cNvPr id="9" name="Rectangle 8">
            <a:extLst>
              <a:ext uri="{FF2B5EF4-FFF2-40B4-BE49-F238E27FC236}">
                <a16:creationId xmlns:a16="http://schemas.microsoft.com/office/drawing/2014/main" id="{94F518FB-5987-42A6-A524-694BD1D2ECF6}"/>
              </a:ext>
            </a:extLst>
          </p:cNvPr>
          <p:cNvSpPr/>
          <p:nvPr/>
        </p:nvSpPr>
        <p:spPr>
          <a:xfrm>
            <a:off x="409071" y="6178089"/>
            <a:ext cx="3948838" cy="307777"/>
          </a:xfrm>
          <a:prstGeom prst="rect">
            <a:avLst/>
          </a:prstGeom>
        </p:spPr>
        <p:txBody>
          <a:bodyPr wrap="none">
            <a:spAutoFit/>
          </a:bodyPr>
          <a:lstStyle/>
          <a:p>
            <a:r>
              <a:rPr lang="en-US" sz="1400" i="1" dirty="0">
                <a:latin typeface="Montserrat Light" panose="00000400000000000000" pitchFamily="50" charset="0"/>
              </a:rPr>
              <a:t>Adapted from 10/12, Dr. </a:t>
            </a:r>
            <a:r>
              <a:rPr lang="en-US" sz="1400" i="1" dirty="0" err="1">
                <a:latin typeface="Montserrat Light" panose="00000400000000000000" pitchFamily="50" charset="0"/>
              </a:rPr>
              <a:t>Perricone</a:t>
            </a:r>
            <a:r>
              <a:rPr lang="en-US" sz="1400" i="1" dirty="0">
                <a:latin typeface="Montserrat Light" panose="00000400000000000000" pitchFamily="50" charset="0"/>
              </a:rPr>
              <a:t> on Sugar</a:t>
            </a:r>
          </a:p>
        </p:txBody>
      </p:sp>
    </p:spTree>
    <p:extLst>
      <p:ext uri="{BB962C8B-B14F-4D97-AF65-F5344CB8AC3E}">
        <p14:creationId xmlns:p14="http://schemas.microsoft.com/office/powerpoint/2010/main" val="7134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1" y="1447771"/>
            <a:ext cx="11373855" cy="3278013"/>
          </a:xfrm>
          <a:prstGeom prst="rect">
            <a:avLst/>
          </a:prstGeom>
        </p:spPr>
        <p:txBody>
          <a:bodyPr wrap="square">
            <a:spAutoFit/>
          </a:bodyPr>
          <a:lstStyle/>
          <a:p>
            <a:pPr>
              <a:lnSpc>
                <a:spcPct val="150000"/>
              </a:lnSpc>
            </a:pPr>
            <a:r>
              <a:rPr lang="en-US" sz="1400" b="1" dirty="0">
                <a:latin typeface="Montserrat Light" panose="00000400000000000000" pitchFamily="50" charset="0"/>
              </a:rPr>
              <a:t>Not Just Skin Deep</a:t>
            </a:r>
            <a:br>
              <a:rPr lang="en-US" sz="1400" dirty="0">
                <a:latin typeface="Montserrat Light" panose="00000400000000000000" pitchFamily="50" charset="0"/>
              </a:rPr>
            </a:br>
            <a:r>
              <a:rPr lang="en-US" sz="1400" dirty="0">
                <a:latin typeface="Montserrat Light" panose="00000400000000000000" pitchFamily="50" charset="0"/>
              </a:rPr>
              <a:t>While wrinkled skin is one of the visible appearances of AGEs, most degenerative diseases are affected in one way or another by disease-producing glycation reactions. These reactions result in major damage to the body, including arterial stiffening, atherosclerosis, the formation of cataracts, neurological impairment, diabetic complications, wrinkled or sagging skin, and more. In fact, AGEs lie at the very heart of the aging process across all specialties, from the skin to the brain. AGEs can be responsible for wrinkles, heart disease, cancer, diabetes, and much more, including the age-related memory loss and even Alzheimer's disease.</a:t>
            </a:r>
          </a:p>
          <a:p>
            <a:pPr>
              <a:lnSpc>
                <a:spcPct val="150000"/>
              </a:lnSpc>
            </a:pPr>
            <a:r>
              <a:rPr lang="en-US" sz="1400" dirty="0">
                <a:latin typeface="Montserrat Light" panose="00000400000000000000" pitchFamily="50" charset="0"/>
              </a:rPr>
              <a:t>Simply put, the formation of AGEs is responsible for serious damage to the body, both internally and externally, and sugar is a major culprit.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Sugar</a:t>
            </a:r>
            <a:r>
              <a:rPr kumimoji="0" lang="en-US" sz="4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  </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Rectangle 4">
            <a:extLst>
              <a:ext uri="{FF2B5EF4-FFF2-40B4-BE49-F238E27FC236}">
                <a16:creationId xmlns:a16="http://schemas.microsoft.com/office/drawing/2014/main" id="{AD3DD386-F3C0-4DD9-95FF-A2E13CC657E0}"/>
              </a:ext>
            </a:extLst>
          </p:cNvPr>
          <p:cNvSpPr/>
          <p:nvPr/>
        </p:nvSpPr>
        <p:spPr>
          <a:xfrm>
            <a:off x="409071" y="6191089"/>
            <a:ext cx="234360" cy="307777"/>
          </a:xfrm>
          <a:prstGeom prst="rect">
            <a:avLst/>
          </a:prstGeom>
        </p:spPr>
        <p:txBody>
          <a:bodyPr wrap="none">
            <a:spAutoFit/>
          </a:bodyPr>
          <a:lstStyle/>
          <a:p>
            <a:r>
              <a:rPr lang="en-US" sz="1400" i="1" dirty="0">
                <a:latin typeface="Montserrat Light" panose="00000400000000000000" pitchFamily="50" charset="0"/>
              </a:rPr>
              <a:t> </a:t>
            </a:r>
          </a:p>
        </p:txBody>
      </p:sp>
      <p:sp>
        <p:nvSpPr>
          <p:cNvPr id="9" name="Rectangle 8">
            <a:extLst>
              <a:ext uri="{FF2B5EF4-FFF2-40B4-BE49-F238E27FC236}">
                <a16:creationId xmlns:a16="http://schemas.microsoft.com/office/drawing/2014/main" id="{94F518FB-5987-42A6-A524-694BD1D2ECF6}"/>
              </a:ext>
            </a:extLst>
          </p:cNvPr>
          <p:cNvSpPr/>
          <p:nvPr/>
        </p:nvSpPr>
        <p:spPr>
          <a:xfrm>
            <a:off x="409071" y="6178089"/>
            <a:ext cx="3948838" cy="307777"/>
          </a:xfrm>
          <a:prstGeom prst="rect">
            <a:avLst/>
          </a:prstGeom>
        </p:spPr>
        <p:txBody>
          <a:bodyPr wrap="none">
            <a:spAutoFit/>
          </a:bodyPr>
          <a:lstStyle/>
          <a:p>
            <a:r>
              <a:rPr lang="en-US" sz="1400" i="1" dirty="0">
                <a:latin typeface="Montserrat Light" panose="00000400000000000000" pitchFamily="50" charset="0"/>
              </a:rPr>
              <a:t>Adapted from 10/12, Dr. </a:t>
            </a:r>
            <a:r>
              <a:rPr lang="en-US" sz="1400" i="1" dirty="0" err="1">
                <a:latin typeface="Montserrat Light" panose="00000400000000000000" pitchFamily="50" charset="0"/>
              </a:rPr>
              <a:t>Perricone</a:t>
            </a:r>
            <a:r>
              <a:rPr lang="en-US" sz="1400" i="1" dirty="0">
                <a:latin typeface="Montserrat Light" panose="00000400000000000000" pitchFamily="50" charset="0"/>
              </a:rPr>
              <a:t> on Sugar</a:t>
            </a:r>
          </a:p>
        </p:txBody>
      </p:sp>
    </p:spTree>
    <p:extLst>
      <p:ext uri="{BB962C8B-B14F-4D97-AF65-F5344CB8AC3E}">
        <p14:creationId xmlns:p14="http://schemas.microsoft.com/office/powerpoint/2010/main" val="92444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1" y="1447771"/>
            <a:ext cx="11373855" cy="3278013"/>
          </a:xfrm>
          <a:prstGeom prst="rect">
            <a:avLst/>
          </a:prstGeom>
        </p:spPr>
        <p:txBody>
          <a:bodyPr wrap="square">
            <a:spAutoFit/>
          </a:bodyPr>
          <a:lstStyle/>
          <a:p>
            <a:pPr>
              <a:lnSpc>
                <a:spcPct val="150000"/>
              </a:lnSpc>
            </a:pPr>
            <a:r>
              <a:rPr lang="en-US" sz="1400" b="1" dirty="0">
                <a:latin typeface="Montserrat Light" panose="00000400000000000000" pitchFamily="50" charset="0"/>
              </a:rPr>
              <a:t>The Glycation Fighter: Alpha Lipoic Acid</a:t>
            </a:r>
            <a:br>
              <a:rPr lang="en-US" sz="1400" dirty="0">
                <a:latin typeface="Montserrat Light" panose="00000400000000000000" pitchFamily="50" charset="0"/>
              </a:rPr>
            </a:br>
            <a:r>
              <a:rPr lang="en-US" sz="1400" dirty="0">
                <a:latin typeface="Montserrat Light" panose="00000400000000000000" pitchFamily="50" charset="0"/>
              </a:rPr>
              <a:t>We also have a number of highly effective topical anti-glycation treatments for skin. Alpha lipoic acid (ALA), a very powerful nutrient when taken as a supplement, is also important as a topical treatment. It is highly recommended as a nutritional supplement because it has powerful anti-glycating effects and is an extremely important anti-inflammatory.</a:t>
            </a:r>
          </a:p>
          <a:p>
            <a:pPr>
              <a:lnSpc>
                <a:spcPct val="150000"/>
              </a:lnSpc>
            </a:pPr>
            <a:r>
              <a:rPr lang="en-US" sz="1400" dirty="0">
                <a:latin typeface="Montserrat Light" panose="00000400000000000000" pitchFamily="50" charset="0"/>
              </a:rPr>
              <a:t>Alpha lipoic acid increases the cell's ability to take up glucose for metabolism. This removes it from the blood, thereby helping to prevent damaging glycation reactions. Because it is both fat- and water-soluble, it can reach all portions of the cell, providing complete protection. This is true whether it is taken as a supplement or used as a topical. ALA's fat solubility allows it to penetrate the skin where it can wield its anti-inflammatory power to great benefit. It protects the cells from free radical damage and halts the initiation of skin-damaging inflammatory cascade.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Sugar</a:t>
            </a:r>
            <a:r>
              <a:rPr kumimoji="0" lang="en-US" sz="4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  </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Rectangle 4">
            <a:extLst>
              <a:ext uri="{FF2B5EF4-FFF2-40B4-BE49-F238E27FC236}">
                <a16:creationId xmlns:a16="http://schemas.microsoft.com/office/drawing/2014/main" id="{AD3DD386-F3C0-4DD9-95FF-A2E13CC657E0}"/>
              </a:ext>
            </a:extLst>
          </p:cNvPr>
          <p:cNvSpPr/>
          <p:nvPr/>
        </p:nvSpPr>
        <p:spPr>
          <a:xfrm>
            <a:off x="409071" y="6191089"/>
            <a:ext cx="234360" cy="307777"/>
          </a:xfrm>
          <a:prstGeom prst="rect">
            <a:avLst/>
          </a:prstGeom>
        </p:spPr>
        <p:txBody>
          <a:bodyPr wrap="none">
            <a:spAutoFit/>
          </a:bodyPr>
          <a:lstStyle/>
          <a:p>
            <a:r>
              <a:rPr lang="en-US" sz="1400" i="1" dirty="0">
                <a:latin typeface="Montserrat Light" panose="00000400000000000000" pitchFamily="50" charset="0"/>
              </a:rPr>
              <a:t> </a:t>
            </a:r>
          </a:p>
        </p:txBody>
      </p:sp>
      <p:sp>
        <p:nvSpPr>
          <p:cNvPr id="9" name="Rectangle 8">
            <a:extLst>
              <a:ext uri="{FF2B5EF4-FFF2-40B4-BE49-F238E27FC236}">
                <a16:creationId xmlns:a16="http://schemas.microsoft.com/office/drawing/2014/main" id="{94F518FB-5987-42A6-A524-694BD1D2ECF6}"/>
              </a:ext>
            </a:extLst>
          </p:cNvPr>
          <p:cNvSpPr/>
          <p:nvPr/>
        </p:nvSpPr>
        <p:spPr>
          <a:xfrm>
            <a:off x="409071" y="6178089"/>
            <a:ext cx="3948838" cy="307777"/>
          </a:xfrm>
          <a:prstGeom prst="rect">
            <a:avLst/>
          </a:prstGeom>
        </p:spPr>
        <p:txBody>
          <a:bodyPr wrap="none">
            <a:spAutoFit/>
          </a:bodyPr>
          <a:lstStyle/>
          <a:p>
            <a:r>
              <a:rPr lang="en-US" sz="1400" i="1" dirty="0">
                <a:latin typeface="Montserrat Light" panose="00000400000000000000" pitchFamily="50" charset="0"/>
              </a:rPr>
              <a:t>Adapted from 10/12, Dr. </a:t>
            </a:r>
            <a:r>
              <a:rPr lang="en-US" sz="1400" i="1" dirty="0" err="1">
                <a:latin typeface="Montserrat Light" panose="00000400000000000000" pitchFamily="50" charset="0"/>
              </a:rPr>
              <a:t>Perricone</a:t>
            </a:r>
            <a:r>
              <a:rPr lang="en-US" sz="1400" i="1" dirty="0">
                <a:latin typeface="Montserrat Light" panose="00000400000000000000" pitchFamily="50" charset="0"/>
              </a:rPr>
              <a:t> on Sugar</a:t>
            </a:r>
          </a:p>
        </p:txBody>
      </p:sp>
    </p:spTree>
    <p:extLst>
      <p:ext uri="{BB962C8B-B14F-4D97-AF65-F5344CB8AC3E}">
        <p14:creationId xmlns:p14="http://schemas.microsoft.com/office/powerpoint/2010/main" val="276749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1" y="1447771"/>
            <a:ext cx="11373855" cy="3924344"/>
          </a:xfrm>
          <a:prstGeom prst="rect">
            <a:avLst/>
          </a:prstGeom>
        </p:spPr>
        <p:txBody>
          <a:bodyPr wrap="square">
            <a:spAutoFit/>
          </a:bodyPr>
          <a:lstStyle/>
          <a:p>
            <a:pPr>
              <a:lnSpc>
                <a:spcPct val="150000"/>
              </a:lnSpc>
            </a:pPr>
            <a:r>
              <a:rPr lang="en-US" sz="1400" b="1" dirty="0">
                <a:latin typeface="Montserrat Light" panose="00000400000000000000" pitchFamily="50" charset="0"/>
              </a:rPr>
              <a:t>What About Sweeteners?</a:t>
            </a:r>
            <a:br>
              <a:rPr lang="en-US" sz="1400" dirty="0">
                <a:latin typeface="Montserrat Light" panose="00000400000000000000" pitchFamily="50" charset="0"/>
              </a:rPr>
            </a:br>
            <a:r>
              <a:rPr lang="en-US" sz="1400" dirty="0">
                <a:latin typeface="Montserrat Light" panose="00000400000000000000" pitchFamily="50" charset="0"/>
              </a:rPr>
              <a:t>My patients often ask me if eating sugar and other forms of sweeteners can contribute to acne. The answer is yes. When our blood sugar and insulin levels rise, whether from a poor diet (sugary, starchy foods) or from stress, we experience a serious increase in inflammatory chemicals at a cellular level. This causes inflammatory diseases such as acne to worsen dramatically. Cortisol and other adrenal steroids can act as androgens (male hormones) and stimulate the sebaceous (oil) glands, resulting in a flare-up of acne.</a:t>
            </a:r>
            <a:br>
              <a:rPr lang="en-US" sz="1400" dirty="0">
                <a:latin typeface="Montserrat Light" panose="00000400000000000000" pitchFamily="50" charset="0"/>
              </a:rPr>
            </a:b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If you are concerned about your health, and not accelerating the aging process, it is best to avoid all forms of refined sugar as well as chemical artificial sweeteners. There are natural sugars found in fruits and vegetables that should be our only source of sugar. These foods help stabilize blood sugar and are high in anti-inflammatory antioxidants and nutrients that promote beautiful skin and a healthy body.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Sugar</a:t>
            </a:r>
            <a:r>
              <a:rPr kumimoji="0" lang="en-US" sz="4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  </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Rectangle 4">
            <a:extLst>
              <a:ext uri="{FF2B5EF4-FFF2-40B4-BE49-F238E27FC236}">
                <a16:creationId xmlns:a16="http://schemas.microsoft.com/office/drawing/2014/main" id="{AD3DD386-F3C0-4DD9-95FF-A2E13CC657E0}"/>
              </a:ext>
            </a:extLst>
          </p:cNvPr>
          <p:cNvSpPr/>
          <p:nvPr/>
        </p:nvSpPr>
        <p:spPr>
          <a:xfrm>
            <a:off x="409071" y="6191089"/>
            <a:ext cx="234360" cy="307777"/>
          </a:xfrm>
          <a:prstGeom prst="rect">
            <a:avLst/>
          </a:prstGeom>
        </p:spPr>
        <p:txBody>
          <a:bodyPr wrap="none">
            <a:spAutoFit/>
          </a:bodyPr>
          <a:lstStyle/>
          <a:p>
            <a:r>
              <a:rPr lang="en-US" sz="1400" i="1" dirty="0">
                <a:latin typeface="Montserrat Light" panose="00000400000000000000" pitchFamily="50" charset="0"/>
              </a:rPr>
              <a:t> </a:t>
            </a:r>
          </a:p>
        </p:txBody>
      </p:sp>
      <p:sp>
        <p:nvSpPr>
          <p:cNvPr id="9" name="Rectangle 8">
            <a:extLst>
              <a:ext uri="{FF2B5EF4-FFF2-40B4-BE49-F238E27FC236}">
                <a16:creationId xmlns:a16="http://schemas.microsoft.com/office/drawing/2014/main" id="{94F518FB-5987-42A6-A524-694BD1D2ECF6}"/>
              </a:ext>
            </a:extLst>
          </p:cNvPr>
          <p:cNvSpPr/>
          <p:nvPr/>
        </p:nvSpPr>
        <p:spPr>
          <a:xfrm>
            <a:off x="409071" y="6178089"/>
            <a:ext cx="3948838" cy="307777"/>
          </a:xfrm>
          <a:prstGeom prst="rect">
            <a:avLst/>
          </a:prstGeom>
        </p:spPr>
        <p:txBody>
          <a:bodyPr wrap="none">
            <a:spAutoFit/>
          </a:bodyPr>
          <a:lstStyle/>
          <a:p>
            <a:r>
              <a:rPr lang="en-US" sz="1400" i="1" dirty="0">
                <a:latin typeface="Montserrat Light" panose="00000400000000000000" pitchFamily="50" charset="0"/>
              </a:rPr>
              <a:t>Adapted from 10/12, Dr. </a:t>
            </a:r>
            <a:r>
              <a:rPr lang="en-US" sz="1400" i="1" dirty="0" err="1">
                <a:latin typeface="Montserrat Light" panose="00000400000000000000" pitchFamily="50" charset="0"/>
              </a:rPr>
              <a:t>Perricone</a:t>
            </a:r>
            <a:r>
              <a:rPr lang="en-US" sz="1400" i="1" dirty="0">
                <a:latin typeface="Montserrat Light" panose="00000400000000000000" pitchFamily="50" charset="0"/>
              </a:rPr>
              <a:t> on Sugar</a:t>
            </a:r>
          </a:p>
        </p:txBody>
      </p:sp>
    </p:spTree>
    <p:extLst>
      <p:ext uri="{BB962C8B-B14F-4D97-AF65-F5344CB8AC3E}">
        <p14:creationId xmlns:p14="http://schemas.microsoft.com/office/powerpoint/2010/main" val="1454438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1248714" y="1"/>
            <a:ext cx="1094328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1732655960"/>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76677"/>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435090"/>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a:off x="-87607" y="6855154"/>
            <a:ext cx="55401" cy="145714"/>
          </a:xfrm>
        </p:spPr>
      </p:sp>
      <p:sp>
        <p:nvSpPr>
          <p:cNvPr id="2" name="Rectangle 1"/>
          <p:cNvSpPr/>
          <p:nvPr/>
        </p:nvSpPr>
        <p:spPr>
          <a:xfrm>
            <a:off x="504825" y="200994"/>
            <a:ext cx="6466047" cy="104272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Arial" panose="020B0604020202020204" pitchFamily="34" charset="0"/>
              </a:rPr>
              <a:t>Session Notes</a:t>
            </a:r>
            <a:endParaRPr kumimoji="0" lang="id-ID" sz="4800" b="0" i="0" u="none" strike="noStrike" kern="1200" cap="none" spc="0" normalizeH="0" baseline="0" noProof="0" dirty="0">
              <a:ln>
                <a:noFill/>
              </a:ln>
              <a:solidFill>
                <a:srgbClr val="27B2B1"/>
              </a:solidFill>
              <a:effectLst/>
              <a:uLnTx/>
              <a:uFillTx/>
              <a:latin typeface="Montserrat" panose="00000500000000000000" pitchFamily="50" charset="0"/>
              <a:ea typeface="Lato" panose="020F0502020204030203" pitchFamily="34" charset="0"/>
              <a:cs typeface="Lato" panose="020F0502020204030203" pitchFamily="34" charset="0"/>
            </a:endParaRPr>
          </a:p>
        </p:txBody>
      </p:sp>
      <p:sp>
        <p:nvSpPr>
          <p:cNvPr id="4" name="TextBox 3"/>
          <p:cNvSpPr txBox="1"/>
          <p:nvPr/>
        </p:nvSpPr>
        <p:spPr>
          <a:xfrm>
            <a:off x="504825" y="4560163"/>
            <a:ext cx="386676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HEADLINE</a:t>
            </a:r>
          </a:p>
        </p:txBody>
      </p:sp>
      <p:sp>
        <p:nvSpPr>
          <p:cNvPr id="5" name="Rectangle 4"/>
          <p:cNvSpPr/>
          <p:nvPr/>
        </p:nvSpPr>
        <p:spPr>
          <a:xfrm>
            <a:off x="504825" y="2375933"/>
            <a:ext cx="8379683" cy="64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25190" y="233815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sp>
        <p:nvSpPr>
          <p:cNvPr id="8" name="Right Triangle 7"/>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956D2EF-DF1F-43D1-A7FA-15149B3F9643}"/>
              </a:ext>
            </a:extLst>
          </p:cNvPr>
          <p:cNvSpPr txBox="1"/>
          <p:nvPr/>
        </p:nvSpPr>
        <p:spPr>
          <a:xfrm flipH="1">
            <a:off x="1293790" y="270474"/>
            <a:ext cx="1215042" cy="3816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10" name="TextBox 9">
            <a:extLst>
              <a:ext uri="{FF2B5EF4-FFF2-40B4-BE49-F238E27FC236}">
                <a16:creationId xmlns:a16="http://schemas.microsoft.com/office/drawing/2014/main" id="{1946CB81-2622-4ECC-85B3-2BB3DAFD443A}"/>
              </a:ext>
            </a:extLst>
          </p:cNvPr>
          <p:cNvSpPr txBox="1"/>
          <p:nvPr/>
        </p:nvSpPr>
        <p:spPr>
          <a:xfrm flipH="1">
            <a:off x="2508832" y="461319"/>
            <a:ext cx="1215042" cy="3816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702E145-6097-4B50-A02C-A039994E1058}"/>
              </a:ext>
            </a:extLst>
          </p:cNvPr>
          <p:cNvSpPr txBox="1"/>
          <p:nvPr/>
        </p:nvSpPr>
        <p:spPr>
          <a:xfrm>
            <a:off x="449424" y="1536378"/>
            <a:ext cx="74634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50" charset="0"/>
              </a:rPr>
              <a:t>Client Name _____________________    Date  _______________</a:t>
            </a:r>
          </a:p>
        </p:txBody>
      </p:sp>
      <p:sp>
        <p:nvSpPr>
          <p:cNvPr id="11" name="TextBox 10">
            <a:extLst>
              <a:ext uri="{FF2B5EF4-FFF2-40B4-BE49-F238E27FC236}">
                <a16:creationId xmlns:a16="http://schemas.microsoft.com/office/drawing/2014/main" id="{767EBFBA-D711-44EF-B636-3F84A1DC2AC9}"/>
              </a:ext>
            </a:extLst>
          </p:cNvPr>
          <p:cNvSpPr txBox="1"/>
          <p:nvPr/>
        </p:nvSpPr>
        <p:spPr>
          <a:xfrm>
            <a:off x="1293790" y="233815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Table 12">
            <a:extLst>
              <a:ext uri="{FF2B5EF4-FFF2-40B4-BE49-F238E27FC236}">
                <a16:creationId xmlns:a16="http://schemas.microsoft.com/office/drawing/2014/main" id="{1A007B06-1820-4B37-A838-CB1F56B05CB3}"/>
              </a:ext>
            </a:extLst>
          </p:cNvPr>
          <p:cNvGraphicFramePr>
            <a:graphicFrameLocks noGrp="1"/>
          </p:cNvGraphicFramePr>
          <p:nvPr/>
        </p:nvGraphicFramePr>
        <p:xfrm>
          <a:off x="504824" y="2249485"/>
          <a:ext cx="9392940" cy="3030040"/>
        </p:xfrm>
        <a:graphic>
          <a:graphicData uri="http://schemas.openxmlformats.org/drawingml/2006/table">
            <a:tbl>
              <a:tblPr firstRow="1" bandRow="1">
                <a:tableStyleId>{2D5ABB26-0587-4C30-8999-92F81FD0307C}</a:tableStyleId>
              </a:tblPr>
              <a:tblGrid>
                <a:gridCol w="939294">
                  <a:extLst>
                    <a:ext uri="{9D8B030D-6E8A-4147-A177-3AD203B41FA5}">
                      <a16:colId xmlns:a16="http://schemas.microsoft.com/office/drawing/2014/main" val="3631135776"/>
                    </a:ext>
                  </a:extLst>
                </a:gridCol>
                <a:gridCol w="939294">
                  <a:extLst>
                    <a:ext uri="{9D8B030D-6E8A-4147-A177-3AD203B41FA5}">
                      <a16:colId xmlns:a16="http://schemas.microsoft.com/office/drawing/2014/main" val="640652111"/>
                    </a:ext>
                  </a:extLst>
                </a:gridCol>
                <a:gridCol w="939294">
                  <a:extLst>
                    <a:ext uri="{9D8B030D-6E8A-4147-A177-3AD203B41FA5}">
                      <a16:colId xmlns:a16="http://schemas.microsoft.com/office/drawing/2014/main" val="1151573224"/>
                    </a:ext>
                  </a:extLst>
                </a:gridCol>
                <a:gridCol w="939294">
                  <a:extLst>
                    <a:ext uri="{9D8B030D-6E8A-4147-A177-3AD203B41FA5}">
                      <a16:colId xmlns:a16="http://schemas.microsoft.com/office/drawing/2014/main" val="1798717691"/>
                    </a:ext>
                  </a:extLst>
                </a:gridCol>
                <a:gridCol w="939294">
                  <a:extLst>
                    <a:ext uri="{9D8B030D-6E8A-4147-A177-3AD203B41FA5}">
                      <a16:colId xmlns:a16="http://schemas.microsoft.com/office/drawing/2014/main" val="3735293942"/>
                    </a:ext>
                  </a:extLst>
                </a:gridCol>
                <a:gridCol w="939294">
                  <a:extLst>
                    <a:ext uri="{9D8B030D-6E8A-4147-A177-3AD203B41FA5}">
                      <a16:colId xmlns:a16="http://schemas.microsoft.com/office/drawing/2014/main" val="1560738179"/>
                    </a:ext>
                  </a:extLst>
                </a:gridCol>
                <a:gridCol w="939294">
                  <a:extLst>
                    <a:ext uri="{9D8B030D-6E8A-4147-A177-3AD203B41FA5}">
                      <a16:colId xmlns:a16="http://schemas.microsoft.com/office/drawing/2014/main" val="3900874870"/>
                    </a:ext>
                  </a:extLst>
                </a:gridCol>
                <a:gridCol w="939294">
                  <a:extLst>
                    <a:ext uri="{9D8B030D-6E8A-4147-A177-3AD203B41FA5}">
                      <a16:colId xmlns:a16="http://schemas.microsoft.com/office/drawing/2014/main" val="1926859844"/>
                    </a:ext>
                  </a:extLst>
                </a:gridCol>
                <a:gridCol w="939294">
                  <a:extLst>
                    <a:ext uri="{9D8B030D-6E8A-4147-A177-3AD203B41FA5}">
                      <a16:colId xmlns:a16="http://schemas.microsoft.com/office/drawing/2014/main" val="3138560845"/>
                    </a:ext>
                  </a:extLst>
                </a:gridCol>
                <a:gridCol w="939294">
                  <a:extLst>
                    <a:ext uri="{9D8B030D-6E8A-4147-A177-3AD203B41FA5}">
                      <a16:colId xmlns:a16="http://schemas.microsoft.com/office/drawing/2014/main" val="1715663646"/>
                    </a:ext>
                  </a:extLst>
                </a:gridCol>
              </a:tblGrid>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34210554"/>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66214330"/>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35297482"/>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88209418"/>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1697236"/>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91358471"/>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83143539"/>
                  </a:ext>
                </a:extLst>
              </a:tr>
              <a:tr h="37875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32493643"/>
                  </a:ext>
                </a:extLst>
              </a:tr>
            </a:tbl>
          </a:graphicData>
        </a:graphic>
      </p:graphicFrame>
      <p:graphicFrame>
        <p:nvGraphicFramePr>
          <p:cNvPr id="17" name="Table 16">
            <a:extLst>
              <a:ext uri="{FF2B5EF4-FFF2-40B4-BE49-F238E27FC236}">
                <a16:creationId xmlns:a16="http://schemas.microsoft.com/office/drawing/2014/main" id="{F4805F95-7466-486A-9055-4E93DC887109}"/>
              </a:ext>
            </a:extLst>
          </p:cNvPr>
          <p:cNvGraphicFramePr>
            <a:graphicFrameLocks noGrp="1"/>
          </p:cNvGraphicFramePr>
          <p:nvPr/>
        </p:nvGraphicFramePr>
        <p:xfrm>
          <a:off x="599690" y="1931266"/>
          <a:ext cx="9298074" cy="4267200"/>
        </p:xfrm>
        <a:graphic>
          <a:graphicData uri="http://schemas.openxmlformats.org/drawingml/2006/table">
            <a:tbl>
              <a:tblPr firstRow="1" bandRow="1">
                <a:tableStyleId>{7E9639D4-E3E2-4D34-9284-5A2195B3D0D7}</a:tableStyleId>
              </a:tblPr>
              <a:tblGrid>
                <a:gridCol w="9298074">
                  <a:extLst>
                    <a:ext uri="{9D8B030D-6E8A-4147-A177-3AD203B41FA5}">
                      <a16:colId xmlns:a16="http://schemas.microsoft.com/office/drawing/2014/main" val="3466213762"/>
                    </a:ext>
                  </a:extLst>
                </a:gridCol>
              </a:tblGrid>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424515"/>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3719586"/>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1049451"/>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0302070"/>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5640149"/>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4750307"/>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344207"/>
                  </a:ext>
                </a:extLst>
              </a:tr>
              <a:tr h="184573">
                <a:tc>
                  <a:txBody>
                    <a:bodyPr/>
                    <a:lstStyle/>
                    <a:p>
                      <a:endParaRPr lang="en-US" sz="1400"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2583173"/>
                  </a:ext>
                </a:extLst>
              </a:tr>
              <a:tr h="184573">
                <a:tc>
                  <a:txBody>
                    <a:bodyPr/>
                    <a:lstStyle/>
                    <a:p>
                      <a:endParaRPr lang="en-US" sz="1400" dirty="0">
                        <a:latin typeface="Montserrat" panose="00000500000000000000"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6970798"/>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7113947"/>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7493876"/>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5155454"/>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06852"/>
                  </a:ext>
                </a:extLst>
              </a:tr>
              <a:tr h="184573">
                <a:tc>
                  <a:txBody>
                    <a:bodyPr/>
                    <a:lstStyle/>
                    <a:p>
                      <a:endParaRPr lang="en-US" sz="1400" dirty="0">
                        <a:latin typeface="Montserrat" panose="00000500000000000000" pitchFamily="50"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2916348"/>
                  </a:ext>
                </a:extLst>
              </a:tr>
            </a:tbl>
          </a:graphicData>
        </a:graphic>
      </p:graphicFrame>
    </p:spTree>
    <p:extLst>
      <p:ext uri="{BB962C8B-B14F-4D97-AF65-F5344CB8AC3E}">
        <p14:creationId xmlns:p14="http://schemas.microsoft.com/office/powerpoint/2010/main" val="2410733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5540171"/>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rPr>
              <a:t>“As a shopper, you may pass by them many times, looking but not buying, noticing, the dazzling array of fresh, crisp, and nutritious greens – curly kale, red and green chard, collards, </a:t>
            </a:r>
            <a:r>
              <a:rPr lang="en-US" sz="1400" dirty="0" err="1">
                <a:solidFill>
                  <a:srgbClr val="F05958"/>
                </a:solidFill>
                <a:latin typeface="Montserrat Light" panose="00000400000000000000" pitchFamily="50" charset="0"/>
              </a:rPr>
              <a:t>bok</a:t>
            </a:r>
            <a:r>
              <a:rPr lang="en-US" sz="1400" dirty="0">
                <a:solidFill>
                  <a:srgbClr val="F05958"/>
                </a:solidFill>
                <a:latin typeface="Montserrat Light" panose="00000400000000000000" pitchFamily="50" charset="0"/>
              </a:rPr>
              <a:t> choy, mustard greens, arugula, </a:t>
            </a:r>
            <a:r>
              <a:rPr lang="en-US" sz="1400" dirty="0" err="1">
                <a:solidFill>
                  <a:srgbClr val="F05958"/>
                </a:solidFill>
                <a:latin typeface="Montserrat Light" panose="00000400000000000000" pitchFamily="50" charset="0"/>
              </a:rPr>
              <a:t>frisee</a:t>
            </a:r>
            <a:r>
              <a:rPr lang="en-US" sz="1400" dirty="0">
                <a:solidFill>
                  <a:srgbClr val="F05958"/>
                </a:solidFill>
                <a:latin typeface="Montserrat Light" panose="00000400000000000000" pitchFamily="50" charset="0"/>
              </a:rPr>
              <a:t>, mesclun and other exotic-looking lettuces.  A little uncertain, a little confused, you tuck these impressions into a corner of your mind.  Then, at a favorite restaurant, an exotic-looking salad is served, or perhaps tender beet greens with garlic and olive oil.  The next trip to the market once again serves to conjure up these tasty dishes.  This time, you buy some beet greens, some arugula, even </a:t>
            </a:r>
            <a:r>
              <a:rPr lang="en-US" sz="1400" dirty="0" err="1">
                <a:solidFill>
                  <a:srgbClr val="F05958"/>
                </a:solidFill>
                <a:latin typeface="Montserrat Light" panose="00000400000000000000" pitchFamily="50" charset="0"/>
              </a:rPr>
              <a:t>frisee</a:t>
            </a:r>
            <a:r>
              <a:rPr lang="en-US" sz="1400" dirty="0">
                <a:solidFill>
                  <a:srgbClr val="F05958"/>
                </a:solidFill>
                <a:latin typeface="Montserrat Light" panose="00000400000000000000" pitchFamily="50" charset="0"/>
              </a:rPr>
              <a:t>, and take them home.  Now what?”  </a:t>
            </a:r>
            <a:r>
              <a:rPr lang="en-US" sz="1400" i="1" dirty="0">
                <a:solidFill>
                  <a:srgbClr val="F05958"/>
                </a:solidFill>
                <a:latin typeface="Montserrat Light" panose="00000400000000000000" pitchFamily="50" charset="0"/>
              </a:rPr>
              <a:t>Greens Glorious Greens</a:t>
            </a:r>
          </a:p>
          <a:p>
            <a:pPr>
              <a:lnSpc>
                <a:spcPct val="150000"/>
              </a:lnSpc>
            </a:pPr>
            <a:endParaRPr lang="en-US" sz="1400" dirty="0">
              <a:solidFill>
                <a:schemeClr val="accent3">
                  <a:lumMod val="75000"/>
                </a:schemeClr>
              </a:solidFill>
              <a:latin typeface="Montserrat Light" panose="00000400000000000000" pitchFamily="50" charset="0"/>
            </a:endParaRPr>
          </a:p>
          <a:p>
            <a:pPr>
              <a:lnSpc>
                <a:spcPct val="150000"/>
              </a:lnSpc>
            </a:pPr>
            <a:r>
              <a:rPr lang="en-US" sz="1400" dirty="0">
                <a:latin typeface="Montserrat Light" panose="00000400000000000000" pitchFamily="50" charset="0"/>
              </a:rPr>
              <a:t>“Diets that are rich in vegetables and fruits are protective against many cancers – there is an enormous amount of work on this,” says Lee Wattenberg, a professor at the University of Minnesota who has been studying cancer prevention for 30 years.  “Over the last decade a fairly large number of prevention compounds have been found in fruits and vegetables.  When you look at the totality, it’s quite impressive.”</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As impressive as the health benefits of greens may be, you should not picture a pile of tasteless, hard-to-chew greens on your plate. You don’t have to eat them just because they are healthy for you. We are here to say that leafy greens are not only beautiful to behold, but also tasty and capable of transporting us  (through recipes) to far corners of the earth where greens have been a way of life for centuries.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Green Vegetables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03180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4247509"/>
          </a:xfrm>
          <a:prstGeom prst="rect">
            <a:avLst/>
          </a:prstGeom>
        </p:spPr>
        <p:txBody>
          <a:bodyPr wrap="square">
            <a:spAutoFit/>
          </a:bodyPr>
          <a:lstStyle/>
          <a:p>
            <a:pPr>
              <a:lnSpc>
                <a:spcPct val="150000"/>
              </a:lnSpc>
            </a:pPr>
            <a:r>
              <a:rPr lang="en-US" sz="1400" dirty="0">
                <a:latin typeface="Montserrat Light" panose="00000400000000000000" pitchFamily="50" charset="0"/>
              </a:rPr>
              <a:t>Oxalates include some leafy greens, berries, fruits and vegetables high in vitamin C, some nuts and seeds, coffee, tea and chocolate. This is why it is important to have a nice variety of foods in your diet and not be extreme in any one thing.</a:t>
            </a:r>
            <a:br>
              <a:rPr lang="en-US" sz="1400" dirty="0">
                <a:latin typeface="Montserrat Light" panose="00000400000000000000" pitchFamily="50" charset="0"/>
              </a:rPr>
            </a:b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Oxalate is a molecule that, under certain circumstances,</a:t>
            </a:r>
            <a:r>
              <a:rPr lang="en-US" sz="1400" b="1" dirty="0">
                <a:latin typeface="Montserrat Light" panose="00000400000000000000" pitchFamily="50" charset="0"/>
              </a:rPr>
              <a:t> </a:t>
            </a:r>
            <a:r>
              <a:rPr lang="en-US" sz="1400" dirty="0">
                <a:latin typeface="Montserrat Light" panose="00000400000000000000" pitchFamily="50" charset="0"/>
              </a:rPr>
              <a:t>links up with calcium and crystalizes. It is important to eat a low-oxalate diet if you suffer from kidney stones, fibromyalgia, inflammation or have had part of your intestine removed.  </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A food is considered high in oxalates when it has more than 10mg of the compound per serving.</a:t>
            </a:r>
            <a:br>
              <a:rPr lang="en-US" sz="1400" b="1" dirty="0">
                <a:latin typeface="Montserrat Light" panose="00000400000000000000" pitchFamily="50" charset="0"/>
              </a:rPr>
            </a:br>
            <a:endParaRPr lang="en-US" sz="1400" b="1" dirty="0">
              <a:latin typeface="Montserrat Light" panose="00000400000000000000" pitchFamily="50" charset="0"/>
            </a:endParaRPr>
          </a:p>
          <a:p>
            <a:pPr>
              <a:lnSpc>
                <a:spcPct val="150000"/>
              </a:lnSpc>
            </a:pPr>
            <a:r>
              <a:rPr lang="en-US" sz="1400" dirty="0">
                <a:latin typeface="Montserrat Light" panose="00000400000000000000" pitchFamily="50" charset="0"/>
              </a:rPr>
              <a:t>Some of the foods high in oxalate include spinach, green beans, rhubarb, kidney beans, soy, sweet potatoes, strawberries, raspberries, tangerines and kiwis.  Meat and dairy do not have oxalate.</a:t>
            </a:r>
            <a:br>
              <a:rPr lang="en-US" sz="1400" dirty="0">
                <a:latin typeface="Montserrat Light" panose="00000400000000000000" pitchFamily="50" charset="0"/>
              </a:rPr>
            </a:br>
            <a:endParaRPr lang="en-US" sz="1400" dirty="0">
              <a:latin typeface="Montserrat Light" panose="00000400000000000000" pitchFamily="50" charset="0"/>
            </a:endParaRPr>
          </a:p>
          <a:p>
            <a:pPr>
              <a:lnSpc>
                <a:spcPct val="150000"/>
              </a:lnSpc>
            </a:pPr>
            <a:r>
              <a:rPr lang="en-US" sz="1400" dirty="0">
                <a:solidFill>
                  <a:srgbClr val="F05958"/>
                </a:solidFill>
                <a:latin typeface="Montserrat Light" panose="00000400000000000000" pitchFamily="50" charset="0"/>
              </a:rPr>
              <a:t>To balance vegetables that are high in oxalates, combine them with richer foods like seeds, nuts, beans or oil.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5955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Green Vegetables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82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81320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6512"/>
            <a:ext cx="10972800" cy="1143000"/>
          </a:xfrm>
        </p:spPr>
        <p:txBody>
          <a:bodyPr/>
          <a:lstStyle/>
          <a:p>
            <a:pPr algn="l"/>
            <a:r>
              <a:rPr lang="en-US" b="1" dirty="0">
                <a:solidFill>
                  <a:srgbClr val="F05958"/>
                </a:solidFill>
              </a:rPr>
              <a:t>                                                  </a:t>
            </a:r>
          </a:p>
        </p:txBody>
      </p:sp>
      <p:sp>
        <p:nvSpPr>
          <p:cNvPr id="3" name="Content Placeholder 2"/>
          <p:cNvSpPr>
            <a:spLocks noGrp="1"/>
          </p:cNvSpPr>
          <p:nvPr>
            <p:ph idx="1"/>
          </p:nvPr>
        </p:nvSpPr>
        <p:spPr>
          <a:xfrm>
            <a:off x="1981200" y="1771650"/>
            <a:ext cx="7945438" cy="3973514"/>
          </a:xfrm>
        </p:spPr>
        <p:txBody>
          <a:bodyPr numCol="2">
            <a:noAutofit/>
          </a:bodyPr>
          <a:lstStyle/>
          <a:p>
            <a:pPr marL="0" indent="0">
              <a:lnSpc>
                <a:spcPts val="1900"/>
              </a:lnSpc>
              <a:spcBef>
                <a:spcPts val="0"/>
              </a:spcBef>
              <a:buNone/>
            </a:pPr>
            <a:r>
              <a:rPr lang="en-US" sz="1400" b="1" dirty="0"/>
              <a:t> </a:t>
            </a:r>
            <a:endParaRPr lang="en-US" sz="1400" dirty="0"/>
          </a:p>
          <a:p>
            <a:pPr>
              <a:lnSpc>
                <a:spcPts val="1900"/>
              </a:lnSpc>
              <a:spcBef>
                <a:spcPts val="0"/>
              </a:spcBef>
            </a:pPr>
            <a:endParaRPr lang="en-US" sz="1400" dirty="0"/>
          </a:p>
        </p:txBody>
      </p:sp>
      <p:cxnSp>
        <p:nvCxnSpPr>
          <p:cNvPr id="6" name="Straight Connector 5"/>
          <p:cNvCxnSpPr>
            <a:cxnSpLocks/>
          </p:cNvCxnSpPr>
          <p:nvPr/>
        </p:nvCxnSpPr>
        <p:spPr>
          <a:xfrm>
            <a:off x="8049126" y="1323474"/>
            <a:ext cx="0" cy="0"/>
          </a:xfrm>
          <a:prstGeom prst="line">
            <a:avLst/>
          </a:prstGeom>
          <a:ln w="28575">
            <a:solidFill>
              <a:srgbClr val="EC743C"/>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4294967295"/>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t> </a:t>
            </a:r>
          </a:p>
        </p:txBody>
      </p:sp>
      <p:sp>
        <p:nvSpPr>
          <p:cNvPr id="12" name="TextBox 11"/>
          <p:cNvSpPr txBox="1"/>
          <p:nvPr/>
        </p:nvSpPr>
        <p:spPr>
          <a:xfrm>
            <a:off x="2057401" y="30480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C743C"/>
                </a:solidFill>
                <a:effectLst/>
                <a:uLnTx/>
                <a:uFillTx/>
                <a:latin typeface="Arial"/>
                <a:ea typeface="+mn-ea"/>
                <a:cs typeface="+mn-cs"/>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12412505" y="7565440"/>
            <a:ext cx="88305" cy="55732"/>
          </a:xfrm>
          <a:prstGeom prst="rect">
            <a:avLst/>
          </a:prstGeom>
        </p:spPr>
      </p:pic>
      <p:sp>
        <p:nvSpPr>
          <p:cNvPr id="4" name="Rectangle 3">
            <a:extLst>
              <a:ext uri="{FF2B5EF4-FFF2-40B4-BE49-F238E27FC236}">
                <a16:creationId xmlns:a16="http://schemas.microsoft.com/office/drawing/2014/main" id="{C9719AC4-4DBC-4AA5-B24C-0D4CCB55F32B}"/>
              </a:ext>
            </a:extLst>
          </p:cNvPr>
          <p:cNvSpPr/>
          <p:nvPr/>
        </p:nvSpPr>
        <p:spPr>
          <a:xfrm>
            <a:off x="521368" y="1462511"/>
            <a:ext cx="3449053" cy="4893840"/>
          </a:xfrm>
          <a:prstGeom prst="rect">
            <a:avLst/>
          </a:prstGeom>
        </p:spPr>
        <p:txBody>
          <a:bodyPr wrap="square">
            <a:spAutoFit/>
          </a:bodyPr>
          <a:lstStyle/>
          <a:p>
            <a:pPr lvl="0">
              <a:lnSpc>
                <a:spcPct val="150000"/>
              </a:lnSpc>
            </a:pPr>
            <a:r>
              <a:rPr lang="en-US" sz="1400" b="1" dirty="0">
                <a:solidFill>
                  <a:prstClr val="black"/>
                </a:solidFill>
                <a:latin typeface="Montserrat Light" panose="00000400000000000000" pitchFamily="50" charset="0"/>
              </a:rPr>
              <a:t>Arugula</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Cruciferous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Peppery taste</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High in potassium</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Manages blood pressure</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Prevents osteoporosis</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Boosts memory (phytochemicals)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Antioxidants </a:t>
            </a:r>
          </a:p>
          <a:p>
            <a:pPr lvl="0">
              <a:lnSpc>
                <a:spcPct val="150000"/>
              </a:lnSpc>
            </a:pPr>
            <a:endParaRPr lang="en-US" sz="1400" dirty="0">
              <a:solidFill>
                <a:prstClr val="black"/>
              </a:solidFill>
              <a:latin typeface="Montserrat Light" panose="00000400000000000000" pitchFamily="50" charset="0"/>
            </a:endParaRPr>
          </a:p>
          <a:p>
            <a:pPr lvl="0">
              <a:lnSpc>
                <a:spcPct val="150000"/>
              </a:lnSpc>
            </a:pPr>
            <a:r>
              <a:rPr lang="en-US" sz="1400" b="1" dirty="0">
                <a:solidFill>
                  <a:prstClr val="black"/>
                </a:solidFill>
                <a:latin typeface="Montserrat Light" panose="00000400000000000000" pitchFamily="50" charset="0"/>
              </a:rPr>
              <a:t>Collard Greens</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Cruciferous and leafy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From the cabbage family</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Good source of beta carotene</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Helps prevent and manage arthritis, cataracts, macular degeneration</a:t>
            </a:r>
          </a:p>
        </p:txBody>
      </p:sp>
      <p:sp>
        <p:nvSpPr>
          <p:cNvPr id="8" name="Rectangle 7">
            <a:extLst>
              <a:ext uri="{FF2B5EF4-FFF2-40B4-BE49-F238E27FC236}">
                <a16:creationId xmlns:a16="http://schemas.microsoft.com/office/drawing/2014/main" id="{66F4A180-353B-4C9A-A73E-4C5851B9F5B0}"/>
              </a:ext>
            </a:extLst>
          </p:cNvPr>
          <p:cNvSpPr/>
          <p:nvPr/>
        </p:nvSpPr>
        <p:spPr>
          <a:xfrm>
            <a:off x="5039895" y="994664"/>
            <a:ext cx="2844800" cy="369525"/>
          </a:xfrm>
          <a:prstGeom prst="rect">
            <a:avLst/>
          </a:prstGeom>
        </p:spPr>
        <p:txBody>
          <a:bodyPr wrap="square">
            <a:spAutoFit/>
          </a:bodyPr>
          <a:lstStyle/>
          <a:p>
            <a:pPr lvl="0">
              <a:lnSpc>
                <a:spcPct val="150000"/>
              </a:lnSpc>
            </a:pPr>
            <a:r>
              <a:rPr lang="en-US" sz="1400" b="1" dirty="0">
                <a:solidFill>
                  <a:prstClr val="black"/>
                </a:solidFill>
                <a:latin typeface="Montserrat Light" panose="00000400000000000000" pitchFamily="50" charset="0"/>
              </a:rPr>
              <a:t> </a:t>
            </a:r>
            <a:endParaRPr lang="en-US" sz="1400" dirty="0">
              <a:solidFill>
                <a:prstClr val="black"/>
              </a:solidFill>
              <a:latin typeface="Montserrat Light" panose="00000400000000000000" pitchFamily="50" charset="0"/>
            </a:endParaRPr>
          </a:p>
        </p:txBody>
      </p:sp>
      <p:sp>
        <p:nvSpPr>
          <p:cNvPr id="11" name="Rectangle 10">
            <a:extLst>
              <a:ext uri="{FF2B5EF4-FFF2-40B4-BE49-F238E27FC236}">
                <a16:creationId xmlns:a16="http://schemas.microsoft.com/office/drawing/2014/main" id="{9DDA1845-7B0F-4147-92C3-B1300F0E1D41}"/>
              </a:ext>
            </a:extLst>
          </p:cNvPr>
          <p:cNvSpPr/>
          <p:nvPr/>
        </p:nvSpPr>
        <p:spPr>
          <a:xfrm>
            <a:off x="389918" y="430445"/>
            <a:ext cx="5690660" cy="830997"/>
          </a:xfrm>
          <a:prstGeom prst="rect">
            <a:avLst/>
          </a:prstGeom>
        </p:spPr>
        <p:txBody>
          <a:bodyPr wrap="none">
            <a:spAutoFit/>
          </a:bodyPr>
          <a:lstStyle/>
          <a:p>
            <a:pPr lvl="0">
              <a:defRPr/>
            </a:pPr>
            <a:r>
              <a:rPr lang="en-US" sz="4800" b="1" dirty="0">
                <a:solidFill>
                  <a:srgbClr val="27B2B1"/>
                </a:solidFill>
                <a:latin typeface="Montserrat" panose="00000500000000000000" pitchFamily="50" charset="0"/>
              </a:rPr>
              <a:t>Green Vegetables</a:t>
            </a:r>
          </a:p>
        </p:txBody>
      </p:sp>
      <p:sp>
        <p:nvSpPr>
          <p:cNvPr id="13" name="Rectangle 12">
            <a:extLst>
              <a:ext uri="{FF2B5EF4-FFF2-40B4-BE49-F238E27FC236}">
                <a16:creationId xmlns:a16="http://schemas.microsoft.com/office/drawing/2014/main" id="{A4EC8A18-6E72-4892-AB21-D64B03C43728}"/>
              </a:ext>
            </a:extLst>
          </p:cNvPr>
          <p:cNvSpPr/>
          <p:nvPr/>
        </p:nvSpPr>
        <p:spPr>
          <a:xfrm>
            <a:off x="1299963" y="337446"/>
            <a:ext cx="948273" cy="369332"/>
          </a:xfrm>
          <a:prstGeom prst="rect">
            <a:avLst/>
          </a:prstGeom>
        </p:spPr>
        <p:txBody>
          <a:bodyPr wrap="none">
            <a:spAutoFit/>
          </a:bodyPr>
          <a:lstStyle/>
          <a:p>
            <a:pPr lvl="0">
              <a:defRPr/>
            </a:pPr>
            <a:r>
              <a:rPr lang="en-US" dirty="0">
                <a:solidFill>
                  <a:srgbClr val="27B2B1"/>
                </a:solidFill>
                <a:latin typeface="Montserrat" panose="00000500000000000000" pitchFamily="50" charset="0"/>
              </a:rPr>
              <a:t>DAY 15</a:t>
            </a:r>
          </a:p>
        </p:txBody>
      </p:sp>
      <p:sp>
        <p:nvSpPr>
          <p:cNvPr id="15" name="Rectangle 14">
            <a:extLst>
              <a:ext uri="{FF2B5EF4-FFF2-40B4-BE49-F238E27FC236}">
                <a16:creationId xmlns:a16="http://schemas.microsoft.com/office/drawing/2014/main" id="{34E0F4FD-CC37-4553-834C-EA15E765B21B}"/>
              </a:ext>
            </a:extLst>
          </p:cNvPr>
          <p:cNvSpPr/>
          <p:nvPr/>
        </p:nvSpPr>
        <p:spPr>
          <a:xfrm>
            <a:off x="4263190" y="1495157"/>
            <a:ext cx="3100136" cy="2954848"/>
          </a:xfrm>
          <a:prstGeom prst="rect">
            <a:avLst/>
          </a:prstGeom>
        </p:spPr>
        <p:txBody>
          <a:bodyPr wrap="square">
            <a:spAutoFit/>
          </a:bodyPr>
          <a:lstStyle/>
          <a:p>
            <a:pPr lvl="0">
              <a:lnSpc>
                <a:spcPct val="150000"/>
              </a:lnSpc>
            </a:pPr>
            <a:r>
              <a:rPr lang="en-US" sz="1400" b="1" dirty="0">
                <a:solidFill>
                  <a:prstClr val="black"/>
                </a:solidFill>
                <a:latin typeface="Montserrat Light" panose="00000400000000000000" pitchFamily="50" charset="0"/>
              </a:rPr>
              <a:t>Endive</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Bitter, leafy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Belgian endive, escarole and curly endive (</a:t>
            </a:r>
            <a:r>
              <a:rPr lang="en-US" sz="1400" dirty="0" err="1">
                <a:solidFill>
                  <a:prstClr val="black"/>
                </a:solidFill>
                <a:latin typeface="Montserrat Light" panose="00000400000000000000" pitchFamily="50" charset="0"/>
              </a:rPr>
              <a:t>frisee</a:t>
            </a:r>
            <a:r>
              <a:rPr lang="en-US" sz="1400" dirty="0">
                <a:solidFill>
                  <a:prstClr val="black"/>
                </a:solidFill>
                <a:latin typeface="Montserrat Light" panose="00000400000000000000" pitchFamily="50" charset="0"/>
              </a:rPr>
              <a:t>)</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Good source of potassium (manages blood pressure and preventing osteoporosis)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Vitamin K (may prevent bone fractures)</a:t>
            </a:r>
          </a:p>
        </p:txBody>
      </p:sp>
      <p:sp>
        <p:nvSpPr>
          <p:cNvPr id="16" name="Rectangle 15">
            <a:extLst>
              <a:ext uri="{FF2B5EF4-FFF2-40B4-BE49-F238E27FC236}">
                <a16:creationId xmlns:a16="http://schemas.microsoft.com/office/drawing/2014/main" id="{FBC45510-2E11-4E2C-9121-3E23FA7C8FD3}"/>
              </a:ext>
            </a:extLst>
          </p:cNvPr>
          <p:cNvSpPr/>
          <p:nvPr/>
        </p:nvSpPr>
        <p:spPr>
          <a:xfrm>
            <a:off x="7884695" y="1443648"/>
            <a:ext cx="3298170" cy="2954848"/>
          </a:xfrm>
          <a:prstGeom prst="rect">
            <a:avLst/>
          </a:prstGeom>
        </p:spPr>
        <p:txBody>
          <a:bodyPr wrap="square">
            <a:spAutoFit/>
          </a:bodyPr>
          <a:lstStyle/>
          <a:p>
            <a:pPr>
              <a:lnSpc>
                <a:spcPct val="150000"/>
              </a:lnSpc>
            </a:pPr>
            <a:r>
              <a:rPr lang="en-US" sz="1400" b="1" dirty="0">
                <a:latin typeface="Montserrat Light" panose="00000400000000000000" pitchFamily="50" charset="0"/>
              </a:rPr>
              <a:t>Escarole</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Leafy </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Good source of potassium, a mineral involved in managing blood pressure and preventing osteoporosis </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Good source of vitamin K (may prevent bone fractures)</a:t>
            </a:r>
          </a:p>
          <a:p>
            <a:pPr lvl="1">
              <a:lnSpc>
                <a:spcPct val="150000"/>
              </a:lnSpc>
              <a:defRPr/>
            </a:pPr>
            <a:r>
              <a:rPr lang="en-US" sz="1400" b="1" dirty="0">
                <a:solidFill>
                  <a:prstClr val="black"/>
                </a:solidFill>
                <a:latin typeface="Montserrat Light" panose="00000400000000000000" pitchFamily="50" charset="0"/>
              </a:rPr>
              <a:t> </a:t>
            </a:r>
            <a:endParaRPr lang="en-US" sz="1400" dirty="0">
              <a:solidFill>
                <a:prstClr val="black"/>
              </a:solidFill>
              <a:latin typeface="Montserrat Light" panose="00000400000000000000" pitchFamily="50" charset="0"/>
            </a:endParaRPr>
          </a:p>
        </p:txBody>
      </p:sp>
    </p:spTree>
    <p:extLst>
      <p:ext uri="{BB962C8B-B14F-4D97-AF65-F5344CB8AC3E}">
        <p14:creationId xmlns:p14="http://schemas.microsoft.com/office/powerpoint/2010/main" val="282538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20000" r="-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6512"/>
            <a:ext cx="10972800" cy="1143000"/>
          </a:xfrm>
        </p:spPr>
        <p:txBody>
          <a:bodyPr/>
          <a:lstStyle/>
          <a:p>
            <a:pPr algn="l"/>
            <a:r>
              <a:rPr lang="en-US" b="1" dirty="0">
                <a:solidFill>
                  <a:srgbClr val="F05958"/>
                </a:solidFill>
              </a:rPr>
              <a:t> </a:t>
            </a:r>
          </a:p>
        </p:txBody>
      </p:sp>
      <p:sp>
        <p:nvSpPr>
          <p:cNvPr id="3" name="Content Placeholder 2"/>
          <p:cNvSpPr>
            <a:spLocks noGrp="1"/>
          </p:cNvSpPr>
          <p:nvPr>
            <p:ph idx="1"/>
          </p:nvPr>
        </p:nvSpPr>
        <p:spPr>
          <a:xfrm>
            <a:off x="1981200" y="1771650"/>
            <a:ext cx="7945438" cy="4373564"/>
          </a:xfrm>
        </p:spPr>
        <p:txBody>
          <a:bodyPr numCol="2">
            <a:noAutofit/>
          </a:bodyPr>
          <a:lstStyle/>
          <a:p>
            <a:pPr marL="0" indent="0">
              <a:lnSpc>
                <a:spcPts val="1900"/>
              </a:lnSpc>
              <a:spcBef>
                <a:spcPts val="0"/>
              </a:spcBef>
              <a:buNone/>
            </a:pPr>
            <a:r>
              <a:rPr lang="en-US" sz="1400" b="1" dirty="0"/>
              <a:t> </a:t>
            </a:r>
            <a:endParaRPr lang="en-US" sz="1400" dirty="0"/>
          </a:p>
          <a:p>
            <a:pPr>
              <a:lnSpc>
                <a:spcPct val="150000"/>
              </a:lnSpc>
              <a:buFont typeface="Wingdings" panose="05000000000000000000" pitchFamily="2" charset="2"/>
              <a:buChar char="§"/>
            </a:pPr>
            <a:endParaRPr lang="en-US" sz="1200" dirty="0">
              <a:solidFill>
                <a:schemeClr val="accent3">
                  <a:lumMod val="75000"/>
                </a:schemeClr>
              </a:solidFill>
            </a:endParaRPr>
          </a:p>
        </p:txBody>
      </p:sp>
      <p:cxnSp>
        <p:nvCxnSpPr>
          <p:cNvPr id="6" name="Straight Connector 5"/>
          <p:cNvCxnSpPr>
            <a:cxnSpLocks/>
          </p:cNvCxnSpPr>
          <p:nvPr/>
        </p:nvCxnSpPr>
        <p:spPr>
          <a:xfrm flipH="1" flipV="1">
            <a:off x="12500811" y="1913021"/>
            <a:ext cx="1" cy="1"/>
          </a:xfrm>
          <a:prstGeom prst="line">
            <a:avLst/>
          </a:prstGeom>
          <a:ln w="28575">
            <a:solidFill>
              <a:srgbClr val="EC743C"/>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4294967295"/>
          </p:nvPr>
        </p:nvSpPr>
        <p:spPr>
          <a:xfrm>
            <a:off x="8737600" y="6356351"/>
            <a:ext cx="2844800" cy="365125"/>
          </a:xfrm>
        </p:spPr>
        <p:txBody>
          <a:bodyPr/>
          <a:lstStyle/>
          <a:p>
            <a:fld id="{BC4B7B02-05D4-486E-8D6D-335EE28D818C}" type="slidenum">
              <a:rPr lang="en-US">
                <a:solidFill>
                  <a:prstClr val="black">
                    <a:tint val="75000"/>
                  </a:prstClr>
                </a:solidFill>
                <a:latin typeface="Arial"/>
              </a:rPr>
              <a:pPr/>
              <a:t>7</a:t>
            </a:fld>
            <a:endParaRPr lang="en-US" dirty="0">
              <a:solidFill>
                <a:prstClr val="black">
                  <a:tint val="75000"/>
                </a:prstClr>
              </a:solidFill>
              <a:latin typeface="Arial"/>
            </a:endParaRPr>
          </a:p>
        </p:txBody>
      </p:sp>
      <p:sp>
        <p:nvSpPr>
          <p:cNvPr id="12" name="TextBox 11"/>
          <p:cNvSpPr txBox="1"/>
          <p:nvPr/>
        </p:nvSpPr>
        <p:spPr>
          <a:xfrm>
            <a:off x="2057401" y="304800"/>
            <a:ext cx="248786" cy="369332"/>
          </a:xfrm>
          <a:prstGeom prst="rect">
            <a:avLst/>
          </a:prstGeom>
          <a:noFill/>
        </p:spPr>
        <p:txBody>
          <a:bodyPr wrap="none" rtlCol="0">
            <a:spAutoFit/>
          </a:bodyPr>
          <a:lstStyle/>
          <a:p>
            <a:r>
              <a:rPr lang="en-US" b="1" dirty="0">
                <a:solidFill>
                  <a:srgbClr val="EC743C"/>
                </a:solidFill>
                <a:latin typeface="Arial"/>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691343" y="6309544"/>
            <a:ext cx="74163" cy="46807"/>
          </a:xfrm>
          <a:prstGeom prst="rect">
            <a:avLst/>
          </a:prstGeom>
        </p:spPr>
      </p:pic>
      <p:sp>
        <p:nvSpPr>
          <p:cNvPr id="11" name="Rectangle 10">
            <a:extLst>
              <a:ext uri="{FF2B5EF4-FFF2-40B4-BE49-F238E27FC236}">
                <a16:creationId xmlns:a16="http://schemas.microsoft.com/office/drawing/2014/main" id="{6EA8EAB3-0D33-487C-A4D7-0A79253C418E}"/>
              </a:ext>
            </a:extLst>
          </p:cNvPr>
          <p:cNvSpPr/>
          <p:nvPr/>
        </p:nvSpPr>
        <p:spPr>
          <a:xfrm>
            <a:off x="465222" y="1401204"/>
            <a:ext cx="3184358" cy="5217006"/>
          </a:xfrm>
          <a:prstGeom prst="rect">
            <a:avLst/>
          </a:prstGeom>
        </p:spPr>
        <p:txBody>
          <a:bodyPr wrap="square">
            <a:spAutoFit/>
          </a:bodyPr>
          <a:lstStyle/>
          <a:p>
            <a:pPr lvl="0">
              <a:lnSpc>
                <a:spcPct val="150000"/>
              </a:lnSpc>
            </a:pPr>
            <a:r>
              <a:rPr lang="en-US" sz="1400" b="1" dirty="0">
                <a:solidFill>
                  <a:prstClr val="black"/>
                </a:solidFill>
                <a:latin typeface="Montserrat Light" panose="00000400000000000000" pitchFamily="50" charset="0"/>
              </a:rPr>
              <a:t>Kale</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Cruciferous and leafy from the cabbage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Good source of antioxidants, including vitamin C, beta carotene, lutein and zeaxanthin (helps maintain healthy eyes, hair and skin)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Calcium and potassium (keeps bones and teeth strong)</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Quercetin (anti-inflammatory) (arthritis and memory loss)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Riboflavin (may protect against migraines)</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Vitamin K (may prevent bone fractures)</a:t>
            </a:r>
          </a:p>
        </p:txBody>
      </p:sp>
      <p:sp>
        <p:nvSpPr>
          <p:cNvPr id="14" name="Rectangle 13">
            <a:extLst>
              <a:ext uri="{FF2B5EF4-FFF2-40B4-BE49-F238E27FC236}">
                <a16:creationId xmlns:a16="http://schemas.microsoft.com/office/drawing/2014/main" id="{783030E7-A110-4E78-A98D-6B790A456B67}"/>
              </a:ext>
            </a:extLst>
          </p:cNvPr>
          <p:cNvSpPr/>
          <p:nvPr/>
        </p:nvSpPr>
        <p:spPr>
          <a:xfrm>
            <a:off x="4251158" y="1474543"/>
            <a:ext cx="3048000" cy="4570675"/>
          </a:xfrm>
          <a:prstGeom prst="rect">
            <a:avLst/>
          </a:prstGeom>
        </p:spPr>
        <p:txBody>
          <a:bodyPr wrap="square">
            <a:spAutoFit/>
          </a:bodyPr>
          <a:lstStyle/>
          <a:p>
            <a:pPr lvl="0">
              <a:lnSpc>
                <a:spcPct val="150000"/>
              </a:lnSpc>
            </a:pPr>
            <a:r>
              <a:rPr lang="en-US" sz="1400" b="1" dirty="0">
                <a:solidFill>
                  <a:prstClr val="black"/>
                </a:solidFill>
                <a:latin typeface="Montserrat Light" panose="00000400000000000000" pitchFamily="50" charset="0"/>
              </a:rPr>
              <a:t>Lettuce</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Leafy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Romaine, green leaf, red leaf, bibb and butterhead</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Good source of antioxidants, (helps prevent arthritis, cataracts, and macular degeneration, as well as maintain healthy hair and skin)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Good source of potassium (manages blood pressure and prevents osteoporosis)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Vitamin K (may prevent bone fractures)</a:t>
            </a:r>
          </a:p>
        </p:txBody>
      </p:sp>
      <p:sp>
        <p:nvSpPr>
          <p:cNvPr id="15" name="Rectangle 14">
            <a:extLst>
              <a:ext uri="{FF2B5EF4-FFF2-40B4-BE49-F238E27FC236}">
                <a16:creationId xmlns:a16="http://schemas.microsoft.com/office/drawing/2014/main" id="{D2A75A71-034F-432F-AD80-5816D67F4806}"/>
              </a:ext>
            </a:extLst>
          </p:cNvPr>
          <p:cNvSpPr/>
          <p:nvPr/>
        </p:nvSpPr>
        <p:spPr>
          <a:xfrm>
            <a:off x="8329794" y="3773766"/>
            <a:ext cx="243978" cy="369332"/>
          </a:xfrm>
          <a:prstGeom prst="rect">
            <a:avLst/>
          </a:prstGeom>
        </p:spPr>
        <p:txBody>
          <a:bodyPr wrap="none">
            <a:spAutoFit/>
          </a:bodyPr>
          <a:lstStyle/>
          <a:p>
            <a:pPr lvl="0">
              <a:defRPr/>
            </a:pPr>
            <a:r>
              <a:rPr lang="en-US" dirty="0">
                <a:solidFill>
                  <a:prstClr val="white"/>
                </a:solidFill>
                <a:latin typeface="Montserrat" panose="00000500000000000000" pitchFamily="50" charset="0"/>
              </a:rPr>
              <a:t> </a:t>
            </a:r>
          </a:p>
        </p:txBody>
      </p:sp>
      <p:sp>
        <p:nvSpPr>
          <p:cNvPr id="16" name="Rectangle 15">
            <a:extLst>
              <a:ext uri="{FF2B5EF4-FFF2-40B4-BE49-F238E27FC236}">
                <a16:creationId xmlns:a16="http://schemas.microsoft.com/office/drawing/2014/main" id="{828A7460-F987-44FC-9AF9-9D5CA4B9D9F4}"/>
              </a:ext>
            </a:extLst>
          </p:cNvPr>
          <p:cNvSpPr/>
          <p:nvPr/>
        </p:nvSpPr>
        <p:spPr>
          <a:xfrm>
            <a:off x="342639" y="380893"/>
            <a:ext cx="5743560" cy="1107996"/>
          </a:xfrm>
          <a:prstGeom prst="rect">
            <a:avLst/>
          </a:prstGeom>
        </p:spPr>
        <p:txBody>
          <a:bodyPr wrap="none">
            <a:spAutoFit/>
          </a:bodyPr>
          <a:lstStyle/>
          <a:p>
            <a:pPr lvl="0">
              <a:defRPr/>
            </a:pPr>
            <a:r>
              <a:rPr lang="en-US" b="1" dirty="0">
                <a:solidFill>
                  <a:prstClr val="white"/>
                </a:solidFill>
                <a:latin typeface="Montserrat" panose="00000500000000000000" pitchFamily="50" charset="0"/>
              </a:rPr>
              <a:t> </a:t>
            </a:r>
            <a:r>
              <a:rPr lang="en-US" sz="4800" b="1" dirty="0">
                <a:solidFill>
                  <a:srgbClr val="27B2B1"/>
                </a:solidFill>
                <a:latin typeface="Montserrat" panose="00000500000000000000" pitchFamily="50" charset="0"/>
              </a:rPr>
              <a:t>Green Vegetables</a:t>
            </a:r>
          </a:p>
          <a:p>
            <a:pPr lvl="0">
              <a:defRPr/>
            </a:pPr>
            <a:endParaRPr lang="en-US" dirty="0">
              <a:solidFill>
                <a:prstClr val="white"/>
              </a:solidFill>
              <a:latin typeface="Montserrat" panose="00000500000000000000" pitchFamily="50" charset="0"/>
            </a:endParaRPr>
          </a:p>
        </p:txBody>
      </p:sp>
      <p:sp>
        <p:nvSpPr>
          <p:cNvPr id="18" name="Rectangle 17">
            <a:extLst>
              <a:ext uri="{FF2B5EF4-FFF2-40B4-BE49-F238E27FC236}">
                <a16:creationId xmlns:a16="http://schemas.microsoft.com/office/drawing/2014/main" id="{314CE5DD-A55F-434C-A9C6-2D995184D46C}"/>
              </a:ext>
            </a:extLst>
          </p:cNvPr>
          <p:cNvSpPr/>
          <p:nvPr/>
        </p:nvSpPr>
        <p:spPr>
          <a:xfrm>
            <a:off x="1357914" y="304800"/>
            <a:ext cx="948273" cy="369332"/>
          </a:xfrm>
          <a:prstGeom prst="rect">
            <a:avLst/>
          </a:prstGeom>
        </p:spPr>
        <p:txBody>
          <a:bodyPr wrap="none">
            <a:spAutoFit/>
          </a:bodyPr>
          <a:lstStyle/>
          <a:p>
            <a:pPr lvl="0">
              <a:defRPr/>
            </a:pPr>
            <a:r>
              <a:rPr lang="en-US" dirty="0">
                <a:solidFill>
                  <a:srgbClr val="27B2B1"/>
                </a:solidFill>
                <a:latin typeface="Montserrat" panose="00000500000000000000" pitchFamily="50" charset="0"/>
              </a:rPr>
              <a:t>DAY 15</a:t>
            </a:r>
          </a:p>
        </p:txBody>
      </p:sp>
    </p:spTree>
    <p:extLst>
      <p:ext uri="{BB962C8B-B14F-4D97-AF65-F5344CB8AC3E}">
        <p14:creationId xmlns:p14="http://schemas.microsoft.com/office/powerpoint/2010/main" val="242231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05958"/>
                </a:solidFill>
              </a:rPr>
              <a:t> </a:t>
            </a:r>
          </a:p>
        </p:txBody>
      </p:sp>
      <p:cxnSp>
        <p:nvCxnSpPr>
          <p:cNvPr id="6" name="Straight Connector 5"/>
          <p:cNvCxnSpPr>
            <a:cxnSpLocks/>
          </p:cNvCxnSpPr>
          <p:nvPr/>
        </p:nvCxnSpPr>
        <p:spPr>
          <a:xfrm>
            <a:off x="12585032" y="1219200"/>
            <a:ext cx="0" cy="0"/>
          </a:xfrm>
          <a:prstGeom prst="line">
            <a:avLst/>
          </a:prstGeom>
          <a:ln w="28575">
            <a:solidFill>
              <a:srgbClr val="EC743C"/>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4294967295"/>
          </p:nvPr>
        </p:nvSpPr>
        <p:spPr>
          <a:xfrm>
            <a:off x="8737600" y="6356351"/>
            <a:ext cx="2844800" cy="365125"/>
          </a:xfrm>
        </p:spPr>
        <p:txBody>
          <a:bodyPr/>
          <a:lstStyle/>
          <a:p>
            <a:fld id="{BC4B7B02-05D4-486E-8D6D-335EE28D818C}" type="slidenum">
              <a:rPr lang="en-US">
                <a:solidFill>
                  <a:prstClr val="black">
                    <a:tint val="75000"/>
                  </a:prstClr>
                </a:solidFill>
                <a:latin typeface="Arial"/>
              </a:rPr>
              <a:pPr/>
              <a:t>8</a:t>
            </a:fld>
            <a:endParaRPr lang="en-US" dirty="0">
              <a:solidFill>
                <a:prstClr val="black">
                  <a:tint val="75000"/>
                </a:prstClr>
              </a:solidFill>
              <a:latin typeface="Arial"/>
            </a:endParaRPr>
          </a:p>
        </p:txBody>
      </p:sp>
      <p:sp>
        <p:nvSpPr>
          <p:cNvPr id="12" name="TextBox 11"/>
          <p:cNvSpPr txBox="1"/>
          <p:nvPr/>
        </p:nvSpPr>
        <p:spPr>
          <a:xfrm>
            <a:off x="2057401" y="304800"/>
            <a:ext cx="248786" cy="369332"/>
          </a:xfrm>
          <a:prstGeom prst="rect">
            <a:avLst/>
          </a:prstGeom>
          <a:noFill/>
        </p:spPr>
        <p:txBody>
          <a:bodyPr wrap="none" rtlCol="0">
            <a:spAutoFit/>
          </a:bodyPr>
          <a:lstStyle/>
          <a:p>
            <a:r>
              <a:rPr lang="en-US" b="1" dirty="0">
                <a:solidFill>
                  <a:srgbClr val="EC743C"/>
                </a:solidFill>
                <a:latin typeface="Arial"/>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483236" y="6324227"/>
            <a:ext cx="101796" cy="64247"/>
          </a:xfrm>
          <a:prstGeom prst="rect">
            <a:avLst/>
          </a:prstGeom>
        </p:spPr>
      </p:pic>
      <p:sp>
        <p:nvSpPr>
          <p:cNvPr id="11" name="Rectangle 10">
            <a:extLst>
              <a:ext uri="{FF2B5EF4-FFF2-40B4-BE49-F238E27FC236}">
                <a16:creationId xmlns:a16="http://schemas.microsoft.com/office/drawing/2014/main" id="{2769A88A-90F4-476D-85B4-44F3BB63E13C}"/>
              </a:ext>
            </a:extLst>
          </p:cNvPr>
          <p:cNvSpPr/>
          <p:nvPr/>
        </p:nvSpPr>
        <p:spPr>
          <a:xfrm>
            <a:off x="444583" y="1417638"/>
            <a:ext cx="4512428" cy="3278013"/>
          </a:xfrm>
          <a:prstGeom prst="rect">
            <a:avLst/>
          </a:prstGeom>
        </p:spPr>
        <p:txBody>
          <a:bodyPr wrap="square">
            <a:spAutoFit/>
          </a:bodyPr>
          <a:lstStyle/>
          <a:p>
            <a:pPr lvl="0">
              <a:lnSpc>
                <a:spcPct val="150000"/>
              </a:lnSpc>
            </a:pPr>
            <a:r>
              <a:rPr lang="en-US" sz="1400" b="1" dirty="0">
                <a:solidFill>
                  <a:prstClr val="black"/>
                </a:solidFill>
                <a:latin typeface="Montserrat Light" panose="00000400000000000000" pitchFamily="50" charset="0"/>
              </a:rPr>
              <a:t>Mustard Greens</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Pungent, peppery flavor</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Antioxidants (vitamin C, beta carotene, </a:t>
            </a:r>
          </a:p>
          <a:p>
            <a:pPr marL="112713" lvl="0" indent="-112713" defTabSz="273050">
              <a:lnSpc>
                <a:spcPct val="150000"/>
              </a:lnSpc>
            </a:pPr>
            <a:r>
              <a:rPr lang="en-US" sz="1400" dirty="0">
                <a:solidFill>
                  <a:prstClr val="black"/>
                </a:solidFill>
                <a:latin typeface="Montserrat Light" panose="00000400000000000000" pitchFamily="50" charset="0"/>
              </a:rPr>
              <a:t>	lutein and zeaxanthin, which help prevent</a:t>
            </a:r>
          </a:p>
          <a:p>
            <a:pPr marL="112713" lvl="0" indent="-112713" defTabSz="273050">
              <a:lnSpc>
                <a:spcPct val="150000"/>
              </a:lnSpc>
            </a:pPr>
            <a:r>
              <a:rPr lang="en-US" sz="1400" dirty="0">
                <a:solidFill>
                  <a:prstClr val="black"/>
                </a:solidFill>
                <a:latin typeface="Montserrat Light" panose="00000400000000000000" pitchFamily="50" charset="0"/>
              </a:rPr>
              <a:t>  arthritis and maintain healthy eyes, hair </a:t>
            </a:r>
          </a:p>
          <a:p>
            <a:pPr marL="112713" lvl="0" indent="-112713" defTabSz="273050">
              <a:lnSpc>
                <a:spcPct val="150000"/>
              </a:lnSpc>
            </a:pPr>
            <a:r>
              <a:rPr lang="en-US" sz="1400" dirty="0">
                <a:solidFill>
                  <a:prstClr val="black"/>
                </a:solidFill>
                <a:latin typeface="Montserrat Light" panose="00000400000000000000" pitchFamily="50" charset="0"/>
              </a:rPr>
              <a:t>  and skin)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Contains folate (may help reduce the risk </a:t>
            </a:r>
          </a:p>
          <a:p>
            <a:pPr marL="112713" lvl="0" indent="-112713">
              <a:lnSpc>
                <a:spcPct val="150000"/>
              </a:lnSpc>
              <a:tabLst>
                <a:tab pos="273050" algn="l"/>
              </a:tabLst>
            </a:pPr>
            <a:r>
              <a:rPr lang="en-US" sz="1400" dirty="0">
                <a:solidFill>
                  <a:prstClr val="black"/>
                </a:solidFill>
                <a:latin typeface="Montserrat Light" panose="00000400000000000000" pitchFamily="50" charset="0"/>
              </a:rPr>
              <a:t>  of heart disease, enhance memory and   </a:t>
            </a:r>
          </a:p>
          <a:p>
            <a:pPr marL="112713" lvl="0" indent="-112713">
              <a:lnSpc>
                <a:spcPct val="150000"/>
              </a:lnSpc>
              <a:tabLst>
                <a:tab pos="273050" algn="l"/>
              </a:tabLst>
            </a:pPr>
            <a:r>
              <a:rPr lang="en-US" sz="1400" dirty="0">
                <a:solidFill>
                  <a:prstClr val="black"/>
                </a:solidFill>
                <a:latin typeface="Montserrat Light" panose="00000400000000000000" pitchFamily="50" charset="0"/>
              </a:rPr>
              <a:t>	improve mood)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Vitamin K (may prevent bone fractures)</a:t>
            </a:r>
          </a:p>
        </p:txBody>
      </p:sp>
      <p:sp>
        <p:nvSpPr>
          <p:cNvPr id="14" name="Rectangle 13">
            <a:extLst>
              <a:ext uri="{FF2B5EF4-FFF2-40B4-BE49-F238E27FC236}">
                <a16:creationId xmlns:a16="http://schemas.microsoft.com/office/drawing/2014/main" id="{D3D39C46-D8A9-4D2C-B613-FDC6F8C6B615}"/>
              </a:ext>
            </a:extLst>
          </p:cNvPr>
          <p:cNvSpPr/>
          <p:nvPr/>
        </p:nvSpPr>
        <p:spPr>
          <a:xfrm>
            <a:off x="5087082" y="1417638"/>
            <a:ext cx="2813092" cy="2954848"/>
          </a:xfrm>
          <a:prstGeom prst="rect">
            <a:avLst/>
          </a:prstGeom>
        </p:spPr>
        <p:txBody>
          <a:bodyPr wrap="square">
            <a:spAutoFit/>
          </a:bodyPr>
          <a:lstStyle/>
          <a:p>
            <a:pPr lvl="0">
              <a:lnSpc>
                <a:spcPct val="150000"/>
              </a:lnSpc>
            </a:pPr>
            <a:r>
              <a:rPr lang="en-US" sz="1400" b="1" dirty="0">
                <a:solidFill>
                  <a:prstClr val="black"/>
                </a:solidFill>
                <a:latin typeface="Montserrat Light" panose="00000400000000000000" pitchFamily="50" charset="0"/>
              </a:rPr>
              <a:t>Radicchio</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Leafy vegetable with a bitter taste</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Good source of potassium (manages blood pressure and prevents osteoporosis)</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Vitamin E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Lutein (maintains healthy eyes and skin)</a:t>
            </a:r>
          </a:p>
        </p:txBody>
      </p:sp>
      <p:sp>
        <p:nvSpPr>
          <p:cNvPr id="16" name="Rectangle 15">
            <a:extLst>
              <a:ext uri="{FF2B5EF4-FFF2-40B4-BE49-F238E27FC236}">
                <a16:creationId xmlns:a16="http://schemas.microsoft.com/office/drawing/2014/main" id="{7A145540-6711-4E5E-A719-189EF0474FAF}"/>
              </a:ext>
            </a:extLst>
          </p:cNvPr>
          <p:cNvSpPr/>
          <p:nvPr/>
        </p:nvSpPr>
        <p:spPr>
          <a:xfrm>
            <a:off x="8614582" y="1417638"/>
            <a:ext cx="3090836" cy="4570675"/>
          </a:xfrm>
          <a:prstGeom prst="rect">
            <a:avLst/>
          </a:prstGeom>
        </p:spPr>
        <p:txBody>
          <a:bodyPr wrap="square">
            <a:spAutoFit/>
          </a:bodyPr>
          <a:lstStyle/>
          <a:p>
            <a:pPr lvl="0">
              <a:lnSpc>
                <a:spcPct val="150000"/>
              </a:lnSpc>
            </a:pPr>
            <a:r>
              <a:rPr lang="en-US" sz="1400" b="1" dirty="0">
                <a:solidFill>
                  <a:prstClr val="black"/>
                </a:solidFill>
                <a:latin typeface="Montserrat Light" panose="00000400000000000000" pitchFamily="50" charset="0"/>
              </a:rPr>
              <a:t>Spinach</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Dark green leafy vegetable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Nutrient-dense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High in fiber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Can help you manage type 2 diabetes </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Good source of antioxidants (vitamin C, beta carotene, lutein and zeaxanthin)</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Very high amounts of potassium</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Vitamin K (may prevent bone fractures)</a:t>
            </a:r>
          </a:p>
          <a:p>
            <a:pPr marL="112713" lvl="0" indent="-112713">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Iron and Vitamin B </a:t>
            </a:r>
          </a:p>
        </p:txBody>
      </p:sp>
      <p:sp>
        <p:nvSpPr>
          <p:cNvPr id="18" name="Rectangle 17">
            <a:extLst>
              <a:ext uri="{FF2B5EF4-FFF2-40B4-BE49-F238E27FC236}">
                <a16:creationId xmlns:a16="http://schemas.microsoft.com/office/drawing/2014/main" id="{284B798A-1545-4065-A05F-36E3D7BC6834}"/>
              </a:ext>
            </a:extLst>
          </p:cNvPr>
          <p:cNvSpPr/>
          <p:nvPr/>
        </p:nvSpPr>
        <p:spPr>
          <a:xfrm>
            <a:off x="444583" y="399491"/>
            <a:ext cx="5690660" cy="830997"/>
          </a:xfrm>
          <a:prstGeom prst="rect">
            <a:avLst/>
          </a:prstGeom>
        </p:spPr>
        <p:txBody>
          <a:bodyPr wrap="none">
            <a:spAutoFit/>
          </a:bodyPr>
          <a:lstStyle/>
          <a:p>
            <a:pPr lvl="0">
              <a:defRPr/>
            </a:pPr>
            <a:r>
              <a:rPr lang="en-US" sz="4800" b="1" dirty="0">
                <a:solidFill>
                  <a:srgbClr val="27B2B1"/>
                </a:solidFill>
                <a:latin typeface="Montserrat" panose="00000500000000000000" pitchFamily="50" charset="0"/>
              </a:rPr>
              <a:t>Green Vegetables</a:t>
            </a:r>
          </a:p>
        </p:txBody>
      </p:sp>
      <p:sp>
        <p:nvSpPr>
          <p:cNvPr id="20" name="Rectangle 19">
            <a:extLst>
              <a:ext uri="{FF2B5EF4-FFF2-40B4-BE49-F238E27FC236}">
                <a16:creationId xmlns:a16="http://schemas.microsoft.com/office/drawing/2014/main" id="{3B0859C3-73E7-4C9F-8591-B43EE62E4829}"/>
              </a:ext>
            </a:extLst>
          </p:cNvPr>
          <p:cNvSpPr/>
          <p:nvPr/>
        </p:nvSpPr>
        <p:spPr>
          <a:xfrm>
            <a:off x="1357914" y="223322"/>
            <a:ext cx="948273" cy="369332"/>
          </a:xfrm>
          <a:prstGeom prst="rect">
            <a:avLst/>
          </a:prstGeom>
        </p:spPr>
        <p:txBody>
          <a:bodyPr wrap="none">
            <a:spAutoFit/>
          </a:bodyPr>
          <a:lstStyle/>
          <a:p>
            <a:pPr lvl="0">
              <a:defRPr/>
            </a:pPr>
            <a:r>
              <a:rPr lang="en-US" dirty="0">
                <a:solidFill>
                  <a:srgbClr val="27B2B1"/>
                </a:solidFill>
                <a:latin typeface="Montserrat" panose="00000500000000000000" pitchFamily="50" charset="0"/>
              </a:rPr>
              <a:t>DAY 15</a:t>
            </a:r>
          </a:p>
        </p:txBody>
      </p:sp>
    </p:spTree>
    <p:extLst>
      <p:ext uri="{BB962C8B-B14F-4D97-AF65-F5344CB8AC3E}">
        <p14:creationId xmlns:p14="http://schemas.microsoft.com/office/powerpoint/2010/main" val="26394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C66180AA-7541-4C84-BED6-13A9E0802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836" y="0"/>
            <a:ext cx="5489164" cy="599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2DA7A544-5011-46B5-B326-00AD776FD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4875" y="7942042"/>
            <a:ext cx="85740" cy="110599"/>
          </a:xfrm>
          <a:prstGeom prst="rect">
            <a:avLst/>
          </a:prstGeom>
        </p:spPr>
      </p:pic>
      <p:pic>
        <p:nvPicPr>
          <p:cNvPr id="13" name="Picture 12" descr="A plate of food on a table&#10;&#10;Description automatically generated">
            <a:extLst>
              <a:ext uri="{FF2B5EF4-FFF2-40B4-BE49-F238E27FC236}">
                <a16:creationId xmlns:a16="http://schemas.microsoft.com/office/drawing/2014/main" id="{2AF69353-D678-45FD-AC59-5FA2170B1E80}"/>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995" r="20557" b="-1"/>
          <a:stretch/>
        </p:blipFill>
        <p:spPr>
          <a:xfrm flipV="1">
            <a:off x="12153414" y="8465934"/>
            <a:ext cx="112294" cy="12198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extBox 13">
            <a:extLst>
              <a:ext uri="{FF2B5EF4-FFF2-40B4-BE49-F238E27FC236}">
                <a16:creationId xmlns:a16="http://schemas.microsoft.com/office/drawing/2014/main" id="{9965F6C1-4FE5-4EFF-BA3F-5CC2D06C86F3}"/>
              </a:ext>
            </a:extLst>
          </p:cNvPr>
          <p:cNvSpPr txBox="1"/>
          <p:nvPr/>
        </p:nvSpPr>
        <p:spPr>
          <a:xfrm flipH="1">
            <a:off x="12153414" y="8035020"/>
            <a:ext cx="45719" cy="200055"/>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pic>
        <p:nvPicPr>
          <p:cNvPr id="9" name="Picture 8">
            <a:extLst>
              <a:ext uri="{FF2B5EF4-FFF2-40B4-BE49-F238E27FC236}">
                <a16:creationId xmlns:a16="http://schemas.microsoft.com/office/drawing/2014/main" id="{F3FBFD43-5ED9-4FCA-8355-D6603D5035B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231" r="18837" b="-1"/>
          <a:stretch/>
        </p:blipFill>
        <p:spPr>
          <a:xfrm>
            <a:off x="11465644" y="7880684"/>
            <a:ext cx="77527" cy="8421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96622" y="1466215"/>
            <a:ext cx="2800369" cy="3521670"/>
          </a:xfrm>
          <a:prstGeom prst="rect">
            <a:avLst/>
          </a:prstGeom>
        </p:spPr>
        <p:txBody>
          <a:bodyPr wrap="square">
            <a:spAutoFit/>
          </a:bodyPr>
          <a:lstStyle/>
          <a:p>
            <a:pPr>
              <a:lnSpc>
                <a:spcPct val="150000"/>
              </a:lnSpc>
            </a:pPr>
            <a:r>
              <a:rPr lang="en-US" sz="1400" b="1" dirty="0">
                <a:latin typeface="Montserrat Light" panose="00000400000000000000" pitchFamily="50" charset="0"/>
              </a:rPr>
              <a:t>Swiss Chard</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Leafy green vegetable </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Similar to spinach </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Good source of antioxidants (vitamin E, beta carotene, lutein and zeaxanthin) </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Magnesium </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Potassium</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Vitamin K</a:t>
            </a:r>
          </a:p>
          <a:p>
            <a:pPr>
              <a:lnSpc>
                <a:spcPts val="1900"/>
              </a:lnSpc>
              <a:spcBef>
                <a:spcPts val="0"/>
              </a:spcBef>
            </a:pPr>
            <a:endParaRPr lang="en-US" sz="1400" dirty="0"/>
          </a:p>
          <a:p>
            <a:pPr>
              <a:lnSpc>
                <a:spcPct val="150000"/>
              </a:lnSpc>
              <a:spcBef>
                <a:spcPts val="0"/>
              </a:spcBef>
            </a:pPr>
            <a:endParaRPr lang="en-US" sz="1400" dirty="0">
              <a:latin typeface="Montserrat Light" panose="00000400000000000000" pitchFamily="50" charset="0"/>
            </a:endParaRPr>
          </a:p>
        </p:txBody>
      </p:sp>
      <p:sp>
        <p:nvSpPr>
          <p:cNvPr id="22" name="TextBox 21"/>
          <p:cNvSpPr txBox="1"/>
          <p:nvPr/>
        </p:nvSpPr>
        <p:spPr>
          <a:xfrm>
            <a:off x="396622" y="509699"/>
            <a:ext cx="630621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Green Vegetables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6" name="Picture Placeholder 5" descr="A wooden table&#10;&#10;Description automatically generated">
            <a:extLst>
              <a:ext uri="{FF2B5EF4-FFF2-40B4-BE49-F238E27FC236}">
                <a16:creationId xmlns:a16="http://schemas.microsoft.com/office/drawing/2014/main" id="{FE65808B-A767-4629-9E9E-0E32C33686FC}"/>
              </a:ext>
            </a:extLst>
          </p:cNvPr>
          <p:cNvPicPr>
            <a:picLocks noGrp="1" noChangeAspect="1"/>
          </p:cNvPicPr>
          <p:nvPr>
            <p:ph type="pic" sz="quarter" idx="11"/>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5640" b="5640"/>
          <a:stretch>
            <a:fillRect/>
          </a:stretch>
        </p:blipFill>
        <p:spPr>
          <a:xfrm flipH="1" flipV="1">
            <a:off x="11575255" y="8587919"/>
            <a:ext cx="81278" cy="48079"/>
          </a:xfrm>
        </p:spPr>
      </p:pic>
      <p:sp>
        <p:nvSpPr>
          <p:cNvPr id="2" name="TextBox 1">
            <a:extLst>
              <a:ext uri="{FF2B5EF4-FFF2-40B4-BE49-F238E27FC236}">
                <a16:creationId xmlns:a16="http://schemas.microsoft.com/office/drawing/2014/main" id="{4718C02B-4059-4D11-A37B-B1C9FE39D605}"/>
              </a:ext>
            </a:extLst>
          </p:cNvPr>
          <p:cNvSpPr txBox="1"/>
          <p:nvPr/>
        </p:nvSpPr>
        <p:spPr>
          <a:xfrm>
            <a:off x="1370225" y="384180"/>
            <a:ext cx="94827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C5E4B55-62C7-4E45-A85E-3756D54D11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1656533" y="7730744"/>
            <a:ext cx="85271" cy="48962"/>
          </a:xfrm>
          <a:prstGeom prst="rect">
            <a:avLst/>
          </a:prstGeom>
        </p:spPr>
      </p:pic>
      <p:pic>
        <p:nvPicPr>
          <p:cNvPr id="4" name="Picture 3" descr="A plate of food on a table&#10;&#10;Description automatically generated">
            <a:extLst>
              <a:ext uri="{FF2B5EF4-FFF2-40B4-BE49-F238E27FC236}">
                <a16:creationId xmlns:a16="http://schemas.microsoft.com/office/drawing/2014/main" id="{117478C6-1E60-44D1-B93B-10B394299677}"/>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852441" y="7942042"/>
            <a:ext cx="68442" cy="45719"/>
          </a:xfrm>
          <a:prstGeom prst="rect">
            <a:avLst/>
          </a:prstGeom>
        </p:spPr>
      </p:pic>
      <p:sp>
        <p:nvSpPr>
          <p:cNvPr id="3" name="TextBox 2">
            <a:extLst>
              <a:ext uri="{FF2B5EF4-FFF2-40B4-BE49-F238E27FC236}">
                <a16:creationId xmlns:a16="http://schemas.microsoft.com/office/drawing/2014/main" id="{F404157E-A4AB-44B8-95B9-DDB89C1EE9D5}"/>
              </a:ext>
            </a:extLst>
          </p:cNvPr>
          <p:cNvSpPr txBox="1"/>
          <p:nvPr/>
        </p:nvSpPr>
        <p:spPr>
          <a:xfrm>
            <a:off x="3196992" y="1466215"/>
            <a:ext cx="3619087" cy="3924344"/>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Turnip Greens</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Leafy green vegetable </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Good source of antioxidants</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Contains folate</a:t>
            </a:r>
          </a:p>
          <a:p>
            <a:pPr>
              <a:lnSpc>
                <a:spcPct val="150000"/>
              </a:lnSpc>
              <a:spcBef>
                <a:spcPts val="0"/>
              </a:spcBef>
              <a:buFont typeface="Wingdings" panose="05000000000000000000" pitchFamily="2" charset="2"/>
              <a:buChar char="§"/>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Watercress</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Leafy green vegetable </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Peppery flavor </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Good source of beta carotene, lutein</a:t>
            </a:r>
          </a:p>
          <a:p>
            <a:pPr marL="112713" indent="-112713">
              <a:lnSpc>
                <a:spcPct val="150000"/>
              </a:lnSpc>
              <a:spcBef>
                <a:spcPts val="0"/>
              </a:spcBef>
              <a:buNone/>
            </a:pPr>
            <a:r>
              <a:rPr lang="en-US" sz="1400" dirty="0">
                <a:latin typeface="Montserrat Light" panose="00000400000000000000" pitchFamily="50" charset="0"/>
              </a:rPr>
              <a:t>	and zeaxanthin</a:t>
            </a:r>
          </a:p>
          <a:p>
            <a:pPr marL="112713" indent="-112713">
              <a:lnSpc>
                <a:spcPct val="150000"/>
              </a:lnSpc>
              <a:spcBef>
                <a:spcPts val="0"/>
              </a:spcBef>
              <a:buFont typeface="Wingdings" panose="05000000000000000000" pitchFamily="2" charset="2"/>
              <a:buChar char="§"/>
            </a:pPr>
            <a:r>
              <a:rPr lang="en-US" sz="1400" dirty="0">
                <a:latin typeface="Montserrat Light" panose="00000400000000000000" pitchFamily="50" charset="0"/>
              </a:rPr>
              <a:t>Vitamin K</a:t>
            </a:r>
          </a:p>
          <a:p>
            <a:pPr>
              <a:lnSpc>
                <a:spcPct val="150000"/>
              </a:lnSpc>
              <a:spcBef>
                <a:spcPts val="0"/>
              </a:spcBef>
              <a:buFont typeface="Wingdings" panose="05000000000000000000" pitchFamily="2" charset="2"/>
              <a:buChar char="§"/>
            </a:pPr>
            <a:endParaRPr lang="en-US" sz="1400" dirty="0">
              <a:latin typeface="Montserrat Light" panose="00000400000000000000" pitchFamily="50" charset="0"/>
            </a:endParaRPr>
          </a:p>
        </p:txBody>
      </p:sp>
    </p:spTree>
    <p:extLst>
      <p:ext uri="{BB962C8B-B14F-4D97-AF65-F5344CB8AC3E}">
        <p14:creationId xmlns:p14="http://schemas.microsoft.com/office/powerpoint/2010/main" val="3892180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4763</Words>
  <Application>Microsoft Office PowerPoint</Application>
  <PresentationFormat>Widescreen</PresentationFormat>
  <Paragraphs>394</Paragraphs>
  <Slides>30</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30</vt:i4>
      </vt:variant>
    </vt:vector>
  </HeadingPairs>
  <TitlesOfParts>
    <vt:vector size="43" baseType="lpstr">
      <vt:lpstr>Arial</vt:lpstr>
      <vt:lpstr>Calibri</vt:lpstr>
      <vt:lpstr>Calibri Light</vt:lpstr>
      <vt:lpstr>Lato Medium</vt:lpstr>
      <vt:lpstr>Montserrat</vt:lpstr>
      <vt:lpstr>Montserrat Alternates ExtraBold</vt:lpstr>
      <vt:lpstr>Montserrat Light</vt:lpstr>
      <vt:lpstr>Never Let Go</vt:lpstr>
      <vt:lpstr>Wingdings</vt:lpstr>
      <vt:lpstr>Office Theme</vt:lpstr>
      <vt:lpstr>5_Office Theme</vt:lpstr>
      <vt:lpstr>4_Office Theme</vt:lpstr>
      <vt:lpstr>1_Office Theme</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178</cp:revision>
  <dcterms:created xsi:type="dcterms:W3CDTF">2018-06-21T04:17:42Z</dcterms:created>
  <dcterms:modified xsi:type="dcterms:W3CDTF">2025-03-13T20:56:37Z</dcterms:modified>
</cp:coreProperties>
</file>