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44" r:id="rId3"/>
  </p:sldMasterIdLst>
  <p:notesMasterIdLst>
    <p:notesMasterId r:id="rId12"/>
  </p:notesMasterIdLst>
  <p:sldIdLst>
    <p:sldId id="256" r:id="rId4"/>
    <p:sldId id="299" r:id="rId5"/>
    <p:sldId id="312" r:id="rId6"/>
    <p:sldId id="437" r:id="rId7"/>
    <p:sldId id="438" r:id="rId8"/>
    <p:sldId id="439" r:id="rId9"/>
    <p:sldId id="317"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A"/>
    <a:srgbClr val="A8DDDC"/>
    <a:srgbClr val="27B2B1"/>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63F55D6A-9D69-41B4-85E4-75A4F9FAAAD0}"/>
    <pc:docChg chg="delSld">
      <pc:chgData name="Mark Wiederin" userId="637f652a6015893c" providerId="LiveId" clId="{63F55D6A-9D69-41B4-85E4-75A4F9FAAAD0}" dt="2021-07-19T03:57:36.827" v="0" actId="47"/>
      <pc:docMkLst>
        <pc:docMk/>
      </pc:docMkLst>
      <pc:sldChg chg="del">
        <pc:chgData name="Mark Wiederin" userId="637f652a6015893c" providerId="LiveId" clId="{63F55D6A-9D69-41B4-85E4-75A4F9FAAAD0}" dt="2021-07-19T03:57:36.827"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898D6-B07D-48B7-842D-745CA4974920}"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CA23D-EE20-4E97-99F7-51AC42B03702}" type="slidenum">
              <a:rPr lang="en-US" smtClean="0"/>
              <a:t>‹#›</a:t>
            </a:fld>
            <a:endParaRPr lang="en-US"/>
          </a:p>
        </p:txBody>
      </p:sp>
    </p:spTree>
    <p:extLst>
      <p:ext uri="{BB962C8B-B14F-4D97-AF65-F5344CB8AC3E}">
        <p14:creationId xmlns:p14="http://schemas.microsoft.com/office/powerpoint/2010/main" val="207344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81882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43626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36032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90506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47276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13318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62994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71071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492925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540506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24822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214183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152714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9546772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256224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404673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717263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08860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606150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2164021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571497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065361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1618870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75960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42090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3055675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3723035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5543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67380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029340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24957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5095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23645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0423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42883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51764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94100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481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7187366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040410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66327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721764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041277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918239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297292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99024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621363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49745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354064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96425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219299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7280062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212823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1224074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285144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7628105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1697623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4666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657565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87452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76069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643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52604018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9196894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www.themindfulword.org/2015/kindness-spreads-change-world-one-person-time-random-acts-kindn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hyperlink" Target="https://pxhere.com/en/photo/1434343" TargetMode="External"/><Relationship Id="rId5" Type="http://schemas.openxmlformats.org/officeDocument/2006/relationships/image" Target="../media/image7.jpeg"/><Relationship Id="rId4" Type="http://schemas.openxmlformats.org/officeDocument/2006/relationships/hyperlink" Target="http://www.beautyglimpse.com/5-admired-airport-restaurants-worl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SIXTEEN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975B138F-5370-40AA-95A8-1BBFBD507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42401" y="2119949"/>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16</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42249"/>
            <a:ext cx="4463498" cy="809773"/>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Practice an act of kindness with no expectation in return.</a:t>
            </a:r>
          </a:p>
          <a:p>
            <a:pPr>
              <a:lnSpc>
                <a:spcPts val="1900"/>
              </a:lnSpc>
            </a:pPr>
            <a:endParaRPr lang="en-US" sz="1400" dirty="0">
              <a:latin typeface="Never Let Go" pitchFamily="2" charset="0"/>
            </a:endParaRPr>
          </a:p>
        </p:txBody>
      </p:sp>
      <p:sp>
        <p:nvSpPr>
          <p:cNvPr id="10" name="TextBox 9"/>
          <p:cNvSpPr txBox="1"/>
          <p:nvPr/>
        </p:nvSpPr>
        <p:spPr>
          <a:xfrm>
            <a:off x="6968095" y="1400775"/>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icture containing drawing&#10;&#10;Description automatically generated">
            <a:extLst>
              <a:ext uri="{FF2B5EF4-FFF2-40B4-BE49-F238E27FC236}">
                <a16:creationId xmlns:a16="http://schemas.microsoft.com/office/drawing/2014/main" id="{0873ADC6-ADDF-4FBF-B73B-111596D733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511" b="4511"/>
          <a:stretch>
            <a:fillRect/>
          </a:stretch>
        </p:blipFill>
        <p:spPr/>
      </p:pic>
      <p:sp>
        <p:nvSpPr>
          <p:cNvPr id="12" name="TextBox 11">
            <a:extLst>
              <a:ext uri="{FF2B5EF4-FFF2-40B4-BE49-F238E27FC236}">
                <a16:creationId xmlns:a16="http://schemas.microsoft.com/office/drawing/2014/main" id="{132D45B6-65F4-46AD-910A-9A590A4A2B83}"/>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p:cNvSpPr txBox="1"/>
          <p:nvPr/>
        </p:nvSpPr>
        <p:spPr>
          <a:xfrm>
            <a:off x="6090176" y="161515"/>
            <a:ext cx="4977976" cy="1454051"/>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800" b="1" i="0" u="none" strike="noStrike" cap="none" spc="300" normalizeH="0" baseline="0" noProof="0" dirty="0">
                <a:ln>
                  <a:noFill/>
                </a:ln>
                <a:solidFill>
                  <a:srgbClr val="27B2B1"/>
                </a:solidFill>
                <a:effectLst/>
                <a:uLnTx/>
                <a:uFillTx/>
                <a:latin typeface="Montserrat" panose="00000500000000000000" pitchFamily="50" charset="0"/>
                <a:ea typeface="+mj-ea"/>
                <a:cs typeface="+mj-cs"/>
              </a:rPr>
              <a:t>Journaling</a:t>
            </a:r>
          </a:p>
        </p:txBody>
      </p:sp>
      <p:sp>
        <p:nvSpPr>
          <p:cNvPr id="3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standing in an airport&#10;&#10;Description automatically generated">
            <a:extLst>
              <a:ext uri="{FF2B5EF4-FFF2-40B4-BE49-F238E27FC236}">
                <a16:creationId xmlns:a16="http://schemas.microsoft.com/office/drawing/2014/main" id="{EE7EBCDB-B0CB-43E8-9572-8CF84355ECCC}"/>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6587"/>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7" name="Rectangle 16"/>
          <p:cNvSpPr/>
          <p:nvPr/>
        </p:nvSpPr>
        <p:spPr>
          <a:xfrm>
            <a:off x="6114140" y="1435093"/>
            <a:ext cx="4977578" cy="453587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400" b="1" dirty="0">
                <a:solidFill>
                  <a:srgbClr val="000000"/>
                </a:solidFill>
                <a:latin typeface="Montserrat Light" panose="00000400000000000000" pitchFamily="50" charset="0"/>
              </a:rPr>
              <a:t>Ask for the foods you want:</a:t>
            </a:r>
            <a:endParaRPr lang="en-US" sz="1400" dirty="0">
              <a:solidFill>
                <a:srgbClr val="000000"/>
              </a:solidFill>
              <a:latin typeface="Montserrat Light" panose="00000400000000000000" pitchFamily="50" charset="0"/>
            </a:endParaRP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Ask for low-fat, low-calorie foods.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Ask if foods can be cooked in a different way.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Do not be afraid to ask for foods that are not on the menu. </a:t>
            </a:r>
          </a:p>
          <a:p>
            <a:pPr marL="285750" indent="-228600">
              <a:lnSpc>
                <a:spcPct val="90000"/>
              </a:lnSpc>
              <a:spcAft>
                <a:spcPts val="600"/>
              </a:spcAft>
              <a:buFont typeface="Arial" panose="020B0604020202020204" pitchFamily="34" charset="0"/>
              <a:buChar char="•"/>
            </a:pPr>
            <a:endParaRPr lang="en-US" sz="1400" dirty="0">
              <a:solidFill>
                <a:srgbClr val="000000"/>
              </a:solidFill>
              <a:latin typeface="Montserrat Light" panose="00000400000000000000" pitchFamily="50" charset="0"/>
            </a:endParaRPr>
          </a:p>
          <a:p>
            <a:pPr marL="285750" indent="-228600">
              <a:lnSpc>
                <a:spcPct val="90000"/>
              </a:lnSpc>
              <a:spcAft>
                <a:spcPts val="600"/>
              </a:spcAft>
              <a:buFont typeface="Arial" panose="020B0604020202020204" pitchFamily="34" charset="0"/>
              <a:buChar char="•"/>
            </a:pPr>
            <a:r>
              <a:rPr lang="en-US" sz="1400" b="1" dirty="0">
                <a:solidFill>
                  <a:srgbClr val="000000"/>
                </a:solidFill>
                <a:latin typeface="Montserrat Light" panose="00000400000000000000" pitchFamily="50" charset="0"/>
              </a:rPr>
              <a:t>Ask for the amounts you want:</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Ask how large the serving size is.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Order salad dressing, gravy, sauces or spreads on the side.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Ask for less cheese or no cheese.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Split a main dish or dessert with someone.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Order a small size (appetizer, children’s size, half portion). </a:t>
            </a:r>
          </a:p>
          <a:p>
            <a:pPr marL="285750" indent="-228600">
              <a:lnSpc>
                <a:spcPct val="90000"/>
              </a:lnSpc>
              <a:spcAft>
                <a:spcPts val="600"/>
              </a:spcAft>
              <a:buFont typeface="Arial" panose="020B0604020202020204" pitchFamily="34" charset="0"/>
              <a:buChar char="•"/>
            </a:pPr>
            <a:r>
              <a:rPr lang="en-US" sz="1400" dirty="0">
                <a:solidFill>
                  <a:srgbClr val="000000"/>
                </a:solidFill>
                <a:latin typeface="Montserrat Light" panose="00000400000000000000" pitchFamily="50" charset="0"/>
              </a:rPr>
              <a:t>Before or after the meal, have the amount you do not want to eat put in a container to take home. </a:t>
            </a:r>
          </a:p>
        </p:txBody>
      </p:sp>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18C02B-4059-4D11-A37B-B1C9FE39D605}"/>
              </a:ext>
            </a:extLst>
          </p:cNvPr>
          <p:cNvSpPr txBox="1"/>
          <p:nvPr/>
        </p:nvSpPr>
        <p:spPr>
          <a:xfrm>
            <a:off x="6963158" y="311929"/>
            <a:ext cx="1049873" cy="369332"/>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16</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007AF3B-77CA-4205-B196-0D9F9DD3D116}"/>
              </a:ext>
            </a:extLst>
          </p:cNvPr>
          <p:cNvSpPr txBox="1"/>
          <p:nvPr/>
        </p:nvSpPr>
        <p:spPr>
          <a:xfrm>
            <a:off x="8246688" y="3761518"/>
            <a:ext cx="3945311" cy="230832"/>
          </a:xfrm>
          <a:prstGeom prst="rect">
            <a:avLst/>
          </a:prstGeom>
          <a:noFill/>
        </p:spPr>
        <p:txBody>
          <a:bodyPr wrap="square" rtlCol="0">
            <a:spAutoFit/>
          </a:bodyPr>
          <a:lstStyle/>
          <a:p>
            <a:pPr>
              <a:spcAft>
                <a:spcPts val="600"/>
              </a:spcAft>
            </a:pPr>
            <a:r>
              <a:rPr lang="en-US" sz="900" dirty="0"/>
              <a:t> </a:t>
            </a:r>
            <a:endParaRPr lang="en-US" sz="900"/>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5640" b="5640"/>
          <a:stretch>
            <a:fillRect/>
          </a:stretch>
        </p:blipFill>
        <p:spPr>
          <a:xfrm flipH="1">
            <a:off x="11468911" y="8190689"/>
            <a:ext cx="113970" cy="67418"/>
          </a:xfrm>
        </p:spPr>
      </p:pic>
    </p:spTree>
    <p:extLst>
      <p:ext uri="{BB962C8B-B14F-4D97-AF65-F5344CB8AC3E}">
        <p14:creationId xmlns:p14="http://schemas.microsoft.com/office/powerpoint/2010/main" val="70603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45803"/>
            <a:ext cx="11373852" cy="6051272"/>
          </a:xfrm>
          <a:prstGeom prst="rect">
            <a:avLst/>
          </a:prstGeom>
        </p:spPr>
        <p:txBody>
          <a:bodyPr wrap="square">
            <a:spAutoFit/>
          </a:bodyPr>
          <a:lstStyle/>
          <a:p>
            <a:pPr>
              <a:lnSpc>
                <a:spcPct val="150000"/>
              </a:lnSpc>
            </a:pPr>
            <a:r>
              <a:rPr lang="en-US" sz="1250" b="1" dirty="0">
                <a:latin typeface="Montserrat Light" panose="00000400000000000000" pitchFamily="50" charset="0"/>
              </a:rPr>
              <a:t>How to ask for what you want: </a:t>
            </a:r>
            <a:endParaRPr lang="en-US" sz="125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Use a firm and friendly tone of voice that can be heard. </a:t>
            </a: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Look the person in the eye. </a:t>
            </a: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Repeat your needs until you are heard. </a:t>
            </a: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Keep your voice calm. </a:t>
            </a:r>
          </a:p>
          <a:p>
            <a:pPr>
              <a:lnSpc>
                <a:spcPct val="150000"/>
              </a:lnSpc>
            </a:pPr>
            <a:r>
              <a:rPr lang="en-US" sz="1250" b="1" dirty="0">
                <a:latin typeface="Montserrat Light" panose="00000400000000000000" pitchFamily="50" charset="0"/>
              </a:rPr>
              <a:t>If the server brings you something you didn’t ask for: </a:t>
            </a: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Avoid being threatening or the opposite (wishy-washy)</a:t>
            </a: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Be firm and friendly. </a:t>
            </a:r>
          </a:p>
          <a:p>
            <a:pPr marL="285750" indent="-285750">
              <a:lnSpc>
                <a:spcPct val="150000"/>
              </a:lnSpc>
              <a:buFont typeface="Wingdings" panose="05000000000000000000" pitchFamily="2" charset="2"/>
              <a:buChar char="§"/>
            </a:pPr>
            <a:r>
              <a:rPr lang="en-US" sz="1250" dirty="0">
                <a:latin typeface="Montserrat Light" panose="00000400000000000000" pitchFamily="50" charset="0"/>
              </a:rPr>
              <a:t>“This looks very nice. But I asked for broiled fish, not fried. Please may I have some broiled fish?”</a:t>
            </a:r>
          </a:p>
          <a:p>
            <a:pPr>
              <a:lnSpc>
                <a:spcPct val="150000"/>
              </a:lnSpc>
            </a:pPr>
            <a:r>
              <a:rPr lang="en-US" sz="1250" b="1" dirty="0">
                <a:latin typeface="Montserrat Light" panose="00000400000000000000" pitchFamily="50" charset="0"/>
              </a:rPr>
              <a:t>Take Charge of What’s Around You</a:t>
            </a:r>
          </a:p>
          <a:p>
            <a:pPr>
              <a:lnSpc>
                <a:spcPct val="150000"/>
              </a:lnSpc>
            </a:pPr>
            <a:r>
              <a:rPr lang="en-US" sz="1250" dirty="0">
                <a:latin typeface="Montserrat Light" panose="00000400000000000000" pitchFamily="50" charset="0"/>
              </a:rPr>
              <a:t>Here are some important tips for taking charge of what is around you that will help you continue to make healthy choices when you are not eating at home. </a:t>
            </a:r>
          </a:p>
          <a:p>
            <a:pPr>
              <a:lnSpc>
                <a:spcPct val="150000"/>
              </a:lnSpc>
            </a:pPr>
            <a:r>
              <a:rPr lang="en-US" sz="1250" b="1" dirty="0">
                <a:latin typeface="Montserrat Light" panose="00000400000000000000" pitchFamily="50" charset="0"/>
              </a:rPr>
              <a:t>Be the first to order. </a:t>
            </a:r>
          </a:p>
          <a:p>
            <a:pPr>
              <a:lnSpc>
                <a:spcPct val="150000"/>
              </a:lnSpc>
            </a:pPr>
            <a:r>
              <a:rPr lang="en-US" sz="1250" dirty="0">
                <a:latin typeface="Montserrat Light" panose="00000400000000000000" pitchFamily="50" charset="0"/>
              </a:rPr>
              <a:t>You will be less likely to order unhealthy meals that other people order. </a:t>
            </a:r>
          </a:p>
          <a:p>
            <a:pPr>
              <a:lnSpc>
                <a:spcPct val="150000"/>
              </a:lnSpc>
            </a:pPr>
            <a:r>
              <a:rPr lang="en-US" sz="1250" b="1" dirty="0">
                <a:latin typeface="Montserrat Light" panose="00000400000000000000" pitchFamily="50" charset="0"/>
              </a:rPr>
              <a:t>Keep foods off the table that you do not want to eat. </a:t>
            </a:r>
          </a:p>
          <a:p>
            <a:pPr>
              <a:lnSpc>
                <a:spcPct val="150000"/>
              </a:lnSpc>
            </a:pPr>
            <a:r>
              <a:rPr lang="en-US" sz="1250" dirty="0">
                <a:latin typeface="Montserrat Light" panose="00000400000000000000" pitchFamily="50" charset="0"/>
              </a:rPr>
              <a:t>Ask the server to remove bread and butter from the table. </a:t>
            </a:r>
          </a:p>
          <a:p>
            <a:pPr>
              <a:lnSpc>
                <a:spcPct val="150000"/>
              </a:lnSpc>
            </a:pPr>
            <a:r>
              <a:rPr lang="en-US" sz="1250" b="1" dirty="0">
                <a:latin typeface="Montserrat Light" panose="00000400000000000000" pitchFamily="50" charset="0"/>
              </a:rPr>
              <a:t>Ask the server to remove your plate as soon as you finish. </a:t>
            </a:r>
          </a:p>
          <a:p>
            <a:pPr>
              <a:lnSpc>
                <a:spcPct val="150000"/>
              </a:lnSpc>
            </a:pPr>
            <a:r>
              <a:rPr lang="en-US" sz="1250" dirty="0">
                <a:latin typeface="Montserrat Light" panose="00000400000000000000" pitchFamily="50" charset="0"/>
              </a:rPr>
              <a:t>You’ll be less likely to pick at the leftover food on your plate.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4" y="437654"/>
            <a:ext cx="74114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Traveling</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7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a:t>
            </a:r>
            <a:r>
              <a:rPr lang="en-US" dirty="0">
                <a:solidFill>
                  <a:srgbClr val="27B2B1"/>
                </a:solidFill>
                <a:latin typeface="Montserrat" panose="00000500000000000000" pitchFamily="50" charset="0"/>
              </a:rPr>
              <a:t>16</a:t>
            </a:r>
            <a:endPar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endParaRP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63118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2273967"/>
            <a:ext cx="45719" cy="938334"/>
          </a:xfrm>
          <a:prstGeom prst="rect">
            <a:avLst/>
          </a:prstGeom>
        </p:spPr>
        <p:txBody>
          <a:bodyPr wrap="square">
            <a:spAutoFit/>
          </a:bodyPr>
          <a:lstStyle/>
          <a:p>
            <a:pPr>
              <a:lnSpc>
                <a:spcPct val="150000"/>
              </a:lnSpc>
            </a:pPr>
            <a:r>
              <a:rPr lang="en-US" sz="1250" b="1" dirty="0">
                <a:latin typeface="Montserrat Light" panose="00000400000000000000" pitchFamily="50" charset="0"/>
              </a:rPr>
              <a:t> </a:t>
            </a:r>
            <a:endParaRPr lang="en-US" sz="125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1404294" y="442704"/>
            <a:ext cx="74114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Traveling</a:t>
            </a:r>
          </a:p>
        </p:txBody>
      </p:sp>
      <p:sp>
        <p:nvSpPr>
          <p:cNvPr id="7" name="Rectangle 6">
            <a:extLst>
              <a:ext uri="{FF2B5EF4-FFF2-40B4-BE49-F238E27FC236}">
                <a16:creationId xmlns:a16="http://schemas.microsoft.com/office/drawing/2014/main" id="{E217244A-E57B-4166-8359-3B98D1DDD4B8}"/>
              </a:ext>
            </a:extLst>
          </p:cNvPr>
          <p:cNvSpPr/>
          <p:nvPr/>
        </p:nvSpPr>
        <p:spPr>
          <a:xfrm>
            <a:off x="2265273" y="299312"/>
            <a:ext cx="957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a:t>
            </a:r>
            <a:r>
              <a:rPr lang="en-US" dirty="0">
                <a:solidFill>
                  <a:srgbClr val="27B2B1"/>
                </a:solidFill>
                <a:latin typeface="Montserrat" panose="00000500000000000000" pitchFamily="50" charset="0"/>
              </a:rPr>
              <a:t>16</a:t>
            </a:r>
            <a:endPar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endParaRP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graphicFrame>
        <p:nvGraphicFramePr>
          <p:cNvPr id="5" name="Table 4">
            <a:extLst>
              <a:ext uri="{FF2B5EF4-FFF2-40B4-BE49-F238E27FC236}">
                <a16:creationId xmlns:a16="http://schemas.microsoft.com/office/drawing/2014/main" id="{89AFFE1D-C3BC-4E8B-AC29-D1BFE3C326EE}"/>
              </a:ext>
            </a:extLst>
          </p:cNvPr>
          <p:cNvGraphicFramePr>
            <a:graphicFrameLocks noGrp="1"/>
          </p:cNvGraphicFramePr>
          <p:nvPr>
            <p:extLst>
              <p:ext uri="{D42A27DB-BD31-4B8C-83A1-F6EECF244321}">
                <p14:modId xmlns:p14="http://schemas.microsoft.com/office/powerpoint/2010/main" val="3563645589"/>
              </p:ext>
            </p:extLst>
          </p:nvPr>
        </p:nvGraphicFramePr>
        <p:xfrm>
          <a:off x="3421742" y="1568197"/>
          <a:ext cx="6400800" cy="3532205"/>
        </p:xfrm>
        <a:graphic>
          <a:graphicData uri="http://schemas.openxmlformats.org/drawingml/2006/table">
            <a:tbl>
              <a:tblPr>
                <a:tableStyleId>{616DA210-FB5B-4158-B5E0-FEB733F419BA}</a:tableStyleId>
              </a:tblPr>
              <a:tblGrid>
                <a:gridCol w="2133600">
                  <a:extLst>
                    <a:ext uri="{9D8B030D-6E8A-4147-A177-3AD203B41FA5}">
                      <a16:colId xmlns:a16="http://schemas.microsoft.com/office/drawing/2014/main" val="121428015"/>
                    </a:ext>
                  </a:extLst>
                </a:gridCol>
                <a:gridCol w="2133600">
                  <a:extLst>
                    <a:ext uri="{9D8B030D-6E8A-4147-A177-3AD203B41FA5}">
                      <a16:colId xmlns:a16="http://schemas.microsoft.com/office/drawing/2014/main" val="2055842982"/>
                    </a:ext>
                  </a:extLst>
                </a:gridCol>
                <a:gridCol w="2133600">
                  <a:extLst>
                    <a:ext uri="{9D8B030D-6E8A-4147-A177-3AD203B41FA5}">
                      <a16:colId xmlns:a16="http://schemas.microsoft.com/office/drawing/2014/main" val="2866942234"/>
                    </a:ext>
                  </a:extLst>
                </a:gridCol>
              </a:tblGrid>
              <a:tr h="565485">
                <a:tc>
                  <a:txBody>
                    <a:bodyPr/>
                    <a:lstStyle/>
                    <a:p>
                      <a:r>
                        <a:rPr lang="en-US" dirty="0"/>
                        <a:t>Do’s </a:t>
                      </a:r>
                      <a:endParaRPr lang="en-US" b="1" dirty="0">
                        <a:latin typeface="Montserrat Light" panose="00000400000000000000" pitchFamily="50" charset="0"/>
                      </a:endParaRPr>
                    </a:p>
                  </a:txBody>
                  <a:tcPr/>
                </a:tc>
                <a:tc>
                  <a:txBody>
                    <a:bodyPr/>
                    <a:lstStyle/>
                    <a:p>
                      <a:r>
                        <a:rPr lang="en-US" dirty="0"/>
                        <a:t>Don</a:t>
                      </a:r>
                      <a:r>
                        <a:rPr lang="fr-FR" dirty="0"/>
                        <a:t>t’</a:t>
                      </a:r>
                      <a:r>
                        <a:rPr lang="en-US" dirty="0"/>
                        <a:t>s</a:t>
                      </a:r>
                      <a:endParaRPr lang="en-US" b="1" dirty="0">
                        <a:latin typeface="Montserrat Light" panose="00000400000000000000" pitchFamily="50" charset="0"/>
                      </a:endParaRPr>
                    </a:p>
                  </a:txBody>
                  <a:tcPr/>
                </a:tc>
                <a:tc>
                  <a:txBody>
                    <a:bodyPr/>
                    <a:lstStyle/>
                    <a:p>
                      <a:r>
                        <a:rPr lang="en-US" dirty="0"/>
                        <a:t>More</a:t>
                      </a:r>
                      <a:r>
                        <a:rPr lang="en-US" baseline="0" dirty="0"/>
                        <a:t> Don’ts</a:t>
                      </a:r>
                      <a:endParaRPr lang="en-US" b="1" dirty="0">
                        <a:latin typeface="Montserrat Light" panose="00000400000000000000" pitchFamily="50" charset="0"/>
                      </a:endParaRPr>
                    </a:p>
                  </a:txBody>
                  <a:tcPr/>
                </a:tc>
                <a:extLst>
                  <a:ext uri="{0D108BD9-81ED-4DB2-BD59-A6C34878D82A}">
                    <a16:rowId xmlns:a16="http://schemas.microsoft.com/office/drawing/2014/main" val="3137664787"/>
                  </a:ext>
                </a:extLst>
              </a:tr>
              <a:tr h="370840">
                <a:tc>
                  <a:txBody>
                    <a:bodyPr/>
                    <a:lstStyle/>
                    <a:p>
                      <a:r>
                        <a:rPr lang="en-US" dirty="0"/>
                        <a:t>Baked</a:t>
                      </a:r>
                      <a:endParaRPr lang="en-US" dirty="0">
                        <a:latin typeface="Montserrat Light" panose="00000400000000000000" pitchFamily="50" charset="0"/>
                      </a:endParaRPr>
                    </a:p>
                  </a:txBody>
                  <a:tcPr/>
                </a:tc>
                <a:tc>
                  <a:txBody>
                    <a:bodyPr/>
                    <a:lstStyle/>
                    <a:p>
                      <a:r>
                        <a:rPr lang="en-US" dirty="0"/>
                        <a:t>Au Gratin</a:t>
                      </a:r>
                      <a:endParaRPr lang="en-US" dirty="0">
                        <a:latin typeface="Montserrat Light" panose="00000400000000000000" pitchFamily="50" charset="0"/>
                      </a:endParaRPr>
                    </a:p>
                  </a:txBody>
                  <a:tcPr/>
                </a:tc>
                <a:tc>
                  <a:txBody>
                    <a:bodyPr/>
                    <a:lstStyle/>
                    <a:p>
                      <a:r>
                        <a:rPr lang="en-US" dirty="0"/>
                        <a:t>Parmesan</a:t>
                      </a:r>
                      <a:endParaRPr lang="en-US" dirty="0">
                        <a:latin typeface="Montserrat Light" panose="00000400000000000000" pitchFamily="50" charset="0"/>
                      </a:endParaRPr>
                    </a:p>
                  </a:txBody>
                  <a:tcPr/>
                </a:tc>
                <a:extLst>
                  <a:ext uri="{0D108BD9-81ED-4DB2-BD59-A6C34878D82A}">
                    <a16:rowId xmlns:a16="http://schemas.microsoft.com/office/drawing/2014/main" val="257941191"/>
                  </a:ext>
                </a:extLst>
              </a:tr>
              <a:tr h="370840">
                <a:tc>
                  <a:txBody>
                    <a:bodyPr/>
                    <a:lstStyle/>
                    <a:p>
                      <a:r>
                        <a:rPr lang="en-US" dirty="0"/>
                        <a:t>Boiled</a:t>
                      </a:r>
                      <a:endParaRPr lang="en-US" dirty="0">
                        <a:latin typeface="Montserrat Light" panose="00000400000000000000" pitchFamily="50" charset="0"/>
                      </a:endParaRPr>
                    </a:p>
                  </a:txBody>
                  <a:tcPr/>
                </a:tc>
                <a:tc>
                  <a:txBody>
                    <a:bodyPr/>
                    <a:lstStyle/>
                    <a:p>
                      <a:r>
                        <a:rPr lang="en-US" dirty="0"/>
                        <a:t>Breaded</a:t>
                      </a:r>
                      <a:endParaRPr lang="en-US" dirty="0">
                        <a:latin typeface="Montserrat Light" panose="00000400000000000000" pitchFamily="50" charset="0"/>
                      </a:endParaRPr>
                    </a:p>
                  </a:txBody>
                  <a:tcPr/>
                </a:tc>
                <a:tc>
                  <a:txBody>
                    <a:bodyPr/>
                    <a:lstStyle/>
                    <a:p>
                      <a:r>
                        <a:rPr lang="en-US" dirty="0"/>
                        <a:t>Pastry</a:t>
                      </a:r>
                      <a:endParaRPr lang="en-US" dirty="0">
                        <a:latin typeface="Montserrat Light" panose="00000400000000000000" pitchFamily="50" charset="0"/>
                      </a:endParaRPr>
                    </a:p>
                  </a:txBody>
                  <a:tcPr/>
                </a:tc>
                <a:extLst>
                  <a:ext uri="{0D108BD9-81ED-4DB2-BD59-A6C34878D82A}">
                    <a16:rowId xmlns:a16="http://schemas.microsoft.com/office/drawing/2014/main" val="3919744421"/>
                  </a:ext>
                </a:extLst>
              </a:tr>
              <a:tr h="370840">
                <a:tc>
                  <a:txBody>
                    <a:bodyPr/>
                    <a:lstStyle/>
                    <a:p>
                      <a:r>
                        <a:rPr lang="en-US" dirty="0"/>
                        <a:t>Broiled</a:t>
                      </a:r>
                      <a:endParaRPr lang="en-US" dirty="0">
                        <a:latin typeface="Montserrat Light" panose="00000400000000000000" pitchFamily="50" charset="0"/>
                      </a:endParaRPr>
                    </a:p>
                  </a:txBody>
                  <a:tcPr/>
                </a:tc>
                <a:tc>
                  <a:txBody>
                    <a:bodyPr/>
                    <a:lstStyle/>
                    <a:p>
                      <a:r>
                        <a:rPr lang="en-US" dirty="0"/>
                        <a:t>Buttered</a:t>
                      </a:r>
                      <a:endParaRPr lang="en-US" dirty="0">
                        <a:latin typeface="Montserrat Light" panose="00000400000000000000" pitchFamily="50" charset="0"/>
                      </a:endParaRPr>
                    </a:p>
                  </a:txBody>
                  <a:tcPr/>
                </a:tc>
                <a:tc>
                  <a:txBody>
                    <a:bodyPr/>
                    <a:lstStyle/>
                    <a:p>
                      <a:r>
                        <a:rPr lang="en-US" dirty="0"/>
                        <a:t>Rich</a:t>
                      </a:r>
                      <a:endParaRPr lang="en-US" dirty="0">
                        <a:latin typeface="Montserrat Light" panose="00000400000000000000" pitchFamily="50" charset="0"/>
                      </a:endParaRPr>
                    </a:p>
                  </a:txBody>
                  <a:tcPr/>
                </a:tc>
                <a:extLst>
                  <a:ext uri="{0D108BD9-81ED-4DB2-BD59-A6C34878D82A}">
                    <a16:rowId xmlns:a16="http://schemas.microsoft.com/office/drawing/2014/main" val="4063727213"/>
                  </a:ext>
                </a:extLst>
              </a:tr>
              <a:tr h="370840">
                <a:tc>
                  <a:txBody>
                    <a:bodyPr/>
                    <a:lstStyle/>
                    <a:p>
                      <a:r>
                        <a:rPr lang="en-US" dirty="0"/>
                        <a:t>Grilled</a:t>
                      </a:r>
                      <a:endParaRPr lang="en-US" dirty="0">
                        <a:latin typeface="Montserrat Light" panose="00000400000000000000" pitchFamily="50" charset="0"/>
                      </a:endParaRPr>
                    </a:p>
                  </a:txBody>
                  <a:tcPr/>
                </a:tc>
                <a:tc>
                  <a:txBody>
                    <a:bodyPr/>
                    <a:lstStyle/>
                    <a:p>
                      <a:r>
                        <a:rPr lang="en-US" dirty="0"/>
                        <a:t>Cheese Sauce</a:t>
                      </a:r>
                      <a:endParaRPr lang="en-US" dirty="0">
                        <a:latin typeface="Montserrat Light" panose="00000400000000000000" pitchFamily="50" charset="0"/>
                      </a:endParaRPr>
                    </a:p>
                  </a:txBody>
                  <a:tcPr/>
                </a:tc>
                <a:tc>
                  <a:txBody>
                    <a:bodyPr/>
                    <a:lstStyle/>
                    <a:p>
                      <a:r>
                        <a:rPr lang="en-US" dirty="0"/>
                        <a:t>Sautéed</a:t>
                      </a:r>
                      <a:r>
                        <a:rPr lang="en-US" baseline="0" dirty="0"/>
                        <a:t> </a:t>
                      </a:r>
                      <a:endParaRPr lang="en-US" dirty="0">
                        <a:latin typeface="Montserrat Light" panose="00000400000000000000" pitchFamily="50" charset="0"/>
                      </a:endParaRPr>
                    </a:p>
                  </a:txBody>
                  <a:tcPr/>
                </a:tc>
                <a:extLst>
                  <a:ext uri="{0D108BD9-81ED-4DB2-BD59-A6C34878D82A}">
                    <a16:rowId xmlns:a16="http://schemas.microsoft.com/office/drawing/2014/main" val="194383860"/>
                  </a:ext>
                </a:extLst>
              </a:tr>
              <a:tr h="370840">
                <a:tc>
                  <a:txBody>
                    <a:bodyPr/>
                    <a:lstStyle/>
                    <a:p>
                      <a:r>
                        <a:rPr lang="en-US" dirty="0"/>
                        <a:t>Poached</a:t>
                      </a:r>
                      <a:endParaRPr lang="en-US" dirty="0">
                        <a:latin typeface="Montserrat Light" panose="00000400000000000000" pitchFamily="50" charset="0"/>
                      </a:endParaRPr>
                    </a:p>
                  </a:txBody>
                  <a:tcPr/>
                </a:tc>
                <a:tc>
                  <a:txBody>
                    <a:bodyPr/>
                    <a:lstStyle/>
                    <a:p>
                      <a:r>
                        <a:rPr lang="en-US" dirty="0"/>
                        <a:t>Creamed</a:t>
                      </a:r>
                      <a:endParaRPr lang="en-US" dirty="0">
                        <a:latin typeface="Montserrat Light" panose="00000400000000000000" pitchFamily="50" charset="0"/>
                      </a:endParaRPr>
                    </a:p>
                  </a:txBody>
                  <a:tcPr/>
                </a:tc>
                <a:tc>
                  <a:txBody>
                    <a:bodyPr/>
                    <a:lstStyle/>
                    <a:p>
                      <a:r>
                        <a:rPr lang="en-US" dirty="0"/>
                        <a:t>Escalloped</a:t>
                      </a:r>
                      <a:endParaRPr lang="en-US" dirty="0">
                        <a:latin typeface="Montserrat Light" panose="00000400000000000000" pitchFamily="50" charset="0"/>
                      </a:endParaRPr>
                    </a:p>
                  </a:txBody>
                  <a:tcPr/>
                </a:tc>
                <a:extLst>
                  <a:ext uri="{0D108BD9-81ED-4DB2-BD59-A6C34878D82A}">
                    <a16:rowId xmlns:a16="http://schemas.microsoft.com/office/drawing/2014/main" val="328622015"/>
                  </a:ext>
                </a:extLst>
              </a:tr>
              <a:tr h="370840">
                <a:tc>
                  <a:txBody>
                    <a:bodyPr/>
                    <a:lstStyle/>
                    <a:p>
                      <a:r>
                        <a:rPr lang="en-US" dirty="0"/>
                        <a:t>Roasted</a:t>
                      </a:r>
                      <a:endParaRPr lang="en-US" dirty="0">
                        <a:latin typeface="Montserrat Light" panose="00000400000000000000" pitchFamily="50" charset="0"/>
                      </a:endParaRPr>
                    </a:p>
                  </a:txBody>
                  <a:tcPr/>
                </a:tc>
                <a:tc>
                  <a:txBody>
                    <a:bodyPr/>
                    <a:lstStyle/>
                    <a:p>
                      <a:r>
                        <a:rPr lang="en-US" dirty="0"/>
                        <a:t>Fried</a:t>
                      </a:r>
                      <a:endParaRPr lang="en-US" dirty="0">
                        <a:latin typeface="Montserrat Light" panose="00000400000000000000" pitchFamily="50" charset="0"/>
                      </a:endParaRPr>
                    </a:p>
                  </a:txBody>
                  <a:tcPr/>
                </a:tc>
                <a:tc>
                  <a:txBody>
                    <a:bodyPr/>
                    <a:lstStyle/>
                    <a:p>
                      <a:r>
                        <a:rPr lang="en-US" dirty="0"/>
                        <a:t>Scalloped</a:t>
                      </a:r>
                      <a:endParaRPr lang="en-US" dirty="0">
                        <a:latin typeface="Montserrat Light" panose="00000400000000000000" pitchFamily="50" charset="0"/>
                      </a:endParaRPr>
                    </a:p>
                  </a:txBody>
                  <a:tcPr/>
                </a:tc>
                <a:extLst>
                  <a:ext uri="{0D108BD9-81ED-4DB2-BD59-A6C34878D82A}">
                    <a16:rowId xmlns:a16="http://schemas.microsoft.com/office/drawing/2014/main" val="2460346055"/>
                  </a:ext>
                </a:extLst>
              </a:tr>
              <a:tr h="370840">
                <a:tc>
                  <a:txBody>
                    <a:bodyPr/>
                    <a:lstStyle/>
                    <a:p>
                      <a:r>
                        <a:rPr lang="en-US" dirty="0"/>
                        <a:t>Steamed</a:t>
                      </a:r>
                      <a:endParaRPr lang="en-US" dirty="0">
                        <a:latin typeface="Montserrat Light" panose="00000400000000000000" pitchFamily="50" charset="0"/>
                      </a:endParaRPr>
                    </a:p>
                  </a:txBody>
                  <a:tcPr/>
                </a:tc>
                <a:tc>
                  <a:txBody>
                    <a:bodyPr/>
                    <a:lstStyle/>
                    <a:p>
                      <a:r>
                        <a:rPr lang="en-US" dirty="0"/>
                        <a:t>Gravy</a:t>
                      </a:r>
                      <a:endParaRPr lang="en-US" dirty="0">
                        <a:latin typeface="Montserrat Light" panose="00000400000000000000" pitchFamily="50" charset="0"/>
                      </a:endParaRPr>
                    </a:p>
                  </a:txBody>
                  <a:tcPr/>
                </a:tc>
                <a:tc>
                  <a:txBody>
                    <a:bodyPr/>
                    <a:lstStyle/>
                    <a:p>
                      <a:r>
                        <a:rPr lang="en-US" dirty="0"/>
                        <a:t>Seasoned</a:t>
                      </a:r>
                      <a:endParaRPr lang="en-US" dirty="0">
                        <a:latin typeface="Montserrat Light" panose="00000400000000000000" pitchFamily="50" charset="0"/>
                      </a:endParaRPr>
                    </a:p>
                  </a:txBody>
                  <a:tcPr/>
                </a:tc>
                <a:extLst>
                  <a:ext uri="{0D108BD9-81ED-4DB2-BD59-A6C34878D82A}">
                    <a16:rowId xmlns:a16="http://schemas.microsoft.com/office/drawing/2014/main" val="4207682155"/>
                  </a:ext>
                </a:extLst>
              </a:tr>
              <a:tr h="370840">
                <a:tc>
                  <a:txBody>
                    <a:bodyPr/>
                    <a:lstStyle/>
                    <a:p>
                      <a:r>
                        <a:rPr lang="en-US" dirty="0"/>
                        <a:t>Stir-fried</a:t>
                      </a:r>
                      <a:endParaRPr lang="en-US" dirty="0">
                        <a:latin typeface="Montserrat Light" panose="00000400000000000000" pitchFamily="50" charset="0"/>
                      </a:endParaRPr>
                    </a:p>
                  </a:txBody>
                  <a:tcPr/>
                </a:tc>
                <a:tc>
                  <a:txBody>
                    <a:bodyPr/>
                    <a:lstStyle/>
                    <a:p>
                      <a:r>
                        <a:rPr lang="en-US" dirty="0"/>
                        <a:t>Hollandaise</a:t>
                      </a:r>
                      <a:endParaRPr lang="en-US" dirty="0">
                        <a:latin typeface="Montserrat Light" panose="00000400000000000000" pitchFamily="50" charset="0"/>
                      </a:endParaRPr>
                    </a:p>
                  </a:txBody>
                  <a:tcPr/>
                </a:tc>
                <a:tc>
                  <a:txBody>
                    <a:bodyPr/>
                    <a:lstStyle/>
                    <a:p>
                      <a:r>
                        <a:rPr lang="en-US" dirty="0"/>
                        <a:t>Southern Style</a:t>
                      </a:r>
                      <a:endParaRPr lang="en-US" dirty="0">
                        <a:latin typeface="Montserrat Light" panose="00000400000000000000" pitchFamily="50" charset="0"/>
                      </a:endParaRPr>
                    </a:p>
                  </a:txBody>
                  <a:tcPr/>
                </a:tc>
                <a:extLst>
                  <a:ext uri="{0D108BD9-81ED-4DB2-BD59-A6C34878D82A}">
                    <a16:rowId xmlns:a16="http://schemas.microsoft.com/office/drawing/2014/main" val="1835148631"/>
                  </a:ext>
                </a:extLst>
              </a:tr>
            </a:tbl>
          </a:graphicData>
        </a:graphic>
      </p:graphicFrame>
      <p:sp>
        <p:nvSpPr>
          <p:cNvPr id="9" name="TextBox 8">
            <a:extLst>
              <a:ext uri="{FF2B5EF4-FFF2-40B4-BE49-F238E27FC236}">
                <a16:creationId xmlns:a16="http://schemas.microsoft.com/office/drawing/2014/main" id="{AE1A9429-9515-48D0-AD5F-2009F4DAACA1}"/>
              </a:ext>
            </a:extLst>
          </p:cNvPr>
          <p:cNvSpPr txBox="1"/>
          <p:nvPr/>
        </p:nvSpPr>
        <p:spPr>
          <a:xfrm>
            <a:off x="10613" y="17334"/>
            <a:ext cx="1017726" cy="6840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7231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45803"/>
            <a:ext cx="11373852" cy="4527778"/>
          </a:xfrm>
          <a:prstGeom prst="rect">
            <a:avLst/>
          </a:prstGeom>
        </p:spPr>
        <p:txBody>
          <a:bodyPr wrap="square">
            <a:spAutoFit/>
          </a:bodyPr>
          <a:lstStyle/>
          <a:p>
            <a:pPr>
              <a:lnSpc>
                <a:spcPct val="150000"/>
              </a:lnSpc>
            </a:pPr>
            <a:r>
              <a:rPr lang="en-US" sz="1400" dirty="0">
                <a:latin typeface="Montserrat Light" panose="00000400000000000000" pitchFamily="50" charset="0"/>
              </a:rPr>
              <a:t>Planning ahead is the secret to healthy eating when you travel.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Stick to whole foods, with just a little packaged foods if necessary.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Plane travel may cause water retention, bloating and gas. Skip the soft drinks and alcohol. Drink water, lots of water. Try it one time and you will understand the importance. It is the difference between getting off the plane with giant ankles and swollen feet and comfortably walking off the plane.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Focus on enjoying your family, friends and the relaxation and atmosphere.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Check out available restaurants and menus before you leave home.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Bring foods with you. Pack a bag of homemade protein bars, fruit, nuts and celery.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Stop at the farmer’s market when you arrive at your destination. You will not only enjoy nice, fresh, whole foods, but you will get to be introduced to a part of the culture that most people don’t encounter.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Bring any bottles, tools or utensils that you may need in preparing foods you bring with you.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Talk to people who live in the area and find out good places to shop or eat out.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4" y="437654"/>
            <a:ext cx="74114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Traveling</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7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a:t>
            </a:r>
            <a:r>
              <a:rPr lang="en-US" dirty="0">
                <a:solidFill>
                  <a:srgbClr val="27B2B1"/>
                </a:solidFill>
                <a:latin typeface="Montserrat" panose="00000500000000000000" pitchFamily="50" charset="0"/>
              </a:rPr>
              <a:t>16</a:t>
            </a:r>
            <a:endPar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endParaRP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077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1248714" y="1"/>
            <a:ext cx="109432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3672898872"/>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76677"/>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16</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664</Words>
  <Application>Microsoft Office PowerPoint</Application>
  <PresentationFormat>Widescreen</PresentationFormat>
  <Paragraphs>113</Paragraphs>
  <Slides>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Calibri</vt:lpstr>
      <vt:lpstr>Calibri Light</vt:lpstr>
      <vt:lpstr>Lato Medium</vt:lpstr>
      <vt:lpstr>Montserrat</vt:lpstr>
      <vt:lpstr>Montserrat Alternates ExtraBold</vt:lpstr>
      <vt:lpstr>Montserrat Light</vt:lpstr>
      <vt:lpstr>Never Let Go</vt:lpstr>
      <vt:lpstr>Wingdings</vt:lpstr>
      <vt:lpstr>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169</cp:revision>
  <dcterms:created xsi:type="dcterms:W3CDTF">2018-06-21T04:17:42Z</dcterms:created>
  <dcterms:modified xsi:type="dcterms:W3CDTF">2025-03-13T20:56:08Z</dcterms:modified>
</cp:coreProperties>
</file>