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10"/>
  </p:notesMasterIdLst>
  <p:sldIdLst>
    <p:sldId id="256" r:id="rId3"/>
    <p:sldId id="299" r:id="rId4"/>
    <p:sldId id="417" r:id="rId5"/>
    <p:sldId id="407" r:id="rId6"/>
    <p:sldId id="418" r:id="rId7"/>
    <p:sldId id="350" r:id="rId8"/>
    <p:sldId id="303"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5589F601-0D4B-40F6-9504-3FD619F5FDF8}"/>
    <pc:docChg chg="delSld">
      <pc:chgData name="Mark Wiederin" userId="637f652a6015893c" providerId="LiveId" clId="{5589F601-0D4B-40F6-9504-3FD619F5FDF8}" dt="2021-07-19T03:58:28.283" v="0" actId="47"/>
      <pc:docMkLst>
        <pc:docMk/>
      </pc:docMkLst>
      <pc:sldChg chg="del">
        <pc:chgData name="Mark Wiederin" userId="637f652a6015893c" providerId="LiveId" clId="{5589F601-0D4B-40F6-9504-3FD619F5FDF8}" dt="2021-07-19T03:58:28.283" v="0" actId="47"/>
        <pc:sldMkLst>
          <pc:docMk/>
          <pc:sldMk cId="2337434136"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59FD3-70D5-4F9A-B0B5-66422BB40F9B}"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63C33-FEB4-4778-8E69-2EF48AECCCED}" type="slidenum">
              <a:rPr lang="en-US" smtClean="0"/>
              <a:t>‹#›</a:t>
            </a:fld>
            <a:endParaRPr lang="en-US"/>
          </a:p>
        </p:txBody>
      </p:sp>
    </p:spTree>
    <p:extLst>
      <p:ext uri="{BB962C8B-B14F-4D97-AF65-F5344CB8AC3E}">
        <p14:creationId xmlns:p14="http://schemas.microsoft.com/office/powerpoint/2010/main" val="410608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flipV="1">
            <a:off x="13915868" y="7229942"/>
            <a:ext cx="45719" cy="100247"/>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71343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957066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35467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46636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31911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70716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60522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96934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57086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996644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603884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019198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3388306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830279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837169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588965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810662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148836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245290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622415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010495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201359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078635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45131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571068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0561915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4035522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9135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368485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407305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1872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77987551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s://heavencanwaitcardsandgifts.blogspot.com/2010/03/spring-detox-program.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SEVENTEEN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1E8BCB2D-55BA-40DE-B73E-4D981D131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78859" y="2119949"/>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17</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862883"/>
            <a:ext cx="4091551" cy="566117"/>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Start every day with lemon water.</a:t>
            </a:r>
          </a:p>
          <a:p>
            <a:pPr>
              <a:lnSpc>
                <a:spcPts val="1900"/>
              </a:lnSpc>
            </a:pPr>
            <a:endParaRPr lang="en-US" sz="1400" dirty="0">
              <a:latin typeface="Never Let Go" pitchFamily="2" charset="0"/>
            </a:endParaRPr>
          </a:p>
        </p:txBody>
      </p:sp>
      <p:sp>
        <p:nvSpPr>
          <p:cNvPr id="10" name="TextBox 9"/>
          <p:cNvSpPr txBox="1"/>
          <p:nvPr/>
        </p:nvSpPr>
        <p:spPr>
          <a:xfrm>
            <a:off x="6978859" y="1400775"/>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14" name="Picture Placeholder 13" descr="A glass of orange juice&#10;&#10;Description automatically generated">
            <a:extLst>
              <a:ext uri="{FF2B5EF4-FFF2-40B4-BE49-F238E27FC236}">
                <a16:creationId xmlns:a16="http://schemas.microsoft.com/office/drawing/2014/main" id="{F8813155-F1BA-4D28-9161-1462D169009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905" b="4905"/>
          <a:stretch>
            <a:fillRect/>
          </a:stretch>
        </p:blipFill>
        <p:spPr/>
      </p:pic>
      <p:sp>
        <p:nvSpPr>
          <p:cNvPr id="15" name="TextBox 14">
            <a:extLst>
              <a:ext uri="{FF2B5EF4-FFF2-40B4-BE49-F238E27FC236}">
                <a16:creationId xmlns:a16="http://schemas.microsoft.com/office/drawing/2014/main" id="{44E0E030-23C2-471F-BC20-EEDA4B5AD6AA}"/>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7287E9-73B3-4859-B39E-5C8CFE727700}"/>
              </a:ext>
            </a:extLst>
          </p:cNvPr>
          <p:cNvSpPr txBox="1"/>
          <p:nvPr/>
        </p:nvSpPr>
        <p:spPr>
          <a:xfrm>
            <a:off x="3796142" y="2436181"/>
            <a:ext cx="1022684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p:txBody>
      </p:sp>
      <p:pic>
        <p:nvPicPr>
          <p:cNvPr id="13" name="Picture 12">
            <a:extLst>
              <a:ext uri="{FF2B5EF4-FFF2-40B4-BE49-F238E27FC236}">
                <a16:creationId xmlns:a16="http://schemas.microsoft.com/office/drawing/2014/main" id="{01844C8E-6A11-4B95-B8A3-5FE645D15D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877" y="-4"/>
            <a:ext cx="3641124" cy="6858004"/>
          </a:xfrm>
          <a:prstGeom prst="rect">
            <a:avLst/>
          </a:prstGeom>
        </p:spPr>
      </p:pic>
      <p:pic>
        <p:nvPicPr>
          <p:cNvPr id="11" name="Picture 10">
            <a:extLst>
              <a:ext uri="{FF2B5EF4-FFF2-40B4-BE49-F238E27FC236}">
                <a16:creationId xmlns:a16="http://schemas.microsoft.com/office/drawing/2014/main" id="{7315295D-6745-4344-A189-EB6999D45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426107" y="6326311"/>
            <a:ext cx="82831" cy="82831"/>
          </a:xfrm>
          <a:prstGeom prst="rect">
            <a:avLst/>
          </a:prstGeom>
        </p:spPr>
      </p:pic>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34041" flipH="1">
            <a:off x="12923142" y="7267074"/>
            <a:ext cx="68449" cy="84222"/>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509707" y="1453876"/>
            <a:ext cx="8971177" cy="4207947"/>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rPr>
              <a:t>Starting every morning with a glass of warm lemon water is actually a ritual in Ayurveda or Yogic traditions, used to stimulate digestion for the day and clear the body of any toxins that may have settled in the digestive tract overnight. While it is tricky to apply the strict burden of evidence expected by Western science to traditional practices (often called “folk medicine”) that originated long before modern medical science standards were developed, research on the nutritional elements found in lemons suggests the numerous health benefits traditionally associated with drinking fresh lemon water daily may have merit.</a:t>
            </a:r>
          </a:p>
          <a:p>
            <a:pPr>
              <a:lnSpc>
                <a:spcPct val="150000"/>
              </a:lnSpc>
            </a:pPr>
            <a:endParaRPr lang="en-US" sz="1400" dirty="0">
              <a:solidFill>
                <a:srgbClr val="F05958"/>
              </a:solidFill>
              <a:latin typeface="Montserrat Light" panose="00000400000000000000" pitchFamily="50" charset="0"/>
            </a:endParaRPr>
          </a:p>
          <a:p>
            <a:pPr>
              <a:lnSpc>
                <a:spcPct val="150000"/>
              </a:lnSpc>
            </a:pPr>
            <a:r>
              <a:rPr lang="en-US" sz="1400" dirty="0">
                <a:solidFill>
                  <a:srgbClr val="F05958"/>
                </a:solidFill>
                <a:latin typeface="Montserrat Light" panose="00000400000000000000" pitchFamily="50" charset="0"/>
              </a:rPr>
              <a:t>We tend to reach for those warm beverages in the morning like coffee and tea but try starting your day with some warm lemon water first to kick-start digestion. The water doesn’t always have to be warm, but it should be purified. Simply use half a fresh lemon per large glass of water or to taste and sip throughout the day. On a simple level, fresh lemons take plain old water up a notch. </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509706" y="461764"/>
            <a:ext cx="48193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Lemon Water</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11690"/>
            <a:ext cx="206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17</a:t>
            </a:r>
          </a:p>
        </p:txBody>
      </p:sp>
      <p:sp>
        <p:nvSpPr>
          <p:cNvPr id="3" name="TextBox 2">
            <a:extLst>
              <a:ext uri="{FF2B5EF4-FFF2-40B4-BE49-F238E27FC236}">
                <a16:creationId xmlns:a16="http://schemas.microsoft.com/office/drawing/2014/main" id="{22813C0B-7725-4408-AEB2-ECBE4BB9BEA5}"/>
              </a:ext>
            </a:extLst>
          </p:cNvPr>
          <p:cNvSpPr txBox="1"/>
          <p:nvPr/>
        </p:nvSpPr>
        <p:spPr>
          <a:xfrm>
            <a:off x="1722594" y="5055745"/>
            <a:ext cx="594342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mn-cs"/>
            </a:endParaRPr>
          </a:p>
        </p:txBody>
      </p:sp>
      <p:pic>
        <p:nvPicPr>
          <p:cNvPr id="12" name="Picture 11">
            <a:extLst>
              <a:ext uri="{FF2B5EF4-FFF2-40B4-BE49-F238E27FC236}">
                <a16:creationId xmlns:a16="http://schemas.microsoft.com/office/drawing/2014/main" id="{4780004F-1DD3-4691-9365-04F54704A5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65557" y="6858000"/>
            <a:ext cx="112895" cy="82832"/>
          </a:xfrm>
          <a:prstGeom prst="rect">
            <a:avLst/>
          </a:prstGeom>
        </p:spPr>
      </p:pic>
    </p:spTree>
    <p:extLst>
      <p:ext uri="{BB962C8B-B14F-4D97-AF65-F5344CB8AC3E}">
        <p14:creationId xmlns:p14="http://schemas.microsoft.com/office/powerpoint/2010/main" val="333327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316187"/>
            <a:ext cx="11173327" cy="6463501"/>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rPr>
              <a:t>Here are 5 health benefits of drinking lemon water that elevate drinking it for reasons beyond just taste:</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Support immune function: </a:t>
            </a:r>
            <a:r>
              <a:rPr lang="en-US" sz="1400" dirty="0">
                <a:latin typeface="Montserrat Light" panose="00000400000000000000" pitchFamily="50" charset="0"/>
              </a:rPr>
              <a:t>Lemons are high in antioxidant vitamin C, known for its supportive role in healthy immune function</a:t>
            </a:r>
            <a:r>
              <a:rPr lang="en-US" sz="1400" baseline="30000" dirty="0">
                <a:latin typeface="Montserrat Light" panose="00000400000000000000" pitchFamily="50" charset="0"/>
              </a:rPr>
              <a:t>1,2</a:t>
            </a:r>
            <a:r>
              <a:rPr lang="en-US" sz="1400" dirty="0">
                <a:latin typeface="Montserrat Light" panose="00000400000000000000" pitchFamily="50" charset="0"/>
              </a:rPr>
              <a:t> which may reduce the risk of respiratory infection</a:t>
            </a:r>
            <a:r>
              <a:rPr lang="en-US" sz="1400" baseline="30000" dirty="0">
                <a:latin typeface="Montserrat Light" panose="00000400000000000000" pitchFamily="50" charset="0"/>
              </a:rPr>
              <a:t>3</a:t>
            </a:r>
            <a:r>
              <a:rPr lang="en-US" sz="1400" dirty="0">
                <a:latin typeface="Montserrat Light" panose="00000400000000000000" pitchFamily="50" charset="0"/>
              </a:rPr>
              <a:t>. Ascorbic acid (vitamin C) found in lemons demonstrates anti-inflammatory effects and is used as complementary support for asthma and other respiratory symptoms</a:t>
            </a:r>
            <a:r>
              <a:rPr lang="en-US" sz="1400" baseline="30000" dirty="0">
                <a:latin typeface="Montserrat Light" panose="00000400000000000000" pitchFamily="50" charset="0"/>
              </a:rPr>
              <a:t>4,5</a:t>
            </a:r>
            <a:r>
              <a:rPr lang="en-US" sz="1400" dirty="0">
                <a:latin typeface="Montserrat Light" panose="00000400000000000000" pitchFamily="50" charset="0"/>
              </a:rPr>
              <a:t>. Lemons also contain saponins</a:t>
            </a:r>
            <a:r>
              <a:rPr lang="en-US" sz="1400" baseline="30000" dirty="0">
                <a:latin typeface="Montserrat Light" panose="00000400000000000000" pitchFamily="50" charset="0"/>
              </a:rPr>
              <a:t>6</a:t>
            </a:r>
            <a:r>
              <a:rPr lang="en-US" sz="1400" dirty="0">
                <a:latin typeface="Montserrat Light" panose="00000400000000000000" pitchFamily="50" charset="0"/>
              </a:rPr>
              <a:t>, which show antimicrobial properties that may help keep cold and flu at bay. Last but not least, ascorbic acid enhances iron absorption in the body; iron plays an important role in immune function</a:t>
            </a:r>
            <a:r>
              <a:rPr lang="en-US" sz="1400" baseline="30000" dirty="0">
                <a:latin typeface="Montserrat Light" panose="00000400000000000000" pitchFamily="50" charset="0"/>
              </a:rPr>
              <a:t>7</a:t>
            </a:r>
            <a:r>
              <a:rPr lang="en-US" sz="1400" dirty="0">
                <a:latin typeface="Montserrat Light" panose="00000400000000000000" pitchFamily="50" charset="0"/>
              </a:rPr>
              <a:t>. </a:t>
            </a:r>
            <a:br>
              <a:rPr lang="en-US" sz="1400" dirty="0">
                <a:latin typeface="Montserrat Light" panose="00000400000000000000" pitchFamily="50" charset="0"/>
              </a:rPr>
            </a:b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Alkalize the body:</a:t>
            </a:r>
            <a:r>
              <a:rPr lang="en-US" sz="1400" dirty="0">
                <a:latin typeface="Montserrat Light" panose="00000400000000000000" pitchFamily="50" charset="0"/>
              </a:rPr>
              <a:t> Although the tartness of a lemon may make them seem acidic, lemons are one of the most alkalizing foods for the body. Lemons contain both citric and ascorbic acid, weak acids easily metabolized from the body allowing the mineral content of lemons to help alkalize the blood.</a:t>
            </a:r>
            <a:br>
              <a:rPr lang="en-US" sz="1400" dirty="0">
                <a:latin typeface="Montserrat Light" panose="00000400000000000000" pitchFamily="50" charset="0"/>
              </a:rPr>
            </a:br>
            <a:br>
              <a:rPr lang="en-US" sz="1000" dirty="0">
                <a:latin typeface="Montserrat Light" panose="00000400000000000000" pitchFamily="50" charset="0"/>
              </a:rPr>
            </a:br>
            <a:r>
              <a:rPr lang="en-US" sz="1200" baseline="30000" dirty="0">
                <a:latin typeface="Montserrat Light" panose="00000400000000000000" pitchFamily="50" charset="0"/>
              </a:rPr>
              <a:t>1</a:t>
            </a:r>
            <a:r>
              <a:rPr lang="en-US" sz="1200" dirty="0">
                <a:latin typeface="Montserrat Light" panose="00000400000000000000" pitchFamily="50" charset="0"/>
              </a:rPr>
              <a:t>http://www.ncbi.nlm.nih.gov/pubmed/22429343 </a:t>
            </a:r>
            <a:r>
              <a:rPr lang="en-US" sz="1200" baseline="30000" dirty="0">
                <a:latin typeface="Montserrat Light" panose="00000400000000000000" pitchFamily="50" charset="0"/>
              </a:rPr>
              <a:t>2</a:t>
            </a:r>
            <a:r>
              <a:rPr lang="en-US" sz="1200" dirty="0">
                <a:latin typeface="Montserrat Light" panose="00000400000000000000" pitchFamily="50" charset="0"/>
              </a:rPr>
              <a:t>http://www.ncbi.nlm.nih.gov/pubmed/21184650 </a:t>
            </a:r>
            <a:r>
              <a:rPr lang="en-US" sz="1200" baseline="30000" dirty="0">
                <a:latin typeface="Montserrat Light" panose="00000400000000000000" pitchFamily="50" charset="0"/>
              </a:rPr>
              <a:t>3</a:t>
            </a:r>
            <a:r>
              <a:rPr lang="en-US" sz="1200" dirty="0">
                <a:latin typeface="Montserrat Light" panose="00000400000000000000" pitchFamily="50" charset="0"/>
              </a:rPr>
              <a:t>http://www.ncbi.nlm.nih.gov/pubmed/22070691 </a:t>
            </a:r>
            <a:r>
              <a:rPr lang="en-US" sz="1200" baseline="30000" dirty="0">
                <a:latin typeface="Montserrat Light" panose="00000400000000000000" pitchFamily="50" charset="0"/>
              </a:rPr>
              <a:t>4</a:t>
            </a:r>
            <a:r>
              <a:rPr lang="en-US" sz="1200" dirty="0">
                <a:latin typeface="Montserrat Light" panose="00000400000000000000" pitchFamily="50" charset="0"/>
              </a:rPr>
              <a:t>http://www.ncbi.nlm.nih.gov/pubmed/21917705 </a:t>
            </a:r>
            <a:r>
              <a:rPr lang="en-US" sz="1200" baseline="30000" dirty="0">
                <a:latin typeface="Montserrat Light" panose="00000400000000000000" pitchFamily="50" charset="0"/>
              </a:rPr>
              <a:t>5</a:t>
            </a:r>
            <a:r>
              <a:rPr lang="en-US" sz="1200" dirty="0">
                <a:latin typeface="Montserrat Light" panose="00000400000000000000" pitchFamily="50" charset="0"/>
              </a:rPr>
              <a:t>http://ajrccm.atsjournals.org/content/163/5/1246.long </a:t>
            </a:r>
            <a:r>
              <a:rPr lang="en-US" sz="1200" baseline="30000" dirty="0">
                <a:latin typeface="Montserrat Light" panose="00000400000000000000" pitchFamily="50" charset="0"/>
              </a:rPr>
              <a:t>6</a:t>
            </a:r>
            <a:r>
              <a:rPr lang="en-US" sz="1200" dirty="0">
                <a:latin typeface="Montserrat Light" panose="00000400000000000000" pitchFamily="50" charset="0"/>
              </a:rPr>
              <a:t>http://www.docsdrive.com/pdfs/medwelljournals/ijmmas/2006/1-6.pdf </a:t>
            </a:r>
            <a:r>
              <a:rPr lang="en-US" sz="1200" baseline="30000" dirty="0">
                <a:latin typeface="Montserrat Light" panose="00000400000000000000" pitchFamily="50" charset="0"/>
              </a:rPr>
              <a:t>7</a:t>
            </a:r>
            <a:r>
              <a:rPr lang="en-US" sz="1200" dirty="0">
                <a:latin typeface="Montserrat Light" panose="00000400000000000000" pitchFamily="50" charset="0"/>
              </a:rPr>
              <a:t>http://jn.nutrition.org/content/131/2/568S.full </a:t>
            </a:r>
            <a:r>
              <a:rPr lang="en-US" sz="1200" baseline="30000" dirty="0">
                <a:latin typeface="Montserrat Light" panose="00000400000000000000" pitchFamily="50" charset="0"/>
              </a:rPr>
              <a:t>8</a:t>
            </a:r>
            <a:r>
              <a:rPr lang="en-US" sz="1200" dirty="0">
                <a:latin typeface="Montserrat Light" panose="00000400000000000000" pitchFamily="50" charset="0"/>
              </a:rPr>
              <a:t>http://www.docsdrive.com/pdfs/medwelljournals/ijmmas/2006/1-6.pdf </a:t>
            </a:r>
            <a:r>
              <a:rPr lang="en-US" sz="1200" baseline="30000" dirty="0">
                <a:latin typeface="Montserrat Light" panose="00000400000000000000" pitchFamily="50" charset="0"/>
              </a:rPr>
              <a:t>9</a:t>
            </a:r>
            <a:r>
              <a:rPr lang="en-US" sz="1200" dirty="0">
                <a:latin typeface="Montserrat Light" panose="00000400000000000000" pitchFamily="50" charset="0"/>
              </a:rPr>
              <a:t>http://www.ncbi.nlm.nih.gov/pubmed/12897042 </a:t>
            </a:r>
            <a:r>
              <a:rPr lang="en-US" sz="1200" baseline="30000" dirty="0">
                <a:latin typeface="Montserrat Light" panose="00000400000000000000" pitchFamily="50" charset="0"/>
              </a:rPr>
              <a:t>10</a:t>
            </a:r>
            <a:r>
              <a:rPr lang="en-US" sz="1200" dirty="0">
                <a:latin typeface="Montserrat Light" panose="00000400000000000000" pitchFamily="50" charset="0"/>
              </a:rPr>
              <a:t>http://webprod.hc-sc.gc.ca/</a:t>
            </a:r>
            <a:r>
              <a:rPr lang="en-US" sz="1200" dirty="0" err="1">
                <a:latin typeface="Montserrat Light" panose="00000400000000000000" pitchFamily="50" charset="0"/>
              </a:rPr>
              <a:t>nhpid-bdipsn</a:t>
            </a:r>
            <a:r>
              <a:rPr lang="en-US" sz="1200" dirty="0">
                <a:latin typeface="Montserrat Light" panose="00000400000000000000" pitchFamily="50" charset="0"/>
              </a:rPr>
              <a:t>/</a:t>
            </a:r>
            <a:r>
              <a:rPr lang="en-US" sz="1200" dirty="0" err="1">
                <a:latin typeface="Montserrat Light" panose="00000400000000000000" pitchFamily="50" charset="0"/>
              </a:rPr>
              <a:t>monoReq.do?id</a:t>
            </a:r>
            <a:r>
              <a:rPr lang="en-US" sz="1200" dirty="0">
                <a:latin typeface="Montserrat Light" panose="00000400000000000000" pitchFamily="50" charset="0"/>
              </a:rPr>
              <a:t>=182&amp;lang=</a:t>
            </a:r>
            <a:r>
              <a:rPr lang="en-US" sz="1200" dirty="0" err="1">
                <a:latin typeface="Montserrat Light" panose="00000400000000000000" pitchFamily="50" charset="0"/>
              </a:rPr>
              <a:t>eng</a:t>
            </a:r>
            <a:endParaRPr lang="en-US" sz="1200" dirty="0">
              <a:latin typeface="Montserrat Light" panose="00000400000000000000" pitchFamily="50" charset="0"/>
            </a:endParaRPr>
          </a:p>
          <a:p>
            <a:pPr>
              <a:lnSpc>
                <a:spcPct val="150000"/>
              </a:lnSpc>
            </a:pPr>
            <a:r>
              <a:rPr lang="en-US" sz="1200" dirty="0">
                <a:latin typeface="Montserrat Light" panose="00000400000000000000" pitchFamily="50" charset="0"/>
              </a:rPr>
              <a:t>Adapted from VEGA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Lemon Water</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66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17</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87303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03783"/>
            <a:ext cx="11173327" cy="5863336"/>
          </a:xfrm>
          <a:prstGeom prst="rect">
            <a:avLst/>
          </a:prstGeom>
        </p:spPr>
        <p:txBody>
          <a:bodyPr wrap="square">
            <a:spAutoFit/>
          </a:bodyPr>
          <a:lstStyle/>
          <a:p>
            <a:pPr>
              <a:lnSpc>
                <a:spcPct val="150000"/>
              </a:lnSpc>
            </a:pPr>
            <a:r>
              <a:rPr lang="en-US" sz="1400" b="1" dirty="0">
                <a:latin typeface="Montserrat Light" panose="00000400000000000000" pitchFamily="50" charset="0"/>
              </a:rPr>
              <a:t>Aid digestion</a:t>
            </a:r>
            <a:r>
              <a:rPr lang="en-US" sz="1400" dirty="0">
                <a:latin typeface="Montserrat Light" panose="00000400000000000000" pitchFamily="50" charset="0"/>
              </a:rPr>
              <a:t>: Citrus flavonols</a:t>
            </a:r>
            <a:r>
              <a:rPr lang="en-US" sz="1400" baseline="30000" dirty="0">
                <a:latin typeface="Montserrat Light" panose="00000400000000000000" pitchFamily="50" charset="0"/>
              </a:rPr>
              <a:t>8</a:t>
            </a:r>
            <a:r>
              <a:rPr lang="en-US" sz="1400" dirty="0">
                <a:latin typeface="Montserrat Light" panose="00000400000000000000" pitchFamily="50" charset="0"/>
              </a:rPr>
              <a:t> are believed responsible for lemon’s traditional use as a digestive tonic. Believed to stimulate and purify the liver, lemon juice is traditionally understood to support digestive hydrochloric acid in the stomach further aiding digestion. Vitamin C status has been associated with reduced risk of peptic ulcers caused by the bacteria Helicobacter pylori</a:t>
            </a:r>
            <a:r>
              <a:rPr lang="en-US" sz="1400" baseline="30000" dirty="0">
                <a:latin typeface="Montserrat Light" panose="00000400000000000000" pitchFamily="50" charset="0"/>
              </a:rPr>
              <a:t>9</a:t>
            </a:r>
            <a:r>
              <a:rPr lang="en-US" sz="1400" dirty="0">
                <a:latin typeface="Montserrat Light" panose="00000400000000000000" pitchFamily="50" charset="0"/>
              </a:rPr>
              <a:t>. </a:t>
            </a:r>
            <a:br>
              <a:rPr lang="en-US" sz="1400" dirty="0">
                <a:latin typeface="Montserrat Light" panose="00000400000000000000" pitchFamily="50" charset="0"/>
              </a:rPr>
            </a:br>
            <a:br>
              <a:rPr lang="en-US" sz="1400" dirty="0">
                <a:latin typeface="Montserrat Light" panose="00000400000000000000" pitchFamily="50" charset="0"/>
              </a:rPr>
            </a:br>
            <a:r>
              <a:rPr lang="en-US" sz="1400" b="1" dirty="0">
                <a:latin typeface="Montserrat Light" panose="00000400000000000000" pitchFamily="50" charset="0"/>
              </a:rPr>
              <a:t>Clear skin</a:t>
            </a:r>
            <a:r>
              <a:rPr lang="en-US" sz="1400" dirty="0">
                <a:latin typeface="Montserrat Light" panose="00000400000000000000" pitchFamily="50" charset="0"/>
              </a:rPr>
              <a:t>: Vitamin C and other antioxidants in lemons combat free radical damage. Free radical damage, especially caused by UV exposure and environmental toxins, is responsible for many symptoms of aging. Antioxidant intake can help offset this damage, minimizing wrinkles. Further, lemon juice can be applied topically to scars and age spots to help reduce their appearance. Traditionally used as a liver stimulant, lemon water is also believed to help purge toxins from the blood, helping to keep skin clear of blemishes. </a:t>
            </a:r>
            <a:br>
              <a:rPr lang="en-US" sz="1400" dirty="0">
                <a:latin typeface="Montserrat Light" panose="00000400000000000000" pitchFamily="50" charset="0"/>
              </a:rPr>
            </a:b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Promote healing</a:t>
            </a:r>
            <a:r>
              <a:rPr lang="en-US" sz="1400" dirty="0">
                <a:latin typeface="Montserrat Light" panose="00000400000000000000" pitchFamily="50" charset="0"/>
              </a:rPr>
              <a:t>: Ascorbic acid (vitamin C), found in abundance in lemons, promotes wound healing, and is an essential nutrient in the maintenance of healthy bones, connective tissue, and cartilage</a:t>
            </a:r>
            <a:r>
              <a:rPr lang="en-US" sz="1400" baseline="30000" dirty="0">
                <a:latin typeface="Montserrat Light" panose="00000400000000000000" pitchFamily="50" charset="0"/>
              </a:rPr>
              <a:t>10</a:t>
            </a:r>
            <a:r>
              <a:rPr lang="en-US" sz="1400" dirty="0">
                <a:latin typeface="Montserrat Light" panose="00000400000000000000" pitchFamily="50" charset="0"/>
              </a:rPr>
              <a:t>. As noted previously, vitamin C also displays anti-inflammatory properties. Combined, vitamin C is an essential nutrient in the maintenance of good health and recovery from stress and injury.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Lemon Water</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466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17</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142813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3158" cy="6857999"/>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3934569080"/>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Light" panose="00000400000000000000" pitchFamily="50" charset="0"/>
                <a:ea typeface="+mn-ea"/>
                <a:cs typeface="+mn-cs"/>
              </a:rPr>
              <a:t>DAY 17</a:t>
            </a:r>
          </a:p>
        </p:txBody>
      </p:sp>
      <p:sp>
        <p:nvSpPr>
          <p:cNvPr id="5" name="TextBox 4">
            <a:extLst>
              <a:ext uri="{FF2B5EF4-FFF2-40B4-BE49-F238E27FC236}">
                <a16:creationId xmlns:a16="http://schemas.microsoft.com/office/drawing/2014/main" id="{9CA39B0B-D2BC-4410-904C-3063E15D4A72}"/>
              </a:ext>
            </a:extLst>
          </p:cNvPr>
          <p:cNvSpPr txBox="1"/>
          <p:nvPr/>
        </p:nvSpPr>
        <p:spPr>
          <a:xfrm>
            <a:off x="1323126" y="384601"/>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847</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Arial</vt:lpstr>
      <vt:lpstr>Calibri</vt:lpstr>
      <vt:lpstr>Calibri Light</vt:lpstr>
      <vt:lpstr>Lato Medium</vt:lpstr>
      <vt:lpstr>Montserrat</vt:lpstr>
      <vt:lpstr>Montserrat Alternates ExtraBold</vt:lpstr>
      <vt:lpstr>Montserrat Light</vt:lpstr>
      <vt:lpstr>Never Let Go</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166</cp:revision>
  <dcterms:created xsi:type="dcterms:W3CDTF">2018-06-21T04:17:42Z</dcterms:created>
  <dcterms:modified xsi:type="dcterms:W3CDTF">2025-03-13T20:55:54Z</dcterms:modified>
</cp:coreProperties>
</file>