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712" r:id="rId3"/>
  </p:sldMasterIdLst>
  <p:notesMasterIdLst>
    <p:notesMasterId r:id="rId12"/>
  </p:notesMasterIdLst>
  <p:sldIdLst>
    <p:sldId id="256" r:id="rId4"/>
    <p:sldId id="299" r:id="rId5"/>
    <p:sldId id="435" r:id="rId6"/>
    <p:sldId id="432" r:id="rId7"/>
    <p:sldId id="434" r:id="rId8"/>
    <p:sldId id="437" r:id="rId9"/>
    <p:sldId id="350" r:id="rId10"/>
    <p:sldId id="303"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3C3EDA17-FA8F-4E22-AD04-9A782C13DF87}"/>
    <pc:docChg chg="delSld">
      <pc:chgData name="Mark Wiederin" userId="637f652a6015893c" providerId="LiveId" clId="{3C3EDA17-FA8F-4E22-AD04-9A782C13DF87}" dt="2021-07-19T03:59:09.879" v="0" actId="47"/>
      <pc:docMkLst>
        <pc:docMk/>
      </pc:docMkLst>
      <pc:sldChg chg="del">
        <pc:chgData name="Mark Wiederin" userId="637f652a6015893c" providerId="LiveId" clId="{3C3EDA17-FA8F-4E22-AD04-9A782C13DF87}" dt="2021-07-19T03:59:09.879" v="0" actId="47"/>
        <pc:sldMkLst>
          <pc:docMk/>
          <pc:sldMk cId="2337434136" sldId="4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76B03-037F-46C3-965B-8ABCD215E4BB}"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96512-C47D-4B9D-B573-1F3B40C88380}" type="slidenum">
              <a:rPr lang="en-US" smtClean="0"/>
              <a:t>‹#›</a:t>
            </a:fld>
            <a:endParaRPr lang="en-US"/>
          </a:p>
        </p:txBody>
      </p:sp>
    </p:spTree>
    <p:extLst>
      <p:ext uri="{BB962C8B-B14F-4D97-AF65-F5344CB8AC3E}">
        <p14:creationId xmlns:p14="http://schemas.microsoft.com/office/powerpoint/2010/main" val="1034900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532361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31376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05653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234584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635508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0774097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307002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3229779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785955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400121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300481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44426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1606942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2282901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86534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519373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1108013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137597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2520051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315714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98376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8090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500155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9337560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8360997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1049808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hasCustomPrompt="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12480522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36652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283564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6260241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4128666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853325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7243818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291525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7241140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8903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09284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37415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7208215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36433373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24598052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1256831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0305355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279955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25996594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3772083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18559176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191953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0973365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2875427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36857200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24584855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flipV="1">
            <a:off x="13221324" y="7165297"/>
            <a:ext cx="74951" cy="119921"/>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24465768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23017859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3211923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42799271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35703204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95918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905705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137073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3521342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15171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388856565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49123325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 id="2147483739" r:id="rId27"/>
    <p:sldLayoutId id="2147483740" r:id="rId28"/>
    <p:sldLayoutId id="2147483741" r:id="rId29"/>
    <p:sldLayoutId id="2147483742" r:id="rId30"/>
    <p:sldLayoutId id="214748374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s://pixabay.com/en/checklist-lists-business-form-41335/"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0"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EIGHTEEN</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D7DF4043-E80A-4A6C-B1F2-1363AD20D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92885"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78859" y="2107593"/>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18</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842249"/>
            <a:ext cx="4537638" cy="566117"/>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rPr>
              <a:t>Make a list of 10 ways you are beautiful.</a:t>
            </a:r>
          </a:p>
          <a:p>
            <a:pPr>
              <a:lnSpc>
                <a:spcPts val="1900"/>
              </a:lnSpc>
            </a:pPr>
            <a:endParaRPr lang="en-US" sz="1400" dirty="0">
              <a:latin typeface="Never Let Go" pitchFamily="2" charset="0"/>
            </a:endParaRPr>
          </a:p>
        </p:txBody>
      </p:sp>
      <p:sp>
        <p:nvSpPr>
          <p:cNvPr id="10" name="TextBox 9"/>
          <p:cNvSpPr txBox="1"/>
          <p:nvPr/>
        </p:nvSpPr>
        <p:spPr>
          <a:xfrm>
            <a:off x="6978859" y="1387431"/>
            <a:ext cx="1787669" cy="830997"/>
          </a:xfrm>
          <a:prstGeom prst="rect">
            <a:avLst/>
          </a:prstGeom>
          <a:noFill/>
        </p:spPr>
        <p:txBody>
          <a:bodyPr wrap="none" rtlCol="0">
            <a:spAutoFit/>
          </a:bodyPr>
          <a:lstStyle/>
          <a:p>
            <a:r>
              <a:rPr lang="en-US" sz="4800" b="1" spc="300" dirty="0">
                <a:solidFill>
                  <a:schemeClr val="bg1"/>
                </a:solidFill>
                <a:latin typeface="Montserrat" pitchFamily="2" charset="77"/>
                <a:ea typeface="Source Sans Pro Black" panose="020B0803030403020204" pitchFamily="34" charset="0"/>
              </a:rPr>
              <a:t>Task</a:t>
            </a:r>
            <a:endParaRPr lang="id-ID" sz="4800" spc="300" dirty="0">
              <a:solidFill>
                <a:schemeClr val="bg1"/>
              </a:solidFill>
              <a:latin typeface="Montserrat Alternates ExtraBold" panose="00000900000000000000" pitchFamily="50" charset="0"/>
              <a:ea typeface="Source Sans Pro Black" panose="020B0803030403020204" pitchFamily="34" charset="0"/>
            </a:endParaRPr>
          </a:p>
        </p:txBody>
      </p:sp>
      <p:pic>
        <p:nvPicPr>
          <p:cNvPr id="16" name="Picture Placeholder 15" descr="A close up of text on a white background&#10;&#10;Description automatically generated">
            <a:extLst>
              <a:ext uri="{FF2B5EF4-FFF2-40B4-BE49-F238E27FC236}">
                <a16:creationId xmlns:a16="http://schemas.microsoft.com/office/drawing/2014/main" id="{99EBC743-EAAE-4A64-9A86-8D4B83CB840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432" b="24432"/>
          <a:stretch>
            <a:fillRect/>
          </a:stretch>
        </p:blipFill>
        <p:spPr/>
      </p:pic>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2" name="TextBox 21"/>
          <p:cNvSpPr txBox="1"/>
          <p:nvPr/>
        </p:nvSpPr>
        <p:spPr>
          <a:xfrm>
            <a:off x="5477687" y="190612"/>
            <a:ext cx="4977976" cy="1454051"/>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800" b="1" i="0" u="none" strike="noStrike" cap="none" spc="300" normalizeH="0" baseline="0" noProof="0" dirty="0">
                <a:ln>
                  <a:noFill/>
                </a:ln>
                <a:solidFill>
                  <a:srgbClr val="27B2B1"/>
                </a:solidFill>
                <a:effectLst/>
                <a:uLnTx/>
                <a:uFillTx/>
                <a:latin typeface="Montserrat" panose="00000500000000000000" pitchFamily="50" charset="0"/>
                <a:ea typeface="+mj-ea"/>
                <a:cs typeface="+mj-cs"/>
              </a:rPr>
              <a:t>Beauty</a:t>
            </a:r>
          </a:p>
        </p:txBody>
      </p:sp>
      <p:sp>
        <p:nvSpPr>
          <p:cNvPr id="3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C4EAD03D-2E35-45A5-9D23-F0AF8886E44A}"/>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7244" r="7994"/>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7" name="Rectangle 16"/>
          <p:cNvSpPr/>
          <p:nvPr/>
        </p:nvSpPr>
        <p:spPr>
          <a:xfrm>
            <a:off x="5614876" y="1418354"/>
            <a:ext cx="4977578" cy="4930003"/>
          </a:xfrm>
          <a:prstGeom prst="rect">
            <a:avLst/>
          </a:prstGeom>
        </p:spPr>
        <p:txBody>
          <a:bodyPr vert="horz" lIns="91440" tIns="45720" rIns="91440" bIns="45720" rtlCol="0" anchor="ctr">
            <a:normAutofit fontScale="55000" lnSpcReduction="20000"/>
          </a:bodyPr>
          <a:lstStyle/>
          <a:p>
            <a:pPr lvl="0">
              <a:lnSpc>
                <a:spcPct val="170000"/>
              </a:lnSpc>
            </a:pPr>
            <a:r>
              <a:rPr lang="en-US" sz="2200" dirty="0">
                <a:solidFill>
                  <a:srgbClr val="F05958"/>
                </a:solidFill>
                <a:latin typeface="Montserrat Light" panose="00000400000000000000" pitchFamily="50" charset="0"/>
              </a:rPr>
              <a:t>Internal cleanliness creates external beauty. This is the great surprise. All the things you do in this 28-day program lead you to a way of life that creates a beauty that glows from the inside out.  The principles you have learned, nutrition and exercise. The advanced principles of pH balance, acid and alkaline are key factors in creating external beauty.</a:t>
            </a:r>
          </a:p>
          <a:p>
            <a:pPr lvl="0">
              <a:lnSpc>
                <a:spcPct val="170000"/>
              </a:lnSpc>
            </a:pPr>
            <a:endParaRPr lang="en-US" sz="2200" dirty="0">
              <a:solidFill>
                <a:srgbClr val="F05958"/>
              </a:solidFill>
              <a:latin typeface="Montserrat Light" panose="00000400000000000000" pitchFamily="50" charset="0"/>
            </a:endParaRPr>
          </a:p>
          <a:p>
            <a:pPr lvl="0">
              <a:lnSpc>
                <a:spcPct val="170000"/>
              </a:lnSpc>
            </a:pPr>
            <a:r>
              <a:rPr lang="en-US" sz="2200" dirty="0">
                <a:solidFill>
                  <a:srgbClr val="F05958"/>
                </a:solidFill>
                <a:latin typeface="Montserrat Light" panose="00000400000000000000" pitchFamily="50" charset="0"/>
              </a:rPr>
              <a:t>“Proper nutrition is an art.  It is an art form.  Every bite is a brush stroke.  Every swallow is a new color.  Each meal is a cloud or a tree or a flower. – a piece of the beautiful painting you are becoming.  You are becoming an even more attractive work of art each day.  You are truly a work of art in progress.”  David Wolfe</a:t>
            </a:r>
          </a:p>
          <a:p>
            <a:pPr lvl="0">
              <a:lnSpc>
                <a:spcPct val="170000"/>
              </a:lnSpc>
            </a:pPr>
            <a:endParaRPr lang="en-US" sz="2200" dirty="0">
              <a:solidFill>
                <a:srgbClr val="F05958"/>
              </a:solidFill>
              <a:latin typeface="Montserrat Light" panose="00000400000000000000" pitchFamily="50" charset="0"/>
            </a:endParaRPr>
          </a:p>
          <a:p>
            <a:pPr lvl="0">
              <a:lnSpc>
                <a:spcPct val="170000"/>
              </a:lnSpc>
            </a:pPr>
            <a:r>
              <a:rPr lang="en-US" sz="2200" dirty="0">
                <a:solidFill>
                  <a:srgbClr val="F05958"/>
                </a:solidFill>
                <a:latin typeface="Montserrat Light" panose="00000400000000000000" pitchFamily="50" charset="0"/>
              </a:rPr>
              <a:t>If you apply the lessons contained within this program to improve your appearance, vitality and health, beauty is the natural outcome of healthy living.</a:t>
            </a:r>
            <a:endParaRPr lang="en-US" sz="2200" dirty="0">
              <a:solidFill>
                <a:prstClr val="black"/>
              </a:solidFill>
              <a:latin typeface="Montserrat Light" panose="00000400000000000000" pitchFamily="50" charset="0"/>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solidFill>
                <a:srgbClr val="000000"/>
              </a:solidFill>
              <a:effectLst/>
              <a:uLnTx/>
              <a:uFillTx/>
            </a:endParaRPr>
          </a:p>
        </p:txBody>
      </p:sp>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ADFCA61-9956-4BCD-AF62-D723C9C072F0}"/>
              </a:ext>
            </a:extLst>
          </p:cNvPr>
          <p:cNvSpPr txBox="1"/>
          <p:nvPr/>
        </p:nvSpPr>
        <p:spPr>
          <a:xfrm>
            <a:off x="6090574" y="369287"/>
            <a:ext cx="2061028" cy="369332"/>
          </a:xfrm>
          <a:prstGeom prst="rect">
            <a:avLst/>
          </a:prstGeom>
          <a:noFill/>
        </p:spPr>
        <p:txBody>
          <a:bodyPr wrap="square" rtlCol="0">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18</a:t>
            </a:r>
          </a:p>
        </p:txBody>
      </p:sp>
      <p:sp>
        <p:nvSpPr>
          <p:cNvPr id="4" name="TextBox 3">
            <a:extLst>
              <a:ext uri="{FF2B5EF4-FFF2-40B4-BE49-F238E27FC236}">
                <a16:creationId xmlns:a16="http://schemas.microsoft.com/office/drawing/2014/main" id="{717287E9-73B3-4859-B39E-5C8CFE727700}"/>
              </a:ext>
            </a:extLst>
          </p:cNvPr>
          <p:cNvSpPr txBox="1"/>
          <p:nvPr/>
        </p:nvSpPr>
        <p:spPr>
          <a:xfrm>
            <a:off x="1852863" y="4271830"/>
            <a:ext cx="1022684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a:ln>
                <a:noFill/>
              </a:ln>
              <a:solidFill>
                <a:prstClr val="black"/>
              </a:solidFill>
              <a:effectLst/>
              <a:uLnTx/>
              <a:uFillTx/>
              <a:latin typeface="Montserrat Light" panose="00000400000000000000" pitchFamily="50" charset="0"/>
              <a:ea typeface="+mn-ea"/>
              <a:cs typeface="+mn-cs"/>
            </a:endParaRPr>
          </a:p>
        </p:txBody>
      </p:sp>
      <p:sp>
        <p:nvSpPr>
          <p:cNvPr id="3" name="TextBox 2">
            <a:extLst>
              <a:ext uri="{FF2B5EF4-FFF2-40B4-BE49-F238E27FC236}">
                <a16:creationId xmlns:a16="http://schemas.microsoft.com/office/drawing/2014/main" id="{22813C0B-7725-4408-AEB2-ECBE4BB9BEA5}"/>
              </a:ext>
            </a:extLst>
          </p:cNvPr>
          <p:cNvSpPr txBox="1"/>
          <p:nvPr/>
        </p:nvSpPr>
        <p:spPr>
          <a:xfrm>
            <a:off x="1758688" y="5070121"/>
            <a:ext cx="594342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a:ln>
                <a:noFill/>
              </a:ln>
              <a:solidFill>
                <a:srgbClr val="F05958"/>
              </a:solidFill>
              <a:effectLst/>
              <a:uLnTx/>
              <a:uFillTx/>
              <a:latin typeface="Montserrat Light" panose="00000400000000000000" pitchFamily="50" charset="0"/>
              <a:ea typeface="+mn-ea"/>
              <a:cs typeface="+mn-cs"/>
            </a:endParaRPr>
          </a:p>
        </p:txBody>
      </p:sp>
      <p:pic>
        <p:nvPicPr>
          <p:cNvPr id="11" name="Picture 10">
            <a:extLst>
              <a:ext uri="{FF2B5EF4-FFF2-40B4-BE49-F238E27FC236}">
                <a16:creationId xmlns:a16="http://schemas.microsoft.com/office/drawing/2014/main" id="{7315295D-6745-4344-A189-EB6999D45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426107" y="6326311"/>
            <a:ext cx="82831" cy="82831"/>
          </a:xfrm>
          <a:prstGeom prst="rect">
            <a:avLst/>
          </a:prstGeom>
        </p:spPr>
      </p:pic>
      <p:pic>
        <p:nvPicPr>
          <p:cNvPr id="10" name="Picture 9">
            <a:extLst>
              <a:ext uri="{FF2B5EF4-FFF2-40B4-BE49-F238E27FC236}">
                <a16:creationId xmlns:a16="http://schemas.microsoft.com/office/drawing/2014/main" id="{44607577-56C6-4A51-B2BB-397D1B300C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934041" flipH="1">
            <a:off x="12923142" y="7267074"/>
            <a:ext cx="68449" cy="84222"/>
          </a:xfrm>
          <a:prstGeom prst="rect">
            <a:avLst/>
          </a:prstGeom>
        </p:spPr>
      </p:pic>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6" cstate="print">
            <a:extLst>
              <a:ext uri="{28A0092B-C50C-407E-A947-70E740481C1C}">
                <a14:useLocalDpi xmlns:a14="http://schemas.microsoft.com/office/drawing/2010/main" val="0"/>
              </a:ext>
            </a:extLst>
          </a:blip>
          <a:srcRect t="866" b="866"/>
          <a:stretch>
            <a:fillRect/>
          </a:stretch>
        </p:blipFill>
        <p:spPr>
          <a:xfrm flipH="1">
            <a:off x="12653317" y="6436895"/>
            <a:ext cx="45767" cy="45739"/>
          </a:xfrm>
          <a:prstGeom prst="rect">
            <a:avLst/>
          </a:prstGeom>
        </p:spPr>
      </p:pic>
      <p:pic>
        <p:nvPicPr>
          <p:cNvPr id="12" name="Picture 11">
            <a:extLst>
              <a:ext uri="{FF2B5EF4-FFF2-40B4-BE49-F238E27FC236}">
                <a16:creationId xmlns:a16="http://schemas.microsoft.com/office/drawing/2014/main" id="{4780004F-1DD3-4691-9365-04F54704A5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2642637" y="6751106"/>
            <a:ext cx="112894" cy="82831"/>
          </a:xfrm>
          <a:prstGeom prst="rect">
            <a:avLst/>
          </a:prstGeom>
        </p:spPr>
      </p:pic>
      <p:pic>
        <p:nvPicPr>
          <p:cNvPr id="13" name="Picture 12">
            <a:extLst>
              <a:ext uri="{FF2B5EF4-FFF2-40B4-BE49-F238E27FC236}">
                <a16:creationId xmlns:a16="http://schemas.microsoft.com/office/drawing/2014/main" id="{B35F312B-860C-4478-A9CF-F7248AAA88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2880089" y="6725347"/>
            <a:ext cx="77277" cy="51518"/>
          </a:xfrm>
          <a:prstGeom prst="rect">
            <a:avLst/>
          </a:prstGeom>
          <a:ln>
            <a:noFill/>
          </a:ln>
          <a:effectLst>
            <a:softEdge rad="112500"/>
          </a:effectLst>
        </p:spPr>
      </p:pic>
    </p:spTree>
    <p:extLst>
      <p:ext uri="{BB962C8B-B14F-4D97-AF65-F5344CB8AC3E}">
        <p14:creationId xmlns:p14="http://schemas.microsoft.com/office/powerpoint/2010/main" val="2945007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48266"/>
            <a:ext cx="11155683" cy="4570675"/>
          </a:xfrm>
          <a:prstGeom prst="rect">
            <a:avLst/>
          </a:prstGeom>
        </p:spPr>
        <p:txBody>
          <a:bodyPr wrap="square">
            <a:spAutoFit/>
          </a:bodyPr>
          <a:lstStyle/>
          <a:p>
            <a:pPr>
              <a:lnSpc>
                <a:spcPct val="150000"/>
              </a:lnSpc>
            </a:pPr>
            <a:r>
              <a:rPr lang="en-US" sz="1400" dirty="0">
                <a:solidFill>
                  <a:srgbClr val="F05958"/>
                </a:solidFill>
                <a:latin typeface="Montserrat Light" panose="00000400000000000000" pitchFamily="50" charset="0"/>
              </a:rPr>
              <a:t>It has become increasingly obvious that chronic inflammation is the main cause of many chronic illnesses, including heart disease, many cancers and Alzheimer's disease. </a:t>
            </a:r>
          </a:p>
          <a:p>
            <a:pPr>
              <a:lnSpc>
                <a:spcPct val="150000"/>
              </a:lnSpc>
            </a:pPr>
            <a:endParaRPr lang="en-US" sz="1400" dirty="0">
              <a:solidFill>
                <a:srgbClr val="F05958"/>
              </a:solidFill>
              <a:latin typeface="Montserrat Light" panose="00000400000000000000" pitchFamily="50" charset="0"/>
            </a:endParaRPr>
          </a:p>
          <a:p>
            <a:pPr>
              <a:lnSpc>
                <a:spcPct val="150000"/>
              </a:lnSpc>
            </a:pPr>
            <a:r>
              <a:rPr lang="en-US" sz="1400" dirty="0">
                <a:solidFill>
                  <a:srgbClr val="F05958"/>
                </a:solidFill>
                <a:latin typeface="Montserrat Light" panose="00000400000000000000" pitchFamily="50" charset="0"/>
              </a:rPr>
              <a:t>We recognize inflammation as redness, heat, swelling and pain. It is a natural healing response to bring nourishment and immunity to an injury or infection. When the inflammation serves no purpose and refuses to go away, it causes illness. </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Some of the things that contribute to inflammation include stress, lack of exercise, dietary choices, genetics and exposure to toxins (like secondhand tobacco smoke, prescription drugs like steroids and NSAIDs, and metals). Learning how to adjust dietary choices is one of the best ways to deal with chronic inflammation.</a:t>
            </a:r>
          </a:p>
          <a:p>
            <a:pPr>
              <a:lnSpc>
                <a:spcPct val="150000"/>
              </a:lnSpc>
            </a:pPr>
            <a:endParaRPr lang="en-US" sz="1400" dirty="0">
              <a:latin typeface="Montserrat Light" panose="00000400000000000000" pitchFamily="50" charset="0"/>
            </a:endParaRPr>
          </a:p>
          <a:p>
            <a:pPr>
              <a:lnSpc>
                <a:spcPct val="150000"/>
              </a:lnSpc>
            </a:pPr>
            <a:r>
              <a:rPr lang="en-US" sz="1400" dirty="0">
                <a:latin typeface="Montserrat Light" panose="00000400000000000000" pitchFamily="50" charset="0"/>
              </a:rPr>
              <a:t>There is a blood test that detects inflammation. You should talk to your doctor and have them check your CRP or C-reactive protein (a protein that is found in the blood and is the major red flag for inflammation).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1" y="416644"/>
            <a:ext cx="606391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Inflammation</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949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18</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54762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2823188-004A-48AA-B720-78B537A754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8538" y="0"/>
            <a:ext cx="4153462" cy="5362498"/>
          </a:xfrm>
          <a:prstGeom prst="rect">
            <a:avLst/>
          </a:prstGeom>
        </p:spPr>
      </p:pic>
      <p:pic>
        <p:nvPicPr>
          <p:cNvPr id="11" name="Picture 10">
            <a:extLst>
              <a:ext uri="{FF2B5EF4-FFF2-40B4-BE49-F238E27FC236}">
                <a16:creationId xmlns:a16="http://schemas.microsoft.com/office/drawing/2014/main" id="{7315295D-6745-4344-A189-EB6999D45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426107" y="6326311"/>
            <a:ext cx="82831" cy="82831"/>
          </a:xfrm>
          <a:prstGeom prst="rect">
            <a:avLst/>
          </a:prstGeom>
        </p:spPr>
      </p:pic>
      <p:pic>
        <p:nvPicPr>
          <p:cNvPr id="10" name="Picture 9">
            <a:extLst>
              <a:ext uri="{FF2B5EF4-FFF2-40B4-BE49-F238E27FC236}">
                <a16:creationId xmlns:a16="http://schemas.microsoft.com/office/drawing/2014/main" id="{44607577-56C6-4A51-B2BB-397D1B300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34041" flipH="1">
            <a:off x="12923142" y="7267074"/>
            <a:ext cx="68449" cy="84222"/>
          </a:xfrm>
          <a:prstGeom prst="rect">
            <a:avLst/>
          </a:prstGeo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343040" y="1443203"/>
            <a:ext cx="2530656" cy="5657254"/>
          </a:xfrm>
          <a:prstGeom prst="rect">
            <a:avLst/>
          </a:prstGeom>
        </p:spPr>
        <p:txBody>
          <a:bodyPr wrap="square">
            <a:spAutoFit/>
          </a:bodyPr>
          <a:lstStyle/>
          <a:p>
            <a:pPr lvl="0">
              <a:lnSpc>
                <a:spcPct val="150000"/>
              </a:lnSpc>
            </a:pPr>
            <a:r>
              <a:rPr lang="en-US" sz="1400" b="1" dirty="0">
                <a:solidFill>
                  <a:srgbClr val="F05958"/>
                </a:solidFill>
                <a:latin typeface="Montserrat Light" panose="00000400000000000000" pitchFamily="50" charset="0"/>
              </a:rPr>
              <a:t>Anti-inflammatory Foods                                                                                   </a:t>
            </a:r>
            <a:endParaRPr lang="en-US" sz="1400" b="1" dirty="0">
              <a:solidFill>
                <a:prstClr val="black"/>
              </a:solidFill>
              <a:latin typeface="Montserrat Light" panose="00000400000000000000" pitchFamily="50" charset="0"/>
            </a:endParaRP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Blueberries  </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Chocolate (dark, uncooked)</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Cruciferous vegetables  </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Extra Virgin Olive Oil  </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Ginger </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Garlic </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Green Tea </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Kelp </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Sweet Potato </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Turmeric</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Watercress</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Wild Alaskan Salmon</a:t>
            </a:r>
          </a:p>
          <a:p>
            <a:pPr marL="228600" lvl="0" indent="-228600">
              <a:lnSpc>
                <a:spcPct val="150000"/>
              </a:lnSpc>
              <a:buFont typeface="Wingdings" panose="05000000000000000000" pitchFamily="2" charset="2"/>
              <a:buChar char="§"/>
            </a:pPr>
            <a:endParaRPr lang="en-US" sz="1400" dirty="0">
              <a:solidFill>
                <a:prstClr val="black"/>
              </a:solidFill>
              <a:latin typeface="Montserrat Light" panose="00000400000000000000" pitchFamily="50" charset="0"/>
            </a:endParaRPr>
          </a:p>
          <a:p>
            <a:pPr marL="228600" lvl="0" indent="-228600">
              <a:lnSpc>
                <a:spcPts val="1900"/>
              </a:lnSpc>
              <a:buFont typeface="Wingdings" panose="05000000000000000000" pitchFamily="2" charset="2"/>
              <a:buChar char="§"/>
            </a:pPr>
            <a:endParaRPr lang="en-US" sz="1400" dirty="0">
              <a:solidFill>
                <a:prstClr val="black"/>
              </a:solidFill>
            </a:endParaRPr>
          </a:p>
          <a:p>
            <a:pPr marL="228600" lvl="0" indent="-228600">
              <a:lnSpc>
                <a:spcPts val="1900"/>
              </a:lnSpc>
              <a:buFont typeface="Wingdings" panose="05000000000000000000" pitchFamily="2" charset="2"/>
              <a:buChar char="§"/>
            </a:pPr>
            <a:endParaRPr lang="en-US" sz="1400" dirty="0">
              <a:solidFill>
                <a:prstClr val="black"/>
              </a:solidFill>
            </a:endParaRPr>
          </a:p>
          <a:p>
            <a:pPr lvl="0">
              <a:lnSpc>
                <a:spcPts val="1900"/>
              </a:lnSpc>
            </a:pPr>
            <a:endParaRPr lang="en-US" sz="1400" dirty="0">
              <a:solidFill>
                <a:prstClr val="black"/>
              </a:solidFill>
            </a:endParaRPr>
          </a:p>
        </p:txBody>
      </p:sp>
      <p:sp>
        <p:nvSpPr>
          <p:cNvPr id="22" name="TextBox 21"/>
          <p:cNvSpPr txBox="1"/>
          <p:nvPr/>
        </p:nvSpPr>
        <p:spPr>
          <a:xfrm>
            <a:off x="509706" y="461764"/>
            <a:ext cx="498219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rPr>
              <a:t>Inflammation</a:t>
            </a:r>
            <a:endParaRPr kumimoji="0" lang="id-ID" sz="4800" b="1" i="0" u="none" strike="noStrike" kern="1200" cap="none" spc="300" normalizeH="0" baseline="0" noProof="0" dirty="0">
              <a:ln>
                <a:noFill/>
              </a:ln>
              <a:solidFill>
                <a:srgbClr val="27B2B1"/>
              </a:solidFill>
              <a:effectLst/>
              <a:uLnTx/>
              <a:uFillTx/>
              <a:latin typeface="Montserrat" pitchFamily="2" charset="77"/>
              <a:ea typeface="Source Sans Pro Black" panose="020B0803030403020204" pitchFamily="34" charset="0"/>
              <a:cs typeface="+mn-cs"/>
            </a:endParaRPr>
          </a:p>
        </p:txBody>
      </p:sp>
      <p:pic>
        <p:nvPicPr>
          <p:cNvPr id="8" name="Picture Placeholder 7">
            <a:extLst>
              <a:ext uri="{FF2B5EF4-FFF2-40B4-BE49-F238E27FC236}">
                <a16:creationId xmlns:a16="http://schemas.microsoft.com/office/drawing/2014/main" id="{BE6AB6EF-827A-44C0-AD75-F3C36DA7FE52}"/>
              </a:ext>
            </a:extLst>
          </p:cNvPr>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t="866" b="866"/>
          <a:stretch>
            <a:fillRect/>
          </a:stretch>
        </p:blipFill>
        <p:spPr>
          <a:xfrm flipH="1">
            <a:off x="12653317" y="6436895"/>
            <a:ext cx="45767" cy="45739"/>
          </a:xfrm>
          <a:prstGeom prst="rect">
            <a:avLst/>
          </a:prstGeom>
        </p:spPr>
      </p:pic>
      <p:sp>
        <p:nvSpPr>
          <p:cNvPr id="2" name="TextBox 1">
            <a:extLst>
              <a:ext uri="{FF2B5EF4-FFF2-40B4-BE49-F238E27FC236}">
                <a16:creationId xmlns:a16="http://schemas.microsoft.com/office/drawing/2014/main" id="{5ADFCA61-9956-4BCD-AF62-D723C9C072F0}"/>
              </a:ext>
            </a:extLst>
          </p:cNvPr>
          <p:cNvSpPr txBox="1"/>
          <p:nvPr/>
        </p:nvSpPr>
        <p:spPr>
          <a:xfrm>
            <a:off x="1389552" y="311690"/>
            <a:ext cx="20610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18</a:t>
            </a:r>
          </a:p>
        </p:txBody>
      </p:sp>
      <p:sp>
        <p:nvSpPr>
          <p:cNvPr id="4" name="TextBox 3">
            <a:extLst>
              <a:ext uri="{FF2B5EF4-FFF2-40B4-BE49-F238E27FC236}">
                <a16:creationId xmlns:a16="http://schemas.microsoft.com/office/drawing/2014/main" id="{717287E9-73B3-4859-B39E-5C8CFE727700}"/>
              </a:ext>
            </a:extLst>
          </p:cNvPr>
          <p:cNvSpPr txBox="1"/>
          <p:nvPr/>
        </p:nvSpPr>
        <p:spPr>
          <a:xfrm>
            <a:off x="1852863" y="4271830"/>
            <a:ext cx="1022684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p>
        </p:txBody>
      </p:sp>
      <p:sp>
        <p:nvSpPr>
          <p:cNvPr id="3" name="TextBox 2">
            <a:extLst>
              <a:ext uri="{FF2B5EF4-FFF2-40B4-BE49-F238E27FC236}">
                <a16:creationId xmlns:a16="http://schemas.microsoft.com/office/drawing/2014/main" id="{22813C0B-7725-4408-AEB2-ECBE4BB9BEA5}"/>
              </a:ext>
            </a:extLst>
          </p:cNvPr>
          <p:cNvSpPr txBox="1"/>
          <p:nvPr/>
        </p:nvSpPr>
        <p:spPr>
          <a:xfrm>
            <a:off x="1758688" y="5070121"/>
            <a:ext cx="5943421" cy="3695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mn-cs"/>
            </a:endParaRPr>
          </a:p>
        </p:txBody>
      </p:sp>
      <p:pic>
        <p:nvPicPr>
          <p:cNvPr id="12" name="Picture 11">
            <a:extLst>
              <a:ext uri="{FF2B5EF4-FFF2-40B4-BE49-F238E27FC236}">
                <a16:creationId xmlns:a16="http://schemas.microsoft.com/office/drawing/2014/main" id="{4780004F-1DD3-4691-9365-04F54704A5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2642637" y="6751106"/>
            <a:ext cx="112894" cy="82831"/>
          </a:xfrm>
          <a:prstGeom prst="rect">
            <a:avLst/>
          </a:prstGeom>
        </p:spPr>
      </p:pic>
      <p:pic>
        <p:nvPicPr>
          <p:cNvPr id="13" name="Picture 12">
            <a:extLst>
              <a:ext uri="{FF2B5EF4-FFF2-40B4-BE49-F238E27FC236}">
                <a16:creationId xmlns:a16="http://schemas.microsoft.com/office/drawing/2014/main" id="{B35F312B-860C-4478-A9CF-F7248AAA88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2880089" y="6725347"/>
            <a:ext cx="77277" cy="51518"/>
          </a:xfrm>
          <a:prstGeom prst="rect">
            <a:avLst/>
          </a:prstGeom>
          <a:ln>
            <a:noFill/>
          </a:ln>
          <a:effectLst>
            <a:softEdge rad="112500"/>
          </a:effectLst>
        </p:spPr>
      </p:pic>
      <p:sp>
        <p:nvSpPr>
          <p:cNvPr id="6" name="TextBox 5">
            <a:extLst>
              <a:ext uri="{FF2B5EF4-FFF2-40B4-BE49-F238E27FC236}">
                <a16:creationId xmlns:a16="http://schemas.microsoft.com/office/drawing/2014/main" id="{F2372967-3ECB-446E-9C35-044DE04ECC3B}"/>
              </a:ext>
            </a:extLst>
          </p:cNvPr>
          <p:cNvSpPr txBox="1"/>
          <p:nvPr/>
        </p:nvSpPr>
        <p:spPr>
          <a:xfrm>
            <a:off x="4210125" y="1442835"/>
            <a:ext cx="3637560" cy="4247509"/>
          </a:xfrm>
          <a:prstGeom prst="rect">
            <a:avLst/>
          </a:prstGeom>
          <a:noFill/>
        </p:spPr>
        <p:txBody>
          <a:bodyPr wrap="square" rtlCol="0">
            <a:spAutoFit/>
          </a:bodyPr>
          <a:lstStyle/>
          <a:p>
            <a:pPr lvl="0">
              <a:lnSpc>
                <a:spcPct val="150000"/>
              </a:lnSpc>
            </a:pPr>
            <a:r>
              <a:rPr lang="en-US" sz="1400" b="1" dirty="0">
                <a:solidFill>
                  <a:srgbClr val="F05958"/>
                </a:solidFill>
                <a:latin typeface="Montserrat Light" panose="00000400000000000000" pitchFamily="50" charset="0"/>
              </a:rPr>
              <a:t>Inflammatory Foods</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Sugar </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Cooking Oils  </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Trans Fats</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Dairy</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Feedlot-Raised Meat</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Red and Processed Meat</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Alcohol</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Refined Grains</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Artificial Food Additives: Aspartame and MSG </a:t>
            </a:r>
          </a:p>
          <a:p>
            <a:pPr marL="228600" lvl="0" indent="-228600">
              <a:lnSpc>
                <a:spcPct val="150000"/>
              </a:lnSpc>
              <a:buFont typeface="Wingdings" panose="05000000000000000000" pitchFamily="2" charset="2"/>
              <a:buChar char="§"/>
            </a:pPr>
            <a:r>
              <a:rPr lang="en-US" sz="1400" dirty="0">
                <a:solidFill>
                  <a:prstClr val="black"/>
                </a:solidFill>
                <a:latin typeface="Montserrat Light" panose="00000400000000000000" pitchFamily="50" charset="0"/>
              </a:rPr>
              <a:t>Any food that you are allergic to and eat anyway</a:t>
            </a:r>
          </a:p>
        </p:txBody>
      </p:sp>
    </p:spTree>
    <p:extLst>
      <p:ext uri="{BB962C8B-B14F-4D97-AF65-F5344CB8AC3E}">
        <p14:creationId xmlns:p14="http://schemas.microsoft.com/office/powerpoint/2010/main" val="232475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4" name="Rectangle 3"/>
          <p:cNvSpPr/>
          <p:nvPr/>
        </p:nvSpPr>
        <p:spPr>
          <a:xfrm>
            <a:off x="0" y="5100402"/>
            <a:ext cx="3571475" cy="718458"/>
          </a:xfrm>
          <a:prstGeom prst="rect">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a:xfrm>
            <a:off x="11923123" y="6478905"/>
            <a:ext cx="45719" cy="45719"/>
          </a:xfrm>
        </p:spPr>
      </p:sp>
      <p:sp>
        <p:nvSpPr>
          <p:cNvPr id="3" name="Rectangle 2">
            <a:extLst>
              <a:ext uri="{FF2B5EF4-FFF2-40B4-BE49-F238E27FC236}">
                <a16:creationId xmlns:a16="http://schemas.microsoft.com/office/drawing/2014/main" id="{0F11D622-E5BE-4250-8491-05207F1F0E7A}"/>
              </a:ext>
            </a:extLst>
          </p:cNvPr>
          <p:cNvSpPr/>
          <p:nvPr/>
        </p:nvSpPr>
        <p:spPr>
          <a:xfrm>
            <a:off x="449178" y="1448266"/>
            <a:ext cx="11155683" cy="4893840"/>
          </a:xfrm>
          <a:prstGeom prst="rect">
            <a:avLst/>
          </a:prstGeom>
        </p:spPr>
        <p:txBody>
          <a:bodyPr wrap="square">
            <a:spAutoFit/>
          </a:bodyPr>
          <a:lstStyle/>
          <a:p>
            <a:pPr marL="288925" indent="-288925">
              <a:lnSpc>
                <a:spcPct val="150000"/>
              </a:lnSpc>
              <a:buAutoNum type="arabicPeriod"/>
            </a:pPr>
            <a:r>
              <a:rPr lang="en-US" sz="1400" dirty="0">
                <a:latin typeface="Montserrat Light" panose="00000400000000000000" pitchFamily="50" charset="0"/>
              </a:rPr>
              <a:t>Sugar – Sugar is in many processed foods and we don’t even realize it. </a:t>
            </a:r>
          </a:p>
          <a:p>
            <a:pPr marL="288925" indent="-288925">
              <a:lnSpc>
                <a:spcPct val="150000"/>
              </a:lnSpc>
              <a:buAutoNum type="arabicPeriod"/>
            </a:pPr>
            <a:r>
              <a:rPr lang="en-US" sz="1400" dirty="0">
                <a:latin typeface="Montserrat Light" panose="00000400000000000000" pitchFamily="50" charset="0"/>
              </a:rPr>
              <a:t>Cooking Oils – Corn, cottonseed, safflower, soy and sunflower. </a:t>
            </a:r>
          </a:p>
          <a:p>
            <a:pPr marL="288925" indent="-288925">
              <a:lnSpc>
                <a:spcPct val="150000"/>
              </a:lnSpc>
              <a:buAutoNum type="arabicPeriod"/>
            </a:pPr>
            <a:r>
              <a:rPr lang="en-US" sz="1400" dirty="0">
                <a:latin typeface="Montserrat Light" panose="00000400000000000000" pitchFamily="50" charset="0"/>
              </a:rPr>
              <a:t>Trans Fats – Check all labels and NEVER eat trans fats.</a:t>
            </a:r>
          </a:p>
          <a:p>
            <a:pPr marL="288925" indent="-288925">
              <a:lnSpc>
                <a:spcPct val="150000"/>
              </a:lnSpc>
              <a:buAutoNum type="arabicPeriod"/>
            </a:pPr>
            <a:r>
              <a:rPr lang="en-US" sz="1400" dirty="0">
                <a:latin typeface="Montserrat Light" panose="00000400000000000000" pitchFamily="50" charset="0"/>
              </a:rPr>
              <a:t>Dairy – Milk is a common allergen that can trigger inflammation, stomach problems, skin rashes, hives and even breathing difficulties. </a:t>
            </a:r>
          </a:p>
          <a:p>
            <a:pPr marL="288925" indent="-288925">
              <a:lnSpc>
                <a:spcPct val="150000"/>
              </a:lnSpc>
              <a:buAutoNum type="arabicPeriod"/>
            </a:pPr>
            <a:r>
              <a:rPr lang="en-US" sz="1400" dirty="0">
                <a:latin typeface="Montserrat Light" panose="00000400000000000000" pitchFamily="50" charset="0"/>
              </a:rPr>
              <a:t>Feedlot-Raised Meat – Animals are fed the foods that cause inflammation for us. They are also given hormones and antibiotics.</a:t>
            </a:r>
          </a:p>
          <a:p>
            <a:pPr marL="288925" indent="-288925">
              <a:lnSpc>
                <a:spcPct val="150000"/>
              </a:lnSpc>
              <a:buAutoNum type="arabicPeriod"/>
            </a:pPr>
            <a:r>
              <a:rPr lang="en-US" sz="1400" dirty="0">
                <a:latin typeface="Montserrat Light" panose="00000400000000000000" pitchFamily="50" charset="0"/>
              </a:rPr>
              <a:t>Red and Processed Meat – We develop antibodies that cause inflammation.</a:t>
            </a:r>
          </a:p>
          <a:p>
            <a:pPr marL="288925" indent="-288925">
              <a:lnSpc>
                <a:spcPct val="150000"/>
              </a:lnSpc>
              <a:buAutoNum type="arabicPeriod"/>
            </a:pPr>
            <a:r>
              <a:rPr lang="en-US" sz="1400" dirty="0">
                <a:latin typeface="Montserrat Light" panose="00000400000000000000" pitchFamily="50" charset="0"/>
              </a:rPr>
              <a:t>Alcohol – Regular alcohol use creates irritation and inflammation to numerous organs, which can lead to cancer. </a:t>
            </a:r>
          </a:p>
          <a:p>
            <a:pPr marL="288925" indent="-288925">
              <a:lnSpc>
                <a:spcPct val="150000"/>
              </a:lnSpc>
              <a:buAutoNum type="arabicPeriod"/>
            </a:pPr>
            <a:r>
              <a:rPr lang="en-US" sz="1400" dirty="0">
                <a:latin typeface="Montserrat Light" panose="00000400000000000000" pitchFamily="50" charset="0"/>
              </a:rPr>
              <a:t>Refined Grains – "Refined" products have no fiber and have a high glycemic index. These include white rice, flour, bread and pasta. </a:t>
            </a:r>
          </a:p>
          <a:p>
            <a:pPr marL="288925" indent="-288925">
              <a:lnSpc>
                <a:spcPct val="150000"/>
              </a:lnSpc>
              <a:buAutoNum type="arabicPeriod"/>
            </a:pPr>
            <a:r>
              <a:rPr lang="en-US" sz="1400" dirty="0">
                <a:latin typeface="Montserrat Light" panose="00000400000000000000" pitchFamily="50" charset="0"/>
              </a:rPr>
              <a:t>Artificial Food Additives – Aspartame and MSG </a:t>
            </a:r>
          </a:p>
          <a:p>
            <a:pPr marL="288925" indent="-288925">
              <a:lnSpc>
                <a:spcPct val="150000"/>
              </a:lnSpc>
              <a:buAutoNum type="arabicPeriod"/>
            </a:pPr>
            <a:r>
              <a:rPr lang="en-US" sz="1400" dirty="0">
                <a:latin typeface="Montserrat Light" panose="00000400000000000000" pitchFamily="50" charset="0"/>
              </a:rPr>
              <a:t>Allergens – Any food that you are allergic to and eat anyway.</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
        <p:nvSpPr>
          <p:cNvPr id="6" name="TextBox 5">
            <a:extLst>
              <a:ext uri="{FF2B5EF4-FFF2-40B4-BE49-F238E27FC236}">
                <a16:creationId xmlns:a16="http://schemas.microsoft.com/office/drawing/2014/main" id="{56713045-0805-4AA4-8EB6-81CB9C49995D}"/>
              </a:ext>
            </a:extLst>
          </p:cNvPr>
          <p:cNvSpPr txBox="1"/>
          <p:nvPr/>
        </p:nvSpPr>
        <p:spPr>
          <a:xfrm flipH="1">
            <a:off x="409070" y="416644"/>
            <a:ext cx="74114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Inflammatory Foods</a:t>
            </a:r>
          </a:p>
        </p:txBody>
      </p:sp>
      <p:sp>
        <p:nvSpPr>
          <p:cNvPr id="7" name="Rectangle 6">
            <a:extLst>
              <a:ext uri="{FF2B5EF4-FFF2-40B4-BE49-F238E27FC236}">
                <a16:creationId xmlns:a16="http://schemas.microsoft.com/office/drawing/2014/main" id="{E217244A-E57B-4166-8359-3B98D1DDD4B8}"/>
              </a:ext>
            </a:extLst>
          </p:cNvPr>
          <p:cNvSpPr/>
          <p:nvPr/>
        </p:nvSpPr>
        <p:spPr>
          <a:xfrm>
            <a:off x="1350874" y="260502"/>
            <a:ext cx="95949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DAY 18</a:t>
            </a:r>
          </a:p>
        </p:txBody>
      </p:sp>
      <p:sp>
        <p:nvSpPr>
          <p:cNvPr id="8" name="Rectangle 7">
            <a:extLst>
              <a:ext uri="{FF2B5EF4-FFF2-40B4-BE49-F238E27FC236}">
                <a16:creationId xmlns:a16="http://schemas.microsoft.com/office/drawing/2014/main" id="{F02B9C03-735D-48EE-B1EE-670666D5BCFD}"/>
              </a:ext>
            </a:extLst>
          </p:cNvPr>
          <p:cNvSpPr/>
          <p:nvPr/>
        </p:nvSpPr>
        <p:spPr>
          <a:xfrm>
            <a:off x="409074" y="5459631"/>
            <a:ext cx="1133374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a:t>
            </a:r>
            <a:endPar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endParaRPr>
          </a:p>
        </p:txBody>
      </p:sp>
    </p:spTree>
    <p:extLst>
      <p:ext uri="{BB962C8B-B14F-4D97-AF65-F5344CB8AC3E}">
        <p14:creationId xmlns:p14="http://schemas.microsoft.com/office/powerpoint/2010/main" val="63118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0" y="1"/>
            <a:ext cx="1203158" cy="6857999"/>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extLst>
              <p:ext uri="{D42A27DB-BD31-4B8C-83A1-F6EECF244321}">
                <p14:modId xmlns:p14="http://schemas.microsoft.com/office/powerpoint/2010/main" val="2941623981"/>
              </p:ext>
            </p:extLst>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nchor="ct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19903" y="207274"/>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Light" panose="00000400000000000000" pitchFamily="50" charset="0"/>
                <a:ea typeface="+mn-ea"/>
                <a:cs typeface="+mn-cs"/>
              </a:rPr>
              <a:t>DAY  18</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338837"/>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TotalTime>
  <Words>669</Words>
  <Application>Microsoft Office PowerPoint</Application>
  <PresentationFormat>Widescreen</PresentationFormat>
  <Paragraphs>94</Paragraphs>
  <Slides>8</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Arial</vt:lpstr>
      <vt:lpstr>Calibri</vt:lpstr>
      <vt:lpstr>Calibri Light</vt:lpstr>
      <vt:lpstr>Lato Medium</vt:lpstr>
      <vt:lpstr>Montserrat</vt:lpstr>
      <vt:lpstr>Montserrat Alternates ExtraBold</vt:lpstr>
      <vt:lpstr>Montserrat Light</vt:lpstr>
      <vt:lpstr>Never Let Go</vt:lpstr>
      <vt:lpstr>Wingdings</vt:lpstr>
      <vt:lpstr>Office Theme</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169</cp:revision>
  <dcterms:created xsi:type="dcterms:W3CDTF">2018-06-21T04:17:42Z</dcterms:created>
  <dcterms:modified xsi:type="dcterms:W3CDTF">2025-03-13T20:55:33Z</dcterms:modified>
</cp:coreProperties>
</file>