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notesMasterIdLst>
    <p:notesMasterId r:id="rId12"/>
  </p:notesMasterIdLst>
  <p:sldIdLst>
    <p:sldId id="256" r:id="rId3"/>
    <p:sldId id="299" r:id="rId4"/>
    <p:sldId id="417" r:id="rId5"/>
    <p:sldId id="418" r:id="rId6"/>
    <p:sldId id="407" r:id="rId7"/>
    <p:sldId id="419" r:id="rId8"/>
    <p:sldId id="420" r:id="rId9"/>
    <p:sldId id="350" r:id="rId10"/>
    <p:sldId id="303" r:id="rId1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2B1"/>
    <a:srgbClr val="CCEAEA"/>
    <a:srgbClr val="A8DDDC"/>
    <a:srgbClr val="FDE9E9"/>
    <a:srgbClr val="1456A3"/>
    <a:srgbClr val="1EBBB0"/>
    <a:srgbClr val="54BE8F"/>
    <a:srgbClr val="F49A20"/>
    <a:srgbClr val="F06195"/>
    <a:srgbClr val="29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67" d="100"/>
          <a:sy n="67" d="100"/>
        </p:scale>
        <p:origin x="336"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08CB85CC-816D-4B37-A901-95DA9BECFA26}"/>
    <pc:docChg chg="delSld">
      <pc:chgData name="Mark Wiederin" userId="637f652a6015893c" providerId="LiveId" clId="{08CB85CC-816D-4B37-A901-95DA9BECFA26}" dt="2021-07-19T04:01:21.165" v="0" actId="47"/>
      <pc:docMkLst>
        <pc:docMk/>
      </pc:docMkLst>
      <pc:sldChg chg="del">
        <pc:chgData name="Mark Wiederin" userId="637f652a6015893c" providerId="LiveId" clId="{08CB85CC-816D-4B37-A901-95DA9BECFA26}" dt="2021-07-19T04:01:21.165" v="0" actId="47"/>
        <pc:sldMkLst>
          <pc:docMk/>
          <pc:sldMk cId="2337434136" sldId="4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A7DF8-E088-4C45-BB02-2EE4C5712895}"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BE582-94B1-430E-882F-983AF0DB6921}" type="slidenum">
              <a:rPr lang="en-US" smtClean="0"/>
              <a:t>‹#›</a:t>
            </a:fld>
            <a:endParaRPr lang="en-US"/>
          </a:p>
        </p:txBody>
      </p:sp>
    </p:spTree>
    <p:extLst>
      <p:ext uri="{BB962C8B-B14F-4D97-AF65-F5344CB8AC3E}">
        <p14:creationId xmlns:p14="http://schemas.microsoft.com/office/powerpoint/2010/main" val="406810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flipV="1">
            <a:off x="13221324" y="7165297"/>
            <a:ext cx="74951" cy="119921"/>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854557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38826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93058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961686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61162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533201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92986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89129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570722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6131378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934569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3639540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3594636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2980451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36847135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815537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38063576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359970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592564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2299959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6033104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766400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4481339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5539512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6303894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3267942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1980906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54438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2442971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070121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47166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346704306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hyperlink" Target="https://apersonalorganizer.com/how-to-declutter-your-workspa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7.xml"/><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TWENTYONE</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27486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6978859" y="2095236"/>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21</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42401" y="2736310"/>
            <a:ext cx="3315133" cy="692690"/>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sz="1400" i="0" dirty="0">
                <a:solidFill>
                  <a:schemeClr val="bg1"/>
                </a:solidFill>
                <a:effectLst/>
                <a:latin typeface="Montserrat Light" panose="00000400000000000000" pitchFamily="50" charset="0"/>
                <a:ea typeface="Lato" panose="020F0502020204030203" pitchFamily="34" charset="0"/>
                <a:cs typeface="Lato" panose="020F0502020204030203" pitchFamily="34" charset="0"/>
              </a:rPr>
              <a:t> </a:t>
            </a:r>
            <a:r>
              <a:rPr lang="en-US" sz="1400" dirty="0">
                <a:solidFill>
                  <a:schemeClr val="bg1"/>
                </a:solidFill>
                <a:latin typeface="Montserrat Light" panose="00000400000000000000" pitchFamily="50" charset="0"/>
              </a:rPr>
              <a:t>Find a spot in your house that is cluttered and clear it out.</a:t>
            </a:r>
          </a:p>
        </p:txBody>
      </p:sp>
      <p:sp>
        <p:nvSpPr>
          <p:cNvPr id="10" name="TextBox 9"/>
          <p:cNvSpPr txBox="1"/>
          <p:nvPr/>
        </p:nvSpPr>
        <p:spPr>
          <a:xfrm>
            <a:off x="6978859" y="1387431"/>
            <a:ext cx="1787669"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Task</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9" name="Picture Placeholder 8" descr="A room filled with furniture and a large window&#10;&#10;Description automatically generated">
            <a:extLst>
              <a:ext uri="{FF2B5EF4-FFF2-40B4-BE49-F238E27FC236}">
                <a16:creationId xmlns:a16="http://schemas.microsoft.com/office/drawing/2014/main" id="{F19798DF-2524-49F6-9D1A-C502A421D36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239" b="2239"/>
          <a:stretch>
            <a:fillRect/>
          </a:stretch>
        </p:blipFill>
        <p:spPr/>
      </p:pic>
      <p:sp>
        <p:nvSpPr>
          <p:cNvPr id="12" name="TextBox 11">
            <a:extLst>
              <a:ext uri="{FF2B5EF4-FFF2-40B4-BE49-F238E27FC236}">
                <a16:creationId xmlns:a16="http://schemas.microsoft.com/office/drawing/2014/main" id="{B5CD9EBA-49AA-4D6B-B086-1086DA6B5E4F}"/>
              </a:ext>
            </a:extLst>
          </p:cNvPr>
          <p:cNvSpPr txBox="1"/>
          <p:nvPr/>
        </p:nvSpPr>
        <p:spPr>
          <a:xfrm>
            <a:off x="-291401" y="5346111"/>
            <a:ext cx="5759147" cy="230832"/>
          </a:xfrm>
          <a:prstGeom prst="rect">
            <a:avLst/>
          </a:prstGeom>
          <a:noFill/>
        </p:spPr>
        <p:txBody>
          <a:bodyPr wrap="square" rtlCol="0">
            <a:spAutoFit/>
          </a:bodyPr>
          <a:lstStyle/>
          <a:p>
            <a:r>
              <a:rPr lang="en-US" sz="900" dirty="0"/>
              <a:t> </a:t>
            </a:r>
          </a:p>
        </p:txBody>
      </p:sp>
    </p:spTree>
    <p:extLst>
      <p:ext uri="{BB962C8B-B14F-4D97-AF65-F5344CB8AC3E}">
        <p14:creationId xmlns:p14="http://schemas.microsoft.com/office/powerpoint/2010/main" val="116590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15295D-6745-4344-A189-EB6999D45B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2426107" y="6326311"/>
            <a:ext cx="82831" cy="82831"/>
          </a:xfrm>
          <a:prstGeom prst="rect">
            <a:avLst/>
          </a:prstGeom>
        </p:spPr>
      </p:pic>
      <p:pic>
        <p:nvPicPr>
          <p:cNvPr id="10" name="Picture 9">
            <a:extLst>
              <a:ext uri="{FF2B5EF4-FFF2-40B4-BE49-F238E27FC236}">
                <a16:creationId xmlns:a16="http://schemas.microsoft.com/office/drawing/2014/main" id="{44607577-56C6-4A51-B2BB-397D1B300C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34041" flipH="1">
            <a:off x="12923142" y="7267074"/>
            <a:ext cx="68449" cy="84222"/>
          </a:xfrm>
          <a:prstGeom prst="rect">
            <a:avLst/>
          </a:pr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509707" y="1453876"/>
            <a:ext cx="8373036" cy="2592120"/>
          </a:xfrm>
          <a:prstGeom prst="rect">
            <a:avLst/>
          </a:prstGeom>
        </p:spPr>
        <p:txBody>
          <a:bodyPr wrap="square">
            <a:spAutoFit/>
          </a:bodyPr>
          <a:lstStyle/>
          <a:p>
            <a:pPr>
              <a:lnSpc>
                <a:spcPct val="150000"/>
              </a:lnSpc>
            </a:pPr>
            <a:r>
              <a:rPr lang="en-US" sz="1400" b="1" dirty="0">
                <a:latin typeface="Montserrat Light" panose="00000400000000000000" pitchFamily="50" charset="0"/>
              </a:rPr>
              <a:t>Let’s look at our environment and see what is challenging or helping your efforts. </a:t>
            </a: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 </a:t>
            </a:r>
          </a:p>
          <a:p>
            <a:pPr>
              <a:lnSpc>
                <a:spcPct val="150000"/>
              </a:lnSpc>
            </a:pPr>
            <a:endParaRPr lang="en-US" sz="1400" b="1" dirty="0">
              <a:latin typeface="Montserrat Light" panose="00000400000000000000" pitchFamily="50" charset="0"/>
            </a:endParaRPr>
          </a:p>
          <a:p>
            <a:pPr>
              <a:lnSpc>
                <a:spcPct val="150000"/>
              </a:lnSpc>
            </a:pPr>
            <a:r>
              <a:rPr lang="en-US" sz="1400" dirty="0">
                <a:latin typeface="Montserrat Light" panose="00000400000000000000" pitchFamily="50" charset="0"/>
              </a:rPr>
              <a:t>There have been many studies that show that visual </a:t>
            </a:r>
            <a:br>
              <a:rPr lang="en-US" sz="1400" dirty="0">
                <a:latin typeface="Montserrat Light" panose="00000400000000000000" pitchFamily="50" charset="0"/>
              </a:rPr>
            </a:br>
            <a:r>
              <a:rPr lang="en-US" sz="1400" dirty="0">
                <a:latin typeface="Montserrat Light" panose="00000400000000000000" pitchFamily="50" charset="0"/>
              </a:rPr>
              <a:t>complexity affects our feelings.  This diagram </a:t>
            </a:r>
            <a:br>
              <a:rPr lang="en-US" sz="1400" dirty="0">
                <a:latin typeface="Montserrat Light" panose="00000400000000000000" pitchFamily="50" charset="0"/>
              </a:rPr>
            </a:br>
            <a:r>
              <a:rPr lang="en-US" sz="1400" dirty="0">
                <a:latin typeface="Montserrat Light" panose="00000400000000000000" pitchFamily="50" charset="0"/>
              </a:rPr>
              <a:t>illustrates the results.</a:t>
            </a:r>
          </a:p>
          <a:p>
            <a:pPr>
              <a:lnSpc>
                <a:spcPct val="150000"/>
              </a:lnSpc>
            </a:pPr>
            <a:endParaRPr lang="en-US" sz="140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22" name="TextBox 21"/>
          <p:cNvSpPr txBox="1"/>
          <p:nvPr/>
        </p:nvSpPr>
        <p:spPr>
          <a:xfrm>
            <a:off x="509706" y="461764"/>
            <a:ext cx="384246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De-Clutter</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8" name="Picture Placeholder 7">
            <a:extLst>
              <a:ext uri="{FF2B5EF4-FFF2-40B4-BE49-F238E27FC236}">
                <a16:creationId xmlns:a16="http://schemas.microsoft.com/office/drawing/2014/main" id="{BE6AB6EF-827A-44C0-AD75-F3C36DA7FE52}"/>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866" b="866"/>
          <a:stretch>
            <a:fillRect/>
          </a:stretch>
        </p:blipFill>
        <p:spPr>
          <a:xfrm flipH="1">
            <a:off x="12653317" y="6436895"/>
            <a:ext cx="45767" cy="45739"/>
          </a:xfrm>
          <a:prstGeom prst="rect">
            <a:avLst/>
          </a:prstGeom>
        </p:spPr>
      </p:pic>
      <p:sp>
        <p:nvSpPr>
          <p:cNvPr id="2" name="TextBox 1">
            <a:extLst>
              <a:ext uri="{FF2B5EF4-FFF2-40B4-BE49-F238E27FC236}">
                <a16:creationId xmlns:a16="http://schemas.microsoft.com/office/drawing/2014/main" id="{5ADFCA61-9956-4BCD-AF62-D723C9C072F0}"/>
              </a:ext>
            </a:extLst>
          </p:cNvPr>
          <p:cNvSpPr txBox="1"/>
          <p:nvPr/>
        </p:nvSpPr>
        <p:spPr>
          <a:xfrm>
            <a:off x="1389552" y="311690"/>
            <a:ext cx="20610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21</a:t>
            </a:r>
          </a:p>
        </p:txBody>
      </p:sp>
      <p:sp>
        <p:nvSpPr>
          <p:cNvPr id="4" name="TextBox 3">
            <a:extLst>
              <a:ext uri="{FF2B5EF4-FFF2-40B4-BE49-F238E27FC236}">
                <a16:creationId xmlns:a16="http://schemas.microsoft.com/office/drawing/2014/main" id="{717287E9-73B3-4859-B39E-5C8CFE727700}"/>
              </a:ext>
            </a:extLst>
          </p:cNvPr>
          <p:cNvSpPr txBox="1"/>
          <p:nvPr/>
        </p:nvSpPr>
        <p:spPr>
          <a:xfrm>
            <a:off x="1852863" y="4271830"/>
            <a:ext cx="10226841" cy="369525"/>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p>
        </p:txBody>
      </p:sp>
      <p:pic>
        <p:nvPicPr>
          <p:cNvPr id="12" name="Picture 11">
            <a:extLst>
              <a:ext uri="{FF2B5EF4-FFF2-40B4-BE49-F238E27FC236}">
                <a16:creationId xmlns:a16="http://schemas.microsoft.com/office/drawing/2014/main" id="{4780004F-1DD3-4691-9365-04F54704A560}"/>
              </a:ext>
            </a:extLst>
          </p:cNvPr>
          <p:cNvPicPr>
            <a:picLocks noChangeAspect="1"/>
          </p:cNvPicPr>
          <p:nvPr/>
        </p:nvPicPr>
        <p:blipFill rotWithShape="1">
          <a:blip r:embed="rId5">
            <a:extLst>
              <a:ext uri="{28A0092B-C50C-407E-A947-70E740481C1C}">
                <a14:useLocalDpi xmlns:a14="http://schemas.microsoft.com/office/drawing/2010/main" val="0"/>
              </a:ext>
            </a:extLst>
          </a:blip>
          <a:srcRect b="6848"/>
          <a:stretch/>
        </p:blipFill>
        <p:spPr>
          <a:xfrm>
            <a:off x="5666049" y="2081991"/>
            <a:ext cx="6026362" cy="4118784"/>
          </a:xfrm>
          <a:prstGeom prst="rect">
            <a:avLst/>
          </a:prstGeom>
        </p:spPr>
      </p:pic>
    </p:spTree>
    <p:extLst>
      <p:ext uri="{BB962C8B-B14F-4D97-AF65-F5344CB8AC3E}">
        <p14:creationId xmlns:p14="http://schemas.microsoft.com/office/powerpoint/2010/main" val="333327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15295D-6745-4344-A189-EB6999D45B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2426107" y="6326311"/>
            <a:ext cx="82831" cy="82831"/>
          </a:xfrm>
          <a:prstGeom prst="rect">
            <a:avLst/>
          </a:prstGeom>
        </p:spPr>
      </p:pic>
      <p:pic>
        <p:nvPicPr>
          <p:cNvPr id="10" name="Picture 9">
            <a:extLst>
              <a:ext uri="{FF2B5EF4-FFF2-40B4-BE49-F238E27FC236}">
                <a16:creationId xmlns:a16="http://schemas.microsoft.com/office/drawing/2014/main" id="{44607577-56C6-4A51-B2BB-397D1B300C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34041" flipH="1">
            <a:off x="12923142" y="7267074"/>
            <a:ext cx="68449" cy="84222"/>
          </a:xfrm>
          <a:prstGeom prst="rect">
            <a:avLst/>
          </a:pr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1389552" y="5229535"/>
            <a:ext cx="10226840" cy="1622624"/>
          </a:xfrm>
          <a:prstGeom prst="rect">
            <a:avLst/>
          </a:prstGeom>
        </p:spPr>
        <p:txBody>
          <a:bodyPr wrap="square">
            <a:spAutoFit/>
          </a:bodyPr>
          <a:lstStyle/>
          <a:p>
            <a:pPr>
              <a:lnSpc>
                <a:spcPct val="150000"/>
              </a:lnSpc>
            </a:pPr>
            <a:r>
              <a:rPr lang="en-US" sz="1400" dirty="0">
                <a:latin typeface="Montserrat Light" panose="00000400000000000000" pitchFamily="50" charset="0"/>
              </a:rPr>
              <a:t>We react to sensory stimulation. Sensory information comes from sight, sound, touch, taste and smell. Any of our five senses can be over-stimulated. The important thing to understand in your home is your stimulation threshold. It is important to reach a healthy balance between what is too much and what is not enough.</a:t>
            </a:r>
          </a:p>
          <a:p>
            <a:pPr>
              <a:lnSpc>
                <a:spcPct val="150000"/>
              </a:lnSpc>
            </a:pPr>
            <a:endParaRPr lang="en-US" sz="140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22" name="TextBox 21"/>
          <p:cNvSpPr txBox="1"/>
          <p:nvPr/>
        </p:nvSpPr>
        <p:spPr>
          <a:xfrm>
            <a:off x="509706" y="461764"/>
            <a:ext cx="384246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De-Clutter</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8" name="Picture Placeholder 7">
            <a:extLst>
              <a:ext uri="{FF2B5EF4-FFF2-40B4-BE49-F238E27FC236}">
                <a16:creationId xmlns:a16="http://schemas.microsoft.com/office/drawing/2014/main" id="{BE6AB6EF-827A-44C0-AD75-F3C36DA7FE52}"/>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866" b="866"/>
          <a:stretch>
            <a:fillRect/>
          </a:stretch>
        </p:blipFill>
        <p:spPr>
          <a:xfrm flipH="1">
            <a:off x="12653317" y="6436895"/>
            <a:ext cx="45767" cy="45739"/>
          </a:xfrm>
          <a:prstGeom prst="rect">
            <a:avLst/>
          </a:prstGeom>
        </p:spPr>
      </p:pic>
      <p:sp>
        <p:nvSpPr>
          <p:cNvPr id="2" name="TextBox 1">
            <a:extLst>
              <a:ext uri="{FF2B5EF4-FFF2-40B4-BE49-F238E27FC236}">
                <a16:creationId xmlns:a16="http://schemas.microsoft.com/office/drawing/2014/main" id="{5ADFCA61-9956-4BCD-AF62-D723C9C072F0}"/>
              </a:ext>
            </a:extLst>
          </p:cNvPr>
          <p:cNvSpPr txBox="1"/>
          <p:nvPr/>
        </p:nvSpPr>
        <p:spPr>
          <a:xfrm>
            <a:off x="1389552" y="311690"/>
            <a:ext cx="20610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21</a:t>
            </a:r>
          </a:p>
        </p:txBody>
      </p:sp>
      <p:pic>
        <p:nvPicPr>
          <p:cNvPr id="12" name="Picture 11">
            <a:extLst>
              <a:ext uri="{FF2B5EF4-FFF2-40B4-BE49-F238E27FC236}">
                <a16:creationId xmlns:a16="http://schemas.microsoft.com/office/drawing/2014/main" id="{4780004F-1DD3-4691-9365-04F54704A5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642637" y="6751106"/>
            <a:ext cx="112894" cy="82831"/>
          </a:xfrm>
          <a:prstGeom prst="rect">
            <a:avLst/>
          </a:prstGeom>
        </p:spPr>
      </p:pic>
      <p:pic>
        <p:nvPicPr>
          <p:cNvPr id="13" name="Picture 12">
            <a:extLst>
              <a:ext uri="{FF2B5EF4-FFF2-40B4-BE49-F238E27FC236}">
                <a16:creationId xmlns:a16="http://schemas.microsoft.com/office/drawing/2014/main" id="{B35F312B-860C-4478-A9CF-F7248AAA88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2787" y="1452175"/>
            <a:ext cx="5092578" cy="3395052"/>
          </a:xfrm>
          <a:prstGeom prst="rect">
            <a:avLst/>
          </a:prstGeom>
          <a:ln>
            <a:noFill/>
          </a:ln>
          <a:effectLst>
            <a:softEdge rad="112500"/>
          </a:effectLst>
        </p:spPr>
      </p:pic>
    </p:spTree>
    <p:extLst>
      <p:ext uri="{BB962C8B-B14F-4D97-AF65-F5344CB8AC3E}">
        <p14:creationId xmlns:p14="http://schemas.microsoft.com/office/powerpoint/2010/main" val="408153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189446"/>
            <a:ext cx="11173327" cy="5540171"/>
          </a:xfrm>
          <a:prstGeom prst="rect">
            <a:avLst/>
          </a:prstGeom>
        </p:spPr>
        <p:txBody>
          <a:bodyPr wrap="square">
            <a:spAutoFit/>
          </a:bodyPr>
          <a:lstStyle/>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There are many elements that add visual stimulation to a space. “Stuff” is one of our bigger problems: kids’ toys, moms’ books, dads’ video games. These all add to visual complexity when left out. Furniture, accessories, window treatments and wall hangings as well as lighting can add to visual complexity.</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Other clutter in the house can also be draining. This is a good time to go through your house and office and clear out all the items that clutter your life. Be ruthless! Sell, donate or toss anything that you do not have a use for and haven’t used for the past 3 years. We have become so enamored with collecting “stuff” that our lives are overflowing with it and we sometimes form unhealthy attachments.</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What you are going for is a healthy, energizing space that promotes physical and spiritual well being. </a:t>
            </a:r>
          </a:p>
          <a:p>
            <a:pPr>
              <a:lnSpc>
                <a:spcPct val="150000"/>
              </a:lnSpc>
            </a:pPr>
            <a:endParaRPr lang="en-US" sz="1400" dirty="0">
              <a:latin typeface="Montserrat Light" panose="00000400000000000000" pitchFamily="50" charset="0"/>
            </a:endParaRPr>
          </a:p>
          <a:p>
            <a:pPr>
              <a:lnSpc>
                <a:spcPct val="150000"/>
              </a:lnSpc>
            </a:pPr>
            <a:r>
              <a:rPr lang="en-US" sz="1400" dirty="0">
                <a:solidFill>
                  <a:srgbClr val="F05958"/>
                </a:solidFill>
                <a:latin typeface="Montserrat Light" panose="00000400000000000000" pitchFamily="50" charset="0"/>
              </a:rPr>
              <a:t>“Collaborate with nature. Value beauty. Respect your intuitive inklings about the colors, shapes, textures and patterns that populate your personal world. Create an environment that entices fortune.” -Victoria Moran</a:t>
            </a:r>
          </a:p>
          <a:p>
            <a:pPr>
              <a:lnSpc>
                <a:spcPct val="150000"/>
              </a:lnSpc>
            </a:pPr>
            <a:r>
              <a:rPr lang="en-US" sz="1400" dirty="0">
                <a:latin typeface="Montserrat Light" panose="00000400000000000000" pitchFamily="50"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41664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De-Clutter</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14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21</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87303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2" y="1090592"/>
            <a:ext cx="11173327" cy="3973780"/>
          </a:xfrm>
          <a:prstGeom prst="rect">
            <a:avLst/>
          </a:prstGeom>
        </p:spPr>
        <p:txBody>
          <a:bodyPr wrap="square">
            <a:spAutoFit/>
          </a:bodyPr>
          <a:lstStyle/>
          <a:p>
            <a:pPr>
              <a:lnSpc>
                <a:spcPct val="150000"/>
              </a:lnSpc>
            </a:pPr>
            <a:endParaRPr lang="en-US" sz="1400" dirty="0">
              <a:latin typeface="Montserrat Light" panose="00000400000000000000" pitchFamily="50" charset="0"/>
            </a:endParaRPr>
          </a:p>
          <a:p>
            <a:pPr>
              <a:lnSpc>
                <a:spcPct val="150000"/>
              </a:lnSpc>
            </a:pPr>
            <a:r>
              <a:rPr lang="en-US" sz="1300" dirty="0">
                <a:latin typeface="Montserrat Light" panose="00000400000000000000" pitchFamily="50" charset="0"/>
              </a:rPr>
              <a:t>We as humans are limited to the amount of information we can process. We can experience overload in a cluttered space. This overload causes stress. The tricky part is that we all have different thresholds. Under-stimulation can cause anxiety. If we have been living in an </a:t>
            </a:r>
          </a:p>
          <a:p>
            <a:pPr>
              <a:lnSpc>
                <a:spcPct val="150000"/>
              </a:lnSpc>
            </a:pPr>
            <a:r>
              <a:rPr lang="en-US" sz="1300" dirty="0">
                <a:latin typeface="Montserrat Light" panose="00000400000000000000" pitchFamily="50" charset="0"/>
              </a:rPr>
              <a:t>environment with high stimulation, then we may have adapted and enjoy the arousing and pleasurable environment. It would take a lot of stimulation to overstimulate us.</a:t>
            </a:r>
          </a:p>
          <a:p>
            <a:pPr>
              <a:lnSpc>
                <a:spcPct val="150000"/>
              </a:lnSpc>
            </a:pPr>
            <a:endParaRPr lang="en-US" sz="1300" dirty="0">
              <a:latin typeface="Montserrat Light" panose="00000400000000000000" pitchFamily="50" charset="0"/>
            </a:endParaRPr>
          </a:p>
          <a:p>
            <a:pPr>
              <a:lnSpc>
                <a:spcPct val="150000"/>
              </a:lnSpc>
            </a:pPr>
            <a:r>
              <a:rPr lang="en-US" sz="1300" dirty="0">
                <a:latin typeface="Montserrat Light" panose="00000400000000000000" pitchFamily="50" charset="0"/>
              </a:rPr>
              <a:t>If we are overstimulated in our workplace, we will probably relax better in a home that has less visual complexity. If our career has us in a very sterile environment, we may look for more complexity to offer intellectual and spiritual stimulation.</a:t>
            </a:r>
          </a:p>
          <a:p>
            <a:pPr>
              <a:lnSpc>
                <a:spcPct val="150000"/>
              </a:lnSpc>
            </a:pPr>
            <a:endParaRPr lang="en-US" sz="1300" dirty="0">
              <a:latin typeface="Montserrat Light" panose="00000400000000000000" pitchFamily="50" charset="0"/>
            </a:endParaRPr>
          </a:p>
          <a:p>
            <a:pPr>
              <a:lnSpc>
                <a:spcPct val="150000"/>
              </a:lnSpc>
            </a:pPr>
            <a:r>
              <a:rPr lang="en-US" sz="1300" dirty="0">
                <a:latin typeface="Montserrat Light" panose="00000400000000000000" pitchFamily="50" charset="0"/>
              </a:rPr>
              <a:t>People with attention deficit disorders will not have the same threshold as a person who requires less time to understand and retain information. There is also research and theory that an effortless attention can restore the capacity to pay attention. The best example of this would be to draw ourselves to nature in our surroundings.</a:t>
            </a:r>
          </a:p>
          <a:p>
            <a:pPr>
              <a:lnSpc>
                <a:spcPct val="150000"/>
              </a:lnSpc>
            </a:pPr>
            <a:endParaRPr lang="en-US" sz="1300" dirty="0">
              <a:latin typeface="Montserrat Light" panose="00000400000000000000" pitchFamily="50" charset="0"/>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37407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De-Clutter</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14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21</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3763001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F11D622-E5BE-4250-8491-05207F1F0E7A}"/>
              </a:ext>
            </a:extLst>
          </p:cNvPr>
          <p:cNvSpPr/>
          <p:nvPr/>
        </p:nvSpPr>
        <p:spPr>
          <a:xfrm>
            <a:off x="409072" y="1090592"/>
            <a:ext cx="11173327" cy="1939185"/>
          </a:xfrm>
          <a:prstGeom prst="rect">
            <a:avLst/>
          </a:prstGeom>
        </p:spPr>
        <p:txBody>
          <a:bodyPr wrap="square">
            <a:spAutoFit/>
          </a:bodyPr>
          <a:lstStyle/>
          <a:p>
            <a:pPr>
              <a:lnSpc>
                <a:spcPct val="150000"/>
              </a:lnSpc>
            </a:pPr>
            <a:endParaRPr lang="en-US" sz="1400" dirty="0">
              <a:latin typeface="Montserrat Light" panose="00000400000000000000" pitchFamily="50" charset="0"/>
            </a:endParaRPr>
          </a:p>
          <a:p>
            <a:pPr>
              <a:lnSpc>
                <a:spcPct val="150000"/>
              </a:lnSpc>
            </a:pPr>
            <a:r>
              <a:rPr lang="en-US" sz="1300" dirty="0">
                <a:latin typeface="Montserrat Light" panose="00000400000000000000" pitchFamily="50" charset="0"/>
              </a:rPr>
              <a:t>If you want to determine if you have a high threshold for visual complexity, look at the following homes. Which one are you drawn to?</a:t>
            </a:r>
          </a:p>
          <a:p>
            <a:pPr>
              <a:lnSpc>
                <a:spcPct val="150000"/>
              </a:lnSpc>
            </a:pPr>
            <a:endParaRPr lang="en-US" sz="1300" dirty="0">
              <a:latin typeface="Montserrat Light" panose="00000400000000000000" pitchFamily="50" charset="0"/>
            </a:endParaRPr>
          </a:p>
          <a:p>
            <a:pPr>
              <a:lnSpc>
                <a:spcPct val="150000"/>
              </a:lnSpc>
            </a:pPr>
            <a:r>
              <a:rPr lang="en-US" sz="1300" dirty="0">
                <a:latin typeface="Montserrat Light" panose="00000400000000000000" pitchFamily="50" charset="0"/>
              </a:rPr>
              <a:t>The first has a good deal of visual stimulation. The second blends with the environment and would offer less visual stimulation</a:t>
            </a:r>
            <a:r>
              <a:rPr lang="en-US" sz="1400" dirty="0">
                <a:latin typeface="Montserrat Light" panose="00000400000000000000" pitchFamily="50"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374074"/>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De-Clutter</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14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21</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27301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pic>
        <p:nvPicPr>
          <p:cNvPr id="13" name="Picture Placeholder 12" descr="A large white building&#10;&#10;Description automatically generated">
            <a:extLst>
              <a:ext uri="{FF2B5EF4-FFF2-40B4-BE49-F238E27FC236}">
                <a16:creationId xmlns:a16="http://schemas.microsoft.com/office/drawing/2014/main" id="{2198BDBB-4CF8-4C45-B26A-5CF548F60EE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3707" b="13707"/>
          <a:stretch>
            <a:fillRect/>
          </a:stretch>
        </p:blipFill>
        <p:spPr>
          <a:xfrm>
            <a:off x="376190" y="2858112"/>
            <a:ext cx="6390570" cy="3478953"/>
          </a:xfrm>
        </p:spPr>
      </p:pic>
      <p:pic>
        <p:nvPicPr>
          <p:cNvPr id="15" name="Picture 14" descr="A group of people in a forest&#10;&#10;Description automatically generated">
            <a:extLst>
              <a:ext uri="{FF2B5EF4-FFF2-40B4-BE49-F238E27FC236}">
                <a16:creationId xmlns:a16="http://schemas.microsoft.com/office/drawing/2014/main" id="{623DD095-21CB-4C1E-AD0E-893436B49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337" y="2848085"/>
            <a:ext cx="4678485" cy="3508864"/>
          </a:xfrm>
          <a:prstGeom prst="rect">
            <a:avLst/>
          </a:prstGeom>
        </p:spPr>
      </p:pic>
    </p:spTree>
    <p:extLst>
      <p:ext uri="{BB962C8B-B14F-4D97-AF65-F5344CB8AC3E}">
        <p14:creationId xmlns:p14="http://schemas.microsoft.com/office/powerpoint/2010/main" val="139011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0" y="1"/>
            <a:ext cx="1203158" cy="6857999"/>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1209717299"/>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28551"/>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Light" panose="00000400000000000000" pitchFamily="50" charset="0"/>
                <a:ea typeface="+mn-ea"/>
                <a:cs typeface="+mn-cs"/>
              </a:rPr>
              <a:t>DAY 21</a:t>
            </a:r>
          </a:p>
        </p:txBody>
      </p:sp>
      <p:sp>
        <p:nvSpPr>
          <p:cNvPr id="5" name="TextBox 4">
            <a:extLst>
              <a:ext uri="{FF2B5EF4-FFF2-40B4-BE49-F238E27FC236}">
                <a16:creationId xmlns:a16="http://schemas.microsoft.com/office/drawing/2014/main" id="{9CA39B0B-D2BC-4410-904C-3063E15D4A72}"/>
              </a:ext>
            </a:extLst>
          </p:cNvPr>
          <p:cNvSpPr txBox="1"/>
          <p:nvPr/>
        </p:nvSpPr>
        <p:spPr>
          <a:xfrm>
            <a:off x="1337562" y="338837"/>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264697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3860</TotalTime>
  <Words>647</Words>
  <Application>Microsoft Office PowerPoint</Application>
  <PresentationFormat>Widescreen</PresentationFormat>
  <Paragraphs>72</Paragraphs>
  <Slides>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Calibri Light</vt:lpstr>
      <vt:lpstr>Lato Medium</vt:lpstr>
      <vt:lpstr>Montserrat</vt:lpstr>
      <vt:lpstr>Montserrat Alternates ExtraBold</vt:lpstr>
      <vt:lpstr>Montserrat Light</vt:lpstr>
      <vt:lpstr>Wingdings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170</cp:revision>
  <dcterms:created xsi:type="dcterms:W3CDTF">2018-06-21T04:17:42Z</dcterms:created>
  <dcterms:modified xsi:type="dcterms:W3CDTF">2025-03-13T20:57:58Z</dcterms:modified>
</cp:coreProperties>
</file>