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99" r:id="rId3"/>
    <p:sldId id="402" r:id="rId4"/>
    <p:sldId id="417" r:id="rId5"/>
    <p:sldId id="350" r:id="rId6"/>
    <p:sldId id="303" r:id="rId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E9"/>
    <a:srgbClr val="27B2B1"/>
    <a:srgbClr val="CCEAEA"/>
    <a:srgbClr val="A8DDDC"/>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76FB8A08-757D-4963-83D9-7DAF6F8D66B2}"/>
    <pc:docChg chg="delSld">
      <pc:chgData name="Mark Wiederin" userId="637f652a6015893c" providerId="LiveId" clId="{76FB8A08-757D-4963-83D9-7DAF6F8D66B2}" dt="2021-07-19T04:03:24.619" v="0" actId="47"/>
      <pc:docMkLst>
        <pc:docMk/>
      </pc:docMkLst>
      <pc:sldChg chg="del">
        <pc:chgData name="Mark Wiederin" userId="637f652a6015893c" providerId="LiveId" clId="{76FB8A08-757D-4963-83D9-7DAF6F8D66B2}" dt="2021-07-19T04:03:24.619" v="0" actId="47"/>
        <pc:sldMkLst>
          <pc:docMk/>
          <pc:sldMk cId="82499083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1B992-8850-4A22-B224-AFEB000D614A}"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8142F-5F8D-4625-BD73-47489ADF3BD4}" type="slidenum">
              <a:rPr lang="en-US" smtClean="0"/>
              <a:t>‹#›</a:t>
            </a:fld>
            <a:endParaRPr lang="en-US"/>
          </a:p>
        </p:txBody>
      </p:sp>
    </p:spTree>
    <p:extLst>
      <p:ext uri="{BB962C8B-B14F-4D97-AF65-F5344CB8AC3E}">
        <p14:creationId xmlns:p14="http://schemas.microsoft.com/office/powerpoint/2010/main" val="298141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V="1">
            <a:off x="13326255" y="6195620"/>
            <a:ext cx="79945" cy="7026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celebrity707article.blogspo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TWENTYTHREE</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A9BF2CCE-F78E-42E0-9C02-D66EF2079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42401" y="2086420"/>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23</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851839"/>
            <a:ext cx="3315133" cy="1339021"/>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rPr>
              <a:t>What unhealthy habits do you have? Consider taking steps to eliminate them. Talk to your health coach about it.</a:t>
            </a:r>
          </a:p>
        </p:txBody>
      </p:sp>
      <p:sp>
        <p:nvSpPr>
          <p:cNvPr id="10" name="TextBox 9"/>
          <p:cNvSpPr txBox="1"/>
          <p:nvPr/>
        </p:nvSpPr>
        <p:spPr>
          <a:xfrm>
            <a:off x="6978859" y="1387431"/>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icture containing person, food, table, woman&#10;&#10;Description automatically generated">
            <a:extLst>
              <a:ext uri="{FF2B5EF4-FFF2-40B4-BE49-F238E27FC236}">
                <a16:creationId xmlns:a16="http://schemas.microsoft.com/office/drawing/2014/main" id="{CB58EDB6-31B6-4B6A-81BB-BB4061C8662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8095" b="18095"/>
          <a:stretch>
            <a:fillRect/>
          </a:stretch>
        </p:blipFill>
        <p:spPr/>
      </p:pic>
      <p:sp>
        <p:nvSpPr>
          <p:cNvPr id="12" name="TextBox 11">
            <a:extLst>
              <a:ext uri="{FF2B5EF4-FFF2-40B4-BE49-F238E27FC236}">
                <a16:creationId xmlns:a16="http://schemas.microsoft.com/office/drawing/2014/main" id="{1355D934-8892-4383-97D3-0E11FBC39893}"/>
              </a:ext>
            </a:extLst>
          </p:cNvPr>
          <p:cNvSpPr txBox="1"/>
          <p:nvPr/>
        </p:nvSpPr>
        <p:spPr>
          <a:xfrm>
            <a:off x="-291401" y="5346111"/>
            <a:ext cx="5759147" cy="230832"/>
          </a:xfrm>
          <a:prstGeom prst="rect">
            <a:avLst/>
          </a:prstGeom>
          <a:noFill/>
        </p:spPr>
        <p:txBody>
          <a:bodyPr wrap="square" rtlCol="0">
            <a:spAutoFit/>
          </a:bodyPr>
          <a:lstStyle/>
          <a:p>
            <a:r>
              <a:rPr lang="en-US" sz="900" dirty="0" err="1"/>
              <a:t>Thi</a:t>
            </a:r>
            <a:endParaRPr lang="en-US" sz="900" dirty="0"/>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4" y="1460831"/>
            <a:ext cx="11173327" cy="5540171"/>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Your body will expend or burn energy in three ways during each day. </a:t>
            </a:r>
            <a:endParaRPr lang="en-US" sz="1400" dirty="0">
              <a:solidFill>
                <a:srgbClr val="F05958"/>
              </a:solidFill>
              <a:latin typeface="Montserrat Light" panose="00000400000000000000" pitchFamily="50" charset="0"/>
            </a:endParaRP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Metabolic Rate</a:t>
            </a:r>
          </a:p>
          <a:p>
            <a:pPr>
              <a:lnSpc>
                <a:spcPct val="150000"/>
              </a:lnSpc>
            </a:pPr>
            <a:r>
              <a:rPr lang="en-US" sz="1400" dirty="0">
                <a:latin typeface="Montserrat Light" panose="00000400000000000000" pitchFamily="50" charset="0"/>
              </a:rPr>
              <a:t>Each person has their own metabolic rate (how the body burns/expends energy while resting). Your unique metabolic rate accounts for roughly 60% of the energy your body uses in a day, and that’s before you add in any activities!</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Eating Food</a:t>
            </a:r>
          </a:p>
          <a:p>
            <a:pPr>
              <a:lnSpc>
                <a:spcPct val="150000"/>
              </a:lnSpc>
            </a:pPr>
            <a:r>
              <a:rPr lang="en-US" sz="1400" dirty="0">
                <a:latin typeface="Montserrat Light" panose="00000400000000000000" pitchFamily="50" charset="0"/>
              </a:rPr>
              <a:t>It takes energy to eat your food! Consumption of food and the associated processes (digestion, absorption and food storage) accounts for another 10% of your body’s energy expenditure during each day. </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Activity</a:t>
            </a:r>
          </a:p>
          <a:p>
            <a:pPr>
              <a:lnSpc>
                <a:spcPct val="150000"/>
              </a:lnSpc>
            </a:pPr>
            <a:r>
              <a:rPr lang="en-US" sz="1400" dirty="0">
                <a:latin typeface="Montserrat Light" panose="00000400000000000000" pitchFamily="50" charset="0"/>
              </a:rPr>
              <a:t>Non-exercise activities (like standing, sitting, doing the dishes, etc.) and exercise activities make up the final 30% of your body’s energy burn. </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NEAT stands for Non-Exercise Activity Thermogenesis. </a:t>
            </a: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3" y="445168"/>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Neat</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8674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23</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77732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3694" y="1560286"/>
            <a:ext cx="4267200" cy="4267200"/>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191998" y="6773778"/>
            <a:ext cx="68449" cy="84222"/>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09707" y="1453876"/>
            <a:ext cx="6685178" cy="4207947"/>
          </a:xfrm>
          <a:prstGeom prst="rect">
            <a:avLst/>
          </a:prstGeom>
        </p:spPr>
        <p:txBody>
          <a:bodyPr wrap="square">
            <a:spAutoFit/>
          </a:bodyPr>
          <a:lstStyle/>
          <a:p>
            <a:pPr>
              <a:lnSpc>
                <a:spcPct val="150000"/>
              </a:lnSpc>
            </a:pPr>
            <a:r>
              <a:rPr lang="en-US" sz="1400" dirty="0">
                <a:latin typeface="Montserrat Light" panose="00000400000000000000" pitchFamily="50" charset="0"/>
              </a:rPr>
              <a:t>Activity accounts for about a third of your calorie burn each day. Exercise is the smaller part of that activity equation.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The most significant portion of your calorie burn from activity comes from NEAT (Non-Exercise Activity Thermogenesis).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The difference in daily calories from NEAT can be up to 2,000 calories PER DAY, so it’s critical to know your NEAT levels and tailor your activity program to your specific lifestyle. If you aren’t accounting for NEAT to manage your balance of energy in vs. energy out, your goals will be harder to achieve. </a:t>
            </a:r>
          </a:p>
          <a:p>
            <a:pPr>
              <a:lnSpc>
                <a:spcPct val="150000"/>
              </a:lnSpc>
            </a:pPr>
            <a:endParaRPr lang="en-US" sz="1400" dirty="0">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509706" y="461764"/>
            <a:ext cx="182934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Neat</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23</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369525"/>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sp>
        <p:nvSpPr>
          <p:cNvPr id="3" name="TextBox 2">
            <a:extLst>
              <a:ext uri="{FF2B5EF4-FFF2-40B4-BE49-F238E27FC236}">
                <a16:creationId xmlns:a16="http://schemas.microsoft.com/office/drawing/2014/main" id="{22813C0B-7725-4408-AEB2-ECBE4BB9BEA5}"/>
              </a:ext>
            </a:extLst>
          </p:cNvPr>
          <p:cNvSpPr txBox="1"/>
          <p:nvPr/>
        </p:nvSpPr>
        <p:spPr>
          <a:xfrm>
            <a:off x="1758688" y="5070121"/>
            <a:ext cx="5943421" cy="1339021"/>
          </a:xfrm>
          <a:prstGeom prst="rect">
            <a:avLst/>
          </a:prstGeom>
          <a:noFill/>
        </p:spPr>
        <p:txBody>
          <a:bodyPr wrap="square" rtlCol="0">
            <a:spAutoFit/>
          </a:bodyPr>
          <a:lstStyle/>
          <a:p>
            <a:pPr>
              <a:lnSpc>
                <a:spcPct val="150000"/>
              </a:lnSpc>
            </a:pPr>
            <a:r>
              <a:rPr lang="en-US" sz="1400" dirty="0">
                <a:latin typeface="Montserrat Light" panose="00000400000000000000" pitchFamily="50" charset="0"/>
              </a:rPr>
              <a:t>With a detailed activity log, you will learn your average daily NEAT. </a:t>
            </a:r>
          </a:p>
          <a:p>
            <a:pPr>
              <a:lnSpc>
                <a:spcPct val="150000"/>
              </a:lnSpc>
            </a:pPr>
            <a:endParaRPr lang="en-US" sz="1400" dirty="0">
              <a:latin typeface="Montserrat Light" panose="00000400000000000000" pitchFamily="50" charset="0"/>
            </a:endParaRPr>
          </a:p>
          <a:p>
            <a:pPr>
              <a:lnSpc>
                <a:spcPct val="150000"/>
              </a:lnSpc>
            </a:pPr>
            <a:r>
              <a:rPr lang="en-US" sz="1400" b="1" dirty="0">
                <a:solidFill>
                  <a:srgbClr val="F05958"/>
                </a:solidFill>
                <a:latin typeface="Montserrat Light" panose="00000400000000000000" pitchFamily="50" charset="0"/>
              </a:rPr>
              <a:t>Why does this matter? NEAT is the fastest and easiest way to burn more calories (energy) in your day! </a:t>
            </a:r>
            <a:endParaRPr lang="en-US" sz="1400" dirty="0">
              <a:solidFill>
                <a:srgbClr val="F05958"/>
              </a:solidFill>
              <a:latin typeface="Montserrat Light" panose="00000400000000000000" pitchFamily="50" charset="0"/>
            </a:endParaRPr>
          </a:p>
        </p:txBody>
      </p:sp>
    </p:spTree>
    <p:extLst>
      <p:ext uri="{BB962C8B-B14F-4D97-AF65-F5344CB8AC3E}">
        <p14:creationId xmlns:p14="http://schemas.microsoft.com/office/powerpoint/2010/main" val="333327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flipV="1">
            <a:off x="12591448" y="7399523"/>
            <a:ext cx="45719" cy="50651"/>
          </a:xfrm>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3565413639"/>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23</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86964"/>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380</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Calibri Light</vt:lpstr>
      <vt:lpstr>Lato Medium</vt:lpstr>
      <vt:lpstr>Montserrat</vt:lpstr>
      <vt:lpstr>Montserrat Alternates ExtraBold</vt:lpstr>
      <vt:lpstr>Montserrat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171</cp:revision>
  <dcterms:created xsi:type="dcterms:W3CDTF">2018-06-21T04:17:42Z</dcterms:created>
  <dcterms:modified xsi:type="dcterms:W3CDTF">2025-03-13T20:59:06Z</dcterms:modified>
</cp:coreProperties>
</file>