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12" r:id="rId3"/>
  </p:sldMasterIdLst>
  <p:notesMasterIdLst>
    <p:notesMasterId r:id="rId13"/>
  </p:notesMasterIdLst>
  <p:sldIdLst>
    <p:sldId id="256" r:id="rId4"/>
    <p:sldId id="299" r:id="rId5"/>
    <p:sldId id="439" r:id="rId6"/>
    <p:sldId id="436" r:id="rId7"/>
    <p:sldId id="440" r:id="rId8"/>
    <p:sldId id="441" r:id="rId9"/>
    <p:sldId id="433" r:id="rId10"/>
    <p:sldId id="352" r:id="rId11"/>
    <p:sldId id="303" r:id="rId1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CCEAEA"/>
    <a:srgbClr val="A8DDDC"/>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FC2577E5-1FC5-4D55-A597-63BA6E1232B9}"/>
    <pc:docChg chg="delSld">
      <pc:chgData name="Mark Wiederin" userId="637f652a6015893c" providerId="LiveId" clId="{FC2577E5-1FC5-4D55-A597-63BA6E1232B9}" dt="2021-07-19T04:04:23.024" v="0" actId="47"/>
      <pc:docMkLst>
        <pc:docMk/>
      </pc:docMkLst>
      <pc:sldChg chg="del">
        <pc:chgData name="Mark Wiederin" userId="637f652a6015893c" providerId="LiveId" clId="{FC2577E5-1FC5-4D55-A597-63BA6E1232B9}" dt="2021-07-19T04:04:23.024" v="0" actId="47"/>
        <pc:sldMkLst>
          <pc:docMk/>
          <pc:sldMk cId="3612564485" sldId="3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C0DBC-907C-4DC4-9834-8E3EDE1F7A5E}"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8E6C4-B3FE-4861-885F-5F091A57C804}" type="slidenum">
              <a:rPr lang="en-US" smtClean="0"/>
              <a:t>‹#›</a:t>
            </a:fld>
            <a:endParaRPr lang="en-US"/>
          </a:p>
        </p:txBody>
      </p:sp>
    </p:spTree>
    <p:extLst>
      <p:ext uri="{BB962C8B-B14F-4D97-AF65-F5344CB8AC3E}">
        <p14:creationId xmlns:p14="http://schemas.microsoft.com/office/powerpoint/2010/main" val="287439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91588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5919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998796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5774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585706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83017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496034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136852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3708284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3961942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402329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999339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39288077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039699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4911126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4750381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35677717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356374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091732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369932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11566096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1685579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9967933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12687385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720084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13288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0902829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93341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91927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372217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12195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68372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721695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16013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0778236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5261624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95534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801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27119736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7786369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5528338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8522267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125457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19969575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1151664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32119688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96390" y="1591991"/>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37792021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393000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12636809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5884836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29645954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28962309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2581620" y="4452078"/>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9534635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34730475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24113373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9073314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22740866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rot="6876540">
            <a:off x="11280576" y="6381328"/>
            <a:ext cx="163938" cy="77528"/>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endParaRPr lang="id-ID" dirty="0"/>
          </a:p>
        </p:txBody>
      </p:sp>
    </p:spTree>
    <p:extLst>
      <p:ext uri="{BB962C8B-B14F-4D97-AF65-F5344CB8AC3E}">
        <p14:creationId xmlns:p14="http://schemas.microsoft.com/office/powerpoint/2010/main" val="170760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45671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907936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5918807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3010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267784434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9453259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hyperlink" Target="http://wondergressive.com/the-greatest-medical-discovery-of-our-time-starve-cancer-by-eat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www.iloveyoumorethancarrots.com/2011/03/eat-this-did-you-know-babies-have.html" TargetMode="External"/><Relationship Id="rId2" Type="http://schemas.openxmlformats.org/officeDocument/2006/relationships/image" Target="../media/image5.jpeg"/><Relationship Id="rId1" Type="http://schemas.openxmlformats.org/officeDocument/2006/relationships/slideLayout" Target="../slideLayouts/slideLayout27.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7.xml"/><Relationship Id="rId6" Type="http://schemas.openxmlformats.org/officeDocument/2006/relationships/image" Target="../media/image11.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TWENTYFOUR</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81F8F242-C2FA-42E5-B5E0-8FC6F76B68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6942401" y="2132306"/>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24</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78859" y="2804622"/>
            <a:ext cx="3315133" cy="1015856"/>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1400" dirty="0">
                <a:solidFill>
                  <a:schemeClr val="bg1"/>
                </a:solidFill>
                <a:latin typeface="Montserrat Light" panose="00000400000000000000" pitchFamily="50" charset="0"/>
              </a:rPr>
              <a:t>Today, make sure you are eating vegetables at every meal. Continue through to day 28!</a:t>
            </a:r>
          </a:p>
        </p:txBody>
      </p:sp>
      <p:sp>
        <p:nvSpPr>
          <p:cNvPr id="10" name="TextBox 9"/>
          <p:cNvSpPr txBox="1"/>
          <p:nvPr/>
        </p:nvSpPr>
        <p:spPr>
          <a:xfrm>
            <a:off x="6978859" y="1400775"/>
            <a:ext cx="1787669"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9" name="Picture Placeholder 8" descr="A plate of food with broccoli&#10;&#10;Description automatically generated">
            <a:extLst>
              <a:ext uri="{FF2B5EF4-FFF2-40B4-BE49-F238E27FC236}">
                <a16:creationId xmlns:a16="http://schemas.microsoft.com/office/drawing/2014/main" id="{54167856-2256-4EE5-959F-5FA59B50672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461" b="7461"/>
          <a:stretch>
            <a:fillRect/>
          </a:stretch>
        </p:blipFill>
        <p:spPr/>
      </p:pic>
      <p:sp>
        <p:nvSpPr>
          <p:cNvPr id="12" name="TextBox 11">
            <a:extLst>
              <a:ext uri="{FF2B5EF4-FFF2-40B4-BE49-F238E27FC236}">
                <a16:creationId xmlns:a16="http://schemas.microsoft.com/office/drawing/2014/main" id="{5E05B444-DE4C-4AB9-AD2F-B7302E5D70D3}"/>
              </a:ext>
            </a:extLst>
          </p:cNvPr>
          <p:cNvSpPr txBox="1"/>
          <p:nvPr/>
        </p:nvSpPr>
        <p:spPr>
          <a:xfrm>
            <a:off x="-291401" y="5346111"/>
            <a:ext cx="5759147" cy="230832"/>
          </a:xfrm>
          <a:prstGeom prst="rect">
            <a:avLst/>
          </a:prstGeom>
          <a:noFill/>
        </p:spPr>
        <p:txBody>
          <a:bodyPr wrap="square" rtlCol="0">
            <a:spAutoFit/>
          </a:bodyPr>
          <a:lstStyle/>
          <a:p>
            <a:r>
              <a:rPr lang="en-US" sz="900" dirty="0"/>
              <a:t> </a:t>
            </a:r>
          </a:p>
        </p:txBody>
      </p:sp>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Placeholder 10">
            <a:extLst>
              <a:ext uri="{FF2B5EF4-FFF2-40B4-BE49-F238E27FC236}">
                <a16:creationId xmlns:a16="http://schemas.microsoft.com/office/drawing/2014/main" id="{338DD16B-3384-4919-A280-E7B4E77BC6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 b="1250"/>
          <a:stretch/>
        </p:blipFill>
        <p:spPr>
          <a:xfrm flipV="1">
            <a:off x="12841416" y="7730422"/>
            <a:ext cx="61784" cy="91405"/>
          </a:xfrm>
          <a:prstGeom prst="rect">
            <a:avLst/>
          </a:prstGeom>
          <a:effectLst/>
        </p:spPr>
      </p:pic>
      <p:pic>
        <p:nvPicPr>
          <p:cNvPr id="10" name="Picture 9">
            <a:extLst>
              <a:ext uri="{FF2B5EF4-FFF2-40B4-BE49-F238E27FC236}">
                <a16:creationId xmlns:a16="http://schemas.microsoft.com/office/drawing/2014/main" id="{209A38B7-95C0-44DC-BF17-75CD9056D7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84" r="6434" b="-1"/>
          <a:stretch/>
        </p:blipFill>
        <p:spPr>
          <a:xfrm flipH="1" flipV="1">
            <a:off x="13118755" y="7376984"/>
            <a:ext cx="79625" cy="8649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9" name="Picture 8">
            <a:extLst>
              <a:ext uri="{FF2B5EF4-FFF2-40B4-BE49-F238E27FC236}">
                <a16:creationId xmlns:a16="http://schemas.microsoft.com/office/drawing/2014/main" id="{E1DA2867-5BE7-471B-B379-88168BFA1A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41564" y="7138985"/>
            <a:ext cx="59324" cy="45719"/>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4898578" y="1463128"/>
            <a:ext cx="6792686" cy="4695709"/>
          </a:xfrm>
          <a:prstGeom prst="rect">
            <a:avLst/>
          </a:prstGeom>
        </p:spPr>
        <p:txBody>
          <a:bodyPr wrap="square">
            <a:spAutoFit/>
          </a:bodyPr>
          <a:lstStyle/>
          <a:p>
            <a:pPr>
              <a:lnSpc>
                <a:spcPts val="1900"/>
              </a:lnSpc>
            </a:pPr>
            <a:r>
              <a:rPr lang="en-US" sz="1400" dirty="0">
                <a:solidFill>
                  <a:srgbClr val="F05958"/>
                </a:solidFill>
                <a:latin typeface="Montserrat Light" panose="00000400000000000000" pitchFamily="50" charset="0"/>
              </a:rPr>
              <a:t>Bust Out of Food Label Overwhelm and Let Go of 8 Extra Pounds!</a:t>
            </a:r>
          </a:p>
          <a:p>
            <a:pPr>
              <a:lnSpc>
                <a:spcPts val="1900"/>
              </a:lnSpc>
            </a:pPr>
            <a:endParaRPr lang="en-US" sz="1400" dirty="0">
              <a:solidFill>
                <a:srgbClr val="F05958"/>
              </a:solidFill>
              <a:latin typeface="Montserrat Light" panose="00000400000000000000" pitchFamily="50" charset="0"/>
            </a:endParaRPr>
          </a:p>
          <a:p>
            <a:pPr>
              <a:lnSpc>
                <a:spcPts val="1900"/>
              </a:lnSpc>
            </a:pPr>
            <a:r>
              <a:rPr lang="en-US" sz="1400" dirty="0">
                <a:solidFill>
                  <a:srgbClr val="F05958"/>
                </a:solidFill>
                <a:latin typeface="Montserrat Light" panose="00000400000000000000" pitchFamily="50" charset="0"/>
              </a:rPr>
              <a:t>Reading nutritional labels can make an 8-pound difference in your weight! According to a 2012 Agricultural Economics report, women who scrutinize nutritional labels have a body mass index (BMI) 1.49 points lower than women who ignore them. </a:t>
            </a:r>
          </a:p>
          <a:p>
            <a:pPr>
              <a:lnSpc>
                <a:spcPts val="1900"/>
              </a:lnSpc>
            </a:pPr>
            <a:endParaRPr lang="en-US" sz="1400" dirty="0">
              <a:solidFill>
                <a:srgbClr val="F05958"/>
              </a:solidFill>
              <a:latin typeface="Montserrat Light" panose="00000400000000000000" pitchFamily="50" charset="0"/>
            </a:endParaRPr>
          </a:p>
          <a:p>
            <a:pPr>
              <a:lnSpc>
                <a:spcPts val="1900"/>
              </a:lnSpc>
            </a:pPr>
            <a:r>
              <a:rPr lang="en-US" sz="1400" dirty="0">
                <a:latin typeface="Montserrat Light" panose="00000400000000000000" pitchFamily="50" charset="0"/>
              </a:rPr>
              <a:t>In this series, I'd like to help clarify some of the label wording for you. Keep in mind that, while many of the labels are used for marketing, they are clearly defined and may not mean everything we want them to mean.</a:t>
            </a:r>
          </a:p>
          <a:p>
            <a:pPr>
              <a:lnSpc>
                <a:spcPts val="1900"/>
              </a:lnSpc>
            </a:pPr>
            <a:endParaRPr lang="en-US" sz="1400" dirty="0">
              <a:latin typeface="Montserrat Light" panose="00000400000000000000" pitchFamily="50" charset="0"/>
            </a:endParaRPr>
          </a:p>
          <a:p>
            <a:pPr>
              <a:lnSpc>
                <a:spcPts val="1900"/>
              </a:lnSpc>
            </a:pPr>
            <a:r>
              <a:rPr lang="en-US" sz="1400" dirty="0">
                <a:latin typeface="Montserrat Light" panose="00000400000000000000" pitchFamily="50" charset="0"/>
              </a:rPr>
              <a:t>Last night at a party during a really juicy conversation I was asked some questions I get asked often. Maybe you've been puzzled about them too…</a:t>
            </a:r>
          </a:p>
          <a:p>
            <a:pPr>
              <a:lnSpc>
                <a:spcPts val="1900"/>
              </a:lnSpc>
            </a:pPr>
            <a:endParaRPr lang="en-US" sz="1400" dirty="0">
              <a:latin typeface="Montserrat Light" panose="00000400000000000000" pitchFamily="50" charset="0"/>
            </a:endParaRPr>
          </a:p>
          <a:p>
            <a:pPr>
              <a:lnSpc>
                <a:spcPts val="1900"/>
              </a:lnSpc>
            </a:pPr>
            <a:r>
              <a:rPr lang="en-US" sz="1400" i="1" dirty="0">
                <a:solidFill>
                  <a:srgbClr val="FF0000"/>
                </a:solidFill>
                <a:latin typeface="Montserrat Light" panose="00000400000000000000" pitchFamily="50" charset="0"/>
              </a:rPr>
              <a:t>Why buy organic?</a:t>
            </a:r>
          </a:p>
          <a:p>
            <a:pPr>
              <a:lnSpc>
                <a:spcPts val="1900"/>
              </a:lnSpc>
            </a:pPr>
            <a:endParaRPr lang="en-US" sz="1400" i="1" dirty="0">
              <a:solidFill>
                <a:srgbClr val="FF0000"/>
              </a:solidFill>
              <a:latin typeface="Montserrat Light" panose="00000400000000000000" pitchFamily="50" charset="0"/>
            </a:endParaRPr>
          </a:p>
          <a:p>
            <a:pPr>
              <a:lnSpc>
                <a:spcPts val="1900"/>
              </a:lnSpc>
            </a:pPr>
            <a:r>
              <a:rPr lang="en-US" sz="1400" i="1" dirty="0">
                <a:solidFill>
                  <a:srgbClr val="FF0000"/>
                </a:solidFill>
                <a:latin typeface="Montserrat Light" panose="00000400000000000000" pitchFamily="50" charset="0"/>
              </a:rPr>
              <a:t>What is Organic? </a:t>
            </a:r>
          </a:p>
          <a:p>
            <a:pPr>
              <a:lnSpc>
                <a:spcPts val="1900"/>
              </a:lnSpc>
            </a:pPr>
            <a:endParaRPr lang="en-US" sz="1400" i="1" dirty="0">
              <a:solidFill>
                <a:srgbClr val="FF0000"/>
              </a:solidFill>
              <a:latin typeface="Montserrat Light" panose="00000400000000000000" pitchFamily="50" charset="0"/>
            </a:endParaRPr>
          </a:p>
          <a:p>
            <a:pPr>
              <a:lnSpc>
                <a:spcPts val="1900"/>
              </a:lnSpc>
            </a:pPr>
            <a:r>
              <a:rPr lang="en-US" sz="1400" i="1" dirty="0">
                <a:solidFill>
                  <a:srgbClr val="FF0000"/>
                </a:solidFill>
                <a:latin typeface="Montserrat Light" panose="00000400000000000000" pitchFamily="50" charset="0"/>
              </a:rPr>
              <a:t>Why should I be concerned about organic?  </a:t>
            </a:r>
          </a:p>
        </p:txBody>
      </p:sp>
      <p:pic>
        <p:nvPicPr>
          <p:cNvPr id="11" name="Picture Placeholder 10">
            <a:extLst>
              <a:ext uri="{FF2B5EF4-FFF2-40B4-BE49-F238E27FC236}">
                <a16:creationId xmlns:a16="http://schemas.microsoft.com/office/drawing/2014/main" id="{C130AC8D-0F1E-4FCF-8166-762CED029403}"/>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16667" b="16667"/>
          <a:stretch>
            <a:fillRect/>
          </a:stretch>
        </p:blipFill>
        <p:spPr>
          <a:xfrm flipV="1">
            <a:off x="12903200" y="8041596"/>
            <a:ext cx="65088" cy="65088"/>
          </a:xfrm>
          <a:prstGeom prst="rect">
            <a:avLst/>
          </a:prstGeom>
        </p:spPr>
      </p:pic>
      <p:pic>
        <p:nvPicPr>
          <p:cNvPr id="13" name="Picture 12" descr="A close up of text on a white surface&#10;&#10;Description automatically generated">
            <a:extLst>
              <a:ext uri="{FF2B5EF4-FFF2-40B4-BE49-F238E27FC236}">
                <a16:creationId xmlns:a16="http://schemas.microsoft.com/office/drawing/2014/main" id="{8DE1BBC1-D31B-4721-9DAD-69146CDAD9EE}"/>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45983" y="1629937"/>
            <a:ext cx="3984657" cy="3429000"/>
          </a:xfrm>
          <a:prstGeom prst="rect">
            <a:avLst/>
          </a:prstGeom>
        </p:spPr>
      </p:pic>
      <p:sp>
        <p:nvSpPr>
          <p:cNvPr id="14" name="TextBox 13">
            <a:extLst>
              <a:ext uri="{FF2B5EF4-FFF2-40B4-BE49-F238E27FC236}">
                <a16:creationId xmlns:a16="http://schemas.microsoft.com/office/drawing/2014/main" id="{63E009F1-E524-4033-AE75-7B87F809350F}"/>
              </a:ext>
            </a:extLst>
          </p:cNvPr>
          <p:cNvSpPr txBox="1"/>
          <p:nvPr/>
        </p:nvSpPr>
        <p:spPr>
          <a:xfrm>
            <a:off x="4252781" y="5366055"/>
            <a:ext cx="403409" cy="230832"/>
          </a:xfrm>
          <a:prstGeom prst="rect">
            <a:avLst/>
          </a:prstGeom>
          <a:noFill/>
        </p:spPr>
        <p:txBody>
          <a:bodyPr wrap="square" rtlCol="0">
            <a:spAutoFit/>
          </a:bodyPr>
          <a:lstStyle/>
          <a:p>
            <a:r>
              <a:rPr lang="en-US" sz="900" dirty="0"/>
              <a:t> </a:t>
            </a:r>
          </a:p>
        </p:txBody>
      </p:sp>
      <p:sp>
        <p:nvSpPr>
          <p:cNvPr id="15" name="TextBox 14">
            <a:extLst>
              <a:ext uri="{FF2B5EF4-FFF2-40B4-BE49-F238E27FC236}">
                <a16:creationId xmlns:a16="http://schemas.microsoft.com/office/drawing/2014/main" id="{BF4C6172-BF39-48AE-9900-747EC3141467}"/>
              </a:ext>
            </a:extLst>
          </p:cNvPr>
          <p:cNvSpPr txBox="1"/>
          <p:nvPr/>
        </p:nvSpPr>
        <p:spPr>
          <a:xfrm flipH="1">
            <a:off x="4299941" y="491823"/>
            <a:ext cx="4463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Organics</a:t>
            </a:r>
          </a:p>
        </p:txBody>
      </p:sp>
      <p:sp>
        <p:nvSpPr>
          <p:cNvPr id="16" name="Rectangle 15">
            <a:extLst>
              <a:ext uri="{FF2B5EF4-FFF2-40B4-BE49-F238E27FC236}">
                <a16:creationId xmlns:a16="http://schemas.microsoft.com/office/drawing/2014/main" id="{A67189B5-62FD-4E1A-B604-F1AC5C831CA1}"/>
              </a:ext>
            </a:extLst>
          </p:cNvPr>
          <p:cNvSpPr/>
          <p:nvPr/>
        </p:nvSpPr>
        <p:spPr>
          <a:xfrm>
            <a:off x="5241742" y="307157"/>
            <a:ext cx="994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24</a:t>
            </a:r>
          </a:p>
        </p:txBody>
      </p:sp>
    </p:spTree>
    <p:extLst>
      <p:ext uri="{BB962C8B-B14F-4D97-AF65-F5344CB8AC3E}">
        <p14:creationId xmlns:p14="http://schemas.microsoft.com/office/powerpoint/2010/main" val="421784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49178" y="1453499"/>
            <a:ext cx="11173327" cy="5217006"/>
          </a:xfrm>
          <a:prstGeom prst="rect">
            <a:avLst/>
          </a:prstGeom>
        </p:spPr>
        <p:txBody>
          <a:bodyPr wrap="square">
            <a:spAutoFit/>
          </a:bodyPr>
          <a:lstStyle/>
          <a:p>
            <a:pPr>
              <a:lnSpc>
                <a:spcPct val="150000"/>
              </a:lnSpc>
            </a:pPr>
            <a:r>
              <a:rPr lang="en-US" sz="1400" b="1" dirty="0">
                <a:latin typeface="Montserrat Light" panose="00000400000000000000" pitchFamily="50" charset="0"/>
              </a:rPr>
              <a:t>What is Organic?</a:t>
            </a:r>
          </a:p>
          <a:p>
            <a:pPr>
              <a:lnSpc>
                <a:spcPct val="150000"/>
              </a:lnSpc>
            </a:pPr>
            <a:r>
              <a:rPr lang="en-US" sz="1400" dirty="0">
                <a:latin typeface="Montserrat Light" panose="00000400000000000000" pitchFamily="50" charset="0"/>
              </a:rPr>
              <a:t>Organic has become a huge marketing term these days. It's everywhere and on everything! The USDA has specific guidelines that must be verified by a USDA-approved independent agency.</a:t>
            </a:r>
          </a:p>
          <a:p>
            <a:pPr>
              <a:lnSpc>
                <a:spcPct val="150000"/>
              </a:lnSpc>
            </a:pPr>
            <a:endParaRPr lang="en-US" sz="1400" dirty="0">
              <a:solidFill>
                <a:srgbClr val="F05958"/>
              </a:solidFill>
              <a:latin typeface="Montserrat Light" panose="00000400000000000000" pitchFamily="50" charset="0"/>
            </a:endParaRPr>
          </a:p>
          <a:p>
            <a:pPr>
              <a:lnSpc>
                <a:spcPct val="150000"/>
              </a:lnSpc>
            </a:pPr>
            <a:r>
              <a:rPr lang="en-US" sz="1400" dirty="0">
                <a:solidFill>
                  <a:srgbClr val="F05958"/>
                </a:solidFill>
                <a:latin typeface="Montserrat Light" panose="00000400000000000000" pitchFamily="50" charset="0"/>
              </a:rPr>
              <a:t>All organic agricultural farms and products must:</a:t>
            </a:r>
          </a:p>
          <a:p>
            <a:pPr>
              <a:lnSpc>
                <a:spcPct val="150000"/>
              </a:lnSpc>
            </a:pP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Abstain from the application of prohibited materials which include synthetic fertilizers, pesticides and sewage sludge for 3 years prior to certification, and then continually throughout their organic license.</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Prohibit the use of genetically modified organisms and irradiation.</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Employ positive soil building, conservation, manure management and crop rotation practices.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Provide outdoor access and pasture for livestock.</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Refrain from antibiotic and hormone use in animals.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Sustain animals on 100% organic feed.</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Avoid contamination during the processing of organic products.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Keep records of all operations.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3" y="445168"/>
            <a:ext cx="4463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Organics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94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416836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89284" y="1439017"/>
            <a:ext cx="11173327" cy="4247509"/>
          </a:xfrm>
          <a:prstGeom prst="rect">
            <a:avLst/>
          </a:prstGeom>
        </p:spPr>
        <p:txBody>
          <a:bodyPr wrap="square">
            <a:spAutoFit/>
          </a:bodyPr>
          <a:lstStyle/>
          <a:p>
            <a:pPr>
              <a:lnSpc>
                <a:spcPct val="150000"/>
              </a:lnSpc>
            </a:pPr>
            <a:r>
              <a:rPr lang="en-US" sz="1400" dirty="0">
                <a:solidFill>
                  <a:srgbClr val="F05958"/>
                </a:solidFill>
                <a:latin typeface="Montserrat Light" panose="00000400000000000000" pitchFamily="50" charset="0"/>
              </a:rPr>
              <a:t>Because the USDA currently has very clear and publicly stated guidelines on the use of the word 'organic' in the description of food, you can purchase products labeled organic with the expectation of a better, cleaner product.</a:t>
            </a:r>
          </a:p>
          <a:p>
            <a:pPr>
              <a:lnSpc>
                <a:spcPct val="150000"/>
              </a:lnSpc>
            </a:pPr>
            <a:endParaRPr lang="en-US" sz="1400" dirty="0">
              <a:solidFill>
                <a:srgbClr val="FF3399"/>
              </a:solidFill>
              <a:latin typeface="Montserrat Light" panose="00000400000000000000" pitchFamily="50" charset="0"/>
            </a:endParaRPr>
          </a:p>
          <a:p>
            <a:pPr>
              <a:lnSpc>
                <a:spcPct val="150000"/>
              </a:lnSpc>
            </a:pPr>
            <a:r>
              <a:rPr lang="en-US" sz="1400" b="1" dirty="0">
                <a:latin typeface="Montserrat Light" panose="00000400000000000000" pitchFamily="50" charset="0"/>
              </a:rPr>
              <a:t>Organic Bore-</a:t>
            </a:r>
            <a:r>
              <a:rPr lang="en-US" sz="1400" b="1" dirty="0" err="1">
                <a:latin typeface="Montserrat Light" panose="00000400000000000000" pitchFamily="50" charset="0"/>
              </a:rPr>
              <a:t>ganic</a:t>
            </a:r>
            <a:r>
              <a:rPr lang="en-US" sz="1400" b="1" dirty="0">
                <a:latin typeface="Montserrat Light" panose="00000400000000000000" pitchFamily="50" charset="0"/>
              </a:rPr>
              <a:t>. Why should I care?</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Well, not to be a smart aleck, but take another look at the bullet points on the previous slide. To qualify for organic the land must be free of synthetic fertilizers AND sewage sludge—for 3 years!  Yikes! I've only just learned that fertilizer from sewage sludge—human waste material—is used in conventional agriculture.</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I've known for a while that gray water, storm runoff and un-potable water is used in many municipal irrigation systems, but learning about sewage sludge has helped me understand why we have viral outbreaks of E. coli and salmonella through contaminated produce.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3" y="445168"/>
            <a:ext cx="4463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Organics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94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03189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89284" y="1460831"/>
            <a:ext cx="11173327" cy="5217006"/>
          </a:xfrm>
          <a:prstGeom prst="rect">
            <a:avLst/>
          </a:prstGeom>
        </p:spPr>
        <p:txBody>
          <a:bodyPr wrap="square">
            <a:spAutoFit/>
          </a:bodyPr>
          <a:lstStyle/>
          <a:p>
            <a:pPr>
              <a:lnSpc>
                <a:spcPct val="150000"/>
              </a:lnSpc>
            </a:pPr>
            <a:r>
              <a:rPr lang="en-US" sz="1400" dirty="0">
                <a:latin typeface="Montserrat Light" panose="00000400000000000000" pitchFamily="50" charset="0"/>
              </a:rPr>
              <a:t>There are many reasons I choose organic when it is both available and affordable, but human waste-based fertilizer…it's a real turn off.  Always wash your produce, conventional and organic, before storing in your pantry or refrigerator.</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Is organic food really better than conventional food?</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Stanford University made big food news when they released the results of their meta-analysis comparing the nutritional value of organic food compared to conventionally grown food. They concluded that there was little nutritional difference between organic and conventional foods.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They did not address, however, the real differences between organic and conventional foods, which revolve around chemicals, pesticides (reproductive disruptors), synthetic fertilizers (environmental toxins), sewage sludge (virus- and disease-breeding grounds), antibiotics, hormones and GMOs.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Now guess what: one year earlier Newcastle University in England completed a similar decade-long study and found the opposite to be true—that organic is the preferred choice for health and wellness. How confusing is that?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3" y="445168"/>
            <a:ext cx="4463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Organics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94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24</a:t>
            </a:r>
          </a:p>
        </p:txBody>
      </p:sp>
    </p:spTree>
    <p:extLst>
      <p:ext uri="{BB962C8B-B14F-4D97-AF65-F5344CB8AC3E}">
        <p14:creationId xmlns:p14="http://schemas.microsoft.com/office/powerpoint/2010/main" val="5436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Placeholder 10">
            <a:extLst>
              <a:ext uri="{FF2B5EF4-FFF2-40B4-BE49-F238E27FC236}">
                <a16:creationId xmlns:a16="http://schemas.microsoft.com/office/drawing/2014/main" id="{338DD16B-3384-4919-A280-E7B4E77BC6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 b="1250"/>
          <a:stretch/>
        </p:blipFill>
        <p:spPr>
          <a:xfrm flipH="1" flipV="1">
            <a:off x="12968288" y="7395843"/>
            <a:ext cx="45719" cy="67638"/>
          </a:xfrm>
          <a:prstGeom prst="rect">
            <a:avLst/>
          </a:prstGeom>
          <a:effectLst/>
        </p:spPr>
      </p:pic>
      <p:pic>
        <p:nvPicPr>
          <p:cNvPr id="10" name="Picture 9">
            <a:extLst>
              <a:ext uri="{FF2B5EF4-FFF2-40B4-BE49-F238E27FC236}">
                <a16:creationId xmlns:a16="http://schemas.microsoft.com/office/drawing/2014/main" id="{209A38B7-95C0-44DC-BF17-75CD9056D7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84" r="6434" b="-1"/>
          <a:stretch/>
        </p:blipFill>
        <p:spPr>
          <a:xfrm flipH="1" flipV="1">
            <a:off x="13118755" y="7376984"/>
            <a:ext cx="79625" cy="8649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9" name="Picture 8">
            <a:extLst>
              <a:ext uri="{FF2B5EF4-FFF2-40B4-BE49-F238E27FC236}">
                <a16:creationId xmlns:a16="http://schemas.microsoft.com/office/drawing/2014/main" id="{E1DA2867-5BE7-471B-B379-88168BFA1A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41564" y="7138985"/>
            <a:ext cx="59324" cy="45719"/>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6129280" y="1509783"/>
            <a:ext cx="4524293" cy="4247509"/>
          </a:xfrm>
          <a:prstGeom prst="rect">
            <a:avLst/>
          </a:prstGeom>
        </p:spPr>
        <p:txBody>
          <a:bodyPr wrap="square">
            <a:spAutoFit/>
          </a:bodyPr>
          <a:lstStyle/>
          <a:p>
            <a:pPr>
              <a:lnSpc>
                <a:spcPct val="150000"/>
              </a:lnSpc>
            </a:pPr>
            <a:r>
              <a:rPr lang="en-US" sz="1400" dirty="0">
                <a:solidFill>
                  <a:srgbClr val="F05958"/>
                </a:solidFill>
                <a:latin typeface="Montserrat Light" panose="00000400000000000000" pitchFamily="50" charset="0"/>
              </a:rPr>
              <a:t>So is Organic better?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That's up to you. If organic food is better for the environment because of the way it is produced, isn't loaded with chemicals, bacteria, foreign DNA (GMO) and has the same or slightly better nutritional properties, do you think it is better for your health and longevity?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Organic food can be more affordable when you join a CSA. Check out Local Harvest to find a CSA near you now so you can get in on the spring garden and sometimes winter goodies!</a:t>
            </a:r>
          </a:p>
        </p:txBody>
      </p:sp>
      <p:sp>
        <p:nvSpPr>
          <p:cNvPr id="22" name="TextBox 21"/>
          <p:cNvSpPr txBox="1"/>
          <p:nvPr/>
        </p:nvSpPr>
        <p:spPr>
          <a:xfrm>
            <a:off x="5261533" y="471973"/>
            <a:ext cx="328327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Organics</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sp>
        <p:nvSpPr>
          <p:cNvPr id="2" name="TextBox 1">
            <a:extLst>
              <a:ext uri="{FF2B5EF4-FFF2-40B4-BE49-F238E27FC236}">
                <a16:creationId xmlns:a16="http://schemas.microsoft.com/office/drawing/2014/main" id="{BE7233F0-9C73-4528-B9C5-F64B9BEF5D5B}"/>
              </a:ext>
            </a:extLst>
          </p:cNvPr>
          <p:cNvSpPr txBox="1"/>
          <p:nvPr/>
        </p:nvSpPr>
        <p:spPr>
          <a:xfrm>
            <a:off x="6224591" y="309994"/>
            <a:ext cx="28535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24</a:t>
            </a:r>
          </a:p>
        </p:txBody>
      </p:sp>
      <p:pic>
        <p:nvPicPr>
          <p:cNvPr id="11" name="Picture Placeholder 10">
            <a:extLst>
              <a:ext uri="{FF2B5EF4-FFF2-40B4-BE49-F238E27FC236}">
                <a16:creationId xmlns:a16="http://schemas.microsoft.com/office/drawing/2014/main" id="{C130AC8D-0F1E-4FCF-8166-762CED029403}"/>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16667" b="16667"/>
          <a:stretch>
            <a:fillRect/>
          </a:stretch>
        </p:blipFill>
        <p:spPr>
          <a:xfrm flipV="1">
            <a:off x="12903200" y="8041596"/>
            <a:ext cx="65088" cy="65088"/>
          </a:xfrm>
          <a:prstGeom prst="rect">
            <a:avLst/>
          </a:prstGeom>
        </p:spPr>
      </p:pic>
      <p:pic>
        <p:nvPicPr>
          <p:cNvPr id="13" name="Picture 12">
            <a:extLst>
              <a:ext uri="{FF2B5EF4-FFF2-40B4-BE49-F238E27FC236}">
                <a16:creationId xmlns:a16="http://schemas.microsoft.com/office/drawing/2014/main" id="{123A9698-B9D7-415F-9C88-51BE720BDD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7236" y="1738383"/>
            <a:ext cx="3707028" cy="3519417"/>
          </a:xfrm>
          <a:prstGeom prst="rect">
            <a:avLst/>
          </a:prstGeom>
        </p:spPr>
      </p:pic>
      <p:sp>
        <p:nvSpPr>
          <p:cNvPr id="3" name="Rectangle 2">
            <a:extLst>
              <a:ext uri="{FF2B5EF4-FFF2-40B4-BE49-F238E27FC236}">
                <a16:creationId xmlns:a16="http://schemas.microsoft.com/office/drawing/2014/main" id="{223BDCF2-77C6-43F7-9FFD-0BFFBA841AF7}"/>
              </a:ext>
            </a:extLst>
          </p:cNvPr>
          <p:cNvSpPr/>
          <p:nvPr/>
        </p:nvSpPr>
        <p:spPr>
          <a:xfrm>
            <a:off x="6224591" y="6063350"/>
            <a:ext cx="4680727" cy="369332"/>
          </a:xfrm>
          <a:prstGeom prst="rect">
            <a:avLst/>
          </a:prstGeom>
        </p:spPr>
        <p:txBody>
          <a:bodyPr wrap="square">
            <a:spAutoFit/>
          </a:bodyPr>
          <a:lstStyle/>
          <a:p>
            <a:r>
              <a:rPr lang="en-US" sz="1400" i="1" dirty="0" err="1">
                <a:latin typeface="Montserrat Light" panose="00000400000000000000" pitchFamily="50" charset="0"/>
              </a:rPr>
              <a:t>Rommy</a:t>
            </a:r>
            <a:r>
              <a:rPr lang="en-US" sz="1400" i="1" dirty="0">
                <a:latin typeface="Montserrat Light" panose="00000400000000000000" pitchFamily="50" charset="0"/>
              </a:rPr>
              <a:t> Kirby, CHC Radiant Optimum Wellne</a:t>
            </a:r>
            <a:r>
              <a:rPr lang="en-US" i="1" dirty="0"/>
              <a:t>ss</a:t>
            </a:r>
          </a:p>
        </p:txBody>
      </p:sp>
    </p:spTree>
    <p:extLst>
      <p:ext uri="{BB962C8B-B14F-4D97-AF65-F5344CB8AC3E}">
        <p14:creationId xmlns:p14="http://schemas.microsoft.com/office/powerpoint/2010/main" val="91472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0" y="-1"/>
            <a:ext cx="1204686" cy="6858001"/>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3941288324"/>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28551"/>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rPr>
              <a:t>DAY 24</a:t>
            </a:r>
          </a:p>
        </p:txBody>
      </p:sp>
      <p:sp>
        <p:nvSpPr>
          <p:cNvPr id="5" name="TextBox 4">
            <a:extLst>
              <a:ext uri="{FF2B5EF4-FFF2-40B4-BE49-F238E27FC236}">
                <a16:creationId xmlns:a16="http://schemas.microsoft.com/office/drawing/2014/main" id="{9CA39B0B-D2BC-4410-904C-3063E15D4A72}"/>
              </a:ext>
            </a:extLst>
          </p:cNvPr>
          <p:cNvSpPr txBox="1"/>
          <p:nvPr/>
        </p:nvSpPr>
        <p:spPr>
          <a:xfrm>
            <a:off x="1375439" y="435090"/>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43134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836</Words>
  <Application>Microsoft Office PowerPoint</Application>
  <PresentationFormat>Widescreen</PresentationFormat>
  <Paragraphs>90</Paragraphs>
  <Slides>9</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Arial</vt:lpstr>
      <vt:lpstr>Calibri</vt:lpstr>
      <vt:lpstr>Calibri Light</vt:lpstr>
      <vt:lpstr>Lato Medium</vt:lpstr>
      <vt:lpstr>Montserrat</vt:lpstr>
      <vt:lpstr>Montserrat Alternates ExtraBold</vt:lpstr>
      <vt:lpstr>Montserrat Light</vt:lpstr>
      <vt:lpstr>Wingdings</vt:lpstr>
      <vt:lpstr>Office Theme</vt:lpstr>
      <vt:lpstr>5_Office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169</cp:revision>
  <dcterms:created xsi:type="dcterms:W3CDTF">2018-06-21T04:17:42Z</dcterms:created>
  <dcterms:modified xsi:type="dcterms:W3CDTF">2025-03-13T20:58:49Z</dcterms:modified>
</cp:coreProperties>
</file>