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712" r:id="rId3"/>
  </p:sldMasterIdLst>
  <p:notesMasterIdLst>
    <p:notesMasterId r:id="rId15"/>
  </p:notesMasterIdLst>
  <p:sldIdLst>
    <p:sldId id="256" r:id="rId4"/>
    <p:sldId id="299" r:id="rId5"/>
    <p:sldId id="407" r:id="rId6"/>
    <p:sldId id="434" r:id="rId7"/>
    <p:sldId id="435" r:id="rId8"/>
    <p:sldId id="436" r:id="rId9"/>
    <p:sldId id="433" r:id="rId10"/>
    <p:sldId id="279" r:id="rId11"/>
    <p:sldId id="290" r:id="rId12"/>
    <p:sldId id="352" r:id="rId13"/>
    <p:sldId id="303" r:id="rId1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A8DDDC"/>
    <a:srgbClr val="CCEAEA"/>
    <a:srgbClr val="FDE9E9"/>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57CE8594-E0E1-48DE-A7F0-22CFC061BD3E}"/>
    <pc:docChg chg="delSld">
      <pc:chgData name="Mark Wiederin" userId="637f652a6015893c" providerId="LiveId" clId="{57CE8594-E0E1-48DE-A7F0-22CFC061BD3E}" dt="2021-07-19T04:06:13.014" v="0" actId="47"/>
      <pc:docMkLst>
        <pc:docMk/>
      </pc:docMkLst>
      <pc:sldChg chg="del">
        <pc:chgData name="Mark Wiederin" userId="637f652a6015893c" providerId="LiveId" clId="{57CE8594-E0E1-48DE-A7F0-22CFC061BD3E}" dt="2021-07-19T04:06:13.014" v="0" actId="47"/>
        <pc:sldMkLst>
          <pc:docMk/>
          <pc:sldMk cId="3612564485" sldId="3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5C8F6-26B2-46B1-8D2F-FA1F2B4FE216}" type="datetimeFigureOut">
              <a:rPr lang="en-US" smtClean="0"/>
              <a:t>3/14/2025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2BCE2-EA4D-4384-89EA-6DD46245DC86}" type="slidenum">
              <a:rPr lang="en-US" smtClean="0"/>
              <a:t>‹#›</a:t>
            </a:fld>
            <a:endParaRPr lang="en-US" dirty="0"/>
          </a:p>
        </p:txBody>
      </p:sp>
    </p:spTree>
    <p:extLst>
      <p:ext uri="{BB962C8B-B14F-4D97-AF65-F5344CB8AC3E}">
        <p14:creationId xmlns:p14="http://schemas.microsoft.com/office/powerpoint/2010/main" val="33684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hasCustomPrompt="1"/>
          </p:nvPr>
        </p:nvSpPr>
        <p:spPr>
          <a:xfrm flipH="1" flipV="1">
            <a:off x="-1489493" y="7319728"/>
            <a:ext cx="45719" cy="45719"/>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lvl1pPr marL="0" indent="0">
              <a:buNone/>
              <a:defRPr/>
            </a:lvl1pPr>
          </a:lstStyle>
          <a:p>
            <a:r>
              <a:rPr lang="en-US" dirty="0"/>
              <a:t>                  </a:t>
            </a:r>
            <a:endParaRPr lang="id-ID" dirty="0"/>
          </a:p>
        </p:txBody>
      </p:sp>
      <p:sp>
        <p:nvSpPr>
          <p:cNvPr id="7" name="Picture Placeholder 20"/>
          <p:cNvSpPr>
            <a:spLocks noGrp="1"/>
          </p:cNvSpPr>
          <p:nvPr>
            <p:ph type="pic" sz="quarter" idx="11" hasCustomPrompt="1"/>
          </p:nvPr>
        </p:nvSpPr>
        <p:spPr>
          <a:xfrm flipH="1">
            <a:off x="-1356890" y="6181725"/>
            <a:ext cx="45719" cy="45719"/>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lvl1pPr marL="0" indent="0">
              <a:buNone/>
              <a:defRPr/>
            </a:lvl1pPr>
          </a:lstStyle>
          <a:p>
            <a:r>
              <a:rPr lang="en-US" dirty="0"/>
              <a:t>                     </a:t>
            </a:r>
            <a:endParaRPr lang="id-ID" dirty="0"/>
          </a:p>
        </p:txBody>
      </p:sp>
      <p:sp>
        <p:nvSpPr>
          <p:cNvPr id="8" name="Picture Placeholder 21"/>
          <p:cNvSpPr>
            <a:spLocks noGrp="1"/>
          </p:cNvSpPr>
          <p:nvPr>
            <p:ph type="pic" sz="quarter" idx="12" hasCustomPrompt="1"/>
          </p:nvPr>
        </p:nvSpPr>
        <p:spPr>
          <a:xfrm flipH="1">
            <a:off x="-1218668" y="6398707"/>
            <a:ext cx="45719" cy="49499"/>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lvl1pPr marL="0" indent="0">
              <a:buNone/>
              <a:defRPr/>
            </a:lvl1pPr>
          </a:lstStyle>
          <a:p>
            <a:r>
              <a:rPr lang="en-US" dirty="0"/>
              <a:t>                    </a:t>
            </a:r>
            <a:endParaRPr lang="id-ID" dirty="0"/>
          </a:p>
        </p:txBody>
      </p:sp>
      <p:sp>
        <p:nvSpPr>
          <p:cNvPr id="9" name="Picture Placeholder 22"/>
          <p:cNvSpPr>
            <a:spLocks noGrp="1"/>
          </p:cNvSpPr>
          <p:nvPr>
            <p:ph type="pic" sz="quarter" idx="13" hasCustomPrompt="1"/>
          </p:nvPr>
        </p:nvSpPr>
        <p:spPr>
          <a:xfrm>
            <a:off x="-1540678" y="6660661"/>
            <a:ext cx="45719" cy="45719"/>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lvl1pPr marL="0" indent="0">
              <a:buNone/>
              <a:defRPr/>
            </a:lvl1pPr>
          </a:lstStyle>
          <a:p>
            <a:r>
              <a:rPr lang="en-US" dirty="0"/>
              <a:t>                    </a:t>
            </a:r>
            <a:endParaRPr lang="id-ID" dirty="0"/>
          </a:p>
        </p:txBody>
      </p:sp>
      <p:sp>
        <p:nvSpPr>
          <p:cNvPr id="10" name="Picture Placeholder 23"/>
          <p:cNvSpPr>
            <a:spLocks noGrp="1"/>
          </p:cNvSpPr>
          <p:nvPr>
            <p:ph type="pic" sz="quarter" idx="14" hasCustomPrompt="1"/>
          </p:nvPr>
        </p:nvSpPr>
        <p:spPr>
          <a:xfrm>
            <a:off x="-1172949" y="6375848"/>
            <a:ext cx="45719" cy="45719"/>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lvl1pPr marL="0" indent="0">
              <a:buNone/>
              <a:defRPr/>
            </a:lvl1pPr>
          </a:lstStyle>
          <a:p>
            <a:r>
              <a:rPr lang="en-US" dirty="0"/>
              <a:t>               </a:t>
            </a:r>
            <a:endParaRPr lang="id-ID" dirty="0"/>
          </a:p>
        </p:txBody>
      </p:sp>
      <p:sp>
        <p:nvSpPr>
          <p:cNvPr id="11" name="Picture Placeholder 24"/>
          <p:cNvSpPr>
            <a:spLocks noGrp="1"/>
          </p:cNvSpPr>
          <p:nvPr>
            <p:ph type="pic" sz="quarter" idx="15" hasCustomPrompt="1"/>
          </p:nvPr>
        </p:nvSpPr>
        <p:spPr>
          <a:xfrm>
            <a:off x="-1311171" y="6590738"/>
            <a:ext cx="45719" cy="45719"/>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rot="11134329" flipH="1">
            <a:off x="13325063" y="6835140"/>
            <a:ext cx="273293"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19368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319193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785548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66846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1722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950349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560371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120970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772072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20979874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679921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3896883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9542621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525469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3125547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40834005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1235349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752093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334178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85878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6913097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0203184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30894021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78033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8777203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1213479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6298637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084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690650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1705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9209093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732462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6798739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356615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906523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39173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095379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94899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34857248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22705182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22075910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84873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26465431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1076592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34896448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38827139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96390" y="1591991"/>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2097285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349338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8447093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4447419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7218058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808042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2581620" y="4452078"/>
            <a:ext cx="45719"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0670618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26955331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35726860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34823221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5592344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rot="6876540">
            <a:off x="11280576" y="6381328"/>
            <a:ext cx="163938" cy="77528"/>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endParaRPr lang="id-ID" dirty="0"/>
          </a:p>
        </p:txBody>
      </p:sp>
    </p:spTree>
    <p:extLst>
      <p:ext uri="{BB962C8B-B14F-4D97-AF65-F5344CB8AC3E}">
        <p14:creationId xmlns:p14="http://schemas.microsoft.com/office/powerpoint/2010/main" val="251855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5567285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306908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393294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35302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48336397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35006737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hyperlink" Target="http://shelleyshockley.blogspot.com/2011/09/creating-vision-boards-planning-your.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TWENTYFIVE</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905FF11C-B2B3-44C6-A37B-30FD49FE7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0" y="-1"/>
            <a:ext cx="1204686" cy="6858001"/>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3712886188"/>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28551"/>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rPr>
              <a:t>DAY 25</a:t>
            </a:r>
          </a:p>
        </p:txBody>
      </p:sp>
      <p:sp>
        <p:nvSpPr>
          <p:cNvPr id="5" name="TextBox 4">
            <a:extLst>
              <a:ext uri="{FF2B5EF4-FFF2-40B4-BE49-F238E27FC236}">
                <a16:creationId xmlns:a16="http://schemas.microsoft.com/office/drawing/2014/main" id="{9CA39B0B-D2BC-4410-904C-3063E15D4A72}"/>
              </a:ext>
            </a:extLst>
          </p:cNvPr>
          <p:cNvSpPr txBox="1"/>
          <p:nvPr/>
        </p:nvSpPr>
        <p:spPr>
          <a:xfrm>
            <a:off x="1375439" y="435090"/>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431347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 name="Rectangle 6"/>
          <p:cNvSpPr/>
          <p:nvPr/>
        </p:nvSpPr>
        <p:spPr>
          <a:xfrm>
            <a:off x="6978859" y="2156872"/>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25</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88736" y="2786740"/>
            <a:ext cx="3315133" cy="1284519"/>
          </a:xfrm>
          <a:prstGeom prst="rect">
            <a:avLst/>
          </a:prstGeom>
        </p:spPr>
        <p:txBody>
          <a:bodyPr wrap="square">
            <a:spAutoFit/>
          </a:bodyPr>
          <a:lstStyle/>
          <a:p>
            <a:pPr marL="285750" indent="-285750">
              <a:lnSpc>
                <a:spcPts val="1900"/>
              </a:lnSpc>
              <a:buFont typeface="Wingdings" panose="05000000000000000000" pitchFamily="2" charset="2"/>
              <a:buChar char="q"/>
            </a:pPr>
            <a:r>
              <a:rPr lang="en-US" sz="1400" dirty="0">
                <a:solidFill>
                  <a:schemeClr val="bg1"/>
                </a:solidFill>
                <a:latin typeface="Montserrat Light" panose="00000400000000000000" pitchFamily="50" charset="0"/>
              </a:rPr>
              <a:t>Create a vision board. It can be digital or paper. You can cut out magazine pictures and paste it to a board. Try using Pinterest or a photo software.</a:t>
            </a:r>
          </a:p>
        </p:txBody>
      </p:sp>
      <p:sp>
        <p:nvSpPr>
          <p:cNvPr id="10" name="TextBox 9"/>
          <p:cNvSpPr txBox="1"/>
          <p:nvPr/>
        </p:nvSpPr>
        <p:spPr>
          <a:xfrm>
            <a:off x="6978859" y="1387431"/>
            <a:ext cx="1667444" cy="769441"/>
          </a:xfrm>
          <a:prstGeom prst="rect">
            <a:avLst/>
          </a:prstGeom>
          <a:noFill/>
        </p:spPr>
        <p:txBody>
          <a:bodyPr wrap="none" rtlCol="0">
            <a:spAutoFit/>
          </a:bodyPr>
          <a:lstStyle/>
          <a:p>
            <a:r>
              <a:rPr lang="en-US" sz="4400" b="1" spc="300" dirty="0">
                <a:solidFill>
                  <a:schemeClr val="bg1"/>
                </a:solidFill>
                <a:latin typeface="Montserrat" pitchFamily="2" charset="77"/>
                <a:ea typeface="Source Sans Pro Black" panose="020B0803030403020204" pitchFamily="34" charset="0"/>
              </a:rPr>
              <a:t>Task</a:t>
            </a:r>
            <a:endParaRPr lang="id-ID" sz="44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14" name="Picture Placeholder 13" descr="A picture containing items, table, food, sitting&#10;&#10;Description automatically generated">
            <a:extLst>
              <a:ext uri="{FF2B5EF4-FFF2-40B4-BE49-F238E27FC236}">
                <a16:creationId xmlns:a16="http://schemas.microsoft.com/office/drawing/2014/main" id="{85F5446D-0CBD-4572-A68E-46DA5A7054A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978" b="1978"/>
          <a:stretch>
            <a:fillRect/>
          </a:stretch>
        </p:blipFill>
        <p:spPr/>
      </p:pic>
      <p:sp>
        <p:nvSpPr>
          <p:cNvPr id="15" name="TextBox 14">
            <a:extLst>
              <a:ext uri="{FF2B5EF4-FFF2-40B4-BE49-F238E27FC236}">
                <a16:creationId xmlns:a16="http://schemas.microsoft.com/office/drawing/2014/main" id="{84F62C79-DC71-4294-B4FD-B9B0307A519E}"/>
              </a:ext>
            </a:extLst>
          </p:cNvPr>
          <p:cNvSpPr txBox="1"/>
          <p:nvPr/>
        </p:nvSpPr>
        <p:spPr>
          <a:xfrm>
            <a:off x="-291401" y="5346111"/>
            <a:ext cx="5759147" cy="230832"/>
          </a:xfrm>
          <a:prstGeom prst="rect">
            <a:avLst/>
          </a:prstGeom>
          <a:noFill/>
        </p:spPr>
        <p:txBody>
          <a:bodyPr wrap="square" rtlCol="0">
            <a:spAutoFit/>
          </a:bodyPr>
          <a:lstStyle/>
          <a:p>
            <a:r>
              <a:rPr lang="en-US" sz="900" dirty="0"/>
              <a:t> Unknown </a:t>
            </a:r>
            <a:r>
              <a:rPr lang="en-US" sz="900" dirty="0" err="1"/>
              <a:t>Aut</a:t>
            </a:r>
            <a:endParaRPr lang="en-US" sz="900" dirty="0"/>
          </a:p>
        </p:txBody>
      </p:sp>
    </p:spTree>
    <p:extLst>
      <p:ext uri="{BB962C8B-B14F-4D97-AF65-F5344CB8AC3E}">
        <p14:creationId xmlns:p14="http://schemas.microsoft.com/office/powerpoint/2010/main" val="116590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3" y="1317829"/>
            <a:ext cx="11173327" cy="5863336"/>
          </a:xfrm>
          <a:prstGeom prst="rect">
            <a:avLst/>
          </a:prstGeom>
        </p:spPr>
        <p:txBody>
          <a:bodyPr wrap="square">
            <a:spAutoFit/>
          </a:bodyPr>
          <a:lstStyle/>
          <a:p>
            <a:pPr>
              <a:lnSpc>
                <a:spcPct val="150000"/>
              </a:lnSpc>
            </a:pPr>
            <a:r>
              <a:rPr lang="en-US" sz="1400" dirty="0">
                <a:latin typeface="Montserrat Light" panose="00000400000000000000" pitchFamily="50" charset="0"/>
              </a:rPr>
              <a:t>Motivation is literally the desire to do things. It's the difference between waking up before dawn to pound the pavement and lazing around the house all day. It's the crucial element in setting and attaining goals. Research shows you can influence your own levels of motivation and self-control. Figure out what you want, power through the pain period and start being who you want to be.</a:t>
            </a:r>
          </a:p>
          <a:p>
            <a:pPr>
              <a:lnSpc>
                <a:spcPct val="150000"/>
              </a:lnSpc>
            </a:pPr>
            <a:endParaRPr lang="en-US" sz="1400" dirty="0">
              <a:solidFill>
                <a:srgbClr val="71ADC7"/>
              </a:solidFill>
              <a:latin typeface="Montserrat Light" panose="00000400000000000000" pitchFamily="50" charset="0"/>
            </a:endParaRPr>
          </a:p>
          <a:p>
            <a:pPr>
              <a:lnSpc>
                <a:spcPct val="150000"/>
              </a:lnSpc>
            </a:pPr>
            <a:r>
              <a:rPr lang="en-US" sz="1400" dirty="0">
                <a:solidFill>
                  <a:srgbClr val="F05958"/>
                </a:solidFill>
                <a:latin typeface="Montserrat Light" panose="00000400000000000000" pitchFamily="50" charset="0"/>
              </a:rPr>
              <a:t>What does research show about how high achievers really think? High achievers are often marked, unsurprisingly, by a strong motive to achieve. Less-accomplished individuals are often more motivated to avoid failure.</a:t>
            </a:r>
          </a:p>
          <a:p>
            <a:pPr>
              <a:lnSpc>
                <a:spcPct val="150000"/>
              </a:lnSpc>
            </a:pPr>
            <a:endParaRPr lang="en-US" sz="1400" dirty="0">
              <a:solidFill>
                <a:srgbClr val="6666FF"/>
              </a:solidFill>
              <a:latin typeface="Montserrat Light" panose="00000400000000000000" pitchFamily="50" charset="0"/>
            </a:endParaRPr>
          </a:p>
          <a:p>
            <a:pPr>
              <a:lnSpc>
                <a:spcPct val="150000"/>
              </a:lnSpc>
            </a:pPr>
            <a:r>
              <a:rPr lang="en-US" sz="1400" dirty="0">
                <a:latin typeface="Montserrat Light" panose="00000400000000000000" pitchFamily="50" charset="0"/>
              </a:rPr>
              <a:t>Achievement-motivated individuals have a strong desire to accomplish something important and gain gratification from success in demanding tasks. Consequently they are willing to expend intense effort over long timespans in the pursuit of their goals.</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Failure-avoiding individuals are more focused on protecting themselves from the embarrassment and sense of incompetence that can accompany failing at a valued task. Consequently they are less likely to attempt achievement-oriented tasks and may give up quickly if success is not readily forthcoming. </a:t>
            </a:r>
            <a:endParaRPr lang="en-US" sz="1400" i="1" dirty="0">
              <a:solidFill>
                <a:srgbClr val="6666FF"/>
              </a:solidFill>
              <a:latin typeface="Montserrat Light" panose="00000400000000000000" pitchFamily="50" charset="0"/>
            </a:endParaRPr>
          </a:p>
          <a:p>
            <a:pPr>
              <a:lnSpc>
                <a:spcPct val="150000"/>
              </a:lnSpc>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r>
              <a:rPr lang="en-US" sz="1400" i="1" dirty="0">
                <a:latin typeface="Montserrat Light" panose="00000400000000000000" pitchFamily="50" charset="0"/>
              </a:rPr>
              <a:t>Adapted from You’re Hired, Carl Beuke, PhD</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3" y="445168"/>
            <a:ext cx="44637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Motivation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947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320351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3" y="1317829"/>
            <a:ext cx="11173327" cy="3816622"/>
          </a:xfrm>
          <a:prstGeom prst="rect">
            <a:avLst/>
          </a:prstGeom>
        </p:spPr>
        <p:txBody>
          <a:bodyPr wrap="square">
            <a:spAutoFit/>
          </a:bodyPr>
          <a:lstStyle/>
          <a:p>
            <a:pPr>
              <a:lnSpc>
                <a:spcPct val="150000"/>
              </a:lnSpc>
            </a:pPr>
            <a:r>
              <a:rPr lang="en-US" sz="1400" dirty="0">
                <a:latin typeface="Montserrat Light" panose="00000400000000000000" pitchFamily="50" charset="0"/>
              </a:rPr>
              <a:t>Where total avoidance of tasks is not possible, failure-avoiding individuals may procrastinate, give less than their best effort or engage in other </a:t>
            </a:r>
            <a:r>
              <a:rPr lang="en-US" sz="1400" i="1" dirty="0">
                <a:latin typeface="Montserrat Light" panose="00000400000000000000" pitchFamily="50" charset="0"/>
              </a:rPr>
              <a:t>self-handicapping</a:t>
            </a:r>
            <a:r>
              <a:rPr lang="en-US" sz="1400" dirty="0">
                <a:latin typeface="Montserrat Light" panose="00000400000000000000" pitchFamily="50" charset="0"/>
              </a:rPr>
              <a:t> behavior that provides a face-saving excuse in the event of failure (e.g., drinking heavily the night before an important exam).</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Of course, achievement motivation versus failure-avoidance motivation exists on a continuum, with most of us falling somewhere in the middle. In the research literature, this continuum is described as relative motive strength.</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An individual's relative motive strength does not exist in a vacuum but is associated with an elaborate matrix of beliefs that justify the commitment of intense effort toward goal achievement, or the relative lack thereof. </a:t>
            </a:r>
          </a:p>
          <a:p>
            <a:pPr>
              <a:lnSpc>
                <a:spcPct val="150000"/>
              </a:lnSpc>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r>
              <a:rPr lang="en-US" sz="1400" i="1" dirty="0">
                <a:latin typeface="Montserrat Light" panose="00000400000000000000" pitchFamily="50" charset="0"/>
              </a:rPr>
              <a:t>Adapted from You’re Hired, Carl Beuke, PhD</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3" y="445168"/>
            <a:ext cx="44637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Motivation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947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216085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89284" y="1240888"/>
            <a:ext cx="11173327" cy="5863336"/>
          </a:xfrm>
          <a:prstGeom prst="rect">
            <a:avLst/>
          </a:prstGeom>
        </p:spPr>
        <p:txBody>
          <a:bodyPr wrap="square">
            <a:spAutoFit/>
          </a:bodyPr>
          <a:lstStyle/>
          <a:p>
            <a:pPr>
              <a:lnSpc>
                <a:spcPct val="150000"/>
              </a:lnSpc>
            </a:pPr>
            <a:r>
              <a:rPr lang="en-US" sz="1400" dirty="0">
                <a:latin typeface="Montserrat Light" panose="00000400000000000000" pitchFamily="50" charset="0"/>
              </a:rPr>
              <a:t>The core beliefs that differentiate achievement motivated individuals are:</a:t>
            </a:r>
            <a:br>
              <a:rPr lang="en-US" sz="1400" dirty="0">
                <a:latin typeface="Montserrat Light" panose="00000400000000000000" pitchFamily="50" charset="0"/>
              </a:rPr>
            </a:b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1. Success is your personal responsibility</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Achievement-motivated individuals tend to believe that initiative, effort and persistence are key determinants of success at demanding tasks. Failure-avoiding individuals are more likely to view success as dependent on available resources and situational constraints (e.g., the task is too hard, or the marker was biased).</a:t>
            </a:r>
          </a:p>
          <a:p>
            <a:pPr>
              <a:lnSpc>
                <a:spcPct val="150000"/>
              </a:lnSpc>
            </a:pPr>
            <a:endParaRPr lang="en-US" sz="1050" dirty="0">
              <a:latin typeface="Montserrat Light" panose="00000400000000000000" pitchFamily="50" charset="0"/>
            </a:endParaRPr>
          </a:p>
          <a:p>
            <a:pPr>
              <a:lnSpc>
                <a:spcPct val="150000"/>
              </a:lnSpc>
            </a:pPr>
            <a:r>
              <a:rPr lang="en-US" sz="1400" b="1" dirty="0">
                <a:latin typeface="Montserrat Light" panose="00000400000000000000" pitchFamily="50" charset="0"/>
              </a:rPr>
              <a:t>2. Demanding tasks are opportunities</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Achievement-motivated individuals tend to see demanding tasks where success is uncertain as ‘challenges’ or ‘opportunities.' Failure-avoiding individuals are more likely to see them as ‘threats' that may lead to the embarrassment of failure. An achievement-motivated individual might tell a failure-avoiding individual, "Anything worthwhile is difficult, so stop acting so surprised."</a:t>
            </a:r>
          </a:p>
          <a:p>
            <a:pPr>
              <a:lnSpc>
                <a:spcPct val="150000"/>
              </a:lnSpc>
            </a:pPr>
            <a:endParaRPr lang="en-US" sz="1050" dirty="0">
              <a:latin typeface="Montserrat Light" panose="00000400000000000000" pitchFamily="50" charset="0"/>
            </a:endParaRPr>
          </a:p>
          <a:p>
            <a:pPr>
              <a:lnSpc>
                <a:spcPct val="150000"/>
              </a:lnSpc>
            </a:pPr>
            <a:r>
              <a:rPr lang="en-US" sz="1400" b="1" dirty="0">
                <a:latin typeface="Montserrat Light" panose="00000400000000000000" pitchFamily="50" charset="0"/>
              </a:rPr>
              <a:t>3. Achievement striving is enjoyable</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Achievement-motivated individuals associate effort on demanding tasks with dedication, concentration, commitment and involvement. Failure-avoiding individuals categorize such effort as overloading or stressful. They see perseverance in the face of setbacks and obstacles as slightly compulsive.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3" y="445168"/>
            <a:ext cx="44637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Motivation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947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1526278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89284" y="1240888"/>
            <a:ext cx="11173327" cy="5817170"/>
          </a:xfrm>
          <a:prstGeom prst="rect">
            <a:avLst/>
          </a:prstGeom>
        </p:spPr>
        <p:txBody>
          <a:bodyPr wrap="square">
            <a:spAutoFit/>
          </a:bodyPr>
          <a:lstStyle/>
          <a:p>
            <a:pPr>
              <a:lnSpc>
                <a:spcPct val="150000"/>
              </a:lnSpc>
            </a:pPr>
            <a:r>
              <a:rPr lang="en-US" sz="1400" b="1" dirty="0">
                <a:latin typeface="Montserrat Light" panose="00000400000000000000" pitchFamily="50" charset="0"/>
              </a:rPr>
              <a:t>4. Achievement striving is valuable</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Achievement-motivated individuals value hard work in and of itself. Failure-avoiding individuals may mock achievement striving as </a:t>
            </a:r>
            <a:r>
              <a:rPr lang="en-US" sz="1400" i="1" dirty="0">
                <a:latin typeface="Montserrat Light" panose="00000400000000000000" pitchFamily="50" charset="0"/>
              </a:rPr>
              <a:t>uncool</a:t>
            </a:r>
            <a:r>
              <a:rPr lang="en-US" sz="1400" dirty="0">
                <a:latin typeface="Montserrat Light" panose="00000400000000000000" pitchFamily="50" charset="0"/>
              </a:rPr>
              <a:t> (e.g., the attitude that the “L” on learner plates stands for loser). They may associate achievement striving with lack of a social life or even early death by heart attack.</a:t>
            </a:r>
          </a:p>
          <a:p>
            <a:pPr>
              <a:lnSpc>
                <a:spcPct val="150000"/>
              </a:lnSpc>
            </a:pPr>
            <a:endParaRPr lang="en-US" sz="1050" b="1" dirty="0">
              <a:latin typeface="Montserrat Light" panose="00000400000000000000" pitchFamily="50" charset="0"/>
            </a:endParaRPr>
          </a:p>
          <a:p>
            <a:pPr>
              <a:lnSpc>
                <a:spcPct val="150000"/>
              </a:lnSpc>
            </a:pPr>
            <a:r>
              <a:rPr lang="en-US" sz="1400" b="1" dirty="0">
                <a:latin typeface="Montserrat Light" panose="00000400000000000000" pitchFamily="50" charset="0"/>
              </a:rPr>
              <a:t>5. Skills can be improved</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Achievement-motivated individuals have a strong belief that they can improve their performance on demanding tasks with practice, training, coaching and dedication to learning. Failure-avoiding individuals tend to see skills as fixed and/or dependent on innate talents. The research into how skills can most effectively be improved is discussed here.</a:t>
            </a:r>
          </a:p>
          <a:p>
            <a:pPr>
              <a:lnSpc>
                <a:spcPct val="150000"/>
              </a:lnSpc>
            </a:pPr>
            <a:endParaRPr lang="en-US" sz="1050" b="1" dirty="0">
              <a:latin typeface="Montserrat Light" panose="00000400000000000000" pitchFamily="50" charset="0"/>
            </a:endParaRPr>
          </a:p>
          <a:p>
            <a:pPr>
              <a:lnSpc>
                <a:spcPct val="150000"/>
              </a:lnSpc>
            </a:pPr>
            <a:r>
              <a:rPr lang="en-US" sz="1400" b="1" dirty="0">
                <a:latin typeface="Montserrat Light" panose="00000400000000000000" pitchFamily="50" charset="0"/>
              </a:rPr>
              <a:t>6. Persistence works</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Achievement-motivated individuals are inclined to believe that continued effort and commitment will overcome initial obstacles or failures. Failure-avoiding individuals are inclined to see initial failure as a sign of things to come. The achievement-motivated individual might say, "Don't assume that you can't do something until you've tried. And I mean really tried, like tried 3,000 times. Don’t just try three times and give up.” The failure-avoiding individual might respond, "You really need to learn when to quit."</a:t>
            </a:r>
          </a:p>
          <a:p>
            <a:pPr>
              <a:lnSpc>
                <a:spcPct val="150000"/>
              </a:lnSpc>
              <a:defRPr/>
            </a:pPr>
            <a:r>
              <a:rPr lang="en-US" sz="1400" i="1" dirty="0">
                <a:latin typeface="Montserrat Light" panose="00000400000000000000" pitchFamily="50" charset="0"/>
              </a:rPr>
              <a:t>Adapted from You’re Hired, Carl Beuke, PhD</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3" y="445168"/>
            <a:ext cx="44637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Motivation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947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25</a:t>
            </a:r>
          </a:p>
        </p:txBody>
      </p:sp>
    </p:spTree>
    <p:extLst>
      <p:ext uri="{BB962C8B-B14F-4D97-AF65-F5344CB8AC3E}">
        <p14:creationId xmlns:p14="http://schemas.microsoft.com/office/powerpoint/2010/main" val="416836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Placeholder 10">
            <a:extLst>
              <a:ext uri="{FF2B5EF4-FFF2-40B4-BE49-F238E27FC236}">
                <a16:creationId xmlns:a16="http://schemas.microsoft.com/office/drawing/2014/main" id="{338DD16B-3384-4919-A280-E7B4E77BC6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 b="1250"/>
          <a:stretch/>
        </p:blipFill>
        <p:spPr>
          <a:xfrm>
            <a:off x="7597711" y="10"/>
            <a:ext cx="4635571" cy="6857990"/>
          </a:xfrm>
          <a:prstGeom prst="rect">
            <a:avLst/>
          </a:prstGeom>
          <a:effectLst/>
        </p:spPr>
      </p:pic>
      <p:pic>
        <p:nvPicPr>
          <p:cNvPr id="10" name="Picture 9">
            <a:extLst>
              <a:ext uri="{FF2B5EF4-FFF2-40B4-BE49-F238E27FC236}">
                <a16:creationId xmlns:a16="http://schemas.microsoft.com/office/drawing/2014/main" id="{209A38B7-95C0-44DC-BF17-75CD9056D7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84" r="6434" b="-1"/>
          <a:stretch/>
        </p:blipFill>
        <p:spPr>
          <a:xfrm flipH="1" flipV="1">
            <a:off x="13118755" y="7376984"/>
            <a:ext cx="79625" cy="8649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9" name="Picture 8">
            <a:extLst>
              <a:ext uri="{FF2B5EF4-FFF2-40B4-BE49-F238E27FC236}">
                <a16:creationId xmlns:a16="http://schemas.microsoft.com/office/drawing/2014/main" id="{E1DA2867-5BE7-471B-B379-88168BFA1A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41564" y="7138985"/>
            <a:ext cx="59324" cy="45719"/>
          </a:xfrm>
          <a:prstGeom prst="rect">
            <a:avLst/>
          </a:pr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1215543" y="1509783"/>
            <a:ext cx="4524293" cy="4464620"/>
          </a:xfrm>
          <a:prstGeom prst="rect">
            <a:avLst/>
          </a:prstGeom>
        </p:spPr>
        <p:txBody>
          <a:bodyPr wrap="square">
            <a:spAutoFit/>
          </a:bodyPr>
          <a:lstStyle/>
          <a:p>
            <a:pPr lvl="0">
              <a:lnSpc>
                <a:spcPts val="1900"/>
              </a:lnSpc>
              <a:defRPr/>
            </a:pPr>
            <a:r>
              <a:rPr lang="en-US" sz="1400" b="1" dirty="0">
                <a:solidFill>
                  <a:srgbClr val="F05958"/>
                </a:solidFill>
                <a:latin typeface="Montserrat Light" panose="00000400000000000000" pitchFamily="50" charset="0"/>
              </a:rPr>
              <a:t>Benefits:</a:t>
            </a:r>
          </a:p>
          <a:p>
            <a:pPr marL="285750" lvl="0" indent="-285750">
              <a:lnSpc>
                <a:spcPts val="1900"/>
              </a:lnSpc>
              <a:buFont typeface="Wingdings" panose="05000000000000000000" pitchFamily="2" charset="2"/>
              <a:buChar char="§"/>
              <a:defRPr/>
            </a:pPr>
            <a:r>
              <a:rPr lang="en-US" sz="1400" dirty="0">
                <a:solidFill>
                  <a:prstClr val="black"/>
                </a:solidFill>
                <a:latin typeface="Montserrat Light" panose="00000400000000000000" pitchFamily="50" charset="0"/>
              </a:rPr>
              <a:t>Clarity</a:t>
            </a:r>
          </a:p>
          <a:p>
            <a:pPr marL="285750" lvl="0" indent="-285750">
              <a:lnSpc>
                <a:spcPts val="1900"/>
              </a:lnSpc>
              <a:buFont typeface="Wingdings" panose="05000000000000000000" pitchFamily="2" charset="2"/>
              <a:buChar char="§"/>
              <a:defRPr/>
            </a:pPr>
            <a:r>
              <a:rPr lang="en-US" sz="1400" dirty="0">
                <a:solidFill>
                  <a:prstClr val="black"/>
                </a:solidFill>
                <a:latin typeface="Montserrat Light" panose="00000400000000000000" pitchFamily="50" charset="0"/>
              </a:rPr>
              <a:t>Perspective</a:t>
            </a:r>
          </a:p>
          <a:p>
            <a:pPr marL="285750" lvl="0" indent="-285750">
              <a:lnSpc>
                <a:spcPts val="1900"/>
              </a:lnSpc>
              <a:buFont typeface="Wingdings" panose="05000000000000000000" pitchFamily="2" charset="2"/>
              <a:buChar char="§"/>
              <a:defRPr/>
            </a:pPr>
            <a:r>
              <a:rPr lang="en-US" sz="1400" dirty="0">
                <a:solidFill>
                  <a:prstClr val="black"/>
                </a:solidFill>
                <a:latin typeface="Montserrat Light" panose="00000400000000000000" pitchFamily="50" charset="0"/>
              </a:rPr>
              <a:t>Wisdom</a:t>
            </a:r>
          </a:p>
          <a:p>
            <a:pPr marL="285750" lvl="0" indent="-285750">
              <a:lnSpc>
                <a:spcPts val="1900"/>
              </a:lnSpc>
              <a:buFont typeface="Wingdings" panose="05000000000000000000" pitchFamily="2" charset="2"/>
              <a:buChar char="§"/>
              <a:defRPr/>
            </a:pPr>
            <a:r>
              <a:rPr lang="en-US" sz="1400" dirty="0">
                <a:solidFill>
                  <a:prstClr val="black"/>
                </a:solidFill>
                <a:latin typeface="Montserrat Light" panose="00000400000000000000" pitchFamily="50" charset="0"/>
              </a:rPr>
              <a:t>Creates inner peace</a:t>
            </a:r>
          </a:p>
          <a:p>
            <a:pPr marL="285750" lvl="0" indent="-285750">
              <a:lnSpc>
                <a:spcPts val="1900"/>
              </a:lnSpc>
              <a:buFont typeface="Wingdings" panose="05000000000000000000" pitchFamily="2" charset="2"/>
              <a:buChar char="§"/>
              <a:defRPr/>
            </a:pPr>
            <a:r>
              <a:rPr lang="en-US" sz="1400" dirty="0">
                <a:solidFill>
                  <a:prstClr val="black"/>
                </a:solidFill>
                <a:latin typeface="Montserrat Light" panose="00000400000000000000" pitchFamily="50" charset="0"/>
              </a:rPr>
              <a:t>Understanding</a:t>
            </a:r>
          </a:p>
          <a:p>
            <a:pPr marL="285750" lvl="0" indent="-285750">
              <a:lnSpc>
                <a:spcPts val="1900"/>
              </a:lnSpc>
              <a:buFont typeface="Wingdings" panose="05000000000000000000" pitchFamily="2" charset="2"/>
              <a:buChar char="§"/>
              <a:defRPr/>
            </a:pPr>
            <a:r>
              <a:rPr lang="en-US" sz="1400" dirty="0">
                <a:solidFill>
                  <a:prstClr val="black"/>
                </a:solidFill>
                <a:latin typeface="Montserrat Light" panose="00000400000000000000" pitchFamily="50" charset="0"/>
              </a:rPr>
              <a:t>Spiritual harmony</a:t>
            </a:r>
          </a:p>
          <a:p>
            <a:pPr marL="285750" lvl="0" indent="-285750">
              <a:lnSpc>
                <a:spcPts val="1900"/>
              </a:lnSpc>
              <a:buFont typeface="Wingdings" panose="05000000000000000000" pitchFamily="2" charset="2"/>
              <a:buChar char="§"/>
              <a:defRPr/>
            </a:pPr>
            <a:r>
              <a:rPr lang="en-US" sz="1400" dirty="0">
                <a:solidFill>
                  <a:prstClr val="black"/>
                </a:solidFill>
                <a:latin typeface="Montserrat Light" panose="00000400000000000000" pitchFamily="50" charset="0"/>
              </a:rPr>
              <a:t>Relaxation</a:t>
            </a:r>
          </a:p>
          <a:p>
            <a:pPr marL="285750" lvl="0" indent="-285750">
              <a:lnSpc>
                <a:spcPts val="1900"/>
              </a:lnSpc>
              <a:buFont typeface="Wingdings" panose="05000000000000000000" pitchFamily="2" charset="2"/>
              <a:buChar char="§"/>
              <a:defRPr/>
            </a:pPr>
            <a:r>
              <a:rPr lang="en-US" sz="1400" dirty="0">
                <a:solidFill>
                  <a:prstClr val="black"/>
                </a:solidFill>
                <a:latin typeface="Montserrat Light" panose="00000400000000000000" pitchFamily="50" charset="0"/>
              </a:rPr>
              <a:t>Enlightenment</a:t>
            </a:r>
          </a:p>
          <a:p>
            <a:pPr marL="285750" lvl="0" indent="-285750">
              <a:lnSpc>
                <a:spcPts val="1900"/>
              </a:lnSpc>
              <a:buFont typeface="Wingdings" panose="05000000000000000000" pitchFamily="2" charset="2"/>
              <a:buChar char="§"/>
              <a:defRPr/>
            </a:pPr>
            <a:r>
              <a:rPr lang="en-US" sz="1400" dirty="0">
                <a:solidFill>
                  <a:prstClr val="black"/>
                </a:solidFill>
                <a:latin typeface="Montserrat Light" panose="00000400000000000000" pitchFamily="50" charset="0"/>
              </a:rPr>
              <a:t>Deepens relationship with our god</a:t>
            </a:r>
          </a:p>
          <a:p>
            <a:pPr marL="285750" lvl="0" indent="-285750">
              <a:lnSpc>
                <a:spcPts val="1900"/>
              </a:lnSpc>
              <a:buFont typeface="Wingdings" panose="05000000000000000000" pitchFamily="2" charset="2"/>
              <a:buChar char="§"/>
              <a:defRPr/>
            </a:pPr>
            <a:r>
              <a:rPr lang="en-US" sz="1400" dirty="0">
                <a:solidFill>
                  <a:prstClr val="black"/>
                </a:solidFill>
                <a:latin typeface="Montserrat Light" panose="00000400000000000000" pitchFamily="50" charset="0"/>
              </a:rPr>
              <a:t>Introspection</a:t>
            </a:r>
          </a:p>
          <a:p>
            <a:pPr marL="285750" lvl="0" indent="-285750">
              <a:lnSpc>
                <a:spcPts val="1900"/>
              </a:lnSpc>
              <a:buFont typeface="Wingdings" panose="05000000000000000000" pitchFamily="2" charset="2"/>
              <a:buChar char="§"/>
              <a:defRPr/>
            </a:pPr>
            <a:r>
              <a:rPr lang="en-US" sz="1400" dirty="0">
                <a:solidFill>
                  <a:prstClr val="black"/>
                </a:solidFill>
                <a:latin typeface="Montserrat Light" panose="00000400000000000000" pitchFamily="50" charset="0"/>
              </a:rPr>
              <a:t>Ideas</a:t>
            </a:r>
          </a:p>
          <a:p>
            <a:pPr marL="285750" lvl="0" indent="-285750">
              <a:lnSpc>
                <a:spcPts val="1900"/>
              </a:lnSpc>
              <a:buFont typeface="Wingdings" panose="05000000000000000000" pitchFamily="2" charset="2"/>
              <a:buChar char="§"/>
              <a:defRPr/>
            </a:pPr>
            <a:r>
              <a:rPr lang="en-US" sz="1400" dirty="0">
                <a:solidFill>
                  <a:prstClr val="black"/>
                </a:solidFill>
                <a:latin typeface="Montserrat Light" panose="00000400000000000000" pitchFamily="50" charset="0"/>
              </a:rPr>
              <a:t>Assurance </a:t>
            </a:r>
          </a:p>
          <a:p>
            <a:pPr marL="285750" lvl="0" indent="-285750">
              <a:lnSpc>
                <a:spcPts val="1900"/>
              </a:lnSpc>
              <a:buFont typeface="Wingdings" panose="05000000000000000000" pitchFamily="2" charset="2"/>
              <a:buChar char="§"/>
              <a:defRPr/>
            </a:pPr>
            <a:r>
              <a:rPr lang="en-US" sz="1400" dirty="0">
                <a:solidFill>
                  <a:prstClr val="black"/>
                </a:solidFill>
                <a:latin typeface="Montserrat Light" panose="00000400000000000000" pitchFamily="50" charset="0"/>
              </a:rPr>
              <a:t>Puts us in the present</a:t>
            </a:r>
          </a:p>
          <a:p>
            <a:pPr marL="285750" lvl="0" indent="-285750">
              <a:lnSpc>
                <a:spcPts val="1900"/>
              </a:lnSpc>
              <a:buFont typeface="Wingdings" panose="05000000000000000000" pitchFamily="2" charset="2"/>
              <a:buChar char="§"/>
              <a:defRPr/>
            </a:pPr>
            <a:r>
              <a:rPr lang="en-US" sz="1400" dirty="0">
                <a:solidFill>
                  <a:prstClr val="black"/>
                </a:solidFill>
                <a:latin typeface="Montserrat Light" panose="00000400000000000000" pitchFamily="50" charset="0"/>
              </a:rPr>
              <a:t>Improves flow of oxygen to lungs</a:t>
            </a:r>
          </a:p>
          <a:p>
            <a:pPr marL="285750" lvl="0" indent="-285750">
              <a:lnSpc>
                <a:spcPts val="1900"/>
              </a:lnSpc>
              <a:buFont typeface="Wingdings" panose="05000000000000000000" pitchFamily="2" charset="2"/>
              <a:buChar char="§"/>
              <a:defRPr/>
            </a:pPr>
            <a:r>
              <a:rPr lang="en-US" sz="1400" dirty="0">
                <a:solidFill>
                  <a:prstClr val="black"/>
                </a:solidFill>
                <a:latin typeface="Montserrat Light" panose="00000400000000000000" pitchFamily="50" charset="0"/>
              </a:rPr>
              <a:t>Improves blood flow</a:t>
            </a:r>
          </a:p>
          <a:p>
            <a:pPr marL="285750" lvl="0" indent="-285750">
              <a:lnSpc>
                <a:spcPts val="1900"/>
              </a:lnSpc>
              <a:buFont typeface="Wingdings" panose="05000000000000000000" pitchFamily="2" charset="2"/>
              <a:buChar char="§"/>
              <a:defRPr/>
            </a:pPr>
            <a:r>
              <a:rPr lang="en-US" sz="1400" dirty="0">
                <a:solidFill>
                  <a:prstClr val="black"/>
                </a:solidFill>
                <a:latin typeface="Montserrat Light" panose="00000400000000000000" pitchFamily="50" charset="0"/>
              </a:rPr>
              <a:t>Reduces anxiety</a:t>
            </a:r>
          </a:p>
          <a:p>
            <a:pPr marL="285750" lvl="0" indent="-285750">
              <a:lnSpc>
                <a:spcPts val="1900"/>
              </a:lnSpc>
              <a:buFont typeface="Wingdings" panose="05000000000000000000" pitchFamily="2" charset="2"/>
              <a:buChar char="§"/>
              <a:defRPr/>
            </a:pPr>
            <a:r>
              <a:rPr lang="en-US" sz="1400" dirty="0">
                <a:solidFill>
                  <a:prstClr val="black"/>
                </a:solidFill>
                <a:latin typeface="Montserrat Light" panose="00000400000000000000" pitchFamily="50" charset="0"/>
              </a:rPr>
              <a:t>Decreases tension</a:t>
            </a:r>
          </a:p>
        </p:txBody>
      </p:sp>
      <p:sp>
        <p:nvSpPr>
          <p:cNvPr id="22" name="TextBox 21"/>
          <p:cNvSpPr txBox="1"/>
          <p:nvPr/>
        </p:nvSpPr>
        <p:spPr>
          <a:xfrm>
            <a:off x="403788" y="434649"/>
            <a:ext cx="395409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Motivation</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sp>
        <p:nvSpPr>
          <p:cNvPr id="2" name="TextBox 1">
            <a:extLst>
              <a:ext uri="{FF2B5EF4-FFF2-40B4-BE49-F238E27FC236}">
                <a16:creationId xmlns:a16="http://schemas.microsoft.com/office/drawing/2014/main" id="{BE7233F0-9C73-4528-B9C5-F64B9BEF5D5B}"/>
              </a:ext>
            </a:extLst>
          </p:cNvPr>
          <p:cNvSpPr txBox="1"/>
          <p:nvPr/>
        </p:nvSpPr>
        <p:spPr>
          <a:xfrm>
            <a:off x="1366846" y="272670"/>
            <a:ext cx="28535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25</a:t>
            </a:r>
          </a:p>
        </p:txBody>
      </p:sp>
      <p:pic>
        <p:nvPicPr>
          <p:cNvPr id="11" name="Picture Placeholder 10">
            <a:extLst>
              <a:ext uri="{FF2B5EF4-FFF2-40B4-BE49-F238E27FC236}">
                <a16:creationId xmlns:a16="http://schemas.microsoft.com/office/drawing/2014/main" id="{C130AC8D-0F1E-4FCF-8166-762CED029403}"/>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16667" b="16667"/>
          <a:stretch>
            <a:fillRect/>
          </a:stretch>
        </p:blipFill>
        <p:spPr>
          <a:xfrm flipV="1">
            <a:off x="12903200" y="8041596"/>
            <a:ext cx="65088" cy="65088"/>
          </a:xfrm>
          <a:prstGeom prst="rect">
            <a:avLst/>
          </a:prstGeom>
        </p:spPr>
      </p:pic>
    </p:spTree>
    <p:extLst>
      <p:ext uri="{BB962C8B-B14F-4D97-AF65-F5344CB8AC3E}">
        <p14:creationId xmlns:p14="http://schemas.microsoft.com/office/powerpoint/2010/main" val="91472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1446464" y="1457414"/>
            <a:ext cx="9805469" cy="4893840"/>
          </a:xfrm>
          <a:prstGeom prst="rect">
            <a:avLst/>
          </a:prstGeom>
        </p:spPr>
        <p:txBody>
          <a:bodyPr wrap="square">
            <a:spAutoFit/>
          </a:bodyPr>
          <a:lstStyle/>
          <a:p>
            <a:pPr>
              <a:lnSpc>
                <a:spcPct val="150000"/>
              </a:lnSpc>
            </a:pPr>
            <a:r>
              <a:rPr lang="en-US" sz="1400" b="1" dirty="0">
                <a:solidFill>
                  <a:srgbClr val="F05958"/>
                </a:solidFill>
                <a:latin typeface="Montserrat Light" panose="00000400000000000000" pitchFamily="50" charset="0"/>
              </a:rPr>
              <a:t>Some strategies for motivation:</a:t>
            </a:r>
          </a:p>
          <a:p>
            <a:pPr marL="285750" indent="-285750">
              <a:lnSpc>
                <a:spcPct val="150000"/>
              </a:lnSpc>
              <a:buFont typeface="Wingdings" panose="05000000000000000000" pitchFamily="2" charset="2"/>
              <a:buChar char="§"/>
            </a:pPr>
            <a:endParaRPr lang="en-US" sz="1400" b="1" dirty="0">
              <a:solidFill>
                <a:srgbClr val="F05958"/>
              </a:solidFill>
              <a:latin typeface="Montserrat Light" panose="00000400000000000000" pitchFamily="50" charset="0"/>
            </a:endParaRPr>
          </a:p>
          <a:p>
            <a:pPr marL="285750" indent="-285750">
              <a:lnSpc>
                <a:spcPct val="150000"/>
              </a:lnSpc>
              <a:buFont typeface="Wingdings" panose="05000000000000000000" pitchFamily="2" charset="2"/>
              <a:buChar char="§"/>
            </a:pPr>
            <a:r>
              <a:rPr lang="en-US" sz="1400" b="1" i="1" dirty="0">
                <a:solidFill>
                  <a:srgbClr val="F05958"/>
                </a:solidFill>
                <a:latin typeface="Montserrat Light" panose="00000400000000000000" pitchFamily="50" charset="0"/>
              </a:rPr>
              <a:t>Use music - </a:t>
            </a:r>
            <a:r>
              <a:rPr lang="en-US" sz="1400" dirty="0">
                <a:latin typeface="Montserrat Light" panose="00000400000000000000" pitchFamily="50" charset="0"/>
              </a:rPr>
              <a:t>It is proven that, with music, your body perceives less exertion and you can achieve a higher level of output.</a:t>
            </a:r>
          </a:p>
          <a:p>
            <a:pPr marL="285750" indent="-285750">
              <a:lnSpc>
                <a:spcPct val="150000"/>
              </a:lnSpc>
              <a:buFont typeface="Wingdings" panose="05000000000000000000" pitchFamily="2" charset="2"/>
              <a:buChar char="§"/>
            </a:pP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b="1" i="1" dirty="0">
                <a:solidFill>
                  <a:srgbClr val="F05958"/>
                </a:solidFill>
                <a:latin typeface="Montserrat Light" panose="00000400000000000000" pitchFamily="50" charset="0"/>
              </a:rPr>
              <a:t>Self-talk - </a:t>
            </a:r>
            <a:r>
              <a:rPr lang="en-US" sz="1400" dirty="0">
                <a:latin typeface="Montserrat Light" panose="00000400000000000000" pitchFamily="50" charset="0"/>
              </a:rPr>
              <a:t>Look for the progress from your actions. Choose words that empower and motivate you. </a:t>
            </a:r>
          </a:p>
          <a:p>
            <a:pPr marL="285750" indent="-285750">
              <a:lnSpc>
                <a:spcPct val="150000"/>
              </a:lnSpc>
              <a:buFont typeface="Wingdings" panose="05000000000000000000" pitchFamily="2" charset="2"/>
              <a:buChar char="§"/>
            </a:pPr>
            <a:endParaRPr lang="en-US" sz="1400" b="1" i="1" dirty="0">
              <a:solidFill>
                <a:srgbClr val="71ADC7"/>
              </a:solidFill>
              <a:latin typeface="Montserrat Light" panose="00000400000000000000" pitchFamily="50" charset="0"/>
            </a:endParaRPr>
          </a:p>
          <a:p>
            <a:pPr marL="285750" indent="-285750">
              <a:lnSpc>
                <a:spcPct val="150000"/>
              </a:lnSpc>
              <a:buFont typeface="Wingdings" panose="05000000000000000000" pitchFamily="2" charset="2"/>
              <a:buChar char="§"/>
            </a:pPr>
            <a:r>
              <a:rPr lang="en-US" sz="1400" b="1" i="1" dirty="0">
                <a:solidFill>
                  <a:srgbClr val="F05958"/>
                </a:solidFill>
                <a:latin typeface="Montserrat Light" panose="00000400000000000000" pitchFamily="50" charset="0"/>
              </a:rPr>
              <a:t>Focus - </a:t>
            </a:r>
            <a:r>
              <a:rPr lang="en-US" sz="1400" dirty="0">
                <a:latin typeface="Montserrat Light" panose="00000400000000000000" pitchFamily="50" charset="0"/>
              </a:rPr>
              <a:t>What you focus on is your reality; meditation helps a lot with this.  </a:t>
            </a:r>
          </a:p>
          <a:p>
            <a:pPr marL="285750" indent="-285750">
              <a:lnSpc>
                <a:spcPct val="150000"/>
              </a:lnSpc>
              <a:buFont typeface="Wingdings" panose="05000000000000000000" pitchFamily="2" charset="2"/>
              <a:buChar char="§"/>
            </a:pP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b="1" i="1" dirty="0">
                <a:solidFill>
                  <a:srgbClr val="F05958"/>
                </a:solidFill>
                <a:latin typeface="Montserrat Light" panose="00000400000000000000" pitchFamily="50" charset="0"/>
              </a:rPr>
              <a:t>Group - </a:t>
            </a:r>
            <a:r>
              <a:rPr lang="en-US" sz="1400" dirty="0">
                <a:latin typeface="Montserrat Light" panose="00000400000000000000" pitchFamily="50" charset="0"/>
              </a:rPr>
              <a:t>Use a group to motivate, support and encourage.</a:t>
            </a:r>
          </a:p>
          <a:p>
            <a:pPr marL="285750" indent="-285750">
              <a:lnSpc>
                <a:spcPct val="150000"/>
              </a:lnSpc>
              <a:buFont typeface="Wingdings" panose="05000000000000000000" pitchFamily="2" charset="2"/>
              <a:buChar char="§"/>
            </a:pP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b="1" dirty="0">
                <a:solidFill>
                  <a:srgbClr val="F05958"/>
                </a:solidFill>
                <a:latin typeface="Montserrat Light" panose="00000400000000000000" pitchFamily="50" charset="0"/>
              </a:rPr>
              <a:t>Goals - </a:t>
            </a:r>
            <a:r>
              <a:rPr lang="en-US" sz="1400" dirty="0">
                <a:latin typeface="Montserrat Light" panose="00000400000000000000" pitchFamily="50" charset="0"/>
              </a:rPr>
              <a:t>Set goals and then visualize them; long-term, mid-term and short-term.</a:t>
            </a:r>
          </a:p>
          <a:p>
            <a:pPr marL="285750" indent="-285750">
              <a:lnSpc>
                <a:spcPct val="150000"/>
              </a:lnSpc>
              <a:buFont typeface="Wingdings" panose="05000000000000000000" pitchFamily="2" charset="2"/>
              <a:buChar char="§"/>
            </a:pP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b="1" dirty="0">
                <a:solidFill>
                  <a:srgbClr val="F05958"/>
                </a:solidFill>
                <a:latin typeface="Montserrat Light" panose="00000400000000000000" pitchFamily="50" charset="0"/>
              </a:rPr>
              <a:t>Rewards - </a:t>
            </a:r>
            <a:r>
              <a:rPr lang="en-US" sz="1400" dirty="0">
                <a:latin typeface="Montserrat Light" panose="00000400000000000000" pitchFamily="50" charset="0"/>
              </a:rPr>
              <a:t>Set rewards for yourself then follow through. If you do not follow through and give yourself  rewards, you won’t trust yourself and they will no longer hold value.</a:t>
            </a:r>
          </a:p>
        </p:txBody>
      </p:sp>
      <p:sp>
        <p:nvSpPr>
          <p:cNvPr id="6" name="TextBox 5"/>
          <p:cNvSpPr txBox="1"/>
          <p:nvPr/>
        </p:nvSpPr>
        <p:spPr>
          <a:xfrm>
            <a:off x="1349435" y="441751"/>
            <a:ext cx="8359276"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Motivational Strategies</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7" name="Rectangle 6"/>
          <p:cNvSpPr/>
          <p:nvPr/>
        </p:nvSpPr>
        <p:spPr>
          <a:xfrm>
            <a:off x="0"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Picture Placeholder 1"/>
          <p:cNvSpPr>
            <a:spLocks noGrp="1"/>
          </p:cNvSpPr>
          <p:nvPr>
            <p:ph type="pic" sz="quarter" idx="10"/>
          </p:nvPr>
        </p:nvSpPr>
        <p:spPr>
          <a:xfrm flipV="1">
            <a:off x="12645188" y="7460483"/>
            <a:ext cx="45719" cy="45719"/>
          </a:xfrm>
        </p:spPr>
      </p:sp>
      <p:sp>
        <p:nvSpPr>
          <p:cNvPr id="3" name="TextBox 2">
            <a:extLst>
              <a:ext uri="{FF2B5EF4-FFF2-40B4-BE49-F238E27FC236}">
                <a16:creationId xmlns:a16="http://schemas.microsoft.com/office/drawing/2014/main" id="{3F1F20D9-5B05-492B-82D3-D9AC1E10744D}"/>
              </a:ext>
            </a:extLst>
          </p:cNvPr>
          <p:cNvSpPr txBox="1"/>
          <p:nvPr/>
        </p:nvSpPr>
        <p:spPr>
          <a:xfrm>
            <a:off x="2311038" y="257085"/>
            <a:ext cx="1388024" cy="369332"/>
          </a:xfrm>
          <a:prstGeom prst="rect">
            <a:avLst/>
          </a:prstGeom>
          <a:noFill/>
        </p:spPr>
        <p:txBody>
          <a:bodyPr wrap="square" rtlCol="0">
            <a:spAutoFit/>
          </a:bodyPr>
          <a:lstStyle/>
          <a:p>
            <a:r>
              <a:rPr lang="en-US" dirty="0">
                <a:solidFill>
                  <a:schemeClr val="bg1"/>
                </a:solidFill>
                <a:latin typeface="Montserrat" panose="00000500000000000000" pitchFamily="50" charset="0"/>
              </a:rPr>
              <a:t>DAY 25</a:t>
            </a:r>
          </a:p>
        </p:txBody>
      </p:sp>
    </p:spTree>
    <p:extLst>
      <p:ext uri="{BB962C8B-B14F-4D97-AF65-F5344CB8AC3E}">
        <p14:creationId xmlns:p14="http://schemas.microsoft.com/office/powerpoint/2010/main" val="1299482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14" name="Rectangle 13"/>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20"/>
          <p:cNvSpPr/>
          <p:nvPr/>
        </p:nvSpPr>
        <p:spPr>
          <a:xfrm>
            <a:off x="0" y="3069771"/>
            <a:ext cx="3571475" cy="718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432444" y="3069771"/>
            <a:ext cx="341760" cy="646331"/>
          </a:xfrm>
          <a:prstGeom prst="rect">
            <a:avLst/>
          </a:prstGeom>
          <a:noFill/>
        </p:spPr>
        <p:txBody>
          <a:bodyPr wrap="none" rtlCol="0">
            <a:spAutoFit/>
          </a:bodyPr>
          <a:lstStyle/>
          <a:p>
            <a:r>
              <a:rPr lang="en-US" sz="3600" spc="300" dirty="0">
                <a:solidFill>
                  <a:schemeClr val="bg1"/>
                </a:solidFill>
                <a:latin typeface="Montserrat" pitchFamily="2" charset="77"/>
                <a:ea typeface="Lato Medium" panose="020F0502020204030203" pitchFamily="34" charset="0"/>
                <a:cs typeface="Lato Medium" panose="020F0502020204030203" pitchFamily="34" charset="0"/>
              </a:rPr>
              <a:t> </a:t>
            </a:r>
            <a:endParaRPr lang="id-ID" sz="3600" spc="300" dirty="0">
              <a:solidFill>
                <a:schemeClr val="bg1"/>
              </a:solidFill>
              <a:latin typeface="Montserrat" pitchFamily="2" charset="77"/>
              <a:ea typeface="Lato Medium" panose="020F0502020204030203" pitchFamily="34" charset="0"/>
              <a:cs typeface="Lato Medium" panose="020F0502020204030203" pitchFamily="34" charset="0"/>
            </a:endParaRPr>
          </a:p>
        </p:txBody>
      </p:sp>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Picture Placeholder 3"/>
          <p:cNvSpPr>
            <a:spLocks noGrp="1"/>
          </p:cNvSpPr>
          <p:nvPr>
            <p:ph type="pic" sz="quarter" idx="15"/>
          </p:nvPr>
        </p:nvSpPr>
        <p:spPr/>
      </p:sp>
      <p:sp>
        <p:nvSpPr>
          <p:cNvPr id="5" name="Picture Placeholder 4"/>
          <p:cNvSpPr>
            <a:spLocks noGrp="1"/>
          </p:cNvSpPr>
          <p:nvPr>
            <p:ph type="pic" sz="quarter" idx="12"/>
          </p:nvPr>
        </p:nvSpPr>
        <p:spPr/>
      </p:sp>
      <p:sp>
        <p:nvSpPr>
          <p:cNvPr id="6" name="Picture Placeholder 5"/>
          <p:cNvSpPr>
            <a:spLocks noGrp="1"/>
          </p:cNvSpPr>
          <p:nvPr>
            <p:ph type="pic" sz="quarter" idx="11"/>
          </p:nvPr>
        </p:nvSpPr>
        <p:spPr/>
      </p:sp>
      <p:sp>
        <p:nvSpPr>
          <p:cNvPr id="7" name="Picture Placeholder 6"/>
          <p:cNvSpPr>
            <a:spLocks noGrp="1"/>
          </p:cNvSpPr>
          <p:nvPr>
            <p:ph type="pic" sz="quarter" idx="10"/>
          </p:nvPr>
        </p:nvSpPr>
        <p:spPr/>
      </p:sp>
      <p:sp>
        <p:nvSpPr>
          <p:cNvPr id="8" name="Rectangle 7">
            <a:extLst>
              <a:ext uri="{FF2B5EF4-FFF2-40B4-BE49-F238E27FC236}">
                <a16:creationId xmlns:a16="http://schemas.microsoft.com/office/drawing/2014/main" id="{05A933C7-762D-44F6-A246-67555ACCEFE4}"/>
              </a:ext>
            </a:extLst>
          </p:cNvPr>
          <p:cNvSpPr/>
          <p:nvPr/>
        </p:nvSpPr>
        <p:spPr>
          <a:xfrm>
            <a:off x="432443" y="378252"/>
            <a:ext cx="3569375" cy="830997"/>
          </a:xfrm>
          <a:prstGeom prst="rect">
            <a:avLst/>
          </a:prstGeom>
        </p:spPr>
        <p:txBody>
          <a:bodyPr wrap="none">
            <a:spAutoFit/>
          </a:bodyPr>
          <a:lstStyle/>
          <a:p>
            <a:r>
              <a:rPr lang="en-US" sz="4800" b="1" dirty="0">
                <a:solidFill>
                  <a:srgbClr val="27B2B1"/>
                </a:solidFill>
                <a:latin typeface="Montserrat" panose="00000500000000000000" pitchFamily="50" charset="0"/>
              </a:rPr>
              <a:t>Motivation</a:t>
            </a:r>
            <a:endParaRPr lang="en-US" sz="4800" dirty="0">
              <a:solidFill>
                <a:srgbClr val="27B2B1"/>
              </a:solidFill>
              <a:latin typeface="Montserrat" panose="00000500000000000000" pitchFamily="50" charset="0"/>
            </a:endParaRPr>
          </a:p>
        </p:txBody>
      </p:sp>
      <p:sp>
        <p:nvSpPr>
          <p:cNvPr id="9" name="TextBox 8">
            <a:extLst>
              <a:ext uri="{FF2B5EF4-FFF2-40B4-BE49-F238E27FC236}">
                <a16:creationId xmlns:a16="http://schemas.microsoft.com/office/drawing/2014/main" id="{AED0DD38-EC34-41A9-B089-ED86213FF5E1}"/>
              </a:ext>
            </a:extLst>
          </p:cNvPr>
          <p:cNvSpPr txBox="1"/>
          <p:nvPr/>
        </p:nvSpPr>
        <p:spPr>
          <a:xfrm>
            <a:off x="1392770" y="291754"/>
            <a:ext cx="1648720" cy="369332"/>
          </a:xfrm>
          <a:prstGeom prst="rect">
            <a:avLst/>
          </a:prstGeom>
          <a:noFill/>
        </p:spPr>
        <p:txBody>
          <a:bodyPr wrap="square" rtlCol="0">
            <a:spAutoFit/>
          </a:bodyPr>
          <a:lstStyle/>
          <a:p>
            <a:r>
              <a:rPr lang="en-US" dirty="0">
                <a:solidFill>
                  <a:srgbClr val="27B2B1"/>
                </a:solidFill>
              </a:rPr>
              <a:t>DAY 25</a:t>
            </a:r>
          </a:p>
        </p:txBody>
      </p:sp>
      <p:sp>
        <p:nvSpPr>
          <p:cNvPr id="10" name="Rectangle 9">
            <a:extLst>
              <a:ext uri="{FF2B5EF4-FFF2-40B4-BE49-F238E27FC236}">
                <a16:creationId xmlns:a16="http://schemas.microsoft.com/office/drawing/2014/main" id="{2EA8244E-3635-456F-B2B5-A3ACACC527D9}"/>
              </a:ext>
            </a:extLst>
          </p:cNvPr>
          <p:cNvSpPr/>
          <p:nvPr/>
        </p:nvSpPr>
        <p:spPr>
          <a:xfrm>
            <a:off x="3041490" y="2354191"/>
            <a:ext cx="6096000" cy="2110706"/>
          </a:xfrm>
          <a:prstGeom prst="rect">
            <a:avLst/>
          </a:prstGeom>
        </p:spPr>
        <p:txBody>
          <a:bodyPr>
            <a:spAutoFit/>
          </a:bodyPr>
          <a:lstStyle/>
          <a:p>
            <a:pPr algn="ctr">
              <a:lnSpc>
                <a:spcPct val="150000"/>
              </a:lnSpc>
            </a:pPr>
            <a:r>
              <a:rPr lang="en-US" dirty="0">
                <a:latin typeface="Montserrat Light" panose="00000400000000000000" pitchFamily="50" charset="0"/>
              </a:rPr>
              <a:t>“Desire is the key to motivation, but it's determination and commitment to an unrelenting pursuit of your goal - a commitment to excellence - that will enable you to attain the success you seek.” </a:t>
            </a:r>
            <a:br>
              <a:rPr lang="en-US" dirty="0">
                <a:solidFill>
                  <a:srgbClr val="71ADC7"/>
                </a:solidFill>
                <a:latin typeface="Montserrat Light" panose="00000400000000000000" pitchFamily="50" charset="0"/>
              </a:rPr>
            </a:br>
            <a:r>
              <a:rPr lang="en-US" dirty="0">
                <a:solidFill>
                  <a:srgbClr val="F05958"/>
                </a:solidFill>
                <a:latin typeface="Montserrat Light" panose="00000400000000000000" pitchFamily="50" charset="0"/>
              </a:rPr>
              <a:t>-</a:t>
            </a:r>
            <a:r>
              <a:rPr lang="en-US" i="1" dirty="0">
                <a:solidFill>
                  <a:srgbClr val="F05958"/>
                </a:solidFill>
                <a:latin typeface="Montserrat Light" panose="00000400000000000000" pitchFamily="50" charset="0"/>
              </a:rPr>
              <a:t>Mario Andretti  </a:t>
            </a:r>
          </a:p>
        </p:txBody>
      </p:sp>
    </p:spTree>
    <p:extLst>
      <p:ext uri="{BB962C8B-B14F-4D97-AF65-F5344CB8AC3E}">
        <p14:creationId xmlns:p14="http://schemas.microsoft.com/office/powerpoint/2010/main" val="3800688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1083</Words>
  <Application>Microsoft Office PowerPoint</Application>
  <PresentationFormat>Widescreen</PresentationFormat>
  <Paragraphs>113</Paragraphs>
  <Slides>11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Arial</vt:lpstr>
      <vt:lpstr>Calibri</vt:lpstr>
      <vt:lpstr>Calibri Light</vt:lpstr>
      <vt:lpstr>Lato Medium</vt:lpstr>
      <vt:lpstr>Montserrat</vt:lpstr>
      <vt:lpstr>Montserrat Alternates ExtraBold</vt:lpstr>
      <vt:lpstr>Montserrat Light</vt:lpstr>
      <vt:lpstr>Wingdings</vt:lpstr>
      <vt:lpstr>Office Theme</vt:lpstr>
      <vt:lpstr>5_Office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USER</cp:lastModifiedBy>
  <cp:revision>7</cp:revision>
  <dcterms:created xsi:type="dcterms:W3CDTF">2019-12-31T20:55:48Z</dcterms:created>
  <dcterms:modified xsi:type="dcterms:W3CDTF">2025-03-13T21:00:21Z</dcterms:modified>
</cp:coreProperties>
</file>