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 id="2147483712" r:id="rId3"/>
  </p:sldMasterIdLst>
  <p:notesMasterIdLst>
    <p:notesMasterId r:id="rId10"/>
  </p:notesMasterIdLst>
  <p:sldIdLst>
    <p:sldId id="256" r:id="rId4"/>
    <p:sldId id="315" r:id="rId5"/>
    <p:sldId id="402" r:id="rId6"/>
    <p:sldId id="403" r:id="rId7"/>
    <p:sldId id="350" r:id="rId8"/>
    <p:sldId id="303" r:id="rId9"/>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B2B1"/>
    <a:srgbClr val="CCEAEA"/>
    <a:srgbClr val="A8DDDC"/>
    <a:srgbClr val="FDE9E9"/>
    <a:srgbClr val="1456A3"/>
    <a:srgbClr val="1EBBB0"/>
    <a:srgbClr val="54BE8F"/>
    <a:srgbClr val="F49A20"/>
    <a:srgbClr val="F06195"/>
    <a:srgbClr val="2963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4660"/>
  </p:normalViewPr>
  <p:slideViewPr>
    <p:cSldViewPr snapToGrid="0">
      <p:cViewPr varScale="1">
        <p:scale>
          <a:sx n="67" d="100"/>
          <a:sy n="67" d="100"/>
        </p:scale>
        <p:origin x="640" y="4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Wiederin" userId="637f652a6015893c" providerId="LiveId" clId="{DBFEDC6F-9FBB-4E1C-BF06-49E74E01B5D6}"/>
    <pc:docChg chg="delSld">
      <pc:chgData name="Mark Wiederin" userId="637f652a6015893c" providerId="LiveId" clId="{DBFEDC6F-9FBB-4E1C-BF06-49E74E01B5D6}" dt="2021-07-19T04:06:40.246" v="0" actId="47"/>
      <pc:docMkLst>
        <pc:docMk/>
      </pc:docMkLst>
      <pc:sldChg chg="del">
        <pc:chgData name="Mark Wiederin" userId="637f652a6015893c" providerId="LiveId" clId="{DBFEDC6F-9FBB-4E1C-BF06-49E74E01B5D6}" dt="2021-07-19T04:06:40.246" v="0" actId="47"/>
        <pc:sldMkLst>
          <pc:docMk/>
          <pc:sldMk cId="824990836" sldId="31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6914FC-EF0B-4089-AA91-2C75D475A5DF}" type="datetimeFigureOut">
              <a:rPr lang="en-US" smtClean="0"/>
              <a:t>3/14/2025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2D28FF-90EE-4E10-A90C-6230620C0E10}" type="slidenum">
              <a:rPr lang="en-US" smtClean="0"/>
              <a:t>‹#›</a:t>
            </a:fld>
            <a:endParaRPr lang="en-US"/>
          </a:p>
        </p:txBody>
      </p:sp>
    </p:spTree>
    <p:extLst>
      <p:ext uri="{BB962C8B-B14F-4D97-AF65-F5344CB8AC3E}">
        <p14:creationId xmlns:p14="http://schemas.microsoft.com/office/powerpoint/2010/main" val="518997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771769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1442895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2150222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546218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4266318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154055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2134133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91401" y="1672093"/>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243746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2747100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2254652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p>
            <a:endParaRPr lang="id-ID"/>
          </a:p>
        </p:txBody>
      </p:sp>
    </p:spTree>
    <p:extLst>
      <p:ext uri="{BB962C8B-B14F-4D97-AF65-F5344CB8AC3E}">
        <p14:creationId xmlns:p14="http://schemas.microsoft.com/office/powerpoint/2010/main" val="101245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458894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p>
            <a:endParaRPr lang="id-ID"/>
          </a:p>
        </p:txBody>
      </p:sp>
    </p:spTree>
    <p:extLst>
      <p:ext uri="{BB962C8B-B14F-4D97-AF65-F5344CB8AC3E}">
        <p14:creationId xmlns:p14="http://schemas.microsoft.com/office/powerpoint/2010/main" val="549274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330201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286500" y="800100"/>
            <a:ext cx="5905500" cy="5200650"/>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p>
            <a:endParaRPr lang="id-ID"/>
          </a:p>
        </p:txBody>
      </p:sp>
    </p:spTree>
    <p:extLst>
      <p:ext uri="{BB962C8B-B14F-4D97-AF65-F5344CB8AC3E}">
        <p14:creationId xmlns:p14="http://schemas.microsoft.com/office/powerpoint/2010/main" val="2065608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791589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4231373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959916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428804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8817428" y="3831770"/>
            <a:ext cx="2627086" cy="2627086"/>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p>
            <a:endParaRPr lang="id-ID"/>
          </a:p>
        </p:txBody>
      </p:sp>
    </p:spTree>
    <p:extLst>
      <p:ext uri="{BB962C8B-B14F-4D97-AF65-F5344CB8AC3E}">
        <p14:creationId xmlns:p14="http://schemas.microsoft.com/office/powerpoint/2010/main" val="3549080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173870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68497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863495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50843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4978380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5210114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646286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6287030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475412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3888174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1281395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3241440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3157087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1144531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36499845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39890757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8169715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10274771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7118659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38747879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7543455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91401" y="1672093"/>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20026057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35172175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1498380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2911104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10430369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21095879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4252499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6286500" y="800100"/>
            <a:ext cx="5905500" cy="5200650"/>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21114099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30704438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41533879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16388230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24881155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hasCustomPrompt="1"/>
          </p:nvPr>
        </p:nvSpPr>
        <p:spPr>
          <a:xfrm>
            <a:off x="8817428" y="3831770"/>
            <a:ext cx="2627086" cy="2627086"/>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4528638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774826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8179834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7417275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247742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0034521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6516678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4523824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4411990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42725890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41529847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8650315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46774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077819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23727087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1430378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42753806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29586202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10860319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112255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33931941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5613116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96390" y="1591991"/>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16468578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245856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6279399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36354814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p>
            <a:endParaRPr lang="id-ID"/>
          </a:p>
        </p:txBody>
      </p:sp>
    </p:spTree>
    <p:extLst>
      <p:ext uri="{BB962C8B-B14F-4D97-AF65-F5344CB8AC3E}">
        <p14:creationId xmlns:p14="http://schemas.microsoft.com/office/powerpoint/2010/main" val="7491734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p>
            <a:endParaRPr lang="id-ID"/>
          </a:p>
        </p:txBody>
      </p:sp>
    </p:spTree>
    <p:extLst>
      <p:ext uri="{BB962C8B-B14F-4D97-AF65-F5344CB8AC3E}">
        <p14:creationId xmlns:p14="http://schemas.microsoft.com/office/powerpoint/2010/main" val="809378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24614742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flipH="1">
            <a:off x="12581620" y="4452078"/>
            <a:ext cx="45719" cy="45719"/>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29897230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35028303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510163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12901921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23531011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rot="6876540">
            <a:off x="11280576" y="6381328"/>
            <a:ext cx="163938" cy="77528"/>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lvl1pPr marL="0" indent="0">
              <a:buNone/>
              <a:defRPr/>
            </a:lvl1pPr>
          </a:lstStyle>
          <a:p>
            <a:endParaRPr lang="id-ID" dirty="0"/>
          </a:p>
        </p:txBody>
      </p:sp>
    </p:spTree>
    <p:extLst>
      <p:ext uri="{BB962C8B-B14F-4D97-AF65-F5344CB8AC3E}">
        <p14:creationId xmlns:p14="http://schemas.microsoft.com/office/powerpoint/2010/main" val="772756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13836505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74435486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36367714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5285929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408524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theme" Target="../theme/theme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1635927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9" r:id="rId8"/>
    <p:sldLayoutId id="2147483678" r:id="rId9"/>
    <p:sldLayoutId id="2147483677" r:id="rId10"/>
    <p:sldLayoutId id="2147483676" r:id="rId11"/>
    <p:sldLayoutId id="2147483675" r:id="rId12"/>
    <p:sldLayoutId id="2147483674" r:id="rId13"/>
    <p:sldLayoutId id="2147483673" r:id="rId14"/>
    <p:sldLayoutId id="2147483672" r:id="rId15"/>
    <p:sldLayoutId id="2147483671" r:id="rId16"/>
    <p:sldLayoutId id="2147483670" r:id="rId17"/>
    <p:sldLayoutId id="2147483669" r:id="rId18"/>
    <p:sldLayoutId id="2147483668" r:id="rId19"/>
    <p:sldLayoutId id="2147483667" r:id="rId20"/>
    <p:sldLayoutId id="2147483666" r:id="rId21"/>
    <p:sldLayoutId id="2147483665" r:id="rId22"/>
    <p:sldLayoutId id="2147483664" r:id="rId23"/>
    <p:sldLayoutId id="2147483663" r:id="rId24"/>
    <p:sldLayoutId id="2147483662" r:id="rId25"/>
    <p:sldLayoutId id="2147483661" r:id="rId26"/>
    <p:sldLayoutId id="2147483660" r:id="rId27"/>
    <p:sldLayoutId id="2147483656" r:id="rId28"/>
    <p:sldLayoutId id="2147483657" r:id="rId29"/>
    <p:sldLayoutId id="2147483658" r:id="rId30"/>
    <p:sldLayoutId id="2147483659"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248003925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4608339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40" r:id="rId28"/>
    <p:sldLayoutId id="2147483741" r:id="rId29"/>
    <p:sldLayoutId id="2147483742" r:id="rId30"/>
    <p:sldLayoutId id="2147483743"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www.toulouseandtonic.com/the-top-non-sucky-kid-movies-to-watch-on-nye-or-anytime-youre-stuck-at-home-with-the-kids/" TargetMode="External"/><Relationship Id="rId3" Type="http://schemas.openxmlformats.org/officeDocument/2006/relationships/image" Target="../media/image4.jpeg"/><Relationship Id="rId7"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16.xml"/><Relationship Id="rId6" Type="http://schemas.openxmlformats.org/officeDocument/2006/relationships/hyperlink" Target="https://manasmukul.wordpress.com/2015/08/04/healthy-living-indulging-in-sports/" TargetMode="External"/><Relationship Id="rId5" Type="http://schemas.openxmlformats.org/officeDocument/2006/relationships/image" Target="../media/image5.jpeg"/><Relationship Id="rId4" Type="http://schemas.openxmlformats.org/officeDocument/2006/relationships/hyperlink" Target="http://healthxph.net/master-class/the-power-of-the-thank-you-note-etiquette-in-referring-to-colleagues.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5995134E-5587-417F-A67F-008A02C859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087"/>
          <a:stretch/>
        </p:blipFill>
        <p:spPr>
          <a:xfrm>
            <a:off x="0" y="0"/>
            <a:ext cx="8868946" cy="6858000"/>
          </a:xfrm>
          <a:prstGeom prst="rect">
            <a:avLst/>
          </a:prstGeom>
        </p:spPr>
      </p:pic>
      <p:sp>
        <p:nvSpPr>
          <p:cNvPr id="10" name="Rectangle 9"/>
          <p:cNvSpPr/>
          <p:nvPr/>
        </p:nvSpPr>
        <p:spPr>
          <a:xfrm>
            <a:off x="11080377" y="0"/>
            <a:ext cx="11116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TextBox 30"/>
          <p:cNvSpPr txBox="1"/>
          <p:nvPr/>
        </p:nvSpPr>
        <p:spPr>
          <a:xfrm>
            <a:off x="6333034" y="864483"/>
            <a:ext cx="3890991" cy="1015663"/>
          </a:xfrm>
          <a:prstGeom prst="rect">
            <a:avLst/>
          </a:prstGeom>
          <a:noFill/>
        </p:spPr>
        <p:txBody>
          <a:bodyPr wrap="square" rtlCol="0">
            <a:spAutoFit/>
          </a:bodyPr>
          <a:lstStyle/>
          <a:p>
            <a:pPr algn="r"/>
            <a:r>
              <a:rPr lang="id-ID" sz="6000" spc="300" dirty="0">
                <a:solidFill>
                  <a:srgbClr val="C00000"/>
                </a:solidFill>
                <a:latin typeface="Montserrat" pitchFamily="2" charset="77"/>
              </a:rPr>
              <a:t>FUN &amp;</a:t>
            </a:r>
          </a:p>
        </p:txBody>
      </p:sp>
      <p:sp>
        <p:nvSpPr>
          <p:cNvPr id="33" name="Rectangle 32"/>
          <p:cNvSpPr/>
          <p:nvPr/>
        </p:nvSpPr>
        <p:spPr>
          <a:xfrm>
            <a:off x="5482017" y="2966619"/>
            <a:ext cx="5071699" cy="317587"/>
          </a:xfrm>
          <a:prstGeom prst="rect">
            <a:avLst/>
          </a:prstGeom>
        </p:spPr>
        <p:txBody>
          <a:bodyPr wrap="square">
            <a:spAutoFit/>
          </a:bodyPr>
          <a:lstStyle/>
          <a:p>
            <a:pPr algn="r">
              <a:lnSpc>
                <a:spcPct val="150000"/>
              </a:lnSpc>
            </a:pPr>
            <a:r>
              <a:rPr lang="en-US" sz="1100" i="0" dirty="0">
                <a:effectLst/>
                <a:latin typeface="Montserrat" pitchFamily="2" charset="77"/>
                <a:ea typeface="Lato" panose="020F0502020204030203" pitchFamily="34" charset="0"/>
                <a:cs typeface="Lato" panose="020F0502020204030203" pitchFamily="34" charset="0"/>
              </a:rPr>
              <a:t>MODULE TWENTYSIX</a:t>
            </a:r>
            <a:endParaRPr lang="id-ID" sz="1100" dirty="0">
              <a:latin typeface="Montserrat" pitchFamily="2" charset="77"/>
              <a:ea typeface="Lato" panose="020F0502020204030203" pitchFamily="34" charset="0"/>
              <a:cs typeface="Lato" panose="020F0502020204030203" pitchFamily="34" charset="0"/>
            </a:endParaRPr>
          </a:p>
        </p:txBody>
      </p:sp>
      <p:sp>
        <p:nvSpPr>
          <p:cNvPr id="34" name="TextBox 33"/>
          <p:cNvSpPr txBox="1"/>
          <p:nvPr/>
        </p:nvSpPr>
        <p:spPr>
          <a:xfrm>
            <a:off x="6380443" y="2557785"/>
            <a:ext cx="4302781" cy="338554"/>
          </a:xfrm>
          <a:prstGeom prst="rect">
            <a:avLst/>
          </a:prstGeom>
          <a:noFill/>
        </p:spPr>
        <p:txBody>
          <a:bodyPr wrap="none" rtlCol="0">
            <a:spAutoFit/>
          </a:bodyPr>
          <a:lstStyle/>
          <a:p>
            <a:pPr algn="r"/>
            <a:r>
              <a:rPr lang="id-ID" sz="1600" spc="300" dirty="0">
                <a:latin typeface="Lato Medium" panose="020F0502020204030203" pitchFamily="34" charset="0"/>
                <a:ea typeface="Lato Medium" panose="020F0502020204030203" pitchFamily="34" charset="0"/>
                <a:cs typeface="Lato Medium" panose="020F0502020204030203" pitchFamily="34" charset="0"/>
              </a:rPr>
              <a:t>28 DAY WEIGHT LOSS JOURNEY</a:t>
            </a:r>
          </a:p>
        </p:txBody>
      </p:sp>
      <p:sp>
        <p:nvSpPr>
          <p:cNvPr id="5" name="TextBox 4">
            <a:extLst>
              <a:ext uri="{FF2B5EF4-FFF2-40B4-BE49-F238E27FC236}">
                <a16:creationId xmlns:a16="http://schemas.microsoft.com/office/drawing/2014/main" id="{9A90EF26-F476-9348-B20C-1200C2A9E58C}"/>
              </a:ext>
            </a:extLst>
          </p:cNvPr>
          <p:cNvSpPr txBox="1"/>
          <p:nvPr/>
        </p:nvSpPr>
        <p:spPr>
          <a:xfrm>
            <a:off x="6333034" y="1626680"/>
            <a:ext cx="4659034" cy="1015663"/>
          </a:xfrm>
          <a:prstGeom prst="rect">
            <a:avLst/>
          </a:prstGeom>
          <a:noFill/>
        </p:spPr>
        <p:txBody>
          <a:bodyPr wrap="square" rtlCol="0">
            <a:spAutoFit/>
          </a:bodyPr>
          <a:lstStyle/>
          <a:p>
            <a:pPr algn="r"/>
            <a:r>
              <a:rPr lang="id-ID" sz="6000" b="1" spc="300" dirty="0">
                <a:solidFill>
                  <a:srgbClr val="27B2B1"/>
                </a:solidFill>
                <a:latin typeface="Montserrat" pitchFamily="2" charset="77"/>
              </a:rPr>
              <a:t>HEALTHY</a:t>
            </a:r>
          </a:p>
        </p:txBody>
      </p:sp>
      <p:sp>
        <p:nvSpPr>
          <p:cNvPr id="36" name="Rectangle 35">
            <a:extLst>
              <a:ext uri="{FF2B5EF4-FFF2-40B4-BE49-F238E27FC236}">
                <a16:creationId xmlns:a16="http://schemas.microsoft.com/office/drawing/2014/main" id="{CBC90957-0174-8A4C-AEA6-A3C6148A2CDD}"/>
              </a:ext>
            </a:extLst>
          </p:cNvPr>
          <p:cNvSpPr/>
          <p:nvPr/>
        </p:nvSpPr>
        <p:spPr>
          <a:xfrm>
            <a:off x="11961523"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Rectangle 36">
            <a:extLst>
              <a:ext uri="{FF2B5EF4-FFF2-40B4-BE49-F238E27FC236}">
                <a16:creationId xmlns:a16="http://schemas.microsoft.com/office/drawing/2014/main" id="{6ADE021E-4B9B-984D-AD17-380E0F3049F0}"/>
              </a:ext>
            </a:extLst>
          </p:cNvPr>
          <p:cNvSpPr/>
          <p:nvPr/>
        </p:nvSpPr>
        <p:spPr>
          <a:xfrm>
            <a:off x="11519698"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Rectangle 37">
            <a:extLst>
              <a:ext uri="{FF2B5EF4-FFF2-40B4-BE49-F238E27FC236}">
                <a16:creationId xmlns:a16="http://schemas.microsoft.com/office/drawing/2014/main" id="{E7F5681F-1FDC-014A-B9A7-573D4CCCFA8F}"/>
              </a:ext>
            </a:extLst>
          </p:cNvPr>
          <p:cNvSpPr/>
          <p:nvPr/>
        </p:nvSpPr>
        <p:spPr>
          <a:xfrm>
            <a:off x="11080377"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1" name="Picture 10">
            <a:extLst>
              <a:ext uri="{FF2B5EF4-FFF2-40B4-BE49-F238E27FC236}">
                <a16:creationId xmlns:a16="http://schemas.microsoft.com/office/drawing/2014/main" id="{EE1103E9-B7C3-4BCB-B08E-25519EAC56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0608" y="4045226"/>
            <a:ext cx="2541630" cy="2372188"/>
          </a:xfrm>
          <a:prstGeom prst="rect">
            <a:avLst/>
          </a:prstGeom>
        </p:spPr>
      </p:pic>
    </p:spTree>
    <p:extLst>
      <p:ext uri="{BB962C8B-B14F-4D97-AF65-F5344CB8AC3E}">
        <p14:creationId xmlns:p14="http://schemas.microsoft.com/office/powerpoint/2010/main" val="2274862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7B2B1"/>
        </a:solidFill>
        <a:effectLst/>
      </p:bgPr>
    </p:bg>
    <p:spTree>
      <p:nvGrpSpPr>
        <p:cNvPr id="1" name=""/>
        <p:cNvGrpSpPr/>
        <p:nvPr/>
      </p:nvGrpSpPr>
      <p:grpSpPr>
        <a:xfrm>
          <a:off x="0" y="0"/>
          <a:ext cx="0" cy="0"/>
          <a:chOff x="0" y="0"/>
          <a:chExt cx="0" cy="0"/>
        </a:xfrm>
      </p:grpSpPr>
      <p:sp>
        <p:nvSpPr>
          <p:cNvPr id="11" name="Rectangle 5"/>
          <p:cNvSpPr>
            <a:spLocks noChangeArrowheads="1"/>
          </p:cNvSpPr>
          <p:nvPr/>
        </p:nvSpPr>
        <p:spPr bwMode="auto">
          <a:xfrm>
            <a:off x="-39837" y="-3693"/>
            <a:ext cx="3581400" cy="6858000"/>
          </a:xfrm>
          <a:prstGeom prst="rect">
            <a:avLst/>
          </a:prstGeom>
          <a:solidFill>
            <a:srgbClr val="CCEAE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 name="Group 1"/>
          <p:cNvGrpSpPr/>
          <p:nvPr/>
        </p:nvGrpSpPr>
        <p:grpSpPr>
          <a:xfrm>
            <a:off x="-1249564" y="1303636"/>
            <a:ext cx="8162114" cy="4529182"/>
            <a:chOff x="1154113" y="2038815"/>
            <a:chExt cx="4040774" cy="2215331"/>
          </a:xfrm>
        </p:grpSpPr>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113" y="2038815"/>
              <a:ext cx="4040774" cy="22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739900" y="2178050"/>
              <a:ext cx="2851150" cy="17970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Rectangle 6"/>
          <p:cNvSpPr/>
          <p:nvPr/>
        </p:nvSpPr>
        <p:spPr>
          <a:xfrm>
            <a:off x="6978859" y="2115085"/>
            <a:ext cx="2958198" cy="44871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300" normalizeH="0" baseline="0" noProof="0" dirty="0">
                <a:ln>
                  <a:noFill/>
                </a:ln>
                <a:solidFill>
                  <a:prstClr val="black"/>
                </a:solidFill>
                <a:effectLst/>
                <a:uLnTx/>
                <a:uFillTx/>
                <a:latin typeface="Montserrat" pitchFamily="2" charset="77"/>
                <a:ea typeface="Lato" panose="020F0502020204030203" pitchFamily="34" charset="0"/>
                <a:cs typeface="Lato" panose="020F0502020204030203" pitchFamily="34" charset="0"/>
              </a:rPr>
              <a:t>DAY 26</a:t>
            </a:r>
            <a:endParaRPr kumimoji="0" lang="id-ID" sz="1800" b="0" i="0" u="none" strike="noStrike" kern="1200" cap="none" spc="300" normalizeH="0" baseline="0" noProof="0" dirty="0">
              <a:ln>
                <a:noFill/>
              </a:ln>
              <a:solidFill>
                <a:prstClr val="black"/>
              </a:solidFill>
              <a:effectLst/>
              <a:uLnTx/>
              <a:uFillTx/>
              <a:latin typeface="Montserrat" pitchFamily="2" charset="77"/>
              <a:ea typeface="Lato" panose="020F0502020204030203" pitchFamily="34" charset="0"/>
              <a:cs typeface="Lato" panose="020F0502020204030203" pitchFamily="34" charset="0"/>
            </a:endParaRPr>
          </a:p>
        </p:txBody>
      </p:sp>
      <p:sp>
        <p:nvSpPr>
          <p:cNvPr id="8" name="Rectangle 7"/>
          <p:cNvSpPr/>
          <p:nvPr/>
        </p:nvSpPr>
        <p:spPr>
          <a:xfrm>
            <a:off x="6978859" y="2771021"/>
            <a:ext cx="4080438" cy="797206"/>
          </a:xfrm>
          <a:prstGeom prst="rect">
            <a:avLst/>
          </a:prstGeom>
        </p:spPr>
        <p:txBody>
          <a:bodyPr wrap="square">
            <a:spAutoFit/>
          </a:bodyPr>
          <a:lstStyle/>
          <a:p>
            <a:pPr marL="285750" indent="-285750">
              <a:lnSpc>
                <a:spcPts val="1900"/>
              </a:lnSpc>
              <a:buFont typeface="Wingdings" panose="05000000000000000000" pitchFamily="2" charset="2"/>
              <a:buChar char="q"/>
            </a:pPr>
            <a:r>
              <a:rPr lang="en-US" sz="1400" dirty="0">
                <a:solidFill>
                  <a:schemeClr val="bg1"/>
                </a:solidFill>
                <a:latin typeface="Montserrat Light" panose="00000400000000000000" pitchFamily="50" charset="0"/>
              </a:rPr>
              <a:t>Make a list of 3 of your all-time funny movies and pick one to watch. Enjoy the laughter!</a:t>
            </a:r>
          </a:p>
        </p:txBody>
      </p:sp>
      <p:sp>
        <p:nvSpPr>
          <p:cNvPr id="10" name="TextBox 9"/>
          <p:cNvSpPr txBox="1"/>
          <p:nvPr/>
        </p:nvSpPr>
        <p:spPr>
          <a:xfrm>
            <a:off x="6978859" y="1377028"/>
            <a:ext cx="1787669"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prstClr val="white"/>
                </a:solidFill>
                <a:effectLst/>
                <a:uLnTx/>
                <a:uFillTx/>
                <a:latin typeface="Montserrat" pitchFamily="2" charset="77"/>
                <a:ea typeface="Source Sans Pro Black" panose="020B0803030403020204" pitchFamily="34" charset="0"/>
                <a:cs typeface="+mn-cs"/>
              </a:rPr>
              <a:t>Task</a:t>
            </a:r>
            <a:endParaRPr kumimoji="0" lang="id-ID" sz="4800" b="0" i="0" u="none" strike="noStrike" kern="1200" cap="none" spc="300" normalizeH="0" baseline="0" noProof="0" dirty="0">
              <a:ln>
                <a:noFill/>
              </a:ln>
              <a:solidFill>
                <a:prstClr val="white"/>
              </a:solidFill>
              <a:effectLst/>
              <a:uLnTx/>
              <a:uFillTx/>
              <a:latin typeface="Montserrat Alternates ExtraBold" panose="00000900000000000000" pitchFamily="50" charset="0"/>
              <a:ea typeface="Source Sans Pro Black" panose="020B0803030403020204" pitchFamily="34" charset="0"/>
              <a:cs typeface="+mn-cs"/>
            </a:endParaRPr>
          </a:p>
        </p:txBody>
      </p:sp>
      <p:pic>
        <p:nvPicPr>
          <p:cNvPr id="12" name="Picture Placeholder 11" descr="A close up of a logo&#10;&#10;Description automatically generated">
            <a:extLst>
              <a:ext uri="{FF2B5EF4-FFF2-40B4-BE49-F238E27FC236}">
                <a16:creationId xmlns:a16="http://schemas.microsoft.com/office/drawing/2014/main" id="{4A160BA4-BC90-43AE-9CD1-7EDF09CB87A3}"/>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952" b="2952"/>
          <a:stretch>
            <a:fillRect/>
          </a:stretch>
        </p:blipFill>
        <p:spPr>
          <a:xfrm flipH="1">
            <a:off x="-1031908" y="6412498"/>
            <a:ext cx="71666" cy="45719"/>
          </a:xfrm>
        </p:spPr>
      </p:pic>
      <p:sp>
        <p:nvSpPr>
          <p:cNvPr id="13" name="TextBox 12">
            <a:extLst>
              <a:ext uri="{FF2B5EF4-FFF2-40B4-BE49-F238E27FC236}">
                <a16:creationId xmlns:a16="http://schemas.microsoft.com/office/drawing/2014/main" id="{D042AA85-0498-4101-B652-16EFC934B75D}"/>
              </a:ext>
            </a:extLst>
          </p:cNvPr>
          <p:cNvSpPr txBox="1"/>
          <p:nvPr/>
        </p:nvSpPr>
        <p:spPr>
          <a:xfrm>
            <a:off x="-291401" y="5346111"/>
            <a:ext cx="575914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6" name="Picture 5" descr="A person in a blue shirt&#10;&#10;Description automatically generated">
            <a:extLst>
              <a:ext uri="{FF2B5EF4-FFF2-40B4-BE49-F238E27FC236}">
                <a16:creationId xmlns:a16="http://schemas.microsoft.com/office/drawing/2014/main" id="{E4708AA1-B814-4192-88F7-9EEAC300AB44}"/>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flipH="1">
            <a:off x="-830393" y="6812280"/>
            <a:ext cx="78967" cy="45719"/>
          </a:xfrm>
          <a:prstGeom prst="rect">
            <a:avLst/>
          </a:prstGeom>
        </p:spPr>
      </p:pic>
      <p:pic>
        <p:nvPicPr>
          <p:cNvPr id="16" name="Picture 15" descr="A drawing of a cartoon character&#10;&#10;Description automatically generated">
            <a:extLst>
              <a:ext uri="{FF2B5EF4-FFF2-40B4-BE49-F238E27FC236}">
                <a16:creationId xmlns:a16="http://schemas.microsoft.com/office/drawing/2014/main" id="{587CDB9F-6A5C-4A23-8827-9CF419396863}"/>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8080" y="1587339"/>
            <a:ext cx="5759147" cy="3859131"/>
          </a:xfrm>
          <a:prstGeom prst="rect">
            <a:avLst/>
          </a:prstGeom>
        </p:spPr>
      </p:pic>
      <p:sp>
        <p:nvSpPr>
          <p:cNvPr id="17" name="TextBox 16">
            <a:extLst>
              <a:ext uri="{FF2B5EF4-FFF2-40B4-BE49-F238E27FC236}">
                <a16:creationId xmlns:a16="http://schemas.microsoft.com/office/drawing/2014/main" id="{A67816E1-85E9-4DDB-8533-9E8ED6345A57}"/>
              </a:ext>
            </a:extLst>
          </p:cNvPr>
          <p:cNvSpPr txBox="1"/>
          <p:nvPr/>
        </p:nvSpPr>
        <p:spPr>
          <a:xfrm>
            <a:off x="-363068" y="6271890"/>
            <a:ext cx="5759147" cy="230832"/>
          </a:xfrm>
          <a:prstGeom prst="rect">
            <a:avLst/>
          </a:prstGeom>
          <a:noFill/>
        </p:spPr>
        <p:txBody>
          <a:bodyPr wrap="square" rtlCol="0">
            <a:spAutoFit/>
          </a:bodyPr>
          <a:lstStyle/>
          <a:p>
            <a:r>
              <a:rPr lang="en-US" sz="900" dirty="0"/>
              <a:t> </a:t>
            </a:r>
          </a:p>
        </p:txBody>
      </p:sp>
    </p:spTree>
    <p:extLst>
      <p:ext uri="{BB962C8B-B14F-4D97-AF65-F5344CB8AC3E}">
        <p14:creationId xmlns:p14="http://schemas.microsoft.com/office/powerpoint/2010/main" val="106151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09073" y="1276165"/>
            <a:ext cx="11173327" cy="5863336"/>
          </a:xfrm>
          <a:prstGeom prst="rect">
            <a:avLst/>
          </a:prstGeom>
        </p:spPr>
        <p:txBody>
          <a:bodyPr wrap="square">
            <a:spAutoFit/>
          </a:bodyPr>
          <a:lstStyle/>
          <a:p>
            <a:pPr>
              <a:lnSpc>
                <a:spcPct val="150000"/>
              </a:lnSpc>
            </a:pPr>
            <a:r>
              <a:rPr lang="en-US" sz="1400" dirty="0">
                <a:latin typeface="Montserrat Light" panose="00000400000000000000" pitchFamily="50" charset="0"/>
              </a:rPr>
              <a:t>We are drawn to laughter much in the way that we are drawn to sugar. It makes us feel good.  Laughter affects stress hormones, the immune system and the disease process. Laughter has actual therapeutic properties.  </a:t>
            </a:r>
          </a:p>
          <a:p>
            <a:pPr>
              <a:lnSpc>
                <a:spcPct val="150000"/>
              </a:lnSpc>
            </a:pPr>
            <a:r>
              <a:rPr lang="en-US" sz="1400" dirty="0">
                <a:latin typeface="Montserrat Light" panose="00000400000000000000" pitchFamily="50" charset="0"/>
              </a:rPr>
              <a:t>A study at Johns Hopkins shows that laughter, when used with teaching, improves memory, learning and test scores. When the left brain hears a joke, the right brain is activated when the person gets the joke, then the whole brain activity creates optimal mental and emotional “well-being.”</a:t>
            </a:r>
          </a:p>
          <a:p>
            <a:pPr>
              <a:lnSpc>
                <a:spcPct val="150000"/>
              </a:lnSpc>
            </a:pPr>
            <a:endParaRPr lang="en-US" sz="1000" dirty="0">
              <a:solidFill>
                <a:srgbClr val="F05958"/>
              </a:solidFill>
              <a:latin typeface="Montserrat Light" panose="00000400000000000000" pitchFamily="50" charset="0"/>
            </a:endParaRPr>
          </a:p>
          <a:p>
            <a:pPr>
              <a:lnSpc>
                <a:spcPct val="150000"/>
              </a:lnSpc>
            </a:pPr>
            <a:r>
              <a:rPr lang="en-US" sz="1400" b="1" dirty="0">
                <a:solidFill>
                  <a:srgbClr val="F05958"/>
                </a:solidFill>
                <a:latin typeface="Montserrat Light" panose="00000400000000000000" pitchFamily="50" charset="0"/>
              </a:rPr>
              <a:t>Laughter:</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Relaxes the effect on the nervous system, controlling things like our heart rhythm, blood pressure, breathing and mental tension.</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Shifts perspective, allowing us to see situations in a less threatening way.</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Relaxes the whole body.</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Rejuvenates the body by lowering cortisol levels, adrenaline and producing natural pain blockers and human growth hormone.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Helps boost the immune system.</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Dissolves negative emotions.</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rPr>
              <a:t>Brings people together and passes the good feelings on.</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2" y="393716"/>
            <a:ext cx="49690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12 Easy Steps</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100437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26</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5" name="Rectangle 4">
            <a:extLst>
              <a:ext uri="{FF2B5EF4-FFF2-40B4-BE49-F238E27FC236}">
                <a16:creationId xmlns:a16="http://schemas.microsoft.com/office/drawing/2014/main" id="{8162FEA0-8A7D-4259-874C-93A7091F52B4}"/>
              </a:ext>
            </a:extLst>
          </p:cNvPr>
          <p:cNvSpPr/>
          <p:nvPr/>
        </p:nvSpPr>
        <p:spPr>
          <a:xfrm>
            <a:off x="409072" y="6501764"/>
            <a:ext cx="3851504" cy="307777"/>
          </a:xfrm>
          <a:prstGeom prst="rect">
            <a:avLst/>
          </a:prstGeom>
        </p:spPr>
        <p:txBody>
          <a:bodyPr wrap="none">
            <a:spAutoFit/>
          </a:bodyPr>
          <a:lstStyle/>
          <a:p>
            <a:r>
              <a:rPr lang="en-US" sz="1400" i="1" dirty="0">
                <a:latin typeface="Montserrat Light" panose="00000400000000000000" pitchFamily="50" charset="0"/>
              </a:rPr>
              <a:t>Adapted from Bill Phillips, Transformation</a:t>
            </a:r>
          </a:p>
        </p:txBody>
      </p:sp>
    </p:spTree>
    <p:extLst>
      <p:ext uri="{BB962C8B-B14F-4D97-AF65-F5344CB8AC3E}">
        <p14:creationId xmlns:p14="http://schemas.microsoft.com/office/powerpoint/2010/main" val="777324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4759CE0-EFCC-428B-8ADA-5D048D38C8F4}"/>
              </a:ext>
            </a:extLst>
          </p:cNvPr>
          <p:cNvPicPr>
            <a:picLocks noChangeAspect="1"/>
          </p:cNvPicPr>
          <p:nvPr/>
        </p:nvPicPr>
        <p:blipFill rotWithShape="1">
          <a:blip r:embed="rId2">
            <a:extLst>
              <a:ext uri="{28A0092B-C50C-407E-A947-70E740481C1C}">
                <a14:useLocalDpi xmlns:a14="http://schemas.microsoft.com/office/drawing/2010/main" val="0"/>
              </a:ext>
            </a:extLst>
          </a:blip>
          <a:srcRect l="3575" r="2491"/>
          <a:stretch/>
        </p:blipFill>
        <p:spPr>
          <a:xfrm>
            <a:off x="7697965" y="10"/>
            <a:ext cx="449403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10" name="Picture 9">
            <a:extLst>
              <a:ext uri="{FF2B5EF4-FFF2-40B4-BE49-F238E27FC236}">
                <a16:creationId xmlns:a16="http://schemas.microsoft.com/office/drawing/2014/main" id="{44607577-56C6-4A51-B2BB-397D1B300C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flipV="1">
            <a:off x="12360811" y="7652498"/>
            <a:ext cx="103163" cy="126936"/>
          </a:xfrm>
          <a:prstGeom prst="rect">
            <a:avLst/>
          </a:prstGeom>
        </p:spPr>
      </p:pic>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509706" y="1453876"/>
            <a:ext cx="7396337" cy="3884781"/>
          </a:xfrm>
          <a:prstGeom prst="rect">
            <a:avLst/>
          </a:prstGeom>
        </p:spPr>
        <p:txBody>
          <a:bodyPr wrap="square">
            <a:spAutoFit/>
          </a:bodyPr>
          <a:lstStyle/>
          <a:p>
            <a:pPr>
              <a:lnSpc>
                <a:spcPct val="150000"/>
              </a:lnSpc>
            </a:pPr>
            <a:r>
              <a:rPr lang="en-US" sz="1400" b="1" dirty="0">
                <a:solidFill>
                  <a:srgbClr val="F05958"/>
                </a:solidFill>
                <a:latin typeface="Montserrat Light" panose="00000400000000000000" pitchFamily="50" charset="0"/>
              </a:rPr>
              <a:t>We all have star qualities! Don’t be afraid to show off yours! </a:t>
            </a: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Enjoy the spotlight and the ability to enjoy the gifts you have been blessed with.</a:t>
            </a: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If you love to sing, sing loud!  Put some feeling into it and shine it for everyone to hear. Show off your humor, your compassion, your cooking ability, your gardening, your intelligent conversation, whatever it is that you are gifted with. Use it!</a:t>
            </a: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Start looking at accepting and clarifying your gifts. Experiment with them and find what you love. Experiment and fearlessly throw yourself into the things that call to you. You are laying the foundation for many good things to come.</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22" name="TextBox 21"/>
          <p:cNvSpPr txBox="1"/>
          <p:nvPr/>
        </p:nvSpPr>
        <p:spPr>
          <a:xfrm>
            <a:off x="509706" y="461764"/>
            <a:ext cx="4814395"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rPr>
              <a:t>12 Easy Steps</a:t>
            </a:r>
            <a:endParaRPr kumimoji="0" lang="id-ID"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endParaRPr>
          </a:p>
        </p:txBody>
      </p:sp>
      <p:pic>
        <p:nvPicPr>
          <p:cNvPr id="8" name="Picture Placeholder 7">
            <a:extLst>
              <a:ext uri="{FF2B5EF4-FFF2-40B4-BE49-F238E27FC236}">
                <a16:creationId xmlns:a16="http://schemas.microsoft.com/office/drawing/2014/main" id="{BE6AB6EF-827A-44C0-AD75-F3C36DA7FE52}"/>
              </a:ext>
            </a:extLst>
          </p:cNvPr>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t="866" b="866"/>
          <a:stretch>
            <a:fillRect/>
          </a:stretch>
        </p:blipFill>
        <p:spPr>
          <a:xfrm flipH="1">
            <a:off x="12653317" y="6436895"/>
            <a:ext cx="45767" cy="45739"/>
          </a:xfrm>
          <a:prstGeom prst="rect">
            <a:avLst/>
          </a:prstGeom>
        </p:spPr>
      </p:pic>
      <p:sp>
        <p:nvSpPr>
          <p:cNvPr id="2" name="TextBox 1">
            <a:extLst>
              <a:ext uri="{FF2B5EF4-FFF2-40B4-BE49-F238E27FC236}">
                <a16:creationId xmlns:a16="http://schemas.microsoft.com/office/drawing/2014/main" id="{5ADFCA61-9956-4BCD-AF62-D723C9C072F0}"/>
              </a:ext>
            </a:extLst>
          </p:cNvPr>
          <p:cNvSpPr txBox="1"/>
          <p:nvPr/>
        </p:nvSpPr>
        <p:spPr>
          <a:xfrm>
            <a:off x="1389552" y="311690"/>
            <a:ext cx="20610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26</a:t>
            </a:r>
          </a:p>
        </p:txBody>
      </p:sp>
      <p:sp>
        <p:nvSpPr>
          <p:cNvPr id="4" name="TextBox 3">
            <a:extLst>
              <a:ext uri="{FF2B5EF4-FFF2-40B4-BE49-F238E27FC236}">
                <a16:creationId xmlns:a16="http://schemas.microsoft.com/office/drawing/2014/main" id="{717287E9-73B3-4859-B39E-5C8CFE727700}"/>
              </a:ext>
            </a:extLst>
          </p:cNvPr>
          <p:cNvSpPr txBox="1"/>
          <p:nvPr/>
        </p:nvSpPr>
        <p:spPr>
          <a:xfrm>
            <a:off x="1852863" y="4271830"/>
            <a:ext cx="10226841" cy="36952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p>
        </p:txBody>
      </p:sp>
      <p:pic>
        <p:nvPicPr>
          <p:cNvPr id="11" name="Picture 10">
            <a:extLst>
              <a:ext uri="{FF2B5EF4-FFF2-40B4-BE49-F238E27FC236}">
                <a16:creationId xmlns:a16="http://schemas.microsoft.com/office/drawing/2014/main" id="{C343C18A-7CB0-4AFD-B9A7-5AE89D093D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flipV="1">
            <a:off x="12253875" y="8314086"/>
            <a:ext cx="45719" cy="46652"/>
          </a:xfrm>
          <a:prstGeom prst="rect">
            <a:avLst/>
          </a:prstGeom>
        </p:spPr>
      </p:pic>
    </p:spTree>
    <p:extLst>
      <p:ext uri="{BB962C8B-B14F-4D97-AF65-F5344CB8AC3E}">
        <p14:creationId xmlns:p14="http://schemas.microsoft.com/office/powerpoint/2010/main" val="2225412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735223" y="2272563"/>
            <a:ext cx="3793850" cy="36952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rPr>
              <a:t> </a:t>
            </a:r>
            <a:endParaRPr kumimoji="0" lang="id-ID"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endParaRPr>
          </a:p>
        </p:txBody>
      </p:sp>
      <p:sp>
        <p:nvSpPr>
          <p:cNvPr id="6" name="TextBox 5"/>
          <p:cNvSpPr txBox="1"/>
          <p:nvPr/>
        </p:nvSpPr>
        <p:spPr>
          <a:xfrm>
            <a:off x="1408400" y="422047"/>
            <a:ext cx="5459315"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prstClr val="white"/>
                </a:solidFill>
                <a:effectLst/>
                <a:uLnTx/>
                <a:uFillTx/>
                <a:latin typeface="Montserrat Light" panose="00000400000000000000" pitchFamily="50" charset="0"/>
                <a:ea typeface="Source Sans Pro Black" panose="020B0803030403020204" pitchFamily="34" charset="0"/>
                <a:cs typeface="+mn-cs"/>
              </a:rPr>
              <a:t>The Food Diary</a:t>
            </a:r>
            <a:endParaRPr kumimoji="0" lang="id-ID" sz="4800" b="1" i="0" u="none" strike="noStrike" kern="1200" cap="none" spc="300" normalizeH="0" baseline="0" noProof="0" dirty="0">
              <a:ln>
                <a:noFill/>
              </a:ln>
              <a:solidFill>
                <a:prstClr val="white"/>
              </a:solidFill>
              <a:effectLst/>
              <a:uLnTx/>
              <a:uFillTx/>
              <a:latin typeface="Montserrat Light" panose="00000400000000000000" pitchFamily="50" charset="0"/>
              <a:ea typeface="Source Sans Pro Black" panose="020B0803030403020204" pitchFamily="34" charset="0"/>
              <a:cs typeface="+mn-cs"/>
            </a:endParaRPr>
          </a:p>
        </p:txBody>
      </p:sp>
      <p:sp>
        <p:nvSpPr>
          <p:cNvPr id="7" name="Rectangle 6"/>
          <p:cNvSpPr/>
          <p:nvPr/>
        </p:nvSpPr>
        <p:spPr>
          <a:xfrm>
            <a:off x="0" y="1"/>
            <a:ext cx="1203158" cy="6857999"/>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p:sp>
      <p:graphicFrame>
        <p:nvGraphicFramePr>
          <p:cNvPr id="3" name="Table 4">
            <a:extLst>
              <a:ext uri="{FF2B5EF4-FFF2-40B4-BE49-F238E27FC236}">
                <a16:creationId xmlns:a16="http://schemas.microsoft.com/office/drawing/2014/main" id="{72B07C9B-5ADA-453E-892B-EEDB2668F0AC}"/>
              </a:ext>
            </a:extLst>
          </p:cNvPr>
          <p:cNvGraphicFramePr>
            <a:graphicFrameLocks noGrp="1"/>
          </p:cNvGraphicFramePr>
          <p:nvPr>
            <p:extLst>
              <p:ext uri="{D42A27DB-BD31-4B8C-83A1-F6EECF244321}">
                <p14:modId xmlns:p14="http://schemas.microsoft.com/office/powerpoint/2010/main" val="2127521990"/>
              </p:ext>
            </p:extLst>
          </p:nvPr>
        </p:nvGraphicFramePr>
        <p:xfrm>
          <a:off x="2032000" y="2856861"/>
          <a:ext cx="8128000" cy="3323336"/>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2961965521"/>
                    </a:ext>
                  </a:extLst>
                </a:gridCol>
                <a:gridCol w="1625600">
                  <a:extLst>
                    <a:ext uri="{9D8B030D-6E8A-4147-A177-3AD203B41FA5}">
                      <a16:colId xmlns:a16="http://schemas.microsoft.com/office/drawing/2014/main" val="83328184"/>
                    </a:ext>
                  </a:extLst>
                </a:gridCol>
                <a:gridCol w="1625600">
                  <a:extLst>
                    <a:ext uri="{9D8B030D-6E8A-4147-A177-3AD203B41FA5}">
                      <a16:colId xmlns:a16="http://schemas.microsoft.com/office/drawing/2014/main" val="2614224423"/>
                    </a:ext>
                  </a:extLst>
                </a:gridCol>
                <a:gridCol w="1625600">
                  <a:extLst>
                    <a:ext uri="{9D8B030D-6E8A-4147-A177-3AD203B41FA5}">
                      <a16:colId xmlns:a16="http://schemas.microsoft.com/office/drawing/2014/main" val="2627780601"/>
                    </a:ext>
                  </a:extLst>
                </a:gridCol>
                <a:gridCol w="1625600">
                  <a:extLst>
                    <a:ext uri="{9D8B030D-6E8A-4147-A177-3AD203B41FA5}">
                      <a16:colId xmlns:a16="http://schemas.microsoft.com/office/drawing/2014/main" val="3521041658"/>
                    </a:ext>
                  </a:extLst>
                </a:gridCol>
              </a:tblGrid>
              <a:tr h="370840">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Diary</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Time</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Portion</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What</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How do you feel?</a:t>
                      </a:r>
                    </a:p>
                  </a:txBody>
                  <a:tcPr/>
                </a:tc>
                <a:extLst>
                  <a:ext uri="{0D108BD9-81ED-4DB2-BD59-A6C34878D82A}">
                    <a16:rowId xmlns:a16="http://schemas.microsoft.com/office/drawing/2014/main" val="134449865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Breakfast</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663641257"/>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099047287"/>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Lunch</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8351717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419092059"/>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Dinner</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60211568"/>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44676301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Liquids</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835114764"/>
                  </a:ext>
                </a:extLst>
              </a:tr>
            </a:tbl>
          </a:graphicData>
        </a:graphic>
      </p:graphicFrame>
      <p:sp>
        <p:nvSpPr>
          <p:cNvPr id="8" name="TextBox 7">
            <a:extLst>
              <a:ext uri="{FF2B5EF4-FFF2-40B4-BE49-F238E27FC236}">
                <a16:creationId xmlns:a16="http://schemas.microsoft.com/office/drawing/2014/main" id="{C0974474-56EB-4968-ADF0-11E325A15228}"/>
              </a:ext>
            </a:extLst>
          </p:cNvPr>
          <p:cNvSpPr txBox="1"/>
          <p:nvPr/>
        </p:nvSpPr>
        <p:spPr>
          <a:xfrm rot="10800000" flipV="1">
            <a:off x="1408400" y="1480861"/>
            <a:ext cx="9124472" cy="101585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honest.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Write down what you really eat.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accurate.</a:t>
            </a:r>
            <a:r>
              <a:rPr kumimoji="0" lang="en-US" sz="1400" b="1" i="0" u="none" strike="noStrike" kern="1200" cap="none" spc="0" normalizeH="0" baseline="0" noProof="0" dirty="0">
                <a:ln>
                  <a:noFill/>
                </a:ln>
                <a:solidFill>
                  <a:srgbClr val="70AD47"/>
                </a:solidFill>
                <a:effectLst/>
                <a:uLnTx/>
                <a:uFillTx/>
                <a:latin typeface="Montserrat Light" panose="00000400000000000000" pitchFamily="50"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Measure portions and read labels.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complete.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Include every little scrap you eat.</a:t>
            </a:r>
          </a:p>
        </p:txBody>
      </p:sp>
      <p:sp>
        <p:nvSpPr>
          <p:cNvPr id="10" name="TextBox 9">
            <a:extLst>
              <a:ext uri="{FF2B5EF4-FFF2-40B4-BE49-F238E27FC236}">
                <a16:creationId xmlns:a16="http://schemas.microsoft.com/office/drawing/2014/main" id="{A7A0F7E0-743D-40F2-A4EB-85B08C32CAED}"/>
              </a:ext>
            </a:extLst>
          </p:cNvPr>
          <p:cNvSpPr txBox="1"/>
          <p:nvPr/>
        </p:nvSpPr>
        <p:spPr>
          <a:xfrm>
            <a:off x="2299391" y="228551"/>
            <a:ext cx="17698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rPr>
              <a:t>DAY 26</a:t>
            </a:r>
          </a:p>
        </p:txBody>
      </p:sp>
      <p:sp>
        <p:nvSpPr>
          <p:cNvPr id="5" name="TextBox 4">
            <a:extLst>
              <a:ext uri="{FF2B5EF4-FFF2-40B4-BE49-F238E27FC236}">
                <a16:creationId xmlns:a16="http://schemas.microsoft.com/office/drawing/2014/main" id="{9CA39B0B-D2BC-4410-904C-3063E15D4A72}"/>
              </a:ext>
            </a:extLst>
          </p:cNvPr>
          <p:cNvSpPr txBox="1"/>
          <p:nvPr/>
        </p:nvSpPr>
        <p:spPr>
          <a:xfrm>
            <a:off x="1337562" y="386964"/>
            <a:ext cx="549227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The Food Diary</a:t>
            </a:r>
          </a:p>
        </p:txBody>
      </p:sp>
    </p:spTree>
    <p:extLst>
      <p:ext uri="{BB962C8B-B14F-4D97-AF65-F5344CB8AC3E}">
        <p14:creationId xmlns:p14="http://schemas.microsoft.com/office/powerpoint/2010/main" val="2646978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6" name="Rectangle 5"/>
          <p:cNvSpPr/>
          <p:nvPr/>
        </p:nvSpPr>
        <p:spPr>
          <a:xfrm>
            <a:off x="409575" y="353228"/>
            <a:ext cx="11372850" cy="6191250"/>
          </a:xfrm>
          <a:prstGeom prst="rect">
            <a:avLst/>
          </a:prstGeom>
          <a:solidFill>
            <a:srgbClr val="CCEAEA">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3347489" y="2637986"/>
            <a:ext cx="5497018" cy="1107996"/>
          </a:xfrm>
          <a:prstGeom prst="rect">
            <a:avLst/>
          </a:prstGeom>
          <a:noFill/>
        </p:spPr>
        <p:txBody>
          <a:bodyPr wrap="none" rtlCol="0">
            <a:spAutoFit/>
          </a:bodyPr>
          <a:lstStyle/>
          <a:p>
            <a:r>
              <a:rPr lang="id-ID" sz="6600" b="1" spc="300" dirty="0">
                <a:solidFill>
                  <a:schemeClr val="bg1"/>
                </a:solidFill>
                <a:latin typeface="Montserrat" pitchFamily="2" charset="77"/>
                <a:ea typeface="Source Sans Pro Black" panose="020B0803030403020204" pitchFamily="34" charset="0"/>
              </a:rPr>
              <a:t>CONGRATS</a:t>
            </a:r>
            <a:endParaRPr lang="id-ID" sz="6600" spc="300" dirty="0">
              <a:solidFill>
                <a:schemeClr val="bg1"/>
              </a:solidFill>
              <a:latin typeface="Montserrat Alternates ExtraBold" panose="00000900000000000000" pitchFamily="50" charset="0"/>
              <a:ea typeface="Source Sans Pro Black" panose="020B0803030403020204" pitchFamily="34" charset="0"/>
            </a:endParaRPr>
          </a:p>
        </p:txBody>
      </p:sp>
      <p:sp>
        <p:nvSpPr>
          <p:cNvPr id="8" name="TextBox 7"/>
          <p:cNvSpPr txBox="1"/>
          <p:nvPr/>
        </p:nvSpPr>
        <p:spPr>
          <a:xfrm>
            <a:off x="4925646" y="3745982"/>
            <a:ext cx="2340705" cy="461665"/>
          </a:xfrm>
          <a:prstGeom prst="rect">
            <a:avLst/>
          </a:prstGeom>
          <a:noFill/>
        </p:spPr>
        <p:txBody>
          <a:bodyPr wrap="none" rtlCol="0">
            <a:spAutoFit/>
          </a:bodyPr>
          <a:lstStyle/>
          <a:p>
            <a:r>
              <a:rPr lang="id-ID" sz="2400" spc="300" dirty="0">
                <a:solidFill>
                  <a:schemeClr val="bg1"/>
                </a:solidFill>
                <a:latin typeface="Montserrat Light" panose="00000400000000000000" pitchFamily="50" charset="0"/>
                <a:ea typeface="Lato Medium" panose="020F0502020204030203" pitchFamily="34" charset="0"/>
                <a:cs typeface="Lato Medium" panose="020F0502020204030203" pitchFamily="34" charset="0"/>
              </a:rPr>
              <a:t>YOU DID IT!</a:t>
            </a:r>
          </a:p>
        </p:txBody>
      </p:sp>
    </p:spTree>
    <p:extLst>
      <p:ext uri="{BB962C8B-B14F-4D97-AF65-F5344CB8AC3E}">
        <p14:creationId xmlns:p14="http://schemas.microsoft.com/office/powerpoint/2010/main" val="526647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800</TotalTime>
  <Words>418</Words>
  <Application>Microsoft Office PowerPoint</Application>
  <PresentationFormat>Widescreen</PresentationFormat>
  <Paragraphs>57</Paragraphs>
  <Slides>6</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vt:i4>
      </vt:variant>
    </vt:vector>
  </HeadingPairs>
  <TitlesOfParts>
    <vt:vector size="17" baseType="lpstr">
      <vt:lpstr>Arial</vt:lpstr>
      <vt:lpstr>Calibri</vt:lpstr>
      <vt:lpstr>Calibri Light</vt:lpstr>
      <vt:lpstr>Lato Medium</vt:lpstr>
      <vt:lpstr>Montserrat</vt:lpstr>
      <vt:lpstr>Montserrat Alternates ExtraBold</vt:lpstr>
      <vt:lpstr>Montserrat Light</vt:lpstr>
      <vt:lpstr>Wingdings</vt:lpstr>
      <vt:lpstr>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USER</cp:lastModifiedBy>
  <cp:revision>169</cp:revision>
  <dcterms:created xsi:type="dcterms:W3CDTF">2018-06-21T04:17:42Z</dcterms:created>
  <dcterms:modified xsi:type="dcterms:W3CDTF">2025-03-13T20:59:55Z</dcterms:modified>
</cp:coreProperties>
</file>