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0"/>
  </p:notesMasterIdLst>
  <p:sldIdLst>
    <p:sldId id="256" r:id="rId4"/>
    <p:sldId id="315" r:id="rId5"/>
    <p:sldId id="402" r:id="rId6"/>
    <p:sldId id="403" r:id="rId7"/>
    <p:sldId id="350" r:id="rId8"/>
    <p:sldId id="30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3558A917-94EC-40FD-A79D-D5306C4A7767}"/>
    <pc:docChg chg="delSld">
      <pc:chgData name="Mark Wiederin" userId="637f652a6015893c" providerId="LiveId" clId="{3558A917-94EC-40FD-A79D-D5306C4A7767}" dt="2021-07-19T04:07:20.542" v="0" actId="47"/>
      <pc:docMkLst>
        <pc:docMk/>
      </pc:docMkLst>
      <pc:sldChg chg="del">
        <pc:chgData name="Mark Wiederin" userId="637f652a6015893c" providerId="LiveId" clId="{3558A917-94EC-40FD-A79D-D5306C4A7767}" dt="2021-07-19T04:07:20.542" v="0" actId="47"/>
        <pc:sldMkLst>
          <pc:docMk/>
          <pc:sldMk cId="824990836"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CC813-993B-4BD3-A2D0-3806FB654754}"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0AE25-C516-4FE5-ACC2-0483ABEBD543}" type="slidenum">
              <a:rPr lang="en-US" smtClean="0"/>
              <a:t>‹#›</a:t>
            </a:fld>
            <a:endParaRPr lang="en-US"/>
          </a:p>
        </p:txBody>
      </p:sp>
    </p:spTree>
    <p:extLst>
      <p:ext uri="{BB962C8B-B14F-4D97-AF65-F5344CB8AC3E}">
        <p14:creationId xmlns:p14="http://schemas.microsoft.com/office/powerpoint/2010/main" val="33309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662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0670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76835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49499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4507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35490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14978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5890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593785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335323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4264447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558145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696406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438584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085866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879470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687250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5741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477750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790664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564715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918111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971195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799546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048172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562630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421050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6564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97821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08151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57175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56824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13621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347507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70256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04193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436093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70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710835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6865323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237533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338001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3868125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459476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989775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3032678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936627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32849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013198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6874876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152175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434306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640207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10007859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984097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172155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2516264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224133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498672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99521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802355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9607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40284162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70149057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hyperlink" Target="https://manasmukul.wordpress.com/2015/08/04/healthy-living-indulging-in-sports/" TargetMode="External"/><Relationship Id="rId5" Type="http://schemas.openxmlformats.org/officeDocument/2006/relationships/image" Target="../media/image5.jpg"/><Relationship Id="rId4" Type="http://schemas.openxmlformats.org/officeDocument/2006/relationships/hyperlink" Target="http://healthxph.net/master-class/the-power-of-the-thank-you-note-etiquette-in-referring-to-colleagu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TWENTYSEVEN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7F77DF94-CCBC-44BC-8001-085CD7CB9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6978859" y="2115085"/>
            <a:ext cx="2958198" cy="448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black"/>
                </a:solidFill>
                <a:effectLst/>
                <a:uLnTx/>
                <a:uFillTx/>
                <a:latin typeface="Montserrat" pitchFamily="2" charset="77"/>
                <a:ea typeface="Lato" panose="020F0502020204030203" pitchFamily="34" charset="0"/>
                <a:cs typeface="Lato" panose="020F0502020204030203" pitchFamily="34" charset="0"/>
              </a:rPr>
              <a:t>DAY </a:t>
            </a:r>
            <a:r>
              <a:rPr lang="en-US" spc="300" dirty="0">
                <a:solidFill>
                  <a:prstClr val="black"/>
                </a:solidFill>
                <a:latin typeface="Montserrat" pitchFamily="2" charset="77"/>
                <a:ea typeface="Lato" panose="020F0502020204030203" pitchFamily="34" charset="0"/>
                <a:cs typeface="Lato" panose="020F0502020204030203" pitchFamily="34" charset="0"/>
              </a:rPr>
              <a:t>27</a:t>
            </a:r>
            <a:endParaRPr kumimoji="0" lang="id-ID" sz="1800" b="0" i="0" u="none" strike="noStrike" kern="1200" cap="none" spc="300" normalizeH="0" baseline="0" noProof="0" dirty="0">
              <a:ln>
                <a:noFill/>
              </a:ln>
              <a:solidFill>
                <a:prstClr val="black"/>
              </a:solidFill>
              <a:effectLst/>
              <a:uLnTx/>
              <a:uFillTx/>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771021"/>
            <a:ext cx="4080438" cy="1040862"/>
          </a:xfrm>
          <a:prstGeom prst="rect">
            <a:avLst/>
          </a:prstGeom>
        </p:spPr>
        <p:txBody>
          <a:bodyPr wrap="square">
            <a:spAutoFit/>
          </a:bodyPr>
          <a:lstStyle/>
          <a:p>
            <a:pPr marL="285750" lvl="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Learn about 12 Steps to take that will lead you to incredible health.  Congratulate yourself on 28 days of progress! Celebrate!</a:t>
            </a:r>
          </a:p>
        </p:txBody>
      </p:sp>
      <p:sp>
        <p:nvSpPr>
          <p:cNvPr id="10" name="TextBox 9"/>
          <p:cNvSpPr txBox="1"/>
          <p:nvPr/>
        </p:nvSpPr>
        <p:spPr>
          <a:xfrm>
            <a:off x="6978859" y="1377028"/>
            <a:ext cx="17876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Task</a:t>
            </a:r>
            <a:endParaRPr kumimoji="0" lang="id-ID" sz="4800" b="0" i="0" u="none" strike="noStrike" kern="1200" cap="none" spc="300" normalizeH="0" baseline="0" noProof="0" dirty="0">
              <a:ln>
                <a:noFill/>
              </a:ln>
              <a:solidFill>
                <a:prstClr val="white"/>
              </a:solidFill>
              <a:effectLst/>
              <a:uLnTx/>
              <a:uFillTx/>
              <a:latin typeface="Montserrat Alternates ExtraBold" panose="00000900000000000000" pitchFamily="50" charset="0"/>
              <a:ea typeface="Source Sans Pro Black" panose="020B0803030403020204" pitchFamily="34" charset="0"/>
              <a:cs typeface="+mn-cs"/>
            </a:endParaRPr>
          </a:p>
        </p:txBody>
      </p:sp>
      <p:pic>
        <p:nvPicPr>
          <p:cNvPr id="12" name="Picture Placeholder 11" descr="A close up of a logo&#10;&#10;Description automatically generated">
            <a:extLst>
              <a:ext uri="{FF2B5EF4-FFF2-40B4-BE49-F238E27FC236}">
                <a16:creationId xmlns:a16="http://schemas.microsoft.com/office/drawing/2014/main" id="{4A160BA4-BC90-43AE-9CD1-7EDF09CB87A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52" b="2952"/>
          <a:stretch>
            <a:fillRect/>
          </a:stretch>
        </p:blipFill>
        <p:spPr>
          <a:xfrm flipH="1">
            <a:off x="-1031908" y="6412498"/>
            <a:ext cx="71666" cy="45719"/>
          </a:xfrm>
        </p:spPr>
      </p:pic>
      <p:sp>
        <p:nvSpPr>
          <p:cNvPr id="13" name="TextBox 12">
            <a:extLst>
              <a:ext uri="{FF2B5EF4-FFF2-40B4-BE49-F238E27FC236}">
                <a16:creationId xmlns:a16="http://schemas.microsoft.com/office/drawing/2014/main" id="{D042AA85-0498-4101-B652-16EFC934B75D}"/>
              </a:ext>
            </a:extLst>
          </p:cNvPr>
          <p:cNvSpPr txBox="1"/>
          <p:nvPr/>
        </p:nvSpPr>
        <p:spPr>
          <a:xfrm>
            <a:off x="-291401" y="5346111"/>
            <a:ext cx="57591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descr="A person in a blue shirt&#10;&#10;Description automatically generated">
            <a:extLst>
              <a:ext uri="{FF2B5EF4-FFF2-40B4-BE49-F238E27FC236}">
                <a16:creationId xmlns:a16="http://schemas.microsoft.com/office/drawing/2014/main" id="{E4708AA1-B814-4192-88F7-9EEAC300AB4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1401" y="1672093"/>
            <a:ext cx="5759146" cy="3334347"/>
          </a:xfrm>
          <a:prstGeom prst="rect">
            <a:avLst/>
          </a:prstGeom>
        </p:spPr>
      </p:pic>
    </p:spTree>
    <p:extLst>
      <p:ext uri="{BB962C8B-B14F-4D97-AF65-F5344CB8AC3E}">
        <p14:creationId xmlns:p14="http://schemas.microsoft.com/office/powerpoint/2010/main" val="10615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5540171"/>
          </a:xfrm>
          <a:prstGeom prst="rect">
            <a:avLst/>
          </a:prstGeom>
        </p:spPr>
        <p:txBody>
          <a:bodyPr wrap="square">
            <a:spAutoFit/>
          </a:bodyPr>
          <a:lstStyle/>
          <a:p>
            <a:pPr>
              <a:lnSpc>
                <a:spcPct val="150000"/>
              </a:lnSpc>
            </a:pPr>
            <a:r>
              <a:rPr lang="en-US" sz="1400" dirty="0">
                <a:latin typeface="Montserrat Light" panose="00000400000000000000" pitchFamily="50" charset="0"/>
              </a:rPr>
              <a:t>Over the past 28 days, you have learned a lot of life-changing information.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Here is a list you can keep nearby as a reminder.</a:t>
            </a:r>
          </a:p>
          <a:p>
            <a:pPr marL="342900" indent="-342900">
              <a:lnSpc>
                <a:spcPct val="150000"/>
              </a:lnSpc>
              <a:buFont typeface="+mj-lt"/>
              <a:buAutoNum type="arabicPeriod"/>
            </a:pPr>
            <a:r>
              <a:rPr lang="en-US" sz="1400" dirty="0">
                <a:latin typeface="Montserrat Light" panose="00000400000000000000" pitchFamily="50" charset="0"/>
              </a:rPr>
              <a:t>The first secret is that everyone's secrets are different. It is called bio-individuality. Vegan eating can be right for you, but not for your neighbor. The more you learn about nutrition and the more you listen to your body, the easier it will be to figure out what is right for you.</a:t>
            </a:r>
          </a:p>
          <a:p>
            <a:pPr marL="342900" indent="-342900">
              <a:lnSpc>
                <a:spcPct val="150000"/>
              </a:lnSpc>
              <a:buFont typeface="+mj-lt"/>
              <a:buAutoNum type="arabicPeriod"/>
            </a:pPr>
            <a:r>
              <a:rPr lang="en-US" sz="1400" dirty="0">
                <a:latin typeface="Montserrat Light" panose="00000400000000000000" pitchFamily="50" charset="0"/>
              </a:rPr>
              <a:t>Hunger doesn't always signal a need for food. Sometimes hunger means you need some attention. Maybe you are sad, lonely, confused or bored. If you take a minute before heading to the kitchen, try and think what it is you really want. You may just be thirsty. If you pay attention to the urge you are feeling, you can learn from it and let it go.</a:t>
            </a:r>
          </a:p>
          <a:p>
            <a:pPr marL="342900" indent="-342900">
              <a:lnSpc>
                <a:spcPct val="150000"/>
              </a:lnSpc>
              <a:buFont typeface="+mj-lt"/>
              <a:buAutoNum type="arabicPeriod"/>
            </a:pPr>
            <a:r>
              <a:rPr lang="en-US" sz="1400" dirty="0">
                <a:latin typeface="Montserrat Light" panose="00000400000000000000" pitchFamily="50" charset="0"/>
              </a:rPr>
              <a:t>Eat healthy 90% of the time. This way you don't look at a food you really want and think "I better eat it now because I can never have it again“ or worse "oh poor me, I am so deprived". Just be sure you are up on your math and 90% doesn't turn to 50%.</a:t>
            </a:r>
          </a:p>
          <a:p>
            <a:pPr marL="342900" indent="-342900">
              <a:lnSpc>
                <a:spcPct val="150000"/>
              </a:lnSpc>
              <a:buFont typeface="+mj-lt"/>
              <a:buAutoNum type="arabicPeriod"/>
            </a:pPr>
            <a:r>
              <a:rPr lang="en-US" sz="1400" dirty="0">
                <a:latin typeface="Montserrat Light" panose="00000400000000000000" pitchFamily="50" charset="0"/>
              </a:rPr>
              <a:t>Eat at home. Prepare your food with love and enjoy it.</a:t>
            </a:r>
          </a:p>
          <a:p>
            <a:pPr marL="342900" indent="-342900">
              <a:lnSpc>
                <a:spcPct val="150000"/>
              </a:lnSpc>
              <a:buFont typeface="+mj-lt"/>
              <a:buAutoNum type="arabicPeriod"/>
            </a:pPr>
            <a:r>
              <a:rPr lang="en-US" sz="1400" dirty="0">
                <a:latin typeface="Montserrat Light" panose="00000400000000000000" pitchFamily="50" charset="0"/>
              </a:rPr>
              <a:t>Eat whole foods. You will notice a difference in how you feel almost immediately (YES, that means no more Lucky Charms).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12 Easy Steps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931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27</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77732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344" y="19630"/>
            <a:ext cx="5557655" cy="6838370"/>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9706" y="1453876"/>
            <a:ext cx="10780593" cy="4207947"/>
          </a:xfrm>
          <a:prstGeom prst="rect">
            <a:avLst/>
          </a:prstGeom>
        </p:spPr>
        <p:txBody>
          <a:bodyPr wrap="square">
            <a:spAutoFit/>
          </a:bodyPr>
          <a:lstStyle/>
          <a:p>
            <a:pPr marL="342900" indent="-342900">
              <a:lnSpc>
                <a:spcPct val="150000"/>
              </a:lnSpc>
              <a:buFont typeface="+mj-lt"/>
              <a:buAutoNum type="arabicPeriod" startAt="6"/>
            </a:pPr>
            <a:r>
              <a:rPr lang="en-US" sz="1400" dirty="0">
                <a:latin typeface="Montserrat Light" panose="00000400000000000000" pitchFamily="50" charset="0"/>
              </a:rPr>
              <a:t>Meditate or pray to reduce stress.</a:t>
            </a:r>
          </a:p>
          <a:p>
            <a:pPr marL="342900" indent="-342900">
              <a:lnSpc>
                <a:spcPct val="150000"/>
              </a:lnSpc>
              <a:buFont typeface="+mj-lt"/>
              <a:buAutoNum type="arabicPeriod" startAt="6"/>
            </a:pPr>
            <a:r>
              <a:rPr lang="en-US" sz="1400" dirty="0">
                <a:latin typeface="Montserrat Light" panose="00000400000000000000" pitchFamily="50" charset="0"/>
              </a:rPr>
              <a:t>Move your body every chance you get.</a:t>
            </a:r>
          </a:p>
          <a:p>
            <a:pPr marL="342900" indent="-342900">
              <a:lnSpc>
                <a:spcPct val="150000"/>
              </a:lnSpc>
              <a:buFont typeface="+mj-lt"/>
              <a:buAutoNum type="arabicPeriod" startAt="6"/>
            </a:pPr>
            <a:r>
              <a:rPr lang="en-US" sz="1400" dirty="0">
                <a:latin typeface="Montserrat Light" panose="00000400000000000000" pitchFamily="50" charset="0"/>
              </a:rPr>
              <a:t>Journal! I can't say it enough. If it is down on paper, you reap treasure.</a:t>
            </a:r>
          </a:p>
          <a:p>
            <a:pPr marL="342900" indent="-342900">
              <a:lnSpc>
                <a:spcPct val="150000"/>
              </a:lnSpc>
              <a:buFont typeface="+mj-lt"/>
              <a:buAutoNum type="arabicPeriod" startAt="6"/>
            </a:pPr>
            <a:r>
              <a:rPr lang="en-US" sz="1400" dirty="0">
                <a:latin typeface="Montserrat Light" panose="00000400000000000000" pitchFamily="50" charset="0"/>
              </a:rPr>
              <a:t>Eat more green veggies.</a:t>
            </a:r>
          </a:p>
          <a:p>
            <a:pPr marL="342900" indent="-342900">
              <a:lnSpc>
                <a:spcPct val="150000"/>
              </a:lnSpc>
              <a:buFont typeface="+mj-lt"/>
              <a:buAutoNum type="arabicPeriod" startAt="6"/>
            </a:pPr>
            <a:r>
              <a:rPr lang="en-US" sz="1400" dirty="0">
                <a:latin typeface="Montserrat Light" panose="00000400000000000000" pitchFamily="50" charset="0"/>
              </a:rPr>
              <a:t>Get a good night's sleep.</a:t>
            </a:r>
          </a:p>
          <a:p>
            <a:pPr marL="342900" indent="-342900">
              <a:lnSpc>
                <a:spcPct val="150000"/>
              </a:lnSpc>
              <a:buFont typeface="+mj-lt"/>
              <a:buAutoNum type="arabicPeriod" startAt="6"/>
            </a:pPr>
            <a:r>
              <a:rPr lang="en-US" sz="1400" dirty="0">
                <a:latin typeface="Montserrat Light" panose="00000400000000000000" pitchFamily="50" charset="0"/>
              </a:rPr>
              <a:t>Drink more water and throw some lemon in there while you are at it!</a:t>
            </a:r>
          </a:p>
          <a:p>
            <a:pPr marL="342900" indent="-342900">
              <a:lnSpc>
                <a:spcPct val="150000"/>
              </a:lnSpc>
              <a:buFont typeface="+mj-lt"/>
              <a:buAutoNum type="arabicPeriod" startAt="6"/>
            </a:pPr>
            <a:r>
              <a:rPr lang="en-US" sz="1400" dirty="0">
                <a:latin typeface="Montserrat Light" panose="00000400000000000000" pitchFamily="50" charset="0"/>
              </a:rPr>
              <a:t>EAT -</a:t>
            </a:r>
          </a:p>
          <a:p>
            <a:pPr marL="569913" indent="-225425">
              <a:lnSpc>
                <a:spcPct val="150000"/>
              </a:lnSpc>
              <a:buFont typeface="Wingdings" panose="05000000000000000000" pitchFamily="2" charset="2"/>
              <a:buChar char="§"/>
            </a:pPr>
            <a:r>
              <a:rPr lang="en-US" sz="1400" dirty="0">
                <a:latin typeface="Montserrat Light" panose="00000400000000000000" pitchFamily="50" charset="0"/>
              </a:rPr>
              <a:t>small amounts of protein</a:t>
            </a:r>
          </a:p>
          <a:p>
            <a:pPr marL="569913" indent="-225425">
              <a:lnSpc>
                <a:spcPct val="150000"/>
              </a:lnSpc>
              <a:buFont typeface="Wingdings" panose="05000000000000000000" pitchFamily="2" charset="2"/>
              <a:buChar char="§"/>
            </a:pPr>
            <a:r>
              <a:rPr lang="en-US" sz="1400" dirty="0">
                <a:latin typeface="Montserrat Light" panose="00000400000000000000" pitchFamily="50" charset="0"/>
              </a:rPr>
              <a:t>fruits and vegetables</a:t>
            </a:r>
          </a:p>
          <a:p>
            <a:pPr marL="569913" indent="-225425">
              <a:lnSpc>
                <a:spcPct val="150000"/>
              </a:lnSpc>
              <a:buFont typeface="Wingdings" panose="05000000000000000000" pitchFamily="2" charset="2"/>
              <a:buChar char="§"/>
            </a:pPr>
            <a:r>
              <a:rPr lang="en-US" sz="1400" dirty="0">
                <a:latin typeface="Montserrat Light" panose="00000400000000000000" pitchFamily="50" charset="0"/>
              </a:rPr>
              <a:t>whole grains</a:t>
            </a:r>
          </a:p>
          <a:p>
            <a:pPr marL="569913" indent="-225425">
              <a:lnSpc>
                <a:spcPct val="150000"/>
              </a:lnSpc>
              <a:buFont typeface="Wingdings" panose="05000000000000000000" pitchFamily="2" charset="2"/>
              <a:buChar char="§"/>
            </a:pPr>
            <a:r>
              <a:rPr lang="en-US" sz="1400" dirty="0">
                <a:latin typeface="Montserrat Light" panose="00000400000000000000" pitchFamily="50" charset="0"/>
              </a:rPr>
              <a:t>small amounts of healthy fats </a:t>
            </a:r>
          </a:p>
          <a:p>
            <a:pPr marL="569913" indent="-225425">
              <a:lnSpc>
                <a:spcPct val="150000"/>
              </a:lnSpc>
            </a:pPr>
            <a:r>
              <a:rPr lang="en-US" sz="1400" dirty="0">
                <a:latin typeface="Montserrat Light" panose="00000400000000000000" pitchFamily="50" charset="0"/>
              </a:rPr>
              <a:t>	(nuts, coconut oil, virgin olive oil, avocado)</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481439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12 Easy Steps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27</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spTree>
    <p:extLst>
      <p:ext uri="{BB962C8B-B14F-4D97-AF65-F5344CB8AC3E}">
        <p14:creationId xmlns:p14="http://schemas.microsoft.com/office/powerpoint/2010/main" val="222541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527850314"/>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27</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462</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Arial</vt:lpstr>
      <vt:lpstr>Calibri</vt:lpstr>
      <vt:lpstr>Calibri Light</vt:lpstr>
      <vt:lpstr>Lato Medium</vt:lpstr>
      <vt:lpstr>Montserrat</vt:lpstr>
      <vt:lpstr>Montserrat Alternates ExtraBold</vt:lpstr>
      <vt:lpstr>Montserrat Light</vt:lpstr>
      <vt:lpstr>Wingdings</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167</cp:revision>
  <dcterms:created xsi:type="dcterms:W3CDTF">2018-06-21T04:17:42Z</dcterms:created>
  <dcterms:modified xsi:type="dcterms:W3CDTF">2025-03-13T20:59:44Z</dcterms:modified>
</cp:coreProperties>
</file>