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12"/>
  </p:notesMasterIdLst>
  <p:sldIdLst>
    <p:sldId id="256" r:id="rId3"/>
    <p:sldId id="309" r:id="rId4"/>
    <p:sldId id="316" r:id="rId5"/>
    <p:sldId id="311" r:id="rId6"/>
    <p:sldId id="313" r:id="rId7"/>
    <p:sldId id="310" r:id="rId8"/>
    <p:sldId id="317" r:id="rId9"/>
    <p:sldId id="314"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A"/>
    <a:srgbClr val="4D9392"/>
    <a:srgbClr val="27B2B1"/>
    <a:srgbClr val="A8DDDC"/>
    <a:srgbClr val="FDE9E9"/>
    <a:srgbClr val="1456A3"/>
    <a:srgbClr val="1EBBB0"/>
    <a:srgbClr val="54BE8F"/>
    <a:srgbClr val="F49A20"/>
    <a:srgbClr val="F06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D693CC2E-BD2B-4405-8307-E6CE421D85C3}"/>
    <pc:docChg chg="custSel delSld modSld">
      <pc:chgData name="Mark Wiederin" userId="637f652a6015893c" providerId="LiveId" clId="{D693CC2E-BD2B-4405-8307-E6CE421D85C3}" dt="2021-07-19T03:43:41.482" v="1" actId="478"/>
      <pc:docMkLst>
        <pc:docMk/>
      </pc:docMkLst>
      <pc:sldChg chg="del">
        <pc:chgData name="Mark Wiederin" userId="637f652a6015893c" providerId="LiveId" clId="{D693CC2E-BD2B-4405-8307-E6CE421D85C3}" dt="2021-07-19T03:43:21.223" v="0" actId="47"/>
        <pc:sldMkLst>
          <pc:docMk/>
          <pc:sldMk cId="824990836" sldId="308"/>
        </pc:sldMkLst>
      </pc:sldChg>
      <pc:sldChg chg="delSp mod">
        <pc:chgData name="Mark Wiederin" userId="637f652a6015893c" providerId="LiveId" clId="{D693CC2E-BD2B-4405-8307-E6CE421D85C3}" dt="2021-07-19T03:43:41.482" v="1" actId="478"/>
        <pc:sldMkLst>
          <pc:docMk/>
          <pc:sldMk cId="1451073384" sldId="317"/>
        </pc:sldMkLst>
        <pc:graphicFrameChg chg="del">
          <ac:chgData name="Mark Wiederin" userId="637f652a6015893c" providerId="LiveId" clId="{D693CC2E-BD2B-4405-8307-E6CE421D85C3}" dt="2021-07-19T03:43:41.482" v="1" actId="478"/>
          <ac:graphicFrameMkLst>
            <pc:docMk/>
            <pc:sldMk cId="1451073384" sldId="317"/>
            <ac:graphicFrameMk id="10" creationId="{90E3D0C4-72F9-41ED-8B47-FE2FB072426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B4581-D4B9-42BE-87CF-EE3F4CFC1E88}"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E68D4-8394-44F6-9938-AC6D5C29A89C}" type="slidenum">
              <a:rPr lang="en-US" smtClean="0"/>
              <a:t>‹#›</a:t>
            </a:fld>
            <a:endParaRPr lang="en-US"/>
          </a:p>
        </p:txBody>
      </p:sp>
    </p:spTree>
    <p:extLst>
      <p:ext uri="{BB962C8B-B14F-4D97-AF65-F5344CB8AC3E}">
        <p14:creationId xmlns:p14="http://schemas.microsoft.com/office/powerpoint/2010/main" val="100913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C1F7-9330-4415-A2BC-3977A5FE4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AEE92-D256-4AC7-B83F-49FE36CAE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0246D-4CE0-48D9-B77C-FD0D5F650A81}"/>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5" name="Footer Placeholder 4">
            <a:extLst>
              <a:ext uri="{FF2B5EF4-FFF2-40B4-BE49-F238E27FC236}">
                <a16:creationId xmlns:a16="http://schemas.microsoft.com/office/drawing/2014/main" id="{4169FFE8-BA22-499A-A984-48035578F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A787D-0BA8-4B21-B6B7-8521025D5C8F}"/>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45329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1551-D3B1-4528-8A18-F6588A65C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99B9D-2A2D-4F8B-8632-70A65CD653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BE242-91E4-4E00-A38F-D27B8BD38114}"/>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5" name="Footer Placeholder 4">
            <a:extLst>
              <a:ext uri="{FF2B5EF4-FFF2-40B4-BE49-F238E27FC236}">
                <a16:creationId xmlns:a16="http://schemas.microsoft.com/office/drawing/2014/main" id="{0423919D-A274-4720-9714-F2DE7D483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E7752-4181-497B-ADE9-BA70D2EE50CE}"/>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1161791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4AE3-6F55-42AA-B2E8-4405B76E7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DD2FB-1D54-4CB3-8E85-96934A709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0E31BA-BD69-4A6C-9B69-4D5E1B2194BB}"/>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5" name="Footer Placeholder 4">
            <a:extLst>
              <a:ext uri="{FF2B5EF4-FFF2-40B4-BE49-F238E27FC236}">
                <a16:creationId xmlns:a16="http://schemas.microsoft.com/office/drawing/2014/main" id="{F67E8A71-8F3D-4BC1-92FD-789263A53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E09FF-8E64-4AC7-BF31-90EC46C1F3ED}"/>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2181258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577B-ABBA-4E9A-9D6A-94EECF542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A7183-B0B4-4010-A710-35B920F10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9B300A-17F8-4048-B908-090B4DBA9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5C2256-38D1-4234-A0E8-578DE61F2E86}"/>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6" name="Footer Placeholder 5">
            <a:extLst>
              <a:ext uri="{FF2B5EF4-FFF2-40B4-BE49-F238E27FC236}">
                <a16:creationId xmlns:a16="http://schemas.microsoft.com/office/drawing/2014/main" id="{8F0EA1FB-C617-424F-A5AD-9B75C188B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11086-DFE8-48DC-9D63-A85C40EBD647}"/>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492069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11A5-FCF2-449E-86B5-043EEA8029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FF579-A9EE-4A57-A097-9DBE7AF77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C0198-CDCA-41F7-BF54-36C2D40D3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1A8CC8-FF17-4D02-8D8B-29D8B6419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D582D9-B5B9-47BB-8FB6-75D1B3E3F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8654C-AC55-4432-A423-93836CE86FC3}"/>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8" name="Footer Placeholder 7">
            <a:extLst>
              <a:ext uri="{FF2B5EF4-FFF2-40B4-BE49-F238E27FC236}">
                <a16:creationId xmlns:a16="http://schemas.microsoft.com/office/drawing/2014/main" id="{49926CE3-4416-4CF2-9C0F-B6DDF1EAD6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54E0A4-AF5C-47BD-9118-D63DABFEA3AD}"/>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755180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10B4-82B3-4B7C-95DA-5B4F32F3F2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D9C21-7E07-4FFF-ADC1-6BA860DACF82}"/>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4" name="Footer Placeholder 3">
            <a:extLst>
              <a:ext uri="{FF2B5EF4-FFF2-40B4-BE49-F238E27FC236}">
                <a16:creationId xmlns:a16="http://schemas.microsoft.com/office/drawing/2014/main" id="{CFE0E671-80F2-4B0A-B980-A5CF1FA7D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8CB534-726E-4969-9508-95F1CAB5F15D}"/>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176576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FD364-E3AE-4314-A0B0-973F0A466082}"/>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3" name="Footer Placeholder 2">
            <a:extLst>
              <a:ext uri="{FF2B5EF4-FFF2-40B4-BE49-F238E27FC236}">
                <a16:creationId xmlns:a16="http://schemas.microsoft.com/office/drawing/2014/main" id="{DE4C2393-B109-433F-AEC4-1EF2B9A7B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9E204-D274-401B-B4F1-D465EEFB7AA9}"/>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2842964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A5C4-B2C6-4F40-8532-373DB4786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361862-FEBD-4376-84B9-6A3426516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9EF3F-9FA9-45EA-9950-D6B397083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C35C0-7C1F-47D9-AA51-0FD33CDB0F75}"/>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6" name="Footer Placeholder 5">
            <a:extLst>
              <a:ext uri="{FF2B5EF4-FFF2-40B4-BE49-F238E27FC236}">
                <a16:creationId xmlns:a16="http://schemas.microsoft.com/office/drawing/2014/main" id="{C53BD996-9BDC-49E1-B601-8D07838D9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C14C9-BE88-457C-8434-EFCC4A715327}"/>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132250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32FE-1590-4325-93F7-A5A0D778B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D8544-08D9-4375-86F9-A524715AF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65D0A-F5A6-4CDC-B8A7-5583FB995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97E37-A631-4741-8910-3A2CBFA13557}"/>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6" name="Footer Placeholder 5">
            <a:extLst>
              <a:ext uri="{FF2B5EF4-FFF2-40B4-BE49-F238E27FC236}">
                <a16:creationId xmlns:a16="http://schemas.microsoft.com/office/drawing/2014/main" id="{31ACBEBB-FD48-4F23-B4A4-05A6ADB45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DFADD-4536-4837-8471-70F00F6F1EF2}"/>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1029794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9127-C37D-4484-9E8A-2DDFA9AA2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EB9DC3-EA7E-4CDA-B817-24494CAB3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F1489-3C24-4971-BEC8-E97E2DBEF5AD}"/>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5" name="Footer Placeholder 4">
            <a:extLst>
              <a:ext uri="{FF2B5EF4-FFF2-40B4-BE49-F238E27FC236}">
                <a16:creationId xmlns:a16="http://schemas.microsoft.com/office/drawing/2014/main" id="{7621B2D6-30AD-46E6-BBC0-9662E4D34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86655-34E3-4EC8-A757-41A103EB66AE}"/>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3181429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7BB48-4E0D-4D83-8838-D46B43E1C6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49AEC0-0DCC-4B80-915F-32554B260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F1B43-F5E7-4592-A66D-6DE51D427D9A}"/>
              </a:ext>
            </a:extLst>
          </p:cNvPr>
          <p:cNvSpPr>
            <a:spLocks noGrp="1"/>
          </p:cNvSpPr>
          <p:nvPr>
            <p:ph type="dt" sz="half" idx="10"/>
          </p:nvPr>
        </p:nvSpPr>
        <p:spPr/>
        <p:txBody>
          <a:bodyPr/>
          <a:lstStyle/>
          <a:p>
            <a:fld id="{F6470D2B-06B6-42D9-B576-742BF4231B91}" type="datetimeFigureOut">
              <a:rPr lang="en-US" smtClean="0"/>
              <a:t>3/14/2025</a:t>
            </a:fld>
            <a:endParaRPr lang="en-US"/>
          </a:p>
        </p:txBody>
      </p:sp>
      <p:sp>
        <p:nvSpPr>
          <p:cNvPr id="5" name="Footer Placeholder 4">
            <a:extLst>
              <a:ext uri="{FF2B5EF4-FFF2-40B4-BE49-F238E27FC236}">
                <a16:creationId xmlns:a16="http://schemas.microsoft.com/office/drawing/2014/main" id="{193CBB97-F621-4608-A196-A6E7F049C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2EE26-7AE7-4311-8B6F-F2BF648EB79C}"/>
              </a:ext>
            </a:extLst>
          </p:cNvPr>
          <p:cNvSpPr>
            <a:spLocks noGrp="1"/>
          </p:cNvSpPr>
          <p:nvPr>
            <p:ph type="sldNum" sz="quarter" idx="12"/>
          </p:nvPr>
        </p:nvSpPr>
        <p:spPr/>
        <p:txBody>
          <a:bodyPr/>
          <a:lstStyle/>
          <a:p>
            <a:fld id="{338C333C-B801-4B52-B3E5-E1119D3D2C3A}" type="slidenum">
              <a:rPr lang="en-US" smtClean="0"/>
              <a:t>‹#›</a:t>
            </a:fld>
            <a:endParaRPr lang="en-US"/>
          </a:p>
        </p:txBody>
      </p:sp>
    </p:spTree>
    <p:extLst>
      <p:ext uri="{BB962C8B-B14F-4D97-AF65-F5344CB8AC3E}">
        <p14:creationId xmlns:p14="http://schemas.microsoft.com/office/powerpoint/2010/main" val="401461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97452-5909-44D4-ABC7-B5C4EAA0B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3699F6-C2CE-4B9B-BDE0-48224C380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63DDB-4632-4B1A-8C9C-44C3E0436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70D2B-06B6-42D9-B576-742BF4231B91}" type="datetimeFigureOut">
              <a:rPr lang="en-US" smtClean="0"/>
              <a:t>3/14/2025</a:t>
            </a:fld>
            <a:endParaRPr lang="en-US"/>
          </a:p>
        </p:txBody>
      </p:sp>
      <p:sp>
        <p:nvSpPr>
          <p:cNvPr id="5" name="Footer Placeholder 4">
            <a:extLst>
              <a:ext uri="{FF2B5EF4-FFF2-40B4-BE49-F238E27FC236}">
                <a16:creationId xmlns:a16="http://schemas.microsoft.com/office/drawing/2014/main" id="{3B641CCE-FADA-4356-B1AD-18BEA6FBF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6F8673-A862-4EE6-8522-B32440DC4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333C-B801-4B52-B3E5-E1119D3D2C3A}" type="slidenum">
              <a:rPr lang="en-US" smtClean="0"/>
              <a:t>‹#›</a:t>
            </a:fld>
            <a:endParaRPr lang="en-US"/>
          </a:p>
        </p:txBody>
      </p:sp>
    </p:spTree>
    <p:extLst>
      <p:ext uri="{BB962C8B-B14F-4D97-AF65-F5344CB8AC3E}">
        <p14:creationId xmlns:p14="http://schemas.microsoft.com/office/powerpoint/2010/main" val="38253584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humannhealth.com/why-you-should-drink-lemon-water-in-the-morning/94/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ctesthetic.com/category/organicvegan/" TargetMode="External"/><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VitaminC.jpg" TargetMode="External"/><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FOUR</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59A6DD97-E163-4BD8-B506-F21077C50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130" y="4215658"/>
            <a:ext cx="2342712" cy="2186532"/>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rot="21435487" flipV="1">
            <a:off x="13285558" y="7670060"/>
            <a:ext cx="103133" cy="45719"/>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7013839" y="2091331"/>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4</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7013839" y="2833960"/>
            <a:ext cx="3996581" cy="1339021"/>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Start your day today by squeezing ½ a lemon into a warm glass of water. Continue this through the end of the program. </a:t>
            </a:r>
          </a:p>
        </p:txBody>
      </p:sp>
      <p:sp>
        <p:nvSpPr>
          <p:cNvPr id="10" name="TextBox 9"/>
          <p:cNvSpPr txBox="1"/>
          <p:nvPr/>
        </p:nvSpPr>
        <p:spPr>
          <a:xfrm>
            <a:off x="6976219" y="1403442"/>
            <a:ext cx="1997726"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2" name="Picture Placeholder 11" descr="A picture containing yellow, table, sitting, orange&#10;&#10;Description automatically generated">
            <a:extLst>
              <a:ext uri="{FF2B5EF4-FFF2-40B4-BE49-F238E27FC236}">
                <a16:creationId xmlns:a16="http://schemas.microsoft.com/office/drawing/2014/main" id="{1AA10617-9BFE-41FB-B97B-E7A81A4EB4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551" b="18551"/>
          <a:stretch>
            <a:fillRect/>
          </a:stretch>
        </p:blipFill>
        <p:spPr>
          <a:xfrm>
            <a:off x="0" y="1530350"/>
            <a:ext cx="6037263" cy="3797300"/>
          </a:xfrm>
        </p:spPr>
      </p:pic>
      <p:sp>
        <p:nvSpPr>
          <p:cNvPr id="6" name="TextBox 5">
            <a:extLst>
              <a:ext uri="{FF2B5EF4-FFF2-40B4-BE49-F238E27FC236}">
                <a16:creationId xmlns:a16="http://schemas.microsoft.com/office/drawing/2014/main" id="{6D24C94F-2FA1-4A51-B7CA-EF3BB6A81C62}"/>
              </a:ext>
            </a:extLst>
          </p:cNvPr>
          <p:cNvSpPr txBox="1"/>
          <p:nvPr/>
        </p:nvSpPr>
        <p:spPr>
          <a:xfrm>
            <a:off x="7136178" y="2315688"/>
            <a:ext cx="45719"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142292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398681" y="1436912"/>
            <a:ext cx="9979033" cy="1379801"/>
          </a:xfrm>
          <a:prstGeom prst="rect">
            <a:avLst/>
          </a:prstGeom>
        </p:spPr>
        <p:txBody>
          <a:bodyPr wrap="square">
            <a:spAutoFit/>
          </a:bodyPr>
          <a:lstStyle/>
          <a:p>
            <a:pPr>
              <a:lnSpc>
                <a:spcPct val="150000"/>
              </a:lnSpc>
              <a:spcAft>
                <a:spcPts val="600"/>
              </a:spcAft>
            </a:pPr>
            <a:r>
              <a:rPr lang="en-US" sz="1400" dirty="0">
                <a:latin typeface="Montserrat Light" panose="00000400000000000000" pitchFamily="50" charset="0"/>
              </a:rPr>
              <a:t>Vitamins are organic compounds containing carbon, which is essential for life. They are either water- or fat-soluble, meaning they either need water or fat to be digested and absorbed.  </a:t>
            </a:r>
          </a:p>
          <a:p>
            <a:pPr>
              <a:lnSpc>
                <a:spcPct val="120000"/>
              </a:lnSpc>
              <a:spcAft>
                <a:spcPts val="600"/>
              </a:spcAft>
            </a:pPr>
            <a:endParaRPr lang="en-US" sz="1400" dirty="0">
              <a:latin typeface="Montserrat Light" panose="00000400000000000000" pitchFamily="50" charset="0"/>
            </a:endParaRPr>
          </a:p>
          <a:p>
            <a:pPr>
              <a:lnSpc>
                <a:spcPct val="120000"/>
              </a:lnSpc>
              <a:spcAft>
                <a:spcPts val="600"/>
              </a:spcAft>
            </a:pPr>
            <a:endParaRPr lang="en-US" sz="1400" dirty="0">
              <a:latin typeface="Montserrat Light" panose="00000400000000000000" pitchFamily="50" charset="0"/>
            </a:endParaRPr>
          </a:p>
        </p:txBody>
      </p:sp>
      <p:sp>
        <p:nvSpPr>
          <p:cNvPr id="22" name="TextBox 21"/>
          <p:cNvSpPr txBox="1"/>
          <p:nvPr/>
        </p:nvSpPr>
        <p:spPr>
          <a:xfrm>
            <a:off x="398681" y="486666"/>
            <a:ext cx="3324693" cy="757130"/>
          </a:xfrm>
          <a:prstGeom prst="rect">
            <a:avLst/>
          </a:prstGeom>
          <a:noFill/>
        </p:spPr>
        <p:txBody>
          <a:bodyPr wrap="none" rtlCol="0">
            <a:spAutoFit/>
          </a:bodyPr>
          <a:lstStyle/>
          <a:p>
            <a:pPr>
              <a:lnSpc>
                <a:spcPct val="90000"/>
              </a:lnSpc>
              <a:spcBef>
                <a:spcPct val="0"/>
              </a:spcBef>
              <a:spcAft>
                <a:spcPts val="600"/>
              </a:spcAft>
            </a:pPr>
            <a:r>
              <a:rPr lang="en-US" sz="4800" b="1" spc="300" dirty="0">
                <a:solidFill>
                  <a:srgbClr val="27B2B1"/>
                </a:solidFill>
                <a:latin typeface="Montserrat" panose="00000500000000000000" pitchFamily="50" charset="0"/>
              </a:rPr>
              <a:t>Vitamins</a:t>
            </a:r>
          </a:p>
        </p:txBody>
      </p:sp>
      <p:sp>
        <p:nvSpPr>
          <p:cNvPr id="4" name="TextBox 3">
            <a:extLst>
              <a:ext uri="{FF2B5EF4-FFF2-40B4-BE49-F238E27FC236}">
                <a16:creationId xmlns:a16="http://schemas.microsoft.com/office/drawing/2014/main" id="{2E02E1FC-0312-4C8D-B929-8689B789CB37}"/>
              </a:ext>
            </a:extLst>
          </p:cNvPr>
          <p:cNvSpPr txBox="1"/>
          <p:nvPr/>
        </p:nvSpPr>
        <p:spPr>
          <a:xfrm>
            <a:off x="921194" y="2366150"/>
            <a:ext cx="7047147" cy="3350276"/>
          </a:xfrm>
          <a:prstGeom prst="rect">
            <a:avLst/>
          </a:prstGeom>
          <a:noFill/>
        </p:spPr>
        <p:txBody>
          <a:bodyPr wrap="square" rtlCol="0">
            <a:spAutoFit/>
          </a:bodyPr>
          <a:lstStyle/>
          <a:p>
            <a:pPr indent="-228600">
              <a:lnSpc>
                <a:spcPct val="120000"/>
              </a:lnSpc>
              <a:spcAft>
                <a:spcPts val="600"/>
              </a:spcAft>
              <a:buFont typeface="Arial" panose="020B0604020202020204" pitchFamily="34" charset="0"/>
              <a:buChar char="•"/>
            </a:pPr>
            <a:r>
              <a:rPr lang="en-US" sz="1400" b="1" dirty="0">
                <a:latin typeface="Montserrat Light" panose="00000400000000000000" pitchFamily="50" charset="0"/>
              </a:rPr>
              <a:t>Water-soluble include (all are B-vitamins expect for Vitamin C):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Vitamin C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Thiamin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Riboflavin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Niacin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B6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B12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Folic acid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Biotin </a:t>
            </a:r>
          </a:p>
          <a:p>
            <a:pPr indent="-228600">
              <a:lnSpc>
                <a:spcPct val="120000"/>
              </a:lnSpc>
              <a:spcAft>
                <a:spcPts val="600"/>
              </a:spcAft>
              <a:buFont typeface="Arial" panose="020B0604020202020204" pitchFamily="34" charset="0"/>
              <a:buChar char="•"/>
            </a:pPr>
            <a:r>
              <a:rPr lang="en-US" sz="1400" dirty="0">
                <a:latin typeface="Montserrat Light" panose="00000400000000000000" pitchFamily="50" charset="0"/>
              </a:rPr>
              <a:t>Pantothenic acid</a:t>
            </a:r>
            <a:endParaRPr lang="en-US" sz="1400" dirty="0"/>
          </a:p>
        </p:txBody>
      </p:sp>
      <p:sp>
        <p:nvSpPr>
          <p:cNvPr id="9" name="TextBox 8">
            <a:extLst>
              <a:ext uri="{FF2B5EF4-FFF2-40B4-BE49-F238E27FC236}">
                <a16:creationId xmlns:a16="http://schemas.microsoft.com/office/drawing/2014/main" id="{335AD4EA-BBFB-489F-AC85-4ED24D3F2AED}"/>
              </a:ext>
            </a:extLst>
          </p:cNvPr>
          <p:cNvSpPr txBox="1"/>
          <p:nvPr/>
        </p:nvSpPr>
        <p:spPr>
          <a:xfrm>
            <a:off x="4444768" y="2665215"/>
            <a:ext cx="7047147" cy="379463"/>
          </a:xfrm>
          <a:prstGeom prst="rect">
            <a:avLst/>
          </a:prstGeom>
          <a:noFill/>
        </p:spPr>
        <p:txBody>
          <a:bodyPr wrap="square" rtlCol="0">
            <a:spAutoFit/>
          </a:bodyPr>
          <a:lstStyle/>
          <a:p>
            <a:pPr>
              <a:lnSpc>
                <a:spcPct val="150000"/>
              </a:lnSpc>
              <a:spcAft>
                <a:spcPts val="600"/>
              </a:spcAft>
            </a:pPr>
            <a:r>
              <a:rPr lang="en-US" sz="1400" b="1" dirty="0">
                <a:latin typeface="Montserrat Light" panose="00000400000000000000" pitchFamily="50" charset="0"/>
              </a:rPr>
              <a:t> </a:t>
            </a:r>
            <a:endParaRPr lang="en-US" sz="1400" dirty="0"/>
          </a:p>
        </p:txBody>
      </p:sp>
      <p:sp>
        <p:nvSpPr>
          <p:cNvPr id="10" name="TextBox 9">
            <a:extLst>
              <a:ext uri="{FF2B5EF4-FFF2-40B4-BE49-F238E27FC236}">
                <a16:creationId xmlns:a16="http://schemas.microsoft.com/office/drawing/2014/main" id="{A675C541-2A61-45A8-93C7-4163966CD815}"/>
              </a:ext>
            </a:extLst>
          </p:cNvPr>
          <p:cNvSpPr txBox="1"/>
          <p:nvPr/>
        </p:nvSpPr>
        <p:spPr>
          <a:xfrm>
            <a:off x="7068458" y="2816713"/>
            <a:ext cx="2365828" cy="1477328"/>
          </a:xfrm>
          <a:prstGeom prst="rect">
            <a:avLst/>
          </a:prstGeom>
          <a:noFill/>
        </p:spPr>
        <p:txBody>
          <a:bodyPr wrap="square" rtlCol="0">
            <a:spAutoFit/>
          </a:bodyPr>
          <a:lstStyle/>
          <a:p>
            <a:pPr>
              <a:spcAft>
                <a:spcPts val="600"/>
              </a:spcAft>
            </a:pPr>
            <a:r>
              <a:rPr lang="en-US" sz="1400" b="1" dirty="0">
                <a:latin typeface="Montserrat Light" panose="00000400000000000000" pitchFamily="50" charset="0"/>
                <a:cs typeface="Arial" panose="020B0604020202020204" pitchFamily="34" charset="0"/>
              </a:rPr>
              <a:t>Fat-soluble include: </a:t>
            </a:r>
          </a:p>
          <a:p>
            <a:pPr marL="285750" indent="-285750">
              <a:spcAft>
                <a:spcPts val="600"/>
              </a:spcAft>
              <a:buFont typeface="Arial" panose="020B0604020202020204" pitchFamily="34" charset="0"/>
              <a:buChar char="•"/>
            </a:pPr>
            <a:r>
              <a:rPr lang="en-US" sz="1400" dirty="0">
                <a:latin typeface="Montserrat Light" panose="00000400000000000000" pitchFamily="50" charset="0"/>
                <a:cs typeface="Arial" panose="020B0604020202020204" pitchFamily="34" charset="0"/>
              </a:rPr>
              <a:t>Vitamin A </a:t>
            </a:r>
          </a:p>
          <a:p>
            <a:pPr marL="285750" indent="-285750">
              <a:spcAft>
                <a:spcPts val="600"/>
              </a:spcAft>
              <a:buFont typeface="Arial" panose="020B0604020202020204" pitchFamily="34" charset="0"/>
              <a:buChar char="•"/>
            </a:pPr>
            <a:r>
              <a:rPr lang="en-US" sz="1400" dirty="0">
                <a:latin typeface="Montserrat Light" panose="00000400000000000000" pitchFamily="50" charset="0"/>
                <a:cs typeface="Arial" panose="020B0604020202020204" pitchFamily="34" charset="0"/>
              </a:rPr>
              <a:t>Vitamin D </a:t>
            </a:r>
          </a:p>
          <a:p>
            <a:pPr marL="285750" indent="-285750">
              <a:spcAft>
                <a:spcPts val="600"/>
              </a:spcAft>
              <a:buFont typeface="Arial" panose="020B0604020202020204" pitchFamily="34" charset="0"/>
              <a:buChar char="•"/>
            </a:pPr>
            <a:r>
              <a:rPr lang="en-US" sz="1400" dirty="0">
                <a:latin typeface="Montserrat Light" panose="00000400000000000000" pitchFamily="50" charset="0"/>
                <a:cs typeface="Arial" panose="020B0604020202020204" pitchFamily="34" charset="0"/>
              </a:rPr>
              <a:t>Vitamin E </a:t>
            </a:r>
          </a:p>
          <a:p>
            <a:pPr marL="285750" indent="-285750">
              <a:spcAft>
                <a:spcPts val="600"/>
              </a:spcAft>
              <a:buFont typeface="Arial" panose="020B0604020202020204" pitchFamily="34" charset="0"/>
              <a:buChar char="•"/>
            </a:pPr>
            <a:r>
              <a:rPr lang="en-US" sz="1400" dirty="0">
                <a:latin typeface="Montserrat Light" panose="00000400000000000000" pitchFamily="50" charset="0"/>
                <a:cs typeface="Arial" panose="020B0604020202020204" pitchFamily="34" charset="0"/>
              </a:rPr>
              <a:t>Vitamin K</a:t>
            </a:r>
            <a:endParaRPr lang="en-US" sz="1400" dirty="0"/>
          </a:p>
        </p:txBody>
      </p:sp>
      <p:pic>
        <p:nvPicPr>
          <p:cNvPr id="15" name="Picture Placeholder 7">
            <a:extLst>
              <a:ext uri="{FF2B5EF4-FFF2-40B4-BE49-F238E27FC236}">
                <a16:creationId xmlns:a16="http://schemas.microsoft.com/office/drawing/2014/main" id="{D9666512-E601-43AC-9936-9BD1D2D407F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a:xfrm flipV="1">
            <a:off x="12642407" y="7265774"/>
            <a:ext cx="91596" cy="91596"/>
          </a:xfrm>
          <a:prstGeom prst="rect">
            <a:avLst/>
          </a:prstGeom>
          <a:pattFill prst="pct5">
            <a:fgClr>
              <a:schemeClr val="accent1"/>
            </a:fgClr>
            <a:bgClr>
              <a:schemeClr val="bg1"/>
            </a:bgClr>
          </a:pattFill>
        </p:spPr>
      </p:pic>
      <p:sp>
        <p:nvSpPr>
          <p:cNvPr id="14" name="Flowchart: Connector 13">
            <a:extLst>
              <a:ext uri="{FF2B5EF4-FFF2-40B4-BE49-F238E27FC236}">
                <a16:creationId xmlns:a16="http://schemas.microsoft.com/office/drawing/2014/main" id="{CBF203C3-DF56-42A0-980B-D2FEA750CBEC}"/>
              </a:ext>
            </a:extLst>
          </p:cNvPr>
          <p:cNvSpPr/>
          <p:nvPr/>
        </p:nvSpPr>
        <p:spPr>
          <a:xfrm>
            <a:off x="9642021" y="2652544"/>
            <a:ext cx="1900019" cy="1995685"/>
          </a:xfrm>
          <a:prstGeom prst="flowChartConnector">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7">
            <a:extLst>
              <a:ext uri="{FF2B5EF4-FFF2-40B4-BE49-F238E27FC236}">
                <a16:creationId xmlns:a16="http://schemas.microsoft.com/office/drawing/2014/main" id="{03B29283-B9EF-40D9-A074-AD52C1DDA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596" y="3147217"/>
            <a:ext cx="1005370" cy="10053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id="{1AB74FA7-22A6-4368-BBA5-DEA5DA049AF3}"/>
              </a:ext>
            </a:extLst>
          </p:cNvPr>
          <p:cNvSpPr txBox="1"/>
          <p:nvPr/>
        </p:nvSpPr>
        <p:spPr>
          <a:xfrm flipH="1">
            <a:off x="1305920" y="302000"/>
            <a:ext cx="127508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4</a:t>
            </a:r>
          </a:p>
        </p:txBody>
      </p:sp>
    </p:spTree>
    <p:extLst>
      <p:ext uri="{BB962C8B-B14F-4D97-AF65-F5344CB8AC3E}">
        <p14:creationId xmlns:p14="http://schemas.microsoft.com/office/powerpoint/2010/main" val="1352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p:cNvSpPr txBox="1"/>
          <p:nvPr/>
        </p:nvSpPr>
        <p:spPr>
          <a:xfrm>
            <a:off x="432971" y="38642"/>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spc="300" dirty="0">
                <a:solidFill>
                  <a:srgbClr val="27B2B1"/>
                </a:solidFill>
                <a:latin typeface="Montserrat" panose="00000500000000000000" pitchFamily="50" charset="0"/>
                <a:ea typeface="+mj-ea"/>
                <a:cs typeface="+mj-cs"/>
              </a:rPr>
              <a:t>Vitamins</a:t>
            </a:r>
          </a:p>
        </p:txBody>
      </p:sp>
      <p:cxnSp>
        <p:nvCxnSpPr>
          <p:cNvPr id="27" name="Straight Arrow Connector 2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95218" y="1731436"/>
            <a:ext cx="5120113" cy="3462228"/>
          </a:xfrm>
          <a:prstGeom prst="rect">
            <a:avLst/>
          </a:prstGeom>
        </p:spPr>
        <p:txBody>
          <a:bodyPr vert="horz" lIns="91440" tIns="45720" rIns="91440" bIns="45720" rtlCol="0">
            <a:noAutofit/>
          </a:bodyPr>
          <a:lstStyle/>
          <a:p>
            <a:pPr>
              <a:lnSpc>
                <a:spcPct val="150000"/>
              </a:lnSpc>
              <a:spcAft>
                <a:spcPts val="600"/>
              </a:spcAft>
            </a:pPr>
            <a:r>
              <a:rPr lang="en-US" sz="1400" b="1" dirty="0">
                <a:latin typeface="Montserrat Light" panose="00000400000000000000" pitchFamily="50" charset="0"/>
              </a:rPr>
              <a:t>Vitamin A </a:t>
            </a:r>
          </a:p>
          <a:p>
            <a:pPr>
              <a:lnSpc>
                <a:spcPct val="150000"/>
              </a:lnSpc>
              <a:spcAft>
                <a:spcPts val="600"/>
              </a:spcAft>
            </a:pPr>
            <a:endParaRPr lang="en-US" sz="1400" dirty="0">
              <a:latin typeface="Montserrat Light" panose="00000400000000000000" pitchFamily="50" charset="0"/>
            </a:endParaRP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Active form is retinal</a:t>
            </a: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Inactive form (which is activated by the body) is carotene (i.e., beta carotene found in carrots) </a:t>
            </a: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Vital for vision, especially night vision </a:t>
            </a: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Needed for repair of tissue and bone </a:t>
            </a: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Involved in reproduction and fetal development </a:t>
            </a: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Helps immune system function </a:t>
            </a:r>
          </a:p>
          <a:p>
            <a:pPr marL="285750" indent="-228600">
              <a:lnSpc>
                <a:spcPct val="150000"/>
              </a:lnSpc>
              <a:spcAft>
                <a:spcPts val="600"/>
              </a:spcAft>
              <a:buFont typeface="Arial" panose="020B0604020202020204" pitchFamily="34" charset="0"/>
              <a:buChar char="•"/>
            </a:pPr>
            <a:r>
              <a:rPr lang="en-US" sz="1400" dirty="0">
                <a:latin typeface="Montserrat Light" panose="00000400000000000000" pitchFamily="50" charset="0"/>
              </a:rPr>
              <a:t>Food sources include whole eggs, dairy, beef liver, dark green vegetables, yellow/orange colored vegetables </a:t>
            </a:r>
          </a:p>
        </p:txBody>
      </p:sp>
      <p:pic>
        <p:nvPicPr>
          <p:cNvPr id="9" name="Picture Placeholder 8">
            <a:extLst>
              <a:ext uri="{FF2B5EF4-FFF2-40B4-BE49-F238E27FC236}">
                <a16:creationId xmlns:a16="http://schemas.microsoft.com/office/drawing/2014/main" id="{168AF62A-2894-43DE-BDAB-2FFC32EEE78D}"/>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22153" r="22154" b="1"/>
          <a:stretch/>
        </p:blipFill>
        <p:spPr>
          <a:xfrm>
            <a:off x="7068656" y="38642"/>
            <a:ext cx="4907443" cy="681935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2">
            <a:extLst>
              <a:ext uri="{FF2B5EF4-FFF2-40B4-BE49-F238E27FC236}">
                <a16:creationId xmlns:a16="http://schemas.microsoft.com/office/drawing/2014/main" id="{574B0213-8D57-4181-9274-DDEFD3BF870B}"/>
              </a:ext>
            </a:extLst>
          </p:cNvPr>
          <p:cNvSpPr txBox="1">
            <a:spLocks/>
          </p:cNvSpPr>
          <p:nvPr/>
        </p:nvSpPr>
        <p:spPr>
          <a:xfrm>
            <a:off x="8988878" y="320040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a:lstStyle/>
          <a:p>
            <a:endParaRPr lang="en-US"/>
          </a:p>
        </p:txBody>
      </p:sp>
      <p:sp>
        <p:nvSpPr>
          <p:cNvPr id="2" name="TextBox 1">
            <a:extLst>
              <a:ext uri="{FF2B5EF4-FFF2-40B4-BE49-F238E27FC236}">
                <a16:creationId xmlns:a16="http://schemas.microsoft.com/office/drawing/2014/main" id="{69A8AACC-929B-4C55-B246-5F966C34B88C}"/>
              </a:ext>
            </a:extLst>
          </p:cNvPr>
          <p:cNvSpPr txBox="1"/>
          <p:nvPr/>
        </p:nvSpPr>
        <p:spPr>
          <a:xfrm flipH="1">
            <a:off x="1295218" y="311725"/>
            <a:ext cx="1325882"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4</a:t>
            </a:r>
          </a:p>
        </p:txBody>
      </p:sp>
    </p:spTree>
    <p:extLst>
      <p:ext uri="{BB962C8B-B14F-4D97-AF65-F5344CB8AC3E}">
        <p14:creationId xmlns:p14="http://schemas.microsoft.com/office/powerpoint/2010/main" val="30103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604768" y="1425968"/>
            <a:ext cx="11396731" cy="2631682"/>
          </a:xfrm>
          <a:prstGeom prst="rect">
            <a:avLst/>
          </a:prstGeom>
        </p:spPr>
        <p:txBody>
          <a:bodyPr wrap="square">
            <a:spAutoFit/>
          </a:bodyPr>
          <a:lstStyle/>
          <a:p>
            <a:pPr>
              <a:lnSpc>
                <a:spcPct val="150000"/>
              </a:lnSpc>
            </a:pPr>
            <a:r>
              <a:rPr lang="en-US" sz="1400" b="1" dirty="0">
                <a:latin typeface="Montserrat Light" panose="00000400000000000000" pitchFamily="50" charset="0"/>
                <a:cs typeface="Arial" panose="020B0604020202020204" pitchFamily="34" charset="0"/>
              </a:rPr>
              <a:t>B-Vitamins </a:t>
            </a:r>
          </a:p>
          <a:p>
            <a:pPr>
              <a:lnSpc>
                <a:spcPct val="150000"/>
              </a:lnSpc>
            </a:pPr>
            <a:r>
              <a:rPr lang="en-US" sz="1400" dirty="0">
                <a:latin typeface="Montserrat Light" panose="00000400000000000000" pitchFamily="50" charset="0"/>
                <a:cs typeface="Arial" panose="020B0604020202020204" pitchFamily="34" charset="0"/>
              </a:rPr>
              <a:t>A group of vitamins that are all involved in turning the food we eat into useable energy by the body.  They include thiamin, riboflavin, niacin, B6, B12, folic acid, biotin, pantothenic acid. </a:t>
            </a:r>
          </a:p>
          <a:p>
            <a:pPr>
              <a:lnSpc>
                <a:spcPct val="150000"/>
              </a:lnSpc>
            </a:pPr>
            <a:r>
              <a:rPr lang="en-US" sz="1400" dirty="0">
                <a:latin typeface="Montserrat Light" panose="00000400000000000000" pitchFamily="50" charset="0"/>
                <a:cs typeface="Arial" panose="020B0604020202020204" pitchFamily="34" charset="0"/>
              </a:rPr>
              <a:t>Some B vitamins work solely to turn the food we eat into useable energy, others have additional roles: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Thiamin (B1) assists the nervous system, heart muscle and regulates appetite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Riboflavin (B2) plays a role in mucous membrane formation and skin formation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B6 helps maintain normal homocysteine levels in the blood. Homocysteine is an amino acid that helps reduce the risk of heart disease </a:t>
            </a:r>
          </a:p>
        </p:txBody>
      </p:sp>
      <p:sp>
        <p:nvSpPr>
          <p:cNvPr id="22" name="TextBox 21"/>
          <p:cNvSpPr txBox="1"/>
          <p:nvPr/>
        </p:nvSpPr>
        <p:spPr>
          <a:xfrm>
            <a:off x="398681" y="417585"/>
            <a:ext cx="3324693"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Vitamins</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picture containing photo, different, table, items&#10;&#10;Description automatically generated">
            <a:extLst>
              <a:ext uri="{FF2B5EF4-FFF2-40B4-BE49-F238E27FC236}">
                <a16:creationId xmlns:a16="http://schemas.microsoft.com/office/drawing/2014/main" id="{C6E08FA8-5997-4662-907A-1E60830925DD}"/>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p:pic>
      <p:sp>
        <p:nvSpPr>
          <p:cNvPr id="2" name="TextBox 1">
            <a:extLst>
              <a:ext uri="{FF2B5EF4-FFF2-40B4-BE49-F238E27FC236}">
                <a16:creationId xmlns:a16="http://schemas.microsoft.com/office/drawing/2014/main" id="{35944434-AD44-4E83-8BB5-DF67E0872AA8}"/>
              </a:ext>
            </a:extLst>
          </p:cNvPr>
          <p:cNvSpPr txBox="1"/>
          <p:nvPr/>
        </p:nvSpPr>
        <p:spPr>
          <a:xfrm>
            <a:off x="1375772" y="3945857"/>
            <a:ext cx="7269480" cy="19913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Folic acid (B9) helps form the brain and spinal cord during fetal development and is involved in cell division and red blood cell formation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B-vitamins are widespread in the food supply. Found mostly in green vegetables, meats, dairy and fortified foods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B12 is the only B-vitamin not found in plant foods and therefore needs to be supplemented for those who are vegan </a:t>
            </a:r>
          </a:p>
        </p:txBody>
      </p:sp>
      <p:sp>
        <p:nvSpPr>
          <p:cNvPr id="8" name="TextBox 7">
            <a:extLst>
              <a:ext uri="{FF2B5EF4-FFF2-40B4-BE49-F238E27FC236}">
                <a16:creationId xmlns:a16="http://schemas.microsoft.com/office/drawing/2014/main" id="{409E36B9-AD0E-4186-87EA-1FE26D1AEC3E}"/>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
        <p:nvSpPr>
          <p:cNvPr id="9" name="TextBox 8">
            <a:extLst>
              <a:ext uri="{FF2B5EF4-FFF2-40B4-BE49-F238E27FC236}">
                <a16:creationId xmlns:a16="http://schemas.microsoft.com/office/drawing/2014/main" id="{2E17FD81-CECB-4117-A840-9037CC39B6AE}"/>
              </a:ext>
            </a:extLst>
          </p:cNvPr>
          <p:cNvSpPr txBox="1"/>
          <p:nvPr/>
        </p:nvSpPr>
        <p:spPr>
          <a:xfrm>
            <a:off x="1295217" y="317314"/>
            <a:ext cx="1916613"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4</a:t>
            </a:r>
          </a:p>
        </p:txBody>
      </p:sp>
    </p:spTree>
    <p:extLst>
      <p:ext uri="{BB962C8B-B14F-4D97-AF65-F5344CB8AC3E}">
        <p14:creationId xmlns:p14="http://schemas.microsoft.com/office/powerpoint/2010/main" val="58864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17140" y="1350538"/>
            <a:ext cx="11027374" cy="2954848"/>
          </a:xfrm>
          <a:prstGeom prst="rect">
            <a:avLst/>
          </a:prstGeom>
        </p:spPr>
        <p:txBody>
          <a:bodyPr wrap="square">
            <a:spAutoFit/>
          </a:bodyPr>
          <a:lstStyle/>
          <a:p>
            <a:pPr>
              <a:lnSpc>
                <a:spcPct val="150000"/>
              </a:lnSpc>
            </a:pPr>
            <a:r>
              <a:rPr lang="en-US" sz="1400" b="1" dirty="0">
                <a:latin typeface="Montserrat Light" panose="00000400000000000000" pitchFamily="50" charset="0"/>
                <a:cs typeface="Arial" panose="020B0604020202020204" pitchFamily="34" charset="0"/>
              </a:rPr>
              <a:t>Vitamin C </a:t>
            </a:r>
            <a:endParaRPr lang="en-US" sz="1400" dirty="0">
              <a:latin typeface="Montserrat Light" panose="00000400000000000000" pitchFamily="50"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Also known as ascorbic acid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Functions as an antioxidant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Assists the formation of collagen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Needed for wound healing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Decreases risks of cancer and heart disease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Found in fruits and vegetables (especially citrus), bell peppers, kiwi, broccoli, strawberries, tomatoes, watermelon, potatoes, bananas and carrots </a:t>
            </a:r>
          </a:p>
          <a:p>
            <a:pPr>
              <a:lnSpc>
                <a:spcPct val="150000"/>
              </a:lnSpc>
            </a:pPr>
            <a:endParaRPr lang="en-US" sz="1400" dirty="0">
              <a:latin typeface="Montserrat Light" panose="00000400000000000000" pitchFamily="50" charset="0"/>
              <a:cs typeface="Arial" panose="020B0604020202020204" pitchFamily="34" charset="0"/>
            </a:endParaRPr>
          </a:p>
        </p:txBody>
      </p:sp>
      <p:sp>
        <p:nvSpPr>
          <p:cNvPr id="22" name="TextBox 21"/>
          <p:cNvSpPr txBox="1"/>
          <p:nvPr/>
        </p:nvSpPr>
        <p:spPr>
          <a:xfrm>
            <a:off x="398681" y="503691"/>
            <a:ext cx="3324693"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Vitamins</a:t>
            </a:r>
            <a:endParaRPr lang="id-ID" sz="4800" b="1" spc="300" dirty="0">
              <a:solidFill>
                <a:srgbClr val="27B2B1"/>
              </a:solidFill>
              <a:latin typeface="Montserrat" pitchFamily="2" charset="77"/>
              <a:ea typeface="Source Sans Pro Black" panose="020B0803030403020204" pitchFamily="34" charset="0"/>
            </a:endParaRPr>
          </a:p>
        </p:txBody>
      </p:sp>
      <p:pic>
        <p:nvPicPr>
          <p:cNvPr id="9" name="Picture Placeholder 8" descr="A picture containing cup, orange, table, oranges&#10;&#10;Description automatically generated">
            <a:extLst>
              <a:ext uri="{FF2B5EF4-FFF2-40B4-BE49-F238E27FC236}">
                <a16:creationId xmlns:a16="http://schemas.microsoft.com/office/drawing/2014/main" id="{37FB115C-3634-498C-AA98-5FAE343CB19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667" r="16667"/>
          <a:stretch>
            <a:fillRect/>
          </a:stretch>
        </p:blipFill>
        <p:spPr>
          <a:xfrm>
            <a:off x="5613629" y="439877"/>
            <a:ext cx="2627086" cy="2627086"/>
          </a:xfrm>
        </p:spPr>
      </p:pic>
      <p:sp>
        <p:nvSpPr>
          <p:cNvPr id="4" name="TextBox 3">
            <a:extLst>
              <a:ext uri="{FF2B5EF4-FFF2-40B4-BE49-F238E27FC236}">
                <a16:creationId xmlns:a16="http://schemas.microsoft.com/office/drawing/2014/main" id="{3D3959BC-A45D-4088-B723-EDE16D860168}"/>
              </a:ext>
            </a:extLst>
          </p:cNvPr>
          <p:cNvSpPr txBox="1"/>
          <p:nvPr/>
        </p:nvSpPr>
        <p:spPr>
          <a:xfrm flipH="1">
            <a:off x="1350567" y="367793"/>
            <a:ext cx="1420920"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4</a:t>
            </a:r>
          </a:p>
        </p:txBody>
      </p:sp>
      <p:sp>
        <p:nvSpPr>
          <p:cNvPr id="6" name="TextBox 5">
            <a:extLst>
              <a:ext uri="{FF2B5EF4-FFF2-40B4-BE49-F238E27FC236}">
                <a16:creationId xmlns:a16="http://schemas.microsoft.com/office/drawing/2014/main" id="{B0679E8F-0D7D-4835-8A6F-D92D142EA1F6}"/>
              </a:ext>
            </a:extLst>
          </p:cNvPr>
          <p:cNvSpPr txBox="1"/>
          <p:nvPr/>
        </p:nvSpPr>
        <p:spPr>
          <a:xfrm>
            <a:off x="2247470" y="4024462"/>
            <a:ext cx="10749201" cy="2631682"/>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cs typeface="Arial" panose="020B0604020202020204" pitchFamily="34" charset="0"/>
              </a:rPr>
              <a:t>Vitamin D </a:t>
            </a:r>
            <a:endParaRPr lang="en-US" sz="1400" dirty="0">
              <a:latin typeface="Montserrat Light" panose="00000400000000000000" pitchFamily="50"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Known as the sunshine vitamin because we get most of what we need from sun exposure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Needed for calcium absorption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Helps maintain bones and teeth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Prevents rickets and osteoporosis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Assists in immune function, cell growth and fetal development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Lately has been shown to reduce risks of some cancers </a:t>
            </a:r>
          </a:p>
          <a:p>
            <a:pPr marL="285750" indent="-285750">
              <a:lnSpc>
                <a:spcPct val="150000"/>
              </a:lnSpc>
              <a:buFont typeface="Arial" panose="020B0604020202020204" pitchFamily="34" charset="0"/>
              <a:buChar char="•"/>
            </a:pPr>
            <a:r>
              <a:rPr lang="en-US" sz="1400" dirty="0">
                <a:latin typeface="Montserrat Light" panose="00000400000000000000" pitchFamily="50" charset="0"/>
                <a:cs typeface="Arial" panose="020B0604020202020204" pitchFamily="34" charset="0"/>
              </a:rPr>
              <a:t>Found in fatty fish, cod liver oil, dairy that has been fortified, egg yolks and beef liver </a:t>
            </a:r>
          </a:p>
        </p:txBody>
      </p:sp>
      <p:sp>
        <p:nvSpPr>
          <p:cNvPr id="10" name="TextBox 9">
            <a:extLst>
              <a:ext uri="{FF2B5EF4-FFF2-40B4-BE49-F238E27FC236}">
                <a16:creationId xmlns:a16="http://schemas.microsoft.com/office/drawing/2014/main" id="{06D35485-D898-4F6C-9B43-A55182007BEF}"/>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426427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378324" y="516992"/>
            <a:ext cx="365806"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 </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7" name="Rectangle 6"/>
          <p:cNvSpPr/>
          <p:nvPr/>
        </p:nvSpPr>
        <p:spPr>
          <a:xfrm flipH="1">
            <a:off x="12163270" y="6731000"/>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Picture Placeholder 1"/>
          <p:cNvSpPr>
            <a:spLocks noGrp="1"/>
          </p:cNvSpPr>
          <p:nvPr>
            <p:ph type="pic" sz="quarter" idx="10"/>
          </p:nvPr>
        </p:nvSpPr>
        <p:spPr/>
      </p:sp>
      <p:sp>
        <p:nvSpPr>
          <p:cNvPr id="3" name="TextBox 2">
            <a:extLst>
              <a:ext uri="{FF2B5EF4-FFF2-40B4-BE49-F238E27FC236}">
                <a16:creationId xmlns:a16="http://schemas.microsoft.com/office/drawing/2014/main" id="{258A1AE4-B57B-4B29-A5B3-18B688AADA69}"/>
              </a:ext>
            </a:extLst>
          </p:cNvPr>
          <p:cNvSpPr txBox="1"/>
          <p:nvPr/>
        </p:nvSpPr>
        <p:spPr>
          <a:xfrm flipH="1">
            <a:off x="2298899" y="246227"/>
            <a:ext cx="1191262" cy="369332"/>
          </a:xfrm>
          <a:prstGeom prst="rect">
            <a:avLst/>
          </a:prstGeom>
          <a:noFill/>
        </p:spPr>
        <p:txBody>
          <a:bodyPr wrap="square" rtlCol="0">
            <a:spAutoFit/>
          </a:bodyPr>
          <a:lstStyle/>
          <a:p>
            <a:r>
              <a:rPr lang="en-US" dirty="0">
                <a:solidFill>
                  <a:schemeClr val="bg1"/>
                </a:solidFill>
                <a:latin typeface="Montserrat" panose="00000500000000000000" pitchFamily="50" charset="0"/>
              </a:rPr>
              <a:t> </a:t>
            </a:r>
          </a:p>
        </p:txBody>
      </p:sp>
      <p:sp>
        <p:nvSpPr>
          <p:cNvPr id="5" name="TextBox 4">
            <a:extLst>
              <a:ext uri="{FF2B5EF4-FFF2-40B4-BE49-F238E27FC236}">
                <a16:creationId xmlns:a16="http://schemas.microsoft.com/office/drawing/2014/main" id="{6CA86EC7-8AC3-4C8C-8454-6FDE0CD18C6C}"/>
              </a:ext>
            </a:extLst>
          </p:cNvPr>
          <p:cNvSpPr txBox="1"/>
          <p:nvPr/>
        </p:nvSpPr>
        <p:spPr>
          <a:xfrm>
            <a:off x="1735223" y="1481435"/>
            <a:ext cx="3509877" cy="830997"/>
          </a:xfrm>
          <a:prstGeom prst="rect">
            <a:avLst/>
          </a:prstGeom>
          <a:noFill/>
        </p:spPr>
        <p:txBody>
          <a:bodyPr wrap="square" rtlCol="0">
            <a:spAutoFit/>
          </a:bodyPr>
          <a:lstStyle/>
          <a:p>
            <a:endParaRPr lang="en-US" dirty="0"/>
          </a:p>
        </p:txBody>
      </p:sp>
      <p:graphicFrame>
        <p:nvGraphicFramePr>
          <p:cNvPr id="8" name="Table 8">
            <a:extLst>
              <a:ext uri="{FF2B5EF4-FFF2-40B4-BE49-F238E27FC236}">
                <a16:creationId xmlns:a16="http://schemas.microsoft.com/office/drawing/2014/main" id="{8254E33C-8753-4DA8-ADFA-C95124514373}"/>
              </a:ext>
            </a:extLst>
          </p:cNvPr>
          <p:cNvGraphicFramePr>
            <a:graphicFrameLocks noGrp="1"/>
          </p:cNvGraphicFramePr>
          <p:nvPr>
            <p:extLst>
              <p:ext uri="{D42A27DB-BD31-4B8C-83A1-F6EECF244321}">
                <p14:modId xmlns:p14="http://schemas.microsoft.com/office/powerpoint/2010/main" val="3617812034"/>
              </p:ext>
            </p:extLst>
          </p:nvPr>
        </p:nvGraphicFramePr>
        <p:xfrm>
          <a:off x="2384830" y="1564626"/>
          <a:ext cx="4051704" cy="3347731"/>
        </p:xfrm>
        <a:graphic>
          <a:graphicData uri="http://schemas.openxmlformats.org/drawingml/2006/table">
            <a:tbl>
              <a:tblPr firstRow="1" bandRow="1">
                <a:tableStyleId>{5940675A-B579-460E-94D1-54222C63F5DA}</a:tableStyleId>
              </a:tblPr>
              <a:tblGrid>
                <a:gridCol w="2025852">
                  <a:extLst>
                    <a:ext uri="{9D8B030D-6E8A-4147-A177-3AD203B41FA5}">
                      <a16:colId xmlns:a16="http://schemas.microsoft.com/office/drawing/2014/main" val="1413871118"/>
                    </a:ext>
                  </a:extLst>
                </a:gridCol>
                <a:gridCol w="2025852">
                  <a:extLst>
                    <a:ext uri="{9D8B030D-6E8A-4147-A177-3AD203B41FA5}">
                      <a16:colId xmlns:a16="http://schemas.microsoft.com/office/drawing/2014/main" val="3404865045"/>
                    </a:ext>
                  </a:extLst>
                </a:gridCol>
              </a:tblGrid>
              <a:tr h="378282">
                <a:tc>
                  <a:txBody>
                    <a:bodyPr/>
                    <a:lstStyle/>
                    <a:p>
                      <a:pPr>
                        <a:lnSpc>
                          <a:spcPct val="150000"/>
                        </a:lnSpc>
                      </a:pPr>
                      <a:r>
                        <a:rPr lang="en-US" sz="1400" dirty="0">
                          <a:latin typeface="Montserrat Light" panose="00000400000000000000" pitchFamily="50" charset="0"/>
                          <a:cs typeface="Arial" panose="020B0604020202020204" pitchFamily="34" charset="0"/>
                        </a:rPr>
                        <a:t>Journal</a:t>
                      </a:r>
                      <a:endParaRPr lang="en-US" sz="1400" b="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8707493"/>
                  </a:ext>
                </a:extLst>
              </a:tr>
              <a:tr h="378282">
                <a:tc>
                  <a:txBody>
                    <a:bodyPr/>
                    <a:lstStyle/>
                    <a:p>
                      <a:pPr>
                        <a:lnSpc>
                          <a:spcPct val="150000"/>
                        </a:lnSpc>
                      </a:pPr>
                      <a:r>
                        <a:rPr lang="en-US" sz="1400" dirty="0">
                          <a:latin typeface="Montserrat Light" panose="00000400000000000000" pitchFamily="50" charset="0"/>
                          <a:cs typeface="Arial" panose="020B0604020202020204" pitchFamily="34" charset="0"/>
                        </a:rPr>
                        <a:t>Homemade food</a:t>
                      </a: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5971654"/>
                  </a:ext>
                </a:extLst>
              </a:tr>
              <a:tr h="378282">
                <a:tc>
                  <a:txBody>
                    <a:bodyPr/>
                    <a:lstStyle/>
                    <a:p>
                      <a:pPr>
                        <a:lnSpc>
                          <a:spcPct val="150000"/>
                        </a:lnSpc>
                      </a:pPr>
                      <a:r>
                        <a:rPr lang="en-US" sz="1400" dirty="0">
                          <a:latin typeface="Montserrat Light" panose="00000400000000000000" pitchFamily="50" charset="0"/>
                          <a:cs typeface="Arial" panose="020B0604020202020204" pitchFamily="34" charset="0"/>
                        </a:rPr>
                        <a:t>Mindful eating</a:t>
                      </a: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1939730"/>
                  </a:ext>
                </a:extLst>
              </a:tr>
              <a:tr h="378282">
                <a:tc>
                  <a:txBody>
                    <a:bodyPr/>
                    <a:lstStyle/>
                    <a:p>
                      <a:pPr>
                        <a:lnSpc>
                          <a:spcPct val="150000"/>
                        </a:lnSpc>
                      </a:pPr>
                      <a:r>
                        <a:rPr lang="en-US" sz="1400" dirty="0">
                          <a:latin typeface="Montserrat Light" panose="00000400000000000000" pitchFamily="50" charset="0"/>
                          <a:cs typeface="Arial" panose="020B0604020202020204" pitchFamily="34" charset="0"/>
                        </a:rPr>
                        <a:t>Reduce</a:t>
                      </a:r>
                      <a:r>
                        <a:rPr lang="en-US" sz="1400" baseline="0" dirty="0">
                          <a:latin typeface="Montserrat Light" panose="00000400000000000000" pitchFamily="50" charset="0"/>
                          <a:cs typeface="Arial" panose="020B0604020202020204" pitchFamily="34" charset="0"/>
                        </a:rPr>
                        <a:t> one food</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9070620"/>
                  </a:ext>
                </a:extLst>
              </a:tr>
              <a:tr h="378282">
                <a:tc>
                  <a:txBody>
                    <a:bodyPr/>
                    <a:lstStyle/>
                    <a:p>
                      <a:pPr>
                        <a:lnSpc>
                          <a:spcPct val="150000"/>
                        </a:lnSpc>
                      </a:pPr>
                      <a:r>
                        <a:rPr lang="en-US" sz="1400" dirty="0">
                          <a:latin typeface="Montserrat Light" panose="00000400000000000000" pitchFamily="50" charset="0"/>
                          <a:cs typeface="Arial" panose="020B0604020202020204" pitchFamily="34" charset="0"/>
                        </a:rPr>
                        <a:t>Tongue scraper</a:t>
                      </a: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2472437"/>
                  </a:ext>
                </a:extLst>
              </a:tr>
              <a:tr h="378282">
                <a:tc>
                  <a:txBody>
                    <a:bodyPr/>
                    <a:lstStyle/>
                    <a:p>
                      <a:pPr>
                        <a:lnSpc>
                          <a:spcPct val="150000"/>
                        </a:lnSpc>
                      </a:pPr>
                      <a:r>
                        <a:rPr lang="en-US" sz="1400" dirty="0">
                          <a:latin typeface="Montserrat Light" panose="00000400000000000000" pitchFamily="50" charset="0"/>
                          <a:cs typeface="Arial" panose="020B0604020202020204" pitchFamily="34" charset="0"/>
                        </a:rPr>
                        <a:t>Dry skin brush</a:t>
                      </a: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2951414"/>
                  </a:ext>
                </a:extLst>
              </a:tr>
              <a:tr h="378282">
                <a:tc>
                  <a:txBody>
                    <a:bodyPr/>
                    <a:lstStyle/>
                    <a:p>
                      <a:pPr>
                        <a:lnSpc>
                          <a:spcPct val="150000"/>
                        </a:lnSpc>
                      </a:pPr>
                      <a:r>
                        <a:rPr lang="en-US" sz="1400" dirty="0">
                          <a:latin typeface="Montserrat Light" panose="00000400000000000000" pitchFamily="50" charset="0"/>
                          <a:cs typeface="Arial" panose="020B0604020202020204" pitchFamily="34" charset="0"/>
                        </a:rPr>
                        <a:t>Conscious breathing</a:t>
                      </a: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7255266"/>
                  </a:ext>
                </a:extLst>
              </a:tr>
              <a:tr h="699757">
                <a:tc>
                  <a:txBody>
                    <a:bodyPr/>
                    <a:lstStyle/>
                    <a:p>
                      <a:pPr>
                        <a:lnSpc>
                          <a:spcPct val="150000"/>
                        </a:lnSpc>
                      </a:pPr>
                      <a:r>
                        <a:rPr lang="en-US" sz="1400" dirty="0">
                          <a:latin typeface="Montserrat Light" panose="00000400000000000000" pitchFamily="50" charset="0"/>
                          <a:cs typeface="Arial" panose="020B0604020202020204" pitchFamily="34" charset="0"/>
                        </a:rPr>
                        <a:t>Fresh air</a:t>
                      </a:r>
                      <a:r>
                        <a:rPr lang="en-US" sz="1400" baseline="0" dirty="0">
                          <a:latin typeface="Montserrat Light" panose="00000400000000000000" pitchFamily="50" charset="0"/>
                          <a:cs typeface="Arial" panose="020B0604020202020204" pitchFamily="34" charset="0"/>
                        </a:rPr>
                        <a:t> and sunshine</a:t>
                      </a:r>
                      <a:endParaRPr lang="en-US" sz="1400" dirty="0">
                        <a:latin typeface="Montserrat Light" panose="00000400000000000000" pitchFamily="50" charset="0"/>
                        <a:cs typeface="Arial" panose="020B0604020202020204" pitchFamily="34" charset="0"/>
                      </a:endParaRPr>
                    </a:p>
                  </a:txBody>
                  <a:tcPr anchor="ct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556686"/>
                  </a:ext>
                </a:extLst>
              </a:tr>
            </a:tbl>
          </a:graphicData>
        </a:graphic>
      </p:graphicFrame>
      <p:graphicFrame>
        <p:nvGraphicFramePr>
          <p:cNvPr id="12" name="Table 12">
            <a:extLst>
              <a:ext uri="{FF2B5EF4-FFF2-40B4-BE49-F238E27FC236}">
                <a16:creationId xmlns:a16="http://schemas.microsoft.com/office/drawing/2014/main" id="{10618487-9D6A-4A63-978A-4CD402CE1B29}"/>
              </a:ext>
            </a:extLst>
          </p:cNvPr>
          <p:cNvGraphicFramePr>
            <a:graphicFrameLocks noGrp="1"/>
          </p:cNvGraphicFramePr>
          <p:nvPr>
            <p:extLst>
              <p:ext uri="{D42A27DB-BD31-4B8C-83A1-F6EECF244321}">
                <p14:modId xmlns:p14="http://schemas.microsoft.com/office/powerpoint/2010/main" val="1008357730"/>
              </p:ext>
            </p:extLst>
          </p:nvPr>
        </p:nvGraphicFramePr>
        <p:xfrm>
          <a:off x="6802278" y="1550662"/>
          <a:ext cx="4051704" cy="3361695"/>
        </p:xfrm>
        <a:graphic>
          <a:graphicData uri="http://schemas.openxmlformats.org/drawingml/2006/table">
            <a:tbl>
              <a:tblPr firstRow="1" bandRow="1">
                <a:tableStyleId>{5940675A-B579-460E-94D1-54222C63F5DA}</a:tableStyleId>
              </a:tblPr>
              <a:tblGrid>
                <a:gridCol w="2025852">
                  <a:extLst>
                    <a:ext uri="{9D8B030D-6E8A-4147-A177-3AD203B41FA5}">
                      <a16:colId xmlns:a16="http://schemas.microsoft.com/office/drawing/2014/main" val="1519132678"/>
                    </a:ext>
                  </a:extLst>
                </a:gridCol>
                <a:gridCol w="2025852">
                  <a:extLst>
                    <a:ext uri="{9D8B030D-6E8A-4147-A177-3AD203B41FA5}">
                      <a16:colId xmlns:a16="http://schemas.microsoft.com/office/drawing/2014/main" val="1553084564"/>
                    </a:ext>
                  </a:extLst>
                </a:gridCol>
              </a:tblGrid>
              <a:tr h="378802">
                <a:tc>
                  <a:txBody>
                    <a:bodyPr/>
                    <a:lstStyle/>
                    <a:p>
                      <a:pPr>
                        <a:lnSpc>
                          <a:spcPct val="150000"/>
                        </a:lnSpc>
                      </a:pPr>
                      <a:r>
                        <a:rPr lang="en-US" sz="1400" dirty="0">
                          <a:latin typeface="Montserrat Light" panose="00000400000000000000" pitchFamily="50" charset="0"/>
                          <a:cs typeface="Arial" panose="020B0604020202020204" pitchFamily="34" charset="0"/>
                        </a:rPr>
                        <a:t>Physical activity</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31129834"/>
                  </a:ext>
                </a:extLst>
              </a:tr>
              <a:tr h="378802">
                <a:tc>
                  <a:txBody>
                    <a:bodyPr/>
                    <a:lstStyle/>
                    <a:p>
                      <a:pPr>
                        <a:lnSpc>
                          <a:spcPct val="150000"/>
                        </a:lnSpc>
                      </a:pPr>
                      <a:r>
                        <a:rPr lang="en-US" sz="1400" dirty="0">
                          <a:latin typeface="Montserrat Light" panose="00000400000000000000" pitchFamily="50" charset="0"/>
                          <a:cs typeface="Arial" panose="020B0604020202020204" pitchFamily="34" charset="0"/>
                        </a:rPr>
                        <a:t>Prayer/meditation</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542796169"/>
                  </a:ext>
                </a:extLst>
              </a:tr>
              <a:tr h="710081">
                <a:tc>
                  <a:txBody>
                    <a:bodyPr/>
                    <a:lstStyle/>
                    <a:p>
                      <a:pPr>
                        <a:lnSpc>
                          <a:spcPct val="150000"/>
                        </a:lnSpc>
                      </a:pPr>
                      <a:r>
                        <a:rPr lang="en-US" sz="1400" dirty="0">
                          <a:latin typeface="Montserrat Light" panose="00000400000000000000" pitchFamily="50" charset="0"/>
                          <a:cs typeface="Arial" panose="020B0604020202020204" pitchFamily="34" charset="0"/>
                        </a:rPr>
                        <a:t>Meaningful</a:t>
                      </a:r>
                      <a:r>
                        <a:rPr lang="en-US" sz="1400" baseline="0" dirty="0">
                          <a:latin typeface="Montserrat Light" panose="00000400000000000000" pitchFamily="50" charset="0"/>
                          <a:cs typeface="Arial" panose="020B0604020202020204" pitchFamily="34" charset="0"/>
                        </a:rPr>
                        <a:t> connections</a:t>
                      </a:r>
                      <a:endParaRPr lang="en-US" sz="1400" dirty="0">
                        <a:latin typeface="Montserrat Light" panose="00000400000000000000" pitchFamily="50" charset="0"/>
                        <a:cs typeface="Arial" panose="020B0604020202020204" pitchFamily="34" charset="0"/>
                      </a:endParaRP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734946270"/>
                  </a:ext>
                </a:extLst>
              </a:tr>
              <a:tr h="378802">
                <a:tc>
                  <a:txBody>
                    <a:bodyPr/>
                    <a:lstStyle/>
                    <a:p>
                      <a:pPr>
                        <a:lnSpc>
                          <a:spcPct val="150000"/>
                        </a:lnSpc>
                      </a:pPr>
                      <a:r>
                        <a:rPr lang="en-US" sz="1400" dirty="0">
                          <a:latin typeface="Montserrat Light" panose="00000400000000000000" pitchFamily="50" charset="0"/>
                          <a:cs typeface="Arial" panose="020B0604020202020204" pitchFamily="34" charset="0"/>
                        </a:rPr>
                        <a:t>Loving work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506006176"/>
                  </a:ext>
                </a:extLst>
              </a:tr>
              <a:tr h="378802">
                <a:tc>
                  <a:txBody>
                    <a:bodyPr/>
                    <a:lstStyle/>
                    <a:p>
                      <a:pPr>
                        <a:lnSpc>
                          <a:spcPct val="150000"/>
                        </a:lnSpc>
                      </a:pPr>
                      <a:r>
                        <a:rPr lang="en-US" sz="1400" dirty="0">
                          <a:latin typeface="Montserrat Light" panose="00000400000000000000" pitchFamily="50" charset="0"/>
                          <a:cs typeface="Arial" panose="020B0604020202020204" pitchFamily="34" charset="0"/>
                        </a:rPr>
                        <a:t>Laughter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631947406"/>
                  </a:ext>
                </a:extLst>
              </a:tr>
              <a:tr h="378802">
                <a:tc>
                  <a:txBody>
                    <a:bodyPr/>
                    <a:lstStyle/>
                    <a:p>
                      <a:pPr>
                        <a:lnSpc>
                          <a:spcPct val="150000"/>
                        </a:lnSpc>
                      </a:pPr>
                      <a:r>
                        <a:rPr lang="en-US" sz="1400" dirty="0">
                          <a:latin typeface="Montserrat Light" panose="00000400000000000000" pitchFamily="50" charset="0"/>
                          <a:cs typeface="Arial" panose="020B0604020202020204" pitchFamily="34" charset="0"/>
                        </a:rPr>
                        <a:t>Alone time</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046377272"/>
                  </a:ext>
                </a:extLst>
              </a:tr>
              <a:tr h="378802">
                <a:tc>
                  <a:txBody>
                    <a:bodyPr/>
                    <a:lstStyle/>
                    <a:p>
                      <a:pPr>
                        <a:lnSpc>
                          <a:spcPct val="150000"/>
                        </a:lnSpc>
                      </a:pPr>
                      <a:r>
                        <a:rPr lang="en-US" sz="1400" dirty="0">
                          <a:latin typeface="Montserrat Light" panose="00000400000000000000" pitchFamily="50" charset="0"/>
                          <a:cs typeface="Arial" panose="020B0604020202020204" pitchFamily="34" charset="0"/>
                        </a:rPr>
                        <a:t>Visualization</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746004972"/>
                  </a:ext>
                </a:extLst>
              </a:tr>
              <a:tr h="378802">
                <a:tc>
                  <a:txBody>
                    <a:bodyPr/>
                    <a:lstStyle/>
                    <a:p>
                      <a:pPr>
                        <a:lnSpc>
                          <a:spcPct val="150000"/>
                        </a:lnSpc>
                      </a:pPr>
                      <a:r>
                        <a:rPr lang="en-US" sz="1400" dirty="0">
                          <a:latin typeface="Montserrat Light" panose="00000400000000000000" pitchFamily="50" charset="0"/>
                          <a:cs typeface="Arial" panose="020B0604020202020204" pitchFamily="34" charset="0"/>
                        </a:rPr>
                        <a:t>Quality sleep</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3498015320"/>
                  </a:ext>
                </a:extLst>
              </a:tr>
            </a:tbl>
          </a:graphicData>
        </a:graphic>
      </p:graphicFrame>
      <p:sp>
        <p:nvSpPr>
          <p:cNvPr id="9" name="TextBox 8">
            <a:extLst>
              <a:ext uri="{FF2B5EF4-FFF2-40B4-BE49-F238E27FC236}">
                <a16:creationId xmlns:a16="http://schemas.microsoft.com/office/drawing/2014/main" id="{D82C79DF-E4A4-49C2-8B2D-820A0095230B}"/>
              </a:ext>
            </a:extLst>
          </p:cNvPr>
          <p:cNvSpPr txBox="1"/>
          <p:nvPr/>
        </p:nvSpPr>
        <p:spPr>
          <a:xfrm flipH="1">
            <a:off x="1358047" y="464872"/>
            <a:ext cx="6090723" cy="830997"/>
          </a:xfrm>
          <a:prstGeom prst="rect">
            <a:avLst/>
          </a:prstGeom>
          <a:noFill/>
        </p:spPr>
        <p:txBody>
          <a:bodyPr wrap="square" rtlCol="0">
            <a:spAutoFit/>
          </a:bodyPr>
          <a:lstStyle/>
          <a:p>
            <a:r>
              <a:rPr lang="en-US" sz="4800" b="1" dirty="0">
                <a:solidFill>
                  <a:srgbClr val="27B2B1"/>
                </a:solidFill>
                <a:latin typeface="Montserrat" panose="00000500000000000000" pitchFamily="50" charset="0"/>
              </a:rPr>
              <a:t>Daily Intentions</a:t>
            </a:r>
          </a:p>
        </p:txBody>
      </p:sp>
      <p:sp>
        <p:nvSpPr>
          <p:cNvPr id="11" name="TextBox 10">
            <a:extLst>
              <a:ext uri="{FF2B5EF4-FFF2-40B4-BE49-F238E27FC236}">
                <a16:creationId xmlns:a16="http://schemas.microsoft.com/office/drawing/2014/main" id="{24AC33CB-3E9D-4FBF-94D1-955C5F944E20}"/>
              </a:ext>
            </a:extLst>
          </p:cNvPr>
          <p:cNvSpPr txBox="1"/>
          <p:nvPr/>
        </p:nvSpPr>
        <p:spPr>
          <a:xfrm>
            <a:off x="2295753" y="251154"/>
            <a:ext cx="1946042"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4</a:t>
            </a:r>
          </a:p>
        </p:txBody>
      </p:sp>
      <p:sp>
        <p:nvSpPr>
          <p:cNvPr id="13" name="TextBox 12">
            <a:extLst>
              <a:ext uri="{FF2B5EF4-FFF2-40B4-BE49-F238E27FC236}">
                <a16:creationId xmlns:a16="http://schemas.microsoft.com/office/drawing/2014/main" id="{B68299F9-FBCC-4806-A769-040D62534C28}"/>
              </a:ext>
            </a:extLst>
          </p:cNvPr>
          <p:cNvSpPr txBox="1"/>
          <p:nvPr/>
        </p:nvSpPr>
        <p:spPr>
          <a:xfrm>
            <a:off x="0" y="0"/>
            <a:ext cx="1074074" cy="6858000"/>
          </a:xfrm>
          <a:prstGeom prst="rect">
            <a:avLst/>
          </a:prstGeom>
          <a:solidFill>
            <a:srgbClr val="CCEAEA"/>
          </a:solidFill>
        </p:spPr>
        <p:txBody>
          <a:bodyPr wrap="square" rtlCol="0">
            <a:spAutoFit/>
          </a:bodyPr>
          <a:lstStyle/>
          <a:p>
            <a:endParaRPr lang="en-US" dirty="0"/>
          </a:p>
        </p:txBody>
      </p:sp>
    </p:spTree>
    <p:extLst>
      <p:ext uri="{BB962C8B-B14F-4D97-AF65-F5344CB8AC3E}">
        <p14:creationId xmlns:p14="http://schemas.microsoft.com/office/powerpoint/2010/main" val="145107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365806" cy="830997"/>
          </a:xfrm>
          <a:prstGeom prst="rect">
            <a:avLst/>
          </a:prstGeom>
          <a:noFill/>
        </p:spPr>
        <p:txBody>
          <a:bodyPr wrap="none" rtlCol="0">
            <a:spAutoFit/>
          </a:bodyPr>
          <a:lstStyle/>
          <a:p>
            <a:pPr lvl="0">
              <a:defRPr/>
            </a:pPr>
            <a:r>
              <a:rPr lang="en-US" sz="4800" b="1" spc="300" dirty="0">
                <a:solidFill>
                  <a:schemeClr val="bg1"/>
                </a:solidFill>
                <a:latin typeface="Montserrat" pitchFamily="2" charset="77"/>
                <a:ea typeface="Source Sans Pro Black" panose="020B0803030403020204" pitchFamily="34" charset="0"/>
              </a:rPr>
              <a:t> </a:t>
            </a:r>
            <a:endParaRPr lang="id-ID" sz="4800" b="1" spc="300" dirty="0">
              <a:solidFill>
                <a:schemeClr val="bg1"/>
              </a:solidFill>
              <a:latin typeface="Montserrat" pitchFamily="2" charset="77"/>
              <a:ea typeface="Source Sans Pro Black" panose="020B0803030403020204" pitchFamily="34" charset="0"/>
            </a:endParaRPr>
          </a:p>
        </p:txBody>
      </p:sp>
      <p:sp>
        <p:nvSpPr>
          <p:cNvPr id="7" name="Rectangle 6"/>
          <p:cNvSpPr/>
          <p:nvPr/>
        </p:nvSpPr>
        <p:spPr>
          <a:xfrm flipH="1" flipV="1">
            <a:off x="12604479" y="8308294"/>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340098947"/>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Be honest. </a:t>
            </a:r>
            <a:r>
              <a:rPr lang="en-US" sz="1400" dirty="0">
                <a:latin typeface="Montserrat Light" panose="00000400000000000000" pitchFamily="50" charset="0"/>
                <a:cs typeface="Arial" panose="020B0604020202020204" pitchFamily="34" charset="0"/>
              </a:rPr>
              <a:t>Write down what you really eat.</a:t>
            </a:r>
          </a:p>
          <a:p>
            <a:pPr>
              <a:lnSpc>
                <a:spcPct val="150000"/>
              </a:lnSpc>
            </a:pPr>
            <a:r>
              <a:rPr lang="en-US" sz="1400" b="1" dirty="0">
                <a:solidFill>
                  <a:srgbClr val="F05958"/>
                </a:solidFill>
                <a:latin typeface="Montserrat Light" panose="00000400000000000000" pitchFamily="50" charset="0"/>
                <a:cs typeface="Arial" panose="020B0604020202020204" pitchFamily="34" charset="0"/>
              </a:rPr>
              <a:t>Be accurate.</a:t>
            </a:r>
            <a:r>
              <a:rPr lang="en-US" sz="1400" b="1" dirty="0">
                <a:solidFill>
                  <a:schemeClr val="accent6"/>
                </a:solidFill>
                <a:latin typeface="Montserrat Light" panose="00000400000000000000" pitchFamily="50" charset="0"/>
                <a:cs typeface="Arial" panose="020B0604020202020204" pitchFamily="34" charset="0"/>
              </a:rPr>
              <a:t> </a:t>
            </a:r>
            <a:r>
              <a:rPr lang="en-US" sz="1400" dirty="0">
                <a:latin typeface="Montserrat Light" panose="00000400000000000000" pitchFamily="50" charset="0"/>
                <a:cs typeface="Arial" panose="020B0604020202020204" pitchFamily="34" charset="0"/>
              </a:rPr>
              <a:t>Measure portions and read labels.</a:t>
            </a:r>
          </a:p>
          <a:p>
            <a:pPr>
              <a:lnSpc>
                <a:spcPct val="150000"/>
              </a:lnSpc>
            </a:pPr>
            <a:r>
              <a:rPr lang="en-US" sz="1400" b="1" dirty="0">
                <a:solidFill>
                  <a:srgbClr val="F05958"/>
                </a:solidFill>
                <a:latin typeface="Montserrat Light" panose="00000400000000000000" pitchFamily="50" charset="0"/>
                <a:cs typeface="Arial" panose="020B0604020202020204" pitchFamily="34" charset="0"/>
              </a:rPr>
              <a:t>Be complete. </a:t>
            </a:r>
            <a:r>
              <a:rPr lang="en-US" sz="1400" dirty="0">
                <a:latin typeface="Montserrat Light" panose="00000400000000000000" pitchFamily="50" charset="0"/>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334073" y="266020"/>
            <a:ext cx="1769873" cy="369332"/>
          </a:xfrm>
          <a:prstGeom prst="rect">
            <a:avLst/>
          </a:prstGeom>
          <a:noFill/>
        </p:spPr>
        <p:txBody>
          <a:bodyPr wrap="square" rtlCol="0">
            <a:spAutoFit/>
          </a:bodyPr>
          <a:lstStyle/>
          <a:p>
            <a:r>
              <a:rPr lang="en-US" dirty="0">
                <a:solidFill>
                  <a:schemeClr val="bg1"/>
                </a:solidFill>
                <a:latin typeface="Montserrat" panose="00000500000000000000" pitchFamily="50" charset="0"/>
              </a:rPr>
              <a:t> </a:t>
            </a:r>
          </a:p>
        </p:txBody>
      </p:sp>
      <p:sp>
        <p:nvSpPr>
          <p:cNvPr id="5" name="TextBox 4">
            <a:extLst>
              <a:ext uri="{FF2B5EF4-FFF2-40B4-BE49-F238E27FC236}">
                <a16:creationId xmlns:a16="http://schemas.microsoft.com/office/drawing/2014/main" id="{A2ABA1D1-0B75-4A8B-A031-091801B6FB44}"/>
              </a:ext>
            </a:extLst>
          </p:cNvPr>
          <p:cNvSpPr txBox="1"/>
          <p:nvPr/>
        </p:nvSpPr>
        <p:spPr>
          <a:xfrm>
            <a:off x="1380273" y="422046"/>
            <a:ext cx="4051299" cy="830997"/>
          </a:xfrm>
          <a:prstGeom prst="rect">
            <a:avLst/>
          </a:prstGeom>
          <a:noFill/>
        </p:spPr>
        <p:txBody>
          <a:bodyPr wrap="square" rtlCol="0">
            <a:spAutoFit/>
          </a:bodyPr>
          <a:lstStyle/>
          <a:p>
            <a:r>
              <a:rPr lang="en-US" sz="4800" b="1" dirty="0">
                <a:solidFill>
                  <a:srgbClr val="27B2B1"/>
                </a:solidFill>
                <a:latin typeface="Montserrat" panose="00000500000000000000" pitchFamily="50" charset="0"/>
              </a:rPr>
              <a:t>Food Diary</a:t>
            </a:r>
          </a:p>
        </p:txBody>
      </p:sp>
      <p:sp>
        <p:nvSpPr>
          <p:cNvPr id="9" name="TextBox 8">
            <a:extLst>
              <a:ext uri="{FF2B5EF4-FFF2-40B4-BE49-F238E27FC236}">
                <a16:creationId xmlns:a16="http://schemas.microsoft.com/office/drawing/2014/main" id="{95E15C96-3D78-4924-94DB-57D4C5183371}"/>
              </a:ext>
            </a:extLst>
          </p:cNvPr>
          <p:cNvSpPr txBox="1"/>
          <p:nvPr/>
        </p:nvSpPr>
        <p:spPr>
          <a:xfrm flipH="1">
            <a:off x="2248040" y="276676"/>
            <a:ext cx="970969"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4</a:t>
            </a:r>
          </a:p>
        </p:txBody>
      </p:sp>
      <p:sp>
        <p:nvSpPr>
          <p:cNvPr id="11" name="TextBox 10">
            <a:extLst>
              <a:ext uri="{FF2B5EF4-FFF2-40B4-BE49-F238E27FC236}">
                <a16:creationId xmlns:a16="http://schemas.microsoft.com/office/drawing/2014/main" id="{1AD77650-2E4F-452B-A5C0-784E78940A7A}"/>
              </a:ext>
            </a:extLst>
          </p:cNvPr>
          <p:cNvSpPr txBox="1"/>
          <p:nvPr/>
        </p:nvSpPr>
        <p:spPr>
          <a:xfrm>
            <a:off x="0" y="0"/>
            <a:ext cx="1147063" cy="6858000"/>
          </a:xfrm>
          <a:prstGeom prst="rect">
            <a:avLst/>
          </a:prstGeom>
          <a:solidFill>
            <a:srgbClr val="CCEAEA"/>
          </a:solidFill>
        </p:spPr>
        <p:txBody>
          <a:bodyPr wrap="square" rtlCol="0">
            <a:spAutoFit/>
          </a:bodyPr>
          <a:lstStyle/>
          <a:p>
            <a:endParaRPr lang="en-US" dirty="0"/>
          </a:p>
        </p:txBody>
      </p:sp>
    </p:spTree>
    <p:extLst>
      <p:ext uri="{BB962C8B-B14F-4D97-AF65-F5344CB8AC3E}">
        <p14:creationId xmlns:p14="http://schemas.microsoft.com/office/powerpoint/2010/main" val="396039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597</Words>
  <Application>Microsoft Office PowerPoint</Application>
  <PresentationFormat>Widescreen</PresentationFormat>
  <Paragraphs>111</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Lato Medium</vt:lpstr>
      <vt:lpstr>Montserrat</vt:lpstr>
      <vt:lpstr>Montserrat Alternates ExtraBold</vt:lpstr>
      <vt:lpstr>Montserrat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USER</cp:lastModifiedBy>
  <cp:revision>29</cp:revision>
  <dcterms:created xsi:type="dcterms:W3CDTF">2019-11-21T02:08:54Z</dcterms:created>
  <dcterms:modified xsi:type="dcterms:W3CDTF">2025-03-13T20:43:21Z</dcterms:modified>
</cp:coreProperties>
</file>