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16" r:id="rId4"/>
  </p:sldMasterIdLst>
  <p:notesMasterIdLst>
    <p:notesMasterId r:id="rId18"/>
  </p:notesMasterIdLst>
  <p:sldIdLst>
    <p:sldId id="256" r:id="rId5"/>
    <p:sldId id="299" r:id="rId6"/>
    <p:sldId id="292" r:id="rId7"/>
    <p:sldId id="322" r:id="rId8"/>
    <p:sldId id="300" r:id="rId9"/>
    <p:sldId id="325" r:id="rId10"/>
    <p:sldId id="324" r:id="rId11"/>
    <p:sldId id="327" r:id="rId12"/>
    <p:sldId id="328" r:id="rId13"/>
    <p:sldId id="283" r:id="rId14"/>
    <p:sldId id="321" r:id="rId15"/>
    <p:sldId id="317"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A"/>
    <a:srgbClr val="27B2B1"/>
    <a:srgbClr val="4D9392"/>
    <a:srgbClr val="F059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4AF10722-47C1-47CC-A42B-9F36DA5B7E7D}"/>
    <pc:docChg chg="delSld">
      <pc:chgData name="Mark Wiederin" userId="637f652a6015893c" providerId="LiveId" clId="{4AF10722-47C1-47CC-A42B-9F36DA5B7E7D}" dt="2021-07-19T03:44:29.424" v="0" actId="47"/>
      <pc:docMkLst>
        <pc:docMk/>
      </pc:docMkLst>
      <pc:sldChg chg="del">
        <pc:chgData name="Mark Wiederin" userId="637f652a6015893c" providerId="LiveId" clId="{4AF10722-47C1-47CC-A42B-9F36DA5B7E7D}" dt="2021-07-19T03:44:29.424"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48827-8FF9-4F84-A4B9-1F62EDC6D763}" type="datetimeFigureOut">
              <a:rPr lang="en-GB" smtClean="0"/>
              <a:t>14/03/2025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D576E-BBD3-41A2-8A3D-7ED34DAC9F00}" type="slidenum">
              <a:rPr lang="en-GB" smtClean="0"/>
              <a:t>‹#›</a:t>
            </a:fld>
            <a:endParaRPr lang="en-GB" dirty="0"/>
          </a:p>
        </p:txBody>
      </p:sp>
    </p:spTree>
    <p:extLst>
      <p:ext uri="{BB962C8B-B14F-4D97-AF65-F5344CB8AC3E}">
        <p14:creationId xmlns:p14="http://schemas.microsoft.com/office/powerpoint/2010/main" val="63502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BD576E-BBD3-41A2-8A3D-7ED34DAC9F00}" type="slidenum">
              <a:rPr lang="en-GB" smtClean="0"/>
              <a:t>4</a:t>
            </a:fld>
            <a:endParaRPr lang="en-GB" dirty="0"/>
          </a:p>
        </p:txBody>
      </p:sp>
    </p:spTree>
    <p:extLst>
      <p:ext uri="{BB962C8B-B14F-4D97-AF65-F5344CB8AC3E}">
        <p14:creationId xmlns:p14="http://schemas.microsoft.com/office/powerpoint/2010/main" val="141259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218202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16711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196921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871539-127D-4E15-A0A4-A6CE10BB922F}"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2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0F56B-479F-4E5F-B3E8-F2B9E39B15B4}"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021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A36F2-5D2D-4C5A-950F-871A0984F0F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120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EDDC31-BF64-4631-8DBC-D789060C39D8}"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531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2B19A-D9EE-4DD2-9465-550824632210}" type="datetime1">
              <a:rPr lang="en-US" smtClean="0">
                <a:solidFill>
                  <a:prstClr val="black">
                    <a:tint val="75000"/>
                  </a:prstClr>
                </a:solidFill>
              </a:rPr>
              <a:pPr/>
              <a:t>3/14/2025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947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51C43-A417-4108-A44B-60A5911C2C59}" type="datetime1">
              <a:rPr lang="en-US" smtClean="0">
                <a:solidFill>
                  <a:prstClr val="black">
                    <a:tint val="75000"/>
                  </a:prstClr>
                </a:solidFill>
              </a:rPr>
              <a:pPr/>
              <a:t>3/14/2025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8140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6AD98-B9FE-4AAB-9338-79BB11D165A1}" type="datetime1">
              <a:rPr lang="en-US" smtClean="0">
                <a:solidFill>
                  <a:prstClr val="black">
                    <a:tint val="75000"/>
                  </a:prstClr>
                </a:solidFill>
              </a:rPr>
              <a:pPr/>
              <a:t>3/14/2025</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268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78E2B-629A-4AE9-9595-F8C01DFD621E}"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453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422351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604CB-B852-4621-A0B7-6191972DEA8B}"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74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C2AA9-9965-4AE3-AA4C-D69039BCD2D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2300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69DDA-52DC-4337-9BE7-A8DA7A1D4105}"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403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80114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38855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04208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59774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5368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09026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84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3278206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508509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925355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638943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638759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662000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043018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43532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421179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149735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18414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3222325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76550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13368808" y="7461448"/>
            <a:ext cx="45720" cy="95622"/>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273633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52C5-C2C1-4D02-A6FF-B16F9CC32B34}"/>
              </a:ext>
            </a:extLst>
          </p:cNvPr>
          <p:cNvSpPr>
            <a:spLocks noGrp="1"/>
          </p:cNvSpPr>
          <p:nvPr>
            <p:ph type="title"/>
          </p:nvPr>
        </p:nvSpPr>
        <p:spPr>
          <a:xfrm>
            <a:off x="2351584" y="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2C7F482F-F91B-4441-9510-22B10643B856}"/>
              </a:ext>
            </a:extLst>
          </p:cNvPr>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a:extLst>
              <a:ext uri="{FF2B5EF4-FFF2-40B4-BE49-F238E27FC236}">
                <a16:creationId xmlns:a16="http://schemas.microsoft.com/office/drawing/2014/main" id="{245F1BC7-8EDB-4C04-800E-561A0429F48C}"/>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506F33B1-6846-4CAD-B18C-1FD446475278}"/>
              </a:ext>
            </a:extLst>
          </p:cNvPr>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49250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2978423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1061936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3224792" y="6237312"/>
            <a:ext cx="45719" cy="5147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83067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68709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386923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600744" y="8253536"/>
            <a:ext cx="114436" cy="45719"/>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607742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0198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3546509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rot="10104455" flipH="1">
            <a:off x="13154794" y="7198394"/>
            <a:ext cx="253234" cy="45719"/>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986092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82641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30009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05058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49603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3717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93455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53395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47377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2420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3326297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288958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73024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4185823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7333115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433213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773775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533889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695790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635908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04899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3752706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655020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470004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41152556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366319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631980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18461524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258328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8066019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40556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98463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516512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51746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3622520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856667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60261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36637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5922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dirty="0"/>
          </a:p>
        </p:txBody>
      </p:sp>
    </p:spTree>
    <p:extLst>
      <p:ext uri="{BB962C8B-B14F-4D97-AF65-F5344CB8AC3E}">
        <p14:creationId xmlns:p14="http://schemas.microsoft.com/office/powerpoint/2010/main" val="212955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theme" Target="../theme/theme4.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8A7F-A447-496A-9E7B-0A5256825896}" type="datetimeFigureOut">
              <a:rPr lang="en-GB" smtClean="0"/>
              <a:t>14/03/2025</a:t>
            </a:fld>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99A8-2B33-4D7C-98BC-8BAFBE6D99DB}" type="slidenum">
              <a:rPr lang="en-GB" smtClean="0"/>
              <a:t>‹#›</a:t>
            </a:fld>
            <a:endParaRPr lang="en-GB" dirty="0"/>
          </a:p>
        </p:txBody>
      </p:sp>
      <p:sp>
        <p:nvSpPr>
          <p:cNvPr id="7" name="TextBox 6"/>
          <p:cNvSpPr txBox="1"/>
          <p:nvPr userDrawn="1"/>
        </p:nvSpPr>
        <p:spPr>
          <a:xfrm>
            <a:off x="4775200" y="6096001"/>
            <a:ext cx="2641600" cy="276999"/>
          </a:xfrm>
          <a:prstGeom prst="rect">
            <a:avLst/>
          </a:prstGeom>
          <a:noFill/>
        </p:spPr>
        <p:txBody>
          <a:bodyPr wrap="square" rtlCol="0">
            <a:spAutoFit/>
          </a:bodyPr>
          <a:lstStyle/>
          <a:p>
            <a:pPr algn="ctr"/>
            <a:r>
              <a:rPr lang="en-US" sz="12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187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62A27-AD02-4510-BD37-665B7B17E2EE}"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4775200" y="6096001"/>
            <a:ext cx="2641600" cy="276999"/>
          </a:xfrm>
          <a:prstGeom prst="rect">
            <a:avLst/>
          </a:prstGeom>
          <a:noFill/>
        </p:spPr>
        <p:txBody>
          <a:bodyPr wrap="square" rtlCol="0">
            <a:spAutoFit/>
          </a:bodyPr>
          <a:lstStyle/>
          <a:p>
            <a:pPr algn="ctr"/>
            <a:r>
              <a:rPr lang="en-US" sz="1200" dirty="0">
                <a:solidFill>
                  <a:prstClr val="black">
                    <a:tint val="75000"/>
                  </a:prstClr>
                </a:solidFill>
              </a:rPr>
              <a:t> </a:t>
            </a:r>
          </a:p>
        </p:txBody>
      </p:sp>
    </p:spTree>
    <p:extLst>
      <p:ext uri="{BB962C8B-B14F-4D97-AF65-F5344CB8AC3E}">
        <p14:creationId xmlns:p14="http://schemas.microsoft.com/office/powerpoint/2010/main" val="367243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0595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980036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48"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1020656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8.xml"/><Relationship Id="rId4" Type="http://schemas.openxmlformats.org/officeDocument/2006/relationships/hyperlink" Target="http://samdailytimes.blogspot.com/2012_11_21_archiv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oodsafety.gov/" TargetMode="Externa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6333034" y="864483"/>
            <a:ext cx="3890991"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6000" b="0" i="0" u="none" strike="noStrike" kern="1200" cap="none" spc="300" normalizeH="0" baseline="0" noProof="0" dirty="0">
                <a:ln>
                  <a:noFill/>
                </a:ln>
                <a:solidFill>
                  <a:srgbClr val="C00000"/>
                </a:solidFill>
                <a:effectLst/>
                <a:uLnTx/>
                <a:uFillTx/>
                <a:latin typeface="Montserrat" pitchFamily="2" charset="77"/>
                <a:ea typeface="+mn-ea"/>
                <a:cs typeface="+mn-cs"/>
              </a:rPr>
              <a:t>FUN &amp;</a:t>
            </a:r>
          </a:p>
        </p:txBody>
      </p:sp>
      <p:sp>
        <p:nvSpPr>
          <p:cNvPr id="33" name="Rectangle 32"/>
          <p:cNvSpPr/>
          <p:nvPr/>
        </p:nvSpPr>
        <p:spPr>
          <a:xfrm>
            <a:off x="5482017" y="2966619"/>
            <a:ext cx="5071699" cy="317587"/>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ontserrat" pitchFamily="2" charset="77"/>
                <a:ea typeface="Lato" panose="020F0502020204030203" pitchFamily="34" charset="0"/>
                <a:cs typeface="Lato" panose="020F0502020204030203" pitchFamily="34" charset="0"/>
              </a:rPr>
              <a:t>MODULE FIVE</a:t>
            </a:r>
            <a:endParaRPr kumimoji="0" lang="id-ID" sz="1100" b="0" i="0" u="none" strike="noStrike" kern="1200" cap="none" spc="0" normalizeH="0" baseline="0" noProof="0" dirty="0">
              <a:ln>
                <a:noFill/>
              </a:ln>
              <a:solidFill>
                <a:prstClr val="black"/>
              </a:solidFill>
              <a:effectLst/>
              <a:uLnTx/>
              <a:uFillTx/>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300" normalizeH="0" baseline="0" noProof="0" dirty="0">
                <a:ln>
                  <a:noFill/>
                </a:ln>
                <a:solidFill>
                  <a:prstClr val="black"/>
                </a:solidFill>
                <a:effectLst/>
                <a:uLnTx/>
                <a:uFillTx/>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6000" b="1" i="0" u="none" strike="noStrike" kern="1200" cap="none" spc="300" normalizeH="0" baseline="0" noProof="0" dirty="0">
                <a:ln>
                  <a:noFill/>
                </a:ln>
                <a:solidFill>
                  <a:srgbClr val="27B2B1"/>
                </a:solidFill>
                <a:effectLst/>
                <a:uLnTx/>
                <a:uFillTx/>
                <a:latin typeface="Montserrat" pitchFamily="2" charset="77"/>
                <a:ea typeface="+mn-ea"/>
                <a:cs typeface="+mn-cs"/>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E956CF2-AA05-447B-A771-193918A12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30694" y="3924378"/>
            <a:ext cx="5691407" cy="374461"/>
          </a:xfrm>
          <a:prstGeom prst="rect">
            <a:avLst/>
          </a:prstGeom>
        </p:spPr>
        <p:txBody>
          <a:bodyPr wrap="square">
            <a:spAutoFit/>
          </a:bodyPr>
          <a:lstStyle/>
          <a:p>
            <a:pPr lvl="0">
              <a:lnSpc>
                <a:spcPct val="150000"/>
              </a:lnSpc>
            </a:pPr>
            <a:r>
              <a:rPr lang="en-US" sz="1400" b="1" dirty="0">
                <a:solidFill>
                  <a:srgbClr val="F05958"/>
                </a:solidFill>
                <a:latin typeface="Arial" panose="020B0604020202020204" pitchFamily="34" charset="0"/>
                <a:cs typeface="Arial" panose="020B0604020202020204"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343472" y="476672"/>
            <a:ext cx="370614" cy="830997"/>
          </a:xfrm>
          <a:prstGeom prst="rect">
            <a:avLst/>
          </a:prstGeom>
          <a:noFill/>
        </p:spPr>
        <p:txBody>
          <a:bodyPr wrap="none" rtlCol="0">
            <a:spAutoFit/>
          </a:bodyPr>
          <a:lstStyle/>
          <a:p>
            <a:pPr lvl="0"/>
            <a:r>
              <a:rPr lang="en-US" sz="4800" b="1" dirty="0">
                <a:solidFill>
                  <a:srgbClr val="27B2B1"/>
                </a:solidFill>
                <a:latin typeface="Montserrat Light" panose="00000400000000000000" pitchFamily="50" charset="0"/>
                <a:cs typeface="Arial" panose="020B0604020202020204" pitchFamily="34" charset="0"/>
              </a:rPr>
              <a:t> </a:t>
            </a:r>
            <a:endParaRPr kumimoji="0" lang="id-ID" sz="4800" b="0" i="0" u="none" strike="noStrike" kern="1200" cap="none" spc="300" normalizeH="0" baseline="0" noProof="0" dirty="0">
              <a:ln>
                <a:noFill/>
              </a:ln>
              <a:solidFill>
                <a:srgbClr val="27B2B1"/>
              </a:solidFill>
              <a:effectLst/>
              <a:uLnTx/>
              <a:uFillTx/>
              <a:latin typeface="Montserrat Light" panose="00000400000000000000" pitchFamily="50" charset="0"/>
              <a:ea typeface="Source Sans Pro Black" panose="020B0803030403020204" pitchFamily="34" charset="0"/>
            </a:endParaRPr>
          </a:p>
        </p:txBody>
      </p:sp>
      <p:sp>
        <p:nvSpPr>
          <p:cNvPr id="7" name="Rectangle 6"/>
          <p:cNvSpPr/>
          <p:nvPr/>
        </p:nvSpPr>
        <p:spPr>
          <a:xfrm>
            <a:off x="1127448" y="0"/>
            <a:ext cx="12163746" cy="7500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t>
            </a: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sp>
        <p:nvSpPr>
          <p:cNvPr id="3" name="Rectangle 2">
            <a:extLst>
              <a:ext uri="{FF2B5EF4-FFF2-40B4-BE49-F238E27FC236}">
                <a16:creationId xmlns:a16="http://schemas.microsoft.com/office/drawing/2014/main" id="{F8840EAB-0F3F-4A56-97F6-C09D5DB4A410}"/>
              </a:ext>
            </a:extLst>
          </p:cNvPr>
          <p:cNvSpPr/>
          <p:nvPr/>
        </p:nvSpPr>
        <p:spPr>
          <a:xfrm>
            <a:off x="1343472" y="1557938"/>
            <a:ext cx="9145016" cy="3970318"/>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cs typeface="Arial" panose="020B0604020202020204" pitchFamily="34" charset="0"/>
              </a:rPr>
              <a:t>The food groups of the food pyramid are listed below. Write down your ideas for healthy food choices in each of these food groups.</a:t>
            </a:r>
          </a:p>
          <a:p>
            <a:endParaRPr lang="en-US" sz="1400" dirty="0">
              <a:solidFill>
                <a:srgbClr val="00B0F0"/>
              </a:solidFill>
              <a:latin typeface="Montserrat Light" panose="00000400000000000000" pitchFamily="50" charset="0"/>
              <a:cs typeface="Arial" panose="020B0604020202020204" pitchFamily="34" charset="0"/>
            </a:endParaRPr>
          </a:p>
          <a:p>
            <a:r>
              <a:rPr lang="en-US" sz="1400" dirty="0">
                <a:latin typeface="Montserrat Light" panose="00000400000000000000" pitchFamily="50" charset="0"/>
                <a:cs typeface="Arial" panose="020B0604020202020204" pitchFamily="34" charset="0"/>
              </a:rPr>
              <a:t>Grains				Vegetables</a:t>
            </a:r>
          </a:p>
          <a:p>
            <a:r>
              <a:rPr lang="en-US" sz="1400" dirty="0">
                <a:latin typeface="Montserrat Light" panose="00000400000000000000" pitchFamily="50" charset="0"/>
                <a:cs typeface="Arial" panose="020B0604020202020204" pitchFamily="34" charset="0"/>
              </a:rPr>
              <a:t>____________________________                   ___________________________</a:t>
            </a:r>
          </a:p>
          <a:p>
            <a:r>
              <a:rPr lang="en-US" sz="1400" dirty="0">
                <a:latin typeface="Montserrat Light" panose="00000400000000000000" pitchFamily="50" charset="0"/>
                <a:cs typeface="Arial" panose="020B0604020202020204" pitchFamily="34" charset="0"/>
              </a:rPr>
              <a:t>____________________________ 	 ____________________________</a:t>
            </a:r>
          </a:p>
          <a:p>
            <a:r>
              <a:rPr lang="en-US" sz="1400" dirty="0">
                <a:latin typeface="Montserrat Light" panose="00000400000000000000" pitchFamily="50" charset="0"/>
                <a:cs typeface="Arial" panose="020B0604020202020204" pitchFamily="34" charset="0"/>
              </a:rPr>
              <a:t>____________________________	 ____________________________</a:t>
            </a:r>
          </a:p>
          <a:p>
            <a:endParaRPr lang="en-US" sz="1400" dirty="0">
              <a:latin typeface="Montserrat Light" panose="00000400000000000000" pitchFamily="50" charset="0"/>
              <a:cs typeface="Arial" panose="020B0604020202020204" pitchFamily="34" charset="0"/>
            </a:endParaRPr>
          </a:p>
          <a:p>
            <a:r>
              <a:rPr lang="en-US" sz="1400" dirty="0">
                <a:latin typeface="Montserrat Light" panose="00000400000000000000" pitchFamily="50" charset="0"/>
                <a:cs typeface="Arial" panose="020B0604020202020204" pitchFamily="34" charset="0"/>
              </a:rPr>
              <a:t>Fruits				Meat and Beans (Protein)</a:t>
            </a:r>
          </a:p>
          <a:p>
            <a:r>
              <a:rPr lang="en-US" sz="1400" dirty="0">
                <a:latin typeface="Montserrat Light" panose="00000400000000000000" pitchFamily="50" charset="0"/>
                <a:cs typeface="Arial" panose="020B0604020202020204" pitchFamily="34" charset="0"/>
              </a:rPr>
              <a:t>____________________________ 	 ____________________________</a:t>
            </a:r>
          </a:p>
          <a:p>
            <a:r>
              <a:rPr lang="en-US" sz="1400" dirty="0">
                <a:latin typeface="Montserrat Light" panose="00000400000000000000" pitchFamily="50" charset="0"/>
                <a:cs typeface="Arial" panose="020B0604020202020204" pitchFamily="34" charset="0"/>
              </a:rPr>
              <a:t>____________________________	 ____________________________</a:t>
            </a:r>
          </a:p>
          <a:p>
            <a:r>
              <a:rPr lang="en-US" sz="1400" dirty="0">
                <a:latin typeface="Montserrat Light" panose="00000400000000000000" pitchFamily="50" charset="0"/>
                <a:cs typeface="Arial" panose="020B0604020202020204" pitchFamily="34" charset="0"/>
              </a:rPr>
              <a:t>____________________________	 ____________________________</a:t>
            </a:r>
          </a:p>
          <a:p>
            <a:endParaRPr lang="en-US" sz="1400" dirty="0">
              <a:latin typeface="Montserrat Light" panose="00000400000000000000" pitchFamily="50" charset="0"/>
              <a:cs typeface="Arial" panose="020B0604020202020204" pitchFamily="34" charset="0"/>
            </a:endParaRPr>
          </a:p>
          <a:p>
            <a:r>
              <a:rPr lang="en-US" sz="1400" dirty="0">
                <a:latin typeface="Montserrat Light" panose="00000400000000000000" pitchFamily="50" charset="0"/>
                <a:cs typeface="Arial" panose="020B0604020202020204" pitchFamily="34" charset="0"/>
              </a:rPr>
              <a:t>Milk (Dairy)</a:t>
            </a:r>
          </a:p>
          <a:p>
            <a:r>
              <a:rPr lang="en-US" sz="1400" dirty="0">
                <a:latin typeface="Montserrat Light" panose="00000400000000000000" pitchFamily="50" charset="0"/>
                <a:cs typeface="Arial" panose="020B0604020202020204" pitchFamily="34" charset="0"/>
              </a:rPr>
              <a:t>____________________________</a:t>
            </a:r>
          </a:p>
          <a:p>
            <a:r>
              <a:rPr lang="en-US" sz="1400" dirty="0">
                <a:latin typeface="Montserrat Light" panose="00000400000000000000" pitchFamily="50" charset="0"/>
                <a:cs typeface="Arial" panose="020B0604020202020204" pitchFamily="34" charset="0"/>
              </a:rPr>
              <a:t>____________________________</a:t>
            </a:r>
          </a:p>
          <a:p>
            <a:r>
              <a:rPr lang="en-US" sz="1400" dirty="0">
                <a:latin typeface="Montserrat Light" panose="00000400000000000000" pitchFamily="50" charset="0"/>
                <a:cs typeface="Arial" panose="020B0604020202020204" pitchFamily="34" charset="0"/>
              </a:rPr>
              <a:t>____________________________</a:t>
            </a:r>
            <a:endParaRPr lang="en-US" dirty="0">
              <a:latin typeface="Montserrat Light" panose="00000400000000000000" pitchFamily="50" charset="0"/>
              <a:cs typeface="Arial" panose="020B0604020202020204" pitchFamily="34" charset="0"/>
            </a:endParaRPr>
          </a:p>
        </p:txBody>
      </p:sp>
      <p:sp>
        <p:nvSpPr>
          <p:cNvPr id="5" name="TextBox 4">
            <a:extLst>
              <a:ext uri="{FF2B5EF4-FFF2-40B4-BE49-F238E27FC236}">
                <a16:creationId xmlns:a16="http://schemas.microsoft.com/office/drawing/2014/main" id="{432E2495-521E-4EF2-AAA5-A5A5DEB8A4C2}"/>
              </a:ext>
            </a:extLst>
          </p:cNvPr>
          <p:cNvSpPr txBox="1"/>
          <p:nvPr/>
        </p:nvSpPr>
        <p:spPr>
          <a:xfrm>
            <a:off x="2351584" y="318176"/>
            <a:ext cx="1728192"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
        <p:nvSpPr>
          <p:cNvPr id="8" name="TextBox 7">
            <a:extLst>
              <a:ext uri="{FF2B5EF4-FFF2-40B4-BE49-F238E27FC236}">
                <a16:creationId xmlns:a16="http://schemas.microsoft.com/office/drawing/2014/main" id="{1A230942-FB1E-45F1-A1FD-0FB445418C98}"/>
              </a:ext>
            </a:extLst>
          </p:cNvPr>
          <p:cNvSpPr txBox="1"/>
          <p:nvPr/>
        </p:nvSpPr>
        <p:spPr>
          <a:xfrm>
            <a:off x="1313846" y="485783"/>
            <a:ext cx="4587755" cy="830997"/>
          </a:xfrm>
          <a:prstGeom prst="rect">
            <a:avLst/>
          </a:prstGeom>
          <a:noFill/>
        </p:spPr>
        <p:txBody>
          <a:bodyPr wrap="square" rtlCol="0">
            <a:spAutoFit/>
          </a:bodyPr>
          <a:lstStyle/>
          <a:p>
            <a:r>
              <a:rPr lang="en-US" sz="4800" b="1" dirty="0">
                <a:solidFill>
                  <a:srgbClr val="27B2B1"/>
                </a:solidFill>
                <a:latin typeface="Montserrat" panose="00000500000000000000" pitchFamily="50" charset="0"/>
              </a:rPr>
              <a:t>Food Groups</a:t>
            </a:r>
          </a:p>
        </p:txBody>
      </p:sp>
    </p:spTree>
    <p:extLst>
      <p:ext uri="{BB962C8B-B14F-4D97-AF65-F5344CB8AC3E}">
        <p14:creationId xmlns:p14="http://schemas.microsoft.com/office/powerpoint/2010/main" val="129948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343472" y="476672"/>
            <a:ext cx="370614" cy="830997"/>
          </a:xfrm>
          <a:prstGeom prst="rect">
            <a:avLst/>
          </a:prstGeom>
          <a:noFill/>
        </p:spPr>
        <p:txBody>
          <a:bodyPr wrap="none" rtlCol="0">
            <a:spAutoFit/>
          </a:bodyPr>
          <a:lstStyle/>
          <a:p>
            <a:pPr lvl="0"/>
            <a:r>
              <a:rPr lang="en-US" sz="4800" b="1" dirty="0">
                <a:solidFill>
                  <a:schemeClr val="bg1"/>
                </a:solidFill>
                <a:latin typeface="Montserrat Light" panose="00000400000000000000" pitchFamily="50" charset="0"/>
                <a:cs typeface="Arial" panose="020B0604020202020204" pitchFamily="34" charset="0"/>
              </a:rPr>
              <a:t> </a:t>
            </a:r>
            <a:endParaRPr kumimoji="0" lang="id-ID" sz="4800" b="0" i="0" u="none" strike="noStrike" kern="1200" cap="none" spc="300" normalizeH="0" baseline="0" noProof="0" dirty="0">
              <a:ln>
                <a:noFill/>
              </a:ln>
              <a:solidFill>
                <a:schemeClr val="bg1"/>
              </a:solidFill>
              <a:effectLst/>
              <a:uLnTx/>
              <a:uFillTx/>
              <a:latin typeface="Montserrat Light" panose="00000400000000000000" pitchFamily="50" charset="0"/>
              <a:ea typeface="Source Sans Pro Black" panose="020B0803030403020204" pitchFamily="34" charset="0"/>
            </a:endParaRPr>
          </a:p>
        </p:txBody>
      </p:sp>
      <p:sp>
        <p:nvSpPr>
          <p:cNvPr id="7" name="Rectangle 6"/>
          <p:cNvSpPr/>
          <p:nvPr/>
        </p:nvSpPr>
        <p:spPr>
          <a:xfrm flipV="1">
            <a:off x="12504712" y="6858000"/>
            <a:ext cx="182488" cy="603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84B5D2F0-9716-429D-9F90-16ABDA1782DE}"/>
              </a:ext>
            </a:extLst>
          </p:cNvPr>
          <p:cNvGraphicFramePr>
            <a:graphicFrameLocks noGrp="1"/>
          </p:cNvGraphicFramePr>
          <p:nvPr>
            <p:extLst>
              <p:ext uri="{D42A27DB-BD31-4B8C-83A1-F6EECF244321}">
                <p14:modId xmlns:p14="http://schemas.microsoft.com/office/powerpoint/2010/main" val="1837429134"/>
              </p:ext>
            </p:extLst>
          </p:nvPr>
        </p:nvGraphicFramePr>
        <p:xfrm>
          <a:off x="1465072" y="1529568"/>
          <a:ext cx="8447350" cy="3483610"/>
        </p:xfrm>
        <a:graphic>
          <a:graphicData uri="http://schemas.openxmlformats.org/drawingml/2006/table">
            <a:tbl>
              <a:tblPr firstRow="1" bandRow="1">
                <a:tableStyleId>{5940675A-B579-460E-94D1-54222C63F5DA}</a:tableStyleId>
              </a:tblPr>
              <a:tblGrid>
                <a:gridCol w="1689470">
                  <a:extLst>
                    <a:ext uri="{9D8B030D-6E8A-4147-A177-3AD203B41FA5}">
                      <a16:colId xmlns:a16="http://schemas.microsoft.com/office/drawing/2014/main" val="1077278729"/>
                    </a:ext>
                  </a:extLst>
                </a:gridCol>
                <a:gridCol w="1689470">
                  <a:extLst>
                    <a:ext uri="{9D8B030D-6E8A-4147-A177-3AD203B41FA5}">
                      <a16:colId xmlns:a16="http://schemas.microsoft.com/office/drawing/2014/main" val="3543980451"/>
                    </a:ext>
                  </a:extLst>
                </a:gridCol>
                <a:gridCol w="1689470">
                  <a:extLst>
                    <a:ext uri="{9D8B030D-6E8A-4147-A177-3AD203B41FA5}">
                      <a16:colId xmlns:a16="http://schemas.microsoft.com/office/drawing/2014/main" val="3870164109"/>
                    </a:ext>
                  </a:extLst>
                </a:gridCol>
                <a:gridCol w="1689470">
                  <a:extLst>
                    <a:ext uri="{9D8B030D-6E8A-4147-A177-3AD203B41FA5}">
                      <a16:colId xmlns:a16="http://schemas.microsoft.com/office/drawing/2014/main" val="3044410193"/>
                    </a:ext>
                  </a:extLst>
                </a:gridCol>
                <a:gridCol w="1689470">
                  <a:extLst>
                    <a:ext uri="{9D8B030D-6E8A-4147-A177-3AD203B41FA5}">
                      <a16:colId xmlns:a16="http://schemas.microsoft.com/office/drawing/2014/main" val="3519341486"/>
                    </a:ext>
                  </a:extLst>
                </a:gridCol>
              </a:tblGrid>
              <a:tr h="508569">
                <a:tc>
                  <a:txBody>
                    <a:bodyPr/>
                    <a:lstStyle/>
                    <a:p>
                      <a:pPr>
                        <a:lnSpc>
                          <a:spcPct val="150000"/>
                        </a:lnSpc>
                      </a:pPr>
                      <a:r>
                        <a:rPr lang="en-US" sz="1400" dirty="0">
                          <a:latin typeface="Montserrat Light" panose="00000400000000000000" pitchFamily="50" charset="0"/>
                        </a:rPr>
                        <a:t>Food</a:t>
                      </a: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r>
                        <a:rPr lang="en-US" sz="1400" dirty="0">
                          <a:latin typeface="Montserrat Light" panose="00000400000000000000" pitchFamily="50" charset="0"/>
                        </a:rPr>
                        <a:t>Breakfast</a:t>
                      </a: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r>
                        <a:rPr lang="en-US" sz="1400" dirty="0">
                          <a:latin typeface="Montserrat Light" panose="00000400000000000000" pitchFamily="50" charset="0"/>
                        </a:rPr>
                        <a:t>Lunch</a:t>
                      </a: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r>
                        <a:rPr lang="en-US" sz="1400" dirty="0">
                          <a:latin typeface="Montserrat Light" panose="00000400000000000000" pitchFamily="50" charset="0"/>
                        </a:rPr>
                        <a:t>Dinner</a:t>
                      </a: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r>
                        <a:rPr lang="en-US" sz="1400" dirty="0">
                          <a:latin typeface="Montserrat Light" panose="00000400000000000000" pitchFamily="50" charset="0"/>
                        </a:rPr>
                        <a:t>Snacks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325235020"/>
                  </a:ext>
                </a:extLst>
              </a:tr>
              <a:tr h="508569">
                <a:tc>
                  <a:txBody>
                    <a:bodyPr/>
                    <a:lstStyle/>
                    <a:p>
                      <a:pPr>
                        <a:lnSpc>
                          <a:spcPct val="150000"/>
                        </a:lnSpc>
                      </a:pPr>
                      <a:r>
                        <a:rPr lang="en-US" sz="1400" dirty="0">
                          <a:latin typeface="Montserrat Light" panose="00000400000000000000" pitchFamily="50" charset="0"/>
                        </a:rPr>
                        <a:t>Grains</a:t>
                      </a:r>
                      <a:endParaRPr lang="en-US" sz="1400" dirty="0">
                        <a:latin typeface="Montserrat Light" panose="00000400000000000000" pitchFamily="50" charset="0"/>
                        <a:cs typeface="Arial" panose="020B0604020202020204" pitchFamily="34" charset="0"/>
                      </a:endParaRP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73432118"/>
                  </a:ext>
                </a:extLst>
              </a:tr>
              <a:tr h="508569">
                <a:tc>
                  <a:txBody>
                    <a:bodyPr/>
                    <a:lstStyle/>
                    <a:p>
                      <a:pPr>
                        <a:lnSpc>
                          <a:spcPct val="150000"/>
                        </a:lnSpc>
                      </a:pPr>
                      <a:r>
                        <a:rPr lang="en-US" sz="1400" dirty="0">
                          <a:latin typeface="Montserrat Light" panose="00000400000000000000" pitchFamily="50" charset="0"/>
                        </a:rPr>
                        <a:t>Vegetables</a:t>
                      </a:r>
                      <a:endParaRPr lang="en-US" sz="1400" dirty="0">
                        <a:latin typeface="Montserrat Light" panose="00000400000000000000" pitchFamily="50" charset="0"/>
                        <a:cs typeface="Arial" panose="020B0604020202020204" pitchFamily="34" charset="0"/>
                      </a:endParaRP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3366906"/>
                  </a:ext>
                </a:extLst>
              </a:tr>
              <a:tr h="508569">
                <a:tc>
                  <a:txBody>
                    <a:bodyPr/>
                    <a:lstStyle/>
                    <a:p>
                      <a:pPr>
                        <a:lnSpc>
                          <a:spcPct val="150000"/>
                        </a:lnSpc>
                      </a:pPr>
                      <a:r>
                        <a:rPr lang="en-US" sz="1400" dirty="0">
                          <a:latin typeface="Montserrat Light" panose="00000400000000000000" pitchFamily="50" charset="0"/>
                        </a:rPr>
                        <a:t>Fruits</a:t>
                      </a:r>
                      <a:endParaRPr lang="en-US" sz="1400" dirty="0">
                        <a:latin typeface="Montserrat Light" panose="00000400000000000000" pitchFamily="50" charset="0"/>
                        <a:cs typeface="Arial" panose="020B0604020202020204" pitchFamily="34" charset="0"/>
                      </a:endParaRP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009472050"/>
                  </a:ext>
                </a:extLst>
              </a:tr>
              <a:tr h="508569">
                <a:tc>
                  <a:txBody>
                    <a:bodyPr/>
                    <a:lstStyle/>
                    <a:p>
                      <a:pPr>
                        <a:lnSpc>
                          <a:spcPct val="150000"/>
                        </a:lnSpc>
                      </a:pPr>
                      <a:r>
                        <a:rPr lang="en-US" sz="1400" dirty="0">
                          <a:latin typeface="Montserrat Light" panose="00000400000000000000" pitchFamily="50" charset="0"/>
                        </a:rPr>
                        <a:t>Milk (Dairy)</a:t>
                      </a:r>
                      <a:endParaRPr lang="en-US" sz="1400" dirty="0">
                        <a:latin typeface="Montserrat Light" panose="00000400000000000000" pitchFamily="50" charset="0"/>
                        <a:cs typeface="Arial" panose="020B0604020202020204" pitchFamily="34" charset="0"/>
                      </a:endParaRP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15038037"/>
                  </a:ext>
                </a:extLst>
              </a:tr>
              <a:tr h="940765">
                <a:tc>
                  <a:txBody>
                    <a:bodyPr/>
                    <a:lstStyle/>
                    <a:p>
                      <a:pPr>
                        <a:lnSpc>
                          <a:spcPct val="150000"/>
                        </a:lnSpc>
                      </a:pPr>
                      <a:r>
                        <a:rPr lang="en-US" sz="1400" dirty="0">
                          <a:latin typeface="Montserrat Light" panose="00000400000000000000" pitchFamily="50" charset="0"/>
                        </a:rPr>
                        <a:t>Meat and Beans (Protein)</a:t>
                      </a:r>
                      <a:endParaRPr lang="en-US" sz="1400" dirty="0">
                        <a:latin typeface="Montserrat Light" panose="00000400000000000000" pitchFamily="50" charset="0"/>
                        <a:cs typeface="Arial" panose="020B0604020202020204" pitchFamily="34" charset="0"/>
                      </a:endParaRP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2711486"/>
                  </a:ext>
                </a:extLst>
              </a:tr>
            </a:tbl>
          </a:graphicData>
        </a:graphic>
      </p:graphicFrame>
      <p:sp>
        <p:nvSpPr>
          <p:cNvPr id="8" name="TextBox 7">
            <a:extLst>
              <a:ext uri="{FF2B5EF4-FFF2-40B4-BE49-F238E27FC236}">
                <a16:creationId xmlns:a16="http://schemas.microsoft.com/office/drawing/2014/main" id="{EA18D94D-A4AA-4270-BE9C-551FCEAF615B}"/>
              </a:ext>
            </a:extLst>
          </p:cNvPr>
          <p:cNvSpPr txBox="1"/>
          <p:nvPr/>
        </p:nvSpPr>
        <p:spPr>
          <a:xfrm>
            <a:off x="2226170" y="292006"/>
            <a:ext cx="1440160"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
        <p:nvSpPr>
          <p:cNvPr id="9" name="TextBox 8">
            <a:extLst>
              <a:ext uri="{FF2B5EF4-FFF2-40B4-BE49-F238E27FC236}">
                <a16:creationId xmlns:a16="http://schemas.microsoft.com/office/drawing/2014/main" id="{66F21E1D-1916-4932-B8FD-257EDC532C09}"/>
              </a:ext>
            </a:extLst>
          </p:cNvPr>
          <p:cNvSpPr txBox="1"/>
          <p:nvPr/>
        </p:nvSpPr>
        <p:spPr>
          <a:xfrm>
            <a:off x="1343472" y="476672"/>
            <a:ext cx="5999080" cy="830997"/>
          </a:xfrm>
          <a:prstGeom prst="rect">
            <a:avLst/>
          </a:prstGeom>
          <a:noFill/>
        </p:spPr>
        <p:txBody>
          <a:bodyPr wrap="square" rtlCol="0">
            <a:spAutoFit/>
          </a:bodyPr>
          <a:lstStyle/>
          <a:p>
            <a:r>
              <a:rPr lang="en-US" sz="4800" b="1" dirty="0">
                <a:solidFill>
                  <a:srgbClr val="27B2B1"/>
                </a:solidFill>
                <a:latin typeface="Montserrat" panose="00000500000000000000" pitchFamily="50" charset="0"/>
              </a:rPr>
              <a:t>Food Intentions</a:t>
            </a:r>
          </a:p>
        </p:txBody>
      </p:sp>
      <p:sp>
        <p:nvSpPr>
          <p:cNvPr id="5" name="TextBox 4">
            <a:extLst>
              <a:ext uri="{FF2B5EF4-FFF2-40B4-BE49-F238E27FC236}">
                <a16:creationId xmlns:a16="http://schemas.microsoft.com/office/drawing/2014/main" id="{C028B32A-0077-4878-907D-33AD53A32264}"/>
              </a:ext>
            </a:extLst>
          </p:cNvPr>
          <p:cNvSpPr txBox="1"/>
          <p:nvPr/>
        </p:nvSpPr>
        <p:spPr>
          <a:xfrm>
            <a:off x="0" y="0"/>
            <a:ext cx="1127447" cy="6858000"/>
          </a:xfrm>
          <a:prstGeom prst="rect">
            <a:avLst/>
          </a:prstGeom>
          <a:solidFill>
            <a:srgbClr val="CCEAEA"/>
          </a:solidFill>
        </p:spPr>
        <p:txBody>
          <a:bodyPr wrap="square" rtlCol="0">
            <a:spAutoFit/>
          </a:bodyPr>
          <a:lstStyle/>
          <a:p>
            <a:endParaRPr lang="en-US" dirty="0"/>
          </a:p>
        </p:txBody>
      </p:sp>
    </p:spTree>
    <p:extLst>
      <p:ext uri="{BB962C8B-B14F-4D97-AF65-F5344CB8AC3E}">
        <p14:creationId xmlns:p14="http://schemas.microsoft.com/office/powerpoint/2010/main" val="108175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endParaRPr>
          </a:p>
        </p:txBody>
      </p:sp>
      <p:sp>
        <p:nvSpPr>
          <p:cNvPr id="7" name="Rectangle 6"/>
          <p:cNvSpPr/>
          <p:nvPr/>
        </p:nvSpPr>
        <p:spPr>
          <a:xfrm flipH="1" flipV="1">
            <a:off x="12484932" y="7101408"/>
            <a:ext cx="96688" cy="24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201312106"/>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304320" y="146679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76677"/>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5</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435090"/>
            <a:ext cx="5484152" cy="830997"/>
          </a:xfrm>
          <a:prstGeom prst="rect">
            <a:avLst/>
          </a:prstGeom>
          <a:noFill/>
        </p:spPr>
        <p:txBody>
          <a:bodyPr wrap="square" rtlCol="0">
            <a:spAutoFit/>
          </a:bodyPr>
          <a:lstStyle/>
          <a:p>
            <a:r>
              <a:rPr lang="en-US" sz="4800" b="1" dirty="0">
                <a:solidFill>
                  <a:srgbClr val="27B2B1"/>
                </a:solidFill>
                <a:latin typeface="Montserrat" panose="00000500000000000000" pitchFamily="50" charset="0"/>
              </a:rPr>
              <a:t>The Food Diary</a:t>
            </a:r>
          </a:p>
        </p:txBody>
      </p:sp>
      <p:sp>
        <p:nvSpPr>
          <p:cNvPr id="9" name="TextBox 8">
            <a:extLst>
              <a:ext uri="{FF2B5EF4-FFF2-40B4-BE49-F238E27FC236}">
                <a16:creationId xmlns:a16="http://schemas.microsoft.com/office/drawing/2014/main" id="{183FA18E-026E-454D-9633-70D98953A1A4}"/>
              </a:ext>
            </a:extLst>
          </p:cNvPr>
          <p:cNvSpPr txBox="1"/>
          <p:nvPr/>
        </p:nvSpPr>
        <p:spPr>
          <a:xfrm>
            <a:off x="0" y="0"/>
            <a:ext cx="1055440" cy="6858000"/>
          </a:xfrm>
          <a:prstGeom prst="rect">
            <a:avLst/>
          </a:prstGeom>
          <a:solidFill>
            <a:srgbClr val="CCEAEA"/>
          </a:solidFill>
        </p:spPr>
        <p:txBody>
          <a:bodyPr wrap="square" rtlCol="0">
            <a:spAutoFit/>
          </a:bodyPr>
          <a:lstStyle/>
          <a:p>
            <a:endParaRPr lang="en-US" dirty="0"/>
          </a:p>
        </p:txBody>
      </p:sp>
    </p:spTree>
    <p:extLst>
      <p:ext uri="{BB962C8B-B14F-4D97-AF65-F5344CB8AC3E}">
        <p14:creationId xmlns:p14="http://schemas.microsoft.com/office/powerpoint/2010/main" val="264697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347489" y="2637986"/>
            <a:ext cx="54970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66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CONGRATS</a:t>
            </a:r>
            <a:endParaRPr kumimoji="0" lang="id-ID" sz="6600" b="0" i="0" u="none" strike="noStrike" kern="1200" cap="none" spc="300" normalizeH="0" baseline="0" noProof="0" dirty="0">
              <a:ln>
                <a:noFill/>
              </a:ln>
              <a:solidFill>
                <a:prstClr val="white"/>
              </a:solidFill>
              <a:effectLst/>
              <a:uLnTx/>
              <a:uFillTx/>
              <a:latin typeface="Montserrat Alternates ExtraBold" panose="00000900000000000000" pitchFamily="50" charset="0"/>
              <a:ea typeface="Source Sans Pro Black" panose="020B0803030403020204" pitchFamily="34" charset="0"/>
              <a:cs typeface="+mn-cs"/>
            </a:endParaRPr>
          </a:p>
        </p:txBody>
      </p:sp>
      <p:sp>
        <p:nvSpPr>
          <p:cNvPr id="8" name="TextBox 7"/>
          <p:cNvSpPr txBox="1"/>
          <p:nvPr/>
        </p:nvSpPr>
        <p:spPr>
          <a:xfrm>
            <a:off x="4925646" y="3745982"/>
            <a:ext cx="23407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300" normalizeH="0" baseline="0" noProof="0" dirty="0">
                <a:ln>
                  <a:noFill/>
                </a:ln>
                <a:solidFill>
                  <a:prstClr val="white"/>
                </a:solidFill>
                <a:effectLst/>
                <a:uLnTx/>
                <a:uFillTx/>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601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7021236" y="2204864"/>
            <a:ext cx="2958198" cy="369332"/>
          </a:xfrm>
          <a:prstGeom prst="rect">
            <a:avLst/>
          </a:prstGeom>
        </p:spPr>
        <p:txBody>
          <a:bodyPr wrap="square">
            <a:spAutoFit/>
          </a:bodyPr>
          <a:lstStyle/>
          <a:p>
            <a:r>
              <a:rPr lang="en-US" b="1" dirty="0">
                <a:latin typeface="Montserrat" panose="00000500000000000000" pitchFamily="50" charset="0"/>
                <a:cs typeface="Arial" panose="020B0604020202020204" pitchFamily="34" charset="0"/>
              </a:rPr>
              <a:t>Day 5</a:t>
            </a:r>
          </a:p>
        </p:txBody>
      </p:sp>
      <p:sp>
        <p:nvSpPr>
          <p:cNvPr id="8" name="Rectangle 7"/>
          <p:cNvSpPr/>
          <p:nvPr/>
        </p:nvSpPr>
        <p:spPr>
          <a:xfrm>
            <a:off x="7021236" y="2780928"/>
            <a:ext cx="4435959" cy="3601179"/>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Add a fun salad to your lunch. Any kind of lettuce, some colorful fruits and veggies, and some protein, either nuts, beans or lean meat. Give your salads themes or nationalities. Have fun with your salads. You will have a salad for lunch each day until day 28.</a:t>
            </a:r>
          </a:p>
          <a:p>
            <a:pPr marL="285750" indent="-285750">
              <a:lnSpc>
                <a:spcPct val="150000"/>
              </a:lnSpc>
              <a:buFont typeface="Wingdings" panose="05000000000000000000" pitchFamily="2" charset="2"/>
              <a:buChar char="q"/>
            </a:pPr>
            <a:endParaRPr lang="en-US" sz="1400" dirty="0">
              <a:solidFill>
                <a:schemeClr val="bg1"/>
              </a:solidFill>
              <a:latin typeface="Montserrat Light" panose="00000400000000000000" pitchFamily="50" charset="0"/>
              <a:cs typeface="Arial" panose="020B0604020202020204" pitchFamily="34" charset="0"/>
            </a:endParaRPr>
          </a:p>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Listen to your hypnotic video on food choices.  There are two videos.  Listen to the Intro first and the hypnotic video second.</a:t>
            </a:r>
          </a:p>
        </p:txBody>
      </p:sp>
      <p:sp>
        <p:nvSpPr>
          <p:cNvPr id="10" name="TextBox 9"/>
          <p:cNvSpPr txBox="1"/>
          <p:nvPr/>
        </p:nvSpPr>
        <p:spPr>
          <a:xfrm>
            <a:off x="7021236" y="1387431"/>
            <a:ext cx="1633781" cy="830997"/>
          </a:xfrm>
          <a:prstGeom prst="rect">
            <a:avLst/>
          </a:prstGeom>
          <a:noFill/>
        </p:spPr>
        <p:txBody>
          <a:bodyPr wrap="none" rtlCol="0">
            <a:spAutoFit/>
          </a:bodyPr>
          <a:lstStyle/>
          <a:p>
            <a:pPr lvl="0"/>
            <a:r>
              <a:rPr lang="en-US" sz="4800" b="1" dirty="0">
                <a:solidFill>
                  <a:schemeClr val="bg1"/>
                </a:solidFill>
                <a:latin typeface="Montserrat" panose="00000500000000000000" pitchFamily="50" charset="0"/>
                <a:cs typeface="Arial" panose="020B0604020202020204" pitchFamily="34" charset="0"/>
              </a:rPr>
              <a:t>Task</a:t>
            </a:r>
            <a:endParaRPr kumimoji="0" lang="id-ID" sz="4800" b="0" i="0" u="none" strike="noStrike" kern="1200" cap="none" spc="300" normalizeH="0" baseline="0" noProof="0" dirty="0">
              <a:ln>
                <a:noFill/>
              </a:ln>
              <a:solidFill>
                <a:schemeClr val="bg1"/>
              </a:solidFill>
              <a:effectLst/>
              <a:uLnTx/>
              <a:uFillTx/>
              <a:latin typeface="Montserrat" panose="00000500000000000000" pitchFamily="50" charset="0"/>
              <a:ea typeface="Source Sans Pro Black" panose="020B0803030403020204" pitchFamily="34" charset="0"/>
            </a:endParaRPr>
          </a:p>
        </p:txBody>
      </p:sp>
      <p:pic>
        <p:nvPicPr>
          <p:cNvPr id="9" name="Picture Placeholder 8" descr="A bowl of salad&#10;&#10;Description automatically generated">
            <a:extLst>
              <a:ext uri="{FF2B5EF4-FFF2-40B4-BE49-F238E27FC236}">
                <a16:creationId xmlns:a16="http://schemas.microsoft.com/office/drawing/2014/main" id="{45BD916D-73C6-4543-8DBD-AE703858ADC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17" b="1917"/>
          <a:stretch>
            <a:fillRect/>
          </a:stretch>
        </p:blipFill>
        <p:spPr/>
      </p:pic>
      <p:sp>
        <p:nvSpPr>
          <p:cNvPr id="12" name="TextBox 11">
            <a:extLst>
              <a:ext uri="{FF2B5EF4-FFF2-40B4-BE49-F238E27FC236}">
                <a16:creationId xmlns:a16="http://schemas.microsoft.com/office/drawing/2014/main" id="{7CB674A8-17DB-45B2-B30D-6A49C97DD110}"/>
              </a:ext>
            </a:extLst>
          </p:cNvPr>
          <p:cNvSpPr txBox="1"/>
          <p:nvPr/>
        </p:nvSpPr>
        <p:spPr>
          <a:xfrm>
            <a:off x="-291401" y="5346111"/>
            <a:ext cx="5759147" cy="230832"/>
          </a:xfrm>
          <a:prstGeom prst="rect">
            <a:avLst/>
          </a:prstGeom>
          <a:noFill/>
        </p:spPr>
        <p:txBody>
          <a:bodyPr wrap="square" rtlCol="0">
            <a:spAutoFit/>
          </a:bodyPr>
          <a:lstStyle/>
          <a:p>
            <a:r>
              <a:rPr lang="en-US" sz="900" dirty="0"/>
              <a:t> by Unknown Author is licensed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flipV="1">
            <a:off x="12720736" y="7893496"/>
            <a:ext cx="67122" cy="45719"/>
          </a:xfrm>
        </p:spPr>
      </p:sp>
      <p:sp>
        <p:nvSpPr>
          <p:cNvPr id="4" name="TextBox 3"/>
          <p:cNvSpPr txBox="1"/>
          <p:nvPr/>
        </p:nvSpPr>
        <p:spPr>
          <a:xfrm>
            <a:off x="504825" y="4560163"/>
            <a:ext cx="38667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HEADLINE</a:t>
            </a:r>
          </a:p>
        </p:txBody>
      </p:sp>
      <p:sp>
        <p:nvSpPr>
          <p:cNvPr id="5" name="Rectangle 4"/>
          <p:cNvSpPr/>
          <p:nvPr/>
        </p:nvSpPr>
        <p:spPr>
          <a:xfrm>
            <a:off x="1" y="2410278"/>
            <a:ext cx="34176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25190" y="233815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sp>
        <p:nvSpPr>
          <p:cNvPr id="8" name="Right Triangle 7"/>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3DAECD-DB49-4AE2-AFB4-BAC84940B656}"/>
              </a:ext>
            </a:extLst>
          </p:cNvPr>
          <p:cNvSpPr txBox="1"/>
          <p:nvPr/>
        </p:nvSpPr>
        <p:spPr>
          <a:xfrm rot="10800000" flipV="1">
            <a:off x="1415480" y="1520595"/>
            <a:ext cx="10399860" cy="307777"/>
          </a:xfrm>
          <a:prstGeom prst="rect">
            <a:avLst/>
          </a:prstGeom>
          <a:noFill/>
        </p:spPr>
        <p:txBody>
          <a:bodyPr wrap="square" rtlCol="0">
            <a:spAutoFit/>
          </a:bodyPr>
          <a:lstStyle/>
          <a:p>
            <a:r>
              <a:rPr lang="en-US" sz="1400" dirty="0">
                <a:latin typeface="Montserrat Light" panose="00000400000000000000" pitchFamily="50" charset="0"/>
              </a:rPr>
              <a:t>Client Name _____________________    Date  _______________</a:t>
            </a:r>
          </a:p>
        </p:txBody>
      </p:sp>
      <p:graphicFrame>
        <p:nvGraphicFramePr>
          <p:cNvPr id="12" name="Table 12">
            <a:extLst>
              <a:ext uri="{FF2B5EF4-FFF2-40B4-BE49-F238E27FC236}">
                <a16:creationId xmlns:a16="http://schemas.microsoft.com/office/drawing/2014/main" id="{68763EB1-A36E-4008-B625-1E301B69AFAF}"/>
              </a:ext>
            </a:extLst>
          </p:cNvPr>
          <p:cNvGraphicFramePr>
            <a:graphicFrameLocks noGrp="1"/>
          </p:cNvGraphicFramePr>
          <p:nvPr>
            <p:extLst>
              <p:ext uri="{D42A27DB-BD31-4B8C-83A1-F6EECF244321}">
                <p14:modId xmlns:p14="http://schemas.microsoft.com/office/powerpoint/2010/main" val="213381609"/>
              </p:ext>
            </p:extLst>
          </p:nvPr>
        </p:nvGraphicFramePr>
        <p:xfrm>
          <a:off x="1450379" y="1671943"/>
          <a:ext cx="8174013" cy="5120640"/>
        </p:xfrm>
        <a:graphic>
          <a:graphicData uri="http://schemas.openxmlformats.org/drawingml/2006/table">
            <a:tbl>
              <a:tblPr bandRow="1">
                <a:tableStyleId>{2D5ABB26-0587-4C30-8999-92F81FD0307C}</a:tableStyleId>
              </a:tblPr>
              <a:tblGrid>
                <a:gridCol w="8174013">
                  <a:extLst>
                    <a:ext uri="{9D8B030D-6E8A-4147-A177-3AD203B41FA5}">
                      <a16:colId xmlns:a16="http://schemas.microsoft.com/office/drawing/2014/main" val="1614692410"/>
                    </a:ext>
                  </a:extLst>
                </a:gridCol>
              </a:tblGrid>
              <a:tr h="309773">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321720"/>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243601"/>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246743"/>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810829"/>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9205747"/>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965123"/>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785086"/>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22490"/>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941195"/>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365946"/>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795931"/>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0909924"/>
                  </a:ext>
                </a:extLst>
              </a:tr>
              <a:tr h="309773">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947954"/>
                  </a:ext>
                </a:extLst>
              </a:tr>
              <a:tr h="309773">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15283"/>
                  </a:ext>
                </a:extLst>
              </a:tr>
            </a:tbl>
          </a:graphicData>
        </a:graphic>
      </p:graphicFrame>
      <p:sp>
        <p:nvSpPr>
          <p:cNvPr id="14" name="TextBox 13">
            <a:extLst>
              <a:ext uri="{FF2B5EF4-FFF2-40B4-BE49-F238E27FC236}">
                <a16:creationId xmlns:a16="http://schemas.microsoft.com/office/drawing/2014/main" id="{9A0AB5E0-3C95-4C11-8EFF-0F7E3D9277EC}"/>
              </a:ext>
            </a:extLst>
          </p:cNvPr>
          <p:cNvSpPr txBox="1"/>
          <p:nvPr/>
        </p:nvSpPr>
        <p:spPr>
          <a:xfrm>
            <a:off x="472753" y="442107"/>
            <a:ext cx="4536504" cy="830997"/>
          </a:xfrm>
          <a:prstGeom prst="rect">
            <a:avLst/>
          </a:prstGeom>
          <a:noFill/>
        </p:spPr>
        <p:txBody>
          <a:bodyPr wrap="square" rtlCol="0">
            <a:spAutoFit/>
          </a:bodyPr>
          <a:lstStyle/>
          <a:p>
            <a:r>
              <a:rPr lang="en-US" sz="4800" b="1" dirty="0">
                <a:solidFill>
                  <a:srgbClr val="27B2B1"/>
                </a:solidFill>
                <a:latin typeface="Montserrat" panose="00000500000000000000" pitchFamily="50" charset="0"/>
              </a:rPr>
              <a:t>Session Notes</a:t>
            </a:r>
          </a:p>
        </p:txBody>
      </p:sp>
      <p:sp>
        <p:nvSpPr>
          <p:cNvPr id="15" name="TextBox 14">
            <a:extLst>
              <a:ext uri="{FF2B5EF4-FFF2-40B4-BE49-F238E27FC236}">
                <a16:creationId xmlns:a16="http://schemas.microsoft.com/office/drawing/2014/main" id="{5DB2D5DF-DF84-4065-9D34-269B9B07A2CF}"/>
              </a:ext>
            </a:extLst>
          </p:cNvPr>
          <p:cNvSpPr txBox="1"/>
          <p:nvPr/>
        </p:nvSpPr>
        <p:spPr>
          <a:xfrm flipH="1">
            <a:off x="1300845" y="257441"/>
            <a:ext cx="1440160" cy="369332"/>
          </a:xfrm>
          <a:prstGeom prst="rect">
            <a:avLst/>
          </a:prstGeom>
          <a:noFill/>
        </p:spPr>
        <p:txBody>
          <a:bodyPr wrap="square" rtlCol="0">
            <a:spAutoFit/>
          </a:bodyPr>
          <a:lstStyle/>
          <a:p>
            <a:r>
              <a:rPr lang="en-US" dirty="0">
                <a:solidFill>
                  <a:srgbClr val="27B2B1"/>
                </a:solidFill>
                <a:latin typeface="Montserrat Light" panose="00000400000000000000" pitchFamily="50" charset="0"/>
              </a:rPr>
              <a:t>DAY 5</a:t>
            </a:r>
          </a:p>
        </p:txBody>
      </p:sp>
    </p:spTree>
    <p:extLst>
      <p:ext uri="{BB962C8B-B14F-4D97-AF65-F5344CB8AC3E}">
        <p14:creationId xmlns:p14="http://schemas.microsoft.com/office/powerpoint/2010/main" val="304137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07369" y="1484784"/>
            <a:ext cx="10153128" cy="5217006"/>
          </a:xfrm>
          <a:prstGeom prst="rect">
            <a:avLst/>
          </a:prstGeom>
        </p:spPr>
        <p:txBody>
          <a:bodyPr wrap="square">
            <a:spAutoFit/>
          </a:bodyPr>
          <a:lstStyle/>
          <a:p>
            <a:pPr marL="4763" lvl="1" indent="0">
              <a:lnSpc>
                <a:spcPct val="150000"/>
              </a:lnSpc>
              <a:spcBef>
                <a:spcPts val="0"/>
              </a:spcBef>
              <a:buNone/>
            </a:pPr>
            <a:r>
              <a:rPr lang="en-US" sz="1400" b="1" dirty="0">
                <a:solidFill>
                  <a:srgbClr val="F05958"/>
                </a:solidFill>
                <a:latin typeface="Montserrat Light" panose="00000400000000000000" pitchFamily="50" charset="0"/>
                <a:cs typeface="Arial" panose="020B0604020202020204" pitchFamily="34" charset="0"/>
              </a:rPr>
              <a:t>Eating less fat and fewer calories is an important part of losing weight. However, that is only one important part of healthy eating. Another part of healthy eating is changing the way we eat and </a:t>
            </a:r>
            <a:r>
              <a:rPr lang="en-US" sz="1400" b="1" i="1" dirty="0">
                <a:solidFill>
                  <a:srgbClr val="F05958"/>
                </a:solidFill>
                <a:latin typeface="Montserrat Light" panose="00000400000000000000" pitchFamily="50" charset="0"/>
                <a:cs typeface="Arial" panose="020B0604020202020204" pitchFamily="34" charset="0"/>
              </a:rPr>
              <a:t>what </a:t>
            </a:r>
            <a:r>
              <a:rPr lang="en-US" sz="1400" b="1" dirty="0">
                <a:solidFill>
                  <a:srgbClr val="F05958"/>
                </a:solidFill>
                <a:latin typeface="Montserrat Light" panose="00000400000000000000" pitchFamily="50" charset="0"/>
                <a:cs typeface="Arial" panose="020B0604020202020204" pitchFamily="34" charset="0"/>
              </a:rPr>
              <a:t>we eat. </a:t>
            </a:r>
          </a:p>
          <a:p>
            <a:pPr>
              <a:lnSpc>
                <a:spcPct val="150000"/>
              </a:lnSpc>
            </a:pPr>
            <a:endParaRPr lang="en-US" sz="1400" dirty="0">
              <a:latin typeface="Montserrat Light" panose="00000400000000000000" pitchFamily="50" charset="0"/>
              <a:cs typeface="Arial" panose="020B0604020202020204" pitchFamily="34" charset="0"/>
            </a:endParaRPr>
          </a:p>
          <a:p>
            <a:pPr>
              <a:lnSpc>
                <a:spcPct val="150000"/>
              </a:lnSpc>
            </a:pPr>
            <a:r>
              <a:rPr lang="en-US" sz="1400" dirty="0">
                <a:latin typeface="Montserrat Light" panose="00000400000000000000" pitchFamily="50" charset="0"/>
                <a:cs typeface="Arial" panose="020B0604020202020204" pitchFamily="34" charset="0"/>
              </a:rPr>
              <a:t>Here are a few tips to help:</a:t>
            </a:r>
          </a:p>
          <a:p>
            <a:pPr marL="166688" indent="-166688">
              <a:lnSpc>
                <a:spcPct val="150000"/>
              </a:lnSpc>
              <a:spcBef>
                <a:spcPts val="0"/>
              </a:spcBef>
              <a:buFont typeface="Wingdings" panose="05000000000000000000" pitchFamily="2" charset="2"/>
              <a:buChar char="§"/>
            </a:pPr>
            <a:r>
              <a:rPr lang="en-US" sz="1400" dirty="0">
                <a:solidFill>
                  <a:srgbClr val="F05958"/>
                </a:solidFill>
                <a:latin typeface="Montserrat Light" panose="00000400000000000000" pitchFamily="50" charset="0"/>
                <a:cs typeface="Arial" panose="020B0604020202020204" pitchFamily="34" charset="0"/>
              </a:rPr>
              <a:t>Spread out your calories throughout the day. </a:t>
            </a:r>
            <a:r>
              <a:rPr lang="en-US" sz="1400" dirty="0">
                <a:latin typeface="Montserrat Light" panose="00000400000000000000" pitchFamily="50" charset="0"/>
                <a:cs typeface="Arial" panose="020B0604020202020204" pitchFamily="34" charset="0"/>
              </a:rPr>
              <a:t>This will help keep you from getting too hungry and losing control. Eat 3 meals each day and let yourself have 1 or 2 healthy snacks.</a:t>
            </a:r>
          </a:p>
          <a:p>
            <a:pPr marL="166688" indent="-166688">
              <a:lnSpc>
                <a:spcPct val="150000"/>
              </a:lnSpc>
              <a:spcBef>
                <a:spcPts val="0"/>
              </a:spcBef>
              <a:buFont typeface="Wingdings" panose="05000000000000000000" pitchFamily="2" charset="2"/>
              <a:buChar char="§"/>
            </a:pPr>
            <a:r>
              <a:rPr lang="en-US" sz="1400" dirty="0">
                <a:solidFill>
                  <a:srgbClr val="F05958"/>
                </a:solidFill>
                <a:latin typeface="Montserrat Light" panose="00000400000000000000" pitchFamily="50" charset="0"/>
                <a:cs typeface="Arial" panose="020B0604020202020204" pitchFamily="34" charset="0"/>
              </a:rPr>
              <a:t>Don’t skip meals. </a:t>
            </a:r>
            <a:r>
              <a:rPr lang="en-US" sz="1400" dirty="0">
                <a:latin typeface="Montserrat Light" panose="00000400000000000000" pitchFamily="50" charset="0"/>
                <a:cs typeface="Arial" panose="020B0604020202020204" pitchFamily="34" charset="0"/>
              </a:rPr>
              <a:t>Try to eat at the same time each day. Regular meals also will keep you from getting too hungry and losing control.</a:t>
            </a:r>
          </a:p>
          <a:p>
            <a:pPr marL="166688" indent="-166688">
              <a:lnSpc>
                <a:spcPct val="150000"/>
              </a:lnSpc>
              <a:spcBef>
                <a:spcPts val="0"/>
              </a:spcBef>
              <a:buFont typeface="Wingdings" panose="05000000000000000000" pitchFamily="2" charset="2"/>
              <a:buChar char="§"/>
            </a:pPr>
            <a:r>
              <a:rPr lang="en-US" sz="1400" dirty="0">
                <a:solidFill>
                  <a:srgbClr val="F05958"/>
                </a:solidFill>
                <a:latin typeface="Montserrat Light" panose="00000400000000000000" pitchFamily="50" charset="0"/>
                <a:cs typeface="Arial" panose="020B0604020202020204" pitchFamily="34" charset="0"/>
              </a:rPr>
              <a:t>Eat slowly. </a:t>
            </a:r>
            <a:r>
              <a:rPr lang="en-US" sz="1400" dirty="0">
                <a:latin typeface="Montserrat Light" panose="00000400000000000000" pitchFamily="50" charset="0"/>
                <a:cs typeface="Arial" panose="020B0604020202020204" pitchFamily="34" charset="0"/>
              </a:rPr>
              <a:t>Try pausing between bites. Put down your fork and take a break between bites. Drink water with meals and enjoy the taste of your food. Eating slowly will help you digest your food better, be more aware of what you are eating and be more aware when you are full.</a:t>
            </a:r>
          </a:p>
          <a:p>
            <a:pPr marL="166688" indent="-166688">
              <a:lnSpc>
                <a:spcPct val="150000"/>
              </a:lnSpc>
              <a:spcBef>
                <a:spcPts val="0"/>
              </a:spcBef>
              <a:buFont typeface="Wingdings" panose="05000000000000000000" pitchFamily="2" charset="2"/>
              <a:buChar char="§"/>
            </a:pPr>
            <a:r>
              <a:rPr lang="en-US" sz="1400" dirty="0">
                <a:solidFill>
                  <a:srgbClr val="F05958"/>
                </a:solidFill>
                <a:latin typeface="Montserrat Light" panose="00000400000000000000" pitchFamily="50" charset="0"/>
                <a:cs typeface="Arial" panose="020B0604020202020204" pitchFamily="34" charset="0"/>
              </a:rPr>
              <a:t>Don’t worry about cleaning your plate. </a:t>
            </a:r>
            <a:r>
              <a:rPr lang="en-US" sz="1400" dirty="0">
                <a:latin typeface="Montserrat Light" panose="00000400000000000000" pitchFamily="50" charset="0"/>
                <a:cs typeface="Arial" panose="020B0604020202020204" pitchFamily="34" charset="0"/>
              </a:rPr>
              <a:t>Serve yourself smaller portions to begin with and understand that the greatest waste of food is eating more than you want or need.</a:t>
            </a:r>
          </a:p>
          <a:p>
            <a:pPr marL="166688" indent="-166688">
              <a:lnSpc>
                <a:spcPct val="150000"/>
              </a:lnSpc>
              <a:spcBef>
                <a:spcPts val="0"/>
              </a:spcBef>
              <a:buFont typeface="Wingdings" panose="05000000000000000000" pitchFamily="2" charset="2"/>
              <a:buChar char="§"/>
            </a:pPr>
            <a:r>
              <a:rPr lang="en-US" sz="1400" dirty="0">
                <a:solidFill>
                  <a:srgbClr val="F05958"/>
                </a:solidFill>
                <a:latin typeface="Montserrat Light" panose="00000400000000000000" pitchFamily="50" charset="0"/>
                <a:cs typeface="Arial" panose="020B0604020202020204" pitchFamily="34" charset="0"/>
              </a:rPr>
              <a:t>Change your eating environment. </a:t>
            </a:r>
            <a:r>
              <a:rPr lang="en-US" sz="1400" dirty="0">
                <a:latin typeface="Montserrat Light" panose="00000400000000000000" pitchFamily="50" charset="0"/>
                <a:cs typeface="Arial" panose="020B0604020202020204" pitchFamily="34" charset="0"/>
              </a:rPr>
              <a:t>Eat with others, do not eat while watching television or doing anything else that can take your attention away from your meal. When it is meal or snack time, really create your atmosphere and let it be an experience. </a:t>
            </a:r>
          </a:p>
        </p:txBody>
      </p:sp>
      <p:sp>
        <p:nvSpPr>
          <p:cNvPr id="6" name="TextBox 5"/>
          <p:cNvSpPr txBox="1"/>
          <p:nvPr/>
        </p:nvSpPr>
        <p:spPr>
          <a:xfrm>
            <a:off x="551384" y="415893"/>
            <a:ext cx="6460295" cy="830997"/>
          </a:xfrm>
          <a:prstGeom prst="rect">
            <a:avLst/>
          </a:prstGeom>
          <a:noFill/>
        </p:spPr>
        <p:txBody>
          <a:bodyPr wrap="none" rtlCol="0">
            <a:spAutoFit/>
          </a:bodyPr>
          <a:lstStyle/>
          <a:p>
            <a:pPr lvl="0"/>
            <a:r>
              <a:rPr lang="en-US" sz="4800" b="1" dirty="0">
                <a:solidFill>
                  <a:srgbClr val="27B2B1"/>
                </a:solidFill>
                <a:latin typeface="Montserrat" panose="00000500000000000000" pitchFamily="50" charset="0"/>
                <a:cs typeface="Arial" panose="020B0604020202020204" pitchFamily="34" charset="0"/>
              </a:rPr>
              <a:t>Ways to Eat Healthy</a:t>
            </a:r>
            <a:endParaRPr kumimoji="0" lang="id-ID" sz="4800" b="1" i="0" u="none" strike="noStrike" kern="1200" cap="none" spc="300" normalizeH="0" baseline="0" noProof="0" dirty="0">
              <a:ln>
                <a:noFill/>
              </a:ln>
              <a:solidFill>
                <a:srgbClr val="27B2B1"/>
              </a:solidFill>
              <a:effectLst/>
              <a:uLnTx/>
              <a:uFillTx/>
              <a:latin typeface="Montserrat" panose="00000500000000000000" pitchFamily="50" charset="0"/>
              <a:ea typeface="Source Sans Pro Black" panose="020B0803030403020204" pitchFamily="34" charset="0"/>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sp>
        <p:nvSpPr>
          <p:cNvPr id="3" name="TextBox 2">
            <a:extLst>
              <a:ext uri="{FF2B5EF4-FFF2-40B4-BE49-F238E27FC236}">
                <a16:creationId xmlns:a16="http://schemas.microsoft.com/office/drawing/2014/main" id="{AF88FB08-D72B-4C55-8023-EAD1B7503D42}"/>
              </a:ext>
            </a:extLst>
          </p:cNvPr>
          <p:cNvSpPr txBox="1"/>
          <p:nvPr/>
        </p:nvSpPr>
        <p:spPr>
          <a:xfrm>
            <a:off x="1343472" y="231076"/>
            <a:ext cx="2088232"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Tree>
    <p:extLst>
      <p:ext uri="{BB962C8B-B14F-4D97-AF65-F5344CB8AC3E}">
        <p14:creationId xmlns:p14="http://schemas.microsoft.com/office/powerpoint/2010/main" val="42771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p:cNvSpPr txBox="1"/>
          <p:nvPr/>
        </p:nvSpPr>
        <p:spPr>
          <a:xfrm>
            <a:off x="407368" y="-3"/>
            <a:ext cx="6586491" cy="167660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Ways to Eat Healthy</a:t>
            </a:r>
            <a:endParaRPr kumimoji="0" lang="en-US" sz="4800" b="1" i="0" u="none" strike="noStrike" cap="none" spc="300" normalizeH="0" baseline="0" noProof="0" dirty="0">
              <a:ln>
                <a:noFill/>
              </a:ln>
              <a:solidFill>
                <a:srgbClr val="27B2B1"/>
              </a:solidFill>
              <a:effectLst/>
              <a:uLnTx/>
              <a:uFillTx/>
              <a:latin typeface="Montserrat" panose="00000500000000000000" pitchFamily="50" charset="0"/>
              <a:ea typeface="+mj-ea"/>
              <a:cs typeface="+mj-cs"/>
            </a:endParaRPr>
          </a:p>
        </p:txBody>
      </p:sp>
      <p:sp>
        <p:nvSpPr>
          <p:cNvPr id="17" name="Rectangle 16"/>
          <p:cNvSpPr/>
          <p:nvPr/>
        </p:nvSpPr>
        <p:spPr>
          <a:xfrm>
            <a:off x="911424" y="1404681"/>
            <a:ext cx="10250061" cy="3104439"/>
          </a:xfrm>
          <a:prstGeom prst="rect">
            <a:avLst/>
          </a:prstGeom>
        </p:spPr>
        <p:txBody>
          <a:bodyPr vert="horz" lIns="91440" tIns="45720" rIns="91440" bIns="45720" rtlCol="0">
            <a:noAutofit/>
          </a:bodyPr>
          <a:lstStyle/>
          <a:p>
            <a:pPr>
              <a:lnSpc>
                <a:spcPct val="170000"/>
              </a:lnSpc>
              <a:spcAft>
                <a:spcPts val="600"/>
              </a:spcAft>
            </a:pPr>
            <a:r>
              <a:rPr lang="en-US" sz="1200" dirty="0">
                <a:latin typeface="Montserrat Light" panose="00000400000000000000" pitchFamily="50" charset="0"/>
              </a:rPr>
              <a:t>Before you eat, think about what goes on your plate or in your cup or bowl. Foods like vegetables, fruits, whole grains, low-fat dairy products and lean protein foods contain the nutrients you need without too many calories. </a:t>
            </a:r>
            <a:br>
              <a:rPr lang="en-US" sz="1200" dirty="0">
                <a:latin typeface="Montserrat Light" panose="00000400000000000000" pitchFamily="50" charset="0"/>
              </a:rPr>
            </a:br>
            <a:r>
              <a:rPr lang="en-US" sz="1200" dirty="0">
                <a:latin typeface="Montserrat Light" panose="00000400000000000000" pitchFamily="50" charset="0"/>
              </a:rPr>
              <a:t>Try some of these options:</a:t>
            </a:r>
          </a:p>
          <a:p>
            <a:pPr marL="285750" indent="-228600">
              <a:lnSpc>
                <a:spcPct val="170000"/>
              </a:lnSpc>
              <a:spcAft>
                <a:spcPts val="600"/>
              </a:spcAft>
              <a:buFont typeface="Arial" panose="020B0604020202020204" pitchFamily="34" charset="0"/>
              <a:buChar char="•"/>
              <a:tabLst>
                <a:tab pos="273050" algn="l"/>
              </a:tabLst>
            </a:pPr>
            <a:r>
              <a:rPr lang="en-US" sz="1200" dirty="0">
                <a:latin typeface="Montserrat Light" panose="00000400000000000000" pitchFamily="50" charset="0"/>
              </a:rPr>
              <a:t>Fill half of your plate with fruits and vegetables.</a:t>
            </a:r>
          </a:p>
          <a:p>
            <a:pPr marL="285750" indent="-228600">
              <a:lnSpc>
                <a:spcPct val="170000"/>
              </a:lnSpc>
              <a:spcAft>
                <a:spcPts val="600"/>
              </a:spcAft>
              <a:buFont typeface="Arial" panose="020B0604020202020204" pitchFamily="34" charset="0"/>
              <a:buChar char="•"/>
              <a:tabLst>
                <a:tab pos="273050" algn="l"/>
              </a:tabLst>
            </a:pPr>
            <a:r>
              <a:rPr lang="en-US" sz="1200" dirty="0">
                <a:latin typeface="Montserrat Light" panose="00000400000000000000" pitchFamily="50" charset="0"/>
              </a:rPr>
              <a:t>Switch to skim or 1% milk.</a:t>
            </a:r>
          </a:p>
          <a:p>
            <a:pPr marL="285750" indent="-228600">
              <a:lnSpc>
                <a:spcPct val="170000"/>
              </a:lnSpc>
              <a:spcAft>
                <a:spcPts val="600"/>
              </a:spcAft>
              <a:buFont typeface="Arial" panose="020B0604020202020204" pitchFamily="34" charset="0"/>
              <a:buChar char="•"/>
              <a:tabLst>
                <a:tab pos="273050" algn="l"/>
              </a:tabLst>
            </a:pPr>
            <a:r>
              <a:rPr lang="en-US" sz="1200" dirty="0">
                <a:latin typeface="Montserrat Light" panose="00000400000000000000" pitchFamily="50" charset="0"/>
              </a:rPr>
              <a:t>Make at least half your grains whole.</a:t>
            </a:r>
          </a:p>
          <a:p>
            <a:pPr marL="285750" indent="-228600">
              <a:lnSpc>
                <a:spcPct val="170000"/>
              </a:lnSpc>
              <a:spcAft>
                <a:spcPts val="600"/>
              </a:spcAft>
              <a:buFont typeface="Arial" panose="020B0604020202020204" pitchFamily="34" charset="0"/>
              <a:buChar char="•"/>
              <a:tabLst>
                <a:tab pos="273050" algn="l"/>
              </a:tabLst>
            </a:pPr>
            <a:r>
              <a:rPr lang="en-US" sz="1200" dirty="0">
                <a:latin typeface="Montserrat Light" panose="00000400000000000000" pitchFamily="50" charset="0"/>
              </a:rPr>
              <a:t>Vary your protein food choices.</a:t>
            </a:r>
          </a:p>
          <a:p>
            <a:pPr marL="285750" indent="-228600">
              <a:lnSpc>
                <a:spcPct val="170000"/>
              </a:lnSpc>
              <a:spcAft>
                <a:spcPts val="600"/>
              </a:spcAft>
              <a:buFont typeface="Arial" panose="020B0604020202020204" pitchFamily="34" charset="0"/>
              <a:buChar char="•"/>
              <a:tabLst>
                <a:tab pos="273050" algn="l"/>
              </a:tabLst>
            </a:pPr>
            <a:r>
              <a:rPr lang="en-US" sz="1200" dirty="0">
                <a:latin typeface="Montserrat Light" panose="00000400000000000000" pitchFamily="50" charset="0"/>
              </a:rPr>
              <a:t>Keep your food safe to eat - learn more at </a:t>
            </a:r>
            <a:r>
              <a:rPr lang="en-US" sz="1200" dirty="0">
                <a:latin typeface="Montserrat Light" panose="00000400000000000000" pitchFamily="50" charset="0"/>
                <a:hlinkClick r:id="rId2"/>
              </a:rPr>
              <a:t>http://www.FoodSafety.gov</a:t>
            </a:r>
            <a:r>
              <a:rPr lang="en-US" sz="1200" dirty="0">
                <a:latin typeface="Montserrat Light" panose="00000400000000000000" pitchFamily="50" charset="0"/>
              </a:rPr>
              <a:t>. </a:t>
            </a:r>
          </a:p>
        </p:txBody>
      </p:sp>
      <p:pic>
        <p:nvPicPr>
          <p:cNvPr id="8" name="Picture Placeholder 7">
            <a:extLst>
              <a:ext uri="{FF2B5EF4-FFF2-40B4-BE49-F238E27FC236}">
                <a16:creationId xmlns:a16="http://schemas.microsoft.com/office/drawing/2014/main" id="{8A11DAD1-7EDE-450B-94F7-91C3F523D57D}"/>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7063"/>
          <a:stretch/>
        </p:blipFill>
        <p:spPr>
          <a:xfrm>
            <a:off x="9048328" y="1870829"/>
            <a:ext cx="3143671" cy="3295551"/>
          </a:xfrm>
          <a:prstGeom prst="rect">
            <a:avLst/>
          </a:prstGeom>
          <a:effectLst/>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D33A7F6-04F6-4634-967F-334D37D7D3D6}"/>
              </a:ext>
            </a:extLst>
          </p:cNvPr>
          <p:cNvSpPr txBox="1"/>
          <p:nvPr/>
        </p:nvSpPr>
        <p:spPr>
          <a:xfrm>
            <a:off x="1340948" y="333007"/>
            <a:ext cx="1440160"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
        <p:nvSpPr>
          <p:cNvPr id="3" name="Rectangle 2">
            <a:extLst>
              <a:ext uri="{FF2B5EF4-FFF2-40B4-BE49-F238E27FC236}">
                <a16:creationId xmlns:a16="http://schemas.microsoft.com/office/drawing/2014/main" id="{864069E8-91FE-4D13-AFDF-775F714005DA}"/>
              </a:ext>
            </a:extLst>
          </p:cNvPr>
          <p:cNvSpPr/>
          <p:nvPr/>
        </p:nvSpPr>
        <p:spPr>
          <a:xfrm>
            <a:off x="1559496" y="4388153"/>
            <a:ext cx="9289032" cy="2235099"/>
          </a:xfrm>
          <a:prstGeom prst="rect">
            <a:avLst/>
          </a:prstGeom>
        </p:spPr>
        <p:txBody>
          <a:bodyPr wrap="square">
            <a:spAutoFit/>
          </a:bodyPr>
          <a:lstStyle/>
          <a:p>
            <a:pPr indent="-228600">
              <a:lnSpc>
                <a:spcPct val="170000"/>
              </a:lnSpc>
              <a:spcAft>
                <a:spcPts val="600"/>
              </a:spcAft>
              <a:buFont typeface="Arial" panose="020B0604020202020204" pitchFamily="34" charset="0"/>
              <a:buChar char="•"/>
            </a:pPr>
            <a:r>
              <a:rPr lang="en-US" sz="1200" dirty="0">
                <a:latin typeface="Montserrat Light" panose="00000400000000000000" pitchFamily="50" charset="0"/>
              </a:rPr>
              <a:t>Cut back on foods that are high in solid fats, added sugars and salt (sodium). </a:t>
            </a:r>
          </a:p>
          <a:p>
            <a:pPr marL="228600" indent="-228600">
              <a:lnSpc>
                <a:spcPct val="170000"/>
              </a:lnSpc>
              <a:spcAft>
                <a:spcPts val="600"/>
              </a:spcAft>
              <a:buFont typeface="Arial" panose="020B0604020202020204" pitchFamily="34" charset="0"/>
              <a:buChar char="•"/>
            </a:pPr>
            <a:r>
              <a:rPr lang="en-US" sz="1200" dirty="0">
                <a:latin typeface="Montserrat Light" panose="00000400000000000000" pitchFamily="50" charset="0"/>
              </a:rPr>
              <a:t>Added sugars and fats load foods with extra calories you don't need. Too much salt may </a:t>
            </a:r>
            <a:br>
              <a:rPr lang="en-US" sz="1200" dirty="0">
                <a:latin typeface="Montserrat Light" panose="00000400000000000000" pitchFamily="50" charset="0"/>
              </a:rPr>
            </a:br>
            <a:r>
              <a:rPr lang="en-US" sz="1200" dirty="0">
                <a:latin typeface="Montserrat Light" panose="00000400000000000000" pitchFamily="50" charset="0"/>
              </a:rPr>
              <a:t>increase your blood pressure.</a:t>
            </a:r>
          </a:p>
          <a:p>
            <a:pPr indent="-228600">
              <a:lnSpc>
                <a:spcPct val="170000"/>
              </a:lnSpc>
              <a:spcAft>
                <a:spcPts val="600"/>
              </a:spcAft>
              <a:buFont typeface="Arial" panose="020B0604020202020204" pitchFamily="34" charset="0"/>
              <a:buChar char="•"/>
            </a:pPr>
            <a:r>
              <a:rPr lang="en-US" sz="1200" dirty="0">
                <a:latin typeface="Montserrat Light" panose="00000400000000000000" pitchFamily="50" charset="0"/>
              </a:rPr>
              <a:t>Choose foods and drinks with little or no added sugars.</a:t>
            </a:r>
          </a:p>
          <a:p>
            <a:pPr indent="-228600">
              <a:lnSpc>
                <a:spcPct val="170000"/>
              </a:lnSpc>
              <a:spcAft>
                <a:spcPts val="600"/>
              </a:spcAft>
              <a:buFont typeface="Arial" panose="020B0604020202020204" pitchFamily="34" charset="0"/>
              <a:buChar char="•"/>
            </a:pPr>
            <a:r>
              <a:rPr lang="en-US" sz="1200" dirty="0">
                <a:latin typeface="Montserrat Light" panose="00000400000000000000" pitchFamily="50" charset="0"/>
              </a:rPr>
              <a:t>Look out for salt in foods you buy. It all adds up.</a:t>
            </a:r>
          </a:p>
          <a:p>
            <a:pPr indent="-228600">
              <a:lnSpc>
                <a:spcPct val="170000"/>
              </a:lnSpc>
              <a:spcAft>
                <a:spcPts val="600"/>
              </a:spcAft>
              <a:buFont typeface="Arial" panose="020B0604020202020204" pitchFamily="34" charset="0"/>
              <a:buChar char="•"/>
            </a:pPr>
            <a:r>
              <a:rPr lang="en-US" sz="1200" dirty="0">
                <a:latin typeface="Montserrat Light" panose="00000400000000000000" pitchFamily="50" charset="0"/>
              </a:rPr>
              <a:t>Eat fewer foods that are high in solid fats.</a:t>
            </a:r>
            <a:endParaRPr lang="en-US" sz="1400" dirty="0">
              <a:latin typeface="Montserrat Light" panose="00000400000000000000" pitchFamily="50" charset="0"/>
            </a:endParaRPr>
          </a:p>
        </p:txBody>
      </p:sp>
    </p:spTree>
    <p:extLst>
      <p:ext uri="{BB962C8B-B14F-4D97-AF65-F5344CB8AC3E}">
        <p14:creationId xmlns:p14="http://schemas.microsoft.com/office/powerpoint/2010/main" val="89409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087888" y="37281"/>
            <a:ext cx="6586491" cy="167660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Ways to Eat Healthy</a:t>
            </a:r>
            <a:endParaRPr kumimoji="0" lang="en-US" sz="4800" b="1" i="0" u="none" strike="noStrike" cap="none" spc="300" normalizeH="0" baseline="0" noProof="0" dirty="0">
              <a:ln>
                <a:noFill/>
              </a:ln>
              <a:solidFill>
                <a:srgbClr val="27B2B1"/>
              </a:solidFill>
              <a:effectLst/>
              <a:uLnTx/>
              <a:uFillTx/>
              <a:latin typeface="Montserrat" panose="00000500000000000000" pitchFamily="50" charset="0"/>
              <a:ea typeface="+mj-ea"/>
              <a:cs typeface="+mj-cs"/>
            </a:endParaRPr>
          </a:p>
        </p:txBody>
      </p:sp>
      <p:pic>
        <p:nvPicPr>
          <p:cNvPr id="7" name="Content Placeholder 12">
            <a:extLst>
              <a:ext uri="{FF2B5EF4-FFF2-40B4-BE49-F238E27FC236}">
                <a16:creationId xmlns:a16="http://schemas.microsoft.com/office/drawing/2014/main" id="{4FE3BDCF-A295-4EA0-92E8-6AA2D98507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8"/>
          <a:stretch/>
        </p:blipFill>
        <p:spPr>
          <a:xfrm>
            <a:off x="20" y="10"/>
            <a:ext cx="4635571" cy="6857990"/>
          </a:xfrm>
          <a:prstGeom prst="rect">
            <a:avLst/>
          </a:prstGeom>
          <a:effectLst/>
        </p:spPr>
      </p:pic>
      <p:sp>
        <p:nvSpPr>
          <p:cNvPr id="4" name="Rectangle 3"/>
          <p:cNvSpPr/>
          <p:nvPr/>
        </p:nvSpPr>
        <p:spPr>
          <a:xfrm>
            <a:off x="5087888" y="1382810"/>
            <a:ext cx="6586491" cy="3785419"/>
          </a:xfrm>
          <a:prstGeom prst="rect">
            <a:avLst/>
          </a:prstGeom>
        </p:spPr>
        <p:txBody>
          <a:bodyPr vert="horz" lIns="91440" tIns="45720" rIns="91440" bIns="45720" rtlCol="0">
            <a:noAutofit/>
          </a:bodyPr>
          <a:lstStyle/>
          <a:p>
            <a:pPr marL="228600" indent="-228600">
              <a:lnSpc>
                <a:spcPct val="150000"/>
              </a:lnSpc>
              <a:spcBef>
                <a:spcPts val="0"/>
              </a:spcBef>
              <a:spcAft>
                <a:spcPts val="600"/>
              </a:spcAft>
              <a:buFont typeface="Arial" panose="020B0604020202020204" pitchFamily="34" charset="0"/>
              <a:buChar char="•"/>
            </a:pPr>
            <a:r>
              <a:rPr lang="en-US" sz="1400" b="1" dirty="0">
                <a:solidFill>
                  <a:srgbClr val="C00000"/>
                </a:solidFill>
                <a:latin typeface="Montserrat Light" panose="00000400000000000000" pitchFamily="50" charset="0"/>
              </a:rPr>
              <a:t>Eat the right amount of calories for you. </a:t>
            </a:r>
            <a:r>
              <a:rPr lang="en-US" sz="1400" dirty="0">
                <a:solidFill>
                  <a:srgbClr val="C00000"/>
                </a:solidFill>
                <a:latin typeface="Montserrat Light" panose="00000400000000000000" pitchFamily="50" charset="0"/>
              </a:rPr>
              <a:t>Everyone has a personal calorie limit.  </a:t>
            </a:r>
            <a:r>
              <a:rPr lang="en-US" sz="1400" dirty="0">
                <a:latin typeface="Montserrat Light" panose="00000400000000000000" pitchFamily="50" charset="0"/>
              </a:rPr>
              <a:t>Staying within yours can help you get to or maintain a healthy weight. People who are successful at managing their weight have found ways to keep track of how much they eat in a day, even if they don't count every calorie.</a:t>
            </a:r>
          </a:p>
          <a:p>
            <a:pPr marL="228600" indent="-228600">
              <a:lnSpc>
                <a:spcPct val="150000"/>
              </a:lnSpc>
              <a:spcBef>
                <a:spcPts val="0"/>
              </a:spcBef>
              <a:spcAft>
                <a:spcPts val="600"/>
              </a:spcAft>
              <a:buFont typeface="Arial" panose="020B0604020202020204" pitchFamily="34" charset="0"/>
              <a:buChar char="•"/>
            </a:pPr>
            <a:r>
              <a:rPr lang="en-US" sz="1400" b="1" dirty="0">
                <a:solidFill>
                  <a:srgbClr val="C00000"/>
                </a:solidFill>
                <a:latin typeface="Montserrat Light" panose="00000400000000000000" pitchFamily="50" charset="0"/>
              </a:rPr>
              <a:t>Enjoy your food, but eat less.</a:t>
            </a:r>
          </a:p>
          <a:p>
            <a:pPr marL="228600" indent="-228600">
              <a:lnSpc>
                <a:spcPct val="150000"/>
              </a:lnSpc>
              <a:spcBef>
                <a:spcPts val="0"/>
              </a:spcBef>
              <a:spcAft>
                <a:spcPts val="600"/>
              </a:spcAft>
              <a:buFont typeface="Arial" panose="020B0604020202020204" pitchFamily="34" charset="0"/>
              <a:buChar char="•"/>
            </a:pPr>
            <a:r>
              <a:rPr lang="en-US" sz="1400" b="1" dirty="0">
                <a:solidFill>
                  <a:srgbClr val="C00000"/>
                </a:solidFill>
                <a:latin typeface="Montserrat Light" panose="00000400000000000000" pitchFamily="50" charset="0"/>
              </a:rPr>
              <a:t>Cook more often at home, where you are in control of what's in your food.</a:t>
            </a:r>
          </a:p>
          <a:p>
            <a:pPr marL="228600" indent="-228600">
              <a:lnSpc>
                <a:spcPct val="150000"/>
              </a:lnSpc>
              <a:spcBef>
                <a:spcPts val="0"/>
              </a:spcBef>
              <a:spcAft>
                <a:spcPts val="600"/>
              </a:spcAft>
              <a:buFont typeface="Arial" panose="020B0604020202020204" pitchFamily="34" charset="0"/>
              <a:buChar char="•"/>
            </a:pPr>
            <a:r>
              <a:rPr lang="en-US" sz="1400" b="1" dirty="0">
                <a:solidFill>
                  <a:srgbClr val="C00000"/>
                </a:solidFill>
                <a:latin typeface="Montserrat Light" panose="00000400000000000000" pitchFamily="50" charset="0"/>
              </a:rPr>
              <a:t>When eating out, choose lower-calorie menu options.</a:t>
            </a:r>
          </a:p>
          <a:p>
            <a:pPr marL="228600" indent="-228600">
              <a:lnSpc>
                <a:spcPct val="150000"/>
              </a:lnSpc>
              <a:spcBef>
                <a:spcPts val="0"/>
              </a:spcBef>
              <a:spcAft>
                <a:spcPts val="600"/>
              </a:spcAft>
              <a:buFont typeface="Arial" panose="020B0604020202020204" pitchFamily="34" charset="0"/>
              <a:buChar char="•"/>
            </a:pPr>
            <a:r>
              <a:rPr lang="en-US" sz="1400" b="1" dirty="0">
                <a:solidFill>
                  <a:srgbClr val="C00000"/>
                </a:solidFill>
                <a:latin typeface="Montserrat Light" panose="00000400000000000000" pitchFamily="50" charset="0"/>
              </a:rPr>
              <a:t>Write down what you eat to keep track of how much you eat.</a:t>
            </a:r>
          </a:p>
          <a:p>
            <a:pPr marL="228600" indent="-228600">
              <a:lnSpc>
                <a:spcPct val="150000"/>
              </a:lnSpc>
              <a:spcBef>
                <a:spcPts val="0"/>
              </a:spcBef>
              <a:spcAft>
                <a:spcPts val="600"/>
              </a:spcAft>
              <a:buFont typeface="Arial" panose="020B0604020202020204" pitchFamily="34" charset="0"/>
              <a:buChar char="•"/>
            </a:pPr>
            <a:r>
              <a:rPr lang="en-US" sz="1400" b="1" dirty="0">
                <a:solidFill>
                  <a:srgbClr val="C00000"/>
                </a:solidFill>
                <a:latin typeface="Montserrat Light" panose="00000400000000000000" pitchFamily="50" charset="0"/>
              </a:rPr>
              <a:t>If you drink alcoholic beverages, do so sensibly. Limit yourself to 1 drink a day for women, or 2 drinks a day for men.</a:t>
            </a: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FA437F5-261D-4619-93D1-00DAEE2C73E8}"/>
              </a:ext>
            </a:extLst>
          </p:cNvPr>
          <p:cNvSpPr txBox="1"/>
          <p:nvPr/>
        </p:nvSpPr>
        <p:spPr>
          <a:xfrm>
            <a:off x="6096000" y="332656"/>
            <a:ext cx="1728192"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Tree>
    <p:extLst>
      <p:ext uri="{BB962C8B-B14F-4D97-AF65-F5344CB8AC3E}">
        <p14:creationId xmlns:p14="http://schemas.microsoft.com/office/powerpoint/2010/main" val="364723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404041" y="287491"/>
            <a:ext cx="7013939" cy="1454051"/>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Ways to Eat Healthy</a:t>
            </a:r>
            <a:endParaRPr kumimoji="0" lang="en-US" sz="4800" b="1" i="0" u="none" strike="noStrike" cap="none" spc="300" normalizeH="0" baseline="0" noProof="0" dirty="0">
              <a:ln>
                <a:noFill/>
              </a:ln>
              <a:solidFill>
                <a:srgbClr val="27B2B1"/>
              </a:solidFill>
              <a:effectLst/>
              <a:uLnTx/>
              <a:uFillTx/>
              <a:latin typeface="Montserrat" panose="00000500000000000000" pitchFamily="50" charset="0"/>
              <a:ea typeface="+mj-ea"/>
              <a:cs typeface="+mj-cs"/>
            </a:endParaRPr>
          </a:p>
        </p:txBody>
      </p:sp>
      <p:sp>
        <p:nvSpPr>
          <p:cNvPr id="2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59211647-DE5A-46DE-9194-434F265B59CD}"/>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7488" r="18736"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Rectangle 3"/>
          <p:cNvSpPr/>
          <p:nvPr/>
        </p:nvSpPr>
        <p:spPr>
          <a:xfrm>
            <a:off x="6066837" y="1721151"/>
            <a:ext cx="4977578" cy="3639289"/>
          </a:xfrm>
          <a:prstGeom prst="rect">
            <a:avLst/>
          </a:prstGeom>
        </p:spPr>
        <p:txBody>
          <a:bodyPr vert="horz" lIns="91440" tIns="45720" rIns="91440" bIns="45720" rtlCol="0" anchor="ctr">
            <a:normAutofit fontScale="92500" lnSpcReduction="20000"/>
          </a:bodyPr>
          <a:lstStyle/>
          <a:p>
            <a:pPr marL="228600" indent="-228600">
              <a:lnSpc>
                <a:spcPct val="150000"/>
              </a:lnSpc>
              <a:spcBef>
                <a:spcPts val="0"/>
              </a:spcBef>
              <a:spcAft>
                <a:spcPts val="600"/>
              </a:spcAft>
              <a:buFont typeface="Arial" panose="020B0604020202020204" pitchFamily="34" charset="0"/>
              <a:buChar char="•"/>
            </a:pPr>
            <a:r>
              <a:rPr lang="en-US" sz="1400" b="1" dirty="0">
                <a:solidFill>
                  <a:srgbClr val="000000"/>
                </a:solidFill>
                <a:latin typeface="Montserrat Light" panose="00000400000000000000" pitchFamily="50" charset="0"/>
              </a:rPr>
              <a:t>Be physically active. </a:t>
            </a:r>
            <a:r>
              <a:rPr lang="en-US" sz="1400" dirty="0">
                <a:solidFill>
                  <a:srgbClr val="000000"/>
                </a:solidFill>
                <a:latin typeface="Montserrat Light" panose="00000400000000000000" pitchFamily="50" charset="0"/>
              </a:rPr>
              <a:t>Pick activities that you like and start by doing what you can, at least 10 minutes at a time. Every bit adds up, and the health benefits increase as you spend more time being active.</a:t>
            </a:r>
          </a:p>
          <a:p>
            <a:pPr marL="228600" indent="-228600">
              <a:lnSpc>
                <a:spcPct val="150000"/>
              </a:lnSpc>
              <a:spcBef>
                <a:spcPts val="0"/>
              </a:spcBef>
              <a:spcAft>
                <a:spcPts val="600"/>
              </a:spcAft>
              <a:buFont typeface="Arial" panose="020B0604020202020204" pitchFamily="34" charset="0"/>
              <a:buChar char="•"/>
            </a:pPr>
            <a:endParaRPr lang="en-US" sz="1400" dirty="0">
              <a:solidFill>
                <a:srgbClr val="000000"/>
              </a:solidFill>
              <a:latin typeface="Montserrat Light" panose="00000400000000000000" pitchFamily="50" charset="0"/>
            </a:endParaRPr>
          </a:p>
          <a:p>
            <a:pPr marL="228600" indent="-228600">
              <a:lnSpc>
                <a:spcPct val="150000"/>
              </a:lnSpc>
              <a:spcAft>
                <a:spcPts val="600"/>
              </a:spcAft>
              <a:buFont typeface="Arial" panose="020B0604020202020204" pitchFamily="34" charset="0"/>
              <a:buChar char="•"/>
            </a:pPr>
            <a:r>
              <a:rPr lang="en-US" sz="1400" b="1" dirty="0">
                <a:solidFill>
                  <a:srgbClr val="000000"/>
                </a:solidFill>
                <a:latin typeface="Montserrat Light" panose="00000400000000000000" pitchFamily="50" charset="0"/>
              </a:rPr>
              <a:t>Note to parents: </a:t>
            </a:r>
            <a:r>
              <a:rPr lang="en-US" sz="1400" dirty="0">
                <a:solidFill>
                  <a:srgbClr val="000000"/>
                </a:solidFill>
                <a:latin typeface="Montserrat Light" panose="00000400000000000000" pitchFamily="50" charset="0"/>
              </a:rPr>
              <a:t>What you eat and drink, and your level of physical activity are important not just for your own health, but also for your children's health. You are your children's most important role model. Your children pay attention to what you do more than what you say. Help your children develop healthy habits for life by providing and eating healthy meals and snacks</a:t>
            </a:r>
            <a:r>
              <a:rPr lang="en-US" sz="1700" dirty="0">
                <a:solidFill>
                  <a:srgbClr val="000000"/>
                </a:solidFill>
              </a:rPr>
              <a:t>.</a:t>
            </a:r>
          </a:p>
          <a:p>
            <a:pPr marL="228600" indent="-228600">
              <a:lnSpc>
                <a:spcPct val="150000"/>
              </a:lnSpc>
              <a:spcAft>
                <a:spcPts val="600"/>
              </a:spcAft>
              <a:buFont typeface="Arial" panose="020B0604020202020204" pitchFamily="34" charset="0"/>
              <a:buChar char="•"/>
            </a:pPr>
            <a:endParaRPr lang="en-US" sz="1700" dirty="0">
              <a:solidFill>
                <a:srgbClr val="000000"/>
              </a:solidFill>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285119D-B292-46FC-ABE8-705927819025}"/>
              </a:ext>
            </a:extLst>
          </p:cNvPr>
          <p:cNvSpPr txBox="1"/>
          <p:nvPr/>
        </p:nvSpPr>
        <p:spPr>
          <a:xfrm flipH="1">
            <a:off x="6960096" y="267100"/>
            <a:ext cx="1440160" cy="369332"/>
          </a:xfrm>
          <a:prstGeom prst="rect">
            <a:avLst/>
          </a:prstGeom>
          <a:noFill/>
        </p:spPr>
        <p:txBody>
          <a:bodyPr wrap="square" rtlCol="0">
            <a:spAutoFit/>
          </a:bodyPr>
          <a:lstStyle/>
          <a:p>
            <a:pPr>
              <a:spcAft>
                <a:spcPts val="600"/>
              </a:spcAft>
            </a:pPr>
            <a:r>
              <a:rPr lang="en-US" dirty="0">
                <a:solidFill>
                  <a:schemeClr val="bg1"/>
                </a:solidFill>
                <a:latin typeface="Montserrat Light" panose="00000400000000000000" pitchFamily="50" charset="0"/>
              </a:rPr>
              <a:t>DAY 5</a:t>
            </a:r>
            <a:endParaRPr lang="en-US">
              <a:solidFill>
                <a:schemeClr val="bg1"/>
              </a:solidFill>
              <a:latin typeface="Montserrat Light" panose="00000400000000000000" pitchFamily="50" charset="0"/>
            </a:endParaRPr>
          </a:p>
        </p:txBody>
      </p:sp>
      <p:sp>
        <p:nvSpPr>
          <p:cNvPr id="10" name="TextBox 9">
            <a:extLst>
              <a:ext uri="{FF2B5EF4-FFF2-40B4-BE49-F238E27FC236}">
                <a16:creationId xmlns:a16="http://schemas.microsoft.com/office/drawing/2014/main" id="{0BD392E9-141F-42F0-8CA1-4B84319774FF}"/>
              </a:ext>
            </a:extLst>
          </p:cNvPr>
          <p:cNvSpPr txBox="1"/>
          <p:nvPr/>
        </p:nvSpPr>
        <p:spPr>
          <a:xfrm flipH="1">
            <a:off x="6913899" y="356234"/>
            <a:ext cx="117841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Tree>
    <p:extLst>
      <p:ext uri="{BB962C8B-B14F-4D97-AF65-F5344CB8AC3E}">
        <p14:creationId xmlns:p14="http://schemas.microsoft.com/office/powerpoint/2010/main" val="268047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030514" y="1343774"/>
            <a:ext cx="10955110" cy="4817153"/>
          </a:xfrm>
          <a:prstGeom prst="rect">
            <a:avLst/>
          </a:prstGeom>
        </p:spPr>
        <p:txBody>
          <a:bodyPr wrap="square">
            <a:spAutoFit/>
          </a:bodyPr>
          <a:lstStyle/>
          <a:p>
            <a:pPr>
              <a:lnSpc>
                <a:spcPct val="150000"/>
              </a:lnSpc>
            </a:pPr>
            <a:r>
              <a:rPr lang="en-US" sz="1300" b="1" dirty="0">
                <a:solidFill>
                  <a:srgbClr val="F05958"/>
                </a:solidFill>
                <a:latin typeface="Montserrat Light" panose="00000400000000000000" pitchFamily="50" charset="0"/>
                <a:cs typeface="Arial" panose="020B0604020202020204" pitchFamily="34" charset="0"/>
              </a:rPr>
              <a:t>Why is weight management important?</a:t>
            </a:r>
          </a:p>
          <a:p>
            <a:pPr>
              <a:lnSpc>
                <a:spcPct val="150000"/>
              </a:lnSpc>
            </a:pPr>
            <a:r>
              <a:rPr lang="en-US" sz="1300" dirty="0">
                <a:solidFill>
                  <a:srgbClr val="F05958"/>
                </a:solidFill>
                <a:latin typeface="Montserrat Light" panose="00000400000000000000" pitchFamily="50" charset="0"/>
                <a:cs typeface="Arial" panose="020B0604020202020204" pitchFamily="34" charset="0"/>
              </a:rPr>
              <a:t>In addition to helping you feel and look better, reaching a healthier body weight is good for your overall health and well being. If you are overweight or obese, you have a greater risk of developing many diseases including type 2 diabetes, heart disease and some types of cancer</a:t>
            </a:r>
            <a:r>
              <a:rPr lang="en-US" sz="1300" b="1" dirty="0">
                <a:solidFill>
                  <a:srgbClr val="F05958"/>
                </a:solidFill>
                <a:latin typeface="Montserrat Light" panose="00000400000000000000" pitchFamily="50" charset="0"/>
                <a:cs typeface="Arial" panose="020B0604020202020204" pitchFamily="34" charset="0"/>
              </a:rPr>
              <a:t>.</a:t>
            </a:r>
          </a:p>
          <a:p>
            <a:pPr>
              <a:lnSpc>
                <a:spcPct val="150000"/>
              </a:lnSpc>
            </a:pPr>
            <a:endParaRPr lang="en-US" sz="1300" b="1" dirty="0">
              <a:solidFill>
                <a:srgbClr val="00B0F0"/>
              </a:solidFill>
              <a:latin typeface="Montserrat Light" panose="00000400000000000000" pitchFamily="50" charset="0"/>
              <a:cs typeface="Arial" panose="020B0604020202020204" pitchFamily="34" charset="0"/>
            </a:endParaRPr>
          </a:p>
          <a:p>
            <a:pPr>
              <a:lnSpc>
                <a:spcPct val="150000"/>
              </a:lnSpc>
            </a:pPr>
            <a:r>
              <a:rPr lang="en-US" sz="1300" dirty="0">
                <a:latin typeface="Montserrat Light" panose="00000400000000000000" pitchFamily="50" charset="0"/>
                <a:cs typeface="Arial" panose="020B0604020202020204" pitchFamily="34" charset="0"/>
              </a:rPr>
              <a:t>The secret to success is making changes and sticking with them.</a:t>
            </a:r>
          </a:p>
          <a:p>
            <a:pPr>
              <a:lnSpc>
                <a:spcPct val="150000"/>
              </a:lnSpc>
            </a:pPr>
            <a:endParaRPr lang="en-US" sz="1300" dirty="0">
              <a:latin typeface="Montserrat Light" panose="00000400000000000000" pitchFamily="50" charset="0"/>
              <a:cs typeface="Arial" panose="020B0604020202020204" pitchFamily="34" charset="0"/>
            </a:endParaRPr>
          </a:p>
          <a:p>
            <a:pPr>
              <a:lnSpc>
                <a:spcPct val="150000"/>
              </a:lnSpc>
            </a:pPr>
            <a:r>
              <a:rPr lang="en-US" sz="1300" b="1" dirty="0">
                <a:solidFill>
                  <a:srgbClr val="F05958"/>
                </a:solidFill>
                <a:latin typeface="Montserrat Light" panose="00000400000000000000" pitchFamily="50" charset="0"/>
                <a:cs typeface="Arial" panose="020B0604020202020204" pitchFamily="34" charset="0"/>
              </a:rPr>
              <a:t>First</a:t>
            </a:r>
            <a:r>
              <a:rPr lang="en-US" sz="1300" dirty="0">
                <a:latin typeface="Montserrat Light" panose="00000400000000000000" pitchFamily="50" charset="0"/>
                <a:cs typeface="Arial" panose="020B0604020202020204" pitchFamily="34" charset="0"/>
              </a:rPr>
              <a:t> - Find out what you eat and drink. A key step in managing your weight is taking an honest assessment of where you are.</a:t>
            </a:r>
          </a:p>
          <a:p>
            <a:pPr>
              <a:lnSpc>
                <a:spcPct val="150000"/>
              </a:lnSpc>
            </a:pPr>
            <a:r>
              <a:rPr lang="en-US" sz="1300" b="1" dirty="0">
                <a:solidFill>
                  <a:srgbClr val="F05958"/>
                </a:solidFill>
                <a:latin typeface="Montserrat Light" panose="00000400000000000000" pitchFamily="50" charset="0"/>
                <a:cs typeface="Arial" panose="020B0604020202020204" pitchFamily="34" charset="0"/>
              </a:rPr>
              <a:t>Next</a:t>
            </a:r>
            <a:r>
              <a:rPr lang="en-US" sz="1300" dirty="0">
                <a:latin typeface="Montserrat Light" panose="00000400000000000000" pitchFamily="50" charset="0"/>
                <a:cs typeface="Arial" panose="020B0604020202020204" pitchFamily="34" charset="0"/>
              </a:rPr>
              <a:t> - Find out what to eat and drink. Get a personalized daily food plan, just for you, to help guide your food choices.</a:t>
            </a:r>
          </a:p>
          <a:p>
            <a:pPr>
              <a:lnSpc>
                <a:spcPct val="150000"/>
              </a:lnSpc>
            </a:pPr>
            <a:r>
              <a:rPr lang="en-US" sz="1300" b="1" dirty="0">
                <a:solidFill>
                  <a:srgbClr val="F05958"/>
                </a:solidFill>
                <a:latin typeface="Montserrat Light" panose="00000400000000000000" pitchFamily="50" charset="0"/>
                <a:cs typeface="Arial" panose="020B0604020202020204" pitchFamily="34" charset="0"/>
              </a:rPr>
              <a:t>Then</a:t>
            </a:r>
            <a:r>
              <a:rPr lang="en-US" sz="1300" dirty="0">
                <a:latin typeface="Montserrat Light" panose="00000400000000000000" pitchFamily="50" charset="0"/>
                <a:cs typeface="Arial" panose="020B0604020202020204" pitchFamily="34" charset="0"/>
              </a:rPr>
              <a:t> – Begin making better choices and notice how doing so changes how you feel. Everyone is different. Compare what you eat and drink to what you should eat and drink. The ideas and tips in this section can help you make better choices, which can have a lasting impact on your weight over time.</a:t>
            </a:r>
          </a:p>
          <a:p>
            <a:pPr>
              <a:lnSpc>
                <a:spcPct val="150000"/>
              </a:lnSpc>
            </a:pPr>
            <a:endParaRPr lang="en-US" sz="1300" dirty="0">
              <a:latin typeface="Montserrat Light" panose="00000400000000000000" pitchFamily="50" charset="0"/>
              <a:cs typeface="Arial" panose="020B0604020202020204" pitchFamily="34" charset="0"/>
            </a:endParaRPr>
          </a:p>
          <a:p>
            <a:pPr>
              <a:lnSpc>
                <a:spcPct val="150000"/>
              </a:lnSpc>
            </a:pPr>
            <a:r>
              <a:rPr lang="en-US" sz="1300" dirty="0">
                <a:latin typeface="Montserrat Light" panose="00000400000000000000" pitchFamily="50" charset="0"/>
                <a:cs typeface="Arial" panose="020B0604020202020204" pitchFamily="34" charset="0"/>
              </a:rPr>
              <a:t>The advice in this section is for adults. If your child is overweight or obese, consult a health care provider to determine appropriate weight management for him or her</a:t>
            </a:r>
            <a:r>
              <a:rPr lang="en-US" sz="1200" dirty="0">
                <a:latin typeface="Montserrat Light" panose="00000400000000000000" pitchFamily="50" charset="0"/>
                <a:cs typeface="Arial" panose="020B0604020202020204" pitchFamily="34" charset="0"/>
              </a:rPr>
              <a:t>. </a:t>
            </a:r>
            <a:r>
              <a:rPr lang="en-US" sz="1200" dirty="0">
                <a:solidFill>
                  <a:srgbClr val="F05958"/>
                </a:solidFill>
                <a:latin typeface="Montserrat Light" panose="00000400000000000000" pitchFamily="50" charset="0"/>
                <a:cs typeface="Arial" panose="020B0604020202020204" pitchFamily="34" charset="0"/>
              </a:rPr>
              <a:t> </a:t>
            </a:r>
            <a:endParaRPr lang="en-US" sz="1200" dirty="0">
              <a:latin typeface="Montserrat Light" panose="00000400000000000000" pitchFamily="50" charset="0"/>
              <a:cs typeface="Arial" panose="020B0604020202020204" pitchFamily="34" charset="0"/>
            </a:endParaRPr>
          </a:p>
          <a:p>
            <a:pPr>
              <a:lnSpc>
                <a:spcPts val="1900"/>
              </a:lnSpc>
            </a:pPr>
            <a:endParaRPr lang="en-US" sz="1400" dirty="0">
              <a:latin typeface="Arial" panose="020B0604020202020204" pitchFamily="34" charset="0"/>
              <a:cs typeface="Arial" panose="020B0604020202020204" pitchFamily="34" charset="0"/>
            </a:endParaRPr>
          </a:p>
        </p:txBody>
      </p:sp>
      <p:sp>
        <p:nvSpPr>
          <p:cNvPr id="22" name="TextBox 21"/>
          <p:cNvSpPr txBox="1"/>
          <p:nvPr/>
        </p:nvSpPr>
        <p:spPr>
          <a:xfrm>
            <a:off x="1030514" y="459332"/>
            <a:ext cx="6880730" cy="830997"/>
          </a:xfrm>
          <a:prstGeom prst="rect">
            <a:avLst/>
          </a:prstGeom>
          <a:noFill/>
        </p:spPr>
        <p:txBody>
          <a:bodyPr wrap="none" rtlCol="0">
            <a:spAutoFit/>
          </a:bodyPr>
          <a:lstStyle/>
          <a:p>
            <a:pPr lvl="0"/>
            <a:r>
              <a:rPr lang="en-US" sz="4800" b="1" dirty="0">
                <a:solidFill>
                  <a:srgbClr val="27B2B1"/>
                </a:solidFill>
                <a:latin typeface="Montserrat" panose="00000500000000000000" pitchFamily="50" charset="0"/>
                <a:cs typeface="Arial" panose="020B0604020202020204" pitchFamily="34" charset="0"/>
              </a:rPr>
              <a:t>Weight Management</a:t>
            </a:r>
            <a:endParaRPr kumimoji="0" lang="id-ID" sz="4800" b="1" i="0" u="none" strike="noStrike" kern="1200" cap="none" spc="300" normalizeH="0" baseline="0" noProof="0" dirty="0">
              <a:ln>
                <a:noFill/>
              </a:ln>
              <a:solidFill>
                <a:srgbClr val="27B2B1"/>
              </a:solidFill>
              <a:effectLst/>
              <a:uLnTx/>
              <a:uFillTx/>
              <a:latin typeface="Montserrat" panose="00000500000000000000" pitchFamily="50" charset="0"/>
              <a:ea typeface="Source Sans Pro Black" panose="020B0803030403020204" pitchFamily="34" charset="0"/>
            </a:endParaRPr>
          </a:p>
        </p:txBody>
      </p:sp>
      <p:sp>
        <p:nvSpPr>
          <p:cNvPr id="3" name="Picture Placeholder 2"/>
          <p:cNvSpPr>
            <a:spLocks noGrp="1"/>
          </p:cNvSpPr>
          <p:nvPr>
            <p:ph type="pic" sz="quarter" idx="11"/>
          </p:nvPr>
        </p:nvSpPr>
        <p:spPr>
          <a:xfrm rot="19783989" flipV="1">
            <a:off x="11424592" y="6525344"/>
            <a:ext cx="56207" cy="45719"/>
          </a:xfrm>
        </p:spPr>
      </p:sp>
      <p:sp>
        <p:nvSpPr>
          <p:cNvPr id="2" name="TextBox 1">
            <a:extLst>
              <a:ext uri="{FF2B5EF4-FFF2-40B4-BE49-F238E27FC236}">
                <a16:creationId xmlns:a16="http://schemas.microsoft.com/office/drawing/2014/main" id="{EC23B5E2-8CE2-499F-A1CA-80671CC2D20A}"/>
              </a:ext>
            </a:extLst>
          </p:cNvPr>
          <p:cNvSpPr txBox="1"/>
          <p:nvPr/>
        </p:nvSpPr>
        <p:spPr>
          <a:xfrm>
            <a:off x="2452224" y="296551"/>
            <a:ext cx="1555544"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5</a:t>
            </a:r>
          </a:p>
        </p:txBody>
      </p:sp>
    </p:spTree>
    <p:extLst>
      <p:ext uri="{BB962C8B-B14F-4D97-AF65-F5344CB8AC3E}">
        <p14:creationId xmlns:p14="http://schemas.microsoft.com/office/powerpoint/2010/main" val="82805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52478975-1AB2-4596-9E60-283BC4FA78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31" b="10783"/>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p:cNvSpPr txBox="1"/>
          <p:nvPr/>
        </p:nvSpPr>
        <p:spPr>
          <a:xfrm flipH="1">
            <a:off x="7968208" y="4437111"/>
            <a:ext cx="53813" cy="628875"/>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000" b="1" spc="300" dirty="0">
                <a:latin typeface="+mj-lt"/>
                <a:ea typeface="+mj-ea"/>
                <a:cs typeface="+mj-cs"/>
              </a:rPr>
              <a:t> </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71589" y="4624713"/>
            <a:ext cx="6466047" cy="369525"/>
          </a:xfrm>
          <a:prstGeom prst="rect">
            <a:avLst/>
          </a:prstGeom>
        </p:spPr>
        <p:txBody>
          <a:bodyPr wrap="square">
            <a:spAutoFit/>
          </a:bodyPr>
          <a:lstStyle/>
          <a:p>
            <a:pPr>
              <a:lnSpc>
                <a:spcPct val="150000"/>
              </a:lnSpc>
              <a:spcAft>
                <a:spcPts val="600"/>
              </a:spcAft>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a:latin typeface="Montserrat Light" panose="00000400000000000000" pitchFamily="50" charset="0"/>
              <a:ea typeface="Lato" panose="020F0502020204030203" pitchFamily="34" charset="0"/>
              <a:cs typeface="Lato" panose="020F0502020204030203" pitchFamily="34" charset="0"/>
            </a:endParaRPr>
          </a:p>
        </p:txBody>
      </p:sp>
      <p:sp>
        <p:nvSpPr>
          <p:cNvPr id="5" name="Rectangle 4"/>
          <p:cNvSpPr/>
          <p:nvPr/>
        </p:nvSpPr>
        <p:spPr>
          <a:xfrm>
            <a:off x="0" y="2338152"/>
            <a:ext cx="3571475" cy="71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725190" y="2338152"/>
            <a:ext cx="646331" cy="646331"/>
          </a:xfrm>
          <a:prstGeom prst="rect">
            <a:avLst/>
          </a:prstGeom>
          <a:noFill/>
        </p:spPr>
        <p:txBody>
          <a:bodyPr wrap="none" rtlCol="0">
            <a:spAutoFit/>
          </a:bodyPr>
          <a:lstStyle/>
          <a:p>
            <a:pPr>
              <a:spcAft>
                <a:spcPts val="600"/>
              </a:spcAft>
            </a:pPr>
            <a:r>
              <a:rPr lang="en-US" sz="3600" spc="300" dirty="0">
                <a:solidFill>
                  <a:schemeClr val="bg1"/>
                </a:solidFill>
                <a:latin typeface="Montserrat" pitchFamily="2" charset="77"/>
                <a:ea typeface="Lato Medium" panose="020F0502020204030203" pitchFamily="34" charset="0"/>
                <a:cs typeface="Lato Medium" panose="020F0502020204030203" pitchFamily="34" charset="0"/>
              </a:rPr>
              <a:t> F</a:t>
            </a:r>
            <a:endParaRPr lang="id-ID" sz="3600" spc="300">
              <a:solidFill>
                <a:schemeClr val="bg1"/>
              </a:solidFill>
              <a:latin typeface="Montserrat" pitchFamily="2" charset="77"/>
              <a:ea typeface="Lato Medium" panose="020F0502020204030203" pitchFamily="34" charset="0"/>
              <a:cs typeface="Lato Medium" panose="020F0502020204030203" pitchFamily="34" charset="0"/>
            </a:endParaRPr>
          </a:p>
        </p:txBody>
      </p:sp>
      <p:sp>
        <p:nvSpPr>
          <p:cNvPr id="8" name="Right Triangle 7"/>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40529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1209</Words>
  <Application>Microsoft Office PowerPoint</Application>
  <PresentationFormat>Widescreen</PresentationFormat>
  <Paragraphs>125</Paragraphs>
  <Slides>13</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Lato Medium</vt:lpstr>
      <vt:lpstr>Montserrat</vt:lpstr>
      <vt:lpstr>Montserrat Alternates ExtraBold</vt:lpstr>
      <vt:lpstr>Montserrat Light</vt:lpstr>
      <vt:lpstr>Wingdings</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USER</cp:lastModifiedBy>
  <cp:revision>10</cp:revision>
  <dcterms:created xsi:type="dcterms:W3CDTF">2019-12-02T19:55:02Z</dcterms:created>
  <dcterms:modified xsi:type="dcterms:W3CDTF">2025-03-13T20:44:50Z</dcterms:modified>
</cp:coreProperties>
</file>