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9" r:id="rId3"/>
    <p:sldId id="292" r:id="rId4"/>
    <p:sldId id="337" r:id="rId5"/>
    <p:sldId id="311" r:id="rId6"/>
    <p:sldId id="340" r:id="rId7"/>
    <p:sldId id="339" r:id="rId8"/>
    <p:sldId id="377" r:id="rId9"/>
    <p:sldId id="378" r:id="rId10"/>
    <p:sldId id="341" r:id="rId11"/>
    <p:sldId id="363" r:id="rId12"/>
    <p:sldId id="317" r:id="rId13"/>
    <p:sldId id="364" r:id="rId14"/>
    <p:sldId id="342" r:id="rId15"/>
    <p:sldId id="344" r:id="rId16"/>
    <p:sldId id="346" r:id="rId17"/>
    <p:sldId id="366" r:id="rId18"/>
    <p:sldId id="367" r:id="rId19"/>
    <p:sldId id="368" r:id="rId20"/>
    <p:sldId id="350" r:id="rId21"/>
    <p:sldId id="369" r:id="rId22"/>
    <p:sldId id="352" r:id="rId23"/>
    <p:sldId id="370" r:id="rId24"/>
    <p:sldId id="371" r:id="rId25"/>
    <p:sldId id="374" r:id="rId26"/>
    <p:sldId id="373" r:id="rId27"/>
    <p:sldId id="372" r:id="rId28"/>
    <p:sldId id="375" r:id="rId29"/>
    <p:sldId id="376" r:id="rId30"/>
    <p:sldId id="279" r:id="rId31"/>
    <p:sldId id="303" r:id="rId3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FDE9E9"/>
    <a:srgbClr val="CCCC99"/>
    <a:srgbClr val="CCEAEA"/>
    <a:srgbClr val="000000"/>
    <a:srgbClr val="A8DDDC"/>
    <a:srgbClr val="1456A3"/>
    <a:srgbClr val="1EBBB0"/>
    <a:srgbClr val="54BE8F"/>
    <a:srgbClr val="F49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306A1AF7-7E0C-4297-B96E-2852446A1AE1}"/>
    <pc:docChg chg="delSld">
      <pc:chgData name="Mark Wiederin" userId="637f652a6015893c" providerId="LiveId" clId="{306A1AF7-7E0C-4297-B96E-2852446A1AE1}" dt="2021-07-19T03:46:50.961" v="0" actId="47"/>
      <pc:docMkLst>
        <pc:docMk/>
      </pc:docMkLst>
      <pc:sldChg chg="del">
        <pc:chgData name="Mark Wiederin" userId="637f652a6015893c" providerId="LiveId" clId="{306A1AF7-7E0C-4297-B96E-2852446A1AE1}" dt="2021-07-19T03:46:50.961" v="0" actId="47"/>
        <pc:sldMkLst>
          <pc:docMk/>
          <pc:sldMk cId="2902418589"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43776-9964-4CC3-93D7-8EFB7849FD6D}"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C6CB2-5B90-40A4-8200-48B7BD75CB62}" type="slidenum">
              <a:rPr lang="en-US" smtClean="0"/>
              <a:t>‹#›</a:t>
            </a:fld>
            <a:endParaRPr lang="en-US"/>
          </a:p>
        </p:txBody>
      </p:sp>
    </p:spTree>
    <p:extLst>
      <p:ext uri="{BB962C8B-B14F-4D97-AF65-F5344CB8AC3E}">
        <p14:creationId xmlns:p14="http://schemas.microsoft.com/office/powerpoint/2010/main" val="196101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flipV="1">
            <a:off x="13411043" y="7534117"/>
            <a:ext cx="110084" cy="50905"/>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V="1">
            <a:off x="13506137" y="7439024"/>
            <a:ext cx="105087" cy="45719"/>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flipV="1">
            <a:off x="12755106" y="8485046"/>
            <a:ext cx="48018"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rot="6051433" flipH="1">
            <a:off x="13459501" y="6685265"/>
            <a:ext cx="45719" cy="2529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7.xml"/><Relationship Id="rId5" Type="http://schemas.openxmlformats.org/officeDocument/2006/relationships/image" Target="../media/image15.jpeg"/><Relationship Id="rId4" Type="http://schemas.openxmlformats.org/officeDocument/2006/relationships/hyperlink" Target="https://commons.wikimedia.org/wiki/File:Good_Food_Display_-_NCI_Visuals_Online.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7.xml"/><Relationship Id="rId5" Type="http://schemas.openxmlformats.org/officeDocument/2006/relationships/image" Target="../media/image15.jpeg"/><Relationship Id="rId4" Type="http://schemas.openxmlformats.org/officeDocument/2006/relationships/hyperlink" Target="https://commons.wikimedia.org/wiki/File:Good_Food_Display_-_NCI_Visuals_Online.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futurism.com/a-taste-of-crisp-first-meal-created-with-crispr-gene-editing/" TargetMode="External"/><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futurism.com/a-taste-of-crisp-first-meal-created-with-crispr-gene-editing/" TargetMode="External"/><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www.tomcorsonknowles.com/blog/the-research-on-prevention-and-fruit-and-vegetable-supplements/" TargetMode="External"/><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www.tomcorsonknowles.com/blog/the-research-on-prevention-and-fruit-and-vegetable-supplements/" TargetMode="External"/><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www.tomcorsonknowles.com/blog/the-research-on-prevention-and-fruit-and-vegetable-supplements/" TargetMode="External"/><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www.tomcorsonknowles.com/blog/the-research-on-prevention-and-fruit-and-vegetable-supplements/" TargetMode="External"/><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s://www.pexels.com/photo/food-healthy-woman-hand-41282/"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maxpixel.net/photo-587597" TargetMode="External"/><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maxpixel.net/photo-587597" TargetMode="External"/><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en/photo/1384156" TargetMode="External"/><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s://pxhere.com/en/photo/1384156" TargetMode="External"/><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pxhere.com/en/photo/1384156" TargetMode="External"/><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pxhere.com/en/photo/1384156" TargetMode="External"/><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s://pxhere.com/en/photo/1384156" TargetMode="External"/><Relationship Id="rId2" Type="http://schemas.openxmlformats.org/officeDocument/2006/relationships/image" Target="../media/image21.jpeg"/><Relationship Id="rId1" Type="http://schemas.openxmlformats.org/officeDocument/2006/relationships/slideLayout" Target="../slideLayouts/slideLayout20.xml"/><Relationship Id="rId5" Type="http://schemas.openxmlformats.org/officeDocument/2006/relationships/hyperlink" Target="http://www.mrgscience.com/topic-23-carbohydrates-and-lipids.html" TargetMode="Externa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pxhere.com/en/photo/1384156" TargetMode="External"/><Relationship Id="rId2" Type="http://schemas.openxmlformats.org/officeDocument/2006/relationships/image" Target="../media/image21.jpeg"/><Relationship Id="rId1" Type="http://schemas.openxmlformats.org/officeDocument/2006/relationships/slideLayout" Target="../slideLayouts/slideLayout20.xml"/><Relationship Id="rId5" Type="http://schemas.openxmlformats.org/officeDocument/2006/relationships/hyperlink" Target="http://www.mrgscience.com/topic-23-carbohydrates-and-lipids.html" TargetMode="Externa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https://pxhere.com/en/photo/1384156" TargetMode="External"/><Relationship Id="rId7" Type="http://schemas.openxmlformats.org/officeDocument/2006/relationships/hyperlink" Target="https://en.wikipedia.org/wiki/Gummy_candy" TargetMode="External"/><Relationship Id="rId2" Type="http://schemas.openxmlformats.org/officeDocument/2006/relationships/image" Target="../media/image21.jpeg"/><Relationship Id="rId1" Type="http://schemas.openxmlformats.org/officeDocument/2006/relationships/slideLayout" Target="../slideLayouts/slideLayout20.xml"/><Relationship Id="rId6" Type="http://schemas.openxmlformats.org/officeDocument/2006/relationships/image" Target="../media/image24.jpeg"/><Relationship Id="rId5" Type="http://schemas.openxmlformats.org/officeDocument/2006/relationships/hyperlink" Target="http://www.mrgscience.com/topic-23-carbohydrates-and-lipids.html"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s://pxhere.com/en/photo/1384156" TargetMode="External"/><Relationship Id="rId7" Type="http://schemas.openxmlformats.org/officeDocument/2006/relationships/hyperlink" Target="https://en.wikipedia.org/wiki/Gummy_candy" TargetMode="External"/><Relationship Id="rId2" Type="http://schemas.openxmlformats.org/officeDocument/2006/relationships/image" Target="../media/image21.jpeg"/><Relationship Id="rId1" Type="http://schemas.openxmlformats.org/officeDocument/2006/relationships/slideLayout" Target="../slideLayouts/slideLayout20.xml"/><Relationship Id="rId6" Type="http://schemas.openxmlformats.org/officeDocument/2006/relationships/image" Target="../media/image24.jpeg"/><Relationship Id="rId5" Type="http://schemas.openxmlformats.org/officeDocument/2006/relationships/hyperlink" Target="http://www.mrgscience.com/topic-23-carbohydrates-and-lipids.html"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boingboing.net/2014/06/25/no-its-not-your-imagination.html" TargetMode="External"/><Relationship Id="rId2" Type="http://schemas.openxmlformats.org/officeDocument/2006/relationships/image" Target="../media/image10.jp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boingboing.net/2014/06/25/no-its-not-your-imagination.html" TargetMode="External"/><Relationship Id="rId2" Type="http://schemas.openxmlformats.org/officeDocument/2006/relationships/image" Target="../media/image10.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84221"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SIX</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241CF695-4303-4E4B-8B71-ADC4F21EB8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sp>
        <p:nvSpPr>
          <p:cNvPr id="2" name="Picture Placeholder 1"/>
          <p:cNvSpPr>
            <a:spLocks noGrp="1"/>
          </p:cNvSpPr>
          <p:nvPr>
            <p:ph type="pic" sz="quarter" idx="10"/>
          </p:nvPr>
        </p:nvSpPr>
        <p:spPr>
          <a:xfrm flipV="1">
            <a:off x="12849726" y="7451056"/>
            <a:ext cx="147888" cy="45719"/>
          </a:xfrm>
        </p:spPr>
      </p:sp>
      <p:graphicFrame>
        <p:nvGraphicFramePr>
          <p:cNvPr id="3" name="Table 2">
            <a:extLst>
              <a:ext uri="{FF2B5EF4-FFF2-40B4-BE49-F238E27FC236}">
                <a16:creationId xmlns:a16="http://schemas.microsoft.com/office/drawing/2014/main" id="{84C61668-EFC7-4A93-9D51-E82AF175BF68}"/>
              </a:ext>
            </a:extLst>
          </p:cNvPr>
          <p:cNvGraphicFramePr>
            <a:graphicFrameLocks noGrp="1"/>
          </p:cNvGraphicFramePr>
          <p:nvPr>
            <p:extLst>
              <p:ext uri="{D42A27DB-BD31-4B8C-83A1-F6EECF244321}">
                <p14:modId xmlns:p14="http://schemas.microsoft.com/office/powerpoint/2010/main" val="3499821652"/>
              </p:ext>
            </p:extLst>
          </p:nvPr>
        </p:nvGraphicFramePr>
        <p:xfrm>
          <a:off x="564917" y="4034652"/>
          <a:ext cx="7420970" cy="2133600"/>
        </p:xfrm>
        <a:graphic>
          <a:graphicData uri="http://schemas.openxmlformats.org/drawingml/2006/table">
            <a:tbl>
              <a:tblPr/>
              <a:tblGrid>
                <a:gridCol w="2241525">
                  <a:extLst>
                    <a:ext uri="{9D8B030D-6E8A-4147-A177-3AD203B41FA5}">
                      <a16:colId xmlns:a16="http://schemas.microsoft.com/office/drawing/2014/main" val="2528657644"/>
                    </a:ext>
                  </a:extLst>
                </a:gridCol>
                <a:gridCol w="1740990">
                  <a:extLst>
                    <a:ext uri="{9D8B030D-6E8A-4147-A177-3AD203B41FA5}">
                      <a16:colId xmlns:a16="http://schemas.microsoft.com/office/drawing/2014/main" val="4140857346"/>
                    </a:ext>
                  </a:extLst>
                </a:gridCol>
                <a:gridCol w="1849802">
                  <a:extLst>
                    <a:ext uri="{9D8B030D-6E8A-4147-A177-3AD203B41FA5}">
                      <a16:colId xmlns:a16="http://schemas.microsoft.com/office/drawing/2014/main" val="684520392"/>
                    </a:ext>
                  </a:extLst>
                </a:gridCol>
                <a:gridCol w="1588653">
                  <a:extLst>
                    <a:ext uri="{9D8B030D-6E8A-4147-A177-3AD203B41FA5}">
                      <a16:colId xmlns:a16="http://schemas.microsoft.com/office/drawing/2014/main" val="3601586691"/>
                    </a:ext>
                  </a:extLst>
                </a:gridCol>
              </a:tblGrid>
              <a:tr h="249044">
                <a:tc>
                  <a:txBody>
                    <a:bodyPr/>
                    <a:lstStyle/>
                    <a:p>
                      <a:r>
                        <a:rPr lang="en-GB" sz="1400" dirty="0">
                          <a:solidFill>
                            <a:srgbClr val="000000"/>
                          </a:solidFill>
                          <a:effectLst/>
                          <a:latin typeface="Montserrat Light" panose="00000400000000000000" pitchFamily="50" charset="0"/>
                          <a:cs typeface="Arial" panose="020B0604020202020204" pitchFamily="34" charset="0"/>
                        </a:rPr>
                        <a:t> 3 teaspoons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1 tablespoon</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1/2 ounce</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14.3 grams</a:t>
                      </a:r>
                    </a:p>
                  </a:txBody>
                  <a:tcPr anchor="ctr">
                    <a:lnL>
                      <a:noFill/>
                    </a:lnL>
                    <a:lnR>
                      <a:noFill/>
                    </a:lnR>
                    <a:lnT>
                      <a:noFill/>
                    </a:lnT>
                    <a:lnB>
                      <a:noFill/>
                    </a:lnB>
                    <a:solidFill>
                      <a:srgbClr val="FDE9E9"/>
                    </a:solidFill>
                  </a:tcPr>
                </a:tc>
                <a:extLst>
                  <a:ext uri="{0D108BD9-81ED-4DB2-BD59-A6C34878D82A}">
                    <a16:rowId xmlns:a16="http://schemas.microsoft.com/office/drawing/2014/main" val="3000865486"/>
                  </a:ext>
                </a:extLst>
              </a:tr>
              <a:tr h="249044">
                <a:tc>
                  <a:txBody>
                    <a:bodyPr/>
                    <a:lstStyle/>
                    <a:p>
                      <a:r>
                        <a:rPr lang="en-GB" sz="1400" dirty="0">
                          <a:solidFill>
                            <a:srgbClr val="000000"/>
                          </a:solidFill>
                          <a:effectLst/>
                          <a:latin typeface="Montserrat Light" panose="00000400000000000000" pitchFamily="50" charset="0"/>
                          <a:cs typeface="Arial" panose="020B0604020202020204" pitchFamily="34" charset="0"/>
                        </a:rPr>
                        <a:t> 2 tablespoons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1/8 cup</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1 ounce</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28.3 grams</a:t>
                      </a:r>
                    </a:p>
                  </a:txBody>
                  <a:tcPr anchor="ctr">
                    <a:lnL>
                      <a:noFill/>
                    </a:lnL>
                    <a:lnR>
                      <a:noFill/>
                    </a:lnR>
                    <a:lnT>
                      <a:noFill/>
                    </a:lnT>
                    <a:lnB>
                      <a:noFill/>
                    </a:lnB>
                    <a:solidFill>
                      <a:srgbClr val="FDE9E9"/>
                    </a:solidFill>
                  </a:tcPr>
                </a:tc>
                <a:extLst>
                  <a:ext uri="{0D108BD9-81ED-4DB2-BD59-A6C34878D82A}">
                    <a16:rowId xmlns:a16="http://schemas.microsoft.com/office/drawing/2014/main" val="1660159029"/>
                  </a:ext>
                </a:extLst>
              </a:tr>
              <a:tr h="249044">
                <a:tc>
                  <a:txBody>
                    <a:bodyPr/>
                    <a:lstStyle/>
                    <a:p>
                      <a:r>
                        <a:rPr lang="en-GB" sz="1400" dirty="0">
                          <a:solidFill>
                            <a:srgbClr val="000000"/>
                          </a:solidFill>
                          <a:effectLst/>
                          <a:latin typeface="Montserrat Light" panose="00000400000000000000" pitchFamily="50" charset="0"/>
                          <a:cs typeface="Arial" panose="020B0604020202020204" pitchFamily="34" charset="0"/>
                        </a:rPr>
                        <a:t> 4 tablespoons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1/4 cup</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2 ounces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56.7 grams</a:t>
                      </a:r>
                    </a:p>
                  </a:txBody>
                  <a:tcPr anchor="ctr">
                    <a:lnL>
                      <a:noFill/>
                    </a:lnL>
                    <a:lnR>
                      <a:noFill/>
                    </a:lnR>
                    <a:lnT>
                      <a:noFill/>
                    </a:lnT>
                    <a:lnB>
                      <a:noFill/>
                    </a:lnB>
                    <a:solidFill>
                      <a:srgbClr val="FDE9E9"/>
                    </a:solidFill>
                  </a:tcPr>
                </a:tc>
                <a:extLst>
                  <a:ext uri="{0D108BD9-81ED-4DB2-BD59-A6C34878D82A}">
                    <a16:rowId xmlns:a16="http://schemas.microsoft.com/office/drawing/2014/main" val="3902589474"/>
                  </a:ext>
                </a:extLst>
              </a:tr>
              <a:tr h="249044">
                <a:tc>
                  <a:txBody>
                    <a:bodyPr/>
                    <a:lstStyle/>
                    <a:p>
                      <a:r>
                        <a:rPr lang="en-GB" sz="1400" dirty="0">
                          <a:solidFill>
                            <a:srgbClr val="000000"/>
                          </a:solidFill>
                          <a:effectLst/>
                          <a:latin typeface="Montserrat Light" panose="00000400000000000000" pitchFamily="50" charset="0"/>
                          <a:cs typeface="Arial" panose="020B0604020202020204" pitchFamily="34" charset="0"/>
                        </a:rPr>
                        <a:t> 5 1/3 tablespoons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1/3 cup</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2.6 ounces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75.6 grams</a:t>
                      </a:r>
                    </a:p>
                  </a:txBody>
                  <a:tcPr anchor="ctr">
                    <a:lnL>
                      <a:noFill/>
                    </a:lnL>
                    <a:lnR>
                      <a:noFill/>
                    </a:lnR>
                    <a:lnT>
                      <a:noFill/>
                    </a:lnT>
                    <a:lnB>
                      <a:noFill/>
                    </a:lnB>
                    <a:solidFill>
                      <a:srgbClr val="FDE9E9"/>
                    </a:solidFill>
                  </a:tcPr>
                </a:tc>
                <a:extLst>
                  <a:ext uri="{0D108BD9-81ED-4DB2-BD59-A6C34878D82A}">
                    <a16:rowId xmlns:a16="http://schemas.microsoft.com/office/drawing/2014/main" val="4245040876"/>
                  </a:ext>
                </a:extLst>
              </a:tr>
              <a:tr h="249044">
                <a:tc>
                  <a:txBody>
                    <a:bodyPr/>
                    <a:lstStyle/>
                    <a:p>
                      <a:r>
                        <a:rPr lang="en-GB" sz="1400" dirty="0">
                          <a:solidFill>
                            <a:srgbClr val="000000"/>
                          </a:solidFill>
                          <a:effectLst/>
                          <a:latin typeface="Montserrat Light" panose="00000400000000000000" pitchFamily="50" charset="0"/>
                          <a:cs typeface="Arial" panose="020B0604020202020204" pitchFamily="34" charset="0"/>
                        </a:rPr>
                        <a:t> 8 tablespoons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1/2 cup</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4 ounces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113.4 grams</a:t>
                      </a:r>
                    </a:p>
                  </a:txBody>
                  <a:tcPr anchor="ctr">
                    <a:lnL>
                      <a:noFill/>
                    </a:lnL>
                    <a:lnR>
                      <a:noFill/>
                    </a:lnR>
                    <a:lnT>
                      <a:noFill/>
                    </a:lnT>
                    <a:lnB>
                      <a:noFill/>
                    </a:lnB>
                    <a:solidFill>
                      <a:srgbClr val="FDE9E9"/>
                    </a:solidFill>
                  </a:tcPr>
                </a:tc>
                <a:extLst>
                  <a:ext uri="{0D108BD9-81ED-4DB2-BD59-A6C34878D82A}">
                    <a16:rowId xmlns:a16="http://schemas.microsoft.com/office/drawing/2014/main" val="1439791066"/>
                  </a:ext>
                </a:extLst>
              </a:tr>
              <a:tr h="0">
                <a:tc>
                  <a:txBody>
                    <a:bodyPr/>
                    <a:lstStyle/>
                    <a:p>
                      <a:r>
                        <a:rPr lang="en-GB" sz="1400" dirty="0">
                          <a:solidFill>
                            <a:srgbClr val="000000"/>
                          </a:solidFill>
                          <a:effectLst/>
                          <a:latin typeface="Montserrat Light" panose="00000400000000000000" pitchFamily="50" charset="0"/>
                          <a:cs typeface="Arial" panose="020B0604020202020204" pitchFamily="34" charset="0"/>
                        </a:rPr>
                        <a:t> 12 tablespoons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3/4 cup</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6 ounces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.375 pound</a:t>
                      </a:r>
                    </a:p>
                  </a:txBody>
                  <a:tcPr anchor="ctr">
                    <a:lnL>
                      <a:noFill/>
                    </a:lnL>
                    <a:lnR>
                      <a:noFill/>
                    </a:lnR>
                    <a:lnT>
                      <a:noFill/>
                    </a:lnT>
                    <a:lnB>
                      <a:noFill/>
                    </a:lnB>
                    <a:solidFill>
                      <a:srgbClr val="FDE9E9"/>
                    </a:solidFill>
                  </a:tcPr>
                </a:tc>
                <a:extLst>
                  <a:ext uri="{0D108BD9-81ED-4DB2-BD59-A6C34878D82A}">
                    <a16:rowId xmlns:a16="http://schemas.microsoft.com/office/drawing/2014/main" val="3059709597"/>
                  </a:ext>
                </a:extLst>
              </a:tr>
              <a:tr h="249044">
                <a:tc>
                  <a:txBody>
                    <a:bodyPr/>
                    <a:lstStyle/>
                    <a:p>
                      <a:r>
                        <a:rPr lang="en-GB" sz="1400" dirty="0">
                          <a:solidFill>
                            <a:srgbClr val="000000"/>
                          </a:solidFill>
                          <a:effectLst/>
                          <a:latin typeface="Montserrat Light" panose="00000400000000000000" pitchFamily="50" charset="0"/>
                          <a:cs typeface="Arial" panose="020B0604020202020204" pitchFamily="34" charset="0"/>
                        </a:rPr>
                        <a:t> 32 tablespoons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2 cups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16 ounces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 1 pound</a:t>
                      </a:r>
                    </a:p>
                  </a:txBody>
                  <a:tcPr anchor="ctr">
                    <a:lnL>
                      <a:noFill/>
                    </a:lnL>
                    <a:lnR>
                      <a:noFill/>
                    </a:lnR>
                    <a:lnT>
                      <a:noFill/>
                    </a:lnT>
                    <a:lnB>
                      <a:noFill/>
                    </a:lnB>
                    <a:solidFill>
                      <a:srgbClr val="FDE9E9"/>
                    </a:solidFill>
                  </a:tcPr>
                </a:tc>
                <a:extLst>
                  <a:ext uri="{0D108BD9-81ED-4DB2-BD59-A6C34878D82A}">
                    <a16:rowId xmlns:a16="http://schemas.microsoft.com/office/drawing/2014/main" val="1554969913"/>
                  </a:ext>
                </a:extLst>
              </a:tr>
            </a:tbl>
          </a:graphicData>
        </a:graphic>
      </p:graphicFrame>
      <p:sp>
        <p:nvSpPr>
          <p:cNvPr id="6" name="Rectangle 5">
            <a:extLst>
              <a:ext uri="{FF2B5EF4-FFF2-40B4-BE49-F238E27FC236}">
                <a16:creationId xmlns:a16="http://schemas.microsoft.com/office/drawing/2014/main" id="{03209DDB-CA97-4E8A-91FE-A2D252247D17}"/>
              </a:ext>
            </a:extLst>
          </p:cNvPr>
          <p:cNvSpPr/>
          <p:nvPr/>
        </p:nvSpPr>
        <p:spPr>
          <a:xfrm>
            <a:off x="420443" y="3626571"/>
            <a:ext cx="2462021" cy="307777"/>
          </a:xfrm>
          <a:prstGeom prst="rect">
            <a:avLst/>
          </a:prstGeom>
        </p:spPr>
        <p:txBody>
          <a:bodyPr wrap="none">
            <a:spAutoFit/>
          </a:bodyPr>
          <a:lstStyle/>
          <a:p>
            <a:pPr fontAlgn="base">
              <a:spcBef>
                <a:spcPct val="0"/>
              </a:spcBef>
              <a:spcAft>
                <a:spcPct val="0"/>
              </a:spcAft>
            </a:pPr>
            <a:r>
              <a:rPr lang="en-US" altLang="en-US" sz="1400" b="1" dirty="0">
                <a:latin typeface="Montserrat Light" panose="00000400000000000000" pitchFamily="50" charset="0"/>
                <a:cs typeface="Arial" pitchFamily="34" charset="0"/>
              </a:rPr>
              <a:t>Dry Measure Equivalents</a:t>
            </a:r>
            <a:endParaRPr lang="en-US" altLang="en-US" sz="1400" dirty="0">
              <a:latin typeface="Montserrat Light" panose="00000400000000000000" pitchFamily="50" charset="0"/>
              <a:cs typeface="Arial" pitchFamily="34" charset="0"/>
            </a:endParaRPr>
          </a:p>
        </p:txBody>
      </p:sp>
      <p:sp>
        <p:nvSpPr>
          <p:cNvPr id="7" name="Rectangle 6">
            <a:extLst>
              <a:ext uri="{FF2B5EF4-FFF2-40B4-BE49-F238E27FC236}">
                <a16:creationId xmlns:a16="http://schemas.microsoft.com/office/drawing/2014/main" id="{2B23D95C-70C8-468C-A92B-DDB996E49DE3}"/>
              </a:ext>
            </a:extLst>
          </p:cNvPr>
          <p:cNvSpPr/>
          <p:nvPr/>
        </p:nvSpPr>
        <p:spPr>
          <a:xfrm>
            <a:off x="420443" y="1413886"/>
            <a:ext cx="10215378" cy="1662186"/>
          </a:xfrm>
          <a:prstGeom prst="rect">
            <a:avLst/>
          </a:prstGeom>
        </p:spPr>
        <p:txBody>
          <a:bodyPr wrap="square">
            <a:spAutoFit/>
          </a:bodyPr>
          <a:lstStyle/>
          <a:p>
            <a:pPr>
              <a:lnSpc>
                <a:spcPct val="150000"/>
              </a:lnSpc>
            </a:pPr>
            <a:r>
              <a:rPr lang="en-GB" sz="1400" dirty="0">
                <a:solidFill>
                  <a:srgbClr val="F05958"/>
                </a:solidFill>
                <a:latin typeface="Montserrat Light" panose="00000400000000000000" pitchFamily="50" charset="0"/>
                <a:cs typeface="Arial" panose="020B0604020202020204" pitchFamily="34" charset="0"/>
              </a:rPr>
              <a:t>Although many countries use an International System of Units (SI) for weights and measures, it has not been universally adapted. Some countries use the  metric system, some use the imperial system, and some use a mixture of both. As this program initially started in the United States, the measurements throughout are presented in the imperial system. When you need to convert between imperial, metric and vice versa, look to these tables for help.</a:t>
            </a:r>
          </a:p>
        </p:txBody>
      </p:sp>
      <p:sp>
        <p:nvSpPr>
          <p:cNvPr id="8" name="Rectangle 7">
            <a:extLst>
              <a:ext uri="{FF2B5EF4-FFF2-40B4-BE49-F238E27FC236}">
                <a16:creationId xmlns:a16="http://schemas.microsoft.com/office/drawing/2014/main" id="{1047EB02-D541-4F34-BBEF-BEA53C4FA670}"/>
              </a:ext>
            </a:extLst>
          </p:cNvPr>
          <p:cNvSpPr/>
          <p:nvPr/>
        </p:nvSpPr>
        <p:spPr>
          <a:xfrm>
            <a:off x="420443" y="445015"/>
            <a:ext cx="4846198" cy="830997"/>
          </a:xfrm>
          <a:prstGeom prst="rect">
            <a:avLst/>
          </a:prstGeom>
        </p:spPr>
        <p:txBody>
          <a:bodyPr wrap="none">
            <a:spAutoFit/>
          </a:bodyPr>
          <a:lstStyle/>
          <a:p>
            <a:r>
              <a:rPr lang="en-US" sz="4800" b="1" dirty="0">
                <a:solidFill>
                  <a:srgbClr val="27B2B1"/>
                </a:solidFill>
                <a:latin typeface="Montserrat" panose="00000500000000000000" pitchFamily="50" charset="0"/>
                <a:cs typeface="Arial" panose="020B0604020202020204" pitchFamily="34" charset="0"/>
              </a:rPr>
              <a:t>Measurements</a:t>
            </a:r>
            <a:endParaRPr lang="en-US" sz="4800" dirty="0">
              <a:solidFill>
                <a:srgbClr val="27B2B1"/>
              </a:solidFill>
              <a:latin typeface="Montserrat" panose="00000500000000000000" pitchFamily="50" charset="0"/>
            </a:endParaRPr>
          </a:p>
        </p:txBody>
      </p:sp>
      <p:sp>
        <p:nvSpPr>
          <p:cNvPr id="9" name="TextBox 8">
            <a:extLst>
              <a:ext uri="{FF2B5EF4-FFF2-40B4-BE49-F238E27FC236}">
                <a16:creationId xmlns:a16="http://schemas.microsoft.com/office/drawing/2014/main" id="{CB655E8F-73C0-4B90-9268-4498C95C09C7}"/>
              </a:ext>
            </a:extLst>
          </p:cNvPr>
          <p:cNvSpPr txBox="1"/>
          <p:nvPr/>
        </p:nvSpPr>
        <p:spPr>
          <a:xfrm>
            <a:off x="1359569" y="363094"/>
            <a:ext cx="1167063"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6</a:t>
            </a:r>
          </a:p>
        </p:txBody>
      </p:sp>
      <p:pic>
        <p:nvPicPr>
          <p:cNvPr id="11" name="Picture 10">
            <a:extLst>
              <a:ext uri="{FF2B5EF4-FFF2-40B4-BE49-F238E27FC236}">
                <a16:creationId xmlns:a16="http://schemas.microsoft.com/office/drawing/2014/main" id="{6D0C871E-AC0C-4522-AAA4-668800116E8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54752" y="4269309"/>
            <a:ext cx="4672331" cy="1662186"/>
          </a:xfrm>
          <a:prstGeom prst="rect">
            <a:avLst/>
          </a:prstGeom>
        </p:spPr>
      </p:pic>
    </p:spTree>
    <p:extLst>
      <p:ext uri="{BB962C8B-B14F-4D97-AF65-F5344CB8AC3E}">
        <p14:creationId xmlns:p14="http://schemas.microsoft.com/office/powerpoint/2010/main" val="168776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48528"/>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sp>
        <p:nvSpPr>
          <p:cNvPr id="2" name="Picture Placeholder 1"/>
          <p:cNvSpPr>
            <a:spLocks noGrp="1"/>
          </p:cNvSpPr>
          <p:nvPr>
            <p:ph type="pic" sz="quarter" idx="10"/>
          </p:nvPr>
        </p:nvSpPr>
        <p:spPr>
          <a:xfrm rot="10226118" flipH="1">
            <a:off x="12901360" y="8291351"/>
            <a:ext cx="116808" cy="86138"/>
          </a:xfrm>
        </p:spPr>
      </p:sp>
      <p:pic>
        <p:nvPicPr>
          <p:cNvPr id="6" name="Picture 5">
            <a:extLst>
              <a:ext uri="{FF2B5EF4-FFF2-40B4-BE49-F238E27FC236}">
                <a16:creationId xmlns:a16="http://schemas.microsoft.com/office/drawing/2014/main" id="{FF014C21-0E37-45EE-83B2-6CD364D93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2102" y="8694613"/>
            <a:ext cx="211055" cy="75083"/>
          </a:xfrm>
          <a:prstGeom prst="rect">
            <a:avLst/>
          </a:prstGeom>
          <a:solidFill>
            <a:srgbClr val="FDE9E9"/>
          </a:solidFill>
          <a:ln>
            <a:solidFill>
              <a:srgbClr val="FDE9E9"/>
            </a:solidFill>
          </a:ln>
        </p:spPr>
      </p:pic>
      <p:graphicFrame>
        <p:nvGraphicFramePr>
          <p:cNvPr id="3" name="Table 2">
            <a:extLst>
              <a:ext uri="{FF2B5EF4-FFF2-40B4-BE49-F238E27FC236}">
                <a16:creationId xmlns:a16="http://schemas.microsoft.com/office/drawing/2014/main" id="{64B5099A-C18C-4268-AE36-3A2FBCE92906}"/>
              </a:ext>
            </a:extLst>
          </p:cNvPr>
          <p:cNvGraphicFramePr>
            <a:graphicFrameLocks noGrp="1"/>
          </p:cNvGraphicFramePr>
          <p:nvPr>
            <p:extLst>
              <p:ext uri="{D42A27DB-BD31-4B8C-83A1-F6EECF244321}">
                <p14:modId xmlns:p14="http://schemas.microsoft.com/office/powerpoint/2010/main" val="1373690110"/>
              </p:ext>
            </p:extLst>
          </p:nvPr>
        </p:nvGraphicFramePr>
        <p:xfrm>
          <a:off x="564917" y="1641252"/>
          <a:ext cx="3915770" cy="2956560"/>
        </p:xfrm>
        <a:graphic>
          <a:graphicData uri="http://schemas.openxmlformats.org/drawingml/2006/table">
            <a:tbl>
              <a:tblPr/>
              <a:tblGrid>
                <a:gridCol w="1957885">
                  <a:extLst>
                    <a:ext uri="{9D8B030D-6E8A-4147-A177-3AD203B41FA5}">
                      <a16:colId xmlns:a16="http://schemas.microsoft.com/office/drawing/2014/main" val="3440331502"/>
                    </a:ext>
                  </a:extLst>
                </a:gridCol>
                <a:gridCol w="1957885">
                  <a:extLst>
                    <a:ext uri="{9D8B030D-6E8A-4147-A177-3AD203B41FA5}">
                      <a16:colId xmlns:a16="http://schemas.microsoft.com/office/drawing/2014/main" val="3427621693"/>
                    </a:ext>
                  </a:extLst>
                </a:gridCol>
              </a:tblGrid>
              <a:tr h="228600">
                <a:tc>
                  <a:txBody>
                    <a:bodyPr/>
                    <a:lstStyle/>
                    <a:p>
                      <a:r>
                        <a:rPr lang="en-GB" sz="1400" b="1" dirty="0">
                          <a:solidFill>
                            <a:srgbClr val="000000"/>
                          </a:solidFill>
                          <a:effectLst/>
                          <a:latin typeface="Montserrat Light" panose="00000400000000000000" pitchFamily="50" charset="0"/>
                          <a:cs typeface="Arial" panose="020B0604020202020204" pitchFamily="34" charset="0"/>
                        </a:rPr>
                        <a:t>American Standard</a:t>
                      </a:r>
                      <a:endParaRPr lang="en-GB" sz="1400" dirty="0">
                        <a:solidFill>
                          <a:srgbClr val="000000"/>
                        </a:solidFill>
                        <a:effectLst/>
                        <a:latin typeface="Montserrat Light" panose="00000400000000000000" pitchFamily="50" charset="0"/>
                        <a:cs typeface="Arial" panose="020B0604020202020204" pitchFamily="34" charset="0"/>
                      </a:endParaRPr>
                    </a:p>
                  </a:txBody>
                  <a:tcPr anchor="ctr">
                    <a:lnL>
                      <a:noFill/>
                    </a:lnL>
                    <a:lnR>
                      <a:noFill/>
                    </a:lnR>
                    <a:lnT>
                      <a:noFill/>
                    </a:lnT>
                    <a:lnB>
                      <a:noFill/>
                    </a:lnB>
                    <a:solidFill>
                      <a:srgbClr val="CCCC99"/>
                    </a:solidFill>
                  </a:tcPr>
                </a:tc>
                <a:tc>
                  <a:txBody>
                    <a:bodyPr/>
                    <a:lstStyle/>
                    <a:p>
                      <a:r>
                        <a:rPr lang="en-GB" sz="1400" b="1" dirty="0">
                          <a:solidFill>
                            <a:srgbClr val="000000"/>
                          </a:solidFill>
                          <a:effectLst/>
                          <a:latin typeface="Montserrat Light" panose="00000400000000000000" pitchFamily="50" charset="0"/>
                          <a:cs typeface="Arial" panose="020B0604020202020204" pitchFamily="34" charset="0"/>
                        </a:rPr>
                        <a:t>Metric (Grams)</a:t>
                      </a:r>
                      <a:endParaRPr lang="en-GB" sz="1400" dirty="0">
                        <a:solidFill>
                          <a:srgbClr val="000000"/>
                        </a:solidFill>
                        <a:effectLst/>
                        <a:latin typeface="Montserrat Light" panose="00000400000000000000" pitchFamily="50" charset="0"/>
                        <a:cs typeface="Arial" panose="020B0604020202020204" pitchFamily="34" charset="0"/>
                      </a:endParaRPr>
                    </a:p>
                  </a:txBody>
                  <a:tcPr anchor="ctr">
                    <a:lnL>
                      <a:noFill/>
                    </a:lnL>
                    <a:lnR>
                      <a:noFill/>
                    </a:lnR>
                    <a:lnT>
                      <a:noFill/>
                    </a:lnT>
                    <a:lnB>
                      <a:noFill/>
                    </a:lnB>
                    <a:solidFill>
                      <a:srgbClr val="CCCC99"/>
                    </a:solidFill>
                  </a:tcPr>
                </a:tc>
                <a:extLst>
                  <a:ext uri="{0D108BD9-81ED-4DB2-BD59-A6C34878D82A}">
                    <a16:rowId xmlns:a16="http://schemas.microsoft.com/office/drawing/2014/main" val="2725048953"/>
                  </a:ext>
                </a:extLst>
              </a:tr>
              <a:tr h="0">
                <a:tc>
                  <a:txBody>
                    <a:bodyPr/>
                    <a:lstStyle/>
                    <a:p>
                      <a:r>
                        <a:rPr lang="en-GB" sz="1400" dirty="0">
                          <a:solidFill>
                            <a:srgbClr val="000000"/>
                          </a:solidFill>
                          <a:effectLst/>
                          <a:latin typeface="Montserrat Light" panose="00000400000000000000" pitchFamily="50" charset="0"/>
                          <a:cs typeface="Arial" panose="020B0604020202020204" pitchFamily="34" charset="0"/>
                        </a:rPr>
                        <a:t>1/2 ounce</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15 grams</a:t>
                      </a:r>
                    </a:p>
                  </a:txBody>
                  <a:tcPr anchor="ctr">
                    <a:lnL>
                      <a:noFill/>
                    </a:lnL>
                    <a:lnR>
                      <a:noFill/>
                    </a:lnR>
                    <a:lnT>
                      <a:noFill/>
                    </a:lnT>
                    <a:lnB>
                      <a:noFill/>
                    </a:lnB>
                    <a:solidFill>
                      <a:srgbClr val="FDE9E9"/>
                    </a:solidFill>
                  </a:tcPr>
                </a:tc>
                <a:extLst>
                  <a:ext uri="{0D108BD9-81ED-4DB2-BD59-A6C34878D82A}">
                    <a16:rowId xmlns:a16="http://schemas.microsoft.com/office/drawing/2014/main" val="492350996"/>
                  </a:ext>
                </a:extLst>
              </a:tr>
              <a:tr h="0">
                <a:tc>
                  <a:txBody>
                    <a:bodyPr/>
                    <a:lstStyle/>
                    <a:p>
                      <a:r>
                        <a:rPr lang="en-GB" sz="1400" dirty="0">
                          <a:solidFill>
                            <a:srgbClr val="000000"/>
                          </a:solidFill>
                          <a:effectLst/>
                          <a:latin typeface="Montserrat Light" panose="00000400000000000000" pitchFamily="50" charset="0"/>
                          <a:cs typeface="Arial" panose="020B0604020202020204" pitchFamily="34" charset="0"/>
                        </a:rPr>
                        <a:t>1 ounce</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30 grams</a:t>
                      </a:r>
                    </a:p>
                  </a:txBody>
                  <a:tcPr anchor="ctr">
                    <a:lnL>
                      <a:noFill/>
                    </a:lnL>
                    <a:lnR>
                      <a:noFill/>
                    </a:lnR>
                    <a:lnT>
                      <a:noFill/>
                    </a:lnT>
                    <a:lnB>
                      <a:noFill/>
                    </a:lnB>
                    <a:solidFill>
                      <a:srgbClr val="FDE9E9"/>
                    </a:solidFill>
                  </a:tcPr>
                </a:tc>
                <a:extLst>
                  <a:ext uri="{0D108BD9-81ED-4DB2-BD59-A6C34878D82A}">
                    <a16:rowId xmlns:a16="http://schemas.microsoft.com/office/drawing/2014/main" val="3658811935"/>
                  </a:ext>
                </a:extLst>
              </a:tr>
              <a:tr h="0">
                <a:tc>
                  <a:txBody>
                    <a:bodyPr/>
                    <a:lstStyle/>
                    <a:p>
                      <a:r>
                        <a:rPr lang="en-GB" sz="1400" dirty="0">
                          <a:solidFill>
                            <a:srgbClr val="000000"/>
                          </a:solidFill>
                          <a:effectLst/>
                          <a:latin typeface="Montserrat Light" panose="00000400000000000000" pitchFamily="50" charset="0"/>
                          <a:cs typeface="Arial" panose="020B0604020202020204" pitchFamily="34" charset="0"/>
                        </a:rPr>
                        <a:t>3 ounces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85 grams </a:t>
                      </a:r>
                    </a:p>
                  </a:txBody>
                  <a:tcPr anchor="ctr">
                    <a:lnL>
                      <a:noFill/>
                    </a:lnL>
                    <a:lnR>
                      <a:noFill/>
                    </a:lnR>
                    <a:lnT>
                      <a:noFill/>
                    </a:lnT>
                    <a:lnB>
                      <a:noFill/>
                    </a:lnB>
                    <a:solidFill>
                      <a:srgbClr val="FDE9E9"/>
                    </a:solidFill>
                  </a:tcPr>
                </a:tc>
                <a:extLst>
                  <a:ext uri="{0D108BD9-81ED-4DB2-BD59-A6C34878D82A}">
                    <a16:rowId xmlns:a16="http://schemas.microsoft.com/office/drawing/2014/main" val="1656211167"/>
                  </a:ext>
                </a:extLst>
              </a:tr>
              <a:tr h="0">
                <a:tc>
                  <a:txBody>
                    <a:bodyPr/>
                    <a:lstStyle/>
                    <a:p>
                      <a:r>
                        <a:rPr lang="en-GB" sz="1400" dirty="0">
                          <a:solidFill>
                            <a:srgbClr val="000000"/>
                          </a:solidFill>
                          <a:effectLst/>
                          <a:latin typeface="Montserrat Light" panose="00000400000000000000" pitchFamily="50" charset="0"/>
                          <a:cs typeface="Arial" panose="020B0604020202020204" pitchFamily="34" charset="0"/>
                        </a:rPr>
                        <a:t>3.75 ounces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100 grams</a:t>
                      </a:r>
                    </a:p>
                  </a:txBody>
                  <a:tcPr anchor="ctr">
                    <a:lnL>
                      <a:noFill/>
                    </a:lnL>
                    <a:lnR>
                      <a:noFill/>
                    </a:lnR>
                    <a:lnT>
                      <a:noFill/>
                    </a:lnT>
                    <a:lnB>
                      <a:noFill/>
                    </a:lnB>
                    <a:solidFill>
                      <a:srgbClr val="FDE9E9"/>
                    </a:solidFill>
                  </a:tcPr>
                </a:tc>
                <a:extLst>
                  <a:ext uri="{0D108BD9-81ED-4DB2-BD59-A6C34878D82A}">
                    <a16:rowId xmlns:a16="http://schemas.microsoft.com/office/drawing/2014/main" val="1898634792"/>
                  </a:ext>
                </a:extLst>
              </a:tr>
              <a:tr h="0">
                <a:tc>
                  <a:txBody>
                    <a:bodyPr/>
                    <a:lstStyle/>
                    <a:p>
                      <a:r>
                        <a:rPr lang="en-GB" sz="1400" dirty="0">
                          <a:solidFill>
                            <a:srgbClr val="000000"/>
                          </a:solidFill>
                          <a:effectLst/>
                          <a:latin typeface="Montserrat Light" panose="00000400000000000000" pitchFamily="50" charset="0"/>
                          <a:cs typeface="Arial" panose="020B0604020202020204" pitchFamily="34" charset="0"/>
                        </a:rPr>
                        <a:t>4 ounces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115 grams</a:t>
                      </a:r>
                    </a:p>
                  </a:txBody>
                  <a:tcPr anchor="ctr">
                    <a:lnL>
                      <a:noFill/>
                    </a:lnL>
                    <a:lnR>
                      <a:noFill/>
                    </a:lnR>
                    <a:lnT>
                      <a:noFill/>
                    </a:lnT>
                    <a:lnB>
                      <a:noFill/>
                    </a:lnB>
                    <a:solidFill>
                      <a:srgbClr val="FDE9E9"/>
                    </a:solidFill>
                  </a:tcPr>
                </a:tc>
                <a:extLst>
                  <a:ext uri="{0D108BD9-81ED-4DB2-BD59-A6C34878D82A}">
                    <a16:rowId xmlns:a16="http://schemas.microsoft.com/office/drawing/2014/main" val="3354561227"/>
                  </a:ext>
                </a:extLst>
              </a:tr>
              <a:tr h="0">
                <a:tc>
                  <a:txBody>
                    <a:bodyPr/>
                    <a:lstStyle/>
                    <a:p>
                      <a:r>
                        <a:rPr lang="en-GB" sz="1400" dirty="0">
                          <a:solidFill>
                            <a:srgbClr val="000000"/>
                          </a:solidFill>
                          <a:effectLst/>
                          <a:latin typeface="Montserrat Light" panose="00000400000000000000" pitchFamily="50" charset="0"/>
                          <a:cs typeface="Arial" panose="020B0604020202020204" pitchFamily="34" charset="0"/>
                        </a:rPr>
                        <a:t>8 ounces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225 grams</a:t>
                      </a:r>
                    </a:p>
                  </a:txBody>
                  <a:tcPr anchor="ctr">
                    <a:lnL>
                      <a:noFill/>
                    </a:lnL>
                    <a:lnR>
                      <a:noFill/>
                    </a:lnR>
                    <a:lnT>
                      <a:noFill/>
                    </a:lnT>
                    <a:lnB>
                      <a:noFill/>
                    </a:lnB>
                    <a:solidFill>
                      <a:srgbClr val="FDE9E9"/>
                    </a:solidFill>
                  </a:tcPr>
                </a:tc>
                <a:extLst>
                  <a:ext uri="{0D108BD9-81ED-4DB2-BD59-A6C34878D82A}">
                    <a16:rowId xmlns:a16="http://schemas.microsoft.com/office/drawing/2014/main" val="3956748665"/>
                  </a:ext>
                </a:extLst>
              </a:tr>
              <a:tr h="0">
                <a:tc>
                  <a:txBody>
                    <a:bodyPr/>
                    <a:lstStyle/>
                    <a:p>
                      <a:r>
                        <a:rPr lang="en-GB" sz="1400" dirty="0">
                          <a:solidFill>
                            <a:srgbClr val="000000"/>
                          </a:solidFill>
                          <a:effectLst/>
                          <a:latin typeface="Montserrat Light" panose="00000400000000000000" pitchFamily="50" charset="0"/>
                          <a:cs typeface="Arial" panose="020B0604020202020204" pitchFamily="34" charset="0"/>
                        </a:rPr>
                        <a:t>12 ounces</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340 grams</a:t>
                      </a:r>
                    </a:p>
                  </a:txBody>
                  <a:tcPr anchor="ctr">
                    <a:lnL>
                      <a:noFill/>
                    </a:lnL>
                    <a:lnR>
                      <a:noFill/>
                    </a:lnR>
                    <a:lnT>
                      <a:noFill/>
                    </a:lnT>
                    <a:lnB>
                      <a:noFill/>
                    </a:lnB>
                    <a:solidFill>
                      <a:srgbClr val="FDE9E9"/>
                    </a:solidFill>
                  </a:tcPr>
                </a:tc>
                <a:extLst>
                  <a:ext uri="{0D108BD9-81ED-4DB2-BD59-A6C34878D82A}">
                    <a16:rowId xmlns:a16="http://schemas.microsoft.com/office/drawing/2014/main" val="3466705523"/>
                  </a:ext>
                </a:extLst>
              </a:tr>
              <a:tr h="0">
                <a:tc>
                  <a:txBody>
                    <a:bodyPr/>
                    <a:lstStyle/>
                    <a:p>
                      <a:r>
                        <a:rPr lang="en-GB" sz="1400" dirty="0">
                          <a:solidFill>
                            <a:srgbClr val="000000"/>
                          </a:solidFill>
                          <a:effectLst/>
                          <a:latin typeface="Montserrat Light" panose="00000400000000000000" pitchFamily="50" charset="0"/>
                          <a:cs typeface="Arial" panose="020B0604020202020204" pitchFamily="34" charset="0"/>
                        </a:rPr>
                        <a:t>16 ounces or 1 pound</a:t>
                      </a:r>
                    </a:p>
                  </a:txBody>
                  <a:tcPr anchor="ctr">
                    <a:lnL>
                      <a:noFill/>
                    </a:lnL>
                    <a:lnR>
                      <a:noFill/>
                    </a:lnR>
                    <a:lnT>
                      <a:noFill/>
                    </a:lnT>
                    <a:lnB>
                      <a:noFill/>
                    </a:lnB>
                    <a:solidFill>
                      <a:srgbClr val="FDE9E9"/>
                    </a:solidFill>
                  </a:tcPr>
                </a:tc>
                <a:tc>
                  <a:txBody>
                    <a:bodyPr/>
                    <a:lstStyle/>
                    <a:p>
                      <a:r>
                        <a:rPr lang="en-GB" sz="1400" dirty="0">
                          <a:solidFill>
                            <a:srgbClr val="000000"/>
                          </a:solidFill>
                          <a:effectLst/>
                          <a:latin typeface="Montserrat Light" panose="00000400000000000000" pitchFamily="50" charset="0"/>
                          <a:cs typeface="Arial" panose="020B0604020202020204" pitchFamily="34" charset="0"/>
                        </a:rPr>
                        <a:t>450 grams</a:t>
                      </a:r>
                    </a:p>
                  </a:txBody>
                  <a:tcPr anchor="ctr">
                    <a:lnL>
                      <a:noFill/>
                    </a:lnL>
                    <a:lnR>
                      <a:noFill/>
                    </a:lnR>
                    <a:lnT>
                      <a:noFill/>
                    </a:lnT>
                    <a:lnB>
                      <a:noFill/>
                    </a:lnB>
                    <a:solidFill>
                      <a:srgbClr val="FDE9E9"/>
                    </a:solidFill>
                  </a:tcPr>
                </a:tc>
                <a:extLst>
                  <a:ext uri="{0D108BD9-81ED-4DB2-BD59-A6C34878D82A}">
                    <a16:rowId xmlns:a16="http://schemas.microsoft.com/office/drawing/2014/main" val="296196586"/>
                  </a:ext>
                </a:extLst>
              </a:tr>
            </a:tbl>
          </a:graphicData>
        </a:graphic>
      </p:graphicFrame>
      <p:sp>
        <p:nvSpPr>
          <p:cNvPr id="7" name="Rectangle 6">
            <a:extLst>
              <a:ext uri="{FF2B5EF4-FFF2-40B4-BE49-F238E27FC236}">
                <a16:creationId xmlns:a16="http://schemas.microsoft.com/office/drawing/2014/main" id="{5F745F90-E227-423C-876D-734A308968C2}"/>
              </a:ext>
            </a:extLst>
          </p:cNvPr>
          <p:cNvSpPr/>
          <p:nvPr/>
        </p:nvSpPr>
        <p:spPr>
          <a:xfrm>
            <a:off x="1018674" y="2559006"/>
            <a:ext cx="239168" cy="307777"/>
          </a:xfrm>
          <a:prstGeom prst="rect">
            <a:avLst/>
          </a:prstGeom>
        </p:spPr>
        <p:txBody>
          <a:bodyPr wrap="none">
            <a:spAutoFit/>
          </a:bodyPr>
          <a:lstStyle/>
          <a:p>
            <a:r>
              <a:rPr lang="en-GB" sz="1400" b="1" dirty="0">
                <a:latin typeface="Montserrat Light" panose="00000400000000000000" pitchFamily="50" charset="0"/>
                <a:cs typeface="Arial" panose="020B0604020202020204" pitchFamily="34" charset="0"/>
              </a:rPr>
              <a:t> </a:t>
            </a:r>
            <a:endParaRPr lang="en-US" dirty="0"/>
          </a:p>
        </p:txBody>
      </p:sp>
      <p:sp>
        <p:nvSpPr>
          <p:cNvPr id="8" name="Rectangle 7">
            <a:extLst>
              <a:ext uri="{FF2B5EF4-FFF2-40B4-BE49-F238E27FC236}">
                <a16:creationId xmlns:a16="http://schemas.microsoft.com/office/drawing/2014/main" id="{01309895-438E-4843-BD15-F3014C20C154}"/>
              </a:ext>
            </a:extLst>
          </p:cNvPr>
          <p:cNvSpPr/>
          <p:nvPr/>
        </p:nvSpPr>
        <p:spPr>
          <a:xfrm>
            <a:off x="489023" y="1218621"/>
            <a:ext cx="8079060" cy="369332"/>
          </a:xfrm>
          <a:prstGeom prst="rect">
            <a:avLst/>
          </a:prstGeom>
        </p:spPr>
        <p:txBody>
          <a:bodyPr wrap="square">
            <a:spAutoFit/>
          </a:bodyPr>
          <a:lstStyle/>
          <a:p>
            <a:r>
              <a:rPr lang="en-GB" b="1" dirty="0">
                <a:latin typeface="Montserrat Extra Bold" panose="00000900000000000000" pitchFamily="50" charset="0"/>
                <a:cs typeface="Arial" panose="020B0604020202020204" pitchFamily="34" charset="0"/>
              </a:rPr>
              <a:t>Weight (Mass) (Dry)			             Volume (Dry)</a:t>
            </a:r>
          </a:p>
        </p:txBody>
      </p:sp>
      <p:graphicFrame>
        <p:nvGraphicFramePr>
          <p:cNvPr id="9" name="Table 8">
            <a:extLst>
              <a:ext uri="{FF2B5EF4-FFF2-40B4-BE49-F238E27FC236}">
                <a16:creationId xmlns:a16="http://schemas.microsoft.com/office/drawing/2014/main" id="{AA8744E1-5C27-429F-B510-DD9860762757}"/>
              </a:ext>
            </a:extLst>
          </p:cNvPr>
          <p:cNvGraphicFramePr>
            <a:graphicFrameLocks noGrp="1"/>
          </p:cNvGraphicFramePr>
          <p:nvPr>
            <p:extLst>
              <p:ext uri="{D42A27DB-BD31-4B8C-83A1-F6EECF244321}">
                <p14:modId xmlns:p14="http://schemas.microsoft.com/office/powerpoint/2010/main" val="3727215335"/>
              </p:ext>
            </p:extLst>
          </p:nvPr>
        </p:nvGraphicFramePr>
        <p:xfrm>
          <a:off x="5823285" y="1612016"/>
          <a:ext cx="3352800" cy="4909100"/>
        </p:xfrm>
        <a:graphic>
          <a:graphicData uri="http://schemas.openxmlformats.org/drawingml/2006/table">
            <a:tbl>
              <a:tblPr/>
              <a:tblGrid>
                <a:gridCol w="1676400">
                  <a:extLst>
                    <a:ext uri="{9D8B030D-6E8A-4147-A177-3AD203B41FA5}">
                      <a16:colId xmlns:a16="http://schemas.microsoft.com/office/drawing/2014/main" val="2856606967"/>
                    </a:ext>
                  </a:extLst>
                </a:gridCol>
                <a:gridCol w="1676400">
                  <a:extLst>
                    <a:ext uri="{9D8B030D-6E8A-4147-A177-3AD203B41FA5}">
                      <a16:colId xmlns:a16="http://schemas.microsoft.com/office/drawing/2014/main" val="2331626502"/>
                    </a:ext>
                  </a:extLst>
                </a:gridCol>
              </a:tblGrid>
              <a:tr h="251442">
                <a:tc>
                  <a:txBody>
                    <a:bodyPr/>
                    <a:lstStyle/>
                    <a:p>
                      <a:pPr algn="l"/>
                      <a:r>
                        <a:rPr lang="en-GB" sz="1400" b="1" dirty="0">
                          <a:solidFill>
                            <a:srgbClr val="000000"/>
                          </a:solidFill>
                          <a:effectLst/>
                          <a:latin typeface="Montserrat Light" panose="00000400000000000000" pitchFamily="50" charset="0"/>
                          <a:cs typeface="Arial" panose="020B0604020202020204" pitchFamily="34" charset="0"/>
                        </a:rPr>
                        <a:t>American Standard</a:t>
                      </a:r>
                      <a:endParaRPr lang="en-GB" sz="1400" dirty="0">
                        <a:solidFill>
                          <a:srgbClr val="000000"/>
                        </a:solidFill>
                        <a:effectLst/>
                        <a:latin typeface="Montserrat Light" panose="00000400000000000000" pitchFamily="50" charset="0"/>
                        <a:cs typeface="Arial" panose="020B0604020202020204" pitchFamily="34" charset="0"/>
                      </a:endParaRPr>
                    </a:p>
                  </a:txBody>
                  <a:tcPr marL="62861" marR="62861" marT="31430" marB="31430" anchor="ctr">
                    <a:lnL>
                      <a:noFill/>
                    </a:lnL>
                    <a:lnR>
                      <a:noFill/>
                    </a:lnR>
                    <a:lnT>
                      <a:noFill/>
                    </a:lnT>
                    <a:lnB>
                      <a:noFill/>
                    </a:lnB>
                    <a:solidFill>
                      <a:srgbClr val="CCCC99"/>
                    </a:solidFill>
                  </a:tcPr>
                </a:tc>
                <a:tc>
                  <a:txBody>
                    <a:bodyPr/>
                    <a:lstStyle/>
                    <a:p>
                      <a:pPr algn="l"/>
                      <a:r>
                        <a:rPr lang="en-GB" sz="1400" b="1" dirty="0">
                          <a:solidFill>
                            <a:srgbClr val="000000"/>
                          </a:solidFill>
                          <a:effectLst/>
                          <a:latin typeface="Montserrat Light" panose="00000400000000000000" pitchFamily="50" charset="0"/>
                          <a:cs typeface="Arial" panose="020B0604020202020204" pitchFamily="34" charset="0"/>
                        </a:rPr>
                        <a:t>Metric (</a:t>
                      </a:r>
                      <a:r>
                        <a:rPr lang="en-GB" sz="1400" b="1" dirty="0" err="1">
                          <a:solidFill>
                            <a:srgbClr val="000000"/>
                          </a:solidFill>
                          <a:effectLst/>
                          <a:latin typeface="Montserrat Light" panose="00000400000000000000" pitchFamily="50" charset="0"/>
                          <a:cs typeface="Arial" panose="020B0604020202020204" pitchFamily="34" charset="0"/>
                        </a:rPr>
                        <a:t>liters</a:t>
                      </a:r>
                      <a:r>
                        <a:rPr lang="en-GB" sz="1400" b="1" dirty="0">
                          <a:solidFill>
                            <a:srgbClr val="000000"/>
                          </a:solidFill>
                          <a:effectLst/>
                          <a:latin typeface="Montserrat Light" panose="00000400000000000000" pitchFamily="50" charset="0"/>
                          <a:cs typeface="Arial" panose="020B0604020202020204" pitchFamily="34" charset="0"/>
                        </a:rPr>
                        <a:t>)</a:t>
                      </a:r>
                      <a:endParaRPr lang="en-GB" sz="1400" dirty="0">
                        <a:solidFill>
                          <a:srgbClr val="000000"/>
                        </a:solidFill>
                        <a:effectLst/>
                        <a:latin typeface="Montserrat Light" panose="00000400000000000000" pitchFamily="50" charset="0"/>
                        <a:cs typeface="Arial" panose="020B0604020202020204" pitchFamily="34" charset="0"/>
                      </a:endParaRPr>
                    </a:p>
                  </a:txBody>
                  <a:tcPr marL="62861" marR="62861" marT="31430" marB="31430" anchor="ctr">
                    <a:lnL>
                      <a:noFill/>
                    </a:lnL>
                    <a:lnR>
                      <a:noFill/>
                    </a:lnR>
                    <a:lnT>
                      <a:noFill/>
                    </a:lnT>
                    <a:lnB>
                      <a:noFill/>
                    </a:lnB>
                    <a:solidFill>
                      <a:srgbClr val="CCCC99"/>
                    </a:solidFill>
                  </a:tcPr>
                </a:tc>
                <a:extLst>
                  <a:ext uri="{0D108BD9-81ED-4DB2-BD59-A6C34878D82A}">
                    <a16:rowId xmlns:a16="http://schemas.microsoft.com/office/drawing/2014/main" val="1009293478"/>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1/8 teaspoon</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.5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3673528377"/>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1/4 teaspoon</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4291283118"/>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1/2 teaspoon</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2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2332767052"/>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3/4 teaspoon</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4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2534013597"/>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 teaspoon</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5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1486268256"/>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 tablespoon</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15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1952595596"/>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1/4 cup</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59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1988440548"/>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1/3 cup</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79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2152473725"/>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1/2 cup</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118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2109703706"/>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2/3 cup</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158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2003250899"/>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3/4 cup</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177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1987756479"/>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 cup</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225 ml </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3326713243"/>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2 cups or 1 pint</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450 ml</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2938544503"/>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4 cups or 1 quart</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 liter</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263963825"/>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1/2 gallon</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2 liters</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1755839145"/>
                  </a:ext>
                </a:extLst>
              </a:tr>
              <a:tr h="251442">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1 gallon</a:t>
                      </a:r>
                    </a:p>
                  </a:txBody>
                  <a:tcPr marL="62861" marR="62861" marT="31430" marB="31430" anchor="ctr">
                    <a:lnL>
                      <a:noFill/>
                    </a:lnL>
                    <a:lnR>
                      <a:noFill/>
                    </a:lnR>
                    <a:lnT>
                      <a:noFill/>
                    </a:lnT>
                    <a:lnB>
                      <a:noFill/>
                    </a:lnB>
                    <a:solidFill>
                      <a:srgbClr val="FDE9E9"/>
                    </a:solidFill>
                  </a:tcPr>
                </a:tc>
                <a:tc>
                  <a:txBody>
                    <a:bodyPr/>
                    <a:lstStyle/>
                    <a:p>
                      <a:pPr algn="l"/>
                      <a:r>
                        <a:rPr lang="en-GB" sz="1400" dirty="0">
                          <a:solidFill>
                            <a:srgbClr val="000000"/>
                          </a:solidFill>
                          <a:effectLst/>
                          <a:latin typeface="Montserrat Light" panose="00000400000000000000" pitchFamily="50" charset="0"/>
                          <a:cs typeface="Arial" panose="020B0604020202020204" pitchFamily="34" charset="0"/>
                        </a:rPr>
                        <a:t>4 liters</a:t>
                      </a:r>
                    </a:p>
                  </a:txBody>
                  <a:tcPr marL="62861" marR="62861" marT="31430" marB="31430" anchor="ctr">
                    <a:lnL>
                      <a:noFill/>
                    </a:lnL>
                    <a:lnR>
                      <a:noFill/>
                    </a:lnR>
                    <a:lnT>
                      <a:noFill/>
                    </a:lnT>
                    <a:lnB>
                      <a:noFill/>
                    </a:lnB>
                    <a:solidFill>
                      <a:srgbClr val="FDE9E9"/>
                    </a:solidFill>
                  </a:tcPr>
                </a:tc>
                <a:extLst>
                  <a:ext uri="{0D108BD9-81ED-4DB2-BD59-A6C34878D82A}">
                    <a16:rowId xmlns:a16="http://schemas.microsoft.com/office/drawing/2014/main" val="967066387"/>
                  </a:ext>
                </a:extLst>
              </a:tr>
            </a:tbl>
          </a:graphicData>
        </a:graphic>
      </p:graphicFrame>
      <p:sp>
        <p:nvSpPr>
          <p:cNvPr id="10" name="Rectangle 9">
            <a:extLst>
              <a:ext uri="{FF2B5EF4-FFF2-40B4-BE49-F238E27FC236}">
                <a16:creationId xmlns:a16="http://schemas.microsoft.com/office/drawing/2014/main" id="{127A557E-9E26-4544-A74F-D433D62C4C60}"/>
              </a:ext>
            </a:extLst>
          </p:cNvPr>
          <p:cNvSpPr/>
          <p:nvPr/>
        </p:nvSpPr>
        <p:spPr>
          <a:xfrm>
            <a:off x="364500" y="401584"/>
            <a:ext cx="4846198" cy="830997"/>
          </a:xfrm>
          <a:prstGeom prst="rect">
            <a:avLst/>
          </a:prstGeom>
        </p:spPr>
        <p:txBody>
          <a:bodyPr wrap="none">
            <a:spAutoFit/>
          </a:bodyPr>
          <a:lstStyle/>
          <a:p>
            <a:r>
              <a:rPr lang="en-US" sz="4800" b="1">
                <a:solidFill>
                  <a:srgbClr val="27B2B1"/>
                </a:solidFill>
                <a:latin typeface="Montserrat" panose="00000500000000000000" pitchFamily="50" charset="0"/>
                <a:cs typeface="Arial" panose="020B0604020202020204" pitchFamily="34" charset="0"/>
              </a:rPr>
              <a:t>Measurements</a:t>
            </a:r>
            <a:endParaRPr lang="en-US" sz="4800" dirty="0">
              <a:solidFill>
                <a:srgbClr val="27B2B1"/>
              </a:solidFill>
              <a:latin typeface="Montserrat" panose="00000500000000000000" pitchFamily="50" charset="0"/>
            </a:endParaRPr>
          </a:p>
        </p:txBody>
      </p:sp>
      <p:sp>
        <p:nvSpPr>
          <p:cNvPr id="11" name="TextBox 10">
            <a:extLst>
              <a:ext uri="{FF2B5EF4-FFF2-40B4-BE49-F238E27FC236}">
                <a16:creationId xmlns:a16="http://schemas.microsoft.com/office/drawing/2014/main" id="{915C89CE-1AAB-4B37-AB8F-9533EF6002EE}"/>
              </a:ext>
            </a:extLst>
          </p:cNvPr>
          <p:cNvSpPr txBox="1"/>
          <p:nvPr/>
        </p:nvSpPr>
        <p:spPr>
          <a:xfrm>
            <a:off x="1343809" y="296742"/>
            <a:ext cx="1443790"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6</a:t>
            </a:r>
          </a:p>
        </p:txBody>
      </p:sp>
      <p:pic>
        <p:nvPicPr>
          <p:cNvPr id="12" name="Picture 11">
            <a:extLst>
              <a:ext uri="{FF2B5EF4-FFF2-40B4-BE49-F238E27FC236}">
                <a16:creationId xmlns:a16="http://schemas.microsoft.com/office/drawing/2014/main" id="{FFD126F7-896B-4E90-889C-989C8F5ACDE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4580" y="4757478"/>
            <a:ext cx="4846198" cy="1724040"/>
          </a:xfrm>
          <a:prstGeom prst="rect">
            <a:avLst/>
          </a:prstGeom>
        </p:spPr>
      </p:pic>
    </p:spTree>
    <p:extLst>
      <p:ext uri="{BB962C8B-B14F-4D97-AF65-F5344CB8AC3E}">
        <p14:creationId xmlns:p14="http://schemas.microsoft.com/office/powerpoint/2010/main" val="427373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p:cNvSpPr txBox="1"/>
          <p:nvPr/>
        </p:nvSpPr>
        <p:spPr>
          <a:xfrm>
            <a:off x="5032255" y="170602"/>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dirty="0">
                <a:solidFill>
                  <a:srgbClr val="27B2B1"/>
                </a:solidFill>
                <a:latin typeface="Montserrat" panose="00000500000000000000" pitchFamily="50" charset="0"/>
                <a:ea typeface="+mj-ea"/>
                <a:cs typeface="+mj-cs"/>
              </a:rPr>
              <a:t>Serving Size</a:t>
            </a:r>
            <a:endParaRPr lang="en-US" sz="4800" b="1" spc="300" dirty="0">
              <a:solidFill>
                <a:srgbClr val="27B2B1"/>
              </a:solidFill>
              <a:latin typeface="Montserrat" panose="00000500000000000000" pitchFamily="50" charset="0"/>
              <a:ea typeface="+mj-ea"/>
              <a:cs typeface="+mj-cs"/>
            </a:endParaRPr>
          </a:p>
        </p:txBody>
      </p:sp>
      <p:sp>
        <p:nvSpPr>
          <p:cNvPr id="3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18" descr="A close up of many different types of food on a table&#10;&#10;Description automatically generated">
            <a:extLst>
              <a:ext uri="{FF2B5EF4-FFF2-40B4-BE49-F238E27FC236}">
                <a16:creationId xmlns:a16="http://schemas.microsoft.com/office/drawing/2014/main" id="{09C42722-D700-4257-9B26-02B226AFD2E7}"/>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911" r="12314"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7" name="Rectangle 16"/>
          <p:cNvSpPr/>
          <p:nvPr/>
        </p:nvSpPr>
        <p:spPr>
          <a:xfrm>
            <a:off x="5928604" y="2331680"/>
            <a:ext cx="4977578" cy="3639289"/>
          </a:xfrm>
          <a:prstGeom prst="rect">
            <a:avLst/>
          </a:prstGeom>
        </p:spPr>
        <p:txBody>
          <a:bodyPr vert="horz" lIns="91440" tIns="45720" rIns="91440" bIns="45720" rtlCol="0" anchor="ctr">
            <a:noAutofit/>
          </a:bodyPr>
          <a:lstStyle/>
          <a:p>
            <a:pPr>
              <a:lnSpc>
                <a:spcPct val="90000"/>
              </a:lnSpc>
              <a:spcAft>
                <a:spcPts val="600"/>
              </a:spcAft>
            </a:pPr>
            <a:r>
              <a:rPr lang="en-US" sz="1400" b="1" dirty="0">
                <a:solidFill>
                  <a:srgbClr val="000000"/>
                </a:solidFill>
                <a:latin typeface="Montserrat Light" panose="00000400000000000000" pitchFamily="50" charset="0"/>
              </a:rPr>
              <a:t>Serving Size Based on Food Groups</a:t>
            </a:r>
          </a:p>
          <a:p>
            <a:pPr>
              <a:lnSpc>
                <a:spcPct val="90000"/>
              </a:lnSpc>
              <a:spcAft>
                <a:spcPts val="600"/>
              </a:spcAft>
            </a:pPr>
            <a:endParaRPr lang="en-US" sz="1400" b="1" dirty="0">
              <a:solidFill>
                <a:srgbClr val="000000"/>
              </a:solidFill>
              <a:latin typeface="Montserrat Light" panose="00000400000000000000" pitchFamily="50" charset="0"/>
            </a:endParaRPr>
          </a:p>
          <a:p>
            <a:pPr>
              <a:lnSpc>
                <a:spcPct val="90000"/>
              </a:lnSpc>
              <a:spcAft>
                <a:spcPts val="600"/>
              </a:spcAft>
            </a:pPr>
            <a:r>
              <a:rPr lang="en-US" sz="1400" b="1" dirty="0">
                <a:solidFill>
                  <a:srgbClr val="000000"/>
                </a:solidFill>
                <a:latin typeface="Montserrat Light" panose="00000400000000000000" pitchFamily="50" charset="0"/>
              </a:rPr>
              <a:t>Fruits </a:t>
            </a:r>
          </a:p>
          <a:p>
            <a:pPr>
              <a:lnSpc>
                <a:spcPct val="90000"/>
              </a:lnSpc>
              <a:spcAft>
                <a:spcPts val="600"/>
              </a:spcAft>
            </a:pPr>
            <a:r>
              <a:rPr lang="en-US" sz="1400" dirty="0">
                <a:solidFill>
                  <a:srgbClr val="000000"/>
                </a:solidFill>
                <a:latin typeface="Montserrat Light" panose="00000400000000000000" pitchFamily="50" charset="0"/>
              </a:rPr>
              <a:t>½ banana</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1 small apple, orange, or pear</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½ cup of chopped, cooked or canned fruit</a:t>
            </a:r>
          </a:p>
          <a:p>
            <a:pPr>
              <a:lnSpc>
                <a:spcPct val="90000"/>
              </a:lnSpc>
              <a:spcAft>
                <a:spcPts val="600"/>
              </a:spcAft>
            </a:pPr>
            <a:endParaRPr lang="en-US" sz="1400" dirty="0">
              <a:solidFill>
                <a:srgbClr val="000000"/>
              </a:solidFill>
              <a:latin typeface="Montserrat Light" panose="00000400000000000000" pitchFamily="50" charset="0"/>
            </a:endParaRPr>
          </a:p>
          <a:p>
            <a:pPr>
              <a:lnSpc>
                <a:spcPct val="90000"/>
              </a:lnSpc>
              <a:spcAft>
                <a:spcPts val="600"/>
              </a:spcAft>
            </a:pPr>
            <a:r>
              <a:rPr lang="en-US" sz="1400" b="1" dirty="0">
                <a:solidFill>
                  <a:srgbClr val="000000"/>
                </a:solidFill>
                <a:latin typeface="Montserrat Light" panose="00000400000000000000" pitchFamily="50" charset="0"/>
              </a:rPr>
              <a:t>Vegetables </a:t>
            </a:r>
          </a:p>
          <a:p>
            <a:pPr>
              <a:lnSpc>
                <a:spcPct val="90000"/>
              </a:lnSpc>
              <a:spcAft>
                <a:spcPts val="600"/>
              </a:spcAft>
            </a:pPr>
            <a:r>
              <a:rPr lang="en-US" sz="1400" dirty="0">
                <a:solidFill>
                  <a:srgbClr val="000000"/>
                </a:solidFill>
                <a:latin typeface="Montserrat Light" panose="00000400000000000000" pitchFamily="50" charset="0"/>
              </a:rPr>
              <a:t>1 cup of raw leafy vegetables</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½ cup of other vegetables; cooked, raw (chopped) or canned</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½ cup of vegetable juice</a:t>
            </a:r>
          </a:p>
          <a:p>
            <a:pPr>
              <a:lnSpc>
                <a:spcPct val="90000"/>
              </a:lnSpc>
              <a:spcAft>
                <a:spcPts val="600"/>
              </a:spcAft>
            </a:pPr>
            <a:endParaRPr lang="en-US" sz="1400" dirty="0">
              <a:solidFill>
                <a:srgbClr val="000000"/>
              </a:solidFill>
              <a:latin typeface="Montserrat Light" panose="00000400000000000000" pitchFamily="50" charset="0"/>
            </a:endParaRPr>
          </a:p>
          <a:p>
            <a:pPr>
              <a:lnSpc>
                <a:spcPct val="90000"/>
              </a:lnSpc>
              <a:spcAft>
                <a:spcPts val="600"/>
              </a:spcAft>
            </a:pPr>
            <a:r>
              <a:rPr lang="en-US" sz="1400" b="1" dirty="0">
                <a:solidFill>
                  <a:srgbClr val="000000"/>
                </a:solidFill>
                <a:latin typeface="Montserrat Light" panose="00000400000000000000" pitchFamily="50" charset="0"/>
              </a:rPr>
              <a:t>Bread, Cereal, Rice, Starchy Vegetables and Pasta </a:t>
            </a:r>
          </a:p>
          <a:p>
            <a:pPr>
              <a:lnSpc>
                <a:spcPct val="90000"/>
              </a:lnSpc>
              <a:spcAft>
                <a:spcPts val="600"/>
              </a:spcAft>
            </a:pPr>
            <a:r>
              <a:rPr lang="en-US" sz="1400" dirty="0">
                <a:solidFill>
                  <a:srgbClr val="000000"/>
                </a:solidFill>
                <a:latin typeface="Montserrat Light" panose="00000400000000000000" pitchFamily="50" charset="0"/>
              </a:rPr>
              <a:t>1 slice of bread</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1/2 English muffin, small bagel or pita bread</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1 6-inch tortilla</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1 ounce ready-to-eat cereal</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½ cup cooked cereal, pasta or bulgur</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1/3 cup cooked rice</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1 small potato or ½ large potato</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½  cup sweet potatoes or yams</a:t>
            </a:r>
            <a:br>
              <a:rPr lang="en-US" sz="1400" dirty="0">
                <a:solidFill>
                  <a:srgbClr val="000000"/>
                </a:solidFill>
                <a:latin typeface="Montserrat Light" panose="00000400000000000000" pitchFamily="50" charset="0"/>
              </a:rPr>
            </a:br>
            <a:r>
              <a:rPr lang="en-US" sz="1400" dirty="0">
                <a:solidFill>
                  <a:srgbClr val="000000"/>
                </a:solidFill>
                <a:latin typeface="Montserrat Light" panose="00000400000000000000" pitchFamily="50" charset="0"/>
              </a:rPr>
              <a:t>½ cup corn kernels, beans or peas</a:t>
            </a:r>
          </a:p>
        </p:txBody>
      </p:sp>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a:extLst>
              <a:ext uri="{FF2B5EF4-FFF2-40B4-BE49-F238E27FC236}">
                <a16:creationId xmlns:a16="http://schemas.microsoft.com/office/drawing/2014/main" id="{CA0068BA-18DF-43F8-938C-1AD2C8D981DF}"/>
              </a:ext>
            </a:extLst>
          </p:cNvPr>
          <p:cNvSpPr txBox="1"/>
          <p:nvPr/>
        </p:nvSpPr>
        <p:spPr>
          <a:xfrm>
            <a:off x="8302171" y="5673335"/>
            <a:ext cx="3657600" cy="230832"/>
          </a:xfrm>
          <a:prstGeom prst="rect">
            <a:avLst/>
          </a:prstGeom>
          <a:noFill/>
        </p:spPr>
        <p:txBody>
          <a:bodyPr wrap="square" rtlCol="0">
            <a:spAutoFit/>
          </a:bodyPr>
          <a:lstStyle/>
          <a:p>
            <a:pPr>
              <a:spcAft>
                <a:spcPts val="600"/>
              </a:spcAft>
            </a:pPr>
            <a:r>
              <a:rPr lang="en-US" sz="900" dirty="0"/>
              <a:t> </a:t>
            </a:r>
            <a:endParaRPr lang="en-US" sz="900"/>
          </a:p>
        </p:txBody>
      </p:sp>
      <p:pic>
        <p:nvPicPr>
          <p:cNvPr id="15" name="Picture Placeholder 14" descr="A close up of many different types of food on a table&#10;&#10;Description automatically generated">
            <a:extLst>
              <a:ext uri="{FF2B5EF4-FFF2-40B4-BE49-F238E27FC236}">
                <a16:creationId xmlns:a16="http://schemas.microsoft.com/office/drawing/2014/main" id="{651EEFCF-1E77-463E-B2FF-981E294368A6}"/>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3961" r="43961"/>
          <a:stretch>
            <a:fillRect/>
          </a:stretch>
        </p:blipFill>
        <p:spPr>
          <a:xfrm rot="6051433" flipH="1">
            <a:off x="13459499" y="7428878"/>
            <a:ext cx="45719" cy="252928"/>
          </a:xfrm>
        </p:spPr>
      </p:pic>
      <p:sp>
        <p:nvSpPr>
          <p:cNvPr id="13" name="Oval 12">
            <a:extLst>
              <a:ext uri="{FF2B5EF4-FFF2-40B4-BE49-F238E27FC236}">
                <a16:creationId xmlns:a16="http://schemas.microsoft.com/office/drawing/2014/main" id="{7D28861E-4020-4163-BD92-16075B0C592F}"/>
              </a:ext>
            </a:extLst>
          </p:cNvPr>
          <p:cNvSpPr/>
          <p:nvPr/>
        </p:nvSpPr>
        <p:spPr>
          <a:xfrm flipH="1">
            <a:off x="13463267" y="7385356"/>
            <a:ext cx="86526" cy="1237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EF185D7-09E7-4B89-B2FA-31145C949E89}"/>
              </a:ext>
            </a:extLst>
          </p:cNvPr>
          <p:cNvSpPr txBox="1"/>
          <p:nvPr/>
        </p:nvSpPr>
        <p:spPr>
          <a:xfrm>
            <a:off x="12982360" y="7061981"/>
            <a:ext cx="86526" cy="230832"/>
          </a:xfrm>
          <a:prstGeom prst="rect">
            <a:avLst/>
          </a:prstGeom>
          <a:noFill/>
        </p:spPr>
        <p:txBody>
          <a:bodyPr wrap="square" rtlCol="0">
            <a:spAutoFit/>
          </a:bodyPr>
          <a:lstStyle/>
          <a:p>
            <a:pPr>
              <a:spcAft>
                <a:spcPts val="600"/>
              </a:spcAft>
            </a:pPr>
            <a:r>
              <a:rPr lang="en-US" sz="900" dirty="0"/>
              <a:t> </a:t>
            </a:r>
            <a:endParaRPr lang="en-US" sz="900"/>
          </a:p>
        </p:txBody>
      </p:sp>
      <p:sp>
        <p:nvSpPr>
          <p:cNvPr id="21" name="Oval 20">
            <a:extLst>
              <a:ext uri="{FF2B5EF4-FFF2-40B4-BE49-F238E27FC236}">
                <a16:creationId xmlns:a16="http://schemas.microsoft.com/office/drawing/2014/main" id="{4F9E489A-4F63-457D-AAB2-0393D8DF669B}"/>
              </a:ext>
            </a:extLst>
          </p:cNvPr>
          <p:cNvSpPr/>
          <p:nvPr/>
        </p:nvSpPr>
        <p:spPr>
          <a:xfrm flipV="1">
            <a:off x="12492112" y="8248728"/>
            <a:ext cx="56270" cy="708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         </a:t>
            </a:r>
            <a:endParaRPr lang="en-US"/>
          </a:p>
        </p:txBody>
      </p:sp>
      <p:sp>
        <p:nvSpPr>
          <p:cNvPr id="23" name="TextBox 22">
            <a:extLst>
              <a:ext uri="{FF2B5EF4-FFF2-40B4-BE49-F238E27FC236}">
                <a16:creationId xmlns:a16="http://schemas.microsoft.com/office/drawing/2014/main" id="{98229976-8BEF-47C1-AC26-AABADC4B0DA4}"/>
              </a:ext>
            </a:extLst>
          </p:cNvPr>
          <p:cNvSpPr txBox="1"/>
          <p:nvPr/>
        </p:nvSpPr>
        <p:spPr>
          <a:xfrm flipH="1">
            <a:off x="6023797" y="275858"/>
            <a:ext cx="1106658"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6</a:t>
            </a:r>
          </a:p>
        </p:txBody>
      </p:sp>
    </p:spTree>
    <p:extLst>
      <p:ext uri="{BB962C8B-B14F-4D97-AF65-F5344CB8AC3E}">
        <p14:creationId xmlns:p14="http://schemas.microsoft.com/office/powerpoint/2010/main" val="310484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p:cNvSpPr txBox="1"/>
          <p:nvPr/>
        </p:nvSpPr>
        <p:spPr>
          <a:xfrm>
            <a:off x="5032255" y="170602"/>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dirty="0">
                <a:solidFill>
                  <a:srgbClr val="27B2B1"/>
                </a:solidFill>
                <a:latin typeface="Montserrat" panose="00000500000000000000" pitchFamily="50" charset="0"/>
                <a:ea typeface="+mj-ea"/>
                <a:cs typeface="+mj-cs"/>
              </a:rPr>
              <a:t>Serving Size</a:t>
            </a:r>
            <a:endParaRPr lang="en-US" sz="4800" b="1" spc="300" dirty="0">
              <a:solidFill>
                <a:srgbClr val="27B2B1"/>
              </a:solidFill>
              <a:latin typeface="Montserrat" panose="00000500000000000000" pitchFamily="50" charset="0"/>
              <a:ea typeface="+mj-ea"/>
              <a:cs typeface="+mj-cs"/>
            </a:endParaRPr>
          </a:p>
        </p:txBody>
      </p:sp>
      <p:sp>
        <p:nvSpPr>
          <p:cNvPr id="3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18" descr="A close up of many different types of food on a table&#10;&#10;Description automatically generated">
            <a:extLst>
              <a:ext uri="{FF2B5EF4-FFF2-40B4-BE49-F238E27FC236}">
                <a16:creationId xmlns:a16="http://schemas.microsoft.com/office/drawing/2014/main" id="{09C42722-D700-4257-9B26-02B226AFD2E7}"/>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911" r="12314"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7" name="Rectangle 16"/>
          <p:cNvSpPr/>
          <p:nvPr/>
        </p:nvSpPr>
        <p:spPr>
          <a:xfrm>
            <a:off x="6023797" y="2034044"/>
            <a:ext cx="4977578" cy="3639289"/>
          </a:xfrm>
          <a:prstGeom prst="rect">
            <a:avLst/>
          </a:prstGeom>
        </p:spPr>
        <p:txBody>
          <a:bodyPr vert="horz" lIns="91440" tIns="45720" rIns="91440" bIns="45720" rtlCol="0" anchor="ctr">
            <a:noAutofit/>
          </a:bodyPr>
          <a:lstStyle/>
          <a:p>
            <a:r>
              <a:rPr lang="en-GB" sz="1400" b="1" dirty="0">
                <a:latin typeface="Montserrat Light" panose="00000400000000000000" pitchFamily="50" charset="0"/>
                <a:cs typeface="Arial" panose="020B0604020202020204" pitchFamily="34" charset="0"/>
              </a:rPr>
              <a:t>Serving Size Based on Food Groups</a:t>
            </a:r>
          </a:p>
          <a:p>
            <a:endParaRPr lang="en-GB" sz="1400" dirty="0">
              <a:latin typeface="Montserrat Light" panose="00000400000000000000" pitchFamily="50" charset="0"/>
              <a:cs typeface="Arial" panose="020B0604020202020204" pitchFamily="34" charset="0"/>
            </a:endParaRPr>
          </a:p>
          <a:p>
            <a:r>
              <a:rPr lang="en-GB" sz="1400" b="1" dirty="0">
                <a:latin typeface="Montserrat Light" panose="00000400000000000000" pitchFamily="50" charset="0"/>
                <a:cs typeface="Arial" panose="020B0604020202020204" pitchFamily="34" charset="0"/>
              </a:rPr>
              <a:t>Nuts, Poultry, Fish, Eggs, Dry Beans, Cheese and Meat</a:t>
            </a:r>
            <a:endParaRPr lang="en-GB" sz="1400" dirty="0">
              <a:latin typeface="Montserrat Light" panose="00000400000000000000" pitchFamily="50" charset="0"/>
              <a:cs typeface="Arial" panose="020B0604020202020204" pitchFamily="34" charset="0"/>
            </a:endParaRPr>
          </a:p>
          <a:p>
            <a:r>
              <a:rPr lang="en-GB" sz="1400" dirty="0">
                <a:latin typeface="Montserrat Light" panose="00000400000000000000" pitchFamily="50" charset="0"/>
                <a:cs typeface="Arial" panose="020B0604020202020204" pitchFamily="34" charset="0"/>
              </a:rPr>
              <a:t>2-3 ounces cooked lean beef, veal, pork, lamb, chicken, turkey or fish</a:t>
            </a:r>
            <a:br>
              <a:rPr lang="en-GB" sz="1400" dirty="0">
                <a:latin typeface="Montserrat Light" panose="00000400000000000000" pitchFamily="50" charset="0"/>
                <a:cs typeface="Arial" panose="020B0604020202020204" pitchFamily="34" charset="0"/>
              </a:rPr>
            </a:br>
            <a:r>
              <a:rPr lang="en-GB" sz="1400" dirty="0">
                <a:latin typeface="Montserrat Light" panose="00000400000000000000" pitchFamily="50" charset="0"/>
                <a:cs typeface="Arial" panose="020B0604020202020204" pitchFamily="34" charset="0"/>
              </a:rPr>
              <a:t>2-3 ounces low-fat natural cheese (such as swiss, cheddar, muenster, parmesan, mozzarella)</a:t>
            </a:r>
            <a:br>
              <a:rPr lang="en-GB" sz="1400" dirty="0">
                <a:latin typeface="Montserrat Light" panose="00000400000000000000" pitchFamily="50" charset="0"/>
                <a:cs typeface="Arial" panose="020B0604020202020204" pitchFamily="34" charset="0"/>
              </a:rPr>
            </a:br>
            <a:r>
              <a:rPr lang="en-GB" sz="1400" dirty="0">
                <a:latin typeface="Montserrat Light" panose="00000400000000000000" pitchFamily="50" charset="0"/>
                <a:cs typeface="Arial" panose="020B0604020202020204" pitchFamily="34" charset="0"/>
              </a:rPr>
              <a:t>½ cup of cooked dry beans</a:t>
            </a:r>
            <a:br>
              <a:rPr lang="en-GB" sz="1400" dirty="0">
                <a:latin typeface="Montserrat Light" panose="00000400000000000000" pitchFamily="50" charset="0"/>
                <a:cs typeface="Arial" panose="020B0604020202020204" pitchFamily="34" charset="0"/>
              </a:rPr>
            </a:br>
            <a:r>
              <a:rPr lang="en-GB" sz="1400" dirty="0">
                <a:latin typeface="Montserrat Light" panose="00000400000000000000" pitchFamily="50" charset="0"/>
                <a:cs typeface="Arial" panose="020B0604020202020204" pitchFamily="34" charset="0"/>
              </a:rPr>
              <a:t>1/4 cup tofu (bean curd)</a:t>
            </a:r>
            <a:br>
              <a:rPr lang="en-GB" sz="1400" dirty="0">
                <a:latin typeface="Montserrat Light" panose="00000400000000000000" pitchFamily="50" charset="0"/>
                <a:cs typeface="Arial" panose="020B0604020202020204" pitchFamily="34" charset="0"/>
              </a:rPr>
            </a:br>
            <a:r>
              <a:rPr lang="en-GB" sz="1400" dirty="0">
                <a:latin typeface="Montserrat Light" panose="00000400000000000000" pitchFamily="50" charset="0"/>
                <a:cs typeface="Arial" panose="020B0604020202020204" pitchFamily="34" charset="0"/>
              </a:rPr>
              <a:t>1 egg (or equivalent serving of egg substitute)</a:t>
            </a:r>
            <a:br>
              <a:rPr lang="en-GB" sz="1400" dirty="0">
                <a:latin typeface="Montserrat Light" panose="00000400000000000000" pitchFamily="50" charset="0"/>
                <a:cs typeface="Arial" panose="020B0604020202020204" pitchFamily="34" charset="0"/>
              </a:rPr>
            </a:br>
            <a:r>
              <a:rPr lang="en-GB" sz="1400" dirty="0">
                <a:latin typeface="Montserrat Light" panose="00000400000000000000" pitchFamily="50" charset="0"/>
                <a:cs typeface="Arial" panose="020B0604020202020204" pitchFamily="34" charset="0"/>
              </a:rPr>
              <a:t>2 tablespoons of peanut butter</a:t>
            </a:r>
            <a:br>
              <a:rPr lang="en-GB" sz="1400" dirty="0">
                <a:latin typeface="Montserrat Light" panose="00000400000000000000" pitchFamily="50" charset="0"/>
                <a:cs typeface="Arial" panose="020B0604020202020204" pitchFamily="34" charset="0"/>
              </a:rPr>
            </a:br>
            <a:r>
              <a:rPr lang="en-GB" sz="1400" dirty="0">
                <a:latin typeface="Montserrat Light" panose="00000400000000000000" pitchFamily="50" charset="0"/>
                <a:cs typeface="Arial" panose="020B0604020202020204" pitchFamily="34" charset="0"/>
              </a:rPr>
              <a:t>½ cup low-fat cottage cheese</a:t>
            </a:r>
            <a:br>
              <a:rPr lang="en-GB" sz="1400" dirty="0">
                <a:latin typeface="Montserrat Light" panose="00000400000000000000" pitchFamily="50" charset="0"/>
                <a:cs typeface="Arial" panose="020B0604020202020204" pitchFamily="34" charset="0"/>
              </a:rPr>
            </a:br>
            <a:r>
              <a:rPr lang="en-GB" sz="1400" dirty="0">
                <a:latin typeface="Montserrat Light" panose="00000400000000000000" pitchFamily="50" charset="0"/>
                <a:cs typeface="Arial" panose="020B0604020202020204" pitchFamily="34" charset="0"/>
              </a:rPr>
              <a:t>½ cup canned tuna (packed in water)</a:t>
            </a:r>
          </a:p>
          <a:p>
            <a:endParaRPr lang="en-GB" sz="1400" dirty="0">
              <a:latin typeface="Montserrat Light" panose="00000400000000000000" pitchFamily="50" charset="0"/>
              <a:cs typeface="Arial" panose="020B0604020202020204" pitchFamily="34" charset="0"/>
            </a:endParaRPr>
          </a:p>
          <a:p>
            <a:r>
              <a:rPr lang="en-GB" sz="1400" b="1" dirty="0">
                <a:latin typeface="Montserrat Light" panose="00000400000000000000" pitchFamily="50" charset="0"/>
                <a:cs typeface="Arial" panose="020B0604020202020204" pitchFamily="34" charset="0"/>
              </a:rPr>
              <a:t>Milk and Yogurt </a:t>
            </a:r>
            <a:endParaRPr lang="en-GB" sz="1400" dirty="0">
              <a:latin typeface="Montserrat Light" panose="00000400000000000000" pitchFamily="50" charset="0"/>
              <a:cs typeface="Arial" panose="020B0604020202020204" pitchFamily="34" charset="0"/>
            </a:endParaRPr>
          </a:p>
          <a:p>
            <a:r>
              <a:rPr lang="en-GB" sz="1400" dirty="0">
                <a:latin typeface="Montserrat Light" panose="00000400000000000000" pitchFamily="50" charset="0"/>
                <a:cs typeface="Arial" panose="020B0604020202020204" pitchFamily="34" charset="0"/>
              </a:rPr>
              <a:t>1 cup of low-fat milk</a:t>
            </a:r>
            <a:br>
              <a:rPr lang="en-GB" sz="1400" dirty="0">
                <a:latin typeface="Montserrat Light" panose="00000400000000000000" pitchFamily="50" charset="0"/>
                <a:cs typeface="Arial" panose="020B0604020202020204" pitchFamily="34" charset="0"/>
              </a:rPr>
            </a:br>
            <a:r>
              <a:rPr lang="en-GB" sz="1400" dirty="0">
                <a:latin typeface="Montserrat Light" panose="00000400000000000000" pitchFamily="50" charset="0"/>
                <a:cs typeface="Arial" panose="020B0604020202020204" pitchFamily="34" charset="0"/>
              </a:rPr>
              <a:t>1 cup of low-fat yogurt</a:t>
            </a:r>
          </a:p>
          <a:p>
            <a:endParaRPr lang="en-US" sz="1400" spc="-15" dirty="0">
              <a:latin typeface="Montserrat Light" panose="00000400000000000000" pitchFamily="50" charset="0"/>
              <a:cs typeface="Arial" panose="020B0604020202020204" pitchFamily="34" charset="0"/>
            </a:endParaRPr>
          </a:p>
          <a:p>
            <a:pPr marL="12700" marR="704215"/>
            <a:endParaRPr lang="en-US" sz="1400" spc="-15" dirty="0">
              <a:latin typeface="Montserrat Light" panose="00000400000000000000" pitchFamily="50" charset="0"/>
              <a:cs typeface="Arial" panose="020B0604020202020204" pitchFamily="34" charset="0"/>
            </a:endParaRPr>
          </a:p>
          <a:p>
            <a:pPr marL="12700" marR="704215"/>
            <a:r>
              <a:rPr lang="en-US" sz="1400" spc="-15" dirty="0">
                <a:solidFill>
                  <a:srgbClr val="F05958"/>
                </a:solidFill>
                <a:latin typeface="Montserrat Light" panose="00000400000000000000" pitchFamily="50" charset="0"/>
                <a:cs typeface="Arial" panose="020B0604020202020204" pitchFamily="34" charset="0"/>
              </a:rPr>
              <a:t>Not all foods fit into this guideline.  </a:t>
            </a:r>
          </a:p>
        </p:txBody>
      </p:sp>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a:extLst>
              <a:ext uri="{FF2B5EF4-FFF2-40B4-BE49-F238E27FC236}">
                <a16:creationId xmlns:a16="http://schemas.microsoft.com/office/drawing/2014/main" id="{CA0068BA-18DF-43F8-938C-1AD2C8D981DF}"/>
              </a:ext>
            </a:extLst>
          </p:cNvPr>
          <p:cNvSpPr txBox="1"/>
          <p:nvPr/>
        </p:nvSpPr>
        <p:spPr>
          <a:xfrm>
            <a:off x="8302171" y="5673335"/>
            <a:ext cx="3657600" cy="230832"/>
          </a:xfrm>
          <a:prstGeom prst="rect">
            <a:avLst/>
          </a:prstGeom>
          <a:noFill/>
        </p:spPr>
        <p:txBody>
          <a:bodyPr wrap="square" rtlCol="0">
            <a:spAutoFit/>
          </a:bodyPr>
          <a:lstStyle/>
          <a:p>
            <a:pPr>
              <a:spcAft>
                <a:spcPts val="600"/>
              </a:spcAft>
            </a:pPr>
            <a:r>
              <a:rPr lang="en-US" sz="900" dirty="0"/>
              <a:t> </a:t>
            </a:r>
            <a:endParaRPr lang="en-US" sz="900"/>
          </a:p>
        </p:txBody>
      </p:sp>
      <p:pic>
        <p:nvPicPr>
          <p:cNvPr id="15" name="Picture Placeholder 14" descr="A close up of many different types of food on a table&#10;&#10;Description automatically generated">
            <a:extLst>
              <a:ext uri="{FF2B5EF4-FFF2-40B4-BE49-F238E27FC236}">
                <a16:creationId xmlns:a16="http://schemas.microsoft.com/office/drawing/2014/main" id="{651EEFCF-1E77-463E-B2FF-981E294368A6}"/>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3961" r="43961"/>
          <a:stretch>
            <a:fillRect/>
          </a:stretch>
        </p:blipFill>
        <p:spPr>
          <a:xfrm rot="6051433" flipH="1">
            <a:off x="13459499" y="7428878"/>
            <a:ext cx="45719" cy="252928"/>
          </a:xfrm>
        </p:spPr>
      </p:pic>
      <p:sp>
        <p:nvSpPr>
          <p:cNvPr id="13" name="Oval 12">
            <a:extLst>
              <a:ext uri="{FF2B5EF4-FFF2-40B4-BE49-F238E27FC236}">
                <a16:creationId xmlns:a16="http://schemas.microsoft.com/office/drawing/2014/main" id="{7D28861E-4020-4163-BD92-16075B0C592F}"/>
              </a:ext>
            </a:extLst>
          </p:cNvPr>
          <p:cNvSpPr/>
          <p:nvPr/>
        </p:nvSpPr>
        <p:spPr>
          <a:xfrm flipH="1">
            <a:off x="13463267" y="7385356"/>
            <a:ext cx="86526" cy="1237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EF185D7-09E7-4B89-B2FA-31145C949E89}"/>
              </a:ext>
            </a:extLst>
          </p:cNvPr>
          <p:cNvSpPr txBox="1"/>
          <p:nvPr/>
        </p:nvSpPr>
        <p:spPr>
          <a:xfrm>
            <a:off x="12982360" y="7061981"/>
            <a:ext cx="86526" cy="230832"/>
          </a:xfrm>
          <a:prstGeom prst="rect">
            <a:avLst/>
          </a:prstGeom>
          <a:noFill/>
        </p:spPr>
        <p:txBody>
          <a:bodyPr wrap="square" rtlCol="0">
            <a:spAutoFit/>
          </a:bodyPr>
          <a:lstStyle/>
          <a:p>
            <a:pPr>
              <a:spcAft>
                <a:spcPts val="600"/>
              </a:spcAft>
            </a:pPr>
            <a:r>
              <a:rPr lang="en-US" sz="900" dirty="0"/>
              <a:t> </a:t>
            </a:r>
            <a:endParaRPr lang="en-US" sz="900"/>
          </a:p>
        </p:txBody>
      </p:sp>
      <p:sp>
        <p:nvSpPr>
          <p:cNvPr id="21" name="Oval 20">
            <a:extLst>
              <a:ext uri="{FF2B5EF4-FFF2-40B4-BE49-F238E27FC236}">
                <a16:creationId xmlns:a16="http://schemas.microsoft.com/office/drawing/2014/main" id="{4F9E489A-4F63-457D-AAB2-0393D8DF669B}"/>
              </a:ext>
            </a:extLst>
          </p:cNvPr>
          <p:cNvSpPr/>
          <p:nvPr/>
        </p:nvSpPr>
        <p:spPr>
          <a:xfrm flipV="1">
            <a:off x="12492112" y="8248728"/>
            <a:ext cx="56270" cy="708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         </a:t>
            </a:r>
            <a:endParaRPr lang="en-US"/>
          </a:p>
        </p:txBody>
      </p:sp>
      <p:sp>
        <p:nvSpPr>
          <p:cNvPr id="23" name="TextBox 22">
            <a:extLst>
              <a:ext uri="{FF2B5EF4-FFF2-40B4-BE49-F238E27FC236}">
                <a16:creationId xmlns:a16="http://schemas.microsoft.com/office/drawing/2014/main" id="{98229976-8BEF-47C1-AC26-AABADC4B0DA4}"/>
              </a:ext>
            </a:extLst>
          </p:cNvPr>
          <p:cNvSpPr txBox="1"/>
          <p:nvPr/>
        </p:nvSpPr>
        <p:spPr>
          <a:xfrm flipH="1">
            <a:off x="6023797" y="275858"/>
            <a:ext cx="1106658"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6</a:t>
            </a:r>
          </a:p>
        </p:txBody>
      </p:sp>
    </p:spTree>
    <p:extLst>
      <p:ext uri="{BB962C8B-B14F-4D97-AF65-F5344CB8AC3E}">
        <p14:creationId xmlns:p14="http://schemas.microsoft.com/office/powerpoint/2010/main" val="180351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42203"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403443" y="351633"/>
            <a:ext cx="3674083" cy="830997"/>
          </a:xfrm>
          <a:prstGeom prst="rect">
            <a:avLst/>
          </a:prstGeom>
          <a:noFill/>
        </p:spPr>
        <p:txBody>
          <a:bodyPr wrap="none" rtlCol="0">
            <a:spAutoFit/>
          </a:bodyPr>
          <a:lstStyle/>
          <a:p>
            <a:pPr lvl="0"/>
            <a:r>
              <a:rPr lang="en-US" sz="4800" b="1" dirty="0">
                <a:solidFill>
                  <a:srgbClr val="27B2B1"/>
                </a:solidFill>
                <a:latin typeface="Montserrat" panose="00000500000000000000" pitchFamily="50" charset="0"/>
                <a:cs typeface="Arial" panose="020B0604020202020204" pitchFamily="34" charset="0"/>
              </a:rPr>
              <a:t>Vegetables</a:t>
            </a:r>
            <a:endParaRPr kumimoji="0" lang="id-ID" sz="4800" b="0" i="0" u="none" strike="noStrike" kern="1200" cap="none" spc="300" normalizeH="0" baseline="0" noProof="0" dirty="0">
              <a:ln>
                <a:noFill/>
              </a:ln>
              <a:solidFill>
                <a:srgbClr val="27B2B1"/>
              </a:solidFill>
              <a:effectLst/>
              <a:uLnTx/>
              <a:uFillTx/>
              <a:latin typeface="Montserrat" panose="00000500000000000000" pitchFamily="50" charset="0"/>
              <a:ea typeface="Lato Medium" panose="020F0502020204030203" pitchFamily="34" charset="0"/>
              <a:cs typeface="Lato Medium" panose="020F0502020204030203" pitchFamily="34" charset="0"/>
            </a:endParaRPr>
          </a:p>
        </p:txBody>
      </p:sp>
      <p:pic>
        <p:nvPicPr>
          <p:cNvPr id="9" name="Picture Placeholder 8" descr="A bunch of different types of vegetables&#10;&#10;Description automatically generated">
            <a:extLst>
              <a:ext uri="{FF2B5EF4-FFF2-40B4-BE49-F238E27FC236}">
                <a16:creationId xmlns:a16="http://schemas.microsoft.com/office/drawing/2014/main" id="{82C832A5-DEDE-4D04-ADBB-6E1D9396EF4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861" r="10861"/>
          <a:stretch>
            <a:fillRect/>
          </a:stretch>
        </p:blipFill>
        <p:spPr>
          <a:xfrm>
            <a:off x="7893856" y="2018506"/>
            <a:ext cx="3313113" cy="2820987"/>
          </a:xfrm>
        </p:spPr>
      </p:pic>
      <p:sp>
        <p:nvSpPr>
          <p:cNvPr id="3" name="TextBox 2">
            <a:extLst>
              <a:ext uri="{FF2B5EF4-FFF2-40B4-BE49-F238E27FC236}">
                <a16:creationId xmlns:a16="http://schemas.microsoft.com/office/drawing/2014/main" id="{1B0D6709-EDB3-4226-A188-5D4717839C78}"/>
              </a:ext>
            </a:extLst>
          </p:cNvPr>
          <p:cNvSpPr txBox="1"/>
          <p:nvPr/>
        </p:nvSpPr>
        <p:spPr>
          <a:xfrm>
            <a:off x="1363706" y="329668"/>
            <a:ext cx="1070004"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DAY6</a:t>
            </a:r>
          </a:p>
        </p:txBody>
      </p:sp>
      <p:sp>
        <p:nvSpPr>
          <p:cNvPr id="6" name="Rectangle 5">
            <a:extLst>
              <a:ext uri="{FF2B5EF4-FFF2-40B4-BE49-F238E27FC236}">
                <a16:creationId xmlns:a16="http://schemas.microsoft.com/office/drawing/2014/main" id="{66A138BD-2E9D-492D-A5F0-60B2696A9098}"/>
              </a:ext>
            </a:extLst>
          </p:cNvPr>
          <p:cNvSpPr/>
          <p:nvPr/>
        </p:nvSpPr>
        <p:spPr>
          <a:xfrm>
            <a:off x="403443" y="1280586"/>
            <a:ext cx="8623495" cy="1377300"/>
          </a:xfrm>
          <a:prstGeom prst="rect">
            <a:avLst/>
          </a:prstGeom>
        </p:spPr>
        <p:txBody>
          <a:bodyPr wrap="square">
            <a:spAutoFit/>
          </a:bodyPr>
          <a:lstStyle/>
          <a:p>
            <a:pPr>
              <a:lnSpc>
                <a:spcPts val="1900"/>
              </a:lnSpc>
            </a:pPr>
            <a:r>
              <a:rPr lang="en-US" sz="1400" dirty="0">
                <a:solidFill>
                  <a:srgbClr val="F05958"/>
                </a:solidFill>
                <a:latin typeface="Montserrat Light" panose="00000400000000000000" pitchFamily="50" charset="0"/>
                <a:cs typeface="Arial" panose="020B0604020202020204" pitchFamily="34" charset="0"/>
              </a:rPr>
              <a:t>Vegetables are nutritional powerhouses, but they’re too often treated as accompaniments or side dishes. Use their vibrant flavors, colors and textures to expand their role in your diet. Corn and potatoes are listed as carbohydrates. Green peas are listed with protein.</a:t>
            </a:r>
          </a:p>
          <a:p>
            <a:endParaRPr lang="en-US" dirty="0">
              <a:solidFill>
                <a:srgbClr val="00B0F0"/>
              </a:solidFill>
              <a:latin typeface="Arial" panose="020B0604020202020204" pitchFamily="34" charset="0"/>
              <a:cs typeface="Arial" panose="020B0604020202020204" pitchFamily="34" charset="0"/>
            </a:endParaRPr>
          </a:p>
          <a:p>
            <a:endParaRPr lang="en-US" dirty="0"/>
          </a:p>
        </p:txBody>
      </p:sp>
      <p:graphicFrame>
        <p:nvGraphicFramePr>
          <p:cNvPr id="7" name="Table 6">
            <a:extLst>
              <a:ext uri="{FF2B5EF4-FFF2-40B4-BE49-F238E27FC236}">
                <a16:creationId xmlns:a16="http://schemas.microsoft.com/office/drawing/2014/main" id="{938F0481-48F3-429D-976D-02667D6E0449}"/>
              </a:ext>
            </a:extLst>
          </p:cNvPr>
          <p:cNvGraphicFramePr>
            <a:graphicFrameLocks noGrp="1"/>
          </p:cNvGraphicFramePr>
          <p:nvPr>
            <p:extLst>
              <p:ext uri="{D42A27DB-BD31-4B8C-83A1-F6EECF244321}">
                <p14:modId xmlns:p14="http://schemas.microsoft.com/office/powerpoint/2010/main" val="1950770921"/>
              </p:ext>
            </p:extLst>
          </p:nvPr>
        </p:nvGraphicFramePr>
        <p:xfrm>
          <a:off x="481272" y="2219520"/>
          <a:ext cx="6096000" cy="448564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1846532168"/>
                    </a:ext>
                  </a:extLst>
                </a:gridCol>
                <a:gridCol w="3048000">
                  <a:extLst>
                    <a:ext uri="{9D8B030D-6E8A-4147-A177-3AD203B41FA5}">
                      <a16:colId xmlns:a16="http://schemas.microsoft.com/office/drawing/2014/main" val="963543336"/>
                    </a:ext>
                  </a:extLst>
                </a:gridCol>
              </a:tblGrid>
              <a:tr h="370840">
                <a:tc>
                  <a:txBody>
                    <a:bodyPr/>
                    <a:lstStyle/>
                    <a:p>
                      <a:r>
                        <a:rPr lang="en-GB" sz="1200" dirty="0">
                          <a:latin typeface="Montserrat Light" panose="00000400000000000000" pitchFamily="50" charset="0"/>
                        </a:rPr>
                        <a:t>Item (25</a:t>
                      </a:r>
                      <a:r>
                        <a:rPr lang="en-GB" sz="1200" baseline="0" dirty="0">
                          <a:latin typeface="Montserrat Light" panose="00000400000000000000" pitchFamily="50" charset="0"/>
                        </a:rPr>
                        <a:t> calories per serving)</a:t>
                      </a:r>
                      <a:endParaRPr lang="en-GB" sz="1200" b="0" dirty="0">
                        <a:latin typeface="Montserrat Light" panose="00000400000000000000" pitchFamily="50" charset="0"/>
                        <a:cs typeface="Arial" panose="020B0604020202020204" pitchFamily="34" charset="0"/>
                      </a:endParaRPr>
                    </a:p>
                  </a:txBody>
                  <a:tcPr/>
                </a:tc>
                <a:tc>
                  <a:txBody>
                    <a:bodyPr/>
                    <a:lstStyle/>
                    <a:p>
                      <a:r>
                        <a:rPr lang="en-GB" sz="1200" dirty="0">
                          <a:latin typeface="Montserrat Light" panose="00000400000000000000" pitchFamily="50" charset="0"/>
                        </a:rPr>
                        <a:t>One Serving</a:t>
                      </a:r>
                      <a:endParaRPr lang="en-GB" sz="1200" b="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08386397"/>
                  </a:ext>
                </a:extLst>
              </a:tr>
              <a:tr h="270682">
                <a:tc>
                  <a:txBody>
                    <a:bodyPr/>
                    <a:lstStyle/>
                    <a:p>
                      <a:r>
                        <a:rPr lang="en-US" sz="1200" dirty="0">
                          <a:latin typeface="Montserrat Light" panose="00000400000000000000" pitchFamily="50" charset="0"/>
                        </a:rPr>
                        <a:t>Cabbage, Bok Choy</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cups chopped or 1 cup cooked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52275983"/>
                  </a:ext>
                </a:extLst>
              </a:tr>
              <a:tr h="228600">
                <a:tc>
                  <a:txBody>
                    <a:bodyPr/>
                    <a:lstStyle/>
                    <a:p>
                      <a:r>
                        <a:rPr lang="en-US" sz="1200" dirty="0">
                          <a:latin typeface="Montserrat Light" panose="00000400000000000000" pitchFamily="50" charset="0"/>
                        </a:rPr>
                        <a:t>Cabbage,</a:t>
                      </a:r>
                      <a:r>
                        <a:rPr lang="en-US" sz="1200" baseline="0" dirty="0">
                          <a:latin typeface="Montserrat Light" panose="00000400000000000000" pitchFamily="50" charset="0"/>
                        </a:rPr>
                        <a:t> Green or Red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 cup chopped or ½ cup cooked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010905164"/>
                  </a:ext>
                </a:extLst>
              </a:tr>
              <a:tr h="240202">
                <a:tc>
                  <a:txBody>
                    <a:bodyPr/>
                    <a:lstStyle/>
                    <a:p>
                      <a:r>
                        <a:rPr lang="en-US" sz="1200" dirty="0">
                          <a:latin typeface="Montserrat Light" panose="00000400000000000000" pitchFamily="50" charset="0"/>
                        </a:rPr>
                        <a:t>Carrots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a:t>
                      </a:r>
                      <a:r>
                        <a:rPr lang="en-US" sz="1200" baseline="0" dirty="0">
                          <a:latin typeface="Montserrat Light" panose="00000400000000000000" pitchFamily="50" charset="0"/>
                        </a:rPr>
                        <a:t> </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22957410"/>
                  </a:ext>
                </a:extLst>
              </a:tr>
              <a:tr h="224962">
                <a:tc>
                  <a:txBody>
                    <a:bodyPr/>
                    <a:lstStyle/>
                    <a:p>
                      <a:r>
                        <a:rPr lang="en-US" sz="1200" dirty="0">
                          <a:latin typeface="Montserrat Light" panose="00000400000000000000" pitchFamily="50" charset="0"/>
                        </a:rPr>
                        <a:t>Cauliflower</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a:t>
                      </a:r>
                      <a:r>
                        <a:rPr lang="en-US" sz="1200" baseline="0" dirty="0">
                          <a:latin typeface="Montserrat Light" panose="00000400000000000000" pitchFamily="50" charset="0"/>
                        </a:rPr>
                        <a:t> cup florets (8)</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963575956"/>
                  </a:ext>
                </a:extLst>
              </a:tr>
              <a:tr h="209722">
                <a:tc>
                  <a:txBody>
                    <a:bodyPr/>
                    <a:lstStyle/>
                    <a:p>
                      <a:r>
                        <a:rPr lang="en-US" sz="1200" dirty="0">
                          <a:latin typeface="Montserrat Light" panose="00000400000000000000" pitchFamily="50" charset="0"/>
                        </a:rPr>
                        <a:t>Celery</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4 med stalks</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74500658"/>
                  </a:ext>
                </a:extLst>
              </a:tr>
              <a:tr h="194482">
                <a:tc>
                  <a:txBody>
                    <a:bodyPr/>
                    <a:lstStyle/>
                    <a:p>
                      <a:r>
                        <a:rPr lang="en-US" sz="1200" dirty="0">
                          <a:latin typeface="Montserrat Light" panose="00000400000000000000" pitchFamily="50" charset="0"/>
                        </a:rPr>
                        <a:t>Collard Greens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5522341"/>
                  </a:ext>
                </a:extLst>
              </a:tr>
              <a:tr h="228600">
                <a:tc>
                  <a:txBody>
                    <a:bodyPr/>
                    <a:lstStyle/>
                    <a:p>
                      <a:r>
                        <a:rPr lang="en-US" sz="1200" dirty="0">
                          <a:latin typeface="Montserrat Light" panose="00000400000000000000" pitchFamily="50" charset="0"/>
                        </a:rPr>
                        <a:t>Cucumber</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 cup sliced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53133286"/>
                  </a:ext>
                </a:extLst>
              </a:tr>
              <a:tr h="228600">
                <a:tc>
                  <a:txBody>
                    <a:bodyPr/>
                    <a:lstStyle/>
                    <a:p>
                      <a:r>
                        <a:rPr lang="en-US" sz="1200" dirty="0">
                          <a:latin typeface="Montserrat Light" panose="00000400000000000000" pitchFamily="50" charset="0"/>
                        </a:rPr>
                        <a:t>Eggplant (cooked)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 cup cubed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357070363"/>
                  </a:ext>
                </a:extLst>
              </a:tr>
              <a:tr h="228600">
                <a:tc>
                  <a:txBody>
                    <a:bodyPr/>
                    <a:lstStyle/>
                    <a:p>
                      <a:r>
                        <a:rPr lang="en-US" sz="1200" dirty="0">
                          <a:latin typeface="Montserrat Light" panose="00000400000000000000" pitchFamily="50" charset="0"/>
                        </a:rPr>
                        <a:t>Jicama</a:t>
                      </a:r>
                      <a:r>
                        <a:rPr lang="en-US" sz="1200" baseline="0" dirty="0">
                          <a:latin typeface="Montserrat Light" panose="00000400000000000000" pitchFamily="50" charset="0"/>
                        </a:rPr>
                        <a:t> </a:t>
                      </a:r>
                      <a:r>
                        <a:rPr lang="en-US" sz="1200" dirty="0">
                          <a:latin typeface="Montserrat Light" panose="00000400000000000000" pitchFamily="50" charset="0"/>
                        </a:rPr>
                        <a:t>(yambean)</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 sliced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7552984"/>
                  </a:ext>
                </a:extLst>
              </a:tr>
              <a:tr h="228600">
                <a:tc>
                  <a:txBody>
                    <a:bodyPr/>
                    <a:lstStyle/>
                    <a:p>
                      <a:r>
                        <a:rPr lang="en-US" sz="1200" dirty="0">
                          <a:latin typeface="Montserrat Light" panose="00000400000000000000" pitchFamily="50" charset="0"/>
                        </a:rPr>
                        <a:t>Kale, cooked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2/3</a:t>
                      </a:r>
                      <a:r>
                        <a:rPr lang="en-US" sz="1200" baseline="0" dirty="0">
                          <a:latin typeface="Montserrat Light" panose="00000400000000000000" pitchFamily="50" charset="0"/>
                        </a:rPr>
                        <a:t>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218465605"/>
                  </a:ext>
                </a:extLst>
              </a:tr>
              <a:tr h="228600">
                <a:tc>
                  <a:txBody>
                    <a:bodyPr/>
                    <a:lstStyle/>
                    <a:p>
                      <a:r>
                        <a:rPr lang="en-US" sz="1200" dirty="0">
                          <a:latin typeface="Montserrat Light" panose="00000400000000000000" pitchFamily="50" charset="0"/>
                        </a:rPr>
                        <a:t>Leek,</a:t>
                      </a:r>
                      <a:r>
                        <a:rPr lang="en-US" sz="1200" baseline="0" dirty="0">
                          <a:latin typeface="Montserrat Light" panose="00000400000000000000" pitchFamily="50" charset="0"/>
                        </a:rPr>
                        <a:t> cooked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127611073"/>
                  </a:ext>
                </a:extLst>
              </a:tr>
              <a:tr h="228600">
                <a:tc>
                  <a:txBody>
                    <a:bodyPr/>
                    <a:lstStyle/>
                    <a:p>
                      <a:r>
                        <a:rPr lang="en-US" sz="1200" dirty="0">
                          <a:latin typeface="Montserrat Light" panose="00000400000000000000" pitchFamily="50" charset="0"/>
                        </a:rPr>
                        <a:t>Lettuce</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cups chopped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831585741"/>
                  </a:ext>
                </a:extLst>
              </a:tr>
              <a:tr h="228600">
                <a:tc>
                  <a:txBody>
                    <a:bodyPr/>
                    <a:lstStyle/>
                    <a:p>
                      <a:r>
                        <a:rPr lang="en-US" sz="1200" dirty="0">
                          <a:latin typeface="Montserrat Light" panose="00000400000000000000" pitchFamily="50" charset="0"/>
                        </a:rPr>
                        <a:t>Marinara</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tbsp.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716982513"/>
                  </a:ext>
                </a:extLst>
              </a:tr>
              <a:tr h="228600">
                <a:tc>
                  <a:txBody>
                    <a:bodyPr/>
                    <a:lstStyle/>
                    <a:p>
                      <a:r>
                        <a:rPr lang="en-US" sz="1200" dirty="0">
                          <a:latin typeface="Montserrat Light" panose="00000400000000000000" pitchFamily="50" charset="0"/>
                        </a:rPr>
                        <a:t>Mushrooms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539802821"/>
                  </a:ext>
                </a:extLst>
              </a:tr>
              <a:tr h="228600">
                <a:tc>
                  <a:txBody>
                    <a:bodyPr/>
                    <a:lstStyle/>
                    <a:p>
                      <a:r>
                        <a:rPr lang="en-US" sz="1200" dirty="0">
                          <a:latin typeface="Montserrat Light" panose="00000400000000000000" pitchFamily="50" charset="0"/>
                        </a:rPr>
                        <a:t>Okra</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 (3 pods)</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19487799"/>
                  </a:ext>
                </a:extLst>
              </a:tr>
            </a:tbl>
          </a:graphicData>
        </a:graphic>
      </p:graphicFrame>
      <p:sp>
        <p:nvSpPr>
          <p:cNvPr id="8" name="TextBox 7">
            <a:extLst>
              <a:ext uri="{FF2B5EF4-FFF2-40B4-BE49-F238E27FC236}">
                <a16:creationId xmlns:a16="http://schemas.microsoft.com/office/drawing/2014/main" id="{A7020E0A-E900-4DBE-BE2C-3033EB10FB65}"/>
              </a:ext>
            </a:extLst>
          </p:cNvPr>
          <p:cNvSpPr txBox="1"/>
          <p:nvPr/>
        </p:nvSpPr>
        <p:spPr>
          <a:xfrm>
            <a:off x="6655101" y="6462700"/>
            <a:ext cx="5570819" cy="307777"/>
          </a:xfrm>
          <a:prstGeom prst="rect">
            <a:avLst/>
          </a:prstGeom>
          <a:noFill/>
        </p:spPr>
        <p:txBody>
          <a:bodyPr wrap="square" rtlCol="0">
            <a:spAutoFit/>
          </a:bodyPr>
          <a:lstStyle/>
          <a:p>
            <a:r>
              <a:rPr lang="en-US" sz="1400" i="1" dirty="0">
                <a:latin typeface="Montserrat Light" panose="00000400000000000000" pitchFamily="50" charset="0"/>
              </a:rPr>
              <a:t>2010 Mayo Foundation for Medical Education and Research </a:t>
            </a:r>
          </a:p>
        </p:txBody>
      </p:sp>
    </p:spTree>
    <p:extLst>
      <p:ext uri="{BB962C8B-B14F-4D97-AF65-F5344CB8AC3E}">
        <p14:creationId xmlns:p14="http://schemas.microsoft.com/office/powerpoint/2010/main" val="1604599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409575" y="442909"/>
            <a:ext cx="5740074"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800" b="1" dirty="0">
                <a:solidFill>
                  <a:srgbClr val="27B2B1"/>
                </a:solidFill>
                <a:latin typeface="Montserrat" panose="00000500000000000000" pitchFamily="50" charset="0"/>
                <a:cs typeface="Arial" panose="020B0604020202020204" pitchFamily="34" charset="0"/>
              </a:rPr>
              <a:t>Vegetables</a:t>
            </a:r>
            <a:endParaRPr lang="id-ID" sz="4800" spc="300" dirty="0">
              <a:solidFill>
                <a:srgbClr val="27B2B1"/>
              </a:solidFill>
              <a:latin typeface="Montserrat" panose="00000500000000000000" pitchFamily="50" charset="0"/>
              <a:ea typeface="Lato Medium" panose="020F0502020204030203" pitchFamily="34" charset="0"/>
              <a:cs typeface="Lato Medium" panose="020F0502020204030203" pitchFamily="34" charset="0"/>
            </a:endParaRPr>
          </a:p>
        </p:txBody>
      </p:sp>
      <p:sp>
        <p:nvSpPr>
          <p:cNvPr id="5" name="TextBox 4"/>
          <p:cNvSpPr txBox="1"/>
          <p:nvPr/>
        </p:nvSpPr>
        <p:spPr>
          <a:xfrm>
            <a:off x="238695"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sp>
        <p:nvSpPr>
          <p:cNvPr id="3" name="TextBox 2">
            <a:extLst>
              <a:ext uri="{FF2B5EF4-FFF2-40B4-BE49-F238E27FC236}">
                <a16:creationId xmlns:a16="http://schemas.microsoft.com/office/drawing/2014/main" id="{20792D48-235E-453E-9643-0AD60D84B084}"/>
              </a:ext>
            </a:extLst>
          </p:cNvPr>
          <p:cNvSpPr txBox="1"/>
          <p:nvPr/>
        </p:nvSpPr>
        <p:spPr>
          <a:xfrm>
            <a:off x="1364566" y="258243"/>
            <a:ext cx="1139483" cy="369332"/>
          </a:xfrm>
          <a:prstGeom prst="rect">
            <a:avLst/>
          </a:prstGeom>
          <a:noFill/>
        </p:spPr>
        <p:txBody>
          <a:bodyPr wrap="square" rtlCol="0">
            <a:spAutoFit/>
          </a:bodyPr>
          <a:lstStyle/>
          <a:p>
            <a:r>
              <a:rPr lang="en-US">
                <a:solidFill>
                  <a:srgbClr val="27B2B1"/>
                </a:solidFill>
                <a:latin typeface="Montserrat" panose="00000500000000000000" pitchFamily="50" charset="0"/>
              </a:rPr>
              <a:t>DAY6</a:t>
            </a:r>
            <a:endParaRPr lang="en-US" dirty="0">
              <a:solidFill>
                <a:srgbClr val="27B2B1"/>
              </a:solidFill>
              <a:latin typeface="Montserrat" panose="00000500000000000000" pitchFamily="50" charset="0"/>
            </a:endParaRPr>
          </a:p>
        </p:txBody>
      </p:sp>
      <p:graphicFrame>
        <p:nvGraphicFramePr>
          <p:cNvPr id="7" name="Table 6">
            <a:extLst>
              <a:ext uri="{FF2B5EF4-FFF2-40B4-BE49-F238E27FC236}">
                <a16:creationId xmlns:a16="http://schemas.microsoft.com/office/drawing/2014/main" id="{295DAD59-EAEB-4778-8104-6D97B3A6B3EA}"/>
              </a:ext>
            </a:extLst>
          </p:cNvPr>
          <p:cNvGraphicFramePr>
            <a:graphicFrameLocks noGrp="1"/>
          </p:cNvGraphicFramePr>
          <p:nvPr>
            <p:extLst>
              <p:ext uri="{D42A27DB-BD31-4B8C-83A1-F6EECF244321}">
                <p14:modId xmlns:p14="http://schemas.microsoft.com/office/powerpoint/2010/main" val="958018031"/>
              </p:ext>
            </p:extLst>
          </p:nvPr>
        </p:nvGraphicFramePr>
        <p:xfrm>
          <a:off x="478302" y="1691451"/>
          <a:ext cx="6096000" cy="448564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106893840"/>
                    </a:ext>
                  </a:extLst>
                </a:gridCol>
                <a:gridCol w="3048000">
                  <a:extLst>
                    <a:ext uri="{9D8B030D-6E8A-4147-A177-3AD203B41FA5}">
                      <a16:colId xmlns:a16="http://schemas.microsoft.com/office/drawing/2014/main" val="132349456"/>
                    </a:ext>
                  </a:extLst>
                </a:gridCol>
              </a:tblGrid>
              <a:tr h="370840">
                <a:tc>
                  <a:txBody>
                    <a:bodyPr/>
                    <a:lstStyle/>
                    <a:p>
                      <a:r>
                        <a:rPr lang="en-GB" sz="1400" dirty="0">
                          <a:latin typeface="Montserrat Light" panose="00000400000000000000" pitchFamily="50" charset="0"/>
                        </a:rPr>
                        <a:t>Item (25</a:t>
                      </a:r>
                      <a:r>
                        <a:rPr lang="en-GB" sz="1400" baseline="0" dirty="0">
                          <a:latin typeface="Montserrat Light" panose="00000400000000000000" pitchFamily="50" charset="0"/>
                        </a:rPr>
                        <a:t> calories per serving)</a:t>
                      </a:r>
                      <a:endParaRPr lang="en-GB" sz="1400" b="0" dirty="0">
                        <a:latin typeface="Montserrat Light" panose="00000400000000000000" pitchFamily="50" charset="0"/>
                        <a:cs typeface="Arial" panose="020B0604020202020204" pitchFamily="34" charset="0"/>
                      </a:endParaRPr>
                    </a:p>
                  </a:txBody>
                  <a:tcPr/>
                </a:tc>
                <a:tc>
                  <a:txBody>
                    <a:bodyPr/>
                    <a:lstStyle/>
                    <a:p>
                      <a:r>
                        <a:rPr lang="en-GB" sz="1400" dirty="0">
                          <a:latin typeface="Montserrat Light" panose="00000400000000000000" pitchFamily="50" charset="0"/>
                        </a:rPr>
                        <a:t>One Serving</a:t>
                      </a:r>
                      <a:endParaRPr lang="en-GB" sz="1400" b="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98462748"/>
                  </a:ext>
                </a:extLst>
              </a:tr>
              <a:tr h="270682">
                <a:tc>
                  <a:txBody>
                    <a:bodyPr/>
                    <a:lstStyle/>
                    <a:p>
                      <a:r>
                        <a:rPr lang="en-US" sz="1200" dirty="0">
                          <a:latin typeface="Montserrat Light" panose="00000400000000000000" pitchFamily="50" charset="0"/>
                        </a:rPr>
                        <a:t>Onions, Sweet, White or Red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 sliced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963240474"/>
                  </a:ext>
                </a:extLst>
              </a:tr>
              <a:tr h="228600">
                <a:tc>
                  <a:txBody>
                    <a:bodyPr/>
                    <a:lstStyle/>
                    <a:p>
                      <a:r>
                        <a:rPr lang="en-US" sz="1200" dirty="0">
                          <a:latin typeface="Montserrat Light" panose="00000400000000000000" pitchFamily="50" charset="0"/>
                        </a:rPr>
                        <a:t>Onions, Young Green (Scallions)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¾ cup</a:t>
                      </a:r>
                      <a:r>
                        <a:rPr lang="en-US" sz="1200" baseline="0" dirty="0">
                          <a:latin typeface="Montserrat Light" panose="00000400000000000000" pitchFamily="50" charset="0"/>
                        </a:rPr>
                        <a:t> or 8 shoots</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934022317"/>
                  </a:ext>
                </a:extLst>
              </a:tr>
              <a:tr h="240202">
                <a:tc>
                  <a:txBody>
                    <a:bodyPr/>
                    <a:lstStyle/>
                    <a:p>
                      <a:r>
                        <a:rPr lang="en-US" sz="1200" dirty="0">
                          <a:latin typeface="Montserrat Light" panose="00000400000000000000" pitchFamily="50" charset="0"/>
                        </a:rPr>
                        <a:t>Radishes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25 medium</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765997959"/>
                  </a:ext>
                </a:extLst>
              </a:tr>
              <a:tr h="224962">
                <a:tc>
                  <a:txBody>
                    <a:bodyPr/>
                    <a:lstStyle/>
                    <a:p>
                      <a:r>
                        <a:rPr lang="en-US" sz="1200" dirty="0">
                          <a:latin typeface="Montserrat Light" panose="00000400000000000000" pitchFamily="50" charset="0"/>
                        </a:rPr>
                        <a:t>Shallots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tbsp.</a:t>
                      </a:r>
                      <a:r>
                        <a:rPr lang="en-US" sz="1200" baseline="0" dirty="0">
                          <a:latin typeface="Montserrat Light" panose="00000400000000000000" pitchFamily="50" charset="0"/>
                        </a:rPr>
                        <a:t> chopped</a:t>
                      </a:r>
                      <a:endParaRPr lang="en-US" sz="1200" baseline="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144087424"/>
                  </a:ext>
                </a:extLst>
              </a:tr>
              <a:tr h="209722">
                <a:tc>
                  <a:txBody>
                    <a:bodyPr/>
                    <a:lstStyle/>
                    <a:p>
                      <a:r>
                        <a:rPr lang="en-US" sz="1200" dirty="0">
                          <a:latin typeface="Montserrat Light" panose="00000400000000000000" pitchFamily="50" charset="0"/>
                        </a:rPr>
                        <a:t>Spinach</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cups</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6816820"/>
                  </a:ext>
                </a:extLst>
              </a:tr>
              <a:tr h="194482">
                <a:tc>
                  <a:txBody>
                    <a:bodyPr/>
                    <a:lstStyle/>
                    <a:p>
                      <a:r>
                        <a:rPr lang="en-US" sz="1200" dirty="0">
                          <a:latin typeface="Montserrat Light" panose="00000400000000000000" pitchFamily="50" charset="0"/>
                        </a:rPr>
                        <a:t>Spinach,</a:t>
                      </a:r>
                      <a:r>
                        <a:rPr lang="en-US" sz="1200" baseline="0" dirty="0">
                          <a:latin typeface="Montserrat Light" panose="00000400000000000000" pitchFamily="50" charset="0"/>
                        </a:rPr>
                        <a:t> cooked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745860826"/>
                  </a:ext>
                </a:extLst>
              </a:tr>
              <a:tr h="228600">
                <a:tc>
                  <a:txBody>
                    <a:bodyPr/>
                    <a:lstStyle/>
                    <a:p>
                      <a:r>
                        <a:rPr lang="en-US" sz="1200" dirty="0">
                          <a:latin typeface="Montserrat Light" panose="00000400000000000000" pitchFamily="50" charset="0"/>
                        </a:rPr>
                        <a:t>Squash, summer</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¾ cup sliced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72645800"/>
                  </a:ext>
                </a:extLst>
              </a:tr>
              <a:tr h="228600">
                <a:tc>
                  <a:txBody>
                    <a:bodyPr/>
                    <a:lstStyle/>
                    <a:p>
                      <a:r>
                        <a:rPr lang="en-US" sz="1200" dirty="0">
                          <a:latin typeface="Montserrat Light" panose="00000400000000000000" pitchFamily="50" charset="0"/>
                        </a:rPr>
                        <a:t>Tomatillo</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 diced or med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972847240"/>
                  </a:ext>
                </a:extLst>
              </a:tr>
              <a:tr h="228600">
                <a:tc>
                  <a:txBody>
                    <a:bodyPr/>
                    <a:lstStyle/>
                    <a:p>
                      <a:r>
                        <a:rPr lang="en-US" sz="1200" dirty="0">
                          <a:latin typeface="Montserrat Light" panose="00000400000000000000" pitchFamily="50" charset="0"/>
                        </a:rPr>
                        <a:t>Tomato</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 medium</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665912707"/>
                  </a:ext>
                </a:extLst>
              </a:tr>
              <a:tr h="228600">
                <a:tc>
                  <a:txBody>
                    <a:bodyPr/>
                    <a:lstStyle/>
                    <a:p>
                      <a:r>
                        <a:rPr lang="en-US" sz="1200" dirty="0">
                          <a:latin typeface="Montserrat Light" panose="00000400000000000000" pitchFamily="50" charset="0"/>
                        </a:rPr>
                        <a:t>Tomato, Cherry or Grape</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 cup (about 8)</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801036681"/>
                  </a:ext>
                </a:extLst>
              </a:tr>
              <a:tr h="228600">
                <a:tc>
                  <a:txBody>
                    <a:bodyPr/>
                    <a:lstStyle/>
                    <a:p>
                      <a:r>
                        <a:rPr lang="en-US" sz="1200" dirty="0">
                          <a:latin typeface="Montserrat Light" panose="00000400000000000000" pitchFamily="50" charset="0"/>
                        </a:rPr>
                        <a:t>Tomato,</a:t>
                      </a:r>
                      <a:r>
                        <a:rPr lang="en-US" sz="1200" baseline="0" dirty="0">
                          <a:latin typeface="Montserrat Light" panose="00000400000000000000" pitchFamily="50" charset="0"/>
                        </a:rPr>
                        <a:t> stewed </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163345302"/>
                  </a:ext>
                </a:extLst>
              </a:tr>
              <a:tr h="228600">
                <a:tc>
                  <a:txBody>
                    <a:bodyPr/>
                    <a:lstStyle/>
                    <a:p>
                      <a:r>
                        <a:rPr lang="en-US" sz="1200" dirty="0">
                          <a:latin typeface="Montserrat Light" panose="00000400000000000000" pitchFamily="50" charset="0"/>
                        </a:rPr>
                        <a:t>Tomato</a:t>
                      </a:r>
                      <a:r>
                        <a:rPr lang="en-US" sz="1200" baseline="0" dirty="0">
                          <a:latin typeface="Montserrat Light" panose="00000400000000000000" pitchFamily="50" charset="0"/>
                        </a:rPr>
                        <a:t> paste</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tbsp.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357743745"/>
                  </a:ext>
                </a:extLst>
              </a:tr>
              <a:tr h="228600">
                <a:tc>
                  <a:txBody>
                    <a:bodyPr/>
                    <a:lstStyle/>
                    <a:p>
                      <a:r>
                        <a:rPr lang="en-US" sz="1200" dirty="0">
                          <a:latin typeface="Montserrat Light" panose="00000400000000000000" pitchFamily="50" charset="0"/>
                        </a:rPr>
                        <a:t>Tomato sauce</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1/3</a:t>
                      </a:r>
                      <a:r>
                        <a:rPr lang="en-US" sz="1200" baseline="0" dirty="0">
                          <a:latin typeface="Montserrat Light" panose="00000400000000000000" pitchFamily="50" charset="0"/>
                        </a:rPr>
                        <a:t>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685413178"/>
                  </a:ext>
                </a:extLst>
              </a:tr>
              <a:tr h="228600">
                <a:tc>
                  <a:txBody>
                    <a:bodyPr/>
                    <a:lstStyle/>
                    <a:p>
                      <a:r>
                        <a:rPr lang="en-US" sz="1200" dirty="0">
                          <a:latin typeface="Montserrat Light" panose="00000400000000000000" pitchFamily="50" charset="0"/>
                        </a:rPr>
                        <a:t>Water Chestnuts, sliced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¾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637917626"/>
                  </a:ext>
                </a:extLst>
              </a:tr>
              <a:tr h="228600">
                <a:tc>
                  <a:txBody>
                    <a:bodyPr/>
                    <a:lstStyle/>
                    <a:p>
                      <a:r>
                        <a:rPr lang="en-US" sz="1200" dirty="0">
                          <a:latin typeface="Montserrat Light" panose="00000400000000000000" pitchFamily="50" charset="0"/>
                        </a:rPr>
                        <a:t>Zucchini</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¾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903801906"/>
                  </a:ext>
                </a:extLst>
              </a:tr>
            </a:tbl>
          </a:graphicData>
        </a:graphic>
      </p:graphicFrame>
      <p:pic>
        <p:nvPicPr>
          <p:cNvPr id="8" name="Picture Placeholder 8" descr="A bunch of different types of vegetables&#10;&#10;Description automatically generated">
            <a:extLst>
              <a:ext uri="{FF2B5EF4-FFF2-40B4-BE49-F238E27FC236}">
                <a16:creationId xmlns:a16="http://schemas.microsoft.com/office/drawing/2014/main" id="{4A722FC7-FC53-4A41-AA81-812F725509F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657" r="9657"/>
          <a:stretch>
            <a:fillRect/>
          </a:stretch>
        </p:blipFill>
        <p:spPr>
          <a:xfrm>
            <a:off x="7053932" y="1581667"/>
            <a:ext cx="3267075" cy="26987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pic>
      <p:sp>
        <p:nvSpPr>
          <p:cNvPr id="10" name="Rectangle 9">
            <a:extLst>
              <a:ext uri="{FF2B5EF4-FFF2-40B4-BE49-F238E27FC236}">
                <a16:creationId xmlns:a16="http://schemas.microsoft.com/office/drawing/2014/main" id="{35BFB0AE-0DA9-47B7-88AB-1E7AB52E719B}"/>
              </a:ext>
            </a:extLst>
          </p:cNvPr>
          <p:cNvSpPr/>
          <p:nvPr/>
        </p:nvSpPr>
        <p:spPr>
          <a:xfrm>
            <a:off x="379567" y="6245852"/>
            <a:ext cx="5461752" cy="307777"/>
          </a:xfrm>
          <a:prstGeom prst="rect">
            <a:avLst/>
          </a:prstGeom>
        </p:spPr>
        <p:txBody>
          <a:bodyPr wrap="none">
            <a:spAutoFit/>
          </a:bodyPr>
          <a:lstStyle/>
          <a:p>
            <a:r>
              <a:rPr lang="en-US" sz="1400" i="1" dirty="0">
                <a:latin typeface="Montserrat Light" panose="00000400000000000000" pitchFamily="50" charset="0"/>
              </a:rPr>
              <a:t>2010 Mayo Foundation for Medical Education and Research </a:t>
            </a:r>
          </a:p>
        </p:txBody>
      </p:sp>
    </p:spTree>
    <p:extLst>
      <p:ext uri="{BB962C8B-B14F-4D97-AF65-F5344CB8AC3E}">
        <p14:creationId xmlns:p14="http://schemas.microsoft.com/office/powerpoint/2010/main" val="109701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79568" y="420181"/>
            <a:ext cx="2544106" cy="830997"/>
          </a:xfrm>
          <a:prstGeom prst="rect">
            <a:avLst/>
          </a:prstGeom>
          <a:noFill/>
        </p:spPr>
        <p:txBody>
          <a:bodyPr wrap="square" rtlCol="0">
            <a:spAutoFit/>
          </a:bodyPr>
          <a:lstStyle/>
          <a:p>
            <a:pPr lvl="0"/>
            <a:r>
              <a:rPr lang="en-US" sz="4800" b="1" dirty="0">
                <a:solidFill>
                  <a:srgbClr val="27B2B1"/>
                </a:solidFill>
                <a:latin typeface="Montserrat" panose="00000500000000000000" pitchFamily="50" charset="0"/>
                <a:cs typeface="Arial" panose="020B0604020202020204" pitchFamily="34" charset="0"/>
              </a:rPr>
              <a:t>Fruits</a:t>
            </a:r>
            <a:endParaRPr kumimoji="0" lang="id-ID" sz="4800" b="0" i="0" u="none" strike="noStrike" kern="1200" cap="none" spc="300" normalizeH="0" baseline="0" noProof="0" dirty="0">
              <a:ln>
                <a:noFill/>
              </a:ln>
              <a:solidFill>
                <a:srgbClr val="27B2B1"/>
              </a:solidFill>
              <a:effectLst/>
              <a:uLnTx/>
              <a:uFillTx/>
              <a:latin typeface="Montserrat" panose="00000500000000000000" pitchFamily="50" charset="0"/>
              <a:ea typeface="Lato Medium" panose="020F0502020204030203" pitchFamily="34" charset="0"/>
              <a:cs typeface="Lato Medium" panose="020F0502020204030203" pitchFamily="34" charset="0"/>
            </a:endParaRPr>
          </a:p>
        </p:txBody>
      </p:sp>
      <p:pic>
        <p:nvPicPr>
          <p:cNvPr id="7" name="Picture Placeholder 6" descr="A store filled with lots of fresh produce&#10;&#10;Description automatically generated">
            <a:extLst>
              <a:ext uri="{FF2B5EF4-FFF2-40B4-BE49-F238E27FC236}">
                <a16:creationId xmlns:a16="http://schemas.microsoft.com/office/drawing/2014/main" id="{1C3BDABD-DD91-410D-AB89-4DD27E19429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424" r="12424"/>
          <a:stretch>
            <a:fillRect/>
          </a:stretch>
        </p:blipFill>
        <p:spPr>
          <a:xfrm>
            <a:off x="7976936" y="1557343"/>
            <a:ext cx="2936875" cy="3657600"/>
          </a:xfrm>
        </p:spPr>
      </p:pic>
      <p:sp>
        <p:nvSpPr>
          <p:cNvPr id="3" name="TextBox 2">
            <a:extLst>
              <a:ext uri="{FF2B5EF4-FFF2-40B4-BE49-F238E27FC236}">
                <a16:creationId xmlns:a16="http://schemas.microsoft.com/office/drawing/2014/main" id="{39F51DCB-08EA-4465-8FBF-E312E025F847}"/>
              </a:ext>
            </a:extLst>
          </p:cNvPr>
          <p:cNvSpPr txBox="1"/>
          <p:nvPr/>
        </p:nvSpPr>
        <p:spPr>
          <a:xfrm>
            <a:off x="1366158" y="235515"/>
            <a:ext cx="1696453" cy="369332"/>
          </a:xfrm>
          <a:prstGeom prst="rect">
            <a:avLst/>
          </a:prstGeom>
          <a:noFill/>
        </p:spPr>
        <p:txBody>
          <a:bodyPr wrap="square" rtlCol="0">
            <a:spAutoFit/>
          </a:bodyPr>
          <a:lstStyle/>
          <a:p>
            <a:r>
              <a:rPr lang="en-US">
                <a:solidFill>
                  <a:srgbClr val="27B2B1"/>
                </a:solidFill>
                <a:latin typeface="Montserrat" panose="00000500000000000000" pitchFamily="50" charset="0"/>
              </a:rPr>
              <a:t>DAY6</a:t>
            </a:r>
            <a:endParaRPr lang="en-US" dirty="0">
              <a:solidFill>
                <a:srgbClr val="27B2B1"/>
              </a:solidFill>
              <a:latin typeface="Montserrat" panose="00000500000000000000" pitchFamily="50" charset="0"/>
            </a:endParaRPr>
          </a:p>
        </p:txBody>
      </p:sp>
      <p:sp>
        <p:nvSpPr>
          <p:cNvPr id="9" name="Rectangle 8">
            <a:extLst>
              <a:ext uri="{FF2B5EF4-FFF2-40B4-BE49-F238E27FC236}">
                <a16:creationId xmlns:a16="http://schemas.microsoft.com/office/drawing/2014/main" id="{D969E3A9-9BAB-44BF-ACB2-BFC1E4039D19}"/>
              </a:ext>
            </a:extLst>
          </p:cNvPr>
          <p:cNvSpPr/>
          <p:nvPr/>
        </p:nvSpPr>
        <p:spPr>
          <a:xfrm>
            <a:off x="379567" y="1443038"/>
            <a:ext cx="7597369" cy="1771832"/>
          </a:xfrm>
          <a:prstGeom prst="rect">
            <a:avLst/>
          </a:prstGeom>
        </p:spPr>
        <p:txBody>
          <a:bodyPr wrap="square">
            <a:spAutoFit/>
          </a:bodyPr>
          <a:lstStyle/>
          <a:p>
            <a:pPr>
              <a:lnSpc>
                <a:spcPts val="1900"/>
              </a:lnSpc>
            </a:pPr>
            <a:r>
              <a:rPr lang="en-US" sz="1400" dirty="0">
                <a:solidFill>
                  <a:srgbClr val="F05958"/>
                </a:solidFill>
                <a:latin typeface="Montserrat Light" panose="00000400000000000000" pitchFamily="50" charset="0"/>
                <a:cs typeface="Arial" panose="020B0604020202020204" pitchFamily="34" charset="0"/>
              </a:rPr>
              <a:t>Fruits shrink when they are dried. A small piece of dried fruit can contain a lot of calories. Dried fruits like apples, raisins, dates and bananas are still okay to eat but should be eaten in moderation.</a:t>
            </a:r>
          </a:p>
          <a:p>
            <a:pPr>
              <a:lnSpc>
                <a:spcPts val="1900"/>
              </a:lnSpc>
            </a:pPr>
            <a:r>
              <a:rPr lang="en-US" sz="1400" dirty="0">
                <a:solidFill>
                  <a:srgbClr val="F05958"/>
                </a:solidFill>
                <a:latin typeface="Montserrat Light" panose="00000400000000000000" pitchFamily="50" charset="0"/>
                <a:cs typeface="Arial" panose="020B0604020202020204" pitchFamily="34" charset="0"/>
              </a:rPr>
              <a:t>Fruits like cranberries and rhubarb are tart and often prepared with sugar before eating. These fruits are found in the sweets listing.</a:t>
            </a:r>
          </a:p>
          <a:p>
            <a:pPr>
              <a:lnSpc>
                <a:spcPts val="1900"/>
              </a:lnSpc>
            </a:pPr>
            <a:endParaRPr lang="en-US" sz="1400" dirty="0">
              <a:solidFill>
                <a:srgbClr val="F05958"/>
              </a:solidFill>
              <a:latin typeface="Montserrat Light" panose="00000400000000000000" pitchFamily="50" charset="0"/>
              <a:cs typeface="Arial" panose="020B0604020202020204" pitchFamily="34" charset="0"/>
            </a:endParaRPr>
          </a:p>
          <a:p>
            <a:pPr>
              <a:lnSpc>
                <a:spcPts val="1900"/>
              </a:lnSpc>
            </a:pPr>
            <a:r>
              <a:rPr lang="en-US" sz="1400" dirty="0">
                <a:solidFill>
                  <a:srgbClr val="F05958"/>
                </a:solidFill>
                <a:latin typeface="Montserrat Light" panose="00000400000000000000" pitchFamily="50" charset="0"/>
                <a:cs typeface="Arial" panose="020B0604020202020204" pitchFamily="34" charset="0"/>
              </a:rPr>
              <a:t>Fruit juices are in the beverages list.</a:t>
            </a:r>
          </a:p>
        </p:txBody>
      </p:sp>
      <p:graphicFrame>
        <p:nvGraphicFramePr>
          <p:cNvPr id="10" name="Table 9">
            <a:extLst>
              <a:ext uri="{FF2B5EF4-FFF2-40B4-BE49-F238E27FC236}">
                <a16:creationId xmlns:a16="http://schemas.microsoft.com/office/drawing/2014/main" id="{C29C366B-5FA4-4003-B96F-18F98F0FAFA2}"/>
              </a:ext>
            </a:extLst>
          </p:cNvPr>
          <p:cNvGraphicFramePr>
            <a:graphicFrameLocks noGrp="1"/>
          </p:cNvGraphicFramePr>
          <p:nvPr>
            <p:extLst>
              <p:ext uri="{D42A27DB-BD31-4B8C-83A1-F6EECF244321}">
                <p14:modId xmlns:p14="http://schemas.microsoft.com/office/powerpoint/2010/main" val="601110950"/>
              </p:ext>
            </p:extLst>
          </p:nvPr>
        </p:nvGraphicFramePr>
        <p:xfrm>
          <a:off x="523475" y="3557415"/>
          <a:ext cx="6096000" cy="250444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2144441509"/>
                    </a:ext>
                  </a:extLst>
                </a:gridCol>
                <a:gridCol w="3048000">
                  <a:extLst>
                    <a:ext uri="{9D8B030D-6E8A-4147-A177-3AD203B41FA5}">
                      <a16:colId xmlns:a16="http://schemas.microsoft.com/office/drawing/2014/main" val="4099269713"/>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(60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59328135"/>
                  </a:ext>
                </a:extLst>
              </a:tr>
              <a:tr h="270682">
                <a:tc>
                  <a:txBody>
                    <a:bodyPr/>
                    <a:lstStyle/>
                    <a:p>
                      <a:r>
                        <a:rPr lang="en-US" sz="1400" dirty="0">
                          <a:latin typeface="Montserrat Light" panose="00000400000000000000" pitchFamily="50" charset="0"/>
                        </a:rPr>
                        <a:t>Apple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small</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74319369"/>
                  </a:ext>
                </a:extLst>
              </a:tr>
              <a:tr h="228600">
                <a:tc>
                  <a:txBody>
                    <a:bodyPr/>
                    <a:lstStyle/>
                    <a:p>
                      <a:r>
                        <a:rPr lang="en-US" sz="1400" dirty="0">
                          <a:latin typeface="Montserrat Light" panose="00000400000000000000" pitchFamily="50" charset="0"/>
                        </a:rPr>
                        <a:t>Apple, dried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a:t>
                      </a:r>
                      <a:endParaRPr lang="en-US" sz="1400" baseline="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947490915"/>
                  </a:ext>
                </a:extLst>
              </a:tr>
              <a:tr h="240202">
                <a:tc>
                  <a:txBody>
                    <a:bodyPr/>
                    <a:lstStyle/>
                    <a:p>
                      <a:r>
                        <a:rPr lang="en-US" sz="1400" dirty="0">
                          <a:latin typeface="Montserrat Light" panose="00000400000000000000" pitchFamily="50" charset="0"/>
                        </a:rPr>
                        <a:t>Applesauce,</a:t>
                      </a:r>
                      <a:r>
                        <a:rPr lang="en-US" sz="1400" baseline="0" dirty="0">
                          <a:latin typeface="Montserrat Light" panose="00000400000000000000" pitchFamily="50" charset="0"/>
                        </a:rPr>
                        <a:t> sweetened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1/3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74111518"/>
                  </a:ext>
                </a:extLst>
              </a:tr>
              <a:tr h="224962">
                <a:tc>
                  <a:txBody>
                    <a:bodyPr/>
                    <a:lstStyle/>
                    <a:p>
                      <a:r>
                        <a:rPr lang="en-US" sz="1400" dirty="0">
                          <a:latin typeface="Montserrat Light" panose="00000400000000000000" pitchFamily="50" charset="0"/>
                        </a:rPr>
                        <a:t>Applesauce, unsweetened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505670319"/>
                  </a:ext>
                </a:extLst>
              </a:tr>
              <a:tr h="224962">
                <a:tc>
                  <a:txBody>
                    <a:bodyPr/>
                    <a:lstStyle/>
                    <a:p>
                      <a:r>
                        <a:rPr lang="en-US" sz="1400" dirty="0">
                          <a:latin typeface="Montserrat Light" panose="00000400000000000000" pitchFamily="50" charset="0"/>
                        </a:rPr>
                        <a:t>Apricot</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4 whole</a:t>
                      </a:r>
                      <a:r>
                        <a:rPr lang="en-US" sz="1400" baseline="0" dirty="0">
                          <a:latin typeface="Montserrat Light" panose="00000400000000000000" pitchFamily="50" charset="0"/>
                        </a:rPr>
                        <a:t> </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797958647"/>
                  </a:ext>
                </a:extLst>
              </a:tr>
              <a:tr h="224962">
                <a:tc>
                  <a:txBody>
                    <a:bodyPr/>
                    <a:lstStyle/>
                    <a:p>
                      <a:r>
                        <a:rPr lang="en-US" sz="1400" dirty="0">
                          <a:latin typeface="Montserrat Light" panose="00000400000000000000" pitchFamily="50" charset="0"/>
                        </a:rPr>
                        <a:t>Banana</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small</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94338935"/>
                  </a:ext>
                </a:extLst>
              </a:tr>
              <a:tr h="224962">
                <a:tc>
                  <a:txBody>
                    <a:bodyPr/>
                    <a:lstStyle/>
                    <a:p>
                      <a:r>
                        <a:rPr lang="en-US" sz="1400" dirty="0">
                          <a:latin typeface="Montserrat Light" panose="00000400000000000000" pitchFamily="50" charset="0"/>
                        </a:rPr>
                        <a:t>Berries, mixed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¾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126032031"/>
                  </a:ext>
                </a:extLst>
              </a:tr>
            </a:tbl>
          </a:graphicData>
        </a:graphic>
      </p:graphicFrame>
      <p:sp>
        <p:nvSpPr>
          <p:cNvPr id="11" name="Rectangle 10">
            <a:extLst>
              <a:ext uri="{FF2B5EF4-FFF2-40B4-BE49-F238E27FC236}">
                <a16:creationId xmlns:a16="http://schemas.microsoft.com/office/drawing/2014/main" id="{F2B3973D-F8D4-46E1-8242-F1A2A374DDCB}"/>
              </a:ext>
            </a:extLst>
          </p:cNvPr>
          <p:cNvSpPr/>
          <p:nvPr/>
        </p:nvSpPr>
        <p:spPr>
          <a:xfrm>
            <a:off x="379567" y="6245852"/>
            <a:ext cx="5461752" cy="307777"/>
          </a:xfrm>
          <a:prstGeom prst="rect">
            <a:avLst/>
          </a:prstGeom>
        </p:spPr>
        <p:txBody>
          <a:bodyPr wrap="none">
            <a:spAutoFit/>
          </a:bodyPr>
          <a:lstStyle/>
          <a:p>
            <a:r>
              <a:rPr lang="en-US" sz="1400" i="1" dirty="0">
                <a:latin typeface="Montserrat Light" panose="00000400000000000000" pitchFamily="50" charset="0"/>
              </a:rPr>
              <a:t>2010 Mayo Foundation for Medical Education and Research </a:t>
            </a:r>
          </a:p>
        </p:txBody>
      </p:sp>
    </p:spTree>
    <p:extLst>
      <p:ext uri="{BB962C8B-B14F-4D97-AF65-F5344CB8AC3E}">
        <p14:creationId xmlns:p14="http://schemas.microsoft.com/office/powerpoint/2010/main" val="280192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79568" y="420181"/>
            <a:ext cx="2544106" cy="830997"/>
          </a:xfrm>
          <a:prstGeom prst="rect">
            <a:avLst/>
          </a:prstGeom>
          <a:noFill/>
        </p:spPr>
        <p:txBody>
          <a:bodyPr wrap="square" rtlCol="0">
            <a:spAutoFit/>
          </a:bodyPr>
          <a:lstStyle/>
          <a:p>
            <a:pPr lvl="0"/>
            <a:r>
              <a:rPr lang="en-US" sz="4800" b="1" dirty="0">
                <a:solidFill>
                  <a:srgbClr val="27B2B1"/>
                </a:solidFill>
                <a:latin typeface="Montserrat" panose="00000500000000000000" pitchFamily="50" charset="0"/>
                <a:cs typeface="Arial" panose="020B0604020202020204" pitchFamily="34" charset="0"/>
              </a:rPr>
              <a:t>Fruits</a:t>
            </a:r>
            <a:endParaRPr kumimoji="0" lang="id-ID" sz="4800" b="0" i="0" u="none" strike="noStrike" kern="1200" cap="none" spc="300" normalizeH="0" baseline="0" noProof="0" dirty="0">
              <a:ln>
                <a:noFill/>
              </a:ln>
              <a:solidFill>
                <a:srgbClr val="27B2B1"/>
              </a:solidFill>
              <a:effectLst/>
              <a:uLnTx/>
              <a:uFillTx/>
              <a:latin typeface="Montserrat" panose="00000500000000000000" pitchFamily="50" charset="0"/>
              <a:ea typeface="Lato Medium" panose="020F0502020204030203" pitchFamily="34" charset="0"/>
              <a:cs typeface="Lato Medium" panose="020F0502020204030203" pitchFamily="34" charset="0"/>
            </a:endParaRPr>
          </a:p>
        </p:txBody>
      </p:sp>
      <p:sp>
        <p:nvSpPr>
          <p:cNvPr id="3" name="TextBox 2">
            <a:extLst>
              <a:ext uri="{FF2B5EF4-FFF2-40B4-BE49-F238E27FC236}">
                <a16:creationId xmlns:a16="http://schemas.microsoft.com/office/drawing/2014/main" id="{39F51DCB-08EA-4465-8FBF-E312E025F847}"/>
              </a:ext>
            </a:extLst>
          </p:cNvPr>
          <p:cNvSpPr txBox="1"/>
          <p:nvPr/>
        </p:nvSpPr>
        <p:spPr>
          <a:xfrm>
            <a:off x="1366158" y="235515"/>
            <a:ext cx="1696453" cy="369332"/>
          </a:xfrm>
          <a:prstGeom prst="rect">
            <a:avLst/>
          </a:prstGeom>
          <a:noFill/>
        </p:spPr>
        <p:txBody>
          <a:bodyPr wrap="square" rtlCol="0">
            <a:spAutoFit/>
          </a:bodyPr>
          <a:lstStyle/>
          <a:p>
            <a:r>
              <a:rPr lang="en-US">
                <a:solidFill>
                  <a:srgbClr val="27B2B1"/>
                </a:solidFill>
                <a:latin typeface="Montserrat" panose="00000500000000000000" pitchFamily="50" charset="0"/>
              </a:rPr>
              <a:t>DAY6</a:t>
            </a:r>
            <a:endParaRPr lang="en-US" dirty="0">
              <a:solidFill>
                <a:srgbClr val="27B2B1"/>
              </a:solidFill>
              <a:latin typeface="Montserrat" panose="00000500000000000000" pitchFamily="50" charset="0"/>
            </a:endParaRPr>
          </a:p>
        </p:txBody>
      </p:sp>
      <p:graphicFrame>
        <p:nvGraphicFramePr>
          <p:cNvPr id="2" name="Table 1">
            <a:extLst>
              <a:ext uri="{FF2B5EF4-FFF2-40B4-BE49-F238E27FC236}">
                <a16:creationId xmlns:a16="http://schemas.microsoft.com/office/drawing/2014/main" id="{8439D1DE-E690-461D-B6E8-79B0EDBC8A95}"/>
              </a:ext>
            </a:extLst>
          </p:cNvPr>
          <p:cNvGraphicFramePr>
            <a:graphicFrameLocks noGrp="1"/>
          </p:cNvGraphicFramePr>
          <p:nvPr>
            <p:extLst>
              <p:ext uri="{D42A27DB-BD31-4B8C-83A1-F6EECF244321}">
                <p14:modId xmlns:p14="http://schemas.microsoft.com/office/powerpoint/2010/main" val="445293065"/>
              </p:ext>
            </p:extLst>
          </p:nvPr>
        </p:nvGraphicFramePr>
        <p:xfrm>
          <a:off x="523475" y="1435844"/>
          <a:ext cx="6096000" cy="494284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2190975777"/>
                    </a:ext>
                  </a:extLst>
                </a:gridCol>
                <a:gridCol w="3048000">
                  <a:extLst>
                    <a:ext uri="{9D8B030D-6E8A-4147-A177-3AD203B41FA5}">
                      <a16:colId xmlns:a16="http://schemas.microsoft.com/office/drawing/2014/main" val="2576347323"/>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(60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305258124"/>
                  </a:ext>
                </a:extLst>
              </a:tr>
              <a:tr h="270682">
                <a:tc>
                  <a:txBody>
                    <a:bodyPr/>
                    <a:lstStyle/>
                    <a:p>
                      <a:r>
                        <a:rPr lang="en-US" sz="1400" dirty="0">
                          <a:latin typeface="Montserrat Light" panose="00000400000000000000" pitchFamily="50" charset="0"/>
                        </a:rPr>
                        <a:t>Blackberries </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70388903"/>
                  </a:ext>
                </a:extLst>
              </a:tr>
              <a:tr h="228600">
                <a:tc>
                  <a:txBody>
                    <a:bodyPr/>
                    <a:lstStyle/>
                    <a:p>
                      <a:r>
                        <a:rPr lang="en-US" sz="1400" dirty="0">
                          <a:latin typeface="Montserrat Light" panose="00000400000000000000" pitchFamily="50" charset="0"/>
                        </a:rPr>
                        <a:t>Blueberries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¾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09565638"/>
                  </a:ext>
                </a:extLst>
              </a:tr>
              <a:tr h="240202">
                <a:tc>
                  <a:txBody>
                    <a:bodyPr/>
                    <a:lstStyle/>
                    <a:p>
                      <a:r>
                        <a:rPr lang="en-US" sz="1400" dirty="0">
                          <a:latin typeface="Montserrat Light" panose="00000400000000000000" pitchFamily="50" charset="0"/>
                        </a:rPr>
                        <a:t>Breadfruit</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¼</a:t>
                      </a:r>
                      <a:r>
                        <a:rPr lang="en-US" sz="1400" baseline="0" dirty="0">
                          <a:latin typeface="Montserrat Light" panose="00000400000000000000" pitchFamily="50" charset="0"/>
                        </a:rPr>
                        <a:t>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953497217"/>
                  </a:ext>
                </a:extLst>
              </a:tr>
              <a:tr h="224962">
                <a:tc>
                  <a:txBody>
                    <a:bodyPr/>
                    <a:lstStyle/>
                    <a:p>
                      <a:r>
                        <a:rPr lang="en-US" sz="1400" dirty="0">
                          <a:latin typeface="Montserrat Light" panose="00000400000000000000" pitchFamily="50" charset="0"/>
                        </a:rPr>
                        <a:t>Cantaloupe</a:t>
                      </a:r>
                      <a:r>
                        <a:rPr lang="en-US" sz="1400" baseline="0" dirty="0">
                          <a:latin typeface="Montserrat Light" panose="00000400000000000000" pitchFamily="50" charset="0"/>
                        </a:rPr>
                        <a:t> (muskmelon)</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cup cubed or 1/3 small melon</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33837731"/>
                  </a:ext>
                </a:extLst>
              </a:tr>
              <a:tr h="224962">
                <a:tc>
                  <a:txBody>
                    <a:bodyPr/>
                    <a:lstStyle/>
                    <a:p>
                      <a:r>
                        <a:rPr lang="en-US" sz="1400" dirty="0">
                          <a:latin typeface="Montserrat Light" panose="00000400000000000000" pitchFamily="50" charset="0"/>
                        </a:rPr>
                        <a:t>Cherries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15 fruits</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191715705"/>
                  </a:ext>
                </a:extLst>
              </a:tr>
              <a:tr h="224962">
                <a:tc>
                  <a:txBody>
                    <a:bodyPr/>
                    <a:lstStyle/>
                    <a:p>
                      <a:r>
                        <a:rPr lang="en-US" sz="1400" dirty="0">
                          <a:latin typeface="Montserrat Light" panose="00000400000000000000" pitchFamily="50" charset="0"/>
                        </a:rPr>
                        <a:t>Clementine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small</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145357970"/>
                  </a:ext>
                </a:extLst>
              </a:tr>
              <a:tr h="224962">
                <a:tc>
                  <a:txBody>
                    <a:bodyPr/>
                    <a:lstStyle/>
                    <a:p>
                      <a:r>
                        <a:rPr lang="en-US" sz="1400" dirty="0">
                          <a:latin typeface="Montserrat Light" panose="00000400000000000000" pitchFamily="50" charset="0"/>
                        </a:rPr>
                        <a:t>Dates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3 fruits</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065827937"/>
                  </a:ext>
                </a:extLst>
              </a:tr>
              <a:tr h="224962">
                <a:tc>
                  <a:txBody>
                    <a:bodyPr/>
                    <a:lstStyle/>
                    <a:p>
                      <a:r>
                        <a:rPr lang="en-US" sz="1400" dirty="0">
                          <a:latin typeface="Montserrat Light" panose="00000400000000000000" pitchFamily="50" charset="0"/>
                        </a:rPr>
                        <a:t>Figs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small</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35426174"/>
                  </a:ext>
                </a:extLst>
              </a:tr>
              <a:tr h="224962">
                <a:tc>
                  <a:txBody>
                    <a:bodyPr/>
                    <a:lstStyle/>
                    <a:p>
                      <a:r>
                        <a:rPr lang="en-US" sz="1400" dirty="0">
                          <a:latin typeface="Montserrat Light" panose="00000400000000000000" pitchFamily="50" charset="0"/>
                        </a:rPr>
                        <a:t>Grapefruit</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¾ cup sections or ½ large</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761912484"/>
                  </a:ext>
                </a:extLst>
              </a:tr>
              <a:tr h="224962">
                <a:tc>
                  <a:txBody>
                    <a:bodyPr/>
                    <a:lstStyle/>
                    <a:p>
                      <a:r>
                        <a:rPr lang="en-US" sz="1400" dirty="0">
                          <a:latin typeface="Montserrat Light" panose="00000400000000000000" pitchFamily="50" charset="0"/>
                        </a:rPr>
                        <a:t>Grapes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cup (about 30)</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08589150"/>
                  </a:ext>
                </a:extLst>
              </a:tr>
              <a:tr h="224962">
                <a:tc>
                  <a:txBody>
                    <a:bodyPr/>
                    <a:lstStyle/>
                    <a:p>
                      <a:r>
                        <a:rPr lang="en-US" sz="1400" dirty="0">
                          <a:latin typeface="Montserrat Light" panose="00000400000000000000" pitchFamily="50" charset="0"/>
                        </a:rPr>
                        <a:t>Honeydew Melon</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cup cubed</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927672207"/>
                  </a:ext>
                </a:extLst>
              </a:tr>
              <a:tr h="224962">
                <a:tc>
                  <a:txBody>
                    <a:bodyPr/>
                    <a:lstStyle/>
                    <a:p>
                      <a:r>
                        <a:rPr lang="en-US" sz="1400" dirty="0">
                          <a:latin typeface="Montserrat Light" panose="00000400000000000000" pitchFamily="50" charset="0"/>
                        </a:rPr>
                        <a:t>Kiwi</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large</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966761323"/>
                  </a:ext>
                </a:extLst>
              </a:tr>
              <a:tr h="224962">
                <a:tc>
                  <a:txBody>
                    <a:bodyPr/>
                    <a:lstStyle/>
                    <a:p>
                      <a:r>
                        <a:rPr lang="en-US" sz="1400" dirty="0">
                          <a:latin typeface="Montserrat Light" panose="00000400000000000000" pitchFamily="50" charset="0"/>
                        </a:rPr>
                        <a:t>Lemon</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3 medium</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754927964"/>
                  </a:ext>
                </a:extLst>
              </a:tr>
              <a:tr h="224962">
                <a:tc>
                  <a:txBody>
                    <a:bodyPr/>
                    <a:lstStyle/>
                    <a:p>
                      <a:r>
                        <a:rPr lang="en-US" sz="1400" dirty="0">
                          <a:latin typeface="Montserrat Light" panose="00000400000000000000" pitchFamily="50" charset="0"/>
                        </a:rPr>
                        <a:t>Litchi</a:t>
                      </a:r>
                      <a:r>
                        <a:rPr lang="en-US" sz="1400" baseline="0" dirty="0">
                          <a:latin typeface="Montserrat Light" panose="00000400000000000000" pitchFamily="50" charset="0"/>
                        </a:rPr>
                        <a:t> (Lychee)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10 fruits ( ½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325183859"/>
                  </a:ext>
                </a:extLst>
              </a:tr>
              <a:tr h="224962">
                <a:tc>
                  <a:txBody>
                    <a:bodyPr/>
                    <a:lstStyle/>
                    <a:p>
                      <a:r>
                        <a:rPr lang="en-US" sz="1400" dirty="0">
                          <a:latin typeface="Montserrat Light" panose="00000400000000000000" pitchFamily="50" charset="0"/>
                        </a:rPr>
                        <a:t>Mango</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 diced</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114252"/>
                  </a:ext>
                </a:extLst>
              </a:tr>
            </a:tbl>
          </a:graphicData>
        </a:graphic>
      </p:graphicFrame>
      <p:sp>
        <p:nvSpPr>
          <p:cNvPr id="6" name="Rectangle 5">
            <a:extLst>
              <a:ext uri="{FF2B5EF4-FFF2-40B4-BE49-F238E27FC236}">
                <a16:creationId xmlns:a16="http://schemas.microsoft.com/office/drawing/2014/main" id="{B3B4709A-C092-4E2A-A880-42B9DD841D01}"/>
              </a:ext>
            </a:extLst>
          </p:cNvPr>
          <p:cNvSpPr/>
          <p:nvPr/>
        </p:nvSpPr>
        <p:spPr>
          <a:xfrm>
            <a:off x="483195" y="6496954"/>
            <a:ext cx="5461752" cy="307777"/>
          </a:xfrm>
          <a:prstGeom prst="rect">
            <a:avLst/>
          </a:prstGeom>
        </p:spPr>
        <p:txBody>
          <a:bodyPr wrap="none">
            <a:spAutoFit/>
          </a:bodyPr>
          <a:lstStyle/>
          <a:p>
            <a:r>
              <a:rPr lang="en-US" sz="1400" i="1" dirty="0">
                <a:latin typeface="Montserrat Light" panose="00000400000000000000" pitchFamily="50" charset="0"/>
              </a:rPr>
              <a:t>2010 Mayo Foundation for Medical Education and Research </a:t>
            </a:r>
          </a:p>
        </p:txBody>
      </p:sp>
      <p:sp>
        <p:nvSpPr>
          <p:cNvPr id="9" name="Picture Placeholder 8">
            <a:extLst>
              <a:ext uri="{FF2B5EF4-FFF2-40B4-BE49-F238E27FC236}">
                <a16:creationId xmlns:a16="http://schemas.microsoft.com/office/drawing/2014/main" id="{7D364ACC-79D8-476E-9EF5-B0C2ED8DCF6F}"/>
              </a:ext>
            </a:extLst>
          </p:cNvPr>
          <p:cNvSpPr>
            <a:spLocks noGrp="1"/>
          </p:cNvSpPr>
          <p:nvPr>
            <p:ph type="pic" sz="quarter" idx="10"/>
          </p:nvPr>
        </p:nvSpPr>
        <p:spPr/>
      </p:sp>
      <p:pic>
        <p:nvPicPr>
          <p:cNvPr id="10" name="Picture Placeholder 6" descr="A store filled with lots of fresh produce&#10;&#10;Description automatically generated">
            <a:extLst>
              <a:ext uri="{FF2B5EF4-FFF2-40B4-BE49-F238E27FC236}">
                <a16:creationId xmlns:a16="http://schemas.microsoft.com/office/drawing/2014/main" id="{3094F76E-694C-4BAB-9817-9F81EEE9DD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424" r="12424"/>
          <a:stretch>
            <a:fillRect/>
          </a:stretch>
        </p:blipFill>
        <p:spPr>
          <a:xfrm>
            <a:off x="7976936" y="1557343"/>
            <a:ext cx="2936875" cy="365760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pic>
    </p:spTree>
    <p:extLst>
      <p:ext uri="{BB962C8B-B14F-4D97-AF65-F5344CB8AC3E}">
        <p14:creationId xmlns:p14="http://schemas.microsoft.com/office/powerpoint/2010/main" val="115588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79568" y="420181"/>
            <a:ext cx="2544106" cy="830997"/>
          </a:xfrm>
          <a:prstGeom prst="rect">
            <a:avLst/>
          </a:prstGeom>
          <a:noFill/>
        </p:spPr>
        <p:txBody>
          <a:bodyPr wrap="square" rtlCol="0">
            <a:spAutoFit/>
          </a:bodyPr>
          <a:lstStyle/>
          <a:p>
            <a:pPr lvl="0"/>
            <a:r>
              <a:rPr lang="en-US" sz="4800" b="1" dirty="0">
                <a:solidFill>
                  <a:srgbClr val="27B2B1"/>
                </a:solidFill>
                <a:latin typeface="Montserrat" panose="00000500000000000000" pitchFamily="50" charset="0"/>
                <a:cs typeface="Arial" panose="020B0604020202020204" pitchFamily="34" charset="0"/>
              </a:rPr>
              <a:t>Fruits</a:t>
            </a:r>
            <a:endParaRPr kumimoji="0" lang="id-ID" sz="4800" b="0" i="0" u="none" strike="noStrike" kern="1200" cap="none" spc="300" normalizeH="0" baseline="0" noProof="0" dirty="0">
              <a:ln>
                <a:noFill/>
              </a:ln>
              <a:solidFill>
                <a:srgbClr val="27B2B1"/>
              </a:solidFill>
              <a:effectLst/>
              <a:uLnTx/>
              <a:uFillTx/>
              <a:latin typeface="Montserrat" panose="00000500000000000000" pitchFamily="50" charset="0"/>
              <a:ea typeface="Lato Medium" panose="020F0502020204030203" pitchFamily="34" charset="0"/>
              <a:cs typeface="Lato Medium" panose="020F0502020204030203" pitchFamily="34" charset="0"/>
            </a:endParaRPr>
          </a:p>
        </p:txBody>
      </p:sp>
      <p:sp>
        <p:nvSpPr>
          <p:cNvPr id="3" name="TextBox 2">
            <a:extLst>
              <a:ext uri="{FF2B5EF4-FFF2-40B4-BE49-F238E27FC236}">
                <a16:creationId xmlns:a16="http://schemas.microsoft.com/office/drawing/2014/main" id="{39F51DCB-08EA-4465-8FBF-E312E025F847}"/>
              </a:ext>
            </a:extLst>
          </p:cNvPr>
          <p:cNvSpPr txBox="1"/>
          <p:nvPr/>
        </p:nvSpPr>
        <p:spPr>
          <a:xfrm>
            <a:off x="1366158" y="235515"/>
            <a:ext cx="1696453"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DAY6</a:t>
            </a:r>
          </a:p>
        </p:txBody>
      </p:sp>
      <p:graphicFrame>
        <p:nvGraphicFramePr>
          <p:cNvPr id="2" name="Table 1">
            <a:extLst>
              <a:ext uri="{FF2B5EF4-FFF2-40B4-BE49-F238E27FC236}">
                <a16:creationId xmlns:a16="http://schemas.microsoft.com/office/drawing/2014/main" id="{879E426C-BCF2-45BE-9FA3-F268B4464D3D}"/>
              </a:ext>
            </a:extLst>
          </p:cNvPr>
          <p:cNvGraphicFramePr>
            <a:graphicFrameLocks noGrp="1"/>
          </p:cNvGraphicFramePr>
          <p:nvPr>
            <p:extLst>
              <p:ext uri="{D42A27DB-BD31-4B8C-83A1-F6EECF244321}">
                <p14:modId xmlns:p14="http://schemas.microsoft.com/office/powerpoint/2010/main" val="1208857031"/>
              </p:ext>
            </p:extLst>
          </p:nvPr>
        </p:nvGraphicFramePr>
        <p:xfrm>
          <a:off x="523475" y="1435844"/>
          <a:ext cx="6096000" cy="494284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1908622007"/>
                    </a:ext>
                  </a:extLst>
                </a:gridCol>
                <a:gridCol w="3048000">
                  <a:extLst>
                    <a:ext uri="{9D8B030D-6E8A-4147-A177-3AD203B41FA5}">
                      <a16:colId xmlns:a16="http://schemas.microsoft.com/office/drawing/2014/main" val="1413290084"/>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(60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59689508"/>
                  </a:ext>
                </a:extLst>
              </a:tr>
              <a:tr h="270682">
                <a:tc>
                  <a:txBody>
                    <a:bodyPr/>
                    <a:lstStyle/>
                    <a:p>
                      <a:r>
                        <a:rPr lang="en-US" sz="1400" dirty="0">
                          <a:latin typeface="Montserrat Light" panose="00000400000000000000" pitchFamily="50" charset="0"/>
                        </a:rPr>
                        <a:t>Melon Balls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cup (8 balls)</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709899187"/>
                  </a:ext>
                </a:extLst>
              </a:tr>
              <a:tr h="228600">
                <a:tc>
                  <a:txBody>
                    <a:bodyPr/>
                    <a:lstStyle/>
                    <a:p>
                      <a:r>
                        <a:rPr lang="en-US" sz="1400" dirty="0">
                          <a:latin typeface="Montserrat Light" panose="00000400000000000000" pitchFamily="50" charset="0"/>
                        </a:rPr>
                        <a:t>Mixed Fruit, dried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3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992577371"/>
                  </a:ext>
                </a:extLst>
              </a:tr>
              <a:tr h="240202">
                <a:tc>
                  <a:txBody>
                    <a:bodyPr/>
                    <a:lstStyle/>
                    <a:p>
                      <a:r>
                        <a:rPr lang="en-US" sz="1400" dirty="0">
                          <a:latin typeface="Montserrat Light" panose="00000400000000000000" pitchFamily="50" charset="0"/>
                        </a:rPr>
                        <a:t>Mixed Fruit Cocktail, canned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¾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553440744"/>
                  </a:ext>
                </a:extLst>
              </a:tr>
              <a:tr h="224962">
                <a:tc>
                  <a:txBody>
                    <a:bodyPr/>
                    <a:lstStyle/>
                    <a:p>
                      <a:r>
                        <a:rPr lang="en-US" sz="1400" dirty="0">
                          <a:latin typeface="Montserrat Light" panose="00000400000000000000" pitchFamily="50" charset="0"/>
                        </a:rPr>
                        <a:t>Nectarine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fruit</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48539858"/>
                  </a:ext>
                </a:extLst>
              </a:tr>
              <a:tr h="224962">
                <a:tc>
                  <a:txBody>
                    <a:bodyPr/>
                    <a:lstStyle/>
                    <a:p>
                      <a:r>
                        <a:rPr lang="en-US" sz="1400" dirty="0">
                          <a:latin typeface="Montserrat Light" panose="00000400000000000000" pitchFamily="50" charset="0"/>
                        </a:rPr>
                        <a:t>Orange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¾ cup sections or 1 medium</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89687055"/>
                  </a:ext>
                </a:extLst>
              </a:tr>
              <a:tr h="224962">
                <a:tc>
                  <a:txBody>
                    <a:bodyPr/>
                    <a:lstStyle/>
                    <a:p>
                      <a:r>
                        <a:rPr lang="en-US" sz="1400" dirty="0">
                          <a:latin typeface="Montserrat Light" panose="00000400000000000000" pitchFamily="50" charset="0"/>
                        </a:rPr>
                        <a:t>Papaya</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cup cubes</a:t>
                      </a:r>
                      <a:r>
                        <a:rPr lang="en-US" sz="1400" baseline="0" dirty="0">
                          <a:latin typeface="Montserrat Light" panose="00000400000000000000" pitchFamily="50" charset="0"/>
                        </a:rPr>
                        <a:t> or 1 medium</a:t>
                      </a:r>
                      <a:endParaRPr lang="en-US" sz="1400" baseline="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673301916"/>
                  </a:ext>
                </a:extLst>
              </a:tr>
              <a:tr h="224962">
                <a:tc>
                  <a:txBody>
                    <a:bodyPr/>
                    <a:lstStyle/>
                    <a:p>
                      <a:r>
                        <a:rPr lang="en-US" sz="1400" dirty="0">
                          <a:latin typeface="Montserrat Light" panose="00000400000000000000" pitchFamily="50" charset="0"/>
                        </a:rPr>
                        <a:t>Mango</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 diced</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901928905"/>
                  </a:ext>
                </a:extLst>
              </a:tr>
              <a:tr h="224962">
                <a:tc>
                  <a:txBody>
                    <a:bodyPr/>
                    <a:lstStyle/>
                    <a:p>
                      <a:r>
                        <a:rPr lang="en-US" sz="1400" dirty="0">
                          <a:latin typeface="Montserrat Light" panose="00000400000000000000" pitchFamily="50" charset="0"/>
                        </a:rPr>
                        <a:t>Melon Balls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cup (8 balls)</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169787878"/>
                  </a:ext>
                </a:extLst>
              </a:tr>
              <a:tr h="224962">
                <a:tc>
                  <a:txBody>
                    <a:bodyPr/>
                    <a:lstStyle/>
                    <a:p>
                      <a:r>
                        <a:rPr lang="en-US" sz="1400" dirty="0">
                          <a:latin typeface="Montserrat Light" panose="00000400000000000000" pitchFamily="50" charset="0"/>
                        </a:rPr>
                        <a:t>Mixed Fruit, dried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3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948681681"/>
                  </a:ext>
                </a:extLst>
              </a:tr>
              <a:tr h="224962">
                <a:tc>
                  <a:txBody>
                    <a:bodyPr/>
                    <a:lstStyle/>
                    <a:p>
                      <a:r>
                        <a:rPr lang="en-US" sz="1400" dirty="0">
                          <a:latin typeface="Montserrat Light" panose="00000400000000000000" pitchFamily="50" charset="0"/>
                        </a:rPr>
                        <a:t>Mixed Fruit Cocktail, canned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¾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598829730"/>
                  </a:ext>
                </a:extLst>
              </a:tr>
              <a:tr h="224962">
                <a:tc>
                  <a:txBody>
                    <a:bodyPr/>
                    <a:lstStyle/>
                    <a:p>
                      <a:r>
                        <a:rPr lang="en-US" sz="1400" dirty="0">
                          <a:latin typeface="Montserrat Light" panose="00000400000000000000" pitchFamily="50" charset="0"/>
                        </a:rPr>
                        <a:t>Nectarine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fruit</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108486350"/>
                  </a:ext>
                </a:extLst>
              </a:tr>
              <a:tr h="224962">
                <a:tc>
                  <a:txBody>
                    <a:bodyPr/>
                    <a:lstStyle/>
                    <a:p>
                      <a:r>
                        <a:rPr lang="en-US" sz="1400" dirty="0">
                          <a:latin typeface="Montserrat Light" panose="00000400000000000000" pitchFamily="50" charset="0"/>
                        </a:rPr>
                        <a:t>Orange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¾ cup sections or 1 medium</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694367910"/>
                  </a:ext>
                </a:extLst>
              </a:tr>
              <a:tr h="224962">
                <a:tc>
                  <a:txBody>
                    <a:bodyPr/>
                    <a:lstStyle/>
                    <a:p>
                      <a:r>
                        <a:rPr lang="en-US" sz="1400" dirty="0">
                          <a:latin typeface="Montserrat Light" panose="00000400000000000000" pitchFamily="50" charset="0"/>
                        </a:rPr>
                        <a:t>Papaya</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cup cubes</a:t>
                      </a:r>
                      <a:r>
                        <a:rPr lang="en-US" sz="1400" baseline="0" dirty="0">
                          <a:latin typeface="Montserrat Light" panose="00000400000000000000" pitchFamily="50" charset="0"/>
                        </a:rPr>
                        <a:t> or 1 medium</a:t>
                      </a:r>
                      <a:endParaRPr lang="en-US" sz="1400" baseline="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802019252"/>
                  </a:ext>
                </a:extLst>
              </a:tr>
              <a:tr h="224962">
                <a:tc>
                  <a:txBody>
                    <a:bodyPr/>
                    <a:lstStyle/>
                    <a:p>
                      <a:r>
                        <a:rPr lang="en-US" sz="1400" dirty="0">
                          <a:latin typeface="Montserrat Light" panose="00000400000000000000" pitchFamily="50" charset="0"/>
                        </a:rPr>
                        <a:t>Peach</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¾ cup sections or 1 medium</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133264702"/>
                  </a:ext>
                </a:extLst>
              </a:tr>
              <a:tr h="224962">
                <a:tc>
                  <a:txBody>
                    <a:bodyPr/>
                    <a:lstStyle/>
                    <a:p>
                      <a:r>
                        <a:rPr lang="en-US" sz="1400" dirty="0">
                          <a:latin typeface="Montserrat Light" panose="00000400000000000000" pitchFamily="50" charset="0"/>
                        </a:rPr>
                        <a:t>Peach,</a:t>
                      </a:r>
                      <a:r>
                        <a:rPr lang="en-US" sz="1400" baseline="0" dirty="0">
                          <a:latin typeface="Montserrat Light" panose="00000400000000000000" pitchFamily="50" charset="0"/>
                        </a:rPr>
                        <a:t> canned in juice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a:t>
                      </a:r>
                      <a:r>
                        <a:rPr lang="en-US" sz="1400" baseline="0" dirty="0">
                          <a:latin typeface="Montserrat Light" panose="00000400000000000000" pitchFamily="50" charset="0"/>
                        </a:rPr>
                        <a:t> cup slices</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80462693"/>
                  </a:ext>
                </a:extLst>
              </a:tr>
            </a:tbl>
          </a:graphicData>
        </a:graphic>
      </p:graphicFrame>
      <p:sp>
        <p:nvSpPr>
          <p:cNvPr id="6" name="Rectangle 5">
            <a:extLst>
              <a:ext uri="{FF2B5EF4-FFF2-40B4-BE49-F238E27FC236}">
                <a16:creationId xmlns:a16="http://schemas.microsoft.com/office/drawing/2014/main" id="{A5C254B8-04A2-4468-BA52-EE4797838850}"/>
              </a:ext>
            </a:extLst>
          </p:cNvPr>
          <p:cNvSpPr/>
          <p:nvPr/>
        </p:nvSpPr>
        <p:spPr>
          <a:xfrm>
            <a:off x="379568" y="6437819"/>
            <a:ext cx="6096000" cy="307777"/>
          </a:xfrm>
          <a:prstGeom prst="rect">
            <a:avLst/>
          </a:prstGeom>
        </p:spPr>
        <p:txBody>
          <a:bodyPr>
            <a:spAutoFit/>
          </a:bodyPr>
          <a:lstStyle/>
          <a:p>
            <a:r>
              <a:rPr lang="en-US" sz="1400" i="1" dirty="0">
                <a:latin typeface="Montserrat Light" panose="00000400000000000000" pitchFamily="50" charset="0"/>
              </a:rPr>
              <a:t>2010 Mayo Foundation for Medical Education and Research </a:t>
            </a:r>
          </a:p>
        </p:txBody>
      </p:sp>
      <p:sp>
        <p:nvSpPr>
          <p:cNvPr id="9" name="Picture Placeholder 8">
            <a:extLst>
              <a:ext uri="{FF2B5EF4-FFF2-40B4-BE49-F238E27FC236}">
                <a16:creationId xmlns:a16="http://schemas.microsoft.com/office/drawing/2014/main" id="{2D314A69-F11A-4CCB-91B3-7BEFF9D1E1DE}"/>
              </a:ext>
            </a:extLst>
          </p:cNvPr>
          <p:cNvSpPr>
            <a:spLocks noGrp="1"/>
          </p:cNvSpPr>
          <p:nvPr>
            <p:ph type="pic" sz="quarter" idx="10"/>
          </p:nvPr>
        </p:nvSpPr>
        <p:spPr/>
      </p:sp>
      <p:pic>
        <p:nvPicPr>
          <p:cNvPr id="10" name="Picture Placeholder 6" descr="A store filled with lots of fresh produce&#10;&#10;Description automatically generated">
            <a:extLst>
              <a:ext uri="{FF2B5EF4-FFF2-40B4-BE49-F238E27FC236}">
                <a16:creationId xmlns:a16="http://schemas.microsoft.com/office/drawing/2014/main" id="{67CD3A74-44C2-4ED8-BCBD-1A55B0858C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424" r="12424"/>
          <a:stretch>
            <a:fillRect/>
          </a:stretch>
        </p:blipFill>
        <p:spPr>
          <a:xfrm>
            <a:off x="7976936" y="1557343"/>
            <a:ext cx="2936875" cy="365760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pic>
    </p:spTree>
    <p:extLst>
      <p:ext uri="{BB962C8B-B14F-4D97-AF65-F5344CB8AC3E}">
        <p14:creationId xmlns:p14="http://schemas.microsoft.com/office/powerpoint/2010/main" val="4191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79568" y="420181"/>
            <a:ext cx="2544106" cy="830997"/>
          </a:xfrm>
          <a:prstGeom prst="rect">
            <a:avLst/>
          </a:prstGeom>
          <a:noFill/>
        </p:spPr>
        <p:txBody>
          <a:bodyPr wrap="square" rtlCol="0">
            <a:spAutoFit/>
          </a:bodyPr>
          <a:lstStyle/>
          <a:p>
            <a:pPr lvl="0"/>
            <a:r>
              <a:rPr lang="en-US" sz="4800" b="1" dirty="0">
                <a:solidFill>
                  <a:srgbClr val="27B2B1"/>
                </a:solidFill>
                <a:latin typeface="Montserrat" panose="00000500000000000000" pitchFamily="50" charset="0"/>
                <a:cs typeface="Arial" panose="020B0604020202020204" pitchFamily="34" charset="0"/>
              </a:rPr>
              <a:t>Fruits</a:t>
            </a:r>
            <a:endParaRPr kumimoji="0" lang="id-ID" sz="4800" b="0" i="0" u="none" strike="noStrike" kern="1200" cap="none" spc="300" normalizeH="0" baseline="0" noProof="0" dirty="0">
              <a:ln>
                <a:noFill/>
              </a:ln>
              <a:solidFill>
                <a:srgbClr val="27B2B1"/>
              </a:solidFill>
              <a:effectLst/>
              <a:uLnTx/>
              <a:uFillTx/>
              <a:latin typeface="Montserrat" panose="00000500000000000000" pitchFamily="50" charset="0"/>
              <a:ea typeface="Lato Medium" panose="020F0502020204030203" pitchFamily="34" charset="0"/>
              <a:cs typeface="Lato Medium" panose="020F0502020204030203" pitchFamily="34" charset="0"/>
            </a:endParaRPr>
          </a:p>
        </p:txBody>
      </p:sp>
      <p:sp>
        <p:nvSpPr>
          <p:cNvPr id="3" name="TextBox 2">
            <a:extLst>
              <a:ext uri="{FF2B5EF4-FFF2-40B4-BE49-F238E27FC236}">
                <a16:creationId xmlns:a16="http://schemas.microsoft.com/office/drawing/2014/main" id="{39F51DCB-08EA-4465-8FBF-E312E025F847}"/>
              </a:ext>
            </a:extLst>
          </p:cNvPr>
          <p:cNvSpPr txBox="1"/>
          <p:nvPr/>
        </p:nvSpPr>
        <p:spPr>
          <a:xfrm>
            <a:off x="1366158" y="235515"/>
            <a:ext cx="1696453" cy="369332"/>
          </a:xfrm>
          <a:prstGeom prst="rect">
            <a:avLst/>
          </a:prstGeom>
          <a:noFill/>
        </p:spPr>
        <p:txBody>
          <a:bodyPr wrap="square" rtlCol="0">
            <a:spAutoFit/>
          </a:bodyPr>
          <a:lstStyle/>
          <a:p>
            <a:r>
              <a:rPr lang="en-US">
                <a:solidFill>
                  <a:srgbClr val="27B2B1"/>
                </a:solidFill>
                <a:latin typeface="Montserrat" panose="00000500000000000000" pitchFamily="50" charset="0"/>
              </a:rPr>
              <a:t>DAY6</a:t>
            </a:r>
            <a:endParaRPr lang="en-US" dirty="0">
              <a:solidFill>
                <a:srgbClr val="27B2B1"/>
              </a:solidFill>
              <a:latin typeface="Montserrat" panose="00000500000000000000" pitchFamily="50" charset="0"/>
            </a:endParaRPr>
          </a:p>
        </p:txBody>
      </p:sp>
      <p:graphicFrame>
        <p:nvGraphicFramePr>
          <p:cNvPr id="2" name="Table 1">
            <a:extLst>
              <a:ext uri="{FF2B5EF4-FFF2-40B4-BE49-F238E27FC236}">
                <a16:creationId xmlns:a16="http://schemas.microsoft.com/office/drawing/2014/main" id="{FA20A80A-C579-4761-92CF-F2DF01B181D0}"/>
              </a:ext>
            </a:extLst>
          </p:cNvPr>
          <p:cNvGraphicFramePr>
            <a:graphicFrameLocks noGrp="1"/>
          </p:cNvGraphicFramePr>
          <p:nvPr>
            <p:extLst>
              <p:ext uri="{D42A27DB-BD31-4B8C-83A1-F6EECF244321}">
                <p14:modId xmlns:p14="http://schemas.microsoft.com/office/powerpoint/2010/main" val="3168208939"/>
              </p:ext>
            </p:extLst>
          </p:nvPr>
        </p:nvGraphicFramePr>
        <p:xfrm>
          <a:off x="492967" y="1769639"/>
          <a:ext cx="6096000" cy="402844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1525995510"/>
                    </a:ext>
                  </a:extLst>
                </a:gridCol>
                <a:gridCol w="3048000">
                  <a:extLst>
                    <a:ext uri="{9D8B030D-6E8A-4147-A177-3AD203B41FA5}">
                      <a16:colId xmlns:a16="http://schemas.microsoft.com/office/drawing/2014/main" val="2393204294"/>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(60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6937898"/>
                  </a:ext>
                </a:extLst>
              </a:tr>
              <a:tr h="270682">
                <a:tc>
                  <a:txBody>
                    <a:bodyPr/>
                    <a:lstStyle/>
                    <a:p>
                      <a:r>
                        <a:rPr lang="en-US" sz="1400" dirty="0">
                          <a:latin typeface="Montserrat Light" panose="00000400000000000000" pitchFamily="50" charset="0"/>
                        </a:rPr>
                        <a:t>Pineapple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1/2 cup cubed or 2 rings</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40969269"/>
                  </a:ext>
                </a:extLst>
              </a:tr>
              <a:tr h="228600">
                <a:tc>
                  <a:txBody>
                    <a:bodyPr/>
                    <a:lstStyle/>
                    <a:p>
                      <a:r>
                        <a:rPr lang="en-US" sz="1400" dirty="0">
                          <a:latin typeface="Montserrat Light" panose="00000400000000000000" pitchFamily="50" charset="0"/>
                        </a:rPr>
                        <a:t>Pineapple,</a:t>
                      </a:r>
                      <a:r>
                        <a:rPr lang="en-US" sz="1400" baseline="0" dirty="0">
                          <a:latin typeface="Montserrat Light" panose="00000400000000000000" pitchFamily="50" charset="0"/>
                        </a:rPr>
                        <a:t> canned in juice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1/3</a:t>
                      </a:r>
                      <a:r>
                        <a:rPr lang="en-US" sz="1400" baseline="0" dirty="0">
                          <a:latin typeface="Montserrat Light" panose="00000400000000000000" pitchFamily="50" charset="0"/>
                        </a:rPr>
                        <a:t> cup crushed or 2 rings</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2770719"/>
                  </a:ext>
                </a:extLst>
              </a:tr>
              <a:tr h="240202">
                <a:tc>
                  <a:txBody>
                    <a:bodyPr/>
                    <a:lstStyle/>
                    <a:p>
                      <a:r>
                        <a:rPr lang="en-US" sz="1400" dirty="0">
                          <a:latin typeface="Montserrat Light" panose="00000400000000000000" pitchFamily="50" charset="0"/>
                        </a:rPr>
                        <a:t>Plums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fruit</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330342219"/>
                  </a:ext>
                </a:extLst>
              </a:tr>
              <a:tr h="224962">
                <a:tc>
                  <a:txBody>
                    <a:bodyPr/>
                    <a:lstStyle/>
                    <a:p>
                      <a:r>
                        <a:rPr lang="en-US" sz="1400" dirty="0">
                          <a:latin typeface="Montserrat Light" panose="00000400000000000000" pitchFamily="50" charset="0"/>
                        </a:rPr>
                        <a:t>Pomegranate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97938043"/>
                  </a:ext>
                </a:extLst>
              </a:tr>
              <a:tr h="224962">
                <a:tc>
                  <a:txBody>
                    <a:bodyPr/>
                    <a:lstStyle/>
                    <a:p>
                      <a:r>
                        <a:rPr lang="en-US" sz="1400" dirty="0">
                          <a:latin typeface="Montserrat Light" panose="00000400000000000000" pitchFamily="50" charset="0"/>
                        </a:rPr>
                        <a:t>Prunes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3 fruit</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53684590"/>
                  </a:ext>
                </a:extLst>
              </a:tr>
              <a:tr h="224962">
                <a:tc>
                  <a:txBody>
                    <a:bodyPr/>
                    <a:lstStyle/>
                    <a:p>
                      <a:r>
                        <a:rPr lang="en-US" sz="1400" dirty="0">
                          <a:latin typeface="Montserrat Light" panose="00000400000000000000" pitchFamily="50" charset="0"/>
                        </a:rPr>
                        <a:t>Quince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fruit</a:t>
                      </a:r>
                      <a:r>
                        <a:rPr lang="en-US" sz="1400" baseline="0" dirty="0">
                          <a:latin typeface="Montserrat Light" panose="00000400000000000000" pitchFamily="50" charset="0"/>
                        </a:rPr>
                        <a:t> (3 oz.)</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29683285"/>
                  </a:ext>
                </a:extLst>
              </a:tr>
              <a:tr h="224962">
                <a:tc>
                  <a:txBody>
                    <a:bodyPr/>
                    <a:lstStyle/>
                    <a:p>
                      <a:r>
                        <a:rPr lang="en-US" sz="1400" dirty="0">
                          <a:latin typeface="Montserrat Light" panose="00000400000000000000" pitchFamily="50" charset="0"/>
                        </a:rPr>
                        <a:t>Raisins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661129812"/>
                  </a:ext>
                </a:extLst>
              </a:tr>
              <a:tr h="224962">
                <a:tc>
                  <a:txBody>
                    <a:bodyPr/>
                    <a:lstStyle/>
                    <a:p>
                      <a:r>
                        <a:rPr lang="en-US" sz="1400" dirty="0">
                          <a:latin typeface="Montserrat Light" panose="00000400000000000000" pitchFamily="50" charset="0"/>
                        </a:rPr>
                        <a:t>Raspberries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49043328"/>
                  </a:ext>
                </a:extLst>
              </a:tr>
              <a:tr h="224962">
                <a:tc>
                  <a:txBody>
                    <a:bodyPr/>
                    <a:lstStyle/>
                    <a:p>
                      <a:r>
                        <a:rPr lang="en-US" sz="1400" dirty="0">
                          <a:latin typeface="Montserrat Light" panose="00000400000000000000" pitchFamily="50" charset="0"/>
                        </a:rPr>
                        <a:t>Star Fruit or Carambola</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medium to large</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900411983"/>
                  </a:ext>
                </a:extLst>
              </a:tr>
              <a:tr h="224962">
                <a:tc>
                  <a:txBody>
                    <a:bodyPr/>
                    <a:lstStyle/>
                    <a:p>
                      <a:r>
                        <a:rPr lang="en-US" sz="1400" dirty="0">
                          <a:latin typeface="Montserrat Light" panose="00000400000000000000" pitchFamily="50" charset="0"/>
                        </a:rPr>
                        <a:t>Strawberries </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½ cup whole</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599653667"/>
                  </a:ext>
                </a:extLst>
              </a:tr>
              <a:tr h="224962">
                <a:tc>
                  <a:txBody>
                    <a:bodyPr/>
                    <a:lstStyle/>
                    <a:p>
                      <a:r>
                        <a:rPr lang="en-US" sz="1400" dirty="0">
                          <a:latin typeface="Montserrat Light" panose="00000400000000000000" pitchFamily="50" charset="0"/>
                        </a:rPr>
                        <a:t>Tangerine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large or 2 small</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124490657"/>
                  </a:ext>
                </a:extLst>
              </a:tr>
              <a:tr h="301399">
                <a:tc>
                  <a:txBody>
                    <a:bodyPr/>
                    <a:lstStyle/>
                    <a:p>
                      <a:r>
                        <a:rPr lang="en-US" sz="1400" dirty="0">
                          <a:latin typeface="Montserrat Light" panose="00000400000000000000" pitchFamily="50" charset="0"/>
                        </a:rPr>
                        <a:t>Watermelon</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1/3 cups cubed or small wedge</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64571739"/>
                  </a:ext>
                </a:extLst>
              </a:tr>
            </a:tbl>
          </a:graphicData>
        </a:graphic>
      </p:graphicFrame>
      <p:sp>
        <p:nvSpPr>
          <p:cNvPr id="9" name="Picture Placeholder 8">
            <a:extLst>
              <a:ext uri="{FF2B5EF4-FFF2-40B4-BE49-F238E27FC236}">
                <a16:creationId xmlns:a16="http://schemas.microsoft.com/office/drawing/2014/main" id="{AFE17C7D-20A4-4CDD-BFAB-37813E32ECCD}"/>
              </a:ext>
            </a:extLst>
          </p:cNvPr>
          <p:cNvSpPr>
            <a:spLocks noGrp="1"/>
          </p:cNvSpPr>
          <p:nvPr>
            <p:ph type="pic" sz="quarter" idx="10"/>
          </p:nvPr>
        </p:nvSpPr>
        <p:spPr/>
      </p:sp>
      <p:pic>
        <p:nvPicPr>
          <p:cNvPr id="10" name="Picture Placeholder 6" descr="A store filled with lots of fresh produce&#10;&#10;Description automatically generated">
            <a:extLst>
              <a:ext uri="{FF2B5EF4-FFF2-40B4-BE49-F238E27FC236}">
                <a16:creationId xmlns:a16="http://schemas.microsoft.com/office/drawing/2014/main" id="{B1A4A9E4-4BD2-4501-8DE8-87CF44870F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424" r="12424"/>
          <a:stretch>
            <a:fillRect/>
          </a:stretch>
        </p:blipFill>
        <p:spPr>
          <a:xfrm>
            <a:off x="7976936" y="1557343"/>
            <a:ext cx="2936875" cy="365760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pic>
      <p:sp>
        <p:nvSpPr>
          <p:cNvPr id="11" name="Rectangle 10">
            <a:extLst>
              <a:ext uri="{FF2B5EF4-FFF2-40B4-BE49-F238E27FC236}">
                <a16:creationId xmlns:a16="http://schemas.microsoft.com/office/drawing/2014/main" id="{48567D58-666A-400F-83A1-3D9B657B4755}"/>
              </a:ext>
            </a:extLst>
          </p:cNvPr>
          <p:cNvSpPr/>
          <p:nvPr/>
        </p:nvSpPr>
        <p:spPr>
          <a:xfrm>
            <a:off x="419965" y="6137584"/>
            <a:ext cx="5461752" cy="307777"/>
          </a:xfrm>
          <a:prstGeom prst="rect">
            <a:avLst/>
          </a:prstGeom>
        </p:spPr>
        <p:txBody>
          <a:bodyPr wrap="none">
            <a:spAutoFit/>
          </a:bodyPr>
          <a:lstStyle/>
          <a:p>
            <a:pPr lvl="0"/>
            <a:r>
              <a:rPr lang="en-US" sz="1400" i="1" dirty="0">
                <a:solidFill>
                  <a:prstClr val="black"/>
                </a:solidFill>
                <a:latin typeface="Montserrat Light" panose="00000400000000000000" pitchFamily="50" charset="0"/>
              </a:rPr>
              <a:t>2010 Mayo Foundation for Medical Education and Research </a:t>
            </a:r>
          </a:p>
        </p:txBody>
      </p:sp>
    </p:spTree>
    <p:extLst>
      <p:ext uri="{BB962C8B-B14F-4D97-AF65-F5344CB8AC3E}">
        <p14:creationId xmlns:p14="http://schemas.microsoft.com/office/powerpoint/2010/main" val="19089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78859" y="2141974"/>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6</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869423"/>
            <a:ext cx="4029767" cy="559577"/>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cs typeface="Arial" panose="020B0604020202020204" pitchFamily="34" charset="0"/>
              </a:rPr>
              <a:t>Learn more about healthy nutrition and maintain your new habits!</a:t>
            </a:r>
          </a:p>
        </p:txBody>
      </p:sp>
      <p:sp>
        <p:nvSpPr>
          <p:cNvPr id="10" name="TextBox 9"/>
          <p:cNvSpPr txBox="1"/>
          <p:nvPr/>
        </p:nvSpPr>
        <p:spPr>
          <a:xfrm>
            <a:off x="6936699" y="1387431"/>
            <a:ext cx="1997726"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14" name="Picture Placeholder 13" descr="A person holding an apple&#10;&#10;Description automatically generated">
            <a:extLst>
              <a:ext uri="{FF2B5EF4-FFF2-40B4-BE49-F238E27FC236}">
                <a16:creationId xmlns:a16="http://schemas.microsoft.com/office/drawing/2014/main" id="{66CE6EA7-CC62-41FF-BAB9-4C9B1A90C38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8730" b="28730"/>
          <a:stretch>
            <a:fillRect/>
          </a:stretch>
        </p:blipFill>
        <p:spPr/>
      </p:pic>
    </p:spTree>
    <p:extLst>
      <p:ext uri="{BB962C8B-B14F-4D97-AF65-F5344CB8AC3E}">
        <p14:creationId xmlns:p14="http://schemas.microsoft.com/office/powerpoint/2010/main" val="116590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96252" y="516370"/>
            <a:ext cx="5775158"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27B2B1"/>
                </a:solidFill>
                <a:latin typeface="Montserrat" panose="00000500000000000000" pitchFamily="50" charset="0"/>
                <a:cs typeface="Arial" panose="020B0604020202020204" pitchFamily="34" charset="0"/>
              </a:rPr>
              <a:t>Carbohydrates</a:t>
            </a:r>
            <a:endParaRPr kumimoji="0" lang="id-ID" sz="4800" b="0" i="0" u="none" strike="noStrike" kern="1200" cap="none" spc="0" normalizeH="0" baseline="0" noProof="0" dirty="0">
              <a:ln>
                <a:noFill/>
              </a:ln>
              <a:solidFill>
                <a:srgbClr val="27B2B1"/>
              </a:solidFill>
              <a:effectLst/>
              <a:uLnTx/>
              <a:uFillTx/>
              <a:latin typeface="Montserrat" panose="00000500000000000000" pitchFamily="50" charset="0"/>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pic>
        <p:nvPicPr>
          <p:cNvPr id="7" name="Picture Placeholder 6" descr="Food on a table&#10;&#10;Description automatically generated">
            <a:extLst>
              <a:ext uri="{FF2B5EF4-FFF2-40B4-BE49-F238E27FC236}">
                <a16:creationId xmlns:a16="http://schemas.microsoft.com/office/drawing/2014/main" id="{E7AEC09A-333B-407C-9A3D-47B8D69BBF1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501" r="21501"/>
          <a:stretch>
            <a:fillRect/>
          </a:stretch>
        </p:blipFill>
        <p:spPr>
          <a:xfrm>
            <a:off x="7989636" y="1527510"/>
            <a:ext cx="2970213" cy="3468688"/>
          </a:xfrm>
        </p:spPr>
      </p:pic>
      <p:sp>
        <p:nvSpPr>
          <p:cNvPr id="3" name="TextBox 2">
            <a:extLst>
              <a:ext uri="{FF2B5EF4-FFF2-40B4-BE49-F238E27FC236}">
                <a16:creationId xmlns:a16="http://schemas.microsoft.com/office/drawing/2014/main" id="{330D3939-8998-4E2E-B472-77C2175509BE}"/>
              </a:ext>
            </a:extLst>
          </p:cNvPr>
          <p:cNvSpPr txBox="1"/>
          <p:nvPr/>
        </p:nvSpPr>
        <p:spPr>
          <a:xfrm>
            <a:off x="1383631" y="331704"/>
            <a:ext cx="1792706" cy="369332"/>
          </a:xfrm>
          <a:prstGeom prst="rect">
            <a:avLst/>
          </a:prstGeom>
          <a:noFill/>
        </p:spPr>
        <p:txBody>
          <a:bodyPr wrap="square" rtlCol="0">
            <a:spAutoFit/>
          </a:bodyPr>
          <a:lstStyle/>
          <a:p>
            <a:r>
              <a:rPr lang="en-US">
                <a:solidFill>
                  <a:srgbClr val="27B2B1"/>
                </a:solidFill>
                <a:latin typeface="Montserrat" panose="00000500000000000000" pitchFamily="50" charset="0"/>
              </a:rPr>
              <a:t>DAY6</a:t>
            </a:r>
            <a:endParaRPr lang="en-US" dirty="0">
              <a:solidFill>
                <a:srgbClr val="27B2B1"/>
              </a:solidFill>
              <a:latin typeface="Montserrat" panose="00000500000000000000" pitchFamily="50" charset="0"/>
            </a:endParaRPr>
          </a:p>
        </p:txBody>
      </p:sp>
      <p:sp>
        <p:nvSpPr>
          <p:cNvPr id="8" name="Rectangle 7">
            <a:extLst>
              <a:ext uri="{FF2B5EF4-FFF2-40B4-BE49-F238E27FC236}">
                <a16:creationId xmlns:a16="http://schemas.microsoft.com/office/drawing/2014/main" id="{82524025-1388-445A-A28D-4A684334A61C}"/>
              </a:ext>
            </a:extLst>
          </p:cNvPr>
          <p:cNvSpPr/>
          <p:nvPr/>
        </p:nvSpPr>
        <p:spPr>
          <a:xfrm>
            <a:off x="445506" y="6440077"/>
            <a:ext cx="5461752" cy="307777"/>
          </a:xfrm>
          <a:prstGeom prst="rect">
            <a:avLst/>
          </a:prstGeom>
        </p:spPr>
        <p:txBody>
          <a:bodyPr wrap="none">
            <a:spAutoFit/>
          </a:bodyPr>
          <a:lstStyle/>
          <a:p>
            <a:r>
              <a:rPr lang="en-US" sz="1400" i="1" dirty="0">
                <a:latin typeface="Montserrat Light" panose="00000400000000000000" pitchFamily="50" charset="0"/>
              </a:rPr>
              <a:t>2010 Mayo Foundation for Medical Education and Research </a:t>
            </a:r>
          </a:p>
        </p:txBody>
      </p:sp>
      <p:sp>
        <p:nvSpPr>
          <p:cNvPr id="9" name="Rectangle 8">
            <a:extLst>
              <a:ext uri="{FF2B5EF4-FFF2-40B4-BE49-F238E27FC236}">
                <a16:creationId xmlns:a16="http://schemas.microsoft.com/office/drawing/2014/main" id="{914E8122-7132-4FB4-903A-C548987C4CE8}"/>
              </a:ext>
            </a:extLst>
          </p:cNvPr>
          <p:cNvSpPr/>
          <p:nvPr/>
        </p:nvSpPr>
        <p:spPr>
          <a:xfrm>
            <a:off x="445506" y="1527510"/>
            <a:ext cx="6532809" cy="1040862"/>
          </a:xfrm>
          <a:prstGeom prst="rect">
            <a:avLst/>
          </a:prstGeom>
        </p:spPr>
        <p:txBody>
          <a:bodyPr wrap="square">
            <a:spAutoFit/>
          </a:bodyPr>
          <a:lstStyle/>
          <a:p>
            <a:pPr>
              <a:lnSpc>
                <a:spcPts val="1900"/>
              </a:lnSpc>
            </a:pPr>
            <a:r>
              <a:rPr lang="en-US" sz="1400" dirty="0">
                <a:solidFill>
                  <a:srgbClr val="F05958"/>
                </a:solidFill>
                <a:latin typeface="Montserrat Light" panose="00000400000000000000" pitchFamily="50" charset="0"/>
                <a:cs typeface="Arial" panose="020B0604020202020204" pitchFamily="34" charset="0"/>
              </a:rPr>
              <a:t>Refined carbohydrates have had most of their nutrients stripped away during processing.  Although some vitamins and minerals may be added back into products, such as white rice and white flour, they still don’t have as many other nutrients as whole grains do.</a:t>
            </a:r>
          </a:p>
        </p:txBody>
      </p:sp>
      <p:graphicFrame>
        <p:nvGraphicFramePr>
          <p:cNvPr id="10" name="Table 9">
            <a:extLst>
              <a:ext uri="{FF2B5EF4-FFF2-40B4-BE49-F238E27FC236}">
                <a16:creationId xmlns:a16="http://schemas.microsoft.com/office/drawing/2014/main" id="{0A04808D-B766-4F7C-A444-5C6E408B794E}"/>
              </a:ext>
            </a:extLst>
          </p:cNvPr>
          <p:cNvGraphicFramePr>
            <a:graphicFrameLocks noGrp="1"/>
          </p:cNvGraphicFramePr>
          <p:nvPr>
            <p:extLst>
              <p:ext uri="{D42A27DB-BD31-4B8C-83A1-F6EECF244321}">
                <p14:modId xmlns:p14="http://schemas.microsoft.com/office/powerpoint/2010/main" val="2946888804"/>
              </p:ext>
            </p:extLst>
          </p:nvPr>
        </p:nvGraphicFramePr>
        <p:xfrm>
          <a:off x="445506" y="2713771"/>
          <a:ext cx="6096000" cy="372364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2604997049"/>
                    </a:ext>
                  </a:extLst>
                </a:gridCol>
                <a:gridCol w="3048000">
                  <a:extLst>
                    <a:ext uri="{9D8B030D-6E8A-4147-A177-3AD203B41FA5}">
                      <a16:colId xmlns:a16="http://schemas.microsoft.com/office/drawing/2014/main" val="432166460"/>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(70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387572250"/>
                  </a:ext>
                </a:extLst>
              </a:tr>
              <a:tr h="270682">
                <a:tc>
                  <a:txBody>
                    <a:bodyPr/>
                    <a:lstStyle/>
                    <a:p>
                      <a:r>
                        <a:rPr lang="en-US" sz="1400" dirty="0">
                          <a:latin typeface="Montserrat Light" panose="00000400000000000000" pitchFamily="50" charset="0"/>
                        </a:rPr>
                        <a:t>Animal Crackers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6 crackers</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510381683"/>
                  </a:ext>
                </a:extLst>
              </a:tr>
              <a:tr h="228600">
                <a:tc>
                  <a:txBody>
                    <a:bodyPr/>
                    <a:lstStyle/>
                    <a:p>
                      <a:r>
                        <a:rPr lang="en-US" sz="1400" dirty="0">
                          <a:latin typeface="Montserrat Light" panose="00000400000000000000" pitchFamily="50" charset="0"/>
                        </a:rPr>
                        <a:t>Bagel</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bagel (3</a:t>
                      </a:r>
                      <a:r>
                        <a:rPr lang="en-US" sz="1400" baseline="0" dirty="0">
                          <a:latin typeface="Montserrat Light" panose="00000400000000000000" pitchFamily="50" charset="0"/>
                        </a:rPr>
                        <a:t> inch)</a:t>
                      </a:r>
                      <a:endParaRPr lang="en-US" sz="1400" baseline="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852276"/>
                  </a:ext>
                </a:extLst>
              </a:tr>
              <a:tr h="240202">
                <a:tc>
                  <a:txBody>
                    <a:bodyPr/>
                    <a:lstStyle/>
                    <a:p>
                      <a:r>
                        <a:rPr lang="en-US" sz="1400" dirty="0">
                          <a:latin typeface="Montserrat Light" panose="00000400000000000000" pitchFamily="50" charset="0"/>
                        </a:rPr>
                        <a:t>Barley, cooked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1/3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16233914"/>
                  </a:ext>
                </a:extLst>
              </a:tr>
              <a:tr h="224962">
                <a:tc>
                  <a:txBody>
                    <a:bodyPr/>
                    <a:lstStyle/>
                    <a:p>
                      <a:r>
                        <a:rPr lang="en-US" sz="1400" dirty="0">
                          <a:latin typeface="Montserrat Light" panose="00000400000000000000" pitchFamily="50" charset="0"/>
                        </a:rPr>
                        <a:t>Biscuits, from dry mix</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small</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102980519"/>
                  </a:ext>
                </a:extLst>
              </a:tr>
              <a:tr h="224962">
                <a:tc>
                  <a:txBody>
                    <a:bodyPr/>
                    <a:lstStyle/>
                    <a:p>
                      <a:r>
                        <a:rPr lang="en-US" sz="1400" dirty="0">
                          <a:latin typeface="Montserrat Light" panose="00000400000000000000" pitchFamily="50" charset="0"/>
                        </a:rPr>
                        <a:t>Bread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slice</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5639000"/>
                  </a:ext>
                </a:extLst>
              </a:tr>
              <a:tr h="224962">
                <a:tc>
                  <a:txBody>
                    <a:bodyPr/>
                    <a:lstStyle/>
                    <a:p>
                      <a:r>
                        <a:rPr lang="en-US" sz="1400" dirty="0">
                          <a:latin typeface="Montserrat Light" panose="00000400000000000000" pitchFamily="50" charset="0"/>
                        </a:rPr>
                        <a:t>Breadsticks, crispy</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sticks (6-8”)</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85010351"/>
                  </a:ext>
                </a:extLst>
              </a:tr>
              <a:tr h="224962">
                <a:tc>
                  <a:txBody>
                    <a:bodyPr/>
                    <a:lstStyle/>
                    <a:p>
                      <a:r>
                        <a:rPr lang="en-US" sz="1400" dirty="0">
                          <a:latin typeface="Montserrat Light" panose="00000400000000000000" pitchFamily="50" charset="0"/>
                        </a:rPr>
                        <a:t>Bulgur, cooked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76815632"/>
                  </a:ext>
                </a:extLst>
              </a:tr>
              <a:tr h="224962">
                <a:tc>
                  <a:txBody>
                    <a:bodyPr/>
                    <a:lstStyle/>
                    <a:p>
                      <a:r>
                        <a:rPr lang="en-US" sz="1400" dirty="0">
                          <a:latin typeface="Montserrat Light" panose="00000400000000000000" pitchFamily="50" charset="0"/>
                        </a:rPr>
                        <a:t>Bun or Roll,</a:t>
                      </a:r>
                      <a:r>
                        <a:rPr lang="en-US" sz="1400" baseline="0" dirty="0">
                          <a:latin typeface="Montserrat Light" panose="00000400000000000000" pitchFamily="50" charset="0"/>
                        </a:rPr>
                        <a:t> whole grain</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small</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994257554"/>
                  </a:ext>
                </a:extLst>
              </a:tr>
              <a:tr h="224962">
                <a:tc>
                  <a:txBody>
                    <a:bodyPr/>
                    <a:lstStyle/>
                    <a:p>
                      <a:r>
                        <a:rPr lang="en-US" sz="1400" dirty="0">
                          <a:latin typeface="Montserrat Light" panose="00000400000000000000" pitchFamily="50" charset="0"/>
                        </a:rPr>
                        <a:t>Cereal, cold, bran type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023930786"/>
                  </a:ext>
                </a:extLst>
              </a:tr>
              <a:tr h="224962">
                <a:tc>
                  <a:txBody>
                    <a:bodyPr/>
                    <a:lstStyle/>
                    <a:p>
                      <a:r>
                        <a:rPr lang="en-US" sz="1400" dirty="0">
                          <a:latin typeface="Montserrat Light" panose="00000400000000000000" pitchFamily="50" charset="0"/>
                        </a:rPr>
                        <a:t>Cereal,</a:t>
                      </a:r>
                      <a:r>
                        <a:rPr lang="en-US" sz="1400" baseline="0" dirty="0">
                          <a:latin typeface="Montserrat Light" panose="00000400000000000000" pitchFamily="50" charset="0"/>
                        </a:rPr>
                        <a:t> cold, flake type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¾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753223206"/>
                  </a:ext>
                </a:extLst>
              </a:tr>
              <a:tr h="224962">
                <a:tc>
                  <a:txBody>
                    <a:bodyPr/>
                    <a:lstStyle/>
                    <a:p>
                      <a:r>
                        <a:rPr lang="en-US" sz="1400" dirty="0">
                          <a:latin typeface="Montserrat Light" panose="00000400000000000000" pitchFamily="50" charset="0"/>
                        </a:rPr>
                        <a:t>Cereal, granola,</a:t>
                      </a:r>
                      <a:r>
                        <a:rPr lang="en-US" sz="1400" baseline="0" dirty="0">
                          <a:latin typeface="Montserrat Light" panose="00000400000000000000" pitchFamily="50" charset="0"/>
                        </a:rPr>
                        <a:t> low fat</a:t>
                      </a:r>
                      <a:r>
                        <a:rPr lang="en-US" sz="1400" dirty="0">
                          <a:latin typeface="Montserrat Light" panose="00000400000000000000" pitchFamily="50" charset="0"/>
                        </a:rPr>
                        <a:t> </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¼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097052084"/>
                  </a:ext>
                </a:extLst>
              </a:tr>
            </a:tbl>
          </a:graphicData>
        </a:graphic>
      </p:graphicFrame>
    </p:spTree>
    <p:extLst>
      <p:ext uri="{BB962C8B-B14F-4D97-AF65-F5344CB8AC3E}">
        <p14:creationId xmlns:p14="http://schemas.microsoft.com/office/powerpoint/2010/main" val="206776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96252" y="516370"/>
            <a:ext cx="5775158"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27B2B1"/>
                </a:solidFill>
                <a:latin typeface="Montserrat" panose="00000500000000000000" pitchFamily="50" charset="0"/>
                <a:cs typeface="Arial" panose="020B0604020202020204" pitchFamily="34" charset="0"/>
              </a:rPr>
              <a:t>Carbohydrates</a:t>
            </a:r>
            <a:endParaRPr kumimoji="0" lang="id-ID" sz="4800" b="0" i="0" u="none" strike="noStrike" kern="1200" cap="none" spc="0" normalizeH="0" baseline="0" noProof="0" dirty="0">
              <a:ln>
                <a:noFill/>
              </a:ln>
              <a:solidFill>
                <a:srgbClr val="27B2B1"/>
              </a:solidFill>
              <a:effectLst/>
              <a:uLnTx/>
              <a:uFillTx/>
              <a:latin typeface="Montserrat" panose="00000500000000000000" pitchFamily="50" charset="0"/>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pic>
        <p:nvPicPr>
          <p:cNvPr id="7" name="Picture Placeholder 6" descr="Food on a table&#10;&#10;Description automatically generated">
            <a:extLst>
              <a:ext uri="{FF2B5EF4-FFF2-40B4-BE49-F238E27FC236}">
                <a16:creationId xmlns:a16="http://schemas.microsoft.com/office/drawing/2014/main" id="{E7AEC09A-333B-407C-9A3D-47B8D69BBF1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501" r="21501"/>
          <a:stretch>
            <a:fillRect/>
          </a:stretch>
        </p:blipFill>
        <p:spPr>
          <a:xfrm>
            <a:off x="7989636" y="1527510"/>
            <a:ext cx="2970213" cy="3468688"/>
          </a:xfrm>
        </p:spPr>
      </p:pic>
      <p:sp>
        <p:nvSpPr>
          <p:cNvPr id="3" name="TextBox 2">
            <a:extLst>
              <a:ext uri="{FF2B5EF4-FFF2-40B4-BE49-F238E27FC236}">
                <a16:creationId xmlns:a16="http://schemas.microsoft.com/office/drawing/2014/main" id="{330D3939-8998-4E2E-B472-77C2175509BE}"/>
              </a:ext>
            </a:extLst>
          </p:cNvPr>
          <p:cNvSpPr txBox="1"/>
          <p:nvPr/>
        </p:nvSpPr>
        <p:spPr>
          <a:xfrm>
            <a:off x="1383631" y="331704"/>
            <a:ext cx="1792706"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DAY6</a:t>
            </a:r>
          </a:p>
        </p:txBody>
      </p:sp>
      <p:sp>
        <p:nvSpPr>
          <p:cNvPr id="8" name="Rectangle 7">
            <a:extLst>
              <a:ext uri="{FF2B5EF4-FFF2-40B4-BE49-F238E27FC236}">
                <a16:creationId xmlns:a16="http://schemas.microsoft.com/office/drawing/2014/main" id="{82524025-1388-445A-A28D-4A684334A61C}"/>
              </a:ext>
            </a:extLst>
          </p:cNvPr>
          <p:cNvSpPr/>
          <p:nvPr/>
        </p:nvSpPr>
        <p:spPr>
          <a:xfrm>
            <a:off x="445461" y="6526296"/>
            <a:ext cx="5461752" cy="307777"/>
          </a:xfrm>
          <a:prstGeom prst="rect">
            <a:avLst/>
          </a:prstGeom>
        </p:spPr>
        <p:txBody>
          <a:bodyPr wrap="none">
            <a:spAutoFit/>
          </a:bodyPr>
          <a:lstStyle/>
          <a:p>
            <a:r>
              <a:rPr lang="en-US" sz="1400" i="1" dirty="0">
                <a:latin typeface="Montserrat Light" panose="00000400000000000000" pitchFamily="50" charset="0"/>
              </a:rPr>
              <a:t>2010 Mayo Foundation for Medical Education and Research </a:t>
            </a:r>
          </a:p>
        </p:txBody>
      </p:sp>
      <p:graphicFrame>
        <p:nvGraphicFramePr>
          <p:cNvPr id="2" name="Table 1">
            <a:extLst>
              <a:ext uri="{FF2B5EF4-FFF2-40B4-BE49-F238E27FC236}">
                <a16:creationId xmlns:a16="http://schemas.microsoft.com/office/drawing/2014/main" id="{14900552-EBE1-4B79-8D66-193F0BC7811D}"/>
              </a:ext>
            </a:extLst>
          </p:cNvPr>
          <p:cNvGraphicFramePr>
            <a:graphicFrameLocks noGrp="1"/>
          </p:cNvGraphicFramePr>
          <p:nvPr>
            <p:extLst>
              <p:ext uri="{D42A27DB-BD31-4B8C-83A1-F6EECF244321}">
                <p14:modId xmlns:p14="http://schemas.microsoft.com/office/powerpoint/2010/main" val="536956753"/>
              </p:ext>
            </p:extLst>
          </p:nvPr>
        </p:nvGraphicFramePr>
        <p:xfrm>
          <a:off x="445461" y="1527510"/>
          <a:ext cx="6096000" cy="4953109"/>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2059900748"/>
                    </a:ext>
                  </a:extLst>
                </a:gridCol>
                <a:gridCol w="3048000">
                  <a:extLst>
                    <a:ext uri="{9D8B030D-6E8A-4147-A177-3AD203B41FA5}">
                      <a16:colId xmlns:a16="http://schemas.microsoft.com/office/drawing/2014/main" val="2721914252"/>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(70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925498373"/>
                  </a:ext>
                </a:extLst>
              </a:tr>
              <a:tr h="224962">
                <a:tc>
                  <a:txBody>
                    <a:bodyPr/>
                    <a:lstStyle/>
                    <a:p>
                      <a:r>
                        <a:rPr lang="en-US" sz="1400" dirty="0">
                          <a:latin typeface="Montserrat Light" panose="00000400000000000000" pitchFamily="50" charset="0"/>
                        </a:rPr>
                        <a:t>Pita Bread, whole-wheat</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round (6</a:t>
                      </a:r>
                      <a:r>
                        <a:rPr lang="en-US" sz="1400" baseline="0" dirty="0">
                          <a:latin typeface="Montserrat Light" panose="00000400000000000000" pitchFamily="50" charset="0"/>
                        </a:rPr>
                        <a:t> inch)</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777347252"/>
                  </a:ext>
                </a:extLst>
              </a:tr>
              <a:tr h="224962">
                <a:tc>
                  <a:txBody>
                    <a:bodyPr/>
                    <a:lstStyle/>
                    <a:p>
                      <a:r>
                        <a:rPr lang="en-US" sz="1400" dirty="0">
                          <a:latin typeface="Montserrat Light" panose="00000400000000000000" pitchFamily="50" charset="0"/>
                        </a:rPr>
                        <a:t>Potatoes, baby</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medium</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701838285"/>
                  </a:ext>
                </a:extLst>
              </a:tr>
              <a:tr h="224962">
                <a:tc>
                  <a:txBody>
                    <a:bodyPr/>
                    <a:lstStyle/>
                    <a:p>
                      <a:r>
                        <a:rPr lang="en-US" sz="1400" dirty="0">
                          <a:latin typeface="Montserrat Light" panose="00000400000000000000" pitchFamily="50" charset="0"/>
                        </a:rPr>
                        <a:t>Potatoes, baked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medium</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981017234"/>
                  </a:ext>
                </a:extLst>
              </a:tr>
              <a:tr h="224962">
                <a:tc>
                  <a:txBody>
                    <a:bodyPr/>
                    <a:lstStyle/>
                    <a:p>
                      <a:r>
                        <a:rPr lang="en-US" sz="1400" dirty="0">
                          <a:latin typeface="Montserrat Light" panose="00000400000000000000" pitchFamily="50" charset="0"/>
                        </a:rPr>
                        <a:t>Potatoes,</a:t>
                      </a:r>
                      <a:r>
                        <a:rPr lang="en-US" sz="1400" baseline="0" dirty="0">
                          <a:latin typeface="Montserrat Light" panose="00000400000000000000" pitchFamily="50" charset="0"/>
                        </a:rPr>
                        <a:t> mashed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723487635"/>
                  </a:ext>
                </a:extLst>
              </a:tr>
              <a:tr h="224962">
                <a:tc>
                  <a:txBody>
                    <a:bodyPr/>
                    <a:lstStyle/>
                    <a:p>
                      <a:r>
                        <a:rPr lang="en-US" sz="1400" dirty="0">
                          <a:latin typeface="Montserrat Light" panose="00000400000000000000" pitchFamily="50" charset="0"/>
                        </a:rPr>
                        <a:t>Pumpkin, cooked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½ cups</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23330028"/>
                  </a:ext>
                </a:extLst>
              </a:tr>
              <a:tr h="224962">
                <a:tc>
                  <a:txBody>
                    <a:bodyPr/>
                    <a:lstStyle/>
                    <a:p>
                      <a:r>
                        <a:rPr lang="en-US" sz="1400" dirty="0">
                          <a:latin typeface="Montserrat Light" panose="00000400000000000000" pitchFamily="50" charset="0"/>
                        </a:rPr>
                        <a:t>Rice, brown, cooked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1/3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5697457"/>
                  </a:ext>
                </a:extLst>
              </a:tr>
              <a:tr h="224962">
                <a:tc>
                  <a:txBody>
                    <a:bodyPr/>
                    <a:lstStyle/>
                    <a:p>
                      <a:r>
                        <a:rPr lang="en-US" sz="1400" dirty="0">
                          <a:latin typeface="Montserrat Light" panose="00000400000000000000" pitchFamily="50" charset="0"/>
                        </a:rPr>
                        <a:t>Rice, white,</a:t>
                      </a:r>
                      <a:r>
                        <a:rPr lang="en-US" sz="1400" baseline="0" dirty="0">
                          <a:latin typeface="Montserrat Light" panose="00000400000000000000" pitchFamily="50" charset="0"/>
                        </a:rPr>
                        <a:t> cooked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1/3</a:t>
                      </a:r>
                      <a:r>
                        <a:rPr lang="en-US" sz="1400" baseline="0" dirty="0">
                          <a:latin typeface="Montserrat Light" panose="00000400000000000000" pitchFamily="50" charset="0"/>
                        </a:rPr>
                        <a:t>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143393011"/>
                  </a:ext>
                </a:extLst>
              </a:tr>
              <a:tr h="224962">
                <a:tc>
                  <a:txBody>
                    <a:bodyPr/>
                    <a:lstStyle/>
                    <a:p>
                      <a:r>
                        <a:rPr lang="en-US" sz="1400" dirty="0">
                          <a:latin typeface="Montserrat Light" panose="00000400000000000000" pitchFamily="50" charset="0"/>
                        </a:rPr>
                        <a:t>Rice, wild,</a:t>
                      </a:r>
                      <a:r>
                        <a:rPr lang="en-US" sz="1400" baseline="0" dirty="0">
                          <a:latin typeface="Montserrat Light" panose="00000400000000000000" pitchFamily="50" charset="0"/>
                        </a:rPr>
                        <a:t> cooked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947102642"/>
                  </a:ext>
                </a:extLst>
              </a:tr>
              <a:tr h="224962">
                <a:tc>
                  <a:txBody>
                    <a:bodyPr/>
                    <a:lstStyle/>
                    <a:p>
                      <a:r>
                        <a:rPr lang="en-US" sz="1400" dirty="0">
                          <a:latin typeface="Montserrat Light" panose="00000400000000000000" pitchFamily="50" charset="0"/>
                        </a:rPr>
                        <a:t>Rutabaga, cooked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¾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01960999"/>
                  </a:ext>
                </a:extLst>
              </a:tr>
              <a:tr h="224962">
                <a:tc>
                  <a:txBody>
                    <a:bodyPr/>
                    <a:lstStyle/>
                    <a:p>
                      <a:r>
                        <a:rPr lang="en-US" sz="1400" dirty="0">
                          <a:latin typeface="Montserrat Light" panose="00000400000000000000" pitchFamily="50" charset="0"/>
                        </a:rPr>
                        <a:t>Squash,</a:t>
                      </a:r>
                      <a:r>
                        <a:rPr lang="en-US" sz="1400" baseline="0" dirty="0">
                          <a:latin typeface="Montserrat Light" panose="00000400000000000000" pitchFamily="50" charset="0"/>
                        </a:rPr>
                        <a:t> winter, cooked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965398218"/>
                  </a:ext>
                </a:extLst>
              </a:tr>
              <a:tr h="224962">
                <a:tc>
                  <a:txBody>
                    <a:bodyPr/>
                    <a:lstStyle/>
                    <a:p>
                      <a:r>
                        <a:rPr lang="en-US" sz="1400" dirty="0">
                          <a:latin typeface="Montserrat Light" panose="00000400000000000000" pitchFamily="50" charset="0"/>
                        </a:rPr>
                        <a:t>Sweet Potatoes, baked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large</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351375469"/>
                  </a:ext>
                </a:extLst>
              </a:tr>
              <a:tr h="224962">
                <a:tc>
                  <a:txBody>
                    <a:bodyPr/>
                    <a:lstStyle/>
                    <a:p>
                      <a:r>
                        <a:rPr lang="en-US" sz="1400" dirty="0">
                          <a:latin typeface="Montserrat Light" panose="00000400000000000000" pitchFamily="50" charset="0"/>
                        </a:rPr>
                        <a:t>Taco Shell, hard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medium (5 inch)</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865065093"/>
                  </a:ext>
                </a:extLst>
              </a:tr>
              <a:tr h="224962">
                <a:tc>
                  <a:txBody>
                    <a:bodyPr/>
                    <a:lstStyle/>
                    <a:p>
                      <a:r>
                        <a:rPr lang="en-US" sz="1400" dirty="0">
                          <a:latin typeface="Montserrat Light" panose="00000400000000000000" pitchFamily="50" charset="0"/>
                        </a:rPr>
                        <a:t>Tortilla, corn</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round (6 inch)</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643671065"/>
                  </a:ext>
                </a:extLst>
              </a:tr>
              <a:tr h="315069">
                <a:tc>
                  <a:txBody>
                    <a:bodyPr/>
                    <a:lstStyle/>
                    <a:p>
                      <a:r>
                        <a:rPr lang="en-US" sz="1400" dirty="0">
                          <a:latin typeface="Montserrat Light" panose="00000400000000000000" pitchFamily="50" charset="0"/>
                        </a:rPr>
                        <a:t>Turnips,</a:t>
                      </a:r>
                      <a:r>
                        <a:rPr lang="en-US" sz="1400" baseline="0" dirty="0">
                          <a:latin typeface="Montserrat Light" panose="00000400000000000000" pitchFamily="50" charset="0"/>
                        </a:rPr>
                        <a:t> cooked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1/3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778509007"/>
                  </a:ext>
                </a:extLst>
              </a:tr>
              <a:tr h="224962">
                <a:tc>
                  <a:txBody>
                    <a:bodyPr/>
                    <a:lstStyle/>
                    <a:p>
                      <a:r>
                        <a:rPr lang="en-US" sz="1400" dirty="0">
                          <a:latin typeface="Montserrat Light" panose="00000400000000000000" pitchFamily="50" charset="0"/>
                        </a:rPr>
                        <a:t>Waffle,</a:t>
                      </a:r>
                      <a:r>
                        <a:rPr lang="en-US" sz="1400" baseline="0" dirty="0">
                          <a:latin typeface="Montserrat Light" panose="00000400000000000000" pitchFamily="50" charset="0"/>
                        </a:rPr>
                        <a:t> frozen</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a:t>
                      </a:r>
                      <a:r>
                        <a:rPr lang="en-US" sz="1400" baseline="0" dirty="0">
                          <a:latin typeface="Montserrat Light" panose="00000400000000000000" pitchFamily="50" charset="0"/>
                        </a:rPr>
                        <a:t> (4 inch)</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673581949"/>
                  </a:ext>
                </a:extLst>
              </a:tr>
            </a:tbl>
          </a:graphicData>
        </a:graphic>
      </p:graphicFrame>
    </p:spTree>
    <p:extLst>
      <p:ext uri="{BB962C8B-B14F-4D97-AF65-F5344CB8AC3E}">
        <p14:creationId xmlns:p14="http://schemas.microsoft.com/office/powerpoint/2010/main" val="44806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102841" y="412639"/>
            <a:ext cx="6096000"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27B2B1"/>
                </a:solidFill>
                <a:latin typeface="Montserrat" panose="00000500000000000000" pitchFamily="50" charset="0"/>
                <a:cs typeface="Arial" panose="020B0604020202020204" pitchFamily="34" charset="0"/>
              </a:rPr>
              <a:t>Protein and Dairy</a:t>
            </a:r>
            <a:endParaRPr kumimoji="0" lang="id-ID" sz="4800" b="0" i="0" u="none" strike="noStrike" kern="1200" cap="none" spc="0" normalizeH="0" baseline="0" noProof="0" dirty="0">
              <a:ln>
                <a:noFill/>
              </a:ln>
              <a:solidFill>
                <a:srgbClr val="27B2B1"/>
              </a:solidFill>
              <a:effectLst/>
              <a:uLnTx/>
              <a:uFillTx/>
              <a:latin typeface="Montserrat" panose="00000500000000000000" pitchFamily="50" charset="0"/>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pic>
        <p:nvPicPr>
          <p:cNvPr id="9" name="Picture Placeholder 8" descr="A bowl of fruit sitting on top of a picnic table&#10;&#10;Description automatically generated">
            <a:extLst>
              <a:ext uri="{FF2B5EF4-FFF2-40B4-BE49-F238E27FC236}">
                <a16:creationId xmlns:a16="http://schemas.microsoft.com/office/drawing/2014/main" id="{BBC79F58-FB8B-4813-9995-EC0FBC62420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105" r="17105"/>
          <a:stretch>
            <a:fillRect/>
          </a:stretch>
        </p:blipFill>
        <p:spPr>
          <a:xfrm>
            <a:off x="7798218" y="1588419"/>
            <a:ext cx="2936875" cy="3348037"/>
          </a:xfrm>
        </p:spPr>
      </p:pic>
      <p:sp>
        <p:nvSpPr>
          <p:cNvPr id="3" name="TextBox 2">
            <a:extLst>
              <a:ext uri="{FF2B5EF4-FFF2-40B4-BE49-F238E27FC236}">
                <a16:creationId xmlns:a16="http://schemas.microsoft.com/office/drawing/2014/main" id="{EDD7E5A0-312A-45E2-B368-B2E2C9155F60}"/>
              </a:ext>
            </a:extLst>
          </p:cNvPr>
          <p:cNvSpPr txBox="1"/>
          <p:nvPr/>
        </p:nvSpPr>
        <p:spPr>
          <a:xfrm>
            <a:off x="1383631" y="227973"/>
            <a:ext cx="1419727"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DAY6</a:t>
            </a:r>
          </a:p>
        </p:txBody>
      </p:sp>
      <p:sp>
        <p:nvSpPr>
          <p:cNvPr id="7" name="Rectangle 6">
            <a:extLst>
              <a:ext uri="{FF2B5EF4-FFF2-40B4-BE49-F238E27FC236}">
                <a16:creationId xmlns:a16="http://schemas.microsoft.com/office/drawing/2014/main" id="{8CD5D658-8812-4EE1-A2AB-495F48FA84C4}"/>
              </a:ext>
            </a:extLst>
          </p:cNvPr>
          <p:cNvSpPr/>
          <p:nvPr/>
        </p:nvSpPr>
        <p:spPr>
          <a:xfrm>
            <a:off x="419965" y="6137584"/>
            <a:ext cx="5461752" cy="307777"/>
          </a:xfrm>
          <a:prstGeom prst="rect">
            <a:avLst/>
          </a:prstGeom>
        </p:spPr>
        <p:txBody>
          <a:bodyPr wrap="none">
            <a:spAutoFit/>
          </a:bodyPr>
          <a:lstStyle/>
          <a:p>
            <a:pPr lvl="0"/>
            <a:r>
              <a:rPr lang="en-US" sz="1400" i="1" dirty="0">
                <a:solidFill>
                  <a:prstClr val="black"/>
                </a:solidFill>
                <a:latin typeface="Montserrat Light" panose="00000400000000000000" pitchFamily="50" charset="0"/>
              </a:rPr>
              <a:t>2010 Mayo Foundation for Medical Education and Research </a:t>
            </a:r>
          </a:p>
        </p:txBody>
      </p:sp>
      <p:graphicFrame>
        <p:nvGraphicFramePr>
          <p:cNvPr id="10" name="Table 9">
            <a:extLst>
              <a:ext uri="{FF2B5EF4-FFF2-40B4-BE49-F238E27FC236}">
                <a16:creationId xmlns:a16="http://schemas.microsoft.com/office/drawing/2014/main" id="{4D975B8C-C86E-4AF6-BAAD-4D5B6FA910F9}"/>
              </a:ext>
            </a:extLst>
          </p:cNvPr>
          <p:cNvGraphicFramePr>
            <a:graphicFrameLocks noGrp="1"/>
          </p:cNvGraphicFramePr>
          <p:nvPr>
            <p:extLst>
              <p:ext uri="{D42A27DB-BD31-4B8C-83A1-F6EECF244321}">
                <p14:modId xmlns:p14="http://schemas.microsoft.com/office/powerpoint/2010/main" val="2710471726"/>
              </p:ext>
            </p:extLst>
          </p:nvPr>
        </p:nvGraphicFramePr>
        <p:xfrm>
          <a:off x="564917" y="1588419"/>
          <a:ext cx="6096000" cy="341884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2164754622"/>
                    </a:ext>
                  </a:extLst>
                </a:gridCol>
                <a:gridCol w="3048000">
                  <a:extLst>
                    <a:ext uri="{9D8B030D-6E8A-4147-A177-3AD203B41FA5}">
                      <a16:colId xmlns:a16="http://schemas.microsoft.com/office/drawing/2014/main" val="3849962517"/>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(110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146997805"/>
                  </a:ext>
                </a:extLst>
              </a:tr>
              <a:tr h="224962">
                <a:tc>
                  <a:txBody>
                    <a:bodyPr/>
                    <a:lstStyle/>
                    <a:p>
                      <a:r>
                        <a:rPr lang="en-US" sz="1400" dirty="0">
                          <a:latin typeface="Montserrat Light" panose="00000400000000000000" pitchFamily="50" charset="0"/>
                        </a:rPr>
                        <a:t>Bacon,</a:t>
                      </a:r>
                      <a:r>
                        <a:rPr lang="en-US" sz="1400" baseline="0" dirty="0">
                          <a:latin typeface="Montserrat Light" panose="00000400000000000000" pitchFamily="50" charset="0"/>
                        </a:rPr>
                        <a:t> Canadian style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½ oz.</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43293238"/>
                  </a:ext>
                </a:extLst>
              </a:tr>
              <a:tr h="224962">
                <a:tc>
                  <a:txBody>
                    <a:bodyPr/>
                    <a:lstStyle/>
                    <a:p>
                      <a:r>
                        <a:rPr lang="en-US" sz="1400" dirty="0">
                          <a:latin typeface="Montserrat Light" panose="00000400000000000000" pitchFamily="50" charset="0"/>
                        </a:rPr>
                        <a:t>Beans, Baked, canned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a:t>
                      </a:r>
                      <a:endParaRPr lang="en-US" sz="1400" baseline="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913220"/>
                  </a:ext>
                </a:extLst>
              </a:tr>
              <a:tr h="224962">
                <a:tc>
                  <a:txBody>
                    <a:bodyPr/>
                    <a:lstStyle/>
                    <a:p>
                      <a:r>
                        <a:rPr lang="en-US" sz="1400" dirty="0">
                          <a:latin typeface="Montserrat Light" panose="00000400000000000000" pitchFamily="50" charset="0"/>
                        </a:rPr>
                        <a:t>Beans, Black</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21038950"/>
                  </a:ext>
                </a:extLst>
              </a:tr>
              <a:tr h="224962">
                <a:tc>
                  <a:txBody>
                    <a:bodyPr/>
                    <a:lstStyle/>
                    <a:p>
                      <a:r>
                        <a:rPr lang="en-US" sz="1400" dirty="0">
                          <a:latin typeface="Montserrat Light" panose="00000400000000000000" pitchFamily="50" charset="0"/>
                        </a:rPr>
                        <a:t>Beans, Chickpeas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1/3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513796395"/>
                  </a:ext>
                </a:extLst>
              </a:tr>
              <a:tr h="224962">
                <a:tc>
                  <a:txBody>
                    <a:bodyPr/>
                    <a:lstStyle/>
                    <a:p>
                      <a:r>
                        <a:rPr lang="en-US" sz="1400" dirty="0">
                          <a:latin typeface="Montserrat Light" panose="00000400000000000000" pitchFamily="50" charset="0"/>
                        </a:rPr>
                        <a:t>Beans, Kidney</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103653808"/>
                  </a:ext>
                </a:extLst>
              </a:tr>
              <a:tr h="224962">
                <a:tc>
                  <a:txBody>
                    <a:bodyPr/>
                    <a:lstStyle/>
                    <a:p>
                      <a:r>
                        <a:rPr lang="en-US" sz="1400" dirty="0">
                          <a:latin typeface="Montserrat Light" panose="00000400000000000000" pitchFamily="50" charset="0"/>
                        </a:rPr>
                        <a:t>Beans, Navy</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¾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845600657"/>
                  </a:ext>
                </a:extLst>
              </a:tr>
              <a:tr h="224962">
                <a:tc>
                  <a:txBody>
                    <a:bodyPr/>
                    <a:lstStyle/>
                    <a:p>
                      <a:r>
                        <a:rPr lang="en-US" sz="1400" dirty="0">
                          <a:latin typeface="Montserrat Light" panose="00000400000000000000" pitchFamily="50" charset="0"/>
                        </a:rPr>
                        <a:t>Beans, Refried, low fat</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613717355"/>
                  </a:ext>
                </a:extLst>
              </a:tr>
              <a:tr h="224962">
                <a:tc>
                  <a:txBody>
                    <a:bodyPr/>
                    <a:lstStyle/>
                    <a:p>
                      <a:r>
                        <a:rPr lang="en-US" sz="1400" dirty="0">
                          <a:latin typeface="Montserrat Light" panose="00000400000000000000" pitchFamily="50" charset="0"/>
                        </a:rPr>
                        <a:t>Beef, ground, regular</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oz. patty</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104130567"/>
                  </a:ext>
                </a:extLst>
              </a:tr>
              <a:tr h="224962">
                <a:tc>
                  <a:txBody>
                    <a:bodyPr/>
                    <a:lstStyle/>
                    <a:p>
                      <a:r>
                        <a:rPr lang="en-US" sz="1400" dirty="0">
                          <a:latin typeface="Montserrat Light" panose="00000400000000000000" pitchFamily="50" charset="0"/>
                        </a:rPr>
                        <a:t>Beef, steak, trim</a:t>
                      </a:r>
                      <a:r>
                        <a:rPr lang="en-US" sz="1400" baseline="0" dirty="0">
                          <a:latin typeface="Montserrat Light" panose="00000400000000000000" pitchFamily="50" charset="0"/>
                        </a:rPr>
                        <a:t> fat</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oz.</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084604322"/>
                  </a:ext>
                </a:extLst>
              </a:tr>
              <a:tr h="224962">
                <a:tc>
                  <a:txBody>
                    <a:bodyPr/>
                    <a:lstStyle/>
                    <a:p>
                      <a:r>
                        <a:rPr lang="en-US" sz="1400" dirty="0">
                          <a:latin typeface="Montserrat Light" panose="00000400000000000000" pitchFamily="50" charset="0"/>
                        </a:rPr>
                        <a:t>Beef jerky</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oz.</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209932664"/>
                  </a:ext>
                </a:extLst>
              </a:tr>
            </a:tbl>
          </a:graphicData>
        </a:graphic>
      </p:graphicFrame>
    </p:spTree>
    <p:extLst>
      <p:ext uri="{BB962C8B-B14F-4D97-AF65-F5344CB8AC3E}">
        <p14:creationId xmlns:p14="http://schemas.microsoft.com/office/powerpoint/2010/main" val="2018288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102841" y="412639"/>
            <a:ext cx="6096000"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27B2B1"/>
                </a:solidFill>
                <a:latin typeface="Montserrat" panose="00000500000000000000" pitchFamily="50" charset="0"/>
                <a:cs typeface="Arial" panose="020B0604020202020204" pitchFamily="34" charset="0"/>
              </a:rPr>
              <a:t>Protein and Dairy</a:t>
            </a:r>
            <a:endParaRPr kumimoji="0" lang="id-ID" sz="4800" b="0" i="0" u="none" strike="noStrike" kern="1200" cap="none" spc="0" normalizeH="0" baseline="0" noProof="0" dirty="0">
              <a:ln>
                <a:noFill/>
              </a:ln>
              <a:solidFill>
                <a:srgbClr val="27B2B1"/>
              </a:solidFill>
              <a:effectLst/>
              <a:uLnTx/>
              <a:uFillTx/>
              <a:latin typeface="Montserrat" panose="00000500000000000000" pitchFamily="50" charset="0"/>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pic>
        <p:nvPicPr>
          <p:cNvPr id="9" name="Picture Placeholder 8" descr="A bowl of fruit sitting on top of a picnic table&#10;&#10;Description automatically generated">
            <a:extLst>
              <a:ext uri="{FF2B5EF4-FFF2-40B4-BE49-F238E27FC236}">
                <a16:creationId xmlns:a16="http://schemas.microsoft.com/office/drawing/2014/main" id="{BBC79F58-FB8B-4813-9995-EC0FBC62420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105" r="17105"/>
          <a:stretch>
            <a:fillRect/>
          </a:stretch>
        </p:blipFill>
        <p:spPr>
          <a:xfrm>
            <a:off x="7834313" y="1592037"/>
            <a:ext cx="2936875" cy="3348037"/>
          </a:xfrm>
        </p:spPr>
      </p:pic>
      <p:sp>
        <p:nvSpPr>
          <p:cNvPr id="3" name="TextBox 2">
            <a:extLst>
              <a:ext uri="{FF2B5EF4-FFF2-40B4-BE49-F238E27FC236}">
                <a16:creationId xmlns:a16="http://schemas.microsoft.com/office/drawing/2014/main" id="{EDD7E5A0-312A-45E2-B368-B2E2C9155F60}"/>
              </a:ext>
            </a:extLst>
          </p:cNvPr>
          <p:cNvSpPr txBox="1"/>
          <p:nvPr/>
        </p:nvSpPr>
        <p:spPr>
          <a:xfrm>
            <a:off x="1383631" y="227973"/>
            <a:ext cx="1419727"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DAY6</a:t>
            </a:r>
          </a:p>
        </p:txBody>
      </p:sp>
      <p:sp>
        <p:nvSpPr>
          <p:cNvPr id="7" name="Rectangle 6">
            <a:extLst>
              <a:ext uri="{FF2B5EF4-FFF2-40B4-BE49-F238E27FC236}">
                <a16:creationId xmlns:a16="http://schemas.microsoft.com/office/drawing/2014/main" id="{8CD5D658-8812-4EE1-A2AB-495F48FA84C4}"/>
              </a:ext>
            </a:extLst>
          </p:cNvPr>
          <p:cNvSpPr/>
          <p:nvPr/>
        </p:nvSpPr>
        <p:spPr>
          <a:xfrm>
            <a:off x="419965" y="6291472"/>
            <a:ext cx="5461752" cy="307777"/>
          </a:xfrm>
          <a:prstGeom prst="rect">
            <a:avLst/>
          </a:prstGeom>
        </p:spPr>
        <p:txBody>
          <a:bodyPr wrap="none">
            <a:spAutoFit/>
          </a:bodyPr>
          <a:lstStyle/>
          <a:p>
            <a:pPr lvl="0"/>
            <a:r>
              <a:rPr lang="en-US" sz="1400" i="1" dirty="0">
                <a:solidFill>
                  <a:prstClr val="black"/>
                </a:solidFill>
                <a:latin typeface="Montserrat Light" panose="00000400000000000000" pitchFamily="50" charset="0"/>
              </a:rPr>
              <a:t>2010 Mayo Foundation for Medical Education and Research </a:t>
            </a:r>
          </a:p>
        </p:txBody>
      </p:sp>
      <p:graphicFrame>
        <p:nvGraphicFramePr>
          <p:cNvPr id="2" name="Table 1">
            <a:extLst>
              <a:ext uri="{FF2B5EF4-FFF2-40B4-BE49-F238E27FC236}">
                <a16:creationId xmlns:a16="http://schemas.microsoft.com/office/drawing/2014/main" id="{BC16FB9D-E72F-4D44-A20D-14621DE7DFB9}"/>
              </a:ext>
            </a:extLst>
          </p:cNvPr>
          <p:cNvGraphicFramePr>
            <a:graphicFrameLocks noGrp="1"/>
          </p:cNvGraphicFramePr>
          <p:nvPr>
            <p:extLst>
              <p:ext uri="{D42A27DB-BD31-4B8C-83A1-F6EECF244321}">
                <p14:modId xmlns:p14="http://schemas.microsoft.com/office/powerpoint/2010/main" val="2874817705"/>
              </p:ext>
            </p:extLst>
          </p:nvPr>
        </p:nvGraphicFramePr>
        <p:xfrm>
          <a:off x="564917" y="1592037"/>
          <a:ext cx="6096000" cy="448564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3683734793"/>
                    </a:ext>
                  </a:extLst>
                </a:gridCol>
                <a:gridCol w="3048000">
                  <a:extLst>
                    <a:ext uri="{9D8B030D-6E8A-4147-A177-3AD203B41FA5}">
                      <a16:colId xmlns:a16="http://schemas.microsoft.com/office/drawing/2014/main" val="264393877"/>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(110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682209232"/>
                  </a:ext>
                </a:extLst>
              </a:tr>
              <a:tr h="224962">
                <a:tc>
                  <a:txBody>
                    <a:bodyPr/>
                    <a:lstStyle/>
                    <a:p>
                      <a:r>
                        <a:rPr lang="en-US" sz="1200" dirty="0">
                          <a:latin typeface="Montserrat Light" panose="00000400000000000000" pitchFamily="50" charset="0"/>
                        </a:rPr>
                        <a:t>Burger, vegetarian</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 patty</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857175596"/>
                  </a:ext>
                </a:extLst>
              </a:tr>
              <a:tr h="224962">
                <a:tc>
                  <a:txBody>
                    <a:bodyPr/>
                    <a:lstStyle/>
                    <a:p>
                      <a:r>
                        <a:rPr lang="en-US" sz="1200" dirty="0">
                          <a:latin typeface="Montserrat Light" panose="00000400000000000000" pitchFamily="50" charset="0"/>
                        </a:rPr>
                        <a:t>Cheese,</a:t>
                      </a:r>
                      <a:r>
                        <a:rPr lang="en-US" sz="1200" baseline="0" dirty="0">
                          <a:latin typeface="Montserrat Light" panose="00000400000000000000" pitchFamily="50" charset="0"/>
                        </a:rPr>
                        <a:t> American</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71735200"/>
                  </a:ext>
                </a:extLst>
              </a:tr>
              <a:tr h="224962">
                <a:tc>
                  <a:txBody>
                    <a:bodyPr/>
                    <a:lstStyle/>
                    <a:p>
                      <a:r>
                        <a:rPr lang="en-US" sz="1200" dirty="0">
                          <a:latin typeface="Montserrat Light" panose="00000400000000000000" pitchFamily="50" charset="0"/>
                        </a:rPr>
                        <a:t>Cheese,</a:t>
                      </a:r>
                      <a:r>
                        <a:rPr lang="en-US" sz="1200" baseline="0" dirty="0">
                          <a:latin typeface="Montserrat Light" panose="00000400000000000000" pitchFamily="50" charset="0"/>
                        </a:rPr>
                        <a:t> Cheddar or Colby</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oz. or ½ cup shredded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286032774"/>
                  </a:ext>
                </a:extLst>
              </a:tr>
              <a:tr h="224962">
                <a:tc>
                  <a:txBody>
                    <a:bodyPr/>
                    <a:lstStyle/>
                    <a:p>
                      <a:r>
                        <a:rPr lang="en-US" sz="1200" dirty="0">
                          <a:latin typeface="Montserrat Light" panose="00000400000000000000" pitchFamily="50" charset="0"/>
                        </a:rPr>
                        <a:t>Cheese, Cottage</a:t>
                      </a:r>
                      <a:r>
                        <a:rPr lang="en-US" sz="1200" baseline="0" dirty="0">
                          <a:latin typeface="Montserrat Light" panose="00000400000000000000" pitchFamily="50" charset="0"/>
                        </a:rPr>
                        <a:t>, low-fat</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2/3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12723192"/>
                  </a:ext>
                </a:extLst>
              </a:tr>
              <a:tr h="224962">
                <a:tc>
                  <a:txBody>
                    <a:bodyPr/>
                    <a:lstStyle/>
                    <a:p>
                      <a:r>
                        <a:rPr lang="en-US" sz="1200" dirty="0">
                          <a:latin typeface="Montserrat Light" panose="00000400000000000000" pitchFamily="50" charset="0"/>
                        </a:rPr>
                        <a:t>Cheese, Feta</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 2/3 oz. or ¼</a:t>
                      </a:r>
                      <a:r>
                        <a:rPr lang="en-US" sz="1200" baseline="0" dirty="0">
                          <a:latin typeface="Montserrat Light" panose="00000400000000000000" pitchFamily="50" charset="0"/>
                        </a:rPr>
                        <a:t>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818029084"/>
                  </a:ext>
                </a:extLst>
              </a:tr>
              <a:tr h="261733">
                <a:tc>
                  <a:txBody>
                    <a:bodyPr/>
                    <a:lstStyle/>
                    <a:p>
                      <a:r>
                        <a:rPr lang="en-US" sz="1200" dirty="0">
                          <a:latin typeface="Montserrat Light" panose="00000400000000000000" pitchFamily="50" charset="0"/>
                        </a:rPr>
                        <a:t>Cheese, Gouda</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019303403"/>
                  </a:ext>
                </a:extLst>
              </a:tr>
              <a:tr h="224962">
                <a:tc>
                  <a:txBody>
                    <a:bodyPr/>
                    <a:lstStyle/>
                    <a:p>
                      <a:r>
                        <a:rPr lang="en-US" sz="1200" dirty="0">
                          <a:latin typeface="Montserrat Light" panose="00000400000000000000" pitchFamily="50" charset="0"/>
                        </a:rPr>
                        <a:t>Cheese, Mozzarella, part skim</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 ½</a:t>
                      </a:r>
                      <a:r>
                        <a:rPr lang="en-US" sz="1200" baseline="0" dirty="0">
                          <a:latin typeface="Montserrat Light" panose="00000400000000000000" pitchFamily="50" charset="0"/>
                        </a:rPr>
                        <a:t> oz. or ½ cup shredded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98631481"/>
                  </a:ext>
                </a:extLst>
              </a:tr>
              <a:tr h="224962">
                <a:tc>
                  <a:txBody>
                    <a:bodyPr/>
                    <a:lstStyle/>
                    <a:p>
                      <a:r>
                        <a:rPr lang="en-US" sz="1200" dirty="0">
                          <a:latin typeface="Montserrat Light" panose="00000400000000000000" pitchFamily="50" charset="0"/>
                        </a:rPr>
                        <a:t>Cheese,</a:t>
                      </a:r>
                      <a:r>
                        <a:rPr lang="en-US" sz="1200" baseline="0" dirty="0">
                          <a:latin typeface="Montserrat Light" panose="00000400000000000000" pitchFamily="50" charset="0"/>
                        </a:rPr>
                        <a:t> Parmesan</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¼ cup grated</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722105236"/>
                  </a:ext>
                </a:extLst>
              </a:tr>
              <a:tr h="224962">
                <a:tc>
                  <a:txBody>
                    <a:bodyPr/>
                    <a:lstStyle/>
                    <a:p>
                      <a:r>
                        <a:rPr lang="en-US" sz="1200" dirty="0">
                          <a:latin typeface="Montserrat Light" panose="00000400000000000000" pitchFamily="50" charset="0"/>
                        </a:rPr>
                        <a:t>Cheese,</a:t>
                      </a:r>
                      <a:r>
                        <a:rPr lang="en-US" sz="1200" baseline="0" dirty="0">
                          <a:latin typeface="Montserrat Light" panose="00000400000000000000" pitchFamily="50" charset="0"/>
                        </a:rPr>
                        <a:t> Ricotta</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1/3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567999126"/>
                  </a:ext>
                </a:extLst>
              </a:tr>
              <a:tr h="224962">
                <a:tc>
                  <a:txBody>
                    <a:bodyPr/>
                    <a:lstStyle/>
                    <a:p>
                      <a:r>
                        <a:rPr lang="en-US" sz="1200" dirty="0">
                          <a:latin typeface="Montserrat Light" panose="00000400000000000000" pitchFamily="50" charset="0"/>
                        </a:rPr>
                        <a:t>Cheese, Swiss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875187191"/>
                  </a:ext>
                </a:extLst>
              </a:tr>
              <a:tr h="224962">
                <a:tc>
                  <a:txBody>
                    <a:bodyPr/>
                    <a:lstStyle/>
                    <a:p>
                      <a:r>
                        <a:rPr lang="en-US" sz="1200" dirty="0">
                          <a:latin typeface="Montserrat Light" panose="00000400000000000000" pitchFamily="50" charset="0"/>
                        </a:rPr>
                        <a:t>Chicken, breast, boneless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½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519431199"/>
                  </a:ext>
                </a:extLst>
              </a:tr>
              <a:tr h="224962">
                <a:tc>
                  <a:txBody>
                    <a:bodyPr/>
                    <a:lstStyle/>
                    <a:p>
                      <a:r>
                        <a:rPr lang="en-US" sz="1200" dirty="0">
                          <a:latin typeface="Montserrat Light" panose="00000400000000000000" pitchFamily="50" charset="0"/>
                        </a:rPr>
                        <a:t>Chicken, drumstick, skinless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½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824446840"/>
                  </a:ext>
                </a:extLst>
              </a:tr>
              <a:tr h="224962">
                <a:tc>
                  <a:txBody>
                    <a:bodyPr/>
                    <a:lstStyle/>
                    <a:p>
                      <a:r>
                        <a:rPr lang="en-US" sz="1200" dirty="0">
                          <a:latin typeface="Montserrat Light" panose="00000400000000000000" pitchFamily="50" charset="0"/>
                        </a:rPr>
                        <a:t>Clams, fresh or canned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 (10</a:t>
                      </a:r>
                      <a:r>
                        <a:rPr lang="en-US" sz="1200" baseline="0" dirty="0">
                          <a:latin typeface="Montserrat Light" panose="00000400000000000000" pitchFamily="50" charset="0"/>
                        </a:rPr>
                        <a:t> small)</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087251859"/>
                  </a:ext>
                </a:extLst>
              </a:tr>
              <a:tr h="224962">
                <a:tc>
                  <a:txBody>
                    <a:bodyPr/>
                    <a:lstStyle/>
                    <a:p>
                      <a:r>
                        <a:rPr lang="en-US" sz="1200" dirty="0">
                          <a:latin typeface="Montserrat Light" panose="00000400000000000000" pitchFamily="50" charset="0"/>
                        </a:rPr>
                        <a:t>Crab</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4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953748973"/>
                  </a:ext>
                </a:extLst>
              </a:tr>
              <a:tr h="224962">
                <a:tc>
                  <a:txBody>
                    <a:bodyPr/>
                    <a:lstStyle/>
                    <a:p>
                      <a:r>
                        <a:rPr lang="en-US" sz="1200" dirty="0">
                          <a:latin typeface="Montserrat Light" panose="00000400000000000000" pitchFamily="50" charset="0"/>
                        </a:rPr>
                        <a:t>Duck, breast, skinless, trimmed of fat</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½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735013095"/>
                  </a:ext>
                </a:extLst>
              </a:tr>
            </a:tbl>
          </a:graphicData>
        </a:graphic>
      </p:graphicFrame>
    </p:spTree>
    <p:extLst>
      <p:ext uri="{BB962C8B-B14F-4D97-AF65-F5344CB8AC3E}">
        <p14:creationId xmlns:p14="http://schemas.microsoft.com/office/powerpoint/2010/main" val="1081199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102841" y="412639"/>
            <a:ext cx="6096000"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27B2B1"/>
                </a:solidFill>
                <a:latin typeface="Montserrat" panose="00000500000000000000" pitchFamily="50" charset="0"/>
                <a:cs typeface="Arial" panose="020B0604020202020204" pitchFamily="34" charset="0"/>
              </a:rPr>
              <a:t>Protein and Dairy</a:t>
            </a:r>
            <a:endParaRPr kumimoji="0" lang="id-ID" sz="4800" b="0" i="0" u="none" strike="noStrike" kern="1200" cap="none" spc="0" normalizeH="0" baseline="0" noProof="0" dirty="0">
              <a:ln>
                <a:noFill/>
              </a:ln>
              <a:solidFill>
                <a:srgbClr val="27B2B1"/>
              </a:solidFill>
              <a:effectLst/>
              <a:uLnTx/>
              <a:uFillTx/>
              <a:latin typeface="Montserrat" panose="00000500000000000000" pitchFamily="50" charset="0"/>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pic>
        <p:nvPicPr>
          <p:cNvPr id="9" name="Picture Placeholder 8" descr="A bowl of fruit sitting on top of a picnic table&#10;&#10;Description automatically generated">
            <a:extLst>
              <a:ext uri="{FF2B5EF4-FFF2-40B4-BE49-F238E27FC236}">
                <a16:creationId xmlns:a16="http://schemas.microsoft.com/office/drawing/2014/main" id="{BBC79F58-FB8B-4813-9995-EC0FBC62420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105" r="17105"/>
          <a:stretch>
            <a:fillRect/>
          </a:stretch>
        </p:blipFill>
        <p:spPr>
          <a:xfrm>
            <a:off x="7834313" y="1576388"/>
            <a:ext cx="2936875" cy="3348037"/>
          </a:xfrm>
        </p:spPr>
      </p:pic>
      <p:sp>
        <p:nvSpPr>
          <p:cNvPr id="3" name="TextBox 2">
            <a:extLst>
              <a:ext uri="{FF2B5EF4-FFF2-40B4-BE49-F238E27FC236}">
                <a16:creationId xmlns:a16="http://schemas.microsoft.com/office/drawing/2014/main" id="{EDD7E5A0-312A-45E2-B368-B2E2C9155F60}"/>
              </a:ext>
            </a:extLst>
          </p:cNvPr>
          <p:cNvSpPr txBox="1"/>
          <p:nvPr/>
        </p:nvSpPr>
        <p:spPr>
          <a:xfrm>
            <a:off x="1383631" y="227973"/>
            <a:ext cx="1419727"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DAY6</a:t>
            </a:r>
          </a:p>
        </p:txBody>
      </p:sp>
      <p:sp>
        <p:nvSpPr>
          <p:cNvPr id="7" name="Rectangle 6">
            <a:extLst>
              <a:ext uri="{FF2B5EF4-FFF2-40B4-BE49-F238E27FC236}">
                <a16:creationId xmlns:a16="http://schemas.microsoft.com/office/drawing/2014/main" id="{8CD5D658-8812-4EE1-A2AB-495F48FA84C4}"/>
              </a:ext>
            </a:extLst>
          </p:cNvPr>
          <p:cNvSpPr/>
          <p:nvPr/>
        </p:nvSpPr>
        <p:spPr>
          <a:xfrm>
            <a:off x="419965" y="6322250"/>
            <a:ext cx="5461752" cy="307777"/>
          </a:xfrm>
          <a:prstGeom prst="rect">
            <a:avLst/>
          </a:prstGeom>
        </p:spPr>
        <p:txBody>
          <a:bodyPr wrap="none">
            <a:spAutoFit/>
          </a:bodyPr>
          <a:lstStyle/>
          <a:p>
            <a:pPr lvl="0"/>
            <a:r>
              <a:rPr lang="en-US" sz="1400" i="1" dirty="0">
                <a:solidFill>
                  <a:prstClr val="black"/>
                </a:solidFill>
                <a:latin typeface="Montserrat Light" panose="00000400000000000000" pitchFamily="50" charset="0"/>
              </a:rPr>
              <a:t>2010 Mayo Foundation for Medical Education and Research </a:t>
            </a:r>
          </a:p>
        </p:txBody>
      </p:sp>
      <p:graphicFrame>
        <p:nvGraphicFramePr>
          <p:cNvPr id="2" name="Table 1">
            <a:extLst>
              <a:ext uri="{FF2B5EF4-FFF2-40B4-BE49-F238E27FC236}">
                <a16:creationId xmlns:a16="http://schemas.microsoft.com/office/drawing/2014/main" id="{07A36D8A-C766-4AD1-8655-0948A912DB2E}"/>
              </a:ext>
            </a:extLst>
          </p:cNvPr>
          <p:cNvGraphicFramePr>
            <a:graphicFrameLocks noGrp="1"/>
          </p:cNvGraphicFramePr>
          <p:nvPr>
            <p:extLst>
              <p:ext uri="{D42A27DB-BD31-4B8C-83A1-F6EECF244321}">
                <p14:modId xmlns:p14="http://schemas.microsoft.com/office/powerpoint/2010/main" val="1392868974"/>
              </p:ext>
            </p:extLst>
          </p:nvPr>
        </p:nvGraphicFramePr>
        <p:xfrm>
          <a:off x="564917" y="1392413"/>
          <a:ext cx="6067926" cy="4485640"/>
        </p:xfrm>
        <a:graphic>
          <a:graphicData uri="http://schemas.openxmlformats.org/drawingml/2006/table">
            <a:tbl>
              <a:tblPr firstRow="1" bandRow="1">
                <a:tableStyleId>{0E3FDE45-AF77-4B5C-9715-49D594BDF05E}</a:tableStyleId>
              </a:tblPr>
              <a:tblGrid>
                <a:gridCol w="3111344">
                  <a:extLst>
                    <a:ext uri="{9D8B030D-6E8A-4147-A177-3AD203B41FA5}">
                      <a16:colId xmlns:a16="http://schemas.microsoft.com/office/drawing/2014/main" val="1905622225"/>
                    </a:ext>
                  </a:extLst>
                </a:gridCol>
                <a:gridCol w="2956582">
                  <a:extLst>
                    <a:ext uri="{9D8B030D-6E8A-4147-A177-3AD203B41FA5}">
                      <a16:colId xmlns:a16="http://schemas.microsoft.com/office/drawing/2014/main" val="1147536406"/>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(110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374296206"/>
                  </a:ext>
                </a:extLst>
              </a:tr>
              <a:tr h="224962">
                <a:tc>
                  <a:txBody>
                    <a:bodyPr/>
                    <a:lstStyle/>
                    <a:p>
                      <a:r>
                        <a:rPr lang="en-US" sz="1200" dirty="0">
                          <a:latin typeface="Montserrat Light" panose="00000400000000000000" pitchFamily="50" charset="0"/>
                        </a:rPr>
                        <a:t>Egg, whole</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 large</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57282120"/>
                  </a:ext>
                </a:extLst>
              </a:tr>
              <a:tr h="224962">
                <a:tc>
                  <a:txBody>
                    <a:bodyPr/>
                    <a:lstStyle/>
                    <a:p>
                      <a:r>
                        <a:rPr lang="en-US" sz="1200" dirty="0">
                          <a:latin typeface="Montserrat Light" panose="00000400000000000000" pitchFamily="50" charset="0"/>
                        </a:rPr>
                        <a:t>Egg</a:t>
                      </a:r>
                      <a:r>
                        <a:rPr lang="en-US" sz="1200" baseline="0" dirty="0">
                          <a:latin typeface="Montserrat Light" panose="00000400000000000000" pitchFamily="50" charset="0"/>
                        </a:rPr>
                        <a:t> whites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1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798724813"/>
                  </a:ext>
                </a:extLst>
              </a:tr>
              <a:tr h="224962">
                <a:tc>
                  <a:txBody>
                    <a:bodyPr/>
                    <a:lstStyle/>
                    <a:p>
                      <a:r>
                        <a:rPr lang="en-US" sz="1200" dirty="0">
                          <a:latin typeface="Montserrat Light" panose="00000400000000000000" pitchFamily="50" charset="0"/>
                        </a:rPr>
                        <a:t>Fish, Atlantic Salmon, grilled or broiled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709406060"/>
                  </a:ext>
                </a:extLst>
              </a:tr>
              <a:tr h="224962">
                <a:tc>
                  <a:txBody>
                    <a:bodyPr/>
                    <a:lstStyle/>
                    <a:p>
                      <a:r>
                        <a:rPr lang="en-US" sz="1200" dirty="0">
                          <a:latin typeface="Montserrat Light" panose="00000400000000000000" pitchFamily="50" charset="0"/>
                        </a:rPr>
                        <a:t>Fish, Cod, grilled or broiled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a:t>
                      </a:r>
                      <a:endParaRPr lang="en-US" sz="1200" baseline="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271513062"/>
                  </a:ext>
                </a:extLst>
              </a:tr>
              <a:tr h="224962">
                <a:tc>
                  <a:txBody>
                    <a:bodyPr/>
                    <a:lstStyle/>
                    <a:p>
                      <a:r>
                        <a:rPr lang="en-US" sz="1200" dirty="0">
                          <a:latin typeface="Montserrat Light" panose="00000400000000000000" pitchFamily="50" charset="0"/>
                        </a:rPr>
                        <a:t>Fish, Haddock, grilled or broiled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293981633"/>
                  </a:ext>
                </a:extLst>
              </a:tr>
              <a:tr h="224962">
                <a:tc>
                  <a:txBody>
                    <a:bodyPr/>
                    <a:lstStyle/>
                    <a:p>
                      <a:r>
                        <a:rPr lang="en-US" sz="1200" dirty="0">
                          <a:latin typeface="Montserrat Light" panose="00000400000000000000" pitchFamily="50" charset="0"/>
                        </a:rPr>
                        <a:t>Fish,</a:t>
                      </a:r>
                      <a:r>
                        <a:rPr lang="en-US" sz="1200" baseline="0" dirty="0">
                          <a:latin typeface="Montserrat Light" panose="00000400000000000000" pitchFamily="50" charset="0"/>
                        </a:rPr>
                        <a:t> Halibut, grilled or broiled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a:t>
                      </a:r>
                      <a:r>
                        <a:rPr lang="en-US" sz="1200" baseline="0" dirty="0">
                          <a:latin typeface="Montserrat Light" panose="00000400000000000000" pitchFamily="50" charset="0"/>
                        </a:rPr>
                        <a:t>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245283555"/>
                  </a:ext>
                </a:extLst>
              </a:tr>
              <a:tr h="224962">
                <a:tc>
                  <a:txBody>
                    <a:bodyPr/>
                    <a:lstStyle/>
                    <a:p>
                      <a:r>
                        <a:rPr lang="en-US" sz="1200" dirty="0">
                          <a:latin typeface="Montserrat Light" panose="00000400000000000000" pitchFamily="50" charset="0"/>
                        </a:rPr>
                        <a:t>Fish, Orange</a:t>
                      </a:r>
                      <a:r>
                        <a:rPr lang="en-US" sz="1200" baseline="0" dirty="0">
                          <a:latin typeface="Montserrat Light" panose="00000400000000000000" pitchFamily="50" charset="0"/>
                        </a:rPr>
                        <a:t> </a:t>
                      </a:r>
                      <a:r>
                        <a:rPr lang="en-US" sz="1200" baseline="0" dirty="0" err="1">
                          <a:latin typeface="Montserrat Light" panose="00000400000000000000" pitchFamily="50" charset="0"/>
                        </a:rPr>
                        <a:t>Roughy</a:t>
                      </a:r>
                      <a:r>
                        <a:rPr lang="en-US" sz="1200" baseline="0" dirty="0">
                          <a:latin typeface="Montserrat Light" panose="00000400000000000000" pitchFamily="50" charset="0"/>
                        </a:rPr>
                        <a:t>, grilled or broiled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769946245"/>
                  </a:ext>
                </a:extLst>
              </a:tr>
              <a:tr h="224962">
                <a:tc>
                  <a:txBody>
                    <a:bodyPr/>
                    <a:lstStyle/>
                    <a:p>
                      <a:r>
                        <a:rPr lang="en-US" sz="1200" dirty="0">
                          <a:latin typeface="Montserrat Light" panose="00000400000000000000" pitchFamily="50" charset="0"/>
                        </a:rPr>
                        <a:t>Ham</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79890019"/>
                  </a:ext>
                </a:extLst>
              </a:tr>
              <a:tr h="224962">
                <a:tc>
                  <a:txBody>
                    <a:bodyPr/>
                    <a:lstStyle/>
                    <a:p>
                      <a:r>
                        <a:rPr lang="en-US" sz="1200" dirty="0">
                          <a:latin typeface="Montserrat Light" panose="00000400000000000000" pitchFamily="50" charset="0"/>
                        </a:rPr>
                        <a:t>Lamb, lean</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819913633"/>
                  </a:ext>
                </a:extLst>
              </a:tr>
              <a:tr h="224962">
                <a:tc>
                  <a:txBody>
                    <a:bodyPr/>
                    <a:lstStyle/>
                    <a:p>
                      <a:r>
                        <a:rPr lang="en-US" sz="1200" dirty="0">
                          <a:latin typeface="Montserrat Light" panose="00000400000000000000" pitchFamily="50" charset="0"/>
                        </a:rPr>
                        <a:t>Lentils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51810363"/>
                  </a:ext>
                </a:extLst>
              </a:tr>
              <a:tr h="224962">
                <a:tc>
                  <a:txBody>
                    <a:bodyPr/>
                    <a:lstStyle/>
                    <a:p>
                      <a:r>
                        <a:rPr lang="en-US" sz="1200" dirty="0">
                          <a:latin typeface="Montserrat Light" panose="00000400000000000000" pitchFamily="50" charset="0"/>
                        </a:rPr>
                        <a:t>Lobster, boiled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4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35722434"/>
                  </a:ext>
                </a:extLst>
              </a:tr>
              <a:tr h="224962">
                <a:tc>
                  <a:txBody>
                    <a:bodyPr/>
                    <a:lstStyle/>
                    <a:p>
                      <a:r>
                        <a:rPr lang="en-US" sz="1200" dirty="0">
                          <a:latin typeface="Montserrat Light" panose="00000400000000000000" pitchFamily="50" charset="0"/>
                        </a:rPr>
                        <a:t>Milk</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8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33099519"/>
                  </a:ext>
                </a:extLst>
              </a:tr>
              <a:tr h="224962">
                <a:tc>
                  <a:txBody>
                    <a:bodyPr/>
                    <a:lstStyle/>
                    <a:p>
                      <a:r>
                        <a:rPr lang="en-US" sz="1200" dirty="0">
                          <a:latin typeface="Montserrat Light" panose="00000400000000000000" pitchFamily="50" charset="0"/>
                        </a:rPr>
                        <a:t>Mussels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a:t>
                      </a:r>
                      <a:r>
                        <a:rPr lang="en-US" sz="1200" baseline="0" dirty="0">
                          <a:latin typeface="Montserrat Light" panose="00000400000000000000" pitchFamily="50" charset="0"/>
                        </a:rPr>
                        <a:t>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385234417"/>
                  </a:ext>
                </a:extLst>
              </a:tr>
              <a:tr h="224962">
                <a:tc>
                  <a:txBody>
                    <a:bodyPr/>
                    <a:lstStyle/>
                    <a:p>
                      <a:r>
                        <a:rPr lang="en-US" sz="1200" dirty="0">
                          <a:latin typeface="Montserrat Light" panose="00000400000000000000" pitchFamily="50" charset="0"/>
                        </a:rPr>
                        <a:t>Peas, green canned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932544534"/>
                  </a:ext>
                </a:extLst>
              </a:tr>
              <a:tr h="224962">
                <a:tc>
                  <a:txBody>
                    <a:bodyPr/>
                    <a:lstStyle/>
                    <a:p>
                      <a:r>
                        <a:rPr lang="en-US" sz="1200" dirty="0">
                          <a:latin typeface="Montserrat Light" panose="00000400000000000000" pitchFamily="50" charset="0"/>
                        </a:rPr>
                        <a:t>Peas, green, fresh, frozen</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½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005764987"/>
                  </a:ext>
                </a:extLst>
              </a:tr>
            </a:tbl>
          </a:graphicData>
        </a:graphic>
      </p:graphicFrame>
    </p:spTree>
    <p:extLst>
      <p:ext uri="{BB962C8B-B14F-4D97-AF65-F5344CB8AC3E}">
        <p14:creationId xmlns:p14="http://schemas.microsoft.com/office/powerpoint/2010/main" val="6431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102841" y="412639"/>
            <a:ext cx="6096000"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27B2B1"/>
                </a:solidFill>
                <a:latin typeface="Montserrat" panose="00000500000000000000" pitchFamily="50" charset="0"/>
                <a:cs typeface="Arial" panose="020B0604020202020204" pitchFamily="34" charset="0"/>
              </a:rPr>
              <a:t>Protein and Dairy</a:t>
            </a:r>
            <a:endParaRPr kumimoji="0" lang="id-ID" sz="4800" b="0" i="0" u="none" strike="noStrike" kern="1200" cap="none" spc="0" normalizeH="0" baseline="0" noProof="0" dirty="0">
              <a:ln>
                <a:noFill/>
              </a:ln>
              <a:solidFill>
                <a:srgbClr val="27B2B1"/>
              </a:solidFill>
              <a:effectLst/>
              <a:uLnTx/>
              <a:uFillTx/>
              <a:latin typeface="Montserrat" panose="00000500000000000000" pitchFamily="50" charset="0"/>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pic>
        <p:nvPicPr>
          <p:cNvPr id="9" name="Picture Placeholder 8" descr="A bowl of fruit sitting on top of a picnic table&#10;&#10;Description automatically generated">
            <a:extLst>
              <a:ext uri="{FF2B5EF4-FFF2-40B4-BE49-F238E27FC236}">
                <a16:creationId xmlns:a16="http://schemas.microsoft.com/office/drawing/2014/main" id="{BBC79F58-FB8B-4813-9995-EC0FBC62420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105" r="17105"/>
          <a:stretch>
            <a:fillRect/>
          </a:stretch>
        </p:blipFill>
        <p:spPr>
          <a:xfrm>
            <a:off x="7846344" y="1588419"/>
            <a:ext cx="2936875" cy="3348037"/>
          </a:xfrm>
        </p:spPr>
      </p:pic>
      <p:sp>
        <p:nvSpPr>
          <p:cNvPr id="3" name="TextBox 2">
            <a:extLst>
              <a:ext uri="{FF2B5EF4-FFF2-40B4-BE49-F238E27FC236}">
                <a16:creationId xmlns:a16="http://schemas.microsoft.com/office/drawing/2014/main" id="{EDD7E5A0-312A-45E2-B368-B2E2C9155F60}"/>
              </a:ext>
            </a:extLst>
          </p:cNvPr>
          <p:cNvSpPr txBox="1"/>
          <p:nvPr/>
        </p:nvSpPr>
        <p:spPr>
          <a:xfrm>
            <a:off x="1383631" y="227973"/>
            <a:ext cx="1419727"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DAY6</a:t>
            </a:r>
          </a:p>
        </p:txBody>
      </p:sp>
      <p:sp>
        <p:nvSpPr>
          <p:cNvPr id="7" name="Rectangle 6">
            <a:extLst>
              <a:ext uri="{FF2B5EF4-FFF2-40B4-BE49-F238E27FC236}">
                <a16:creationId xmlns:a16="http://schemas.microsoft.com/office/drawing/2014/main" id="{8CD5D658-8812-4EE1-A2AB-495F48FA84C4}"/>
              </a:ext>
            </a:extLst>
          </p:cNvPr>
          <p:cNvSpPr/>
          <p:nvPr/>
        </p:nvSpPr>
        <p:spPr>
          <a:xfrm>
            <a:off x="419965" y="6342748"/>
            <a:ext cx="5461752" cy="307777"/>
          </a:xfrm>
          <a:prstGeom prst="rect">
            <a:avLst/>
          </a:prstGeom>
        </p:spPr>
        <p:txBody>
          <a:bodyPr wrap="none">
            <a:spAutoFit/>
          </a:bodyPr>
          <a:lstStyle/>
          <a:p>
            <a:pPr lvl="0"/>
            <a:r>
              <a:rPr lang="en-US" sz="1400" i="1" dirty="0">
                <a:solidFill>
                  <a:prstClr val="black"/>
                </a:solidFill>
                <a:latin typeface="Montserrat Light" panose="00000400000000000000" pitchFamily="50" charset="0"/>
              </a:rPr>
              <a:t>2010 Mayo Foundation for Medical Education and Research </a:t>
            </a:r>
          </a:p>
        </p:txBody>
      </p:sp>
      <p:graphicFrame>
        <p:nvGraphicFramePr>
          <p:cNvPr id="2" name="Table 1">
            <a:extLst>
              <a:ext uri="{FF2B5EF4-FFF2-40B4-BE49-F238E27FC236}">
                <a16:creationId xmlns:a16="http://schemas.microsoft.com/office/drawing/2014/main" id="{3189D747-4F60-4126-BC35-1C7D505C7716}"/>
              </a:ext>
            </a:extLst>
          </p:cNvPr>
          <p:cNvGraphicFramePr>
            <a:graphicFrameLocks noGrp="1"/>
          </p:cNvGraphicFramePr>
          <p:nvPr>
            <p:extLst>
              <p:ext uri="{D42A27DB-BD31-4B8C-83A1-F6EECF244321}">
                <p14:modId xmlns:p14="http://schemas.microsoft.com/office/powerpoint/2010/main" val="2243465994"/>
              </p:ext>
            </p:extLst>
          </p:nvPr>
        </p:nvGraphicFramePr>
        <p:xfrm>
          <a:off x="564917" y="1402662"/>
          <a:ext cx="6011212" cy="4851400"/>
        </p:xfrm>
        <a:graphic>
          <a:graphicData uri="http://schemas.openxmlformats.org/drawingml/2006/table">
            <a:tbl>
              <a:tblPr firstRow="1" bandRow="1">
                <a:tableStyleId>{0E3FDE45-AF77-4B5C-9715-49D594BDF05E}</a:tableStyleId>
              </a:tblPr>
              <a:tblGrid>
                <a:gridCol w="2963212">
                  <a:extLst>
                    <a:ext uri="{9D8B030D-6E8A-4147-A177-3AD203B41FA5}">
                      <a16:colId xmlns:a16="http://schemas.microsoft.com/office/drawing/2014/main" val="1478057370"/>
                    </a:ext>
                  </a:extLst>
                </a:gridCol>
                <a:gridCol w="3048000">
                  <a:extLst>
                    <a:ext uri="{9D8B030D-6E8A-4147-A177-3AD203B41FA5}">
                      <a16:colId xmlns:a16="http://schemas.microsoft.com/office/drawing/2014/main" val="2543108570"/>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(110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11595588"/>
                  </a:ext>
                </a:extLst>
              </a:tr>
              <a:tr h="224962">
                <a:tc>
                  <a:txBody>
                    <a:bodyPr/>
                    <a:lstStyle/>
                    <a:p>
                      <a:r>
                        <a:rPr lang="en-US" sz="1200" dirty="0">
                          <a:latin typeface="Montserrat Light" panose="00000400000000000000" pitchFamily="50" charset="0"/>
                        </a:rPr>
                        <a:t>Pheasant, breast, skinless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395588261"/>
                  </a:ext>
                </a:extLst>
              </a:tr>
              <a:tr h="224962">
                <a:tc>
                  <a:txBody>
                    <a:bodyPr/>
                    <a:lstStyle/>
                    <a:p>
                      <a:r>
                        <a:rPr lang="en-US" sz="1200" dirty="0">
                          <a:latin typeface="Montserrat Light" panose="00000400000000000000" pitchFamily="50" charset="0"/>
                        </a:rPr>
                        <a:t>Pork Chops, boneless, trimmed of fat</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024663514"/>
                  </a:ext>
                </a:extLst>
              </a:tr>
              <a:tr h="224962">
                <a:tc>
                  <a:txBody>
                    <a:bodyPr/>
                    <a:lstStyle/>
                    <a:p>
                      <a:r>
                        <a:rPr lang="en-US" sz="1200" dirty="0">
                          <a:latin typeface="Montserrat Light" panose="00000400000000000000" pitchFamily="50" charset="0"/>
                        </a:rPr>
                        <a:t>Pork Sausage, smoked</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a:t>
                      </a:r>
                      <a:r>
                        <a:rPr lang="en-US" sz="1200" baseline="0" dirty="0">
                          <a:latin typeface="Montserrat Light" panose="00000400000000000000" pitchFamily="50" charset="0"/>
                        </a:rPr>
                        <a:t> small links</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155569023"/>
                  </a:ext>
                </a:extLst>
              </a:tr>
              <a:tr h="224962">
                <a:tc>
                  <a:txBody>
                    <a:bodyPr/>
                    <a:lstStyle/>
                    <a:p>
                      <a:r>
                        <a:rPr lang="en-US" sz="1200" dirty="0">
                          <a:latin typeface="Montserrat Light" panose="00000400000000000000" pitchFamily="50" charset="0"/>
                        </a:rPr>
                        <a:t>Pork Tenderloin,</a:t>
                      </a:r>
                      <a:r>
                        <a:rPr lang="en-US" sz="1200" baseline="0" dirty="0">
                          <a:latin typeface="Montserrat Light" panose="00000400000000000000" pitchFamily="50" charset="0"/>
                        </a:rPr>
                        <a:t> roasted trimmed of fat</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189111258"/>
                  </a:ext>
                </a:extLst>
              </a:tr>
              <a:tr h="224962">
                <a:tc>
                  <a:txBody>
                    <a:bodyPr/>
                    <a:lstStyle/>
                    <a:p>
                      <a:r>
                        <a:rPr lang="en-US" sz="1200" dirty="0">
                          <a:latin typeface="Montserrat Light" panose="00000400000000000000" pitchFamily="50" charset="0"/>
                        </a:rPr>
                        <a:t>Scallops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714935563"/>
                  </a:ext>
                </a:extLst>
              </a:tr>
              <a:tr h="224962">
                <a:tc>
                  <a:txBody>
                    <a:bodyPr/>
                    <a:lstStyle/>
                    <a:p>
                      <a:r>
                        <a:rPr lang="en-US" sz="1200" dirty="0">
                          <a:latin typeface="Montserrat Light" panose="00000400000000000000" pitchFamily="50" charset="0"/>
                        </a:rPr>
                        <a:t>Shrimp</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4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586315855"/>
                  </a:ext>
                </a:extLst>
              </a:tr>
              <a:tr h="224962">
                <a:tc>
                  <a:txBody>
                    <a:bodyPr/>
                    <a:lstStyle/>
                    <a:p>
                      <a:r>
                        <a:rPr lang="en-US" sz="1200" dirty="0">
                          <a:latin typeface="Montserrat Light" panose="00000400000000000000" pitchFamily="50" charset="0"/>
                        </a:rPr>
                        <a:t>Soy Milk, low fat</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8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679560290"/>
                  </a:ext>
                </a:extLst>
              </a:tr>
              <a:tr h="224962">
                <a:tc>
                  <a:txBody>
                    <a:bodyPr/>
                    <a:lstStyle/>
                    <a:p>
                      <a:r>
                        <a:rPr lang="en-US" sz="1200" dirty="0">
                          <a:latin typeface="Montserrat Light" panose="00000400000000000000" pitchFamily="50" charset="0"/>
                        </a:rPr>
                        <a:t>Tempeh</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oz. or ½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963676218"/>
                  </a:ext>
                </a:extLst>
              </a:tr>
              <a:tr h="224962">
                <a:tc>
                  <a:txBody>
                    <a:bodyPr/>
                    <a:lstStyle/>
                    <a:p>
                      <a:r>
                        <a:rPr lang="en-US" sz="1200" dirty="0">
                          <a:latin typeface="Montserrat Light" panose="00000400000000000000" pitchFamily="50" charset="0"/>
                        </a:rPr>
                        <a:t>Tofu</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slices (1 inch wide)</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34364381"/>
                  </a:ext>
                </a:extLst>
              </a:tr>
              <a:tr h="224962">
                <a:tc>
                  <a:txBody>
                    <a:bodyPr/>
                    <a:lstStyle/>
                    <a:p>
                      <a:r>
                        <a:rPr lang="en-US" sz="1200" dirty="0">
                          <a:latin typeface="Montserrat Light" panose="00000400000000000000" pitchFamily="50" charset="0"/>
                        </a:rPr>
                        <a:t>Tuna</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 or ½ cup</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608161885"/>
                  </a:ext>
                </a:extLst>
              </a:tr>
              <a:tr h="224962">
                <a:tc>
                  <a:txBody>
                    <a:bodyPr/>
                    <a:lstStyle/>
                    <a:p>
                      <a:r>
                        <a:rPr lang="en-US" sz="1200" dirty="0">
                          <a:latin typeface="Montserrat Light" panose="00000400000000000000" pitchFamily="50" charset="0"/>
                        </a:rPr>
                        <a:t>Turkey, white meat skinless</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113073468"/>
                  </a:ext>
                </a:extLst>
              </a:tr>
              <a:tr h="224962">
                <a:tc>
                  <a:txBody>
                    <a:bodyPr/>
                    <a:lstStyle/>
                    <a:p>
                      <a:r>
                        <a:rPr lang="en-US" sz="1200" dirty="0">
                          <a:latin typeface="Montserrat Light" panose="00000400000000000000" pitchFamily="50" charset="0"/>
                        </a:rPr>
                        <a:t>Turkey, breast, lunch meat, fat free</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4 oz.</a:t>
                      </a:r>
                      <a:endParaRPr lang="en-US" sz="1200" baseline="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153226133"/>
                  </a:ext>
                </a:extLst>
              </a:tr>
              <a:tr h="224962">
                <a:tc>
                  <a:txBody>
                    <a:bodyPr/>
                    <a:lstStyle/>
                    <a:p>
                      <a:r>
                        <a:rPr lang="en-US" sz="1200" dirty="0">
                          <a:latin typeface="Montserrat Light" panose="00000400000000000000" pitchFamily="50" charset="0"/>
                        </a:rPr>
                        <a:t>Turkey, ground, cooked </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2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05803783"/>
                  </a:ext>
                </a:extLst>
              </a:tr>
              <a:tr h="224962">
                <a:tc>
                  <a:txBody>
                    <a:bodyPr/>
                    <a:lstStyle/>
                    <a:p>
                      <a:r>
                        <a:rPr lang="en-US" sz="1200" dirty="0">
                          <a:latin typeface="Montserrat Light" panose="00000400000000000000" pitchFamily="50" charset="0"/>
                        </a:rPr>
                        <a:t>Veal</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a:t>
                      </a:r>
                      <a:r>
                        <a:rPr lang="en-US" sz="1200" baseline="0" dirty="0">
                          <a:latin typeface="Montserrat Light" panose="00000400000000000000" pitchFamily="50" charset="0"/>
                        </a:rPr>
                        <a:t>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833194572"/>
                  </a:ext>
                </a:extLst>
              </a:tr>
              <a:tr h="224962">
                <a:tc>
                  <a:txBody>
                    <a:bodyPr/>
                    <a:lstStyle/>
                    <a:p>
                      <a:r>
                        <a:rPr lang="en-US" sz="1200" dirty="0">
                          <a:latin typeface="Montserrat Light" panose="00000400000000000000" pitchFamily="50" charset="0"/>
                        </a:rPr>
                        <a:t>Venison</a:t>
                      </a:r>
                      <a:endParaRPr lang="en-US" sz="1200" dirty="0">
                        <a:latin typeface="Montserrat Light" panose="00000400000000000000" pitchFamily="50" charset="0"/>
                        <a:cs typeface="Arial" panose="020B0604020202020204" pitchFamily="34" charset="0"/>
                      </a:endParaRPr>
                    </a:p>
                  </a:txBody>
                  <a:tcPr/>
                </a:tc>
                <a:tc>
                  <a:txBody>
                    <a:bodyPr/>
                    <a:lstStyle/>
                    <a:p>
                      <a:r>
                        <a:rPr lang="en-US" sz="1200" dirty="0">
                          <a:latin typeface="Montserrat Light" panose="00000400000000000000" pitchFamily="50" charset="0"/>
                        </a:rPr>
                        <a:t>3 oz.</a:t>
                      </a:r>
                      <a:endParaRPr lang="en-US" sz="12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04412867"/>
                  </a:ext>
                </a:extLst>
              </a:tr>
            </a:tbl>
          </a:graphicData>
        </a:graphic>
      </p:graphicFrame>
    </p:spTree>
    <p:extLst>
      <p:ext uri="{BB962C8B-B14F-4D97-AF65-F5344CB8AC3E}">
        <p14:creationId xmlns:p14="http://schemas.microsoft.com/office/powerpoint/2010/main" val="90226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394037" y="433502"/>
            <a:ext cx="6096000"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800" b="1" dirty="0">
                <a:solidFill>
                  <a:srgbClr val="27B2B1"/>
                </a:solidFill>
                <a:latin typeface="Montserrat" panose="00000500000000000000" pitchFamily="50" charset="0"/>
                <a:cs typeface="Arial" panose="020B0604020202020204" pitchFamily="34" charset="0"/>
              </a:rPr>
              <a:t>Fats</a:t>
            </a:r>
            <a:endParaRPr kumimoji="0" lang="id-ID" sz="4800" b="0" i="0" u="none" strike="noStrike" kern="1200" cap="none" spc="0" normalizeH="0" baseline="0" noProof="0" dirty="0">
              <a:ln>
                <a:noFill/>
              </a:ln>
              <a:solidFill>
                <a:srgbClr val="27B2B1"/>
              </a:solidFill>
              <a:effectLst/>
              <a:uLnTx/>
              <a:uFillTx/>
              <a:latin typeface="Montserrat" panose="00000500000000000000" pitchFamily="50" charset="0"/>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pic>
        <p:nvPicPr>
          <p:cNvPr id="9" name="Picture Placeholder 8" descr="A bowl of fruit sitting on top of a picnic table&#10;&#10;Description automatically generated">
            <a:extLst>
              <a:ext uri="{FF2B5EF4-FFF2-40B4-BE49-F238E27FC236}">
                <a16:creationId xmlns:a16="http://schemas.microsoft.com/office/drawing/2014/main" id="{BBC79F58-FB8B-4813-9995-EC0FBC62420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105" r="17105"/>
          <a:stretch>
            <a:fillRect/>
          </a:stretch>
        </p:blipFill>
        <p:spPr>
          <a:xfrm flipH="1" flipV="1">
            <a:off x="12624051" y="8545929"/>
            <a:ext cx="143812" cy="163946"/>
          </a:xfrm>
        </p:spPr>
      </p:pic>
      <p:sp>
        <p:nvSpPr>
          <p:cNvPr id="3" name="TextBox 2">
            <a:extLst>
              <a:ext uri="{FF2B5EF4-FFF2-40B4-BE49-F238E27FC236}">
                <a16:creationId xmlns:a16="http://schemas.microsoft.com/office/drawing/2014/main" id="{EDD7E5A0-312A-45E2-B368-B2E2C9155F60}"/>
              </a:ext>
            </a:extLst>
          </p:cNvPr>
          <p:cNvSpPr txBox="1"/>
          <p:nvPr/>
        </p:nvSpPr>
        <p:spPr>
          <a:xfrm>
            <a:off x="1383631" y="227973"/>
            <a:ext cx="1419727"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DAY6</a:t>
            </a:r>
          </a:p>
        </p:txBody>
      </p:sp>
      <p:sp>
        <p:nvSpPr>
          <p:cNvPr id="7" name="Rectangle 6">
            <a:extLst>
              <a:ext uri="{FF2B5EF4-FFF2-40B4-BE49-F238E27FC236}">
                <a16:creationId xmlns:a16="http://schemas.microsoft.com/office/drawing/2014/main" id="{8CD5D658-8812-4EE1-A2AB-495F48FA84C4}"/>
              </a:ext>
            </a:extLst>
          </p:cNvPr>
          <p:cNvSpPr/>
          <p:nvPr/>
        </p:nvSpPr>
        <p:spPr>
          <a:xfrm>
            <a:off x="458208" y="6466173"/>
            <a:ext cx="5461752" cy="307777"/>
          </a:xfrm>
          <a:prstGeom prst="rect">
            <a:avLst/>
          </a:prstGeom>
        </p:spPr>
        <p:txBody>
          <a:bodyPr wrap="none">
            <a:spAutoFit/>
          </a:bodyPr>
          <a:lstStyle/>
          <a:p>
            <a:pPr lvl="0"/>
            <a:r>
              <a:rPr lang="en-US" sz="1400" i="1" dirty="0">
                <a:solidFill>
                  <a:prstClr val="black"/>
                </a:solidFill>
                <a:latin typeface="Montserrat Light" panose="00000400000000000000" pitchFamily="50" charset="0"/>
              </a:rPr>
              <a:t>2010 Mayo Foundation for Medical Education and Research </a:t>
            </a:r>
          </a:p>
        </p:txBody>
      </p:sp>
      <p:pic>
        <p:nvPicPr>
          <p:cNvPr id="6" name="Picture 5" descr="A close up of a bottle&#10;&#10;Description automatically generated">
            <a:extLst>
              <a:ext uri="{FF2B5EF4-FFF2-40B4-BE49-F238E27FC236}">
                <a16:creationId xmlns:a16="http://schemas.microsoft.com/office/drawing/2014/main" id="{8FEEA6FA-07BD-4385-8CE0-1771A8732ED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79104" y="1537774"/>
            <a:ext cx="4454688" cy="3019926"/>
          </a:xfrm>
          <a:prstGeom prst="rect">
            <a:avLst/>
          </a:prstGeom>
        </p:spPr>
      </p:pic>
      <p:sp>
        <p:nvSpPr>
          <p:cNvPr id="8" name="TextBox 7">
            <a:extLst>
              <a:ext uri="{FF2B5EF4-FFF2-40B4-BE49-F238E27FC236}">
                <a16:creationId xmlns:a16="http://schemas.microsoft.com/office/drawing/2014/main" id="{690FA444-4157-4DF2-ADD1-3B22D0765167}"/>
              </a:ext>
            </a:extLst>
          </p:cNvPr>
          <p:cNvSpPr txBox="1"/>
          <p:nvPr/>
        </p:nvSpPr>
        <p:spPr>
          <a:xfrm>
            <a:off x="7279104" y="4509461"/>
            <a:ext cx="804445" cy="230832"/>
          </a:xfrm>
          <a:prstGeom prst="rect">
            <a:avLst/>
          </a:prstGeom>
          <a:noFill/>
        </p:spPr>
        <p:txBody>
          <a:bodyPr wrap="square" rtlCol="0">
            <a:spAutoFit/>
          </a:bodyPr>
          <a:lstStyle/>
          <a:p>
            <a:r>
              <a:rPr lang="en-US" sz="900" dirty="0"/>
              <a:t> </a:t>
            </a:r>
          </a:p>
        </p:txBody>
      </p:sp>
      <p:sp>
        <p:nvSpPr>
          <p:cNvPr id="2" name="Rectangle 1">
            <a:extLst>
              <a:ext uri="{FF2B5EF4-FFF2-40B4-BE49-F238E27FC236}">
                <a16:creationId xmlns:a16="http://schemas.microsoft.com/office/drawing/2014/main" id="{1A301677-2569-4B61-A86A-6122E6EEB510}"/>
              </a:ext>
            </a:extLst>
          </p:cNvPr>
          <p:cNvSpPr/>
          <p:nvPr/>
        </p:nvSpPr>
        <p:spPr>
          <a:xfrm>
            <a:off x="458208" y="1525742"/>
            <a:ext cx="6096000" cy="1040862"/>
          </a:xfrm>
          <a:prstGeom prst="rect">
            <a:avLst/>
          </a:prstGeom>
        </p:spPr>
        <p:txBody>
          <a:bodyPr>
            <a:spAutoFit/>
          </a:bodyPr>
          <a:lstStyle/>
          <a:p>
            <a:pPr>
              <a:lnSpc>
                <a:spcPts val="1900"/>
              </a:lnSpc>
            </a:pPr>
            <a:r>
              <a:rPr lang="en-US" sz="1400" dirty="0">
                <a:solidFill>
                  <a:srgbClr val="F05958"/>
                </a:solidFill>
                <a:latin typeface="Montserrat Light" panose="00000400000000000000" pitchFamily="50" charset="0"/>
                <a:cs typeface="Arial" panose="020B0604020202020204" pitchFamily="34" charset="0"/>
              </a:rPr>
              <a:t>Monounsaturated and polyunsaturated fats are found in vegetable oils, fish, olives and nuts. Saturated and trans fats are unhealthy and found in animal products. All fats are calorie dense and should be eaten in moderation.</a:t>
            </a:r>
          </a:p>
        </p:txBody>
      </p:sp>
      <p:graphicFrame>
        <p:nvGraphicFramePr>
          <p:cNvPr id="10" name="Table 9">
            <a:extLst>
              <a:ext uri="{FF2B5EF4-FFF2-40B4-BE49-F238E27FC236}">
                <a16:creationId xmlns:a16="http://schemas.microsoft.com/office/drawing/2014/main" id="{539D8E28-3B9D-4226-B140-4A21B7644EE7}"/>
              </a:ext>
            </a:extLst>
          </p:cNvPr>
          <p:cNvGraphicFramePr>
            <a:graphicFrameLocks noGrp="1"/>
          </p:cNvGraphicFramePr>
          <p:nvPr>
            <p:extLst>
              <p:ext uri="{D42A27DB-BD31-4B8C-83A1-F6EECF244321}">
                <p14:modId xmlns:p14="http://schemas.microsoft.com/office/powerpoint/2010/main" val="4273456825"/>
              </p:ext>
            </p:extLst>
          </p:nvPr>
        </p:nvGraphicFramePr>
        <p:xfrm>
          <a:off x="527790" y="2656377"/>
          <a:ext cx="5828494" cy="3556000"/>
        </p:xfrm>
        <a:graphic>
          <a:graphicData uri="http://schemas.openxmlformats.org/drawingml/2006/table">
            <a:tbl>
              <a:tblPr firstRow="1" bandRow="1">
                <a:tableStyleId>{0E3FDE45-AF77-4B5C-9715-49D594BDF05E}</a:tableStyleId>
              </a:tblPr>
              <a:tblGrid>
                <a:gridCol w="2859222">
                  <a:extLst>
                    <a:ext uri="{9D8B030D-6E8A-4147-A177-3AD203B41FA5}">
                      <a16:colId xmlns:a16="http://schemas.microsoft.com/office/drawing/2014/main" val="4042167611"/>
                    </a:ext>
                  </a:extLst>
                </a:gridCol>
                <a:gridCol w="2969272">
                  <a:extLst>
                    <a:ext uri="{9D8B030D-6E8A-4147-A177-3AD203B41FA5}">
                      <a16:colId xmlns:a16="http://schemas.microsoft.com/office/drawing/2014/main" val="2291919333"/>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(45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823160965"/>
                  </a:ext>
                </a:extLst>
              </a:tr>
              <a:tr h="224962">
                <a:tc>
                  <a:txBody>
                    <a:bodyPr/>
                    <a:lstStyle/>
                    <a:p>
                      <a:r>
                        <a:rPr lang="en-US" sz="1300" dirty="0">
                          <a:latin typeface="Montserrat Light" panose="00000400000000000000" pitchFamily="50" charset="0"/>
                        </a:rPr>
                        <a:t>Avocado</a:t>
                      </a:r>
                      <a:endParaRPr lang="en-US" sz="1300" dirty="0">
                        <a:latin typeface="Montserrat Light" panose="00000400000000000000" pitchFamily="50" charset="0"/>
                        <a:cs typeface="Arial" panose="020B0604020202020204" pitchFamily="34" charset="0"/>
                      </a:endParaRPr>
                    </a:p>
                  </a:txBody>
                  <a:tcPr/>
                </a:tc>
                <a:tc>
                  <a:txBody>
                    <a:bodyPr/>
                    <a:lstStyle/>
                    <a:p>
                      <a:r>
                        <a:rPr lang="en-US" sz="1300" dirty="0">
                          <a:latin typeface="Montserrat Light" panose="00000400000000000000" pitchFamily="50" charset="0"/>
                        </a:rPr>
                        <a:t>1/6 section of fruit</a:t>
                      </a:r>
                      <a:endParaRPr lang="en-US" sz="13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48813317"/>
                  </a:ext>
                </a:extLst>
              </a:tr>
              <a:tr h="224962">
                <a:tc>
                  <a:txBody>
                    <a:bodyPr/>
                    <a:lstStyle/>
                    <a:p>
                      <a:r>
                        <a:rPr lang="en-US" sz="1300" dirty="0">
                          <a:latin typeface="Montserrat Light" panose="00000400000000000000" pitchFamily="50" charset="0"/>
                        </a:rPr>
                        <a:t>Butter</a:t>
                      </a:r>
                      <a:endParaRPr lang="en-US" sz="1300" dirty="0">
                        <a:latin typeface="Montserrat Light" panose="00000400000000000000" pitchFamily="50" charset="0"/>
                        <a:cs typeface="Arial" panose="020B0604020202020204" pitchFamily="34" charset="0"/>
                      </a:endParaRPr>
                    </a:p>
                  </a:txBody>
                  <a:tcPr/>
                </a:tc>
                <a:tc>
                  <a:txBody>
                    <a:bodyPr/>
                    <a:lstStyle/>
                    <a:p>
                      <a:r>
                        <a:rPr lang="en-US" sz="1300" dirty="0">
                          <a:latin typeface="Montserrat Light" panose="00000400000000000000" pitchFamily="50" charset="0"/>
                        </a:rPr>
                        <a:t>1 tsp.</a:t>
                      </a:r>
                      <a:endParaRPr lang="en-US" sz="1300" baseline="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932500885"/>
                  </a:ext>
                </a:extLst>
              </a:tr>
              <a:tr h="224962">
                <a:tc>
                  <a:txBody>
                    <a:bodyPr/>
                    <a:lstStyle/>
                    <a:p>
                      <a:r>
                        <a:rPr lang="en-US" sz="1300" dirty="0">
                          <a:latin typeface="Montserrat Light" panose="00000400000000000000" pitchFamily="50" charset="0"/>
                        </a:rPr>
                        <a:t>Coconut, shredded, sweetened</a:t>
                      </a:r>
                      <a:endParaRPr lang="en-US" sz="1300" dirty="0">
                        <a:latin typeface="Montserrat Light" panose="00000400000000000000" pitchFamily="50" charset="0"/>
                        <a:cs typeface="Arial" panose="020B0604020202020204" pitchFamily="34" charset="0"/>
                      </a:endParaRPr>
                    </a:p>
                  </a:txBody>
                  <a:tcPr/>
                </a:tc>
                <a:tc>
                  <a:txBody>
                    <a:bodyPr/>
                    <a:lstStyle/>
                    <a:p>
                      <a:r>
                        <a:rPr lang="en-US" sz="1300" dirty="0">
                          <a:latin typeface="Montserrat Light" panose="00000400000000000000" pitchFamily="50" charset="0"/>
                        </a:rPr>
                        <a:t>1 ½ tbsp.</a:t>
                      </a:r>
                      <a:endParaRPr lang="en-US" sz="13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947822128"/>
                  </a:ext>
                </a:extLst>
              </a:tr>
              <a:tr h="224962">
                <a:tc>
                  <a:txBody>
                    <a:bodyPr/>
                    <a:lstStyle/>
                    <a:p>
                      <a:r>
                        <a:rPr lang="en-US" sz="1300" dirty="0">
                          <a:latin typeface="Montserrat Light" panose="00000400000000000000" pitchFamily="50" charset="0"/>
                        </a:rPr>
                        <a:t>Cream,</a:t>
                      </a:r>
                      <a:r>
                        <a:rPr lang="en-US" sz="1300" baseline="0" dirty="0">
                          <a:latin typeface="Montserrat Light" panose="00000400000000000000" pitchFamily="50" charset="0"/>
                        </a:rPr>
                        <a:t> heavy</a:t>
                      </a:r>
                      <a:endParaRPr lang="en-US" sz="1300" dirty="0">
                        <a:latin typeface="Montserrat Light" panose="00000400000000000000" pitchFamily="50" charset="0"/>
                        <a:cs typeface="Arial" panose="020B0604020202020204" pitchFamily="34" charset="0"/>
                      </a:endParaRPr>
                    </a:p>
                  </a:txBody>
                  <a:tcPr/>
                </a:tc>
                <a:tc>
                  <a:txBody>
                    <a:bodyPr/>
                    <a:lstStyle/>
                    <a:p>
                      <a:r>
                        <a:rPr lang="en-US" sz="1300" dirty="0">
                          <a:latin typeface="Montserrat Light" panose="00000400000000000000" pitchFamily="50" charset="0"/>
                        </a:rPr>
                        <a:t>1 tbsp.</a:t>
                      </a:r>
                      <a:r>
                        <a:rPr lang="en-US" sz="1300" baseline="0" dirty="0">
                          <a:latin typeface="Montserrat Light" panose="00000400000000000000" pitchFamily="50" charset="0"/>
                        </a:rPr>
                        <a:t> liquid, 4 tbsp. whipped</a:t>
                      </a:r>
                      <a:endParaRPr lang="en-US" sz="13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977035259"/>
                  </a:ext>
                </a:extLst>
              </a:tr>
              <a:tr h="224962">
                <a:tc>
                  <a:txBody>
                    <a:bodyPr/>
                    <a:lstStyle/>
                    <a:p>
                      <a:r>
                        <a:rPr lang="en-US" sz="1300" dirty="0">
                          <a:latin typeface="Montserrat Light" panose="00000400000000000000" pitchFamily="50" charset="0"/>
                        </a:rPr>
                        <a:t>Cream cheese</a:t>
                      </a:r>
                      <a:endParaRPr lang="en-US" sz="1300" dirty="0">
                        <a:latin typeface="Montserrat Light" panose="00000400000000000000" pitchFamily="50" charset="0"/>
                        <a:cs typeface="Arial" panose="020B0604020202020204" pitchFamily="34" charset="0"/>
                      </a:endParaRPr>
                    </a:p>
                  </a:txBody>
                  <a:tcPr/>
                </a:tc>
                <a:tc>
                  <a:txBody>
                    <a:bodyPr/>
                    <a:lstStyle/>
                    <a:p>
                      <a:r>
                        <a:rPr lang="en-US" sz="1300" dirty="0">
                          <a:latin typeface="Montserrat Light" panose="00000400000000000000" pitchFamily="50" charset="0"/>
                        </a:rPr>
                        <a:t>1 tbsp.</a:t>
                      </a:r>
                      <a:endParaRPr lang="en-US" sz="13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554214206"/>
                  </a:ext>
                </a:extLst>
              </a:tr>
              <a:tr h="224962">
                <a:tc>
                  <a:txBody>
                    <a:bodyPr/>
                    <a:lstStyle/>
                    <a:p>
                      <a:r>
                        <a:rPr lang="en-US" sz="1300" dirty="0">
                          <a:latin typeface="Montserrat Light" panose="00000400000000000000" pitchFamily="50" charset="0"/>
                        </a:rPr>
                        <a:t>Gravy</a:t>
                      </a:r>
                      <a:endParaRPr lang="en-US" sz="1300" dirty="0">
                        <a:latin typeface="Montserrat Light" panose="00000400000000000000" pitchFamily="50" charset="0"/>
                        <a:cs typeface="Arial" panose="020B0604020202020204" pitchFamily="34" charset="0"/>
                      </a:endParaRPr>
                    </a:p>
                  </a:txBody>
                  <a:tcPr/>
                </a:tc>
                <a:tc>
                  <a:txBody>
                    <a:bodyPr/>
                    <a:lstStyle/>
                    <a:p>
                      <a:r>
                        <a:rPr lang="en-US" sz="1300" dirty="0">
                          <a:latin typeface="Montserrat Light" panose="00000400000000000000" pitchFamily="50" charset="0"/>
                        </a:rPr>
                        <a:t>1/3</a:t>
                      </a:r>
                      <a:r>
                        <a:rPr lang="en-US" sz="1300" baseline="0" dirty="0">
                          <a:latin typeface="Montserrat Light" panose="00000400000000000000" pitchFamily="50" charset="0"/>
                        </a:rPr>
                        <a:t> cup</a:t>
                      </a:r>
                      <a:endParaRPr lang="en-US" sz="13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115458686"/>
                  </a:ext>
                </a:extLst>
              </a:tr>
              <a:tr h="224962">
                <a:tc>
                  <a:txBody>
                    <a:bodyPr/>
                    <a:lstStyle/>
                    <a:p>
                      <a:r>
                        <a:rPr lang="en-US" sz="1300" dirty="0">
                          <a:latin typeface="Montserrat Light" panose="00000400000000000000" pitchFamily="50" charset="0"/>
                        </a:rPr>
                        <a:t>Guacamole</a:t>
                      </a:r>
                      <a:endParaRPr lang="en-US" sz="1300" dirty="0">
                        <a:latin typeface="Montserrat Light" panose="00000400000000000000" pitchFamily="50" charset="0"/>
                        <a:cs typeface="Arial" panose="020B0604020202020204" pitchFamily="34" charset="0"/>
                      </a:endParaRPr>
                    </a:p>
                  </a:txBody>
                  <a:tcPr/>
                </a:tc>
                <a:tc>
                  <a:txBody>
                    <a:bodyPr/>
                    <a:lstStyle/>
                    <a:p>
                      <a:r>
                        <a:rPr lang="en-US" sz="1300" dirty="0">
                          <a:latin typeface="Montserrat Light" panose="00000400000000000000" pitchFamily="50" charset="0"/>
                        </a:rPr>
                        <a:t>2 tbsp.</a:t>
                      </a:r>
                      <a:endParaRPr lang="en-US" sz="13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182937572"/>
                  </a:ext>
                </a:extLst>
              </a:tr>
              <a:tr h="224962">
                <a:tc>
                  <a:txBody>
                    <a:bodyPr/>
                    <a:lstStyle/>
                    <a:p>
                      <a:r>
                        <a:rPr lang="en-US" sz="1300" dirty="0">
                          <a:latin typeface="Montserrat Light" panose="00000400000000000000" pitchFamily="50" charset="0"/>
                        </a:rPr>
                        <a:t>Half and Half</a:t>
                      </a:r>
                      <a:endParaRPr lang="en-US" sz="1300" dirty="0">
                        <a:latin typeface="Montserrat Light" panose="00000400000000000000" pitchFamily="50" charset="0"/>
                        <a:cs typeface="Arial" panose="020B0604020202020204" pitchFamily="34" charset="0"/>
                      </a:endParaRPr>
                    </a:p>
                  </a:txBody>
                  <a:tcPr/>
                </a:tc>
                <a:tc>
                  <a:txBody>
                    <a:bodyPr/>
                    <a:lstStyle/>
                    <a:p>
                      <a:r>
                        <a:rPr lang="en-US" sz="1300" dirty="0">
                          <a:latin typeface="Montserrat Light" panose="00000400000000000000" pitchFamily="50" charset="0"/>
                        </a:rPr>
                        <a:t>2 tbsp.</a:t>
                      </a:r>
                      <a:endParaRPr lang="en-US" sz="13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392575189"/>
                  </a:ext>
                </a:extLst>
              </a:tr>
              <a:tr h="224962">
                <a:tc>
                  <a:txBody>
                    <a:bodyPr/>
                    <a:lstStyle/>
                    <a:p>
                      <a:r>
                        <a:rPr lang="en-US" sz="1300" dirty="0">
                          <a:latin typeface="Montserrat Light" panose="00000400000000000000" pitchFamily="50" charset="0"/>
                        </a:rPr>
                        <a:t>Honey Mustard dressing</a:t>
                      </a:r>
                      <a:endParaRPr lang="en-US" sz="1300" dirty="0">
                        <a:latin typeface="Montserrat Light" panose="00000400000000000000" pitchFamily="50" charset="0"/>
                        <a:cs typeface="Arial" panose="020B0604020202020204" pitchFamily="34" charset="0"/>
                      </a:endParaRPr>
                    </a:p>
                  </a:txBody>
                  <a:tcPr/>
                </a:tc>
                <a:tc>
                  <a:txBody>
                    <a:bodyPr/>
                    <a:lstStyle/>
                    <a:p>
                      <a:r>
                        <a:rPr lang="en-US" sz="1300" dirty="0">
                          <a:latin typeface="Montserrat Light" panose="00000400000000000000" pitchFamily="50" charset="0"/>
                        </a:rPr>
                        <a:t>1 ½ tbsp.</a:t>
                      </a:r>
                      <a:endParaRPr lang="en-US" sz="13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184009821"/>
                  </a:ext>
                </a:extLst>
              </a:tr>
              <a:tr h="224962">
                <a:tc>
                  <a:txBody>
                    <a:bodyPr/>
                    <a:lstStyle/>
                    <a:p>
                      <a:r>
                        <a:rPr lang="en-US" sz="1300" dirty="0">
                          <a:latin typeface="Montserrat Light" panose="00000400000000000000" pitchFamily="50" charset="0"/>
                        </a:rPr>
                        <a:t>Margarine </a:t>
                      </a:r>
                      <a:endParaRPr lang="en-US" sz="1300" dirty="0">
                        <a:latin typeface="Montserrat Light" panose="00000400000000000000" pitchFamily="50" charset="0"/>
                        <a:cs typeface="Arial" panose="020B0604020202020204" pitchFamily="34" charset="0"/>
                      </a:endParaRPr>
                    </a:p>
                  </a:txBody>
                  <a:tcPr/>
                </a:tc>
                <a:tc>
                  <a:txBody>
                    <a:bodyPr/>
                    <a:lstStyle/>
                    <a:p>
                      <a:r>
                        <a:rPr lang="en-US" sz="1300" dirty="0">
                          <a:latin typeface="Montserrat Light" panose="00000400000000000000" pitchFamily="50" charset="0"/>
                        </a:rPr>
                        <a:t>1 tsp.</a:t>
                      </a:r>
                      <a:endParaRPr lang="en-US" sz="13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150767926"/>
                  </a:ext>
                </a:extLst>
              </a:tr>
              <a:tr h="224962">
                <a:tc>
                  <a:txBody>
                    <a:bodyPr/>
                    <a:lstStyle/>
                    <a:p>
                      <a:r>
                        <a:rPr lang="en-US" sz="1300" dirty="0">
                          <a:latin typeface="Montserrat Light" panose="00000400000000000000" pitchFamily="50" charset="0"/>
                        </a:rPr>
                        <a:t>Mayonnaise</a:t>
                      </a:r>
                      <a:endParaRPr lang="en-US" sz="1300" dirty="0">
                        <a:latin typeface="Montserrat Light" panose="00000400000000000000" pitchFamily="50" charset="0"/>
                        <a:cs typeface="Arial" panose="020B0604020202020204" pitchFamily="34" charset="0"/>
                      </a:endParaRPr>
                    </a:p>
                  </a:txBody>
                  <a:tcPr/>
                </a:tc>
                <a:tc>
                  <a:txBody>
                    <a:bodyPr/>
                    <a:lstStyle/>
                    <a:p>
                      <a:r>
                        <a:rPr lang="en-US" sz="1300" dirty="0">
                          <a:latin typeface="Montserrat Light" panose="00000400000000000000" pitchFamily="50" charset="0"/>
                        </a:rPr>
                        <a:t>2 tsp.</a:t>
                      </a:r>
                      <a:endParaRPr lang="en-US" sz="13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19611471"/>
                  </a:ext>
                </a:extLst>
              </a:tr>
            </a:tbl>
          </a:graphicData>
        </a:graphic>
      </p:graphicFrame>
    </p:spTree>
    <p:extLst>
      <p:ext uri="{BB962C8B-B14F-4D97-AF65-F5344CB8AC3E}">
        <p14:creationId xmlns:p14="http://schemas.microsoft.com/office/powerpoint/2010/main" val="3642915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394037" y="433502"/>
            <a:ext cx="6096000"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800" b="1" dirty="0">
                <a:solidFill>
                  <a:srgbClr val="27B2B1"/>
                </a:solidFill>
                <a:latin typeface="Montserrat" panose="00000500000000000000" pitchFamily="50" charset="0"/>
                <a:cs typeface="Arial" panose="020B0604020202020204" pitchFamily="34" charset="0"/>
              </a:rPr>
              <a:t>Fats</a:t>
            </a:r>
            <a:endParaRPr kumimoji="0" lang="id-ID" sz="4800" b="0" i="0" u="none" strike="noStrike" kern="1200" cap="none" spc="0" normalizeH="0" baseline="0" noProof="0" dirty="0">
              <a:ln>
                <a:noFill/>
              </a:ln>
              <a:solidFill>
                <a:srgbClr val="27B2B1"/>
              </a:solidFill>
              <a:effectLst/>
              <a:uLnTx/>
              <a:uFillTx/>
              <a:latin typeface="Montserrat" panose="00000500000000000000" pitchFamily="50" charset="0"/>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pic>
        <p:nvPicPr>
          <p:cNvPr id="9" name="Picture Placeholder 8" descr="A bowl of fruit sitting on top of a picnic table&#10;&#10;Description automatically generated">
            <a:extLst>
              <a:ext uri="{FF2B5EF4-FFF2-40B4-BE49-F238E27FC236}">
                <a16:creationId xmlns:a16="http://schemas.microsoft.com/office/drawing/2014/main" id="{BBC79F58-FB8B-4813-9995-EC0FBC62420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105" r="17105"/>
          <a:stretch>
            <a:fillRect/>
          </a:stretch>
        </p:blipFill>
        <p:spPr>
          <a:xfrm flipH="1" flipV="1">
            <a:off x="12624051" y="8545929"/>
            <a:ext cx="143812" cy="163946"/>
          </a:xfrm>
        </p:spPr>
      </p:pic>
      <p:sp>
        <p:nvSpPr>
          <p:cNvPr id="3" name="TextBox 2">
            <a:extLst>
              <a:ext uri="{FF2B5EF4-FFF2-40B4-BE49-F238E27FC236}">
                <a16:creationId xmlns:a16="http://schemas.microsoft.com/office/drawing/2014/main" id="{EDD7E5A0-312A-45E2-B368-B2E2C9155F60}"/>
              </a:ext>
            </a:extLst>
          </p:cNvPr>
          <p:cNvSpPr txBox="1"/>
          <p:nvPr/>
        </p:nvSpPr>
        <p:spPr>
          <a:xfrm>
            <a:off x="1383631" y="227973"/>
            <a:ext cx="1419727"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DAY6</a:t>
            </a:r>
          </a:p>
        </p:txBody>
      </p:sp>
      <p:sp>
        <p:nvSpPr>
          <p:cNvPr id="7" name="Rectangle 6">
            <a:extLst>
              <a:ext uri="{FF2B5EF4-FFF2-40B4-BE49-F238E27FC236}">
                <a16:creationId xmlns:a16="http://schemas.microsoft.com/office/drawing/2014/main" id="{8CD5D658-8812-4EE1-A2AB-495F48FA84C4}"/>
              </a:ext>
            </a:extLst>
          </p:cNvPr>
          <p:cNvSpPr/>
          <p:nvPr/>
        </p:nvSpPr>
        <p:spPr>
          <a:xfrm>
            <a:off x="466227" y="6270609"/>
            <a:ext cx="5461752" cy="307777"/>
          </a:xfrm>
          <a:prstGeom prst="rect">
            <a:avLst/>
          </a:prstGeom>
        </p:spPr>
        <p:txBody>
          <a:bodyPr wrap="none">
            <a:spAutoFit/>
          </a:bodyPr>
          <a:lstStyle/>
          <a:p>
            <a:pPr lvl="0"/>
            <a:r>
              <a:rPr lang="en-US" sz="1400" i="1" dirty="0">
                <a:solidFill>
                  <a:prstClr val="black"/>
                </a:solidFill>
                <a:latin typeface="Montserrat Light" panose="00000400000000000000" pitchFamily="50" charset="0"/>
              </a:rPr>
              <a:t>2010 Mayo Foundation for Medical Education and Research </a:t>
            </a:r>
          </a:p>
        </p:txBody>
      </p:sp>
      <p:sp>
        <p:nvSpPr>
          <p:cNvPr id="8" name="TextBox 7">
            <a:extLst>
              <a:ext uri="{FF2B5EF4-FFF2-40B4-BE49-F238E27FC236}">
                <a16:creationId xmlns:a16="http://schemas.microsoft.com/office/drawing/2014/main" id="{690FA444-4157-4DF2-ADD1-3B22D0765167}"/>
              </a:ext>
            </a:extLst>
          </p:cNvPr>
          <p:cNvSpPr txBox="1"/>
          <p:nvPr/>
        </p:nvSpPr>
        <p:spPr>
          <a:xfrm>
            <a:off x="7279104" y="4509461"/>
            <a:ext cx="804445" cy="230832"/>
          </a:xfrm>
          <a:prstGeom prst="rect">
            <a:avLst/>
          </a:prstGeom>
          <a:noFill/>
        </p:spPr>
        <p:txBody>
          <a:bodyPr wrap="square" rtlCol="0">
            <a:spAutoFit/>
          </a:bodyPr>
          <a:lstStyle/>
          <a:p>
            <a:r>
              <a:rPr lang="en-US" sz="900" dirty="0"/>
              <a:t> </a:t>
            </a:r>
          </a:p>
        </p:txBody>
      </p:sp>
      <p:graphicFrame>
        <p:nvGraphicFramePr>
          <p:cNvPr id="10" name="Table 9">
            <a:extLst>
              <a:ext uri="{FF2B5EF4-FFF2-40B4-BE49-F238E27FC236}">
                <a16:creationId xmlns:a16="http://schemas.microsoft.com/office/drawing/2014/main" id="{3E660F0E-D7F6-402B-934C-198E7FF6FFAD}"/>
              </a:ext>
            </a:extLst>
          </p:cNvPr>
          <p:cNvGraphicFramePr>
            <a:graphicFrameLocks noGrp="1"/>
          </p:cNvGraphicFramePr>
          <p:nvPr>
            <p:extLst>
              <p:ext uri="{D42A27DB-BD31-4B8C-83A1-F6EECF244321}">
                <p14:modId xmlns:p14="http://schemas.microsoft.com/office/powerpoint/2010/main" val="4072008040"/>
              </p:ext>
            </p:extLst>
          </p:nvPr>
        </p:nvGraphicFramePr>
        <p:xfrm>
          <a:off x="419965" y="1559642"/>
          <a:ext cx="6096000" cy="402844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1660229183"/>
                    </a:ext>
                  </a:extLst>
                </a:gridCol>
                <a:gridCol w="3048000">
                  <a:extLst>
                    <a:ext uri="{9D8B030D-6E8A-4147-A177-3AD203B41FA5}">
                      <a16:colId xmlns:a16="http://schemas.microsoft.com/office/drawing/2014/main" val="2659921320"/>
                    </a:ext>
                  </a:extLst>
                </a:gridCol>
              </a:tblGrid>
              <a:tr h="370840">
                <a:tc>
                  <a:txBody>
                    <a:bodyPr/>
                    <a:lstStyle/>
                    <a:p>
                      <a:r>
                        <a:rPr lang="en-US" sz="1400" b="0" i="0" dirty="0">
                          <a:solidFill>
                            <a:schemeClr val="tx1"/>
                          </a:solidFill>
                          <a:latin typeface="Montserrat Light" panose="00000400000000000000" pitchFamily="50" charset="0"/>
                          <a:cs typeface="Arial" panose="020B0604020202020204" pitchFamily="34" charset="0"/>
                        </a:rPr>
                        <a:t>Item</a:t>
                      </a:r>
                      <a:r>
                        <a:rPr lang="en-US" sz="1400" b="0" i="0" baseline="0" dirty="0">
                          <a:solidFill>
                            <a:schemeClr val="tx1"/>
                          </a:solidFill>
                          <a:latin typeface="Montserrat Light" panose="00000400000000000000" pitchFamily="50" charset="0"/>
                          <a:cs typeface="Arial" panose="020B0604020202020204" pitchFamily="34" charset="0"/>
                        </a:rPr>
                        <a:t> (45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b="0" i="0" dirty="0">
                          <a:solidFill>
                            <a:schemeClr val="tx1"/>
                          </a:solidFill>
                          <a:latin typeface="Montserrat Light" panose="00000400000000000000" pitchFamily="50" charset="0"/>
                          <a:cs typeface="Arial" panose="020B0604020202020204" pitchFamily="34" charset="0"/>
                        </a:rPr>
                        <a:t>One serving</a:t>
                      </a:r>
                    </a:p>
                  </a:txBody>
                  <a:tcPr/>
                </a:tc>
                <a:extLst>
                  <a:ext uri="{0D108BD9-81ED-4DB2-BD59-A6C34878D82A}">
                    <a16:rowId xmlns:a16="http://schemas.microsoft.com/office/drawing/2014/main" val="1223095692"/>
                  </a:ext>
                </a:extLst>
              </a:tr>
              <a:tr h="224962">
                <a:tc>
                  <a:txBody>
                    <a:bodyPr/>
                    <a:lstStyle/>
                    <a:p>
                      <a:r>
                        <a:rPr lang="en-US" sz="1400" dirty="0">
                          <a:latin typeface="Montserrat Light" panose="00000400000000000000" pitchFamily="50" charset="0"/>
                          <a:cs typeface="Arial" panose="020B0604020202020204" pitchFamily="34" charset="0"/>
                        </a:rPr>
                        <a:t>Nuts, Almonds</a:t>
                      </a:r>
                    </a:p>
                  </a:txBody>
                  <a:tcPr/>
                </a:tc>
                <a:tc>
                  <a:txBody>
                    <a:bodyPr/>
                    <a:lstStyle/>
                    <a:p>
                      <a:r>
                        <a:rPr lang="en-US" sz="1400" dirty="0">
                          <a:latin typeface="Montserrat Light" panose="00000400000000000000" pitchFamily="50" charset="0"/>
                          <a:cs typeface="Arial" panose="020B0604020202020204" pitchFamily="34" charset="0"/>
                        </a:rPr>
                        <a:t>4 tsp. slivered or 7 whole</a:t>
                      </a:r>
                    </a:p>
                  </a:txBody>
                  <a:tcPr/>
                </a:tc>
                <a:extLst>
                  <a:ext uri="{0D108BD9-81ED-4DB2-BD59-A6C34878D82A}">
                    <a16:rowId xmlns:a16="http://schemas.microsoft.com/office/drawing/2014/main" val="1270608449"/>
                  </a:ext>
                </a:extLst>
              </a:tr>
              <a:tr h="224962">
                <a:tc>
                  <a:txBody>
                    <a:bodyPr/>
                    <a:lstStyle/>
                    <a:p>
                      <a:r>
                        <a:rPr lang="en-US" sz="1400" dirty="0">
                          <a:latin typeface="Montserrat Light" panose="00000400000000000000" pitchFamily="50" charset="0"/>
                          <a:cs typeface="Arial" panose="020B0604020202020204" pitchFamily="34" charset="0"/>
                        </a:rPr>
                        <a:t>Nuts, Brazil</a:t>
                      </a:r>
                    </a:p>
                  </a:txBody>
                  <a:tcPr>
                    <a:noFill/>
                  </a:tcPr>
                </a:tc>
                <a:tc>
                  <a:txBody>
                    <a:bodyPr/>
                    <a:lstStyle/>
                    <a:p>
                      <a:r>
                        <a:rPr lang="en-US" sz="1400" dirty="0">
                          <a:latin typeface="Montserrat Light" panose="00000400000000000000" pitchFamily="50" charset="0"/>
                          <a:cs typeface="Arial" panose="020B0604020202020204" pitchFamily="34" charset="0"/>
                        </a:rPr>
                        <a:t>1 whole</a:t>
                      </a:r>
                    </a:p>
                  </a:txBody>
                  <a:tcPr>
                    <a:noFill/>
                  </a:tcPr>
                </a:tc>
                <a:extLst>
                  <a:ext uri="{0D108BD9-81ED-4DB2-BD59-A6C34878D82A}">
                    <a16:rowId xmlns:a16="http://schemas.microsoft.com/office/drawing/2014/main" val="3399629167"/>
                  </a:ext>
                </a:extLst>
              </a:tr>
              <a:tr h="224962">
                <a:tc>
                  <a:txBody>
                    <a:bodyPr/>
                    <a:lstStyle/>
                    <a:p>
                      <a:r>
                        <a:rPr lang="en-US" sz="1400" dirty="0">
                          <a:latin typeface="Montserrat Light" panose="00000400000000000000" pitchFamily="50" charset="0"/>
                          <a:cs typeface="Arial" panose="020B0604020202020204" pitchFamily="34" charset="0"/>
                        </a:rPr>
                        <a:t>Nuts, Cashews</a:t>
                      </a:r>
                    </a:p>
                  </a:txBody>
                  <a:tcPr/>
                </a:tc>
                <a:tc>
                  <a:txBody>
                    <a:bodyPr/>
                    <a:lstStyle/>
                    <a:p>
                      <a:r>
                        <a:rPr lang="en-US" sz="1400" dirty="0">
                          <a:latin typeface="Montserrat Light" panose="00000400000000000000" pitchFamily="50" charset="0"/>
                          <a:cs typeface="Arial" panose="020B0604020202020204" pitchFamily="34" charset="0"/>
                        </a:rPr>
                        <a:t>4 whole</a:t>
                      </a:r>
                    </a:p>
                  </a:txBody>
                  <a:tcPr/>
                </a:tc>
                <a:extLst>
                  <a:ext uri="{0D108BD9-81ED-4DB2-BD59-A6C34878D82A}">
                    <a16:rowId xmlns:a16="http://schemas.microsoft.com/office/drawing/2014/main" val="3251544040"/>
                  </a:ext>
                </a:extLst>
              </a:tr>
              <a:tr h="224962">
                <a:tc>
                  <a:txBody>
                    <a:bodyPr/>
                    <a:lstStyle/>
                    <a:p>
                      <a:r>
                        <a:rPr lang="en-US" sz="1400" dirty="0">
                          <a:latin typeface="Montserrat Light" panose="00000400000000000000" pitchFamily="50" charset="0"/>
                          <a:cs typeface="Arial" panose="020B0604020202020204" pitchFamily="34" charset="0"/>
                        </a:rPr>
                        <a:t>Nuts, Hickory</a:t>
                      </a:r>
                    </a:p>
                  </a:txBody>
                  <a:tcPr>
                    <a:noFill/>
                  </a:tcPr>
                </a:tc>
                <a:tc>
                  <a:txBody>
                    <a:bodyPr/>
                    <a:lstStyle/>
                    <a:p>
                      <a:r>
                        <a:rPr lang="en-US" sz="1400" dirty="0">
                          <a:latin typeface="Montserrat Light" panose="00000400000000000000" pitchFamily="50" charset="0"/>
                          <a:cs typeface="Arial" panose="020B0604020202020204" pitchFamily="34" charset="0"/>
                        </a:rPr>
                        <a:t>2 whole</a:t>
                      </a:r>
                    </a:p>
                  </a:txBody>
                  <a:tcPr>
                    <a:noFill/>
                  </a:tcPr>
                </a:tc>
                <a:extLst>
                  <a:ext uri="{0D108BD9-81ED-4DB2-BD59-A6C34878D82A}">
                    <a16:rowId xmlns:a16="http://schemas.microsoft.com/office/drawing/2014/main" val="3006370449"/>
                  </a:ext>
                </a:extLst>
              </a:tr>
              <a:tr h="224962">
                <a:tc>
                  <a:txBody>
                    <a:bodyPr/>
                    <a:lstStyle/>
                    <a:p>
                      <a:r>
                        <a:rPr lang="en-US" sz="1400" dirty="0">
                          <a:latin typeface="Montserrat Light" panose="00000400000000000000" pitchFamily="50" charset="0"/>
                          <a:cs typeface="Arial" panose="020B0604020202020204" pitchFamily="34" charset="0"/>
                        </a:rPr>
                        <a:t>Nuts, Peanuts</a:t>
                      </a:r>
                    </a:p>
                  </a:txBody>
                  <a:tcPr/>
                </a:tc>
                <a:tc>
                  <a:txBody>
                    <a:bodyPr/>
                    <a:lstStyle/>
                    <a:p>
                      <a:r>
                        <a:rPr lang="en-US" sz="1400" dirty="0">
                          <a:latin typeface="Montserrat Light" panose="00000400000000000000" pitchFamily="50" charset="0"/>
                          <a:cs typeface="Arial" panose="020B0604020202020204" pitchFamily="34" charset="0"/>
                        </a:rPr>
                        <a:t>8 whole</a:t>
                      </a:r>
                    </a:p>
                  </a:txBody>
                  <a:tcPr/>
                </a:tc>
                <a:extLst>
                  <a:ext uri="{0D108BD9-81ED-4DB2-BD59-A6C34878D82A}">
                    <a16:rowId xmlns:a16="http://schemas.microsoft.com/office/drawing/2014/main" val="1349959146"/>
                  </a:ext>
                </a:extLst>
              </a:tr>
              <a:tr h="224962">
                <a:tc>
                  <a:txBody>
                    <a:bodyPr/>
                    <a:lstStyle/>
                    <a:p>
                      <a:r>
                        <a:rPr lang="en-US" sz="1400" dirty="0">
                          <a:latin typeface="Montserrat Light" panose="00000400000000000000" pitchFamily="50" charset="0"/>
                          <a:cs typeface="Arial" panose="020B0604020202020204" pitchFamily="34" charset="0"/>
                        </a:rPr>
                        <a:t>Nuts, Pecans</a:t>
                      </a:r>
                    </a:p>
                  </a:txBody>
                  <a:tcPr>
                    <a:noFill/>
                  </a:tcPr>
                </a:tc>
                <a:tc>
                  <a:txBody>
                    <a:bodyPr/>
                    <a:lstStyle/>
                    <a:p>
                      <a:r>
                        <a:rPr lang="en-US" sz="1400" dirty="0">
                          <a:latin typeface="Montserrat Light" panose="00000400000000000000" pitchFamily="50" charset="0"/>
                          <a:cs typeface="Arial" panose="020B0604020202020204" pitchFamily="34" charset="0"/>
                        </a:rPr>
                        <a:t>4 halves</a:t>
                      </a:r>
                    </a:p>
                  </a:txBody>
                  <a:tcPr>
                    <a:noFill/>
                  </a:tcPr>
                </a:tc>
                <a:extLst>
                  <a:ext uri="{0D108BD9-81ED-4DB2-BD59-A6C34878D82A}">
                    <a16:rowId xmlns:a16="http://schemas.microsoft.com/office/drawing/2014/main" val="1710435787"/>
                  </a:ext>
                </a:extLst>
              </a:tr>
              <a:tr h="224962">
                <a:tc>
                  <a:txBody>
                    <a:bodyPr/>
                    <a:lstStyle/>
                    <a:p>
                      <a:r>
                        <a:rPr lang="en-US" sz="1400" dirty="0">
                          <a:latin typeface="Montserrat Light" panose="00000400000000000000" pitchFamily="50" charset="0"/>
                          <a:cs typeface="Arial" panose="020B0604020202020204" pitchFamily="34" charset="0"/>
                        </a:rPr>
                        <a:t>Nuts, Walnuts</a:t>
                      </a:r>
                    </a:p>
                  </a:txBody>
                  <a:tcPr/>
                </a:tc>
                <a:tc>
                  <a:txBody>
                    <a:bodyPr/>
                    <a:lstStyle/>
                    <a:p>
                      <a:r>
                        <a:rPr lang="en-US" sz="1400" dirty="0">
                          <a:latin typeface="Montserrat Light" panose="00000400000000000000" pitchFamily="50" charset="0"/>
                          <a:cs typeface="Arial" panose="020B0604020202020204" pitchFamily="34" charset="0"/>
                        </a:rPr>
                        <a:t>4 halves</a:t>
                      </a:r>
                    </a:p>
                  </a:txBody>
                  <a:tcPr/>
                </a:tc>
                <a:extLst>
                  <a:ext uri="{0D108BD9-81ED-4DB2-BD59-A6C34878D82A}">
                    <a16:rowId xmlns:a16="http://schemas.microsoft.com/office/drawing/2014/main" val="3536955517"/>
                  </a:ext>
                </a:extLst>
              </a:tr>
              <a:tr h="224962">
                <a:tc>
                  <a:txBody>
                    <a:bodyPr/>
                    <a:lstStyle/>
                    <a:p>
                      <a:r>
                        <a:rPr lang="en-US" sz="1400" dirty="0">
                          <a:latin typeface="Montserrat Light" panose="00000400000000000000" pitchFamily="50" charset="0"/>
                          <a:cs typeface="Arial" panose="020B0604020202020204" pitchFamily="34" charset="0"/>
                        </a:rPr>
                        <a:t>Oil</a:t>
                      </a:r>
                    </a:p>
                  </a:txBody>
                  <a:tcPr>
                    <a:noFill/>
                  </a:tcPr>
                </a:tc>
                <a:tc>
                  <a:txBody>
                    <a:bodyPr/>
                    <a:lstStyle/>
                    <a:p>
                      <a:r>
                        <a:rPr lang="en-US" sz="1400" dirty="0">
                          <a:latin typeface="Montserrat Light" panose="00000400000000000000" pitchFamily="50" charset="0"/>
                          <a:cs typeface="Arial" panose="020B0604020202020204" pitchFamily="34" charset="0"/>
                        </a:rPr>
                        <a:t>1 tsp.</a:t>
                      </a:r>
                    </a:p>
                  </a:txBody>
                  <a:tcPr>
                    <a:noFill/>
                  </a:tcPr>
                </a:tc>
                <a:extLst>
                  <a:ext uri="{0D108BD9-81ED-4DB2-BD59-A6C34878D82A}">
                    <a16:rowId xmlns:a16="http://schemas.microsoft.com/office/drawing/2014/main" val="2242328357"/>
                  </a:ext>
                </a:extLst>
              </a:tr>
              <a:tr h="224962">
                <a:tc>
                  <a:txBody>
                    <a:bodyPr/>
                    <a:lstStyle/>
                    <a:p>
                      <a:r>
                        <a:rPr lang="en-US" sz="1400" dirty="0">
                          <a:latin typeface="Montserrat Light" panose="00000400000000000000" pitchFamily="50" charset="0"/>
                          <a:cs typeface="Arial" panose="020B0604020202020204" pitchFamily="34" charset="0"/>
                        </a:rPr>
                        <a:t>Olives</a:t>
                      </a:r>
                    </a:p>
                  </a:txBody>
                  <a:tcPr/>
                </a:tc>
                <a:tc>
                  <a:txBody>
                    <a:bodyPr/>
                    <a:lstStyle/>
                    <a:p>
                      <a:r>
                        <a:rPr lang="en-US" sz="1400" dirty="0">
                          <a:latin typeface="Montserrat Light" panose="00000400000000000000" pitchFamily="50" charset="0"/>
                          <a:cs typeface="Arial" panose="020B0604020202020204" pitchFamily="34" charset="0"/>
                        </a:rPr>
                        <a:t>9 large or 12 small</a:t>
                      </a:r>
                    </a:p>
                  </a:txBody>
                  <a:tcPr/>
                </a:tc>
                <a:extLst>
                  <a:ext uri="{0D108BD9-81ED-4DB2-BD59-A6C34878D82A}">
                    <a16:rowId xmlns:a16="http://schemas.microsoft.com/office/drawing/2014/main" val="586557399"/>
                  </a:ext>
                </a:extLst>
              </a:tr>
              <a:tr h="224962">
                <a:tc>
                  <a:txBody>
                    <a:bodyPr/>
                    <a:lstStyle/>
                    <a:p>
                      <a:r>
                        <a:rPr lang="en-US" sz="1400" dirty="0">
                          <a:latin typeface="Montserrat Light" panose="00000400000000000000" pitchFamily="50" charset="0"/>
                          <a:cs typeface="Arial" panose="020B0604020202020204" pitchFamily="34" charset="0"/>
                        </a:rPr>
                        <a:t>Peanut Butter</a:t>
                      </a:r>
                    </a:p>
                  </a:txBody>
                  <a:tcPr>
                    <a:noFill/>
                  </a:tcPr>
                </a:tc>
                <a:tc>
                  <a:txBody>
                    <a:bodyPr/>
                    <a:lstStyle/>
                    <a:p>
                      <a:r>
                        <a:rPr lang="en-US" sz="1400" dirty="0">
                          <a:latin typeface="Montserrat Light" panose="00000400000000000000" pitchFamily="50" charset="0"/>
                          <a:cs typeface="Arial" panose="020B0604020202020204" pitchFamily="34" charset="0"/>
                        </a:rPr>
                        <a:t>1 ½</a:t>
                      </a:r>
                      <a:r>
                        <a:rPr lang="en-US" sz="1400" baseline="0" dirty="0">
                          <a:latin typeface="Montserrat Light" panose="00000400000000000000" pitchFamily="50" charset="0"/>
                          <a:cs typeface="Arial" panose="020B0604020202020204" pitchFamily="34" charset="0"/>
                        </a:rPr>
                        <a:t> tsp.</a:t>
                      </a:r>
                      <a:endParaRPr lang="en-US" sz="1400" dirty="0">
                        <a:latin typeface="Montserrat Light" panose="00000400000000000000" pitchFamily="50" charset="0"/>
                        <a:cs typeface="Arial" panose="020B0604020202020204" pitchFamily="34" charset="0"/>
                      </a:endParaRPr>
                    </a:p>
                  </a:txBody>
                  <a:tcPr>
                    <a:noFill/>
                  </a:tcPr>
                </a:tc>
                <a:extLst>
                  <a:ext uri="{0D108BD9-81ED-4DB2-BD59-A6C34878D82A}">
                    <a16:rowId xmlns:a16="http://schemas.microsoft.com/office/drawing/2014/main" val="1694493633"/>
                  </a:ext>
                </a:extLst>
              </a:tr>
              <a:tr h="224962">
                <a:tc>
                  <a:txBody>
                    <a:bodyPr/>
                    <a:lstStyle/>
                    <a:p>
                      <a:r>
                        <a:rPr lang="en-US" sz="1400" dirty="0">
                          <a:latin typeface="Montserrat Light" panose="00000400000000000000" pitchFamily="50" charset="0"/>
                          <a:cs typeface="Arial" panose="020B0604020202020204" pitchFamily="34" charset="0"/>
                        </a:rPr>
                        <a:t>Seeds</a:t>
                      </a:r>
                    </a:p>
                  </a:txBody>
                  <a:tcPr/>
                </a:tc>
                <a:tc>
                  <a:txBody>
                    <a:bodyPr/>
                    <a:lstStyle/>
                    <a:p>
                      <a:r>
                        <a:rPr lang="en-US" sz="1400" dirty="0">
                          <a:latin typeface="Montserrat Light" panose="00000400000000000000" pitchFamily="50" charset="0"/>
                          <a:cs typeface="Arial" panose="020B0604020202020204" pitchFamily="34" charset="0"/>
                        </a:rPr>
                        <a:t>1 tbsp.</a:t>
                      </a:r>
                    </a:p>
                  </a:txBody>
                  <a:tcPr/>
                </a:tc>
                <a:extLst>
                  <a:ext uri="{0D108BD9-81ED-4DB2-BD59-A6C34878D82A}">
                    <a16:rowId xmlns:a16="http://schemas.microsoft.com/office/drawing/2014/main" val="1405898515"/>
                  </a:ext>
                </a:extLst>
              </a:tr>
              <a:tr h="224962">
                <a:tc>
                  <a:txBody>
                    <a:bodyPr/>
                    <a:lstStyle/>
                    <a:p>
                      <a:r>
                        <a:rPr lang="en-US" sz="1400" dirty="0">
                          <a:latin typeface="Montserrat Light" panose="00000400000000000000" pitchFamily="50" charset="0"/>
                          <a:cs typeface="Arial" panose="020B0604020202020204" pitchFamily="34" charset="0"/>
                        </a:rPr>
                        <a:t>Sour Cream</a:t>
                      </a:r>
                    </a:p>
                  </a:txBody>
                  <a:tcPr>
                    <a:noFill/>
                  </a:tcPr>
                </a:tc>
                <a:tc>
                  <a:txBody>
                    <a:bodyPr/>
                    <a:lstStyle/>
                    <a:p>
                      <a:r>
                        <a:rPr lang="en-US" sz="1400" dirty="0">
                          <a:latin typeface="Montserrat Light" panose="00000400000000000000" pitchFamily="50" charset="0"/>
                          <a:cs typeface="Arial" panose="020B0604020202020204" pitchFamily="34" charset="0"/>
                        </a:rPr>
                        <a:t>2 tbsp.</a:t>
                      </a:r>
                    </a:p>
                  </a:txBody>
                  <a:tcPr>
                    <a:noFill/>
                  </a:tcPr>
                </a:tc>
                <a:extLst>
                  <a:ext uri="{0D108BD9-81ED-4DB2-BD59-A6C34878D82A}">
                    <a16:rowId xmlns:a16="http://schemas.microsoft.com/office/drawing/2014/main" val="2573564033"/>
                  </a:ext>
                </a:extLst>
              </a:tr>
            </a:tbl>
          </a:graphicData>
        </a:graphic>
      </p:graphicFrame>
      <p:pic>
        <p:nvPicPr>
          <p:cNvPr id="11" name="Picture 10" descr="A close up of a bottle&#10;&#10;Description automatically generated">
            <a:extLst>
              <a:ext uri="{FF2B5EF4-FFF2-40B4-BE49-F238E27FC236}">
                <a16:creationId xmlns:a16="http://schemas.microsoft.com/office/drawing/2014/main" id="{DA192831-C6DF-44DF-93A9-069C99BEB87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79104" y="1537774"/>
            <a:ext cx="4454688" cy="3019926"/>
          </a:xfrm>
          <a:prstGeom prst="rect">
            <a:avLst/>
          </a:prstGeom>
        </p:spPr>
      </p:pic>
    </p:spTree>
    <p:extLst>
      <p:ext uri="{BB962C8B-B14F-4D97-AF65-F5344CB8AC3E}">
        <p14:creationId xmlns:p14="http://schemas.microsoft.com/office/powerpoint/2010/main" val="1232853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394037" y="597305"/>
            <a:ext cx="6096000"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800" b="1" dirty="0">
                <a:solidFill>
                  <a:srgbClr val="27B2B1"/>
                </a:solidFill>
                <a:latin typeface="Montserrat" panose="00000500000000000000" pitchFamily="50" charset="0"/>
                <a:ea typeface="+mj-ea"/>
                <a:cs typeface="Arial" panose="020B0604020202020204" pitchFamily="34" charset="0"/>
              </a:rPr>
              <a:t>Sweets</a:t>
            </a:r>
            <a:endParaRPr kumimoji="0" lang="id-ID" sz="4800" b="0" i="0" u="none" strike="noStrike" kern="1200" cap="none" spc="0" normalizeH="0" baseline="0" noProof="0" dirty="0">
              <a:ln>
                <a:noFill/>
              </a:ln>
              <a:solidFill>
                <a:srgbClr val="27B2B1"/>
              </a:solidFill>
              <a:effectLst/>
              <a:uLnTx/>
              <a:uFillTx/>
              <a:latin typeface="Montserrat" panose="00000500000000000000" pitchFamily="50" charset="0"/>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pic>
        <p:nvPicPr>
          <p:cNvPr id="9" name="Picture Placeholder 8" descr="A bowl of fruit sitting on top of a picnic table&#10;&#10;Description automatically generated">
            <a:extLst>
              <a:ext uri="{FF2B5EF4-FFF2-40B4-BE49-F238E27FC236}">
                <a16:creationId xmlns:a16="http://schemas.microsoft.com/office/drawing/2014/main" id="{BBC79F58-FB8B-4813-9995-EC0FBC62420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105" r="17105"/>
          <a:stretch>
            <a:fillRect/>
          </a:stretch>
        </p:blipFill>
        <p:spPr>
          <a:xfrm flipH="1" flipV="1">
            <a:off x="12624051" y="8545929"/>
            <a:ext cx="143812" cy="163946"/>
          </a:xfrm>
        </p:spPr>
      </p:pic>
      <p:sp>
        <p:nvSpPr>
          <p:cNvPr id="3" name="TextBox 2">
            <a:extLst>
              <a:ext uri="{FF2B5EF4-FFF2-40B4-BE49-F238E27FC236}">
                <a16:creationId xmlns:a16="http://schemas.microsoft.com/office/drawing/2014/main" id="{EDD7E5A0-312A-45E2-B368-B2E2C9155F60}"/>
              </a:ext>
            </a:extLst>
          </p:cNvPr>
          <p:cNvSpPr txBox="1"/>
          <p:nvPr/>
        </p:nvSpPr>
        <p:spPr>
          <a:xfrm>
            <a:off x="1383631" y="227973"/>
            <a:ext cx="1419727"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DAY6</a:t>
            </a:r>
          </a:p>
        </p:txBody>
      </p:sp>
      <p:sp>
        <p:nvSpPr>
          <p:cNvPr id="7" name="Rectangle 6">
            <a:extLst>
              <a:ext uri="{FF2B5EF4-FFF2-40B4-BE49-F238E27FC236}">
                <a16:creationId xmlns:a16="http://schemas.microsoft.com/office/drawing/2014/main" id="{8CD5D658-8812-4EE1-A2AB-495F48FA84C4}"/>
              </a:ext>
            </a:extLst>
          </p:cNvPr>
          <p:cNvSpPr/>
          <p:nvPr/>
        </p:nvSpPr>
        <p:spPr>
          <a:xfrm>
            <a:off x="394037" y="6367946"/>
            <a:ext cx="5461752" cy="307777"/>
          </a:xfrm>
          <a:prstGeom prst="rect">
            <a:avLst/>
          </a:prstGeom>
        </p:spPr>
        <p:txBody>
          <a:bodyPr wrap="none">
            <a:spAutoFit/>
          </a:bodyPr>
          <a:lstStyle/>
          <a:p>
            <a:pPr lvl="0"/>
            <a:r>
              <a:rPr lang="en-US" sz="1400" i="1" dirty="0">
                <a:solidFill>
                  <a:prstClr val="black"/>
                </a:solidFill>
                <a:latin typeface="Montserrat Light" panose="00000400000000000000" pitchFamily="50" charset="0"/>
              </a:rPr>
              <a:t>2010 Mayo Foundation for Medical Education and Research </a:t>
            </a:r>
          </a:p>
        </p:txBody>
      </p:sp>
      <p:pic>
        <p:nvPicPr>
          <p:cNvPr id="6" name="Picture 5" descr="A close up of a bottle&#10;&#10;Description automatically generated">
            <a:extLst>
              <a:ext uri="{FF2B5EF4-FFF2-40B4-BE49-F238E27FC236}">
                <a16:creationId xmlns:a16="http://schemas.microsoft.com/office/drawing/2014/main" id="{8FEEA6FA-07BD-4385-8CE0-1771A8732ED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552284" y="8128473"/>
            <a:ext cx="71767" cy="45719"/>
          </a:xfrm>
          <a:prstGeom prst="rect">
            <a:avLst/>
          </a:prstGeom>
        </p:spPr>
      </p:pic>
      <p:sp>
        <p:nvSpPr>
          <p:cNvPr id="8" name="TextBox 7">
            <a:extLst>
              <a:ext uri="{FF2B5EF4-FFF2-40B4-BE49-F238E27FC236}">
                <a16:creationId xmlns:a16="http://schemas.microsoft.com/office/drawing/2014/main" id="{690FA444-4157-4DF2-ADD1-3B22D0765167}"/>
              </a:ext>
            </a:extLst>
          </p:cNvPr>
          <p:cNvSpPr txBox="1"/>
          <p:nvPr/>
        </p:nvSpPr>
        <p:spPr>
          <a:xfrm>
            <a:off x="7279104" y="4509461"/>
            <a:ext cx="804445" cy="230832"/>
          </a:xfrm>
          <a:prstGeom prst="rect">
            <a:avLst/>
          </a:prstGeom>
          <a:noFill/>
        </p:spPr>
        <p:txBody>
          <a:bodyPr wrap="square" rtlCol="0">
            <a:spAutoFit/>
          </a:bodyPr>
          <a:lstStyle/>
          <a:p>
            <a:r>
              <a:rPr lang="en-US" sz="900" dirty="0"/>
              <a:t> </a:t>
            </a:r>
          </a:p>
        </p:txBody>
      </p:sp>
      <p:pic>
        <p:nvPicPr>
          <p:cNvPr id="10" name="Picture 9" descr="A group of colorful flowers&#10;&#10;Description automatically generated">
            <a:extLst>
              <a:ext uri="{FF2B5EF4-FFF2-40B4-BE49-F238E27FC236}">
                <a16:creationId xmlns:a16="http://schemas.microsoft.com/office/drawing/2014/main" id="{70A2DBF6-A7BB-4F0C-BAE8-8CEB6B0D5FA3}"/>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7999327" y="1572597"/>
            <a:ext cx="2755329" cy="2780453"/>
          </a:xfrm>
          <a:prstGeom prst="rect">
            <a:avLst/>
          </a:prstGeom>
        </p:spPr>
      </p:pic>
      <p:sp>
        <p:nvSpPr>
          <p:cNvPr id="11" name="TextBox 10">
            <a:extLst>
              <a:ext uri="{FF2B5EF4-FFF2-40B4-BE49-F238E27FC236}">
                <a16:creationId xmlns:a16="http://schemas.microsoft.com/office/drawing/2014/main" id="{26839C7F-0605-4F56-9B26-234A4758D69A}"/>
              </a:ext>
            </a:extLst>
          </p:cNvPr>
          <p:cNvSpPr txBox="1"/>
          <p:nvPr/>
        </p:nvSpPr>
        <p:spPr>
          <a:xfrm flipH="1">
            <a:off x="10667999" y="6979086"/>
            <a:ext cx="341759" cy="230832"/>
          </a:xfrm>
          <a:prstGeom prst="rect">
            <a:avLst/>
          </a:prstGeom>
          <a:noFill/>
        </p:spPr>
        <p:txBody>
          <a:bodyPr wrap="square" rtlCol="0">
            <a:spAutoFit/>
          </a:bodyPr>
          <a:lstStyle/>
          <a:p>
            <a:r>
              <a:rPr lang="en-US" sz="900" dirty="0"/>
              <a:t> </a:t>
            </a:r>
          </a:p>
        </p:txBody>
      </p:sp>
      <p:sp>
        <p:nvSpPr>
          <p:cNvPr id="12" name="Rectangle 11">
            <a:extLst>
              <a:ext uri="{FF2B5EF4-FFF2-40B4-BE49-F238E27FC236}">
                <a16:creationId xmlns:a16="http://schemas.microsoft.com/office/drawing/2014/main" id="{34D3D509-AFC3-43B5-95AF-425D12EE0F62}"/>
              </a:ext>
            </a:extLst>
          </p:cNvPr>
          <p:cNvSpPr/>
          <p:nvPr/>
        </p:nvSpPr>
        <p:spPr>
          <a:xfrm>
            <a:off x="394037" y="1572597"/>
            <a:ext cx="6096000" cy="553549"/>
          </a:xfrm>
          <a:prstGeom prst="rect">
            <a:avLst/>
          </a:prstGeom>
        </p:spPr>
        <p:txBody>
          <a:bodyPr>
            <a:spAutoFit/>
          </a:bodyPr>
          <a:lstStyle/>
          <a:p>
            <a:pPr>
              <a:lnSpc>
                <a:spcPts val="1900"/>
              </a:lnSpc>
            </a:pPr>
            <a:r>
              <a:rPr lang="en-US" sz="1400" dirty="0">
                <a:solidFill>
                  <a:srgbClr val="F05958"/>
                </a:solidFill>
                <a:latin typeface="Montserrat Light" panose="00000400000000000000" pitchFamily="50" charset="0"/>
                <a:cs typeface="Arial" panose="020B0604020202020204" pitchFamily="34" charset="0"/>
              </a:rPr>
              <a:t>Sweet cravings are learned. You can change your taste for sweets by gradually reducing sugar intake and substituting healthier foods.</a:t>
            </a:r>
          </a:p>
        </p:txBody>
      </p:sp>
      <p:graphicFrame>
        <p:nvGraphicFramePr>
          <p:cNvPr id="13" name="Table 12">
            <a:extLst>
              <a:ext uri="{FF2B5EF4-FFF2-40B4-BE49-F238E27FC236}">
                <a16:creationId xmlns:a16="http://schemas.microsoft.com/office/drawing/2014/main" id="{8C8DD2F3-C268-42CF-A8BC-90D2FB0B856E}"/>
              </a:ext>
            </a:extLst>
          </p:cNvPr>
          <p:cNvGraphicFramePr>
            <a:graphicFrameLocks noGrp="1"/>
          </p:cNvGraphicFramePr>
          <p:nvPr>
            <p:extLst>
              <p:ext uri="{D42A27DB-BD31-4B8C-83A1-F6EECF244321}">
                <p14:modId xmlns:p14="http://schemas.microsoft.com/office/powerpoint/2010/main" val="3238701495"/>
              </p:ext>
            </p:extLst>
          </p:nvPr>
        </p:nvGraphicFramePr>
        <p:xfrm>
          <a:off x="514434" y="2126146"/>
          <a:ext cx="6096000" cy="424180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1237047895"/>
                    </a:ext>
                  </a:extLst>
                </a:gridCol>
                <a:gridCol w="3048000">
                  <a:extLst>
                    <a:ext uri="{9D8B030D-6E8A-4147-A177-3AD203B41FA5}">
                      <a16:colId xmlns:a16="http://schemas.microsoft.com/office/drawing/2014/main" val="2623469129"/>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(75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342717294"/>
                  </a:ext>
                </a:extLst>
              </a:tr>
              <a:tr h="224962">
                <a:tc>
                  <a:txBody>
                    <a:bodyPr/>
                    <a:lstStyle/>
                    <a:p>
                      <a:r>
                        <a:rPr lang="en-US" sz="1400" dirty="0">
                          <a:latin typeface="Montserrat Light" panose="00000400000000000000" pitchFamily="50" charset="0"/>
                        </a:rPr>
                        <a:t>Chocolate Chips, unsweetened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4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776345273"/>
                  </a:ext>
                </a:extLst>
              </a:tr>
              <a:tr h="224962">
                <a:tc>
                  <a:txBody>
                    <a:bodyPr/>
                    <a:lstStyle/>
                    <a:p>
                      <a:r>
                        <a:rPr lang="en-US" sz="1400" dirty="0">
                          <a:latin typeface="Montserrat Light" panose="00000400000000000000" pitchFamily="50" charset="0"/>
                        </a:rPr>
                        <a:t>Cranberry Sauce, sweetened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3 tbsp.</a:t>
                      </a:r>
                      <a:endParaRPr lang="en-US" sz="1400" baseline="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099800171"/>
                  </a:ext>
                </a:extLst>
              </a:tr>
              <a:tr h="224962">
                <a:tc>
                  <a:txBody>
                    <a:bodyPr/>
                    <a:lstStyle/>
                    <a:p>
                      <a:r>
                        <a:rPr lang="en-US" sz="1400" dirty="0">
                          <a:latin typeface="Montserrat Light" panose="00000400000000000000" pitchFamily="50" charset="0"/>
                        </a:rPr>
                        <a:t>Frosting, ready to eat</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a:t>
                      </a:r>
                      <a:r>
                        <a:rPr lang="en-US" sz="1400" baseline="0" dirty="0">
                          <a:latin typeface="Montserrat Light" panose="00000400000000000000" pitchFamily="50" charset="0"/>
                        </a:rPr>
                        <a:t>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172136051"/>
                  </a:ext>
                </a:extLst>
              </a:tr>
              <a:tr h="224962">
                <a:tc>
                  <a:txBody>
                    <a:bodyPr/>
                    <a:lstStyle/>
                    <a:p>
                      <a:r>
                        <a:rPr lang="en-US" sz="1400" dirty="0">
                          <a:latin typeface="Montserrat Light" panose="00000400000000000000" pitchFamily="50" charset="0"/>
                        </a:rPr>
                        <a:t>Fruit Butter, Apple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½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804925281"/>
                  </a:ext>
                </a:extLst>
              </a:tr>
              <a:tr h="224962">
                <a:tc>
                  <a:txBody>
                    <a:bodyPr/>
                    <a:lstStyle/>
                    <a:p>
                      <a:r>
                        <a:rPr lang="en-US" sz="1400" dirty="0">
                          <a:latin typeface="Montserrat Light" panose="00000400000000000000" pitchFamily="50" charset="0"/>
                        </a:rPr>
                        <a:t>Gelatin</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½</a:t>
                      </a:r>
                      <a:r>
                        <a:rPr lang="en-US" sz="1400" baseline="0" dirty="0">
                          <a:latin typeface="Montserrat Light" panose="00000400000000000000" pitchFamily="50" charset="0"/>
                        </a:rPr>
                        <a:t>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909470750"/>
                  </a:ext>
                </a:extLst>
              </a:tr>
              <a:tr h="224962">
                <a:tc>
                  <a:txBody>
                    <a:bodyPr/>
                    <a:lstStyle/>
                    <a:p>
                      <a:r>
                        <a:rPr lang="en-US" sz="1400" dirty="0">
                          <a:latin typeface="Montserrat Light" panose="00000400000000000000" pitchFamily="50" charset="0"/>
                        </a:rPr>
                        <a:t>Hard Candy</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4 pieces</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21226346"/>
                  </a:ext>
                </a:extLst>
              </a:tr>
              <a:tr h="224962">
                <a:tc>
                  <a:txBody>
                    <a:bodyPr/>
                    <a:lstStyle/>
                    <a:p>
                      <a:r>
                        <a:rPr lang="en-US" sz="1400" dirty="0">
                          <a:latin typeface="Montserrat Light" panose="00000400000000000000" pitchFamily="50" charset="0"/>
                        </a:rPr>
                        <a:t>Honey</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977945536"/>
                  </a:ext>
                </a:extLst>
              </a:tr>
              <a:tr h="224962">
                <a:tc>
                  <a:txBody>
                    <a:bodyPr/>
                    <a:lstStyle/>
                    <a:p>
                      <a:r>
                        <a:rPr lang="en-US" sz="1400" dirty="0">
                          <a:latin typeface="Montserrat Light" panose="00000400000000000000" pitchFamily="50" charset="0"/>
                        </a:rPr>
                        <a:t>Jellies, Jams, Preservatives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½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933212112"/>
                  </a:ext>
                </a:extLst>
              </a:tr>
              <a:tr h="224962">
                <a:tc>
                  <a:txBody>
                    <a:bodyPr/>
                    <a:lstStyle/>
                    <a:p>
                      <a:r>
                        <a:rPr lang="en-US" sz="1400" dirty="0">
                          <a:latin typeface="Montserrat Light" panose="00000400000000000000" pitchFamily="50" charset="0"/>
                        </a:rPr>
                        <a:t>Jelly Beans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20 small or 8 large</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823321711"/>
                  </a:ext>
                </a:extLst>
              </a:tr>
              <a:tr h="224962">
                <a:tc>
                  <a:txBody>
                    <a:bodyPr/>
                    <a:lstStyle/>
                    <a:p>
                      <a:r>
                        <a:rPr lang="en-US" sz="1400" dirty="0">
                          <a:latin typeface="Montserrat Light" panose="00000400000000000000" pitchFamily="50" charset="0"/>
                        </a:rPr>
                        <a:t>Molasses</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½</a:t>
                      </a:r>
                      <a:r>
                        <a:rPr lang="en-US" sz="1400" baseline="0" dirty="0">
                          <a:latin typeface="Montserrat Light" panose="00000400000000000000" pitchFamily="50" charset="0"/>
                        </a:rPr>
                        <a:t>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872614386"/>
                  </a:ext>
                </a:extLst>
              </a:tr>
              <a:tr h="224962">
                <a:tc>
                  <a:txBody>
                    <a:bodyPr/>
                    <a:lstStyle/>
                    <a:p>
                      <a:r>
                        <a:rPr lang="en-US" sz="1400" dirty="0">
                          <a:latin typeface="Montserrat Light" panose="00000400000000000000" pitchFamily="50" charset="0"/>
                        </a:rPr>
                        <a:t>Rhubarb, cooked and sweetened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¼ cup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583979932"/>
                  </a:ext>
                </a:extLst>
              </a:tr>
              <a:tr h="224962">
                <a:tc>
                  <a:txBody>
                    <a:bodyPr/>
                    <a:lstStyle/>
                    <a:p>
                      <a:r>
                        <a:rPr lang="en-US" sz="1400" dirty="0">
                          <a:latin typeface="Montserrat Light" panose="00000400000000000000" pitchFamily="50" charset="0"/>
                        </a:rPr>
                        <a:t>Sugar, brown, unpacked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228867017"/>
                  </a:ext>
                </a:extLst>
              </a:tr>
            </a:tbl>
          </a:graphicData>
        </a:graphic>
      </p:graphicFrame>
    </p:spTree>
    <p:extLst>
      <p:ext uri="{BB962C8B-B14F-4D97-AF65-F5344CB8AC3E}">
        <p14:creationId xmlns:p14="http://schemas.microsoft.com/office/powerpoint/2010/main" val="3241913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394037" y="597305"/>
            <a:ext cx="6096000"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800" b="1" dirty="0">
                <a:solidFill>
                  <a:srgbClr val="27B2B1"/>
                </a:solidFill>
                <a:latin typeface="Montserrat" panose="00000500000000000000" pitchFamily="50" charset="0"/>
                <a:ea typeface="+mj-ea"/>
                <a:cs typeface="Arial" panose="020B0604020202020204" pitchFamily="34" charset="0"/>
              </a:rPr>
              <a:t>Sweets</a:t>
            </a:r>
            <a:endParaRPr kumimoji="0" lang="id-ID" sz="4800" b="0" i="0" u="none" strike="noStrike" kern="1200" cap="none" spc="0" normalizeH="0" baseline="0" noProof="0" dirty="0">
              <a:ln>
                <a:noFill/>
              </a:ln>
              <a:solidFill>
                <a:srgbClr val="27B2B1"/>
              </a:solidFill>
              <a:effectLst/>
              <a:uLnTx/>
              <a:uFillTx/>
              <a:latin typeface="Montserrat" panose="00000500000000000000" pitchFamily="50" charset="0"/>
            </a:endParaRPr>
          </a:p>
        </p:txBody>
      </p:sp>
      <p:sp>
        <p:nvSpPr>
          <p:cNvPr id="5" name="TextBox 4"/>
          <p:cNvSpPr txBox="1"/>
          <p:nvPr/>
        </p:nvSpPr>
        <p:spPr>
          <a:xfrm>
            <a:off x="223157" y="510040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pic>
        <p:nvPicPr>
          <p:cNvPr id="9" name="Picture Placeholder 8" descr="A bowl of fruit sitting on top of a picnic table&#10;&#10;Description automatically generated">
            <a:extLst>
              <a:ext uri="{FF2B5EF4-FFF2-40B4-BE49-F238E27FC236}">
                <a16:creationId xmlns:a16="http://schemas.microsoft.com/office/drawing/2014/main" id="{BBC79F58-FB8B-4813-9995-EC0FBC62420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105" r="17105"/>
          <a:stretch>
            <a:fillRect/>
          </a:stretch>
        </p:blipFill>
        <p:spPr>
          <a:xfrm flipH="1" flipV="1">
            <a:off x="12624051" y="8545929"/>
            <a:ext cx="143812" cy="163946"/>
          </a:xfrm>
        </p:spPr>
      </p:pic>
      <p:sp>
        <p:nvSpPr>
          <p:cNvPr id="3" name="TextBox 2">
            <a:extLst>
              <a:ext uri="{FF2B5EF4-FFF2-40B4-BE49-F238E27FC236}">
                <a16:creationId xmlns:a16="http://schemas.microsoft.com/office/drawing/2014/main" id="{EDD7E5A0-312A-45E2-B368-B2E2C9155F60}"/>
              </a:ext>
            </a:extLst>
          </p:cNvPr>
          <p:cNvSpPr txBox="1"/>
          <p:nvPr/>
        </p:nvSpPr>
        <p:spPr>
          <a:xfrm>
            <a:off x="1383631" y="227973"/>
            <a:ext cx="1419727"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DAY6</a:t>
            </a:r>
          </a:p>
        </p:txBody>
      </p:sp>
      <p:sp>
        <p:nvSpPr>
          <p:cNvPr id="7" name="Rectangle 6">
            <a:extLst>
              <a:ext uri="{FF2B5EF4-FFF2-40B4-BE49-F238E27FC236}">
                <a16:creationId xmlns:a16="http://schemas.microsoft.com/office/drawing/2014/main" id="{8CD5D658-8812-4EE1-A2AB-495F48FA84C4}"/>
              </a:ext>
            </a:extLst>
          </p:cNvPr>
          <p:cNvSpPr/>
          <p:nvPr/>
        </p:nvSpPr>
        <p:spPr>
          <a:xfrm>
            <a:off x="419965" y="6137584"/>
            <a:ext cx="5461752" cy="307777"/>
          </a:xfrm>
          <a:prstGeom prst="rect">
            <a:avLst/>
          </a:prstGeom>
        </p:spPr>
        <p:txBody>
          <a:bodyPr wrap="none">
            <a:spAutoFit/>
          </a:bodyPr>
          <a:lstStyle/>
          <a:p>
            <a:pPr lvl="0"/>
            <a:r>
              <a:rPr lang="en-US" sz="1400" i="1" dirty="0">
                <a:solidFill>
                  <a:prstClr val="black"/>
                </a:solidFill>
                <a:latin typeface="Montserrat Light" panose="00000400000000000000" pitchFamily="50" charset="0"/>
              </a:rPr>
              <a:t>2010 Mayo Foundation for Medical Education and Research </a:t>
            </a:r>
          </a:p>
        </p:txBody>
      </p:sp>
      <p:pic>
        <p:nvPicPr>
          <p:cNvPr id="6" name="Picture 5" descr="A close up of a bottle&#10;&#10;Description automatically generated">
            <a:extLst>
              <a:ext uri="{FF2B5EF4-FFF2-40B4-BE49-F238E27FC236}">
                <a16:creationId xmlns:a16="http://schemas.microsoft.com/office/drawing/2014/main" id="{8FEEA6FA-07BD-4385-8CE0-1771A8732ED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552284" y="8128473"/>
            <a:ext cx="71767" cy="45719"/>
          </a:xfrm>
          <a:prstGeom prst="rect">
            <a:avLst/>
          </a:prstGeom>
        </p:spPr>
      </p:pic>
      <p:sp>
        <p:nvSpPr>
          <p:cNvPr id="8" name="TextBox 7">
            <a:extLst>
              <a:ext uri="{FF2B5EF4-FFF2-40B4-BE49-F238E27FC236}">
                <a16:creationId xmlns:a16="http://schemas.microsoft.com/office/drawing/2014/main" id="{690FA444-4157-4DF2-ADD1-3B22D0765167}"/>
              </a:ext>
            </a:extLst>
          </p:cNvPr>
          <p:cNvSpPr txBox="1"/>
          <p:nvPr/>
        </p:nvSpPr>
        <p:spPr>
          <a:xfrm>
            <a:off x="7279104" y="4509461"/>
            <a:ext cx="804445" cy="230832"/>
          </a:xfrm>
          <a:prstGeom prst="rect">
            <a:avLst/>
          </a:prstGeom>
          <a:noFill/>
        </p:spPr>
        <p:txBody>
          <a:bodyPr wrap="square" rtlCol="0">
            <a:spAutoFit/>
          </a:bodyPr>
          <a:lstStyle/>
          <a:p>
            <a:r>
              <a:rPr lang="en-US" sz="900" dirty="0"/>
              <a:t> </a:t>
            </a:r>
          </a:p>
        </p:txBody>
      </p:sp>
      <p:pic>
        <p:nvPicPr>
          <p:cNvPr id="10" name="Picture 9" descr="A group of colorful flowers&#10;&#10;Description automatically generated">
            <a:extLst>
              <a:ext uri="{FF2B5EF4-FFF2-40B4-BE49-F238E27FC236}">
                <a16:creationId xmlns:a16="http://schemas.microsoft.com/office/drawing/2014/main" id="{70A2DBF6-A7BB-4F0C-BAE8-8CEB6B0D5FA3}"/>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7999327" y="1572597"/>
            <a:ext cx="2755329" cy="2780453"/>
          </a:xfrm>
          <a:prstGeom prst="rect">
            <a:avLst/>
          </a:prstGeom>
        </p:spPr>
      </p:pic>
      <p:sp>
        <p:nvSpPr>
          <p:cNvPr id="11" name="TextBox 10">
            <a:extLst>
              <a:ext uri="{FF2B5EF4-FFF2-40B4-BE49-F238E27FC236}">
                <a16:creationId xmlns:a16="http://schemas.microsoft.com/office/drawing/2014/main" id="{26839C7F-0605-4F56-9B26-234A4758D69A}"/>
              </a:ext>
            </a:extLst>
          </p:cNvPr>
          <p:cNvSpPr txBox="1"/>
          <p:nvPr/>
        </p:nvSpPr>
        <p:spPr>
          <a:xfrm flipH="1">
            <a:off x="10667999" y="6979086"/>
            <a:ext cx="341759" cy="230832"/>
          </a:xfrm>
          <a:prstGeom prst="rect">
            <a:avLst/>
          </a:prstGeom>
          <a:noFill/>
        </p:spPr>
        <p:txBody>
          <a:bodyPr wrap="square" rtlCol="0">
            <a:spAutoFit/>
          </a:bodyPr>
          <a:lstStyle/>
          <a:p>
            <a:r>
              <a:rPr lang="en-US" sz="900" dirty="0"/>
              <a:t> </a:t>
            </a:r>
          </a:p>
        </p:txBody>
      </p:sp>
      <p:graphicFrame>
        <p:nvGraphicFramePr>
          <p:cNvPr id="2" name="Table 1">
            <a:extLst>
              <a:ext uri="{FF2B5EF4-FFF2-40B4-BE49-F238E27FC236}">
                <a16:creationId xmlns:a16="http://schemas.microsoft.com/office/drawing/2014/main" id="{25B55C2C-0911-4EA9-81B1-A6C0AC1DA9D9}"/>
              </a:ext>
            </a:extLst>
          </p:cNvPr>
          <p:cNvGraphicFramePr>
            <a:graphicFrameLocks noGrp="1"/>
          </p:cNvGraphicFramePr>
          <p:nvPr>
            <p:extLst>
              <p:ext uri="{D42A27DB-BD31-4B8C-83A1-F6EECF244321}">
                <p14:modId xmlns:p14="http://schemas.microsoft.com/office/powerpoint/2010/main" val="2641003041"/>
              </p:ext>
            </p:extLst>
          </p:nvPr>
        </p:nvGraphicFramePr>
        <p:xfrm>
          <a:off x="564917" y="1616623"/>
          <a:ext cx="6096000" cy="1590040"/>
        </p:xfrm>
        <a:graphic>
          <a:graphicData uri="http://schemas.openxmlformats.org/drawingml/2006/table">
            <a:tbl>
              <a:tblPr firstRow="1" bandRow="1">
                <a:tableStyleId>{0E3FDE45-AF77-4B5C-9715-49D594BDF05E}</a:tableStyleId>
              </a:tblPr>
              <a:tblGrid>
                <a:gridCol w="3048000">
                  <a:extLst>
                    <a:ext uri="{9D8B030D-6E8A-4147-A177-3AD203B41FA5}">
                      <a16:colId xmlns:a16="http://schemas.microsoft.com/office/drawing/2014/main" val="734275142"/>
                    </a:ext>
                  </a:extLst>
                </a:gridCol>
                <a:gridCol w="3048000">
                  <a:extLst>
                    <a:ext uri="{9D8B030D-6E8A-4147-A177-3AD203B41FA5}">
                      <a16:colId xmlns:a16="http://schemas.microsoft.com/office/drawing/2014/main" val="25042413"/>
                    </a:ext>
                  </a:extLst>
                </a:gridCol>
              </a:tblGrid>
              <a:tr h="370840">
                <a:tc>
                  <a:txBody>
                    <a:bodyPr/>
                    <a:lstStyle/>
                    <a:p>
                      <a:r>
                        <a:rPr lang="en-US" sz="1400" dirty="0">
                          <a:latin typeface="Montserrat Light" panose="00000400000000000000" pitchFamily="50" charset="0"/>
                        </a:rPr>
                        <a:t>Item</a:t>
                      </a:r>
                      <a:r>
                        <a:rPr lang="en-US" sz="1400" baseline="0" dirty="0">
                          <a:latin typeface="Montserrat Light" panose="00000400000000000000" pitchFamily="50" charset="0"/>
                        </a:rPr>
                        <a:t> (75 calories per serving)</a:t>
                      </a:r>
                      <a:endParaRPr lang="en-US" sz="1400" b="0" i="0" dirty="0">
                        <a:solidFill>
                          <a:schemeClr val="tx1"/>
                        </a:solidFill>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One serving</a:t>
                      </a:r>
                      <a:endParaRPr lang="en-US" sz="1400" b="0" i="0" dirty="0">
                        <a:solidFill>
                          <a:schemeClr val="tx1"/>
                        </a:solidFill>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57562179"/>
                  </a:ext>
                </a:extLst>
              </a:tr>
              <a:tr h="224962">
                <a:tc>
                  <a:txBody>
                    <a:bodyPr/>
                    <a:lstStyle/>
                    <a:p>
                      <a:r>
                        <a:rPr lang="en-US" sz="1400" dirty="0">
                          <a:latin typeface="Montserrat Light" panose="00000400000000000000" pitchFamily="50" charset="0"/>
                        </a:rPr>
                        <a:t>Sugar, granulated, white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4 tsp.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695041170"/>
                  </a:ext>
                </a:extLst>
              </a:tr>
              <a:tr h="224962">
                <a:tc>
                  <a:txBody>
                    <a:bodyPr/>
                    <a:lstStyle/>
                    <a:p>
                      <a:r>
                        <a:rPr lang="en-US" sz="1400" dirty="0">
                          <a:latin typeface="Montserrat Light" panose="00000400000000000000" pitchFamily="50" charset="0"/>
                        </a:rPr>
                        <a:t>Sugar</a:t>
                      </a:r>
                      <a:r>
                        <a:rPr lang="en-US" sz="1400" baseline="0" dirty="0">
                          <a:latin typeface="Montserrat Light" panose="00000400000000000000" pitchFamily="50" charset="0"/>
                        </a:rPr>
                        <a:t>, powdered</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2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06203246"/>
                  </a:ext>
                </a:extLst>
              </a:tr>
              <a:tr h="224962">
                <a:tc>
                  <a:txBody>
                    <a:bodyPr/>
                    <a:lstStyle/>
                    <a:p>
                      <a:r>
                        <a:rPr lang="en-US" sz="1400" dirty="0">
                          <a:latin typeface="Montserrat Light" panose="00000400000000000000" pitchFamily="50" charset="0"/>
                        </a:rPr>
                        <a:t>Syrup,</a:t>
                      </a:r>
                      <a:r>
                        <a:rPr lang="en-US" sz="1400" baseline="0" dirty="0">
                          <a:latin typeface="Montserrat Light" panose="00000400000000000000" pitchFamily="50" charset="0"/>
                        </a:rPr>
                        <a:t> Maple</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½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9186830"/>
                  </a:ext>
                </a:extLst>
              </a:tr>
              <a:tr h="224962">
                <a:tc>
                  <a:txBody>
                    <a:bodyPr/>
                    <a:lstStyle/>
                    <a:p>
                      <a:r>
                        <a:rPr lang="en-US" sz="1400" dirty="0">
                          <a:latin typeface="Montserrat Light" panose="00000400000000000000" pitchFamily="50" charset="0"/>
                        </a:rPr>
                        <a:t>Topping</a:t>
                      </a:r>
                      <a:endParaRPr lang="en-US" sz="1400" dirty="0">
                        <a:latin typeface="Montserrat Light" panose="00000400000000000000" pitchFamily="50" charset="0"/>
                        <a:cs typeface="Arial" panose="020B0604020202020204" pitchFamily="34" charset="0"/>
                      </a:endParaRPr>
                    </a:p>
                  </a:txBody>
                  <a:tcPr/>
                </a:tc>
                <a:tc>
                  <a:txBody>
                    <a:bodyPr/>
                    <a:lstStyle/>
                    <a:p>
                      <a:r>
                        <a:rPr lang="en-US" sz="1400" dirty="0">
                          <a:latin typeface="Montserrat Light" panose="00000400000000000000" pitchFamily="50" charset="0"/>
                        </a:rPr>
                        <a:t>1 ½ tbsp.</a:t>
                      </a: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672386067"/>
                  </a:ext>
                </a:extLst>
              </a:tr>
            </a:tbl>
          </a:graphicData>
        </a:graphic>
      </p:graphicFrame>
    </p:spTree>
    <p:extLst>
      <p:ext uri="{BB962C8B-B14F-4D97-AF65-F5344CB8AC3E}">
        <p14:creationId xmlns:p14="http://schemas.microsoft.com/office/powerpoint/2010/main" val="38619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p:sp>
      <p:sp>
        <p:nvSpPr>
          <p:cNvPr id="2" name="Rectangle 1"/>
          <p:cNvSpPr/>
          <p:nvPr/>
        </p:nvSpPr>
        <p:spPr>
          <a:xfrm>
            <a:off x="504825" y="200994"/>
            <a:ext cx="6466047" cy="1042721"/>
          </a:xfrm>
          <a:prstGeom prst="rect">
            <a:avLst/>
          </a:prstGeom>
        </p:spPr>
        <p:txBody>
          <a:bodyPr wrap="square">
            <a:spAutoFit/>
          </a:bodyPr>
          <a:lstStyle/>
          <a:p>
            <a:pPr>
              <a:lnSpc>
                <a:spcPct val="150000"/>
              </a:lnSpc>
            </a:pPr>
            <a:r>
              <a:rPr lang="en-US" sz="4800" b="1" dirty="0">
                <a:solidFill>
                  <a:srgbClr val="27B2B1"/>
                </a:solidFill>
                <a:latin typeface="Montserrat" panose="00000500000000000000" pitchFamily="50" charset="0"/>
                <a:cs typeface="Arial" panose="020B0604020202020204" pitchFamily="34" charset="0"/>
              </a:rPr>
              <a:t>Session Notes</a:t>
            </a:r>
            <a:endParaRPr lang="id-ID" sz="4800" dirty="0">
              <a:solidFill>
                <a:srgbClr val="27B2B1"/>
              </a:solidFill>
              <a:latin typeface="Montserrat" panose="00000500000000000000" pitchFamily="50" charset="0"/>
              <a:ea typeface="Lato" panose="020F0502020204030203" pitchFamily="34" charset="0"/>
              <a:cs typeface="Lato" panose="020F0502020204030203" pitchFamily="34" charset="0"/>
            </a:endParaRPr>
          </a:p>
        </p:txBody>
      </p:sp>
      <p:sp>
        <p:nvSpPr>
          <p:cNvPr id="4" name="TextBox 3"/>
          <p:cNvSpPr txBox="1"/>
          <p:nvPr/>
        </p:nvSpPr>
        <p:spPr>
          <a:xfrm>
            <a:off x="504825" y="4560163"/>
            <a:ext cx="3866764" cy="830997"/>
          </a:xfrm>
          <a:prstGeom prst="rect">
            <a:avLst/>
          </a:prstGeom>
          <a:noFill/>
        </p:spPr>
        <p:txBody>
          <a:bodyPr wrap="none" rtlCol="0">
            <a:spAutoFit/>
          </a:bodyPr>
          <a:lstStyle/>
          <a:p>
            <a:r>
              <a:rPr lang="id-ID" sz="4800" b="1" spc="300" dirty="0">
                <a:solidFill>
                  <a:schemeClr val="bg1"/>
                </a:solidFill>
                <a:latin typeface="Montserrat" pitchFamily="2" charset="77"/>
                <a:ea typeface="Source Sans Pro Black" panose="020B0803030403020204" pitchFamily="34" charset="0"/>
              </a:rPr>
              <a:t>HEADLINE</a:t>
            </a:r>
          </a:p>
        </p:txBody>
      </p:sp>
      <p:sp>
        <p:nvSpPr>
          <p:cNvPr id="5" name="Rectangle 4"/>
          <p:cNvSpPr/>
          <p:nvPr/>
        </p:nvSpPr>
        <p:spPr>
          <a:xfrm>
            <a:off x="504825" y="2375933"/>
            <a:ext cx="8379683" cy="64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endParaRPr lang="en-US"/>
          </a:p>
        </p:txBody>
      </p:sp>
      <p:sp>
        <p:nvSpPr>
          <p:cNvPr id="6" name="TextBox 5"/>
          <p:cNvSpPr txBox="1"/>
          <p:nvPr/>
        </p:nvSpPr>
        <p:spPr>
          <a:xfrm>
            <a:off x="725190" y="2338152"/>
            <a:ext cx="341760" cy="646331"/>
          </a:xfrm>
          <a:prstGeom prst="rect">
            <a:avLst/>
          </a:prstGeom>
          <a:noFill/>
        </p:spPr>
        <p:txBody>
          <a:bodyPr wrap="none" rtlCol="0">
            <a:spAutoFit/>
          </a:bodyPr>
          <a:lstStyle/>
          <a:p>
            <a:r>
              <a:rPr lang="en-US" sz="3600" spc="300" dirty="0">
                <a:solidFill>
                  <a:schemeClr val="bg1"/>
                </a:solidFill>
                <a:latin typeface="Montserrat" pitchFamily="2" charset="77"/>
                <a:ea typeface="Lato Medium" panose="020F0502020204030203" pitchFamily="34" charset="0"/>
                <a:cs typeface="Lato Medium" panose="020F0502020204030203" pitchFamily="34" charset="0"/>
              </a:rPr>
              <a:t> </a:t>
            </a:r>
            <a:endParaRPr lang="id-ID" sz="3600" spc="300" dirty="0">
              <a:solidFill>
                <a:schemeClr val="bg1"/>
              </a:solidFill>
              <a:latin typeface="Montserrat" pitchFamily="2" charset="77"/>
              <a:ea typeface="Lato Medium" panose="020F0502020204030203" pitchFamily="34" charset="0"/>
              <a:cs typeface="Lato Medium" panose="020F0502020204030203" pitchFamily="34" charset="0"/>
            </a:endParaRPr>
          </a:p>
        </p:txBody>
      </p:sp>
      <p:sp>
        <p:nvSpPr>
          <p:cNvPr id="8" name="Right Triangle 7"/>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a:extLst>
              <a:ext uri="{FF2B5EF4-FFF2-40B4-BE49-F238E27FC236}">
                <a16:creationId xmlns:a16="http://schemas.microsoft.com/office/drawing/2014/main" id="{F956D2EF-DF1F-43D1-A7FA-15149B3F9643}"/>
              </a:ext>
            </a:extLst>
          </p:cNvPr>
          <p:cNvSpPr txBox="1"/>
          <p:nvPr/>
        </p:nvSpPr>
        <p:spPr>
          <a:xfrm flipH="1">
            <a:off x="1293790" y="270474"/>
            <a:ext cx="1215042" cy="381689"/>
          </a:xfrm>
          <a:prstGeom prst="rect">
            <a:avLst/>
          </a:prstGeom>
          <a:noFill/>
        </p:spPr>
        <p:txBody>
          <a:bodyPr wrap="square" rtlCol="0">
            <a:spAutoFit/>
          </a:bodyPr>
          <a:lstStyle/>
          <a:p>
            <a:r>
              <a:rPr lang="en-US" dirty="0">
                <a:solidFill>
                  <a:srgbClr val="27B2B1"/>
                </a:solidFill>
                <a:latin typeface="Montserrat" panose="00000500000000000000" pitchFamily="50" charset="0"/>
              </a:rPr>
              <a:t>DAY 6</a:t>
            </a:r>
          </a:p>
        </p:txBody>
      </p:sp>
      <p:sp>
        <p:nvSpPr>
          <p:cNvPr id="10" name="TextBox 9">
            <a:extLst>
              <a:ext uri="{FF2B5EF4-FFF2-40B4-BE49-F238E27FC236}">
                <a16:creationId xmlns:a16="http://schemas.microsoft.com/office/drawing/2014/main" id="{1946CB81-2622-4ECC-85B3-2BB3DAFD443A}"/>
              </a:ext>
            </a:extLst>
          </p:cNvPr>
          <p:cNvSpPr txBox="1"/>
          <p:nvPr/>
        </p:nvSpPr>
        <p:spPr>
          <a:xfrm flipH="1">
            <a:off x="2508832" y="461319"/>
            <a:ext cx="1215042" cy="381689"/>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B702E145-6097-4B50-A02C-A039994E1058}"/>
              </a:ext>
            </a:extLst>
          </p:cNvPr>
          <p:cNvSpPr txBox="1"/>
          <p:nvPr/>
        </p:nvSpPr>
        <p:spPr>
          <a:xfrm>
            <a:off x="449424" y="1536378"/>
            <a:ext cx="7463481" cy="369332"/>
          </a:xfrm>
          <a:prstGeom prst="rect">
            <a:avLst/>
          </a:prstGeom>
          <a:noFill/>
        </p:spPr>
        <p:txBody>
          <a:bodyPr wrap="square" rtlCol="0">
            <a:spAutoFit/>
          </a:bodyPr>
          <a:lstStyle/>
          <a:p>
            <a:r>
              <a:rPr lang="en-US" dirty="0"/>
              <a:t>Client Name _____________________    Date  _______________</a:t>
            </a:r>
          </a:p>
        </p:txBody>
      </p:sp>
      <p:sp>
        <p:nvSpPr>
          <p:cNvPr id="11" name="TextBox 10">
            <a:extLst>
              <a:ext uri="{FF2B5EF4-FFF2-40B4-BE49-F238E27FC236}">
                <a16:creationId xmlns:a16="http://schemas.microsoft.com/office/drawing/2014/main" id="{767EBFBA-D711-44EF-B636-3F84A1DC2AC9}"/>
              </a:ext>
            </a:extLst>
          </p:cNvPr>
          <p:cNvSpPr txBox="1"/>
          <p:nvPr/>
        </p:nvSpPr>
        <p:spPr>
          <a:xfrm>
            <a:off x="1293790" y="2338152"/>
            <a:ext cx="184731" cy="369332"/>
          </a:xfrm>
          <a:prstGeom prst="rect">
            <a:avLst/>
          </a:prstGeom>
          <a:noFill/>
        </p:spPr>
        <p:txBody>
          <a:bodyPr wrap="none" rtlCol="0">
            <a:spAutoFit/>
          </a:bodyPr>
          <a:lstStyle/>
          <a:p>
            <a:endParaRPr lang="en-US" dirty="0"/>
          </a:p>
        </p:txBody>
      </p:sp>
      <p:graphicFrame>
        <p:nvGraphicFramePr>
          <p:cNvPr id="12" name="Table 12">
            <a:extLst>
              <a:ext uri="{FF2B5EF4-FFF2-40B4-BE49-F238E27FC236}">
                <a16:creationId xmlns:a16="http://schemas.microsoft.com/office/drawing/2014/main" id="{1A007B06-1820-4B37-A838-CB1F56B05CB3}"/>
              </a:ext>
            </a:extLst>
          </p:cNvPr>
          <p:cNvGraphicFramePr>
            <a:graphicFrameLocks noGrp="1"/>
          </p:cNvGraphicFramePr>
          <p:nvPr>
            <p:extLst>
              <p:ext uri="{D42A27DB-BD31-4B8C-83A1-F6EECF244321}">
                <p14:modId xmlns:p14="http://schemas.microsoft.com/office/powerpoint/2010/main" val="2595911683"/>
              </p:ext>
            </p:extLst>
          </p:nvPr>
        </p:nvGraphicFramePr>
        <p:xfrm>
          <a:off x="504824" y="2249485"/>
          <a:ext cx="9392940" cy="3030040"/>
        </p:xfrm>
        <a:graphic>
          <a:graphicData uri="http://schemas.openxmlformats.org/drawingml/2006/table">
            <a:tbl>
              <a:tblPr firstRow="1" bandRow="1">
                <a:tableStyleId>{2D5ABB26-0587-4C30-8999-92F81FD0307C}</a:tableStyleId>
              </a:tblPr>
              <a:tblGrid>
                <a:gridCol w="939294">
                  <a:extLst>
                    <a:ext uri="{9D8B030D-6E8A-4147-A177-3AD203B41FA5}">
                      <a16:colId xmlns:a16="http://schemas.microsoft.com/office/drawing/2014/main" val="3631135776"/>
                    </a:ext>
                  </a:extLst>
                </a:gridCol>
                <a:gridCol w="939294">
                  <a:extLst>
                    <a:ext uri="{9D8B030D-6E8A-4147-A177-3AD203B41FA5}">
                      <a16:colId xmlns:a16="http://schemas.microsoft.com/office/drawing/2014/main" val="640652111"/>
                    </a:ext>
                  </a:extLst>
                </a:gridCol>
                <a:gridCol w="939294">
                  <a:extLst>
                    <a:ext uri="{9D8B030D-6E8A-4147-A177-3AD203B41FA5}">
                      <a16:colId xmlns:a16="http://schemas.microsoft.com/office/drawing/2014/main" val="1151573224"/>
                    </a:ext>
                  </a:extLst>
                </a:gridCol>
                <a:gridCol w="939294">
                  <a:extLst>
                    <a:ext uri="{9D8B030D-6E8A-4147-A177-3AD203B41FA5}">
                      <a16:colId xmlns:a16="http://schemas.microsoft.com/office/drawing/2014/main" val="1798717691"/>
                    </a:ext>
                  </a:extLst>
                </a:gridCol>
                <a:gridCol w="939294">
                  <a:extLst>
                    <a:ext uri="{9D8B030D-6E8A-4147-A177-3AD203B41FA5}">
                      <a16:colId xmlns:a16="http://schemas.microsoft.com/office/drawing/2014/main" val="3735293942"/>
                    </a:ext>
                  </a:extLst>
                </a:gridCol>
                <a:gridCol w="939294">
                  <a:extLst>
                    <a:ext uri="{9D8B030D-6E8A-4147-A177-3AD203B41FA5}">
                      <a16:colId xmlns:a16="http://schemas.microsoft.com/office/drawing/2014/main" val="1560738179"/>
                    </a:ext>
                  </a:extLst>
                </a:gridCol>
                <a:gridCol w="939294">
                  <a:extLst>
                    <a:ext uri="{9D8B030D-6E8A-4147-A177-3AD203B41FA5}">
                      <a16:colId xmlns:a16="http://schemas.microsoft.com/office/drawing/2014/main" val="3900874870"/>
                    </a:ext>
                  </a:extLst>
                </a:gridCol>
                <a:gridCol w="939294">
                  <a:extLst>
                    <a:ext uri="{9D8B030D-6E8A-4147-A177-3AD203B41FA5}">
                      <a16:colId xmlns:a16="http://schemas.microsoft.com/office/drawing/2014/main" val="1926859844"/>
                    </a:ext>
                  </a:extLst>
                </a:gridCol>
                <a:gridCol w="939294">
                  <a:extLst>
                    <a:ext uri="{9D8B030D-6E8A-4147-A177-3AD203B41FA5}">
                      <a16:colId xmlns:a16="http://schemas.microsoft.com/office/drawing/2014/main" val="3138560845"/>
                    </a:ext>
                  </a:extLst>
                </a:gridCol>
                <a:gridCol w="939294">
                  <a:extLst>
                    <a:ext uri="{9D8B030D-6E8A-4147-A177-3AD203B41FA5}">
                      <a16:colId xmlns:a16="http://schemas.microsoft.com/office/drawing/2014/main" val="1715663646"/>
                    </a:ext>
                  </a:extLst>
                </a:gridCol>
              </a:tblGrid>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34210554"/>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66214330"/>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35297482"/>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88209418"/>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1697236"/>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91358471"/>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83143539"/>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32493643"/>
                  </a:ext>
                </a:extLst>
              </a:tr>
            </a:tbl>
          </a:graphicData>
        </a:graphic>
      </p:graphicFrame>
      <p:graphicFrame>
        <p:nvGraphicFramePr>
          <p:cNvPr id="17" name="Table 16">
            <a:extLst>
              <a:ext uri="{FF2B5EF4-FFF2-40B4-BE49-F238E27FC236}">
                <a16:creationId xmlns:a16="http://schemas.microsoft.com/office/drawing/2014/main" id="{F4805F95-7466-486A-9055-4E93DC887109}"/>
              </a:ext>
            </a:extLst>
          </p:cNvPr>
          <p:cNvGraphicFramePr>
            <a:graphicFrameLocks noGrp="1"/>
          </p:cNvGraphicFramePr>
          <p:nvPr>
            <p:extLst>
              <p:ext uri="{D42A27DB-BD31-4B8C-83A1-F6EECF244321}">
                <p14:modId xmlns:p14="http://schemas.microsoft.com/office/powerpoint/2010/main" val="3619581731"/>
              </p:ext>
            </p:extLst>
          </p:nvPr>
        </p:nvGraphicFramePr>
        <p:xfrm>
          <a:off x="599690" y="1931266"/>
          <a:ext cx="9298074" cy="4267200"/>
        </p:xfrm>
        <a:graphic>
          <a:graphicData uri="http://schemas.openxmlformats.org/drawingml/2006/table">
            <a:tbl>
              <a:tblPr firstRow="1" bandRow="1">
                <a:tableStyleId>{7E9639D4-E3E2-4D34-9284-5A2195B3D0D7}</a:tableStyleId>
              </a:tblPr>
              <a:tblGrid>
                <a:gridCol w="9298074">
                  <a:extLst>
                    <a:ext uri="{9D8B030D-6E8A-4147-A177-3AD203B41FA5}">
                      <a16:colId xmlns:a16="http://schemas.microsoft.com/office/drawing/2014/main" val="3466213762"/>
                    </a:ext>
                  </a:extLst>
                </a:gridCol>
              </a:tblGrid>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424515"/>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3719586"/>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1049451"/>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0302070"/>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5640149"/>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4750307"/>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344207"/>
                  </a:ext>
                </a:extLst>
              </a:tr>
              <a:tr h="184573">
                <a:tc>
                  <a:txBody>
                    <a:bodyPr/>
                    <a:lstStyle/>
                    <a:p>
                      <a:endParaRPr lang="en-US" sz="1400"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2583173"/>
                  </a:ext>
                </a:extLst>
              </a:tr>
              <a:tr h="184573">
                <a:tc>
                  <a:txBody>
                    <a:bodyPr/>
                    <a:lstStyle/>
                    <a:p>
                      <a:endParaRPr lang="en-US" sz="1400"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6970798"/>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7113947"/>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7493876"/>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5155454"/>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06852"/>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2916348"/>
                  </a:ext>
                </a:extLst>
              </a:tr>
            </a:tbl>
          </a:graphicData>
        </a:graphic>
      </p:graphicFrame>
    </p:spTree>
    <p:extLst>
      <p:ext uri="{BB962C8B-B14F-4D97-AF65-F5344CB8AC3E}">
        <p14:creationId xmlns:p14="http://schemas.microsoft.com/office/powerpoint/2010/main" val="3041378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43859" y="1515627"/>
            <a:ext cx="4965122" cy="1015856"/>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Be honest. </a:t>
            </a:r>
            <a:r>
              <a:rPr lang="en-US" sz="1400" dirty="0">
                <a:latin typeface="Montserrat Light" panose="00000400000000000000" pitchFamily="50" charset="0"/>
                <a:cs typeface="Arial" panose="020B0604020202020204" pitchFamily="34" charset="0"/>
              </a:rPr>
              <a:t>Write down what you really eat.</a:t>
            </a:r>
          </a:p>
          <a:p>
            <a:pPr>
              <a:lnSpc>
                <a:spcPct val="150000"/>
              </a:lnSpc>
            </a:pPr>
            <a:r>
              <a:rPr lang="en-US" sz="1400" b="1" dirty="0">
                <a:solidFill>
                  <a:srgbClr val="F05958"/>
                </a:solidFill>
                <a:latin typeface="Montserrat Light" panose="00000400000000000000" pitchFamily="50" charset="0"/>
                <a:cs typeface="Arial" panose="020B0604020202020204" pitchFamily="34" charset="0"/>
              </a:rPr>
              <a:t>Be accurate.</a:t>
            </a:r>
            <a:r>
              <a:rPr lang="en-US" sz="1400" b="1" dirty="0">
                <a:solidFill>
                  <a:schemeClr val="accent6"/>
                </a:solidFill>
                <a:latin typeface="Montserrat Light" panose="00000400000000000000" pitchFamily="50" charset="0"/>
                <a:cs typeface="Arial" panose="020B0604020202020204" pitchFamily="34" charset="0"/>
              </a:rPr>
              <a:t> </a:t>
            </a:r>
            <a:r>
              <a:rPr lang="en-US" sz="1400" dirty="0">
                <a:latin typeface="Montserrat Light" panose="00000400000000000000" pitchFamily="50" charset="0"/>
                <a:cs typeface="Arial" panose="020B0604020202020204" pitchFamily="34" charset="0"/>
              </a:rPr>
              <a:t>Measure portions and read labels.</a:t>
            </a:r>
          </a:p>
          <a:p>
            <a:pPr>
              <a:lnSpc>
                <a:spcPct val="150000"/>
              </a:lnSpc>
            </a:pPr>
            <a:r>
              <a:rPr lang="en-US" sz="1400" b="1" dirty="0">
                <a:solidFill>
                  <a:srgbClr val="F05958"/>
                </a:solidFill>
                <a:latin typeface="Montserrat Light" panose="00000400000000000000" pitchFamily="50" charset="0"/>
                <a:cs typeface="Arial" panose="020B0604020202020204" pitchFamily="34" charset="0"/>
              </a:rPr>
              <a:t>Be complete. </a:t>
            </a:r>
            <a:r>
              <a:rPr lang="en-US" sz="1400" dirty="0">
                <a:latin typeface="Montserrat Light" panose="00000400000000000000" pitchFamily="50" charset="0"/>
                <a:cs typeface="Arial" panose="020B0604020202020204" pitchFamily="34" charset="0"/>
              </a:rPr>
              <a:t>Include every little scrap you eat.</a:t>
            </a:r>
          </a:p>
        </p:txBody>
      </p:sp>
      <p:sp>
        <p:nvSpPr>
          <p:cNvPr id="6" name="TextBox 5"/>
          <p:cNvSpPr txBox="1"/>
          <p:nvPr/>
        </p:nvSpPr>
        <p:spPr>
          <a:xfrm>
            <a:off x="1443859" y="499964"/>
            <a:ext cx="6194832" cy="830997"/>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anose="00000500000000000000" pitchFamily="50" charset="0"/>
                <a:ea typeface="Source Sans Pro Black" panose="020B0803030403020204" pitchFamily="34" charset="0"/>
              </a:rPr>
              <a:t>The Food Diary</a:t>
            </a:r>
            <a:endParaRPr kumimoji="0" lang="id-ID" sz="4800" b="1" i="0" u="none" strike="noStrike" kern="1200" cap="none" spc="300" normalizeH="0" baseline="0" noProof="0" dirty="0">
              <a:ln>
                <a:noFill/>
              </a:ln>
              <a:solidFill>
                <a:srgbClr val="27B2B1"/>
              </a:solidFill>
              <a:effectLst/>
              <a:uLnTx/>
              <a:uFillTx/>
              <a:latin typeface="Montserrat" panose="00000500000000000000" pitchFamily="50" charset="0"/>
              <a:ea typeface="Source Sans Pro Black" panose="020B0803030403020204" pitchFamily="34" charset="0"/>
            </a:endParaRPr>
          </a:p>
        </p:txBody>
      </p:sp>
      <p:sp>
        <p:nvSpPr>
          <p:cNvPr id="7" name="Rectangle 6"/>
          <p:cNvSpPr/>
          <p:nvPr/>
        </p:nvSpPr>
        <p:spPr>
          <a:xfrm>
            <a:off x="0" y="0"/>
            <a:ext cx="1111624"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flipH="1" flipV="1">
            <a:off x="13736459" y="6184908"/>
            <a:ext cx="89900" cy="342016"/>
          </a:xfrm>
        </p:spPr>
      </p:sp>
      <p:graphicFrame>
        <p:nvGraphicFramePr>
          <p:cNvPr id="3" name="Table 2">
            <a:extLst>
              <a:ext uri="{FF2B5EF4-FFF2-40B4-BE49-F238E27FC236}">
                <a16:creationId xmlns:a16="http://schemas.microsoft.com/office/drawing/2014/main" id="{770EE6D3-C4A8-4AD9-B85B-E01E8E4D4D0D}"/>
              </a:ext>
            </a:extLst>
          </p:cNvPr>
          <p:cNvGraphicFramePr>
            <a:graphicFrameLocks noGrp="1"/>
          </p:cNvGraphicFramePr>
          <p:nvPr>
            <p:extLst>
              <p:ext uri="{D42A27DB-BD31-4B8C-83A1-F6EECF244321}">
                <p14:modId xmlns:p14="http://schemas.microsoft.com/office/powerpoint/2010/main" val="4294453195"/>
              </p:ext>
            </p:extLst>
          </p:nvPr>
        </p:nvGraphicFramePr>
        <p:xfrm>
          <a:off x="1585748" y="2843158"/>
          <a:ext cx="7772400" cy="296672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858818766"/>
                    </a:ext>
                  </a:extLst>
                </a:gridCol>
                <a:gridCol w="990600">
                  <a:extLst>
                    <a:ext uri="{9D8B030D-6E8A-4147-A177-3AD203B41FA5}">
                      <a16:colId xmlns:a16="http://schemas.microsoft.com/office/drawing/2014/main" val="923086685"/>
                    </a:ext>
                  </a:extLst>
                </a:gridCol>
                <a:gridCol w="1219200">
                  <a:extLst>
                    <a:ext uri="{9D8B030D-6E8A-4147-A177-3AD203B41FA5}">
                      <a16:colId xmlns:a16="http://schemas.microsoft.com/office/drawing/2014/main" val="1250722556"/>
                    </a:ext>
                  </a:extLst>
                </a:gridCol>
                <a:gridCol w="1447800">
                  <a:extLst>
                    <a:ext uri="{9D8B030D-6E8A-4147-A177-3AD203B41FA5}">
                      <a16:colId xmlns:a16="http://schemas.microsoft.com/office/drawing/2014/main" val="331454804"/>
                    </a:ext>
                  </a:extLst>
                </a:gridCol>
                <a:gridCol w="2895600">
                  <a:extLst>
                    <a:ext uri="{9D8B030D-6E8A-4147-A177-3AD203B41FA5}">
                      <a16:colId xmlns:a16="http://schemas.microsoft.com/office/drawing/2014/main" val="1726255595"/>
                    </a:ext>
                  </a:extLst>
                </a:gridCol>
              </a:tblGrid>
              <a:tr h="370840">
                <a:tc>
                  <a:txBody>
                    <a:bodyPr/>
                    <a:lstStyle/>
                    <a:p>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2339713667"/>
                  </a:ext>
                </a:extLst>
              </a:tr>
              <a:tr h="370840">
                <a:tc>
                  <a:txBody>
                    <a:bodyPr/>
                    <a:lstStyle/>
                    <a:p>
                      <a:r>
                        <a:rPr lang="en-US" sz="1400" dirty="0">
                          <a:latin typeface="Montserrat Light" panose="00000400000000000000" pitchFamily="50" charset="0"/>
                          <a:cs typeface="Arial" panose="020B0604020202020204" pitchFamily="34" charset="0"/>
                        </a:rPr>
                        <a:t>Breakfast</a:t>
                      </a:r>
                    </a:p>
                  </a:txBody>
                  <a:tcPr anchor="ct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62277715"/>
                  </a:ext>
                </a:extLst>
              </a:tr>
              <a:tr h="370840">
                <a:tc>
                  <a:txBody>
                    <a:bodyPr/>
                    <a:lstStyle/>
                    <a:p>
                      <a:r>
                        <a:rPr lang="en-US" sz="1400" dirty="0">
                          <a:latin typeface="Montserrat Light" panose="00000400000000000000" pitchFamily="50" charset="0"/>
                          <a:cs typeface="Arial" panose="020B0604020202020204" pitchFamily="34" charset="0"/>
                        </a:rPr>
                        <a:t>Snack</a:t>
                      </a:r>
                    </a:p>
                  </a:txBody>
                  <a:tcPr anchor="ct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9956739"/>
                  </a:ext>
                </a:extLst>
              </a:tr>
              <a:tr h="370840">
                <a:tc>
                  <a:txBody>
                    <a:bodyPr/>
                    <a:lstStyle/>
                    <a:p>
                      <a:r>
                        <a:rPr lang="en-US" sz="1400" dirty="0">
                          <a:latin typeface="Montserrat Light" panose="00000400000000000000" pitchFamily="50" charset="0"/>
                          <a:cs typeface="Arial" panose="020B0604020202020204" pitchFamily="34" charset="0"/>
                        </a:rPr>
                        <a:t>Lunch</a:t>
                      </a:r>
                    </a:p>
                  </a:txBody>
                  <a:tcPr anchor="ct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1618063"/>
                  </a:ext>
                </a:extLst>
              </a:tr>
              <a:tr h="370840">
                <a:tc>
                  <a:txBody>
                    <a:bodyPr/>
                    <a:lstStyle/>
                    <a:p>
                      <a:r>
                        <a:rPr lang="en-US" sz="1400" dirty="0">
                          <a:latin typeface="Montserrat Light" panose="00000400000000000000" pitchFamily="50" charset="0"/>
                          <a:cs typeface="Arial" panose="020B0604020202020204" pitchFamily="34" charset="0"/>
                        </a:rPr>
                        <a:t>Snack</a:t>
                      </a:r>
                    </a:p>
                  </a:txBody>
                  <a:tcPr anchor="ct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5796362"/>
                  </a:ext>
                </a:extLst>
              </a:tr>
              <a:tr h="370840">
                <a:tc>
                  <a:txBody>
                    <a:bodyPr/>
                    <a:lstStyle/>
                    <a:p>
                      <a:r>
                        <a:rPr lang="en-US" sz="1400" dirty="0">
                          <a:latin typeface="Montserrat Light" panose="00000400000000000000" pitchFamily="50" charset="0"/>
                          <a:cs typeface="Arial" panose="020B0604020202020204" pitchFamily="34" charset="0"/>
                        </a:rPr>
                        <a:t>Dinner</a:t>
                      </a:r>
                    </a:p>
                  </a:txBody>
                  <a:tcPr anchor="ct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3126964"/>
                  </a:ext>
                </a:extLst>
              </a:tr>
              <a:tr h="370840">
                <a:tc>
                  <a:txBody>
                    <a:bodyPr/>
                    <a:lstStyle/>
                    <a:p>
                      <a:r>
                        <a:rPr lang="en-US" sz="1400" dirty="0">
                          <a:latin typeface="Montserrat Light" panose="00000400000000000000" pitchFamily="50" charset="0"/>
                          <a:cs typeface="Arial" panose="020B0604020202020204" pitchFamily="34" charset="0"/>
                        </a:rPr>
                        <a:t>Snack</a:t>
                      </a:r>
                    </a:p>
                  </a:txBody>
                  <a:tcPr anchor="ct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9779941"/>
                  </a:ext>
                </a:extLst>
              </a:tr>
              <a:tr h="370840">
                <a:tc>
                  <a:txBody>
                    <a:bodyPr/>
                    <a:lstStyle/>
                    <a:p>
                      <a:r>
                        <a:rPr lang="en-US" sz="1400" dirty="0">
                          <a:latin typeface="Montserrat Light" panose="00000400000000000000" pitchFamily="50" charset="0"/>
                          <a:cs typeface="Arial" panose="020B0604020202020204" pitchFamily="34" charset="0"/>
                        </a:rPr>
                        <a:t>Liquids</a:t>
                      </a:r>
                    </a:p>
                  </a:txBody>
                  <a:tcPr anchor="ct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4457887"/>
                  </a:ext>
                </a:extLst>
              </a:tr>
            </a:tbl>
          </a:graphicData>
        </a:graphic>
      </p:graphicFrame>
      <p:sp>
        <p:nvSpPr>
          <p:cNvPr id="5" name="TextBox 4">
            <a:extLst>
              <a:ext uri="{FF2B5EF4-FFF2-40B4-BE49-F238E27FC236}">
                <a16:creationId xmlns:a16="http://schemas.microsoft.com/office/drawing/2014/main" id="{2DDB8703-91F1-43DE-8087-31275CBCC3A1}"/>
              </a:ext>
            </a:extLst>
          </p:cNvPr>
          <p:cNvSpPr txBox="1"/>
          <p:nvPr/>
        </p:nvSpPr>
        <p:spPr>
          <a:xfrm>
            <a:off x="2207173" y="315298"/>
            <a:ext cx="1749972"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6</a:t>
            </a:r>
          </a:p>
        </p:txBody>
      </p:sp>
    </p:spTree>
    <p:extLst>
      <p:ext uri="{BB962C8B-B14F-4D97-AF65-F5344CB8AC3E}">
        <p14:creationId xmlns:p14="http://schemas.microsoft.com/office/powerpoint/2010/main" val="1299482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20686" y="1496246"/>
            <a:ext cx="6241372" cy="2436757"/>
          </a:xfrm>
          <a:prstGeom prst="rect">
            <a:avLst/>
          </a:prstGeom>
        </p:spPr>
        <p:txBody>
          <a:bodyPr wrap="square">
            <a:spAutoFit/>
          </a:bodyPr>
          <a:lstStyle/>
          <a:p>
            <a:pPr lvl="0">
              <a:lnSpc>
                <a:spcPct val="150000"/>
              </a:lnSpc>
              <a:spcBef>
                <a:spcPts val="1000"/>
              </a:spcBef>
            </a:pPr>
            <a:r>
              <a:rPr lang="en-US" sz="1400" dirty="0">
                <a:latin typeface="Montserrat Light" panose="00000400000000000000" pitchFamily="50" charset="0"/>
                <a:cs typeface="Arial" panose="020B0604020202020204" pitchFamily="34" charset="0"/>
              </a:rPr>
              <a:t>Let’s be honest, diets that restrict don’t work. They are potentially dangerous and almost always lead to weight gain in the end. The only way to lose weight and maintain the loss is to change your lifestyle. When you maintain a healthy lifestyle, you maintain energy, weight loss and health.</a:t>
            </a:r>
          </a:p>
          <a:p>
            <a:pPr lvl="0">
              <a:lnSpc>
                <a:spcPct val="150000"/>
              </a:lnSpc>
              <a:spcBef>
                <a:spcPts val="1000"/>
              </a:spcBef>
            </a:pPr>
            <a:r>
              <a:rPr lang="en-US" sz="1400" dirty="0">
                <a:latin typeface="Montserrat Light" panose="00000400000000000000" pitchFamily="50" charset="0"/>
                <a:cs typeface="Arial" panose="020B0604020202020204" pitchFamily="34" charset="0"/>
              </a:rPr>
              <a:t>Eating right is the answer. Once you learn what you need to know about healthy eating, you will always know what to eat.</a:t>
            </a:r>
          </a:p>
        </p:txBody>
      </p:sp>
      <p:sp>
        <p:nvSpPr>
          <p:cNvPr id="22" name="TextBox 21"/>
          <p:cNvSpPr txBox="1"/>
          <p:nvPr/>
        </p:nvSpPr>
        <p:spPr>
          <a:xfrm>
            <a:off x="420686" y="449732"/>
            <a:ext cx="5228483" cy="830997"/>
          </a:xfrm>
          <a:prstGeom prst="rect">
            <a:avLst/>
          </a:prstGeom>
          <a:noFill/>
        </p:spPr>
        <p:txBody>
          <a:bodyPr wrap="none" rtlCol="0">
            <a:spAutoFit/>
          </a:bodyPr>
          <a:lstStyle/>
          <a:p>
            <a:r>
              <a:rPr lang="en-US" sz="4800" b="1" dirty="0">
                <a:solidFill>
                  <a:srgbClr val="27B2B1"/>
                </a:solidFill>
                <a:latin typeface="Montserrat" panose="00000500000000000000" pitchFamily="50" charset="0"/>
                <a:cs typeface="Arial" panose="020B0604020202020204" pitchFamily="34" charset="0"/>
              </a:rPr>
              <a:t>Lifestyle vs. Diet</a:t>
            </a:r>
            <a:endParaRPr lang="id-ID" sz="4800" b="1" spc="300" dirty="0">
              <a:solidFill>
                <a:srgbClr val="27B2B1"/>
              </a:solidFill>
              <a:latin typeface="Montserrat" panose="00000500000000000000" pitchFamily="50" charset="0"/>
              <a:ea typeface="Source Sans Pro Black" panose="020B0803030403020204" pitchFamily="34" charset="0"/>
            </a:endParaRPr>
          </a:p>
        </p:txBody>
      </p:sp>
      <p:pic>
        <p:nvPicPr>
          <p:cNvPr id="9" name="Picture Placeholder 8">
            <a:extLst>
              <a:ext uri="{FF2B5EF4-FFF2-40B4-BE49-F238E27FC236}">
                <a16:creationId xmlns:a16="http://schemas.microsoft.com/office/drawing/2014/main" id="{59E0B1BD-9606-4E9C-8371-38D109971BAF}"/>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8656" r="8656"/>
          <a:stretch>
            <a:fillRect/>
          </a:stretch>
        </p:blipFill>
        <p:spPr>
          <a:xfrm>
            <a:off x="7307489" y="2714625"/>
            <a:ext cx="2627313" cy="2627313"/>
          </a:xfrm>
          <a:prstGeom prst="rect">
            <a:avLst/>
          </a:prstGeom>
          <a:effectLst>
            <a:softEdge rad="38100"/>
          </a:effectLst>
        </p:spPr>
      </p:pic>
      <p:sp>
        <p:nvSpPr>
          <p:cNvPr id="4" name="TextBox 3">
            <a:extLst>
              <a:ext uri="{FF2B5EF4-FFF2-40B4-BE49-F238E27FC236}">
                <a16:creationId xmlns:a16="http://schemas.microsoft.com/office/drawing/2014/main" id="{21E4E51F-9BD8-49E8-8872-F0EC101684F6}"/>
              </a:ext>
            </a:extLst>
          </p:cNvPr>
          <p:cNvSpPr txBox="1"/>
          <p:nvPr/>
        </p:nvSpPr>
        <p:spPr>
          <a:xfrm>
            <a:off x="1297460" y="338714"/>
            <a:ext cx="1198605"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6</a:t>
            </a:r>
          </a:p>
        </p:txBody>
      </p:sp>
      <p:pic>
        <p:nvPicPr>
          <p:cNvPr id="8" name="Picture Placeholder 8">
            <a:extLst>
              <a:ext uri="{FF2B5EF4-FFF2-40B4-BE49-F238E27FC236}">
                <a16:creationId xmlns:a16="http://schemas.microsoft.com/office/drawing/2014/main" id="{981E40F2-D215-4AB5-8A7E-4D0B392692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20" r="10505"/>
          <a:stretch/>
        </p:blipFill>
        <p:spPr>
          <a:xfrm>
            <a:off x="6894013" y="1144369"/>
            <a:ext cx="4325346" cy="557726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817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B5A2D3FE-DCC9-4EB2-BC57-90B5639AF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58" r="23508"/>
          <a:stretch/>
        </p:blipFill>
        <p:spPr>
          <a:xfrm>
            <a:off x="7068454" y="10"/>
            <a:ext cx="515257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1034716" y="1364957"/>
            <a:ext cx="10575758" cy="4761945"/>
          </a:xfrm>
          <a:prstGeom prst="rect">
            <a:avLst/>
          </a:prstGeom>
        </p:spPr>
        <p:txBody>
          <a:bodyPr wrap="square">
            <a:spAutoFit/>
          </a:bodyPr>
          <a:lstStyle/>
          <a:p>
            <a:pPr>
              <a:lnSpc>
                <a:spcPct val="150000"/>
              </a:lnSpc>
            </a:pPr>
            <a:r>
              <a:rPr lang="en-US" sz="1200" dirty="0">
                <a:latin typeface="Montserrat Light" panose="00000400000000000000" pitchFamily="50" charset="0"/>
                <a:cs typeface="Arial" panose="020B0604020202020204" pitchFamily="34" charset="0"/>
              </a:rPr>
              <a:t>Pick low-fat foods</a:t>
            </a:r>
          </a:p>
          <a:p>
            <a:pPr marL="285750" indent="-285750">
              <a:lnSpc>
                <a:spcPct val="150000"/>
              </a:lnSpc>
              <a:spcBef>
                <a:spcPts val="0"/>
              </a:spcBef>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Choose fresh fruit and vegetables for snacks</a:t>
            </a:r>
          </a:p>
          <a:p>
            <a:pPr marL="285750" indent="-285750">
              <a:lnSpc>
                <a:spcPct val="150000"/>
              </a:lnSpc>
              <a:spcBef>
                <a:spcPts val="0"/>
              </a:spcBef>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Serve meatless dinners several times each week</a:t>
            </a:r>
          </a:p>
          <a:p>
            <a:pPr marL="285750" indent="-285750">
              <a:lnSpc>
                <a:spcPct val="150000"/>
              </a:lnSpc>
              <a:spcBef>
                <a:spcPts val="0"/>
              </a:spcBef>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Eat fruit for dessert</a:t>
            </a:r>
          </a:p>
          <a:p>
            <a:pPr>
              <a:lnSpc>
                <a:spcPct val="150000"/>
              </a:lnSpc>
              <a:spcBef>
                <a:spcPts val="0"/>
              </a:spcBef>
            </a:pPr>
            <a:endParaRPr lang="en-US" sz="1200" dirty="0">
              <a:latin typeface="Montserrat Light" panose="00000400000000000000" pitchFamily="50" charset="0"/>
              <a:cs typeface="Arial" panose="020B0604020202020204" pitchFamily="34" charset="0"/>
            </a:endParaRPr>
          </a:p>
          <a:p>
            <a:pPr>
              <a:lnSpc>
                <a:spcPct val="150000"/>
              </a:lnSpc>
            </a:pPr>
            <a:r>
              <a:rPr lang="en-US" sz="1200" dirty="0">
                <a:latin typeface="Montserrat Light" panose="00000400000000000000" pitchFamily="50" charset="0"/>
                <a:cs typeface="Arial" panose="020B0604020202020204" pitchFamily="34" charset="0"/>
              </a:rPr>
              <a:t>Pick low-fat meats</a:t>
            </a:r>
          </a:p>
          <a:p>
            <a:pPr marL="285750" indent="-285750">
              <a:lnSpc>
                <a:spcPct val="150000"/>
              </a:lnSpc>
              <a:spcBef>
                <a:spcPts val="0"/>
              </a:spcBef>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Buy lean cuts and trim off all the fat</a:t>
            </a:r>
          </a:p>
          <a:p>
            <a:pPr marL="285750" indent="-285750">
              <a:lnSpc>
                <a:spcPct val="150000"/>
              </a:lnSpc>
              <a:spcBef>
                <a:spcPts val="0"/>
              </a:spcBef>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Remove the skin from chicken and turkey</a:t>
            </a:r>
          </a:p>
          <a:p>
            <a:pPr marL="285750" indent="-285750">
              <a:lnSpc>
                <a:spcPct val="150000"/>
              </a:lnSpc>
              <a:spcBef>
                <a:spcPts val="0"/>
              </a:spcBef>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Choose white meat</a:t>
            </a:r>
          </a:p>
          <a:p>
            <a:pPr marL="285750" indent="-285750">
              <a:lnSpc>
                <a:spcPct val="150000"/>
              </a:lnSpc>
              <a:spcBef>
                <a:spcPts val="0"/>
              </a:spcBef>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Drain the fat after cooking meat and blot the meat with a paper towel</a:t>
            </a:r>
          </a:p>
          <a:p>
            <a:pPr marL="285750" indent="-285750">
              <a:lnSpc>
                <a:spcPct val="150000"/>
              </a:lnSpc>
              <a:spcBef>
                <a:spcPts val="0"/>
              </a:spcBef>
              <a:buFont typeface="Wingdings" panose="05000000000000000000" pitchFamily="2" charset="2"/>
              <a:buChar char="§"/>
            </a:pPr>
            <a:endParaRPr lang="en-US" sz="1200" dirty="0">
              <a:latin typeface="Montserrat Light" panose="00000400000000000000" pitchFamily="50" charset="0"/>
              <a:cs typeface="Arial" panose="020B0604020202020204" pitchFamily="34" charset="0"/>
            </a:endParaRPr>
          </a:p>
          <a:p>
            <a:pPr>
              <a:lnSpc>
                <a:spcPct val="150000"/>
              </a:lnSpc>
            </a:pPr>
            <a:r>
              <a:rPr lang="en-US" sz="1200" dirty="0">
                <a:latin typeface="Montserrat Light" panose="00000400000000000000" pitchFamily="50" charset="0"/>
                <a:cs typeface="Arial" panose="020B0604020202020204" pitchFamily="34" charset="0"/>
              </a:rPr>
              <a:t>Avoid frying foods. </a:t>
            </a:r>
          </a:p>
          <a:p>
            <a:pPr marL="288925" indent="-288925">
              <a:lnSpc>
                <a:spcPct val="150000"/>
              </a:lnSpc>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Poach, boil or scramble eggs or egg whites </a:t>
            </a:r>
          </a:p>
          <a:p>
            <a:pPr marL="285750" indent="-285750">
              <a:lnSpc>
                <a:spcPct val="150000"/>
              </a:lnSpc>
              <a:spcBef>
                <a:spcPts val="0"/>
              </a:spcBef>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Use two egg whites instead of one whole egg</a:t>
            </a:r>
          </a:p>
          <a:p>
            <a:pPr marL="285750" indent="-285750">
              <a:lnSpc>
                <a:spcPct val="150000"/>
              </a:lnSpc>
              <a:spcBef>
                <a:spcPts val="0"/>
              </a:spcBef>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Steam, bake or boil vegetables in a small amount of water</a:t>
            </a:r>
          </a:p>
          <a:p>
            <a:pPr marL="285750" indent="-285750">
              <a:lnSpc>
                <a:spcPct val="150000"/>
              </a:lnSpc>
              <a:spcBef>
                <a:spcPts val="0"/>
              </a:spcBef>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Bake, roast, broil, barbecue or grill</a:t>
            </a:r>
          </a:p>
          <a:p>
            <a:pPr marL="285750" indent="-285750">
              <a:lnSpc>
                <a:spcPct val="150000"/>
              </a:lnSpc>
              <a:spcBef>
                <a:spcPts val="0"/>
              </a:spcBef>
              <a:buFont typeface="Wingdings" panose="05000000000000000000" pitchFamily="2" charset="2"/>
              <a:buChar char="§"/>
            </a:pPr>
            <a:r>
              <a:rPr lang="en-US" sz="1200" dirty="0">
                <a:latin typeface="Montserrat Light" panose="00000400000000000000" pitchFamily="50" charset="0"/>
                <a:cs typeface="Arial" panose="020B0604020202020204" pitchFamily="34" charset="0"/>
              </a:rPr>
              <a:t>Stir-fry: heat the pan to high, add no more than 1 tsp. oil or use cooking spray, stir until cooked</a:t>
            </a:r>
            <a:endParaRPr lang="id-ID" sz="1200" dirty="0">
              <a:latin typeface="Montserrat Light" panose="00000400000000000000" pitchFamily="50" charset="0"/>
              <a:ea typeface="Lato" panose="020F0502020204030203" pitchFamily="34" charset="0"/>
              <a:cs typeface="Lato" panose="020F0502020204030203" pitchFamily="34" charset="0"/>
            </a:endParaRPr>
          </a:p>
        </p:txBody>
      </p:sp>
      <p:sp>
        <p:nvSpPr>
          <p:cNvPr id="22" name="TextBox 21"/>
          <p:cNvSpPr txBox="1"/>
          <p:nvPr/>
        </p:nvSpPr>
        <p:spPr>
          <a:xfrm>
            <a:off x="408330" y="363987"/>
            <a:ext cx="2954399" cy="830997"/>
          </a:xfrm>
          <a:prstGeom prst="rect">
            <a:avLst/>
          </a:prstGeom>
          <a:noFill/>
        </p:spPr>
        <p:txBody>
          <a:bodyPr wrap="none" rtlCol="0">
            <a:spAutoFit/>
          </a:bodyPr>
          <a:lstStyle/>
          <a:p>
            <a:r>
              <a:rPr lang="en-US" sz="4800" b="1" dirty="0">
                <a:solidFill>
                  <a:srgbClr val="27B2B1"/>
                </a:solidFill>
                <a:latin typeface="Montserrat" panose="00000500000000000000" pitchFamily="50" charset="0"/>
                <a:cs typeface="Arial" panose="020B0604020202020204" pitchFamily="34" charset="0"/>
              </a:rPr>
              <a:t>Instead…</a:t>
            </a:r>
            <a:endParaRPr lang="id-ID" sz="4800" b="1" spc="300" dirty="0">
              <a:solidFill>
                <a:srgbClr val="27B2B1"/>
              </a:solidFill>
              <a:latin typeface="Montserrat" panose="00000500000000000000" pitchFamily="50" charset="0"/>
              <a:ea typeface="Source Sans Pro Black" panose="020B0803030403020204" pitchFamily="34" charset="0"/>
            </a:endParaRPr>
          </a:p>
        </p:txBody>
      </p:sp>
      <p:sp>
        <p:nvSpPr>
          <p:cNvPr id="2" name="TextBox 1">
            <a:extLst>
              <a:ext uri="{FF2B5EF4-FFF2-40B4-BE49-F238E27FC236}">
                <a16:creationId xmlns:a16="http://schemas.microsoft.com/office/drawing/2014/main" id="{FD0E1587-2705-43F9-8F31-80574DACFE19}"/>
              </a:ext>
            </a:extLst>
          </p:cNvPr>
          <p:cNvSpPr txBox="1"/>
          <p:nvPr/>
        </p:nvSpPr>
        <p:spPr>
          <a:xfrm>
            <a:off x="1368354" y="321605"/>
            <a:ext cx="2583543"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6</a:t>
            </a:r>
          </a:p>
        </p:txBody>
      </p:sp>
      <p:pic>
        <p:nvPicPr>
          <p:cNvPr id="10" name="Picture Placeholder 9">
            <a:extLst>
              <a:ext uri="{FF2B5EF4-FFF2-40B4-BE49-F238E27FC236}">
                <a16:creationId xmlns:a16="http://schemas.microsoft.com/office/drawing/2014/main" id="{27E6852C-D0EE-4B06-9762-DEB272E89176}"/>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9939" r="19939"/>
          <a:stretch>
            <a:fillRect/>
          </a:stretch>
        </p:blipFill>
        <p:spPr>
          <a:xfrm flipV="1">
            <a:off x="11829141" y="8831944"/>
            <a:ext cx="116113" cy="158043"/>
          </a:xfrm>
          <a:prstGeom prst="rect">
            <a:avLst/>
          </a:prstGeom>
        </p:spPr>
      </p:pic>
    </p:spTree>
    <p:extLst>
      <p:ext uri="{BB962C8B-B14F-4D97-AF65-F5344CB8AC3E}">
        <p14:creationId xmlns:p14="http://schemas.microsoft.com/office/powerpoint/2010/main" val="29429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p:cNvSpPr txBox="1"/>
          <p:nvPr/>
        </p:nvSpPr>
        <p:spPr>
          <a:xfrm>
            <a:off x="5080934" y="323907"/>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a:solidFill>
                  <a:srgbClr val="27B2B1"/>
                </a:solidFill>
                <a:latin typeface="Montserrat" panose="00000500000000000000" pitchFamily="50" charset="0"/>
                <a:ea typeface="+mj-ea"/>
                <a:cs typeface="+mj-cs"/>
              </a:rPr>
              <a:t>About Calories</a:t>
            </a:r>
            <a:endParaRPr lang="en-US" sz="4800" b="1" spc="300" dirty="0">
              <a:solidFill>
                <a:srgbClr val="27B2B1"/>
              </a:solidFill>
              <a:latin typeface="Montserrat" panose="00000500000000000000" pitchFamily="50" charset="0"/>
              <a:ea typeface="+mj-ea"/>
              <a:cs typeface="+mj-cs"/>
            </a:endParaRPr>
          </a:p>
        </p:txBody>
      </p:sp>
      <p:pic>
        <p:nvPicPr>
          <p:cNvPr id="9" name="Picture 8">
            <a:extLst>
              <a:ext uri="{FF2B5EF4-FFF2-40B4-BE49-F238E27FC236}">
                <a16:creationId xmlns:a16="http://schemas.microsoft.com/office/drawing/2014/main" id="{0F78AB2F-8FE7-44A1-B0C8-E9B047D23E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123"/>
          <a:stretch/>
        </p:blipFill>
        <p:spPr>
          <a:xfrm>
            <a:off x="20" y="10"/>
            <a:ext cx="4635571" cy="6857990"/>
          </a:xfrm>
          <a:prstGeom prst="rect">
            <a:avLst/>
          </a:prstGeom>
          <a:effectLst/>
        </p:spPr>
      </p:pic>
      <p:cxnSp>
        <p:nvCxnSpPr>
          <p:cNvPr id="27" name="Straight Connector 2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6A118"/>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19383" y="2452705"/>
            <a:ext cx="6586489" cy="4265330"/>
          </a:xfrm>
          <a:prstGeom prst="rect">
            <a:avLst/>
          </a:prstGeom>
        </p:spPr>
        <p:txBody>
          <a:bodyPr vert="horz" lIns="91440" tIns="45720" rIns="91440" bIns="45720" rtlCol="0">
            <a:normAutofit fontScale="55000" lnSpcReduction="20000"/>
          </a:bodyPr>
          <a:lstStyle/>
          <a:p>
            <a:pPr marR="704215" defTabSz="990600">
              <a:lnSpc>
                <a:spcPct val="150000"/>
              </a:lnSpc>
              <a:spcAft>
                <a:spcPts val="600"/>
              </a:spcAft>
            </a:pPr>
            <a:r>
              <a:rPr lang="en-US" sz="2500" spc="-15" dirty="0">
                <a:latin typeface="Montserrat Light" panose="00000400000000000000" pitchFamily="50" charset="0"/>
              </a:rPr>
              <a:t>There is a reason we eat calories: our bodies need them to survive.  Calories fuel everything we do. The number of calories we use for an activity depends on the type of activity, the amount of time we are active and how much we weigh.</a:t>
            </a:r>
          </a:p>
          <a:p>
            <a:pPr marR="704215" indent="-228600" defTabSz="990600">
              <a:lnSpc>
                <a:spcPct val="150000"/>
              </a:lnSpc>
              <a:spcAft>
                <a:spcPts val="600"/>
              </a:spcAft>
              <a:buFont typeface="Arial" panose="020B0604020202020204" pitchFamily="34" charset="0"/>
              <a:buChar char="•"/>
            </a:pPr>
            <a:endParaRPr lang="en-US" sz="1400" spc="-15" dirty="0">
              <a:latin typeface="Montserrat Light" panose="00000400000000000000" pitchFamily="50" charset="0"/>
            </a:endParaRPr>
          </a:p>
          <a:p>
            <a:pPr marR="704215" defTabSz="990600">
              <a:lnSpc>
                <a:spcPct val="150000"/>
              </a:lnSpc>
              <a:spcAft>
                <a:spcPts val="600"/>
              </a:spcAft>
            </a:pPr>
            <a:r>
              <a:rPr lang="en-US" sz="2500" b="1" spc="-15" dirty="0">
                <a:latin typeface="Montserrat Light" panose="00000400000000000000" pitchFamily="50" charset="0"/>
              </a:rPr>
              <a:t>Calorie Balance – </a:t>
            </a:r>
            <a:r>
              <a:rPr lang="en-US" sz="2500" spc="-15" dirty="0">
                <a:latin typeface="Montserrat Light" panose="00000400000000000000" pitchFamily="50" charset="0"/>
              </a:rPr>
              <a:t>The calories we take in through eating and drinking should equal those we use through physical activity and our body’s other energy needs (breathing, digesting food, sleeping).</a:t>
            </a:r>
          </a:p>
          <a:p>
            <a:pPr marR="704215" defTabSz="990600">
              <a:lnSpc>
                <a:spcPct val="150000"/>
              </a:lnSpc>
              <a:spcAft>
                <a:spcPts val="600"/>
              </a:spcAft>
            </a:pPr>
            <a:endParaRPr lang="en-US" sz="1400" spc="-15" dirty="0">
              <a:latin typeface="Montserrat Light" panose="00000400000000000000" pitchFamily="50" charset="0"/>
            </a:endParaRPr>
          </a:p>
          <a:p>
            <a:pPr marR="704215" defTabSz="990600">
              <a:lnSpc>
                <a:spcPct val="150000"/>
              </a:lnSpc>
              <a:spcAft>
                <a:spcPts val="600"/>
              </a:spcAft>
            </a:pPr>
            <a:r>
              <a:rPr lang="en-US" sz="2500" b="1" spc="-15" dirty="0">
                <a:latin typeface="Montserrat Light" panose="00000400000000000000" pitchFamily="50" charset="0"/>
              </a:rPr>
              <a:t>Energy Use Through Activity – </a:t>
            </a:r>
            <a:r>
              <a:rPr lang="en-US" sz="2500" spc="-15" dirty="0">
                <a:latin typeface="Montserrat Light" panose="00000400000000000000" pitchFamily="50" charset="0"/>
              </a:rPr>
              <a:t>A rule of thumb is that one mile of brisk walking uses about 100 calories. Most people walk a mile in 15 to 20 minutes. You can calculate how many miles it would take to burn off a high-fat meal.</a:t>
            </a:r>
          </a:p>
          <a:p>
            <a:pPr marR="704215">
              <a:lnSpc>
                <a:spcPct val="90000"/>
              </a:lnSpc>
              <a:spcAft>
                <a:spcPts val="600"/>
              </a:spcAft>
            </a:pPr>
            <a:endParaRPr lang="en-US" sz="1400" dirty="0">
              <a:latin typeface="Montserrat Light" panose="00000400000000000000" pitchFamily="50" charset="0"/>
            </a:endParaRPr>
          </a:p>
        </p:txBody>
      </p:sp>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D32C336A-6132-4C10-A73D-4509F9FFB52F}"/>
              </a:ext>
            </a:extLst>
          </p:cNvPr>
          <p:cNvSpPr txBox="1"/>
          <p:nvPr/>
        </p:nvSpPr>
        <p:spPr>
          <a:xfrm>
            <a:off x="6096000" y="661179"/>
            <a:ext cx="1478280"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6</a:t>
            </a:r>
          </a:p>
        </p:txBody>
      </p:sp>
    </p:spTree>
    <p:extLst>
      <p:ext uri="{BB962C8B-B14F-4D97-AF65-F5344CB8AC3E}">
        <p14:creationId xmlns:p14="http://schemas.microsoft.com/office/powerpoint/2010/main" val="22026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78AB2F-8FE7-44A1-B0C8-E9B047D23E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123"/>
          <a:stretch/>
        </p:blipFill>
        <p:spPr>
          <a:xfrm>
            <a:off x="20" y="10"/>
            <a:ext cx="4635571" cy="6857990"/>
          </a:xfrm>
          <a:prstGeom prst="rect">
            <a:avLst/>
          </a:prstGeom>
          <a:effectLst/>
        </p:spPr>
      </p:pic>
      <p:cxnSp>
        <p:nvCxnSpPr>
          <p:cNvPr id="27" name="Straight Connector 2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6A118"/>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18405" y="2042067"/>
            <a:ext cx="6717232" cy="3785419"/>
          </a:xfrm>
          <a:prstGeom prst="rect">
            <a:avLst/>
          </a:prstGeom>
        </p:spPr>
        <p:txBody>
          <a:bodyPr vert="horz" lIns="91440" tIns="45720" rIns="91440" bIns="45720" rtlCol="0">
            <a:normAutofit/>
          </a:bodyPr>
          <a:lstStyle/>
          <a:p>
            <a:pPr marR="704215">
              <a:lnSpc>
                <a:spcPct val="150000"/>
              </a:lnSpc>
              <a:spcAft>
                <a:spcPts val="600"/>
              </a:spcAft>
            </a:pPr>
            <a:endParaRPr lang="en-US" sz="1400" spc="-15" dirty="0">
              <a:latin typeface="Montserrat Light" panose="00000400000000000000" pitchFamily="50" charset="0"/>
            </a:endParaRPr>
          </a:p>
          <a:p>
            <a:pPr marR="704215">
              <a:lnSpc>
                <a:spcPct val="150000"/>
              </a:lnSpc>
              <a:spcAft>
                <a:spcPts val="600"/>
              </a:spcAft>
            </a:pPr>
            <a:r>
              <a:rPr lang="en-US" sz="1400" spc="-15" dirty="0">
                <a:latin typeface="Montserrat Light" panose="00000400000000000000" pitchFamily="50" charset="0"/>
              </a:rPr>
              <a:t>Tipping the Balance – How many calories and how much physical activity is needed to tip the balance in favor of losing weight?</a:t>
            </a:r>
          </a:p>
          <a:p>
            <a:pPr marR="704215">
              <a:lnSpc>
                <a:spcPct val="150000"/>
              </a:lnSpc>
              <a:spcAft>
                <a:spcPts val="600"/>
              </a:spcAft>
            </a:pPr>
            <a:r>
              <a:rPr lang="en-US" sz="1400" spc="-15" dirty="0">
                <a:latin typeface="Montserrat Light" panose="00000400000000000000" pitchFamily="50" charset="0"/>
              </a:rPr>
              <a:t>The amount varies from person to person. This program has many tools to help you tip the balance in the healthy direction. Just remember, the best way to tip the balance is to both reduce the amount we eat and drink and increase the time we are physically active</a:t>
            </a:r>
            <a:endParaRPr lang="en-US" sz="1400" dirty="0">
              <a:latin typeface="Montserrat Light" panose="00000400000000000000" pitchFamily="50" charset="0"/>
            </a:endParaRPr>
          </a:p>
        </p:txBody>
      </p:sp>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41DBC8AE-9898-4824-9A3B-2614C4E43A2B}"/>
              </a:ext>
            </a:extLst>
          </p:cNvPr>
          <p:cNvSpPr txBox="1"/>
          <p:nvPr/>
        </p:nvSpPr>
        <p:spPr>
          <a:xfrm>
            <a:off x="5080934" y="323907"/>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a:solidFill>
                  <a:srgbClr val="27B2B1"/>
                </a:solidFill>
                <a:latin typeface="Montserrat" panose="00000500000000000000" pitchFamily="50" charset="0"/>
                <a:ea typeface="+mj-ea"/>
                <a:cs typeface="+mj-cs"/>
              </a:rPr>
              <a:t>About Calories</a:t>
            </a:r>
            <a:endParaRPr lang="en-US" sz="4800" b="1" spc="300" dirty="0">
              <a:solidFill>
                <a:srgbClr val="27B2B1"/>
              </a:solidFill>
              <a:latin typeface="Montserrat" panose="00000500000000000000" pitchFamily="50" charset="0"/>
              <a:ea typeface="+mj-ea"/>
              <a:cs typeface="+mj-cs"/>
            </a:endParaRPr>
          </a:p>
        </p:txBody>
      </p:sp>
      <p:sp>
        <p:nvSpPr>
          <p:cNvPr id="11" name="TextBox 10">
            <a:extLst>
              <a:ext uri="{FF2B5EF4-FFF2-40B4-BE49-F238E27FC236}">
                <a16:creationId xmlns:a16="http://schemas.microsoft.com/office/drawing/2014/main" id="{13DABC2F-FAA4-4C99-875C-C357E4FF9579}"/>
              </a:ext>
            </a:extLst>
          </p:cNvPr>
          <p:cNvSpPr txBox="1"/>
          <p:nvPr/>
        </p:nvSpPr>
        <p:spPr>
          <a:xfrm>
            <a:off x="6096000" y="661179"/>
            <a:ext cx="1478280"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6</a:t>
            </a:r>
          </a:p>
        </p:txBody>
      </p:sp>
    </p:spTree>
    <p:extLst>
      <p:ext uri="{BB962C8B-B14F-4D97-AF65-F5344CB8AC3E}">
        <p14:creationId xmlns:p14="http://schemas.microsoft.com/office/powerpoint/2010/main" val="134997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many different vegetables on display in a store&#10;&#10;Description automatically generated">
            <a:extLst>
              <a:ext uri="{FF2B5EF4-FFF2-40B4-BE49-F238E27FC236}">
                <a16:creationId xmlns:a16="http://schemas.microsoft.com/office/drawing/2014/main" id="{B943B89C-49B5-45EE-919F-F58D1A17C68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669" r="19980" b="1"/>
          <a:stretch/>
        </p:blipFill>
        <p:spPr>
          <a:xfrm>
            <a:off x="8056605" y="13"/>
            <a:ext cx="4135394"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ln>
            <a:noFill/>
          </a:ln>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509187" y="2921497"/>
            <a:ext cx="7914386" cy="2942985"/>
          </a:xfrm>
          <a:prstGeom prst="rect">
            <a:avLst/>
          </a:prstGeom>
        </p:spPr>
        <p:txBody>
          <a:bodyPr wrap="square">
            <a:spAutoFit/>
          </a:bodyPr>
          <a:lstStyle/>
          <a:p>
            <a:pPr marL="12700" marR="704215">
              <a:lnSpc>
                <a:spcPct val="150000"/>
              </a:lnSpc>
            </a:pPr>
            <a:r>
              <a:rPr lang="en-US" sz="1400" b="1" spc="-15" dirty="0">
                <a:latin typeface="Montserrat Light" panose="00000400000000000000" pitchFamily="50" charset="0"/>
                <a:cs typeface="Arial" panose="020B0604020202020204" pitchFamily="34" charset="0"/>
              </a:rPr>
              <a:t>Whole foods are packed with vitamins, minerals, fiber, antioxidants and other nutrients. Fast food is often calories with no nutrients. Whole food is usually grown locally and doesn’t have packaging. Food is always best when it doesn’t have a label on it.</a:t>
            </a:r>
          </a:p>
          <a:p>
            <a:pPr marL="298450" marR="704215" indent="-285750">
              <a:lnSpc>
                <a:spcPct val="150000"/>
              </a:lnSpc>
              <a:buFont typeface="Wingdings" panose="05000000000000000000" pitchFamily="2" charset="2"/>
              <a:buChar char="§"/>
            </a:pPr>
            <a:r>
              <a:rPr lang="en-US" sz="1400" b="1" spc="-15" dirty="0">
                <a:latin typeface="Montserrat Light" panose="00000400000000000000" pitchFamily="50" charset="0"/>
                <a:cs typeface="Arial" panose="020B0604020202020204" pitchFamily="34" charset="0"/>
              </a:rPr>
              <a:t>You can prepare a healthy meal almost as quickly as something that is processed and convenient.  </a:t>
            </a:r>
            <a:r>
              <a:rPr lang="en-US" sz="1400" b="1" i="1" spc="-15" dirty="0">
                <a:latin typeface="Montserrat Light" panose="00000400000000000000" pitchFamily="50" charset="0"/>
                <a:cs typeface="Arial" panose="020B0604020202020204" pitchFamily="34" charset="0"/>
              </a:rPr>
              <a:t>Preparation is the key.</a:t>
            </a:r>
          </a:p>
          <a:p>
            <a:pPr marL="298450" marR="704215" indent="-285750">
              <a:lnSpc>
                <a:spcPct val="150000"/>
              </a:lnSpc>
              <a:buFont typeface="Wingdings" panose="05000000000000000000" pitchFamily="2" charset="2"/>
              <a:buChar char="§"/>
            </a:pPr>
            <a:r>
              <a:rPr lang="en-US" sz="1400" b="1" spc="-15" dirty="0">
                <a:latin typeface="Montserrat Light" panose="00000400000000000000" pitchFamily="50" charset="0"/>
                <a:cs typeface="Arial" panose="020B0604020202020204" pitchFamily="34" charset="0"/>
              </a:rPr>
              <a:t>Plan your menus with fresh fruits and vegetables. Add whole grain pastas as sides or as a base for the main meal.</a:t>
            </a:r>
          </a:p>
          <a:p>
            <a:pPr marL="69850" marR="704215">
              <a:lnSpc>
                <a:spcPct val="170000"/>
              </a:lnSpc>
              <a:spcAft>
                <a:spcPts val="600"/>
              </a:spcAft>
            </a:pPr>
            <a:endParaRPr lang="en-US" sz="1200" spc="-15" dirty="0">
              <a:latin typeface="Montserrat Light" panose="00000400000000000000" pitchFamily="50" charset="0"/>
            </a:endParaRPr>
          </a:p>
        </p:txBody>
      </p:sp>
      <p:sp>
        <p:nvSpPr>
          <p:cNvPr id="22" name="TextBox 21"/>
          <p:cNvSpPr txBox="1"/>
          <p:nvPr/>
        </p:nvSpPr>
        <p:spPr>
          <a:xfrm>
            <a:off x="509187" y="533820"/>
            <a:ext cx="5458546" cy="757130"/>
          </a:xfrm>
          <a:prstGeom prst="rect">
            <a:avLst/>
          </a:prstGeom>
          <a:noFill/>
        </p:spPr>
        <p:txBody>
          <a:bodyPr wrap="none" rtlCol="0">
            <a:spAutoFit/>
          </a:bodyPr>
          <a:lstStyle/>
          <a:p>
            <a:pPr>
              <a:lnSpc>
                <a:spcPct val="90000"/>
              </a:lnSpc>
              <a:spcBef>
                <a:spcPct val="0"/>
              </a:spcBef>
              <a:spcAft>
                <a:spcPts val="600"/>
              </a:spcAft>
            </a:pPr>
            <a:r>
              <a:rPr lang="en-US" sz="4800" b="1" dirty="0">
                <a:solidFill>
                  <a:srgbClr val="27B2B1"/>
                </a:solidFill>
                <a:latin typeface="Montserrat" panose="00000500000000000000" pitchFamily="50" charset="0"/>
              </a:rPr>
              <a:t>Eat Whole Foods</a:t>
            </a:r>
            <a:endParaRPr lang="en-US" sz="4800" b="1" spc="300" dirty="0">
              <a:solidFill>
                <a:srgbClr val="27B2B1"/>
              </a:solidFill>
              <a:latin typeface="Montserrat" panose="00000500000000000000" pitchFamily="50" charset="0"/>
            </a:endParaRPr>
          </a:p>
        </p:txBody>
      </p:sp>
      <p:sp>
        <p:nvSpPr>
          <p:cNvPr id="3" name="Picture Placeholder 2"/>
          <p:cNvSpPr>
            <a:spLocks noGrp="1"/>
          </p:cNvSpPr>
          <p:nvPr>
            <p:ph type="pic" sz="quarter" idx="11"/>
          </p:nvPr>
        </p:nvSpPr>
        <p:spPr/>
      </p:sp>
      <p:sp>
        <p:nvSpPr>
          <p:cNvPr id="2" name="Rectangle 1">
            <a:extLst>
              <a:ext uri="{FF2B5EF4-FFF2-40B4-BE49-F238E27FC236}">
                <a16:creationId xmlns:a16="http://schemas.microsoft.com/office/drawing/2014/main" id="{6625C650-4917-454F-B19A-5EC2B84BA987}"/>
              </a:ext>
            </a:extLst>
          </p:cNvPr>
          <p:cNvSpPr/>
          <p:nvPr/>
        </p:nvSpPr>
        <p:spPr>
          <a:xfrm>
            <a:off x="1435927" y="323721"/>
            <a:ext cx="868123" cy="369332"/>
          </a:xfrm>
          <a:prstGeom prst="rect">
            <a:avLst/>
          </a:prstGeom>
        </p:spPr>
        <p:txBody>
          <a:bodyPr wrap="none">
            <a:spAutoFit/>
          </a:bodyPr>
          <a:lstStyle/>
          <a:p>
            <a:pPr>
              <a:spcAft>
                <a:spcPts val="600"/>
              </a:spcAft>
            </a:pPr>
            <a:r>
              <a:rPr lang="en-US" dirty="0">
                <a:solidFill>
                  <a:srgbClr val="27B2B1"/>
                </a:solidFill>
                <a:latin typeface="Montserrat" panose="00000500000000000000" pitchFamily="50" charset="0"/>
              </a:rPr>
              <a:t>DAY 6</a:t>
            </a:r>
          </a:p>
        </p:txBody>
      </p:sp>
      <p:sp>
        <p:nvSpPr>
          <p:cNvPr id="4" name="Rectangle 3">
            <a:extLst>
              <a:ext uri="{FF2B5EF4-FFF2-40B4-BE49-F238E27FC236}">
                <a16:creationId xmlns:a16="http://schemas.microsoft.com/office/drawing/2014/main" id="{D5C00321-0D10-42DB-A924-452ADDBD61DA}"/>
              </a:ext>
            </a:extLst>
          </p:cNvPr>
          <p:cNvSpPr/>
          <p:nvPr/>
        </p:nvSpPr>
        <p:spPr>
          <a:xfrm>
            <a:off x="403653" y="1436713"/>
            <a:ext cx="7455243" cy="1339021"/>
          </a:xfrm>
          <a:prstGeom prst="rect">
            <a:avLst/>
          </a:prstGeom>
        </p:spPr>
        <p:txBody>
          <a:bodyPr wrap="square">
            <a:spAutoFit/>
          </a:bodyPr>
          <a:lstStyle/>
          <a:p>
            <a:pPr marL="12700" marR="704215">
              <a:lnSpc>
                <a:spcPct val="150000"/>
              </a:lnSpc>
            </a:pPr>
            <a:r>
              <a:rPr lang="en-US" sz="1400" spc="-15" dirty="0">
                <a:latin typeface="Montserrat Light" panose="00000400000000000000" pitchFamily="50" charset="0"/>
                <a:cs typeface="Arial" panose="020B0604020202020204" pitchFamily="34" charset="0"/>
              </a:rPr>
              <a:t>Only eat food in its natural state or lightly processed, ‘real food.’ Limit or avoid processed foods that are boxed or canned. Food is processed to make it safe, available and easy to use. The processing may do bad things like adding fat, sugar, salt, chemicals and calories.</a:t>
            </a:r>
          </a:p>
        </p:txBody>
      </p:sp>
    </p:spTree>
    <p:extLst>
      <p:ext uri="{BB962C8B-B14F-4D97-AF65-F5344CB8AC3E}">
        <p14:creationId xmlns:p14="http://schemas.microsoft.com/office/powerpoint/2010/main" val="160575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many different vegetables on display in a store&#10;&#10;Description automatically generated">
            <a:extLst>
              <a:ext uri="{FF2B5EF4-FFF2-40B4-BE49-F238E27FC236}">
                <a16:creationId xmlns:a16="http://schemas.microsoft.com/office/drawing/2014/main" id="{B943B89C-49B5-45EE-919F-F58D1A17C68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669" r="19980" b="1"/>
          <a:stretch/>
        </p:blipFill>
        <p:spPr>
          <a:xfrm>
            <a:off x="8056605" y="13"/>
            <a:ext cx="4135394"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ln>
            <a:noFill/>
          </a:ln>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1073" y="1290950"/>
            <a:ext cx="7914386" cy="4005905"/>
          </a:xfrm>
          <a:prstGeom prst="rect">
            <a:avLst/>
          </a:prstGeom>
        </p:spPr>
        <p:txBody>
          <a:bodyPr wrap="square">
            <a:spAutoFit/>
          </a:bodyPr>
          <a:lstStyle/>
          <a:p>
            <a:pPr marL="355600" marR="704215" indent="-285750">
              <a:lnSpc>
                <a:spcPct val="170000"/>
              </a:lnSpc>
              <a:spcAft>
                <a:spcPts val="600"/>
              </a:spcAft>
              <a:buFont typeface="Arial" panose="020B0604020202020204" pitchFamily="34" charset="0"/>
              <a:buChar char="•"/>
            </a:pPr>
            <a:r>
              <a:rPr lang="en-US" sz="1400" spc="-15" dirty="0">
                <a:latin typeface="Montserrat Light" panose="00000400000000000000" pitchFamily="50" charset="0"/>
              </a:rPr>
              <a:t>Freezing preserves the nutrients in vegetables and fruits. The process changes the appearance slightly. These foods easily can be thawed and added to meals.</a:t>
            </a:r>
          </a:p>
          <a:p>
            <a:pPr marL="298450" marR="704215" indent="-228600">
              <a:lnSpc>
                <a:spcPct val="170000"/>
              </a:lnSpc>
              <a:spcAft>
                <a:spcPts val="600"/>
              </a:spcAft>
              <a:buFont typeface="Arial" panose="020B0604020202020204" pitchFamily="34" charset="0"/>
              <a:buChar char="•"/>
            </a:pPr>
            <a:r>
              <a:rPr lang="en-US" sz="1400" spc="-15" dirty="0">
                <a:latin typeface="Montserrat Light" panose="00000400000000000000" pitchFamily="50" charset="0"/>
              </a:rPr>
              <a:t>If you use processed foods, get the ones with the shortest list of ingredients.</a:t>
            </a:r>
          </a:p>
          <a:p>
            <a:pPr marL="298450" marR="704215" indent="-228600">
              <a:lnSpc>
                <a:spcPct val="170000"/>
              </a:lnSpc>
              <a:spcAft>
                <a:spcPts val="600"/>
              </a:spcAft>
              <a:buFont typeface="Arial" panose="020B0604020202020204" pitchFamily="34" charset="0"/>
              <a:buChar char="•"/>
            </a:pPr>
            <a:r>
              <a:rPr lang="en-US" sz="1400" spc="-15" dirty="0">
                <a:latin typeface="Montserrat Light" panose="00000400000000000000" pitchFamily="50" charset="0"/>
              </a:rPr>
              <a:t>Rinse canned foods in water to eliminate salt.</a:t>
            </a:r>
          </a:p>
          <a:p>
            <a:pPr marL="298450" marR="704215" indent="-228600">
              <a:lnSpc>
                <a:spcPct val="170000"/>
              </a:lnSpc>
              <a:spcAft>
                <a:spcPts val="600"/>
              </a:spcAft>
              <a:buFont typeface="Arial" panose="020B0604020202020204" pitchFamily="34" charset="0"/>
              <a:buChar char="•"/>
            </a:pPr>
            <a:r>
              <a:rPr lang="en-US" sz="1400" spc="-15" dirty="0">
                <a:latin typeface="Montserrat Light" panose="00000400000000000000" pitchFamily="50" charset="0"/>
              </a:rPr>
              <a:t>Keep a stockpile of easy menu ideas for rainy days. Recipes that include common ingredients and can be prepared in 20 minutes or less are best to have on hand. </a:t>
            </a:r>
          </a:p>
          <a:p>
            <a:pPr marL="298450" marR="704215" indent="-228600">
              <a:lnSpc>
                <a:spcPct val="170000"/>
              </a:lnSpc>
              <a:spcAft>
                <a:spcPts val="600"/>
              </a:spcAft>
              <a:buFont typeface="Arial" panose="020B0604020202020204" pitchFamily="34" charset="0"/>
              <a:buChar char="•"/>
            </a:pPr>
            <a:r>
              <a:rPr lang="en-US" sz="1400" spc="-15" dirty="0">
                <a:latin typeface="Montserrat Light" panose="00000400000000000000" pitchFamily="50" charset="0"/>
              </a:rPr>
              <a:t>Find ways to ease your meal preparation. Cut and chop fresh ingredients the night before or on Sundays for the week</a:t>
            </a:r>
            <a:r>
              <a:rPr lang="en-US" sz="1200" spc="-15" dirty="0">
                <a:latin typeface="Montserrat Light" panose="00000400000000000000" pitchFamily="50" charset="0"/>
              </a:rPr>
              <a:t>.</a:t>
            </a:r>
          </a:p>
        </p:txBody>
      </p:sp>
      <p:sp>
        <p:nvSpPr>
          <p:cNvPr id="22" name="TextBox 21"/>
          <p:cNvSpPr txBox="1"/>
          <p:nvPr/>
        </p:nvSpPr>
        <p:spPr>
          <a:xfrm>
            <a:off x="509187" y="533820"/>
            <a:ext cx="5458546" cy="757130"/>
          </a:xfrm>
          <a:prstGeom prst="rect">
            <a:avLst/>
          </a:prstGeom>
          <a:noFill/>
        </p:spPr>
        <p:txBody>
          <a:bodyPr wrap="none" rtlCol="0">
            <a:spAutoFit/>
          </a:bodyPr>
          <a:lstStyle/>
          <a:p>
            <a:pPr>
              <a:lnSpc>
                <a:spcPct val="90000"/>
              </a:lnSpc>
              <a:spcBef>
                <a:spcPct val="0"/>
              </a:spcBef>
              <a:spcAft>
                <a:spcPts val="600"/>
              </a:spcAft>
            </a:pPr>
            <a:r>
              <a:rPr lang="en-US" sz="4800" b="1">
                <a:solidFill>
                  <a:srgbClr val="27B2B1"/>
                </a:solidFill>
                <a:latin typeface="Montserrat" panose="00000500000000000000" pitchFamily="50" charset="0"/>
              </a:rPr>
              <a:t>Eat Whole Foods</a:t>
            </a:r>
            <a:endParaRPr lang="en-US" sz="4800" b="1" spc="300" dirty="0">
              <a:solidFill>
                <a:srgbClr val="27B2B1"/>
              </a:solidFill>
              <a:latin typeface="Montserrat" panose="00000500000000000000" pitchFamily="50" charset="0"/>
            </a:endParaRPr>
          </a:p>
        </p:txBody>
      </p:sp>
      <p:sp>
        <p:nvSpPr>
          <p:cNvPr id="3" name="Picture Placeholder 2"/>
          <p:cNvSpPr>
            <a:spLocks noGrp="1"/>
          </p:cNvSpPr>
          <p:nvPr>
            <p:ph type="pic" sz="quarter" idx="11"/>
          </p:nvPr>
        </p:nvSpPr>
        <p:spPr/>
      </p:sp>
      <p:sp>
        <p:nvSpPr>
          <p:cNvPr id="2" name="Rectangle 1">
            <a:extLst>
              <a:ext uri="{FF2B5EF4-FFF2-40B4-BE49-F238E27FC236}">
                <a16:creationId xmlns:a16="http://schemas.microsoft.com/office/drawing/2014/main" id="{6625C650-4917-454F-B19A-5EC2B84BA987}"/>
              </a:ext>
            </a:extLst>
          </p:cNvPr>
          <p:cNvSpPr/>
          <p:nvPr/>
        </p:nvSpPr>
        <p:spPr>
          <a:xfrm>
            <a:off x="1435927" y="323721"/>
            <a:ext cx="868123" cy="369332"/>
          </a:xfrm>
          <a:prstGeom prst="rect">
            <a:avLst/>
          </a:prstGeom>
        </p:spPr>
        <p:txBody>
          <a:bodyPr wrap="none">
            <a:spAutoFit/>
          </a:bodyPr>
          <a:lstStyle/>
          <a:p>
            <a:pPr>
              <a:spcAft>
                <a:spcPts val="600"/>
              </a:spcAft>
            </a:pPr>
            <a:r>
              <a:rPr lang="en-US" dirty="0">
                <a:solidFill>
                  <a:srgbClr val="27B2B1"/>
                </a:solidFill>
                <a:latin typeface="Montserrat" panose="00000500000000000000" pitchFamily="50" charset="0"/>
              </a:rPr>
              <a:t>DAY 6</a:t>
            </a:r>
          </a:p>
        </p:txBody>
      </p:sp>
    </p:spTree>
    <p:extLst>
      <p:ext uri="{BB962C8B-B14F-4D97-AF65-F5344CB8AC3E}">
        <p14:creationId xmlns:p14="http://schemas.microsoft.com/office/powerpoint/2010/main" val="2579214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3183</Words>
  <Application>Microsoft Office PowerPoint</Application>
  <PresentationFormat>Widescreen</PresentationFormat>
  <Paragraphs>703</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Lato Medium</vt:lpstr>
      <vt:lpstr>Montserrat</vt:lpstr>
      <vt:lpstr>Montserrat Alternates ExtraBold</vt:lpstr>
      <vt:lpstr>Montserrat Extra Bold</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USER</cp:lastModifiedBy>
  <cp:revision>19</cp:revision>
  <dcterms:created xsi:type="dcterms:W3CDTF">2019-12-08T20:39:32Z</dcterms:created>
  <dcterms:modified xsi:type="dcterms:W3CDTF">2025-03-13T20:50:40Z</dcterms:modified>
</cp:coreProperties>
</file>