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01"/>
  </p:notesMasterIdLst>
  <p:sldIdLst>
    <p:sldId id="800" r:id="rId2"/>
    <p:sldId id="909" r:id="rId3"/>
    <p:sldId id="910" r:id="rId4"/>
    <p:sldId id="911" r:id="rId5"/>
    <p:sldId id="912" r:id="rId6"/>
    <p:sldId id="997" r:id="rId7"/>
    <p:sldId id="998" r:id="rId8"/>
    <p:sldId id="999" r:id="rId9"/>
    <p:sldId id="1000" r:id="rId10"/>
    <p:sldId id="1001" r:id="rId11"/>
    <p:sldId id="1002" r:id="rId12"/>
    <p:sldId id="1003" r:id="rId13"/>
    <p:sldId id="1004" r:id="rId14"/>
    <p:sldId id="1005" r:id="rId15"/>
    <p:sldId id="1006" r:id="rId16"/>
    <p:sldId id="1007" r:id="rId17"/>
    <p:sldId id="1008" r:id="rId18"/>
    <p:sldId id="1009" r:id="rId19"/>
    <p:sldId id="1010" r:id="rId20"/>
    <p:sldId id="1011" r:id="rId21"/>
    <p:sldId id="1013" r:id="rId22"/>
    <p:sldId id="1014" r:id="rId23"/>
    <p:sldId id="1015" r:id="rId24"/>
    <p:sldId id="1016" r:id="rId25"/>
    <p:sldId id="1017" r:id="rId26"/>
    <p:sldId id="889" r:id="rId27"/>
    <p:sldId id="890" r:id="rId28"/>
    <p:sldId id="924" r:id="rId29"/>
    <p:sldId id="932" r:id="rId30"/>
    <p:sldId id="921" r:id="rId31"/>
    <p:sldId id="1018" r:id="rId32"/>
    <p:sldId id="1020" r:id="rId33"/>
    <p:sldId id="1021" r:id="rId34"/>
    <p:sldId id="1022" r:id="rId35"/>
    <p:sldId id="1023" r:id="rId36"/>
    <p:sldId id="1024" r:id="rId37"/>
    <p:sldId id="1025" r:id="rId38"/>
    <p:sldId id="1026" r:id="rId39"/>
    <p:sldId id="1027" r:id="rId40"/>
    <p:sldId id="1028" r:id="rId41"/>
    <p:sldId id="1029" r:id="rId42"/>
    <p:sldId id="899" r:id="rId43"/>
    <p:sldId id="900" r:id="rId44"/>
    <p:sldId id="925" r:id="rId45"/>
    <p:sldId id="933" r:id="rId46"/>
    <p:sldId id="945" r:id="rId47"/>
    <p:sldId id="944" r:id="rId48"/>
    <p:sldId id="965" r:id="rId49"/>
    <p:sldId id="1030" r:id="rId50"/>
    <p:sldId id="1031" r:id="rId51"/>
    <p:sldId id="964" r:id="rId52"/>
    <p:sldId id="963" r:id="rId53"/>
    <p:sldId id="959" r:id="rId54"/>
    <p:sldId id="960" r:id="rId55"/>
    <p:sldId id="1032" r:id="rId56"/>
    <p:sldId id="1033" r:id="rId57"/>
    <p:sldId id="1034" r:id="rId58"/>
    <p:sldId id="901" r:id="rId59"/>
    <p:sldId id="902" r:id="rId60"/>
    <p:sldId id="926" r:id="rId61"/>
    <p:sldId id="934" r:id="rId62"/>
    <p:sldId id="929" r:id="rId63"/>
    <p:sldId id="1035" r:id="rId64"/>
    <p:sldId id="1036" r:id="rId65"/>
    <p:sldId id="1037" r:id="rId66"/>
    <p:sldId id="1038" r:id="rId67"/>
    <p:sldId id="1039" r:id="rId68"/>
    <p:sldId id="1040" r:id="rId69"/>
    <p:sldId id="1041" r:id="rId70"/>
    <p:sldId id="1042" r:id="rId71"/>
    <p:sldId id="1043" r:id="rId72"/>
    <p:sldId id="1044" r:id="rId73"/>
    <p:sldId id="1045" r:id="rId74"/>
    <p:sldId id="903" r:id="rId75"/>
    <p:sldId id="904" r:id="rId76"/>
    <p:sldId id="927" r:id="rId77"/>
    <p:sldId id="935" r:id="rId78"/>
    <p:sldId id="930" r:id="rId79"/>
    <p:sldId id="1046" r:id="rId80"/>
    <p:sldId id="1047" r:id="rId81"/>
    <p:sldId id="1048" r:id="rId82"/>
    <p:sldId id="1049" r:id="rId83"/>
    <p:sldId id="1050" r:id="rId84"/>
    <p:sldId id="1051" r:id="rId85"/>
    <p:sldId id="1052" r:id="rId86"/>
    <p:sldId id="951" r:id="rId87"/>
    <p:sldId id="905" r:id="rId88"/>
    <p:sldId id="906" r:id="rId89"/>
    <p:sldId id="928" r:id="rId90"/>
    <p:sldId id="936" r:id="rId91"/>
    <p:sldId id="931" r:id="rId92"/>
    <p:sldId id="952" r:id="rId93"/>
    <p:sldId id="954" r:id="rId94"/>
    <p:sldId id="953" r:id="rId95"/>
    <p:sldId id="996" r:id="rId96"/>
    <p:sldId id="907" r:id="rId97"/>
    <p:sldId id="908" r:id="rId98"/>
    <p:sldId id="883" r:id="rId99"/>
    <p:sldId id="1053" r:id="rId10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0" userDrawn="1">
          <p15:clr>
            <a:srgbClr val="A4A3A4"/>
          </p15:clr>
        </p15:guide>
        <p15:guide id="2" orient="horz" pos="4080" userDrawn="1">
          <p15:clr>
            <a:srgbClr val="A4A3A4"/>
          </p15:clr>
        </p15:guide>
        <p15:guide id="3" pos="1655" userDrawn="1">
          <p15:clr>
            <a:srgbClr val="A4A3A4"/>
          </p15:clr>
        </p15:guide>
        <p15:guide id="4" pos="7028" userDrawn="1">
          <p15:clr>
            <a:srgbClr val="A4A3A4"/>
          </p15:clr>
        </p15:guide>
        <p15:guide id="5" orient="horz" pos="984" userDrawn="1">
          <p15:clr>
            <a:srgbClr val="A4A3A4"/>
          </p15:clr>
        </p15:guide>
        <p15:guide id="6" pos="959" userDrawn="1">
          <p15:clr>
            <a:srgbClr val="A4A3A4"/>
          </p15:clr>
        </p15:guide>
        <p15:guide id="7" pos="227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EDA"/>
    <a:srgbClr val="BCC8C8"/>
    <a:srgbClr val="6DBEAD"/>
    <a:srgbClr val="81E5D3"/>
    <a:srgbClr val="59B0C1"/>
    <a:srgbClr val="CD5746"/>
    <a:srgbClr val="E7664E"/>
    <a:srgbClr val="51AEB3"/>
    <a:srgbClr val="91A05D"/>
    <a:srgbClr val="ADC2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CC8D5-B521-4ECF-9F26-7C0F7A1B9490}" v="31" dt="2019-02-15T21:08:27.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1" autoAdjust="0"/>
    <p:restoredTop sz="95353" autoAdjust="0"/>
  </p:normalViewPr>
  <p:slideViewPr>
    <p:cSldViewPr snapToGrid="0" showGuides="1">
      <p:cViewPr varScale="1">
        <p:scale>
          <a:sx n="62" d="100"/>
          <a:sy n="62" d="100"/>
        </p:scale>
        <p:origin x="728" y="56"/>
      </p:cViewPr>
      <p:guideLst>
        <p:guide orient="horz" pos="1320"/>
        <p:guide orient="horz" pos="4080"/>
        <p:guide pos="1655"/>
        <p:guide pos="7028"/>
        <p:guide orient="horz" pos="984"/>
        <p:guide pos="959"/>
        <p:guide pos="2279"/>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notesViewPr>
    <p:cSldViewPr snapToGrid="0" showGuides="1">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ontserrat" panose="00000500000000000000" pitchFamily="2" charset="0"/>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ontserrat" panose="00000500000000000000" pitchFamily="2" charset="0"/>
              </a:defRPr>
            </a:lvl1pPr>
          </a:lstStyle>
          <a:p>
            <a:pPr>
              <a:defRPr/>
            </a:pPr>
            <a:fld id="{14598B2B-551C-4F10-80B6-3494F80347D7}" type="datetimeFigureOut">
              <a:rPr lang="en-US" smtClean="0"/>
              <a:pPr>
                <a:defRPr/>
              </a:pPr>
              <a:t>3/3/2025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ontserrat" panose="00000500000000000000" pitchFamily="2"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Montserrat" panose="00000500000000000000" pitchFamily="2" charset="0"/>
              </a:defRPr>
            </a:lvl1pPr>
          </a:lstStyle>
          <a:p>
            <a:pPr>
              <a:defRPr/>
            </a:pPr>
            <a:fld id="{21D18BD9-3198-42CD-B53C-9C19EA73D39D}" type="slidenum">
              <a:rPr lang="en-US" altLang="en-US" smtClean="0"/>
              <a:pPr>
                <a:defRPr/>
              </a:pPr>
              <a:t>‹#›</a:t>
            </a:fld>
            <a:endParaRPr lang="en-US" altLang="en-US" dirty="0"/>
          </a:p>
        </p:txBody>
      </p:sp>
    </p:spTree>
    <p:extLst>
      <p:ext uri="{BB962C8B-B14F-4D97-AF65-F5344CB8AC3E}">
        <p14:creationId xmlns:p14="http://schemas.microsoft.com/office/powerpoint/2010/main" val="461391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Montserrat" panose="00000500000000000000" pitchFamily="2" charset="0"/>
        <a:ea typeface="+mn-ea"/>
        <a:cs typeface="+mn-cs"/>
      </a:defRPr>
    </a:lvl1pPr>
    <a:lvl2pPr marL="228554" algn="l" rtl="0" eaLnBrk="0" fontAlgn="base" hangingPunct="0">
      <a:spcBef>
        <a:spcPct val="30000"/>
      </a:spcBef>
      <a:spcAft>
        <a:spcPct val="0"/>
      </a:spcAft>
      <a:defRPr sz="600" kern="1200">
        <a:solidFill>
          <a:schemeClr val="tx1"/>
        </a:solidFill>
        <a:latin typeface="Montserrat" panose="00000500000000000000" pitchFamily="2" charset="0"/>
        <a:ea typeface="+mn-ea"/>
        <a:cs typeface="+mn-cs"/>
      </a:defRPr>
    </a:lvl2pPr>
    <a:lvl3pPr marL="457109" algn="l" rtl="0" eaLnBrk="0" fontAlgn="base" hangingPunct="0">
      <a:spcBef>
        <a:spcPct val="30000"/>
      </a:spcBef>
      <a:spcAft>
        <a:spcPct val="0"/>
      </a:spcAft>
      <a:defRPr sz="600" kern="1200">
        <a:solidFill>
          <a:schemeClr val="tx1"/>
        </a:solidFill>
        <a:latin typeface="Montserrat" panose="00000500000000000000" pitchFamily="2" charset="0"/>
        <a:ea typeface="+mn-ea"/>
        <a:cs typeface="+mn-cs"/>
      </a:defRPr>
    </a:lvl3pPr>
    <a:lvl4pPr marL="685663" algn="l" rtl="0" eaLnBrk="0" fontAlgn="base" hangingPunct="0">
      <a:spcBef>
        <a:spcPct val="30000"/>
      </a:spcBef>
      <a:spcAft>
        <a:spcPct val="0"/>
      </a:spcAft>
      <a:defRPr sz="600" kern="1200">
        <a:solidFill>
          <a:schemeClr val="tx1"/>
        </a:solidFill>
        <a:latin typeface="Montserrat" panose="00000500000000000000" pitchFamily="2" charset="0"/>
        <a:ea typeface="+mn-ea"/>
        <a:cs typeface="+mn-cs"/>
      </a:defRPr>
    </a:lvl4pPr>
    <a:lvl5pPr marL="914217" algn="l" rtl="0" eaLnBrk="0" fontAlgn="base" hangingPunct="0">
      <a:spcBef>
        <a:spcPct val="30000"/>
      </a:spcBef>
      <a:spcAft>
        <a:spcPct val="0"/>
      </a:spcAft>
      <a:defRPr sz="600" kern="1200">
        <a:solidFill>
          <a:schemeClr val="tx1"/>
        </a:solidFill>
        <a:latin typeface="Montserrat" panose="00000500000000000000" pitchFamily="2" charset="0"/>
        <a:ea typeface="+mn-ea"/>
        <a:cs typeface="+mn-cs"/>
      </a:defRPr>
    </a:lvl5pPr>
    <a:lvl6pPr marL="1142771" algn="l" defTabSz="457109" rtl="0" eaLnBrk="1" latinLnBrk="0" hangingPunct="1">
      <a:defRPr sz="600" kern="1200">
        <a:solidFill>
          <a:schemeClr val="tx1"/>
        </a:solidFill>
        <a:latin typeface="+mn-lt"/>
        <a:ea typeface="+mn-ea"/>
        <a:cs typeface="+mn-cs"/>
      </a:defRPr>
    </a:lvl6pPr>
    <a:lvl7pPr marL="1371326" algn="l" defTabSz="457109" rtl="0" eaLnBrk="1" latinLnBrk="0" hangingPunct="1">
      <a:defRPr sz="600" kern="1200">
        <a:solidFill>
          <a:schemeClr val="tx1"/>
        </a:solidFill>
        <a:latin typeface="+mn-lt"/>
        <a:ea typeface="+mn-ea"/>
        <a:cs typeface="+mn-cs"/>
      </a:defRPr>
    </a:lvl7pPr>
    <a:lvl8pPr marL="1599880" algn="l" defTabSz="457109" rtl="0" eaLnBrk="1" latinLnBrk="0" hangingPunct="1">
      <a:defRPr sz="600" kern="1200">
        <a:solidFill>
          <a:schemeClr val="tx1"/>
        </a:solidFill>
        <a:latin typeface="+mn-lt"/>
        <a:ea typeface="+mn-ea"/>
        <a:cs typeface="+mn-cs"/>
      </a:defRPr>
    </a:lvl8pPr>
    <a:lvl9pPr marL="1828434" algn="l" defTabSz="457109"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367056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75894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989279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2" name="Rectangle 1"/>
          <p:cNvSpPr/>
          <p:nvPr userDrawn="1"/>
        </p:nvSpPr>
        <p:spPr>
          <a:xfrm>
            <a:off x="1001452" y="1001713"/>
            <a:ext cx="10183541" cy="4854575"/>
          </a:xfrm>
          <a:prstGeom prst="rect">
            <a:avLst/>
          </a:prstGeom>
          <a:noFill/>
          <a:ln w="317500">
            <a:solidFill>
              <a:srgbClr val="E766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7" name="Slide Number Placeholder 3"/>
          <p:cNvSpPr>
            <a:spLocks noGrp="1"/>
          </p:cNvSpPr>
          <p:nvPr>
            <p:ph type="sldNum" sz="quarter" idx="10"/>
          </p:nvPr>
        </p:nvSpPr>
        <p:spPr/>
        <p:txBody>
          <a:bodyPr/>
          <a:lstStyle>
            <a:lvl1pPr>
              <a:defRPr/>
            </a:lvl1pPr>
          </a:lstStyle>
          <a:p>
            <a:pPr>
              <a:defRPr/>
            </a:pPr>
            <a:fld id="{CA7D8B4A-63EA-49EB-8A51-2AAB39E1EBAD}" type="slidenum">
              <a:rPr lang="en-US" altLang="en-US"/>
              <a:pPr>
                <a:defRPr/>
              </a:pPr>
              <a:t>‹#›</a:t>
            </a:fld>
            <a:endParaRPr lang="en-US" altLang="en-US" dirty="0"/>
          </a:p>
        </p:txBody>
      </p:sp>
    </p:spTree>
    <p:extLst>
      <p:ext uri="{BB962C8B-B14F-4D97-AF65-F5344CB8AC3E}">
        <p14:creationId xmlns:p14="http://schemas.microsoft.com/office/powerpoint/2010/main" val="192353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Rectangle 1"/>
          <p:cNvSpPr/>
          <p:nvPr userDrawn="1"/>
        </p:nvSpPr>
        <p:spPr>
          <a:xfrm>
            <a:off x="0" y="6791325"/>
            <a:ext cx="12188825" cy="66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5"/>
          <p:cNvSpPr>
            <a:spLocks noGrp="1"/>
          </p:cNvSpPr>
          <p:nvPr>
            <p:ph type="sldNum" sz="quarter" idx="10"/>
          </p:nvPr>
        </p:nvSpPr>
        <p:spPr/>
        <p:txBody>
          <a:bodyPr/>
          <a:lstStyle>
            <a:lvl1pPr>
              <a:defRPr/>
            </a:lvl1pPr>
          </a:lstStyle>
          <a:p>
            <a:pPr>
              <a:defRPr/>
            </a:pPr>
            <a:fld id="{110569BF-4809-4E0A-A05A-9DF31541DD24}" type="slidenum">
              <a:rPr lang="en-US" altLang="en-US"/>
              <a:pPr>
                <a:defRPr/>
              </a:pPr>
              <a:t>‹#›</a:t>
            </a:fld>
            <a:endParaRPr lang="en-US" altLang="en-US" dirty="0"/>
          </a:p>
        </p:txBody>
      </p:sp>
    </p:spTree>
    <p:extLst>
      <p:ext uri="{BB962C8B-B14F-4D97-AF65-F5344CB8AC3E}">
        <p14:creationId xmlns:p14="http://schemas.microsoft.com/office/powerpoint/2010/main" val="1876270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7">
    <p:spTree>
      <p:nvGrpSpPr>
        <p:cNvPr id="1" name=""/>
        <p:cNvGrpSpPr/>
        <p:nvPr/>
      </p:nvGrpSpPr>
      <p:grpSpPr>
        <a:xfrm>
          <a:off x="0" y="0"/>
          <a:ext cx="0" cy="0"/>
          <a:chOff x="0" y="0"/>
          <a:chExt cx="0" cy="0"/>
        </a:xfrm>
      </p:grpSpPr>
      <p:sp>
        <p:nvSpPr>
          <p:cNvPr id="2" name="Rectangle 1"/>
          <p:cNvSpPr/>
          <p:nvPr userDrawn="1"/>
        </p:nvSpPr>
        <p:spPr>
          <a:xfrm rot="10800000">
            <a:off x="-1" y="0"/>
            <a:ext cx="1522413" cy="6858000"/>
          </a:xfrm>
          <a:prstGeom prst="rect">
            <a:avLst/>
          </a:prstGeom>
          <a:solidFill>
            <a:srgbClr val="E766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32386" y="1573212"/>
            <a:ext cx="780053" cy="3711575"/>
          </a:xfrm>
          <a:prstGeom prst="rect">
            <a:avLst/>
          </a:prstGeom>
          <a:solidFill>
            <a:srgbClr val="CD57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44E7E409-C3D2-4A37-993F-CF0BAD8B5229}" type="slidenum">
              <a:rPr lang="en-US" altLang="en-US"/>
              <a:pPr>
                <a:defRPr/>
              </a:pPr>
              <a:t>‹#›</a:t>
            </a:fld>
            <a:endParaRPr lang="en-US" altLang="en-US" dirty="0"/>
          </a:p>
        </p:txBody>
      </p:sp>
    </p:spTree>
    <p:extLst>
      <p:ext uri="{BB962C8B-B14F-4D97-AF65-F5344CB8AC3E}">
        <p14:creationId xmlns:p14="http://schemas.microsoft.com/office/powerpoint/2010/main" val="4120697037"/>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8">
    <p:spTree>
      <p:nvGrpSpPr>
        <p:cNvPr id="1" name=""/>
        <p:cNvGrpSpPr/>
        <p:nvPr/>
      </p:nvGrpSpPr>
      <p:grpSpPr>
        <a:xfrm>
          <a:off x="0" y="0"/>
          <a:ext cx="0" cy="0"/>
          <a:chOff x="0" y="0"/>
          <a:chExt cx="0" cy="0"/>
        </a:xfrm>
      </p:grpSpPr>
      <p:sp>
        <p:nvSpPr>
          <p:cNvPr id="2" name="Rectangle 1"/>
          <p:cNvSpPr/>
          <p:nvPr userDrawn="1"/>
        </p:nvSpPr>
        <p:spPr>
          <a:xfrm rot="10800000">
            <a:off x="-1" y="0"/>
            <a:ext cx="1537855" cy="6858000"/>
          </a:xfrm>
          <a:prstGeom prst="rect">
            <a:avLst/>
          </a:prstGeom>
          <a:solidFill>
            <a:srgbClr val="CD57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47828" y="1573212"/>
            <a:ext cx="780053" cy="3711575"/>
          </a:xfrm>
          <a:prstGeom prst="rect">
            <a:avLst/>
          </a:prstGeom>
          <a:solidFill>
            <a:srgbClr val="E766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30063F11-533E-42D0-9F58-FDB4076A7FA7}" type="slidenum">
              <a:rPr lang="en-US" altLang="en-US"/>
              <a:pPr>
                <a:defRPr/>
              </a:pPr>
              <a:t>‹#›</a:t>
            </a:fld>
            <a:endParaRPr lang="en-US" altLang="en-US" dirty="0"/>
          </a:p>
        </p:txBody>
      </p:sp>
    </p:spTree>
    <p:extLst>
      <p:ext uri="{BB962C8B-B14F-4D97-AF65-F5344CB8AC3E}">
        <p14:creationId xmlns:p14="http://schemas.microsoft.com/office/powerpoint/2010/main" val="2785266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9">
    <p:spTree>
      <p:nvGrpSpPr>
        <p:cNvPr id="1" name=""/>
        <p:cNvGrpSpPr/>
        <p:nvPr/>
      </p:nvGrpSpPr>
      <p:grpSpPr>
        <a:xfrm>
          <a:off x="0" y="0"/>
          <a:ext cx="0" cy="0"/>
          <a:chOff x="0" y="0"/>
          <a:chExt cx="0" cy="0"/>
        </a:xfrm>
      </p:grpSpPr>
      <p:sp>
        <p:nvSpPr>
          <p:cNvPr id="2" name="Rectangle 1"/>
          <p:cNvSpPr/>
          <p:nvPr userDrawn="1"/>
        </p:nvSpPr>
        <p:spPr>
          <a:xfrm rot="10800000">
            <a:off x="0" y="0"/>
            <a:ext cx="1524000" cy="6858000"/>
          </a:xfrm>
          <a:prstGeom prst="rect">
            <a:avLst/>
          </a:prstGeom>
          <a:solidFill>
            <a:srgbClr val="61BE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33975" y="1573212"/>
            <a:ext cx="780053" cy="3711575"/>
          </a:xfrm>
          <a:prstGeom prst="rect">
            <a:avLst/>
          </a:prstGeom>
          <a:solidFill>
            <a:srgbClr val="59B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60B4DFC6-416A-4DB4-BAFA-856F5B8FABC5}" type="slidenum">
              <a:rPr lang="en-US" altLang="en-US"/>
              <a:pPr>
                <a:defRPr/>
              </a:pPr>
              <a:t>‹#›</a:t>
            </a:fld>
            <a:endParaRPr lang="en-US" altLang="en-US" dirty="0"/>
          </a:p>
        </p:txBody>
      </p:sp>
    </p:spTree>
    <p:extLst>
      <p:ext uri="{BB962C8B-B14F-4D97-AF65-F5344CB8AC3E}">
        <p14:creationId xmlns:p14="http://schemas.microsoft.com/office/powerpoint/2010/main" val="168737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ection 10">
    <p:spTree>
      <p:nvGrpSpPr>
        <p:cNvPr id="1" name=""/>
        <p:cNvGrpSpPr/>
        <p:nvPr/>
      </p:nvGrpSpPr>
      <p:grpSpPr>
        <a:xfrm>
          <a:off x="0" y="0"/>
          <a:ext cx="0" cy="0"/>
          <a:chOff x="0" y="0"/>
          <a:chExt cx="0" cy="0"/>
        </a:xfrm>
      </p:grpSpPr>
      <p:sp>
        <p:nvSpPr>
          <p:cNvPr id="2" name="Rectangle 1"/>
          <p:cNvSpPr/>
          <p:nvPr userDrawn="1"/>
        </p:nvSpPr>
        <p:spPr>
          <a:xfrm rot="10800000">
            <a:off x="-1" y="0"/>
            <a:ext cx="1537855" cy="6858000"/>
          </a:xfrm>
          <a:prstGeom prst="rect">
            <a:avLst/>
          </a:prstGeom>
          <a:solidFill>
            <a:srgbClr val="59B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47828" y="1573212"/>
            <a:ext cx="780053" cy="3711575"/>
          </a:xfrm>
          <a:prstGeom prst="rect">
            <a:avLst/>
          </a:prstGeom>
          <a:solidFill>
            <a:srgbClr val="61BE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37655CA1-25A4-4583-B66C-71F498D55A35}" type="slidenum">
              <a:rPr lang="en-US" altLang="en-US"/>
              <a:pPr>
                <a:defRPr/>
              </a:pPr>
              <a:t>‹#›</a:t>
            </a:fld>
            <a:endParaRPr lang="en-US" altLang="en-US" dirty="0"/>
          </a:p>
        </p:txBody>
      </p:sp>
    </p:spTree>
    <p:extLst>
      <p:ext uri="{BB962C8B-B14F-4D97-AF65-F5344CB8AC3E}">
        <p14:creationId xmlns:p14="http://schemas.microsoft.com/office/powerpoint/2010/main" val="2156925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11">
    <p:spTree>
      <p:nvGrpSpPr>
        <p:cNvPr id="1" name=""/>
        <p:cNvGrpSpPr/>
        <p:nvPr/>
      </p:nvGrpSpPr>
      <p:grpSpPr>
        <a:xfrm>
          <a:off x="0" y="0"/>
          <a:ext cx="0" cy="0"/>
          <a:chOff x="0" y="0"/>
          <a:chExt cx="0" cy="0"/>
        </a:xfrm>
      </p:grpSpPr>
      <p:sp>
        <p:nvSpPr>
          <p:cNvPr id="2" name="Rectangle 1"/>
          <p:cNvSpPr/>
          <p:nvPr userDrawn="1"/>
        </p:nvSpPr>
        <p:spPr>
          <a:xfrm rot="10800000">
            <a:off x="-1" y="0"/>
            <a:ext cx="1537855" cy="6858000"/>
          </a:xfrm>
          <a:prstGeom prst="rect">
            <a:avLst/>
          </a:prstGeom>
          <a:solidFill>
            <a:srgbClr val="81E5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47828" y="1573212"/>
            <a:ext cx="780053" cy="3711575"/>
          </a:xfrm>
          <a:prstGeom prst="rect">
            <a:avLst/>
          </a:prstGeom>
          <a:solidFill>
            <a:srgbClr val="6DBE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307F6B23-EC24-4D67-8FAC-40CBDD3661A6}" type="slidenum">
              <a:rPr lang="en-US" altLang="en-US"/>
              <a:pPr>
                <a:defRPr/>
              </a:pPr>
              <a:t>‹#›</a:t>
            </a:fld>
            <a:endParaRPr lang="en-US" altLang="en-US" dirty="0"/>
          </a:p>
        </p:txBody>
      </p:sp>
    </p:spTree>
    <p:extLst>
      <p:ext uri="{BB962C8B-B14F-4D97-AF65-F5344CB8AC3E}">
        <p14:creationId xmlns:p14="http://schemas.microsoft.com/office/powerpoint/2010/main" val="18490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tion 12">
    <p:spTree>
      <p:nvGrpSpPr>
        <p:cNvPr id="1" name=""/>
        <p:cNvGrpSpPr/>
        <p:nvPr/>
      </p:nvGrpSpPr>
      <p:grpSpPr>
        <a:xfrm>
          <a:off x="0" y="0"/>
          <a:ext cx="0" cy="0"/>
          <a:chOff x="0" y="0"/>
          <a:chExt cx="0" cy="0"/>
        </a:xfrm>
      </p:grpSpPr>
      <p:sp>
        <p:nvSpPr>
          <p:cNvPr id="2" name="Rectangle 1"/>
          <p:cNvSpPr/>
          <p:nvPr userDrawn="1"/>
        </p:nvSpPr>
        <p:spPr>
          <a:xfrm rot="10800000">
            <a:off x="-1" y="0"/>
            <a:ext cx="1537855" cy="6858000"/>
          </a:xfrm>
          <a:prstGeom prst="rect">
            <a:avLst/>
          </a:prstGeom>
          <a:solidFill>
            <a:srgbClr val="6DBE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Rectangle 2"/>
          <p:cNvSpPr/>
          <p:nvPr userDrawn="1"/>
        </p:nvSpPr>
        <p:spPr>
          <a:xfrm rot="10800000">
            <a:off x="1147828" y="1573212"/>
            <a:ext cx="780053" cy="3711575"/>
          </a:xfrm>
          <a:prstGeom prst="rect">
            <a:avLst/>
          </a:prstGeom>
          <a:solidFill>
            <a:srgbClr val="81E5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5" name="Slide Number Placeholder 2"/>
          <p:cNvSpPr>
            <a:spLocks noGrp="1"/>
          </p:cNvSpPr>
          <p:nvPr>
            <p:ph type="sldNum" sz="quarter" idx="10"/>
          </p:nvPr>
        </p:nvSpPr>
        <p:spPr/>
        <p:txBody>
          <a:bodyPr/>
          <a:lstStyle>
            <a:lvl1pPr>
              <a:defRPr/>
            </a:lvl1pPr>
          </a:lstStyle>
          <a:p>
            <a:pPr>
              <a:defRPr/>
            </a:pPr>
            <a:fld id="{C229A708-D4A1-42E8-9F47-81A65D324E9F}" type="slidenum">
              <a:rPr lang="en-US" altLang="en-US"/>
              <a:pPr>
                <a:defRPr/>
              </a:pPr>
              <a:t>‹#›</a:t>
            </a:fld>
            <a:endParaRPr lang="en-US" altLang="en-US" dirty="0"/>
          </a:p>
        </p:txBody>
      </p:sp>
    </p:spTree>
    <p:extLst>
      <p:ext uri="{BB962C8B-B14F-4D97-AF65-F5344CB8AC3E}">
        <p14:creationId xmlns:p14="http://schemas.microsoft.com/office/powerpoint/2010/main" val="235874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2144369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Rectangle 1"/>
          <p:cNvSpPr/>
          <p:nvPr userDrawn="1"/>
        </p:nvSpPr>
        <p:spPr>
          <a:xfrm>
            <a:off x="0" y="6791325"/>
            <a:ext cx="12188825" cy="66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3" name="TextBox 18"/>
          <p:cNvSpPr txBox="1">
            <a:spLocks noChangeArrowheads="1"/>
          </p:cNvSpPr>
          <p:nvPr userDrawn="1"/>
        </p:nvSpPr>
        <p:spPr bwMode="auto">
          <a:xfrm>
            <a:off x="3286204" y="2317750"/>
            <a:ext cx="5614037"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8800" fontAlgn="base">
              <a:spcBef>
                <a:spcPct val="0"/>
              </a:spcBef>
              <a:spcAft>
                <a:spcPct val="0"/>
              </a:spcAft>
              <a:defRPr sz="3600">
                <a:solidFill>
                  <a:schemeClr val="tx1"/>
                </a:solidFill>
                <a:latin typeface="Calibri" panose="020F0502020204030204" pitchFamily="34" charset="0"/>
              </a:defRPr>
            </a:lvl6pPr>
            <a:lvl7pPr marL="2971800" indent="-228600" defTabSz="1828800" fontAlgn="base">
              <a:spcBef>
                <a:spcPct val="0"/>
              </a:spcBef>
              <a:spcAft>
                <a:spcPct val="0"/>
              </a:spcAft>
              <a:defRPr sz="3600">
                <a:solidFill>
                  <a:schemeClr val="tx1"/>
                </a:solidFill>
                <a:latin typeface="Calibri" panose="020F0502020204030204" pitchFamily="34" charset="0"/>
              </a:defRPr>
            </a:lvl7pPr>
            <a:lvl8pPr marL="3429000" indent="-228600" defTabSz="1828800" fontAlgn="base">
              <a:spcBef>
                <a:spcPct val="0"/>
              </a:spcBef>
              <a:spcAft>
                <a:spcPct val="0"/>
              </a:spcAft>
              <a:defRPr sz="3600">
                <a:solidFill>
                  <a:schemeClr val="tx1"/>
                </a:solidFill>
                <a:latin typeface="Calibri" panose="020F0502020204030204" pitchFamily="34" charset="0"/>
              </a:defRPr>
            </a:lvl8pPr>
            <a:lvl9pPr marL="3886200" indent="-228600" defTabSz="1828800" fontAlgn="base">
              <a:spcBef>
                <a:spcPct val="0"/>
              </a:spcBef>
              <a:spcAft>
                <a:spcPct val="0"/>
              </a:spcAft>
              <a:defRPr sz="3600">
                <a:solidFill>
                  <a:schemeClr val="tx1"/>
                </a:solidFill>
                <a:latin typeface="Calibri" panose="020F0502020204030204" pitchFamily="34" charset="0"/>
              </a:defRPr>
            </a:lvl9pPr>
          </a:lstStyle>
          <a:p>
            <a:pPr algn="ctr" eaLnBrk="1" hangingPunct="1">
              <a:defRPr/>
            </a:pPr>
            <a:r>
              <a:rPr lang="tr-TR" altLang="en-US" sz="6899">
                <a:solidFill>
                  <a:schemeClr val="bg1"/>
                </a:solidFill>
                <a:latin typeface="Montserrat" pitchFamily="2" charset="77"/>
              </a:rPr>
              <a:t>HERBALISM</a:t>
            </a:r>
          </a:p>
        </p:txBody>
      </p:sp>
      <p:sp>
        <p:nvSpPr>
          <p:cNvPr id="4" name="Rectangle 3"/>
          <p:cNvSpPr/>
          <p:nvPr userDrawn="1"/>
        </p:nvSpPr>
        <p:spPr>
          <a:xfrm rot="10800000">
            <a:off x="0" y="0"/>
            <a:ext cx="3128941" cy="6858000"/>
          </a:xfrm>
          <a:prstGeom prst="rect">
            <a:avLst/>
          </a:prstGeom>
          <a:solidFill>
            <a:srgbClr val="E766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6" name="Slide Number Placeholder 3"/>
          <p:cNvSpPr>
            <a:spLocks noGrp="1"/>
          </p:cNvSpPr>
          <p:nvPr>
            <p:ph type="sldNum" sz="quarter" idx="10"/>
          </p:nvPr>
        </p:nvSpPr>
        <p:spPr/>
        <p:txBody>
          <a:bodyPr/>
          <a:lstStyle>
            <a:lvl1pPr>
              <a:defRPr/>
            </a:lvl1pPr>
          </a:lstStyle>
          <a:p>
            <a:pPr>
              <a:defRPr/>
            </a:pPr>
            <a:fld id="{B715FB3E-1ACE-43D9-9EC3-8E6F88AA6584}" type="slidenum">
              <a:rPr lang="en-US" altLang="en-US"/>
              <a:pPr>
                <a:defRPr/>
              </a:pPr>
              <a:t>‹#›</a:t>
            </a:fld>
            <a:endParaRPr lang="en-US" altLang="en-US" dirty="0"/>
          </a:p>
        </p:txBody>
      </p:sp>
    </p:spTree>
    <p:extLst>
      <p:ext uri="{BB962C8B-B14F-4D97-AF65-F5344CB8AC3E}">
        <p14:creationId xmlns:p14="http://schemas.microsoft.com/office/powerpoint/2010/main" val="28412771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Flow Intro">
    <p:spTree>
      <p:nvGrpSpPr>
        <p:cNvPr id="1" name=""/>
        <p:cNvGrpSpPr/>
        <p:nvPr/>
      </p:nvGrpSpPr>
      <p:grpSpPr>
        <a:xfrm>
          <a:off x="0" y="0"/>
          <a:ext cx="0" cy="0"/>
          <a:chOff x="0" y="0"/>
          <a:chExt cx="0" cy="0"/>
        </a:xfrm>
      </p:grpSpPr>
      <p:cxnSp>
        <p:nvCxnSpPr>
          <p:cNvPr id="2" name="Straight Connector 1"/>
          <p:cNvCxnSpPr/>
          <p:nvPr userDrawn="1"/>
        </p:nvCxnSpPr>
        <p:spPr>
          <a:xfrm>
            <a:off x="6094413" y="4751388"/>
            <a:ext cx="0" cy="2106613"/>
          </a:xfrm>
          <a:prstGeom prst="line">
            <a:avLst/>
          </a:prstGeom>
          <a:ln w="38100">
            <a:solidFill>
              <a:srgbClr val="E7664E"/>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0"/>
          </p:nvPr>
        </p:nvSpPr>
        <p:spPr/>
        <p:txBody>
          <a:bodyPr/>
          <a:lstStyle>
            <a:lvl1pPr>
              <a:defRPr/>
            </a:lvl1pPr>
          </a:lstStyle>
          <a:p>
            <a:pPr>
              <a:defRPr/>
            </a:pPr>
            <a:fld id="{5679CBFF-8E48-486A-93A3-8DADA6895FB2}" type="slidenum">
              <a:rPr lang="en-US" altLang="en-US"/>
              <a:pPr>
                <a:defRPr/>
              </a:pPr>
              <a:t>‹#›</a:t>
            </a:fld>
            <a:endParaRPr lang="en-US" altLang="en-US" dirty="0"/>
          </a:p>
        </p:txBody>
      </p:sp>
    </p:spTree>
    <p:extLst>
      <p:ext uri="{BB962C8B-B14F-4D97-AF65-F5344CB8AC3E}">
        <p14:creationId xmlns:p14="http://schemas.microsoft.com/office/powerpoint/2010/main" val="2902827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Flow Middle">
    <p:spTree>
      <p:nvGrpSpPr>
        <p:cNvPr id="1" name=""/>
        <p:cNvGrpSpPr/>
        <p:nvPr/>
      </p:nvGrpSpPr>
      <p:grpSpPr>
        <a:xfrm>
          <a:off x="0" y="0"/>
          <a:ext cx="0" cy="0"/>
          <a:chOff x="0" y="0"/>
          <a:chExt cx="0" cy="0"/>
        </a:xfrm>
      </p:grpSpPr>
      <p:cxnSp>
        <p:nvCxnSpPr>
          <p:cNvPr id="2" name="Straight Connector 1"/>
          <p:cNvCxnSpPr/>
          <p:nvPr userDrawn="1"/>
        </p:nvCxnSpPr>
        <p:spPr>
          <a:xfrm>
            <a:off x="6094413" y="0"/>
            <a:ext cx="0" cy="6858000"/>
          </a:xfrm>
          <a:prstGeom prst="line">
            <a:avLst/>
          </a:prstGeom>
          <a:ln w="38100">
            <a:solidFill>
              <a:srgbClr val="E7664E"/>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0"/>
          </p:nvPr>
        </p:nvSpPr>
        <p:spPr/>
        <p:txBody>
          <a:bodyPr/>
          <a:lstStyle>
            <a:lvl1pPr>
              <a:defRPr/>
            </a:lvl1pPr>
          </a:lstStyle>
          <a:p>
            <a:pPr>
              <a:defRPr/>
            </a:pPr>
            <a:fld id="{C6098115-4158-42E9-8B58-6BF5DAF11DBB}" type="slidenum">
              <a:rPr lang="en-US" altLang="en-US"/>
              <a:pPr>
                <a:defRPr/>
              </a:pPr>
              <a:t>‹#›</a:t>
            </a:fld>
            <a:endParaRPr lang="en-US" altLang="en-US" dirty="0"/>
          </a:p>
        </p:txBody>
      </p:sp>
    </p:spTree>
    <p:extLst>
      <p:ext uri="{BB962C8B-B14F-4D97-AF65-F5344CB8AC3E}">
        <p14:creationId xmlns:p14="http://schemas.microsoft.com/office/powerpoint/2010/main" val="3634753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Flow Outro">
    <p:spTree>
      <p:nvGrpSpPr>
        <p:cNvPr id="1" name=""/>
        <p:cNvGrpSpPr/>
        <p:nvPr/>
      </p:nvGrpSpPr>
      <p:grpSpPr>
        <a:xfrm>
          <a:off x="0" y="0"/>
          <a:ext cx="0" cy="0"/>
          <a:chOff x="0" y="0"/>
          <a:chExt cx="0" cy="0"/>
        </a:xfrm>
      </p:grpSpPr>
      <p:cxnSp>
        <p:nvCxnSpPr>
          <p:cNvPr id="2" name="Straight Connector 1"/>
          <p:cNvCxnSpPr/>
          <p:nvPr userDrawn="1"/>
        </p:nvCxnSpPr>
        <p:spPr>
          <a:xfrm>
            <a:off x="6094413" y="0"/>
            <a:ext cx="0" cy="2133600"/>
          </a:xfrm>
          <a:prstGeom prst="line">
            <a:avLst/>
          </a:prstGeom>
          <a:ln w="38100">
            <a:solidFill>
              <a:srgbClr val="E7664E"/>
            </a:solidFill>
          </a:ln>
        </p:spPr>
        <p:style>
          <a:lnRef idx="1">
            <a:schemeClr val="accent1"/>
          </a:lnRef>
          <a:fillRef idx="0">
            <a:schemeClr val="accent1"/>
          </a:fillRef>
          <a:effectRef idx="0">
            <a:schemeClr val="accent1"/>
          </a:effectRef>
          <a:fontRef idx="minor">
            <a:schemeClr val="tx1"/>
          </a:fontRef>
        </p:style>
      </p:cxnSp>
      <p:sp>
        <p:nvSpPr>
          <p:cNvPr id="4" name="Slide Number Placeholder 2"/>
          <p:cNvSpPr>
            <a:spLocks noGrp="1"/>
          </p:cNvSpPr>
          <p:nvPr>
            <p:ph type="sldNum" sz="quarter" idx="10"/>
          </p:nvPr>
        </p:nvSpPr>
        <p:spPr/>
        <p:txBody>
          <a:bodyPr/>
          <a:lstStyle>
            <a:lvl1pPr>
              <a:defRPr/>
            </a:lvl1pPr>
          </a:lstStyle>
          <a:p>
            <a:pPr>
              <a:defRPr/>
            </a:pPr>
            <a:fld id="{5C9870EC-F411-4CF8-9D45-EE6ABC6F1532}" type="slidenum">
              <a:rPr lang="en-US" altLang="en-US"/>
              <a:pPr>
                <a:defRPr/>
              </a:pPr>
              <a:t>‹#›</a:t>
            </a:fld>
            <a:endParaRPr lang="en-US" altLang="en-US" dirty="0"/>
          </a:p>
        </p:txBody>
      </p:sp>
    </p:spTree>
    <p:extLst>
      <p:ext uri="{BB962C8B-B14F-4D97-AF65-F5344CB8AC3E}">
        <p14:creationId xmlns:p14="http://schemas.microsoft.com/office/powerpoint/2010/main" val="414816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99768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08250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415823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284609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98336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298102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65550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3/3/2025</a:t>
            </a:fld>
            <a:endParaRPr lang="en-US" dirty="0"/>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42799892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 id="2147483785" r:id="rId18"/>
    <p:sldLayoutId id="2147483786" r:id="rId19"/>
    <p:sldLayoutId id="2147483757" r:id="rId20"/>
    <p:sldLayoutId id="2147483758" r:id="rId21"/>
    <p:sldLayoutId id="2147483759" r:id="rId22"/>
    <p:sldLayoutId id="2147483760" r:id="rId23"/>
  </p:sldLayoutIdLs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8.xml.rels><?xml version="1.0" encoding="UTF-8" standalone="yes"?>
<Relationships xmlns="http://schemas.openxmlformats.org/package/2006/relationships"><Relationship Id="rId3" Type="http://schemas.openxmlformats.org/officeDocument/2006/relationships/hyperlink" Target="http://www.brainyquote.com/" TargetMode="External"/><Relationship Id="rId7" Type="http://schemas.openxmlformats.org/officeDocument/2006/relationships/hyperlink" Target="http://www.fda.gov/" TargetMode="External"/><Relationship Id="rId2" Type="http://schemas.openxmlformats.org/officeDocument/2006/relationships/hyperlink" Target="http://lancaster.unl.edu/food/" TargetMode="External"/><Relationship Id="rId1" Type="http://schemas.openxmlformats.org/officeDocument/2006/relationships/slideLayout" Target="../slideLayouts/slideLayout14.xml"/><Relationship Id="rId6" Type="http://schemas.openxmlformats.org/officeDocument/2006/relationships/hyperlink" Target="http://www.mtstcil.org/" TargetMode="External"/><Relationship Id="rId5" Type="http://schemas.openxmlformats.org/officeDocument/2006/relationships/hyperlink" Target="http://www.humanmetrics.com/cgi-%20win/JTypes2.asp" TargetMode="External"/><Relationship Id="rId4" Type="http://schemas.openxmlformats.org/officeDocument/2006/relationships/hyperlink" Target="http://www.humanmetrics.com/cgi-win/JTypes2.asp" TargetMode="External"/></Relationships>
</file>

<file path=ppt/slides/_rels/slide99.xml.rels><?xml version="1.0" encoding="UTF-8" standalone="yes"?>
<Relationships xmlns="http://schemas.openxmlformats.org/package/2006/relationships"><Relationship Id="rId2" Type="http://schemas.openxmlformats.org/officeDocument/2006/relationships/hyperlink" Target="http://training.tonyrobbins.com/103/new-year-new-life/"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05DDF751-1EA7-4560-AD0C-6003E98787F8}"/>
              </a:ext>
            </a:extLst>
          </p:cNvPr>
          <p:cNvSpPr txBox="1">
            <a:spLocks noChangeArrowheads="1"/>
          </p:cNvSpPr>
          <p:nvPr/>
        </p:nvSpPr>
        <p:spPr bwMode="auto">
          <a:xfrm>
            <a:off x="-123290" y="4108249"/>
            <a:ext cx="1219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600" b="1" dirty="0">
                <a:latin typeface="Montserrat SemiBold" pitchFamily="2" charset="0"/>
              </a:rPr>
              <a:t>6</a:t>
            </a:r>
            <a:r>
              <a:rPr lang="tr-TR" altLang="en-US" sz="6600" b="1" dirty="0">
                <a:latin typeface="Montserrat SemiBold" pitchFamily="2" charset="0"/>
              </a:rPr>
              <a:t> MONTHS</a:t>
            </a:r>
          </a:p>
          <a:p>
            <a:pPr algn="ctr" eaLnBrk="1" hangingPunct="1"/>
            <a:r>
              <a:rPr lang="en-US" altLang="en-US" sz="2400" dirty="0">
                <a:latin typeface="Montserrat Medium" pitchFamily="2" charset="0"/>
              </a:rPr>
              <a:t>TO </a:t>
            </a:r>
            <a:r>
              <a:rPr lang="tr-TR" altLang="en-US" sz="2400" dirty="0">
                <a:latin typeface="Montserrat Medium" pitchFamily="2" charset="0"/>
              </a:rPr>
              <a:t>GREAT HEALTH</a:t>
            </a:r>
          </a:p>
        </p:txBody>
      </p:sp>
      <p:pic>
        <p:nvPicPr>
          <p:cNvPr id="4" name="Picture 3">
            <a:extLst>
              <a:ext uri="{FF2B5EF4-FFF2-40B4-BE49-F238E27FC236}">
                <a16:creationId xmlns:a16="http://schemas.microsoft.com/office/drawing/2014/main" id="{174B319F-0B73-45F9-BA08-6C26543882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1087" y="1168432"/>
            <a:ext cx="3063246" cy="285903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5022"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9 “bites” for better-tasting fruits &amp; veggies</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93644"/>
            <a:r>
              <a:rPr lang="en-US" sz="1200" dirty="0">
                <a:latin typeface="Montserrat" panose="00000500000000000000" pitchFamily="2" charset="0"/>
                <a:cs typeface="Arial"/>
              </a:rPr>
              <a:t>Use these preparation and storage “bites” to enjoy the abundant summer produce at its peak of flavor, appearance and safety!</a:t>
            </a:r>
          </a:p>
          <a:p>
            <a:pPr>
              <a:spcBef>
                <a:spcPts val="5"/>
              </a:spcBef>
            </a:pPr>
            <a:endParaRPr lang="en-US" sz="1200" dirty="0">
              <a:latin typeface="Montserrat" panose="00000500000000000000" pitchFamily="2" charset="0"/>
            </a:endParaRPr>
          </a:p>
          <a:p>
            <a:pPr>
              <a:spcBef>
                <a:spcPts val="5"/>
              </a:spcBef>
            </a:pPr>
            <a:endParaRPr lang="en-US" sz="1200" dirty="0">
              <a:latin typeface="Montserrat" panose="00000500000000000000" pitchFamily="2" charset="0"/>
            </a:endParaRPr>
          </a:p>
          <a:p>
            <a:pPr marL="6349"/>
            <a:r>
              <a:rPr lang="en-US" sz="1200" b="1" dirty="0">
                <a:latin typeface="Montserrat" panose="00000500000000000000" pitchFamily="2" charset="0"/>
                <a:cs typeface="Arial"/>
              </a:rPr>
              <a:t>Bite 1. Prevent cut fruit from turning brown.</a:t>
            </a:r>
            <a:endParaRPr lang="en-US" sz="1200" dirty="0">
              <a:latin typeface="Montserrat" panose="00000500000000000000" pitchFamily="2" charset="0"/>
              <a:cs typeface="Arial"/>
            </a:endParaRPr>
          </a:p>
          <a:p>
            <a:pPr marL="6349" marR="6349">
              <a:spcBef>
                <a:spcPts val="5"/>
              </a:spcBef>
            </a:pPr>
            <a:r>
              <a:rPr lang="en-US" sz="1200" dirty="0">
                <a:latin typeface="Montserrat" panose="00000500000000000000" pitchFamily="2" charset="0"/>
                <a:cs typeface="Arial"/>
              </a:rPr>
              <a:t>Keep cut fruits, such as apples, pears, bananas and peaches from turning brown by coating them with </a:t>
            </a:r>
            <a:br>
              <a:rPr lang="en-US" sz="1200" dirty="0">
                <a:latin typeface="Montserrat" panose="00000500000000000000" pitchFamily="2" charset="0"/>
                <a:cs typeface="Arial"/>
              </a:rPr>
            </a:br>
            <a:r>
              <a:rPr lang="en-US" sz="1200" dirty="0">
                <a:latin typeface="Montserrat" panose="00000500000000000000" pitchFamily="2" charset="0"/>
                <a:cs typeface="Arial"/>
              </a:rPr>
              <a:t>an acidic juice such as lemon, orange or pineapple.</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46346"/>
            <a:r>
              <a:rPr lang="en-US" sz="1200" dirty="0">
                <a:latin typeface="Montserrat" panose="00000500000000000000" pitchFamily="2" charset="0"/>
                <a:cs typeface="Arial"/>
              </a:rPr>
              <a:t>Another great method to prevent browning is to mix them with acidic fruits like oranges, tangerines, </a:t>
            </a:r>
            <a:br>
              <a:rPr lang="en-US" sz="1200" dirty="0">
                <a:latin typeface="Montserrat" panose="00000500000000000000" pitchFamily="2" charset="0"/>
                <a:cs typeface="Arial"/>
              </a:rPr>
            </a:br>
            <a:r>
              <a:rPr lang="en-US" sz="1200" dirty="0">
                <a:latin typeface="Montserrat" panose="00000500000000000000" pitchFamily="2" charset="0"/>
                <a:cs typeface="Arial"/>
              </a:rPr>
              <a:t>grapefruit, pineapple and other citrus fruit. Prepare the acidic fruit(s) first then cut the other fruits, </a:t>
            </a:r>
            <a:br>
              <a:rPr lang="en-US" sz="1200" dirty="0">
                <a:latin typeface="Montserrat" panose="00000500000000000000" pitchFamily="2" charset="0"/>
                <a:cs typeface="Arial"/>
              </a:rPr>
            </a:br>
            <a:r>
              <a:rPr lang="en-US" sz="1200" dirty="0">
                <a:latin typeface="Montserrat" panose="00000500000000000000" pitchFamily="2" charset="0"/>
                <a:cs typeface="Arial"/>
              </a:rPr>
              <a:t>mixing them with in the acidic fruit(s) as you prepare them.</a:t>
            </a:r>
          </a:p>
          <a:p>
            <a:endParaRPr lang="en-US" sz="1200" dirty="0">
              <a:latin typeface="Montserrat" panose="00000500000000000000" pitchFamily="2" charset="0"/>
            </a:endParaRPr>
          </a:p>
          <a:p>
            <a:pPr marL="6349" marR="48568"/>
            <a:r>
              <a:rPr lang="en-US" sz="1200" dirty="0">
                <a:latin typeface="Montserrat" panose="00000500000000000000" pitchFamily="2" charset="0"/>
                <a:cs typeface="Arial"/>
              </a:rPr>
              <a:t>Cut fruits as close to serving time as possible. Cover and refrigerate cut fruit until ready to serve. Refrigerate peeled/cut fruits and vegetables so they are at room temperature no longer than 2 hours, TOTAL time.</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399193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2</a:t>
            </a:r>
            <a:r>
              <a:rPr lang="en-US" sz="1200" b="1" dirty="0">
                <a:latin typeface="Montserrat" panose="00000500000000000000" pitchFamily="2" charset="0"/>
                <a:cs typeface="Arial"/>
              </a:rPr>
              <a:t>.</a:t>
            </a:r>
            <a:r>
              <a:rPr lang="en-US" sz="1200" b="1" spc="-5" dirty="0">
                <a:latin typeface="Montserrat" panose="00000500000000000000" pitchFamily="2" charset="0"/>
                <a:cs typeface="Arial"/>
              </a:rPr>
              <a:t> </a:t>
            </a:r>
            <a:r>
              <a:rPr lang="en-US" sz="1200" b="1" spc="7" dirty="0">
                <a:latin typeface="Montserrat" panose="00000500000000000000" pitchFamily="2" charset="0"/>
                <a:cs typeface="Arial"/>
              </a:rPr>
              <a:t>M</a:t>
            </a:r>
            <a:r>
              <a:rPr lang="en-US" sz="1200" b="1" dirty="0">
                <a:latin typeface="Montserrat" panose="00000500000000000000" pitchFamily="2" charset="0"/>
                <a:cs typeface="Arial"/>
              </a:rPr>
              <a:t>ake</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m</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st</a:t>
            </a:r>
            <a:r>
              <a:rPr lang="en-US" sz="1200" b="1" spc="-2" dirty="0">
                <a:latin typeface="Montserrat" panose="00000500000000000000" pitchFamily="2" charset="0"/>
                <a:cs typeface="Arial"/>
              </a:rPr>
              <a:t> o</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r</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mel</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n</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ll</a:t>
            </a:r>
            <a:r>
              <a:rPr lang="en-US" sz="1200" b="1" dirty="0">
                <a:latin typeface="Montserrat" panose="00000500000000000000" pitchFamily="2" charset="0"/>
                <a:cs typeface="Arial"/>
              </a:rPr>
              <a:t>e</a:t>
            </a:r>
            <a:r>
              <a:rPr lang="en-US" sz="1200" b="1" spc="-35" dirty="0">
                <a:latin typeface="Montserrat" panose="00000500000000000000" pitchFamily="2" charset="0"/>
                <a:cs typeface="Arial"/>
              </a:rPr>
              <a:t>r</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6349"/>
            <a:r>
              <a:rPr lang="en-US" sz="1200" spc="-5" dirty="0">
                <a:latin typeface="Montserrat" panose="00000500000000000000" pitchFamily="2" charset="0"/>
                <a:cs typeface="Arial"/>
              </a:rPr>
              <a:t>M</a:t>
            </a:r>
            <a:r>
              <a:rPr lang="en-US" sz="1200" dirty="0">
                <a:latin typeface="Montserrat" panose="00000500000000000000" pitchFamily="2" charset="0"/>
                <a:cs typeface="Arial"/>
              </a:rPr>
              <a:t>elon</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ballers,</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chen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gadget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scoop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each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handle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about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6</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inches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long,</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can sa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aluable</a:t>
            </a:r>
            <a:r>
              <a:rPr lang="en-US" sz="1200" spc="-5" dirty="0">
                <a:latin typeface="Montserrat" panose="00000500000000000000" pitchFamily="2" charset="0"/>
                <a:cs typeface="Arial"/>
              </a:rPr>
              <a:t> </a:t>
            </a:r>
            <a:br>
              <a:rPr lang="en-US" sz="1200" spc="-5"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preparing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eggies.</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balls,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use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baller</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apples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ay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inner</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brane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pepper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scoop</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 inside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 a</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cherry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appeti</a:t>
            </a:r>
            <a:r>
              <a:rPr lang="en-US" sz="1200" spc="2" dirty="0">
                <a:latin typeface="Montserrat" panose="00000500000000000000" pitchFamily="2" charset="0"/>
                <a:cs typeface="Arial"/>
              </a:rPr>
              <a:t>z</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30" dirty="0">
                <a:latin typeface="Montserrat" panose="00000500000000000000" pitchFamily="2" charset="0"/>
                <a:cs typeface="Arial"/>
              </a:rPr>
              <a:t> </a:t>
            </a:r>
            <a:r>
              <a:rPr lang="en-US" sz="1200" spc="-27" dirty="0">
                <a:latin typeface="Montserrat" panose="00000500000000000000" pitchFamily="2" charset="0"/>
                <a:cs typeface="Arial"/>
              </a:rPr>
              <a:t>T</a:t>
            </a:r>
            <a:r>
              <a:rPr lang="en-US" sz="1200" dirty="0">
                <a:latin typeface="Montserrat" panose="00000500000000000000" pitchFamily="2" charset="0"/>
                <a:cs typeface="Arial"/>
              </a:rPr>
              <a:t>ry</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oes</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ori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una</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sand</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ich</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x</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87"/>
            <a:r>
              <a:rPr lang="en-US" sz="1200" spc="-5" dirty="0">
                <a:latin typeface="Montserrat" panose="00000500000000000000" pitchFamily="2" charset="0"/>
                <a:cs typeface="Arial"/>
              </a:rPr>
              <a:t>R</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seeds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surroundi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pulp</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eggies like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cucu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zucchini papa</a:t>
            </a:r>
            <a:r>
              <a:rPr lang="en-US" sz="1200" spc="-12" dirty="0">
                <a:latin typeface="Montserrat" panose="00000500000000000000" pitchFamily="2" charset="0"/>
                <a:cs typeface="Arial"/>
              </a:rPr>
              <a:t>y</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ki</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endParaRPr lang="en-US" sz="1200" dirty="0">
              <a:latin typeface="Montserrat" panose="00000500000000000000" pitchFamily="2" charset="0"/>
            </a:endParaRPr>
          </a:p>
          <a:p>
            <a:pPr>
              <a:spcBef>
                <a:spcPts val="5"/>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S</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oop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insides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pota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ic</a:t>
            </a:r>
            <a:r>
              <a:rPr lang="en-US" sz="1200" spc="10" dirty="0">
                <a:latin typeface="Montserrat" panose="00000500000000000000" pitchFamily="2" charset="0"/>
                <a:cs typeface="Arial"/>
              </a:rPr>
              <a:t>e</a:t>
            </a:r>
            <a:r>
              <a:rPr lang="en-US" sz="1200" dirty="0">
                <a:latin typeface="Montserrat" panose="00000500000000000000" pitchFamily="2" charset="0"/>
                <a:cs typeface="Arial"/>
              </a:rPr>
              <a:t>-baked</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pota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s.</a:t>
            </a:r>
          </a:p>
        </p:txBody>
      </p:sp>
      <p:sp>
        <p:nvSpPr>
          <p:cNvPr id="9" name="object 2"/>
          <p:cNvSpPr txBox="1">
            <a:spLocks noChangeArrowheads="1"/>
          </p:cNvSpPr>
          <p:nvPr/>
        </p:nvSpPr>
        <p:spPr bwMode="auto">
          <a:xfrm>
            <a:off x="2642303" y="1088169"/>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2613769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3.</a:t>
            </a:r>
            <a:r>
              <a:rPr lang="en-US" sz="1200" b="1" spc="-7" dirty="0">
                <a:latin typeface="Montserrat" panose="00000500000000000000" pitchFamily="2" charset="0"/>
                <a:cs typeface="Arial"/>
              </a:rPr>
              <a:t> </a:t>
            </a:r>
            <a:r>
              <a:rPr lang="en-US" sz="1200" b="1" spc="-57" dirty="0">
                <a:latin typeface="Montserrat" panose="00000500000000000000" pitchFamily="2" charset="0"/>
                <a:cs typeface="Arial"/>
              </a:rPr>
              <a:t>T</a:t>
            </a:r>
            <a:r>
              <a:rPr lang="en-US" sz="1200" b="1" dirty="0">
                <a:latin typeface="Montserrat" panose="00000500000000000000" pitchFamily="2" charset="0"/>
                <a:cs typeface="Arial"/>
              </a:rPr>
              <a:t>ake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salad</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p</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nn</a:t>
            </a:r>
            <a:r>
              <a:rPr lang="en-US" sz="1200" b="1" dirty="0">
                <a:latin typeface="Montserrat" panose="00000500000000000000" pitchFamily="2" charset="0"/>
                <a:cs typeface="Arial"/>
              </a:rPr>
              <a:t>er</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p</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a:spcBef>
                <a:spcPts val="7"/>
              </a:spcBef>
            </a:pPr>
            <a:endParaRPr lang="en-US" sz="1200" dirty="0">
              <a:latin typeface="Montserrat" panose="00000500000000000000" pitchFamily="2" charset="0"/>
            </a:endParaRPr>
          </a:p>
          <a:p>
            <a:pPr marL="6349"/>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easiest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7" dirty="0">
                <a:latin typeface="Montserrat" panose="00000500000000000000" pitchFamily="2" charset="0"/>
                <a:cs typeface="Arial"/>
              </a:rPr>
              <a:t> </a:t>
            </a:r>
            <a:r>
              <a:rPr lang="en-US" sz="1200" b="1" spc="-2" dirty="0">
                <a:latin typeface="Montserrat" panose="00000500000000000000" pitchFamily="2" charset="0"/>
                <a:cs typeface="Arial"/>
              </a:rPr>
              <a:t>qu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ckest</a:t>
            </a:r>
            <a:r>
              <a:rPr lang="en-US" sz="1200" b="1"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ay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dry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greens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spinne</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p>
          <a:p>
            <a:pPr marL="6349" marR="36188">
              <a:spcBef>
                <a:spcPts val="2"/>
              </a:spcBef>
            </a:pPr>
            <a:r>
              <a:rPr lang="en-US" sz="1200" dirty="0">
                <a:latin typeface="Montserrat" panose="00000500000000000000" pitchFamily="2" charset="0"/>
                <a:cs typeface="Arial"/>
              </a:rPr>
              <a:t>A</a:t>
            </a:r>
            <a:r>
              <a:rPr lang="en-US" sz="1200" spc="-37"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spinner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uses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centri</a:t>
            </a:r>
            <a:r>
              <a:rPr lang="en-US" sz="1200" spc="2" dirty="0">
                <a:latin typeface="Montserrat" panose="00000500000000000000" pitchFamily="2" charset="0"/>
                <a:cs typeface="Arial"/>
              </a:rPr>
              <a:t>f</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gal</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orce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reshly</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greens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 herbs.</a:t>
            </a:r>
            <a:r>
              <a:rPr lang="en-US" sz="1200" spc="-30"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greens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placed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perfora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basket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larger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outer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 is co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ered</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lid</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gea</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-op</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7"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handle,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pull-cord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knob</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 inner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basket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spin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f</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outer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a:t>
            </a:r>
          </a:p>
          <a:p>
            <a:pPr marL="6349" marR="36188">
              <a:spcBef>
                <a:spcPts val="2"/>
              </a:spcBef>
            </a:pPr>
            <a:endParaRPr lang="en-US" sz="1200" dirty="0">
              <a:latin typeface="Montserrat" panose="00000500000000000000" pitchFamily="2" charset="0"/>
              <a:cs typeface="Arial"/>
            </a:endParaRPr>
          </a:p>
          <a:p>
            <a:pPr marL="6349" marR="6349"/>
            <a:r>
              <a:rPr lang="en-US" sz="1200" dirty="0">
                <a:latin typeface="Montserrat" panose="00000500000000000000" pitchFamily="2" charset="0"/>
                <a:cs typeface="Arial"/>
              </a:rPr>
              <a:t>Pack</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greens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ligh</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ly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oid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ercro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ding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bruising</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5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spinning,</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f</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aining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ois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ure</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clean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paper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els.</a:t>
            </a:r>
          </a:p>
          <a:p>
            <a:endParaRPr lang="en-US" sz="1200" dirty="0">
              <a:latin typeface="Montserrat" panose="00000500000000000000" pitchFamily="2" charset="0"/>
            </a:endParaRPr>
          </a:p>
          <a:p>
            <a:pPr marL="6349" marR="82533"/>
            <a:r>
              <a:rPr lang="en-US" sz="1200" spc="7" dirty="0">
                <a:latin typeface="Montserrat" panose="00000500000000000000" pitchFamily="2" charset="0"/>
                <a:cs typeface="Arial"/>
              </a:rPr>
              <a:t>W</a:t>
            </a:r>
            <a:r>
              <a:rPr lang="en-US" sz="1200" dirty="0">
                <a:latin typeface="Montserrat" panose="00000500000000000000" pitchFamily="2" charset="0"/>
                <a:cs typeface="Arial"/>
              </a:rPr>
              <a:t>hen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purchasing</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spinne</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30"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a</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odel</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urd</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 has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br>
              <a:rPr lang="en-US" sz="1200" spc="-2" dirty="0">
                <a:latin typeface="Montserrat" panose="00000500000000000000" pitchFamily="2" charset="0"/>
                <a:cs typeface="Arial"/>
              </a:rPr>
            </a:b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lid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spins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easil</a:t>
            </a:r>
            <a:r>
              <a:rPr lang="en-US" sz="1200" spc="-62" dirty="0">
                <a:latin typeface="Montserrat" panose="00000500000000000000" pitchFamily="2" charset="0"/>
                <a:cs typeface="Arial"/>
              </a:rPr>
              <a:t>y</a:t>
            </a:r>
            <a:r>
              <a:rPr lang="en-US" sz="1200"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hoose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odel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large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enough</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go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hrough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eral</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spc="2" dirty="0">
                <a:latin typeface="Montserrat" panose="00000500000000000000" pitchFamily="2" charset="0"/>
                <a:cs typeface="Arial"/>
              </a:rPr>
              <a:t>"</a:t>
            </a:r>
            <a:r>
              <a:rPr lang="en-US" sz="1200" dirty="0">
                <a:latin typeface="Montserrat" panose="00000500000000000000" pitchFamily="2" charset="0"/>
                <a:cs typeface="Arial"/>
              </a:rPr>
              <a:t>spin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cles"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dry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greens.</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52059"/>
            <a:r>
              <a:rPr lang="en-US" sz="1200" dirty="0">
                <a:latin typeface="Montserrat" panose="00000500000000000000" pitchFamily="2" charset="0"/>
                <a:cs typeface="Arial"/>
              </a:rPr>
              <a:t>A</a:t>
            </a:r>
            <a:r>
              <a:rPr lang="en-US" sz="1200" spc="-37" dirty="0">
                <a:latin typeface="Montserrat" panose="00000500000000000000" pitchFamily="2" charset="0"/>
                <a:cs typeface="Arial"/>
              </a:rPr>
              <a:t> </a:t>
            </a:r>
            <a:r>
              <a:rPr lang="en-US" sz="1200" dirty="0">
                <a:latin typeface="Montserrat" panose="00000500000000000000" pitchFamily="2" charset="0"/>
                <a:cs typeface="Arial"/>
              </a:rPr>
              <a:t>salad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spinner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also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used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dry</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grapes.</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preparing s</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all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ers</a:t>
            </a:r>
            <a:r>
              <a:rPr lang="en-US" sz="1200" spc="-25" dirty="0">
                <a:latin typeface="Montserrat" panose="00000500000000000000" pitchFamily="2" charset="0"/>
                <a:cs typeface="Arial"/>
              </a:rPr>
              <a:t> </a:t>
            </a:r>
            <a:br>
              <a:rPr lang="en-US" sz="1200" spc="-25" dirty="0">
                <a:latin typeface="Montserrat" panose="00000500000000000000" pitchFamily="2" charset="0"/>
                <a:cs typeface="Arial"/>
              </a:rPr>
            </a:br>
            <a:r>
              <a:rPr lang="en-US" sz="1200" dirty="0">
                <a:latin typeface="Montserrat" panose="00000500000000000000" pitchFamily="2" charset="0"/>
                <a:cs typeface="Arial"/>
              </a:rPr>
              <a:t>of grapes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garnishin</a:t>
            </a:r>
            <a:r>
              <a:rPr lang="en-US" sz="1200" spc="-7" dirty="0">
                <a:latin typeface="Montserrat" panose="00000500000000000000" pitchFamily="2" charset="0"/>
                <a:cs typeface="Arial"/>
              </a:rPr>
              <a:t>g</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ers</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scissor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3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helps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keep</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grapes a</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ach</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72294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38618" y="2094614"/>
            <a:ext cx="8518332"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4.</a:t>
            </a:r>
            <a:r>
              <a:rPr lang="en-US" sz="1200" b="1" spc="-7" dirty="0">
                <a:latin typeface="Montserrat" panose="00000500000000000000" pitchFamily="2" charset="0"/>
                <a:cs typeface="Arial"/>
              </a:rPr>
              <a:t> </a:t>
            </a:r>
            <a:r>
              <a:rPr lang="en-US" sz="1200" b="1" spc="-5" dirty="0">
                <a:latin typeface="Montserrat" panose="00000500000000000000" pitchFamily="2" charset="0"/>
                <a:cs typeface="Arial"/>
              </a:rPr>
              <a:t>D</a:t>
            </a:r>
            <a:r>
              <a:rPr lang="en-US" sz="1200" b="1" dirty="0">
                <a:latin typeface="Montserrat" panose="00000500000000000000" pitchFamily="2" charset="0"/>
                <a:cs typeface="Arial"/>
              </a:rPr>
              <a:t>o t</a:t>
            </a:r>
            <a:r>
              <a:rPr lang="en-US" sz="1200" b="1" spc="-2" dirty="0">
                <a:latin typeface="Montserrat" panose="00000500000000000000" pitchFamily="2" charset="0"/>
                <a:cs typeface="Arial"/>
              </a:rPr>
              <a:t>h</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15"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th</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ra</a:t>
            </a:r>
            <a:r>
              <a:rPr lang="en-US" sz="1200" b="1" spc="-5" dirty="0">
                <a:latin typeface="Montserrat" panose="00000500000000000000" pitchFamily="2" charset="0"/>
                <a:cs typeface="Arial"/>
              </a:rPr>
              <a:t>d</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es</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ef</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refr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era</a:t>
            </a:r>
            <a:r>
              <a:rPr lang="en-US" sz="1200" b="1" spc="-7"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spc="-10" dirty="0">
                <a:latin typeface="Montserrat" panose="00000500000000000000" pitchFamily="2" charset="0"/>
                <a:cs typeface="Arial"/>
              </a:rPr>
              <a:t>o</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6349"/>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leafy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radish</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ops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ac</a:t>
            </a:r>
            <a:r>
              <a:rPr lang="en-US" sz="1200" spc="-7" dirty="0">
                <a:latin typeface="Montserrat" panose="00000500000000000000" pitchFamily="2" charset="0"/>
                <a:cs typeface="Arial"/>
              </a:rPr>
              <a:t>h</a:t>
            </a:r>
            <a:r>
              <a:rPr lang="en-US" sz="1200" dirty="0">
                <a:latin typeface="Montserrat" panose="00000500000000000000" pitchFamily="2" charset="0"/>
                <a:cs typeface="Arial"/>
              </a:rPr>
              <a:t>ed,</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oring.</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R</a:t>
            </a:r>
            <a:r>
              <a:rPr lang="en-US" sz="1200" dirty="0">
                <a:latin typeface="Montserrat" panose="00000500000000000000" pitchFamily="2" charset="0"/>
                <a:cs typeface="Arial"/>
              </a:rPr>
              <a:t>adishes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don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keep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ops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un</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radishes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open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perfora</a:t>
            </a:r>
            <a:r>
              <a:rPr lang="en-US" sz="1200" spc="-5" dirty="0">
                <a:latin typeface="Montserrat" panose="00000500000000000000" pitchFamily="2" charset="0"/>
                <a:cs typeface="Arial"/>
              </a:rPr>
              <a:t>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bag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a:t>
            </a:r>
            <a:r>
              <a:rPr lang="en-US" sz="1200" spc="-7" dirty="0">
                <a:latin typeface="Montserrat" panose="00000500000000000000" pitchFamily="2" charset="0"/>
                <a:cs typeface="Arial"/>
              </a:rPr>
              <a:t>era</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r cri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per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dra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separate</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one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spc="-15" dirty="0">
                <a:latin typeface="Montserrat" panose="00000500000000000000" pitchFamily="2" charset="0"/>
                <a:cs typeface="Arial"/>
              </a:rPr>
              <a:t>W</a:t>
            </a:r>
            <a:r>
              <a:rPr lang="en-US" sz="1200" dirty="0">
                <a:latin typeface="Montserrat" panose="00000500000000000000" pitchFamily="2" charset="0"/>
                <a:cs typeface="Arial"/>
              </a:rPr>
              <a:t>ash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radishes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rim</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 roots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just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using.</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38618"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148519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Bite 5. Separate fruits and vegetables from these foods.</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118721"/>
            <a:r>
              <a:rPr lang="en-US" sz="1200" dirty="0">
                <a:latin typeface="Montserrat" panose="00000500000000000000" pitchFamily="2" charset="0"/>
                <a:cs typeface="Arial"/>
              </a:rPr>
              <a:t>“Keep fruits and vegetables that will be eaten raw separate from other foods such as raw meat, poultry </a:t>
            </a:r>
            <a:br>
              <a:rPr lang="en-US" sz="1200" dirty="0">
                <a:latin typeface="Montserrat" panose="00000500000000000000" pitchFamily="2" charset="0"/>
                <a:cs typeface="Arial"/>
              </a:rPr>
            </a:br>
            <a:r>
              <a:rPr lang="en-US" sz="1200" dirty="0">
                <a:latin typeface="Montserrat" panose="00000500000000000000" pitchFamily="2" charset="0"/>
                <a:cs typeface="Arial"/>
              </a:rPr>
              <a:t>or seafood - and from kitchen utensils used for those products,” (Food and Drug Administration (FDA)). The FDA gives these additional recommendations:</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Wash cutting boards, dishes, utensils and countertops with hot water and soap between the preparation </a:t>
            </a:r>
            <a:br>
              <a:rPr lang="en-US" sz="1200" dirty="0">
                <a:latin typeface="Montserrat" panose="00000500000000000000" pitchFamily="2" charset="0"/>
                <a:cs typeface="Arial"/>
              </a:rPr>
            </a:br>
            <a:r>
              <a:rPr lang="en-US" sz="1200" dirty="0">
                <a:latin typeface="Montserrat" panose="00000500000000000000" pitchFamily="2" charset="0"/>
                <a:cs typeface="Arial"/>
              </a:rPr>
              <a:t>of raw meat, poultry and seafood products and the preparation of produce that will not be cooked.</a:t>
            </a:r>
          </a:p>
          <a:p>
            <a:endParaRPr lang="en-US" sz="1200" dirty="0">
              <a:latin typeface="Montserrat" panose="00000500000000000000" pitchFamily="2" charset="0"/>
            </a:endParaRPr>
          </a:p>
          <a:p>
            <a:pPr marL="6349" marR="418699"/>
            <a:r>
              <a:rPr lang="en-US" sz="1200" dirty="0">
                <a:latin typeface="Montserrat" panose="00000500000000000000" pitchFamily="2" charset="0"/>
                <a:cs typeface="Arial"/>
              </a:rPr>
              <a:t>For added protection, kitchen sanitizers can be used on cutting boards and countertops periodically. Try a solution of one teaspoon of chlorine bleach to one quart of water.</a:t>
            </a:r>
            <a:endParaRPr lang="en-US" sz="1200" dirty="0">
              <a:latin typeface="Montserrat" panose="00000500000000000000" pitchFamily="2" charset="0"/>
            </a:endParaRPr>
          </a:p>
          <a:p>
            <a:pPr>
              <a:spcBef>
                <a:spcPts val="11"/>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If you use plastic or other nonporous cutting boards, run them through the dishwasher.</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3115929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6.</a:t>
            </a:r>
            <a:r>
              <a:rPr lang="en-US" sz="1200" b="1" spc="-7" dirty="0">
                <a:latin typeface="Montserrat" panose="00000500000000000000" pitchFamily="2" charset="0"/>
                <a:cs typeface="Arial"/>
              </a:rPr>
              <a:t> </a:t>
            </a:r>
            <a:r>
              <a:rPr lang="en-US" sz="1200" b="1" spc="-27" dirty="0">
                <a:latin typeface="Montserrat" panose="00000500000000000000" pitchFamily="2" charset="0"/>
                <a:cs typeface="Arial"/>
              </a:rPr>
              <a:t>W</a:t>
            </a:r>
            <a:r>
              <a:rPr lang="en-US" sz="1200" b="1" dirty="0">
                <a:latin typeface="Montserrat" panose="00000500000000000000" pitchFamily="2" charset="0"/>
                <a:cs typeface="Arial"/>
              </a:rPr>
              <a:t>ash</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10"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g</a:t>
            </a:r>
            <a:r>
              <a:rPr lang="en-US" sz="1200" b="1" dirty="0">
                <a:latin typeface="Montserrat" panose="00000500000000000000" pitchFamily="2" charset="0"/>
                <a:cs typeface="Arial"/>
              </a:rPr>
              <a:t>eta</a:t>
            </a:r>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es</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c</a:t>
            </a:r>
            <a:r>
              <a:rPr lang="en-US" sz="1200" b="1" spc="-5" dirty="0">
                <a:latin typeface="Montserrat" panose="00000500000000000000" pitchFamily="2" charset="0"/>
                <a:cs typeface="Arial"/>
              </a:rPr>
              <a:t>o</a:t>
            </a:r>
            <a:r>
              <a:rPr lang="en-US" sz="1200" b="1" dirty="0">
                <a:latin typeface="Montserrat" panose="00000500000000000000" pitchFamily="2" charset="0"/>
                <a:cs typeface="Arial"/>
              </a:rPr>
              <a:t>rrectl</a:t>
            </a:r>
            <a:r>
              <a:rPr lang="en-US" sz="1200" b="1" spc="-80" dirty="0">
                <a:latin typeface="Montserrat" panose="00000500000000000000" pitchFamily="2" charset="0"/>
                <a:cs typeface="Arial"/>
              </a:rPr>
              <a:t>y</a:t>
            </a:r>
            <a:r>
              <a:rPr lang="en-US" sz="1200" b="1" dirty="0">
                <a:latin typeface="Montserrat" panose="00000500000000000000" pitchFamily="2" charset="0"/>
                <a:cs typeface="Arial"/>
              </a:rPr>
              <a:t>.</a:t>
            </a:r>
          </a:p>
          <a:p>
            <a:pPr marL="6349"/>
            <a:endParaRPr lang="en-US" sz="1200" dirty="0">
              <a:latin typeface="Montserrat" panose="00000500000000000000" pitchFamily="2" charset="0"/>
              <a:cs typeface="Arial"/>
            </a:endParaRPr>
          </a:p>
          <a:p>
            <a:pPr marL="6349" marR="1097695">
              <a:spcBef>
                <a:spcPts val="232"/>
              </a:spcBef>
            </a:pP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A</a:t>
            </a:r>
            <a:r>
              <a:rPr lang="en-US" sz="1200" spc="-37" dirty="0">
                <a:latin typeface="Montserrat" panose="00000500000000000000" pitchFamily="2" charset="0"/>
                <a:cs typeface="Arial"/>
              </a:rPr>
              <a:t> </a:t>
            </a:r>
            <a:r>
              <a:rPr lang="en-US" sz="1200" dirty="0">
                <a:latin typeface="Montserrat" panose="00000500000000000000" pitchFamily="2" charset="0"/>
                <a:cs typeface="Arial"/>
              </a:rPr>
              <a:t>reco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ends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ollo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prepara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ips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 </a:t>
            </a:r>
            <a:br>
              <a:rPr lang="en-US" sz="1200" dirty="0">
                <a:latin typeface="Montserrat" panose="00000500000000000000" pitchFamily="2" charset="0"/>
                <a:cs typeface="Arial"/>
              </a:rPr>
            </a:br>
            <a:r>
              <a:rPr lang="en-US" sz="1200" spc="-2" dirty="0">
                <a:latin typeface="Montserrat" panose="00000500000000000000" pitchFamily="2" charset="0"/>
                <a:cs typeface="Arial"/>
              </a:rPr>
              <a:t>Pr</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bagged</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used</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ur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ashing.</a:t>
            </a:r>
          </a:p>
          <a:p>
            <a:pPr marL="6349"/>
            <a:r>
              <a:rPr lang="en-US" sz="1200" dirty="0">
                <a:latin typeface="Montserrat" panose="00000500000000000000" pitchFamily="2" charset="0"/>
                <a:cs typeface="Arial"/>
              </a:rPr>
              <a:t>As 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easure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caution,</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ash</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again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just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use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p>
          <a:p>
            <a:pPr marL="6349"/>
            <a:br>
              <a:rPr lang="en-US" sz="1200" spc="-7" dirty="0">
                <a:latin typeface="Montserrat" panose="00000500000000000000" pitchFamily="2" charset="0"/>
                <a:cs typeface="Arial"/>
              </a:rPr>
            </a:br>
            <a:r>
              <a:rPr lang="en-US" sz="1200" dirty="0">
                <a:latin typeface="Montserrat" panose="00000500000000000000" pitchFamily="2" charset="0"/>
                <a:cs typeface="Arial"/>
              </a:rPr>
              <a:t>Pr</a:t>
            </a:r>
            <a:r>
              <a:rPr lang="en-US" sz="1200" spc="17" dirty="0">
                <a:latin typeface="Montserrat" panose="00000500000000000000" pitchFamily="2" charset="0"/>
                <a:cs typeface="Arial"/>
              </a:rPr>
              <a:t>e</a:t>
            </a:r>
            <a:r>
              <a:rPr lang="en-US" sz="1200" dirty="0">
                <a:latin typeface="Montserrat" panose="00000500000000000000" pitchFamily="2" charset="0"/>
                <a:cs typeface="Arial"/>
              </a:rPr>
              <a:t>-cut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 pr</a:t>
            </a:r>
            <a:r>
              <a:rPr lang="en-US" sz="1200" spc="-2" dirty="0">
                <a:latin typeface="Montserrat" panose="00000500000000000000" pitchFamily="2" charset="0"/>
                <a:cs typeface="Arial"/>
              </a:rPr>
              <a:t>e</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open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bags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ashed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using.</a:t>
            </a:r>
          </a:p>
          <a:p>
            <a:endParaRPr lang="en-US" sz="1200" dirty="0">
              <a:latin typeface="Montserrat" panose="00000500000000000000" pitchFamily="2" charset="0"/>
            </a:endParaRPr>
          </a:p>
          <a:p>
            <a:pPr marL="6349" marR="102215"/>
            <a:r>
              <a:rPr lang="en-US" sz="1200" dirty="0">
                <a:latin typeface="Montserrat" panose="00000500000000000000" pitchFamily="2" charset="0"/>
                <a:cs typeface="Arial"/>
              </a:rPr>
              <a:t>Begin</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clean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hands.</a:t>
            </a:r>
            <a:r>
              <a:rPr lang="en-US" sz="1200" spc="-15" dirty="0">
                <a:latin typeface="Montserrat" panose="00000500000000000000" pitchFamily="2" charset="0"/>
                <a:cs typeface="Arial"/>
              </a:rPr>
              <a:t> W</a:t>
            </a:r>
            <a:r>
              <a:rPr lang="en-US" sz="1200" dirty="0">
                <a:latin typeface="Montserrat" panose="00000500000000000000" pitchFamily="2" charset="0"/>
                <a:cs typeface="Arial"/>
              </a:rPr>
              <a:t>ash</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hands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20</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seconds</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arm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soap</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 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preparing</a:t>
            </a:r>
            <a:r>
              <a:rPr lang="en-US" sz="1200" spc="-2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9"/>
            <a:r>
              <a:rPr lang="en-US" sz="1200" spc="-5" dirty="0">
                <a:latin typeface="Montserrat" panose="00000500000000000000" pitchFamily="2" charset="0"/>
                <a:cs typeface="Arial"/>
              </a:rPr>
              <a:t>C</a:t>
            </a:r>
            <a:r>
              <a:rPr lang="en-US" sz="1200" dirty="0">
                <a:latin typeface="Montserrat" panose="00000500000000000000" pitchFamily="2" charset="0"/>
                <a:cs typeface="Arial"/>
              </a:rPr>
              <a:t>ut 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ay any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aged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bruised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areas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egetables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preparing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eating. </a:t>
            </a:r>
            <a:br>
              <a:rPr lang="en-US" sz="1200" dirty="0">
                <a:latin typeface="Montserrat" panose="00000500000000000000" pitchFamily="2" charset="0"/>
                <a:cs typeface="Arial"/>
              </a:rPr>
            </a:br>
            <a:r>
              <a:rPr lang="en-US" sz="1200" dirty="0">
                <a:latin typeface="Montserrat" panose="00000500000000000000" pitchFamily="2" charset="0"/>
                <a:cs typeface="Arial"/>
              </a:rPr>
              <a:t>Produce</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looks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ro</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discarded.</a:t>
            </a:r>
          </a:p>
        </p:txBody>
      </p:sp>
      <p:sp>
        <p:nvSpPr>
          <p:cNvPr id="9" name="object 2"/>
          <p:cNvSpPr txBox="1">
            <a:spLocks noChangeArrowheads="1"/>
          </p:cNvSpPr>
          <p:nvPr/>
        </p:nvSpPr>
        <p:spPr bwMode="auto">
          <a:xfrm>
            <a:off x="2642303" y="1088169"/>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74173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6.</a:t>
            </a:r>
            <a:r>
              <a:rPr lang="en-US" sz="1200" b="1" spc="-7" dirty="0">
                <a:latin typeface="Montserrat" panose="00000500000000000000" pitchFamily="2" charset="0"/>
                <a:cs typeface="Arial"/>
              </a:rPr>
              <a:t> </a:t>
            </a:r>
            <a:r>
              <a:rPr lang="en-US" sz="1200" b="1" spc="-27" dirty="0">
                <a:latin typeface="Montserrat" panose="00000500000000000000" pitchFamily="2" charset="0"/>
                <a:cs typeface="Arial"/>
              </a:rPr>
              <a:t>W</a:t>
            </a:r>
            <a:r>
              <a:rPr lang="en-US" sz="1200" b="1" dirty="0">
                <a:latin typeface="Montserrat" panose="00000500000000000000" pitchFamily="2" charset="0"/>
                <a:cs typeface="Arial"/>
              </a:rPr>
              <a:t>ash</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10"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g</a:t>
            </a:r>
            <a:r>
              <a:rPr lang="en-US" sz="1200" b="1" dirty="0">
                <a:latin typeface="Montserrat" panose="00000500000000000000" pitchFamily="2" charset="0"/>
                <a:cs typeface="Arial"/>
              </a:rPr>
              <a:t>eta</a:t>
            </a:r>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es</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c</a:t>
            </a:r>
            <a:r>
              <a:rPr lang="en-US" sz="1200" b="1" spc="-5" dirty="0">
                <a:latin typeface="Montserrat" panose="00000500000000000000" pitchFamily="2" charset="0"/>
                <a:cs typeface="Arial"/>
              </a:rPr>
              <a:t>o</a:t>
            </a:r>
            <a:r>
              <a:rPr lang="en-US" sz="1200" b="1" dirty="0">
                <a:latin typeface="Montserrat" panose="00000500000000000000" pitchFamily="2" charset="0"/>
                <a:cs typeface="Arial"/>
              </a:rPr>
              <a:t>rrectl</a:t>
            </a:r>
            <a:r>
              <a:rPr lang="en-US" sz="1200" b="1" spc="-80" dirty="0">
                <a:latin typeface="Montserrat" panose="00000500000000000000" pitchFamily="2" charset="0"/>
                <a:cs typeface="Arial"/>
              </a:rPr>
              <a:t>y</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33331"/>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unpac</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egetable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as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packag</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not</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arked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a:t>
            </a:r>
            <a:r>
              <a:rPr lang="en-US" sz="1200" spc="15" dirty="0">
                <a:latin typeface="Montserrat" panose="00000500000000000000" pitchFamily="2" charset="0"/>
                <a:cs typeface="Arial"/>
              </a:rPr>
              <a:t>e</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 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horoughly</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eating.</a:t>
            </a:r>
            <a:r>
              <a:rPr lang="en-US" sz="1200" spc="-3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includes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gro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con</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entionally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 organically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 </a:t>
            </a:r>
            <a:br>
              <a:rPr lang="en-US" sz="1200" spc="-12" dirty="0">
                <a:latin typeface="Montserrat" panose="00000500000000000000" pitchFamily="2" charset="0"/>
                <a:cs typeface="Arial"/>
              </a:rPr>
            </a:b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purchas</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grocery</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arke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 </a:t>
            </a:r>
            <a:br>
              <a:rPr lang="en-US" sz="1200" dirty="0">
                <a:latin typeface="Montserrat" panose="00000500000000000000" pitchFamily="2" charset="0"/>
                <a:cs typeface="Arial"/>
              </a:rPr>
            </a:br>
            <a:r>
              <a:rPr lang="en-US" sz="1200" b="1" spc="-25" dirty="0">
                <a:latin typeface="Montserrat" panose="00000500000000000000" pitchFamily="2" charset="0"/>
                <a:cs typeface="Arial"/>
              </a:rPr>
              <a:t>W</a:t>
            </a:r>
            <a:r>
              <a:rPr lang="en-US" sz="1200" b="1" dirty="0">
                <a:latin typeface="Montserrat" panose="00000500000000000000" pitchFamily="2" charset="0"/>
                <a:cs typeface="Arial"/>
              </a:rPr>
              <a:t>ash 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10"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g</a:t>
            </a:r>
            <a:r>
              <a:rPr lang="en-US" sz="1200" b="1" dirty="0">
                <a:latin typeface="Montserrat" panose="00000500000000000000" pitchFamily="2" charset="0"/>
                <a:cs typeface="Arial"/>
              </a:rPr>
              <a:t>eta</a:t>
            </a:r>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es</a:t>
            </a:r>
            <a:r>
              <a:rPr lang="en-US" sz="1200" b="1" spc="-15" dirty="0">
                <a:latin typeface="Montserrat" panose="00000500000000000000" pitchFamily="2" charset="0"/>
                <a:cs typeface="Arial"/>
              </a:rPr>
              <a:t> </a:t>
            </a:r>
            <a:r>
              <a:rPr lang="en-US" sz="1200" b="1" spc="-2" dirty="0">
                <a:latin typeface="Montserrat" panose="00000500000000000000" pitchFamily="2" charset="0"/>
                <a:cs typeface="Arial"/>
              </a:rPr>
              <a:t>und</a:t>
            </a:r>
            <a:r>
              <a:rPr lang="en-US" sz="1200" b="1" dirty="0">
                <a:latin typeface="Montserrat" panose="00000500000000000000" pitchFamily="2" charset="0"/>
                <a:cs typeface="Arial"/>
              </a:rPr>
              <a:t>er</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unn</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10"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a</a:t>
            </a:r>
            <a:r>
              <a:rPr lang="en-US" sz="1200" b="1" spc="-7" dirty="0">
                <a:latin typeface="Montserrat" panose="00000500000000000000" pitchFamily="2" charset="0"/>
                <a:cs typeface="Arial"/>
              </a:rPr>
              <a:t>t</a:t>
            </a:r>
            <a:r>
              <a:rPr lang="en-US" sz="1200" b="1" dirty="0">
                <a:latin typeface="Montserrat" panose="00000500000000000000" pitchFamily="2" charset="0"/>
                <a:cs typeface="Arial"/>
              </a:rPr>
              <a:t>er</a:t>
            </a:r>
            <a:r>
              <a:rPr lang="en-US" sz="1200" b="1" spc="-20" dirty="0">
                <a:latin typeface="Montserrat" panose="00000500000000000000" pitchFamily="2" charset="0"/>
                <a:cs typeface="Arial"/>
              </a:rPr>
              <a:t> </a:t>
            </a:r>
            <a:r>
              <a:rPr lang="en-US" sz="1200" b="1" spc="2" dirty="0">
                <a:latin typeface="Montserrat" panose="00000500000000000000" pitchFamily="2" charset="0"/>
                <a:cs typeface="Arial"/>
              </a:rPr>
              <a:t>j</a:t>
            </a:r>
            <a:r>
              <a:rPr lang="en-US" sz="1200" b="1" spc="-2" dirty="0">
                <a:latin typeface="Montserrat" panose="00000500000000000000" pitchFamily="2" charset="0"/>
                <a:cs typeface="Arial"/>
              </a:rPr>
              <a:t>u</a:t>
            </a:r>
            <a:r>
              <a:rPr lang="en-US" sz="1200" b="1" dirty="0">
                <a:latin typeface="Montserrat" panose="00000500000000000000" pitchFamily="2" charset="0"/>
                <a:cs typeface="Arial"/>
              </a:rPr>
              <a:t>st</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ef</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re</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eati</a:t>
            </a:r>
            <a:r>
              <a:rPr lang="en-US" sz="1200" b="1" spc="-2" dirty="0">
                <a:latin typeface="Montserrat" panose="00000500000000000000" pitchFamily="2" charset="0"/>
                <a:cs typeface="Arial"/>
              </a:rPr>
              <a:t>ng</a:t>
            </a:r>
            <a:r>
              <a:rPr lang="en-US" sz="1200" b="1" dirty="0">
                <a:latin typeface="Montserrat" panose="00000500000000000000" pitchFamily="2" charset="0"/>
                <a:cs typeface="Arial"/>
              </a:rPr>
              <a:t>,</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c</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tt</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 c</a:t>
            </a:r>
            <a:r>
              <a:rPr lang="en-US" sz="1200" b="1" spc="-5" dirty="0">
                <a:latin typeface="Montserrat" panose="00000500000000000000" pitchFamily="2" charset="0"/>
                <a:cs typeface="Arial"/>
              </a:rPr>
              <a:t>o</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k</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ng</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a:spcBef>
                <a:spcPts val="12"/>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plan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peel</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eating,</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it is 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portant</a:t>
            </a:r>
            <a:r>
              <a:rPr lang="en-US" sz="1200" spc="-2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ash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ir</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a:t>
            </a:r>
          </a:p>
          <a:p>
            <a:endParaRPr lang="en-US" sz="1200" dirty="0">
              <a:latin typeface="Montserrat" panose="00000500000000000000" pitchFamily="2" charset="0"/>
            </a:endParaRPr>
          </a:p>
          <a:p>
            <a:pPr marL="6349" marR="6349"/>
            <a:r>
              <a:rPr lang="en-US" sz="1200" spc="-15" dirty="0">
                <a:latin typeface="Montserrat" panose="00000500000000000000" pitchFamily="2" charset="0"/>
                <a:cs typeface="Arial"/>
              </a:rPr>
              <a:t>W</a:t>
            </a:r>
            <a:r>
              <a:rPr lang="en-US" sz="1200" dirty="0">
                <a:latin typeface="Montserrat" panose="00000500000000000000" pitchFamily="2" charset="0"/>
                <a:cs typeface="Arial"/>
              </a:rPr>
              <a:t>ashi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egetables</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soap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deterg</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nt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using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ercial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ashes</a:t>
            </a:r>
            <a:r>
              <a:rPr lang="en-US" sz="1200" spc="-7" dirty="0">
                <a:latin typeface="Montserrat" panose="00000500000000000000" pitchFamily="2" charset="0"/>
                <a:cs typeface="Arial"/>
              </a:rPr>
              <a:t> </a:t>
            </a:r>
            <a:br>
              <a:rPr lang="en-US" sz="1200" spc="-7" dirty="0">
                <a:latin typeface="Montserrat" panose="00000500000000000000" pitchFamily="2" charset="0"/>
                <a:cs typeface="Arial"/>
              </a:rPr>
            </a:b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not reco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end</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p>
          <a:p>
            <a:pPr>
              <a:spcBef>
                <a:spcPts val="11"/>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S</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rub</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irm</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elons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cucu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clean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brush.</a:t>
            </a:r>
          </a:p>
          <a:p>
            <a:endParaRPr lang="en-US" sz="1200" dirty="0">
              <a:latin typeface="Montserrat" panose="00000500000000000000" pitchFamily="2" charset="0"/>
            </a:endParaRPr>
          </a:p>
          <a:p>
            <a:pPr marL="6349" marR="97136"/>
            <a:r>
              <a:rPr lang="en-US" sz="1200" spc="-5" dirty="0">
                <a:latin typeface="Montserrat" panose="00000500000000000000" pitchFamily="2" charset="0"/>
                <a:cs typeface="Arial"/>
              </a:rPr>
              <a:t>D</a:t>
            </a:r>
            <a:r>
              <a:rPr lang="en-US" sz="1200" dirty="0">
                <a:latin typeface="Montserrat" panose="00000500000000000000" pitchFamily="2" charset="0"/>
                <a:cs typeface="Arial"/>
              </a:rPr>
              <a:t>r</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produce</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clean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paper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ur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reduce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eria</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 presen</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a:t>
            </a:r>
          </a:p>
        </p:txBody>
      </p:sp>
      <p:sp>
        <p:nvSpPr>
          <p:cNvPr id="9" name="object 2"/>
          <p:cNvSpPr txBox="1">
            <a:spLocks noChangeArrowheads="1"/>
          </p:cNvSpPr>
          <p:nvPr/>
        </p:nvSpPr>
        <p:spPr bwMode="auto">
          <a:xfrm>
            <a:off x="2642303" y="107919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149125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7.</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Ke</a:t>
            </a:r>
            <a:r>
              <a:rPr lang="en-US" sz="1200" b="1" spc="-2" dirty="0">
                <a:latin typeface="Montserrat" panose="00000500000000000000" pitchFamily="2" charset="0"/>
                <a:cs typeface="Arial"/>
              </a:rPr>
              <a:t>e</a:t>
            </a:r>
            <a:r>
              <a:rPr lang="en-US" sz="1200" b="1" dirty="0">
                <a:latin typeface="Montserrat" panose="00000500000000000000" pitchFamily="2" charset="0"/>
                <a:cs typeface="Arial"/>
              </a:rPr>
              <a:t>p</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fruits</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eg</a:t>
            </a:r>
            <a:r>
              <a:rPr lang="en-US" sz="1200" b="1" spc="-2" dirty="0">
                <a:latin typeface="Montserrat" panose="00000500000000000000" pitchFamily="2" charset="0"/>
                <a:cs typeface="Arial"/>
              </a:rPr>
              <a:t>e</a:t>
            </a:r>
            <a:r>
              <a:rPr lang="en-US" sz="1200" b="1" dirty="0">
                <a:latin typeface="Montserrat" panose="00000500000000000000" pitchFamily="2" charset="0"/>
                <a:cs typeface="Arial"/>
              </a:rPr>
              <a:t>tables</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se</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arate</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refr</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gera</a:t>
            </a:r>
            <a:r>
              <a:rPr lang="en-US" sz="1200" b="1" spc="-5"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47" dirty="0">
                <a:latin typeface="Montserrat" panose="00000500000000000000" pitchFamily="2" charset="0"/>
                <a:cs typeface="Arial"/>
              </a:rPr>
              <a:t>r</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127926"/>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or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per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dra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separate</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one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egetable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 </a:t>
            </a:r>
            <a:br>
              <a:rPr lang="en-US" sz="1200" dirty="0">
                <a:latin typeface="Montserrat" panose="00000500000000000000" pitchFamily="2" charset="0"/>
                <a:cs typeface="Arial"/>
              </a:rPr>
            </a:b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f</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lene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gas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shorten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orage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egetable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br>
              <a:rPr lang="en-US" sz="1200" spc="-17" dirty="0">
                <a:latin typeface="Montserrat" panose="00000500000000000000" pitchFamily="2" charset="0"/>
                <a:cs typeface="Arial"/>
              </a:rPr>
            </a:b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egetables 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f</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odors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absorbed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ect</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qualit</a:t>
            </a:r>
            <a:r>
              <a:rPr lang="en-US" sz="1200" spc="-50" dirty="0">
                <a:latin typeface="Montserrat" panose="00000500000000000000" pitchFamily="2" charset="0"/>
                <a:cs typeface="Arial"/>
              </a:rPr>
              <a:t>y</a:t>
            </a:r>
            <a:r>
              <a:rPr lang="en-US" sz="1200" dirty="0">
                <a:latin typeface="Montserrat" panose="00000500000000000000" pitchFamily="2" charset="0"/>
                <a:cs typeface="Arial"/>
              </a:rPr>
              <a:t>.</a:t>
            </a:r>
          </a:p>
          <a:p>
            <a:pPr>
              <a:spcBef>
                <a:spcPts val="12"/>
              </a:spcBef>
            </a:pPr>
            <a:endParaRPr lang="en-US" sz="1200" dirty="0">
              <a:latin typeface="Montserrat" panose="00000500000000000000" pitchFamily="2" charset="0"/>
            </a:endParaRPr>
          </a:p>
          <a:p>
            <a:pPr>
              <a:spcBef>
                <a:spcPts val="12"/>
              </a:spcBef>
            </a:pPr>
            <a:endParaRPr lang="en-US" sz="1200" dirty="0">
              <a:latin typeface="Montserrat" panose="00000500000000000000" pitchFamily="2" charset="0"/>
            </a:endParaRPr>
          </a:p>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8.</a:t>
            </a:r>
            <a:r>
              <a:rPr lang="en-US" sz="1200" b="1" spc="-7" dirty="0">
                <a:latin typeface="Montserrat" panose="00000500000000000000" pitchFamily="2" charset="0"/>
                <a:cs typeface="Arial"/>
              </a:rPr>
              <a:t> </a:t>
            </a:r>
            <a:r>
              <a:rPr lang="en-US" sz="1200" b="1" spc="-5" dirty="0">
                <a:latin typeface="Montserrat" panose="00000500000000000000" pitchFamily="2" charset="0"/>
                <a:cs typeface="Arial"/>
              </a:rPr>
              <a:t>K</a:t>
            </a:r>
            <a:r>
              <a:rPr lang="en-US" sz="1200" b="1" spc="-2" dirty="0">
                <a:latin typeface="Montserrat" panose="00000500000000000000" pitchFamily="2" charset="0"/>
                <a:cs typeface="Arial"/>
              </a:rPr>
              <a:t>no</a:t>
            </a:r>
            <a:r>
              <a:rPr lang="en-US" sz="1200" b="1" dirty="0">
                <a:latin typeface="Montserrat" panose="00000500000000000000" pitchFamily="2" charset="0"/>
                <a:cs typeface="Arial"/>
              </a:rPr>
              <a:t>w</a:t>
            </a:r>
            <a:r>
              <a:rPr lang="en-US" sz="1200" b="1" spc="-2"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2" dirty="0">
                <a:latin typeface="Montserrat" panose="00000500000000000000" pitchFamily="2" charset="0"/>
                <a:cs typeface="Arial"/>
              </a:rPr>
              <a:t>hi</a:t>
            </a:r>
            <a:r>
              <a:rPr lang="en-US" sz="1200" b="1" dirty="0">
                <a:latin typeface="Montserrat" panose="00000500000000000000" pitchFamily="2" charset="0"/>
                <a:cs typeface="Arial"/>
              </a:rPr>
              <a:t>ch</a:t>
            </a:r>
            <a:r>
              <a:rPr lang="en-US" sz="1200" b="1" spc="-25"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en</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after</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e</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cke</a:t>
            </a:r>
            <a:r>
              <a:rPr lang="en-US" sz="1200" b="1" spc="7" dirty="0">
                <a:latin typeface="Montserrat" panose="00000500000000000000" pitchFamily="2" charset="0"/>
                <a:cs typeface="Arial"/>
              </a:rPr>
              <a:t>d</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Apri</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bananas,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cantalo</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pe,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ki</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nec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ine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peaches,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plantains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continue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a:t>
            </a:r>
            <a:br>
              <a:rPr lang="en-US" sz="1200" dirty="0">
                <a:latin typeface="Montserrat" panose="00000500000000000000" pitchFamily="2" charset="0"/>
                <a:cs typeface="Arial"/>
              </a:rPr>
            </a:br>
            <a:r>
              <a:rPr lang="en-US" sz="1200" dirty="0">
                <a:latin typeface="Montserrat" panose="00000500000000000000" pitchFamily="2" charset="0"/>
                <a:cs typeface="Arial"/>
              </a:rPr>
              <a:t>ripen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picked.</a:t>
            </a:r>
            <a:r>
              <a:rPr lang="en-US" sz="1200" spc="-3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ually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also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continues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ripen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picking. </a:t>
            </a:r>
            <a:br>
              <a:rPr lang="en-US" sz="1200" dirty="0">
                <a:latin typeface="Montserrat" panose="00000500000000000000" pitchFamily="2" charset="0"/>
                <a:cs typeface="Arial"/>
              </a:rPr>
            </a:b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pick</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buy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ripe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read</a:t>
            </a:r>
            <a:r>
              <a:rPr lang="en-US" sz="1200" spc="-2" dirty="0">
                <a:latin typeface="Montserrat" panose="00000500000000000000" pitchFamily="2" charset="0"/>
                <a:cs typeface="Arial"/>
              </a:rPr>
              <a:t>y</a:t>
            </a:r>
            <a:r>
              <a:rPr lang="en-US" sz="1200" dirty="0">
                <a:latin typeface="Montserrat" panose="00000500000000000000" pitchFamily="2" charset="0"/>
                <a:cs typeface="Arial"/>
              </a:rPr>
              <a: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o-e</a:t>
            </a:r>
            <a:r>
              <a:rPr lang="en-US" sz="1200" spc="-7" dirty="0">
                <a:latin typeface="Montserrat" panose="00000500000000000000" pitchFamily="2" charset="0"/>
                <a:cs typeface="Arial"/>
              </a:rPr>
              <a:t>a</a:t>
            </a:r>
            <a:r>
              <a:rPr lang="en-US" sz="1200" dirty="0">
                <a:latin typeface="Montserrat" panose="00000500000000000000" pitchFamily="2" charset="0"/>
                <a:cs typeface="Arial"/>
              </a:rPr>
              <a:t>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include: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apples,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cherrie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grapef</a:t>
            </a:r>
            <a:r>
              <a:rPr lang="en-US" sz="1200" spc="-5" dirty="0">
                <a:latin typeface="Montserrat" panose="00000500000000000000" pitchFamily="2" charset="0"/>
                <a:cs typeface="Arial"/>
              </a:rPr>
              <a:t>r</a:t>
            </a:r>
            <a:r>
              <a:rPr lang="en-US" sz="1200" dirty="0">
                <a:latin typeface="Montserrat" panose="00000500000000000000" pitchFamily="2" charset="0"/>
                <a:cs typeface="Arial"/>
              </a:rPr>
              <a:t>ui</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 gr</a:t>
            </a:r>
            <a:r>
              <a:rPr lang="en-US" sz="1200" spc="-2" dirty="0">
                <a:latin typeface="Montserrat" panose="00000500000000000000" pitchFamily="2" charset="0"/>
                <a:cs typeface="Arial"/>
              </a:rPr>
              <a:t>a</a:t>
            </a:r>
            <a:r>
              <a:rPr lang="en-US" sz="1200" dirty="0">
                <a:latin typeface="Montserrat" panose="00000500000000000000" pitchFamily="2" charset="0"/>
                <a:cs typeface="Arial"/>
              </a:rPr>
              <a:t>pes,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a</a:t>
            </a:r>
            <a:r>
              <a:rPr lang="en-US" sz="1200" dirty="0">
                <a:latin typeface="Montserrat" panose="00000500000000000000" pitchFamily="2" charset="0"/>
                <a:cs typeface="Arial"/>
              </a:rPr>
              <a:t>ng</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pin</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ap</a:t>
            </a:r>
            <a:r>
              <a:rPr lang="en-US" sz="1200" spc="-5" dirty="0">
                <a:latin typeface="Montserrat" panose="00000500000000000000" pitchFamily="2" charset="0"/>
                <a:cs typeface="Arial"/>
              </a:rPr>
              <a:t>p</a:t>
            </a:r>
            <a:r>
              <a:rPr lang="en-US" sz="1200" dirty="0">
                <a:latin typeface="Montserrat" panose="00000500000000000000" pitchFamily="2" charset="0"/>
                <a:cs typeface="Arial"/>
              </a:rPr>
              <a:t>le,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a:t>
            </a:r>
            <a:r>
              <a:rPr lang="en-US" sz="1200" spc="-12" dirty="0">
                <a:latin typeface="Montserrat" panose="00000500000000000000" pitchFamily="2" charset="0"/>
                <a:cs typeface="Arial"/>
              </a:rPr>
              <a:t>w</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r</a:t>
            </a:r>
            <a:r>
              <a:rPr lang="en-US" sz="1200" dirty="0">
                <a:latin typeface="Montserrat" panose="00000500000000000000" pitchFamily="2" charset="0"/>
                <a:cs typeface="Arial"/>
              </a:rPr>
              <a:t>rie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an</a:t>
            </a:r>
            <a:r>
              <a:rPr lang="en-US" sz="1200" spc="-5" dirty="0">
                <a:latin typeface="Montserrat" panose="00000500000000000000" pitchFamily="2" charset="0"/>
                <a:cs typeface="Arial"/>
              </a:rPr>
              <a:t>g</a:t>
            </a:r>
            <a:r>
              <a:rPr lang="en-US" sz="1200" dirty="0">
                <a:latin typeface="Montserrat" panose="00000500000000000000" pitchFamily="2" charset="0"/>
                <a:cs typeface="Arial"/>
              </a:rPr>
              <a:t>eri</a:t>
            </a:r>
            <a:r>
              <a:rPr lang="en-US" sz="1200" spc="-2" dirty="0">
                <a:latin typeface="Montserrat" panose="00000500000000000000" pitchFamily="2" charset="0"/>
                <a:cs typeface="Arial"/>
              </a:rPr>
              <a:t>n</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ater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elo</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a:t>
            </a:r>
          </a:p>
          <a:p>
            <a:endParaRPr lang="en-US" sz="1200" dirty="0">
              <a:latin typeface="Montserrat" panose="00000500000000000000" pitchFamily="2" charset="0"/>
            </a:endParaRPr>
          </a:p>
          <a:p>
            <a:pPr marL="6349" marR="9523"/>
            <a:r>
              <a:rPr lang="en-US" sz="1200" spc="-80"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speed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ripening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peache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ripening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br>
              <a:rPr lang="en-US" sz="1200" spc="-2" dirty="0">
                <a:latin typeface="Montserrat" panose="00000500000000000000" pitchFamily="2" charset="0"/>
                <a:cs typeface="Arial"/>
              </a:rPr>
            </a:br>
            <a:r>
              <a:rPr lang="en-US" sz="1200" dirty="0">
                <a:latin typeface="Montserrat" panose="00000500000000000000" pitchFamily="2" charset="0"/>
                <a:cs typeface="Arial"/>
              </a:rPr>
              <a:t>in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loosely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closed</a:t>
            </a:r>
            <a:r>
              <a:rPr lang="en-US" sz="1200" spc="-20"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o</a:t>
            </a:r>
            <a:r>
              <a:rPr lang="en-US" sz="1200" b="1" spc="17" dirty="0">
                <a:latin typeface="Montserrat" panose="00000500000000000000" pitchFamily="2" charset="0"/>
                <a:cs typeface="Arial"/>
              </a:rPr>
              <a:t>w</a:t>
            </a:r>
            <a:r>
              <a:rPr lang="en-US" sz="1200" b="1" dirty="0">
                <a:latin typeface="Montserrat" panose="00000500000000000000" pitchFamily="2" charset="0"/>
                <a:cs typeface="Arial"/>
              </a:rPr>
              <a:t>n</a:t>
            </a:r>
            <a:r>
              <a:rPr lang="en-US" sz="1200" b="1" spc="-25"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p</a:t>
            </a:r>
            <a:r>
              <a:rPr lang="en-US" sz="1200" b="1" dirty="0">
                <a:latin typeface="Montserrat" panose="00000500000000000000" pitchFamily="2" charset="0"/>
                <a:cs typeface="Arial"/>
              </a:rPr>
              <a:t>er</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ag</a:t>
            </a:r>
            <a:r>
              <a:rPr lang="en-US" sz="1200" b="1" spc="-7"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room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perat</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r</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Plastic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bags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ork for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ripening.</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240942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9:</a:t>
            </a:r>
            <a:r>
              <a:rPr lang="en-US" sz="1200" b="1" spc="-10" dirty="0">
                <a:latin typeface="Montserrat" panose="00000500000000000000" pitchFamily="2" charset="0"/>
                <a:cs typeface="Arial"/>
              </a:rPr>
              <a:t> </a:t>
            </a:r>
            <a:r>
              <a:rPr lang="en-US" sz="1200" b="1" spc="-5" dirty="0">
                <a:latin typeface="Montserrat" panose="00000500000000000000" pitchFamily="2" charset="0"/>
                <a:cs typeface="Arial"/>
              </a:rPr>
              <a:t>R</a:t>
            </a:r>
            <a:r>
              <a:rPr lang="en-US" sz="1200" b="1" dirty="0">
                <a:latin typeface="Montserrat" panose="00000500000000000000" pitchFamily="2" charset="0"/>
                <a:cs typeface="Arial"/>
              </a:rPr>
              <a:t>efr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erate</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5"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g</a:t>
            </a:r>
            <a:r>
              <a:rPr lang="en-US" sz="1200" b="1" dirty="0">
                <a:latin typeface="Montserrat" panose="00000500000000000000" pitchFamily="2" charset="0"/>
                <a:cs typeface="Arial"/>
              </a:rPr>
              <a:t>eta</a:t>
            </a:r>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es</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erf</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rated</a:t>
            </a:r>
            <a:r>
              <a:rPr lang="en-US" sz="1200" b="1" spc="-25"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astic</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g</a:t>
            </a:r>
            <a:r>
              <a:rPr lang="en-US" sz="1200" b="1" spc="10" dirty="0">
                <a:latin typeface="Montserrat" panose="00000500000000000000" pitchFamily="2" charset="0"/>
                <a:cs typeface="Arial"/>
              </a:rPr>
              <a:t>s</a:t>
            </a:r>
            <a:r>
              <a:rPr lang="en-US" sz="1200" dirty="0">
                <a:latin typeface="Montserrat" panose="00000500000000000000" pitchFamily="2" charset="0"/>
                <a:cs typeface="Arial"/>
              </a:rPr>
              <a:t>.</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9"/>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helps</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aintain</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ois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et pro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ides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air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lo</a:t>
            </a:r>
            <a:r>
              <a:rPr lang="en-US" sz="1200" spc="-45" dirty="0">
                <a:latin typeface="Montserrat" panose="00000500000000000000" pitchFamily="2" charset="0"/>
                <a:cs typeface="Arial"/>
              </a:rPr>
              <a:t>w</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U</a:t>
            </a:r>
            <a:r>
              <a:rPr lang="en-US" sz="1200" spc="-2" dirty="0">
                <a:latin typeface="Montserrat" panose="00000500000000000000" pitchFamily="2" charset="0"/>
                <a:cs typeface="Arial"/>
              </a:rPr>
              <a:t>n</a:t>
            </a:r>
            <a:r>
              <a:rPr lang="en-US" sz="1200" dirty="0">
                <a:latin typeface="Montserrat" panose="00000500000000000000" pitchFamily="2" charset="0"/>
                <a:cs typeface="Arial"/>
              </a:rPr>
              <a:t>-perfo</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ed</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plas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bags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 gro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th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old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bacteria.</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If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access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erci</a:t>
            </a:r>
            <a:r>
              <a:rPr lang="en-US" sz="1200" spc="-7" dirty="0">
                <a:latin typeface="Montserrat" panose="00000500000000000000" pitchFamily="2" charset="0"/>
                <a:cs typeface="Arial"/>
              </a:rPr>
              <a:t>a</a:t>
            </a:r>
            <a:r>
              <a:rPr lang="en-US" sz="1200" dirty="0">
                <a:latin typeface="Montserrat" panose="00000500000000000000" pitchFamily="2" charset="0"/>
                <a:cs typeface="Arial"/>
              </a:rPr>
              <a:t>l,</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ood-gr</a:t>
            </a:r>
            <a:r>
              <a:rPr lang="en-US" sz="1200" spc="-7" dirty="0">
                <a:latin typeface="Montserrat" panose="00000500000000000000" pitchFamily="2" charset="0"/>
                <a:cs typeface="Arial"/>
              </a:rPr>
              <a:t>a</a:t>
            </a:r>
            <a:r>
              <a:rPr lang="en-US" sz="1200" dirty="0">
                <a:latin typeface="Montserrat" panose="00000500000000000000" pitchFamily="2" charset="0"/>
                <a:cs typeface="Arial"/>
              </a:rPr>
              <a:t>de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perfora</a:t>
            </a:r>
            <a:r>
              <a:rPr lang="en-US" sz="1200" spc="-5" dirty="0">
                <a:latin typeface="Montserrat" panose="00000500000000000000" pitchFamily="2" charset="0"/>
                <a:cs typeface="Arial"/>
              </a:rPr>
              <a:t>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bags, use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sharp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object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holes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a:t>
            </a:r>
            <a:r>
              <a:rPr lang="en-US" sz="1200" spc="7" dirty="0">
                <a:latin typeface="Montserrat" panose="00000500000000000000" pitchFamily="2" charset="0"/>
                <a:cs typeface="Arial"/>
              </a:rPr>
              <a:t>d</a:t>
            </a:r>
            <a:r>
              <a:rPr lang="en-US" sz="1200" dirty="0">
                <a:latin typeface="Montserrat" panose="00000500000000000000" pitchFamily="2" charset="0"/>
                <a:cs typeface="Arial"/>
              </a:rPr>
              <a:t>-gr</a:t>
            </a:r>
            <a:r>
              <a:rPr lang="en-US" sz="1200" spc="-7" dirty="0">
                <a:latin typeface="Montserrat" panose="00000500000000000000" pitchFamily="2" charset="0"/>
                <a:cs typeface="Arial"/>
              </a:rPr>
              <a:t>a</a:t>
            </a:r>
            <a:r>
              <a:rPr lang="en-US" sz="1200" dirty="0">
                <a:latin typeface="Montserrat" panose="00000500000000000000" pitchFamily="2" charset="0"/>
                <a:cs typeface="Arial"/>
              </a:rPr>
              <a:t>de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bag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(about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20</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holes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per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edi</a:t>
            </a:r>
            <a:r>
              <a:rPr lang="en-US" sz="1200" spc="-5" dirty="0">
                <a:latin typeface="Montserrat" panose="00000500000000000000" pitchFamily="2" charset="0"/>
                <a:cs typeface="Arial"/>
              </a:rPr>
              <a:t>um</a:t>
            </a:r>
            <a:r>
              <a:rPr lang="en-US" sz="1200" spc="-2" dirty="0">
                <a:latin typeface="Montserrat" panose="00000500000000000000" pitchFamily="2" charset="0"/>
                <a:cs typeface="Arial"/>
              </a:rPr>
              <a:t>-</a:t>
            </a:r>
            <a:r>
              <a:rPr lang="en-US" sz="1200" dirty="0">
                <a:latin typeface="Montserrat" panose="00000500000000000000" pitchFamily="2" charset="0"/>
                <a:cs typeface="Arial"/>
              </a:rPr>
              <a:t>size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a:t>
            </a:r>
            <a:r>
              <a:rPr lang="en-US" sz="1200" spc="-5" dirty="0">
                <a:latin typeface="Montserrat" panose="00000500000000000000" pitchFamily="2" charset="0"/>
                <a:cs typeface="Arial"/>
              </a:rPr>
              <a:t>g</a:t>
            </a:r>
            <a:r>
              <a:rPr lang="en-US" sz="1200" dirty="0">
                <a:latin typeface="Montserrat" panose="00000500000000000000" pitchFamily="2" charset="0"/>
                <a:cs typeface="Arial"/>
              </a:rPr>
              <a:t>).</a:t>
            </a:r>
          </a:p>
        </p:txBody>
      </p:sp>
      <p:sp>
        <p:nvSpPr>
          <p:cNvPr id="9" name="object 2"/>
          <p:cNvSpPr txBox="1">
            <a:spLocks noChangeArrowheads="1"/>
          </p:cNvSpPr>
          <p:nvPr/>
        </p:nvSpPr>
        <p:spPr bwMode="auto">
          <a:xfrm>
            <a:off x="2642303" y="1088169"/>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200874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C</a:t>
            </a:r>
            <a:r>
              <a:rPr lang="en-US" sz="1200" b="1" dirty="0">
                <a:latin typeface="Montserrat" panose="00000500000000000000" pitchFamily="2" charset="0"/>
                <a:cs typeface="Arial"/>
              </a:rPr>
              <a:t>an</a:t>
            </a:r>
            <a:r>
              <a:rPr lang="en-US" sz="1200" b="1" spc="-5"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u</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freeze</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fresh</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meats</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n</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u</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ermarket</a:t>
            </a:r>
            <a:r>
              <a:rPr lang="en-US" sz="1200" b="1" spc="-20"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dirty="0">
                <a:latin typeface="Montserrat" panose="00000500000000000000" pitchFamily="2" charset="0"/>
                <a:cs typeface="Arial"/>
              </a:rPr>
              <a:t>ra</a:t>
            </a:r>
            <a:r>
              <a:rPr lang="en-US" sz="1200" b="1" spc="-10" dirty="0">
                <a:latin typeface="Montserrat" panose="00000500000000000000" pitchFamily="2" charset="0"/>
                <a:cs typeface="Arial"/>
              </a:rPr>
              <a:t>p</a:t>
            </a:r>
            <a:r>
              <a:rPr lang="en-US" sz="1200" b="1" spc="-2" dirty="0">
                <a:latin typeface="Montserrat" panose="00000500000000000000" pitchFamily="2" charset="0"/>
                <a:cs typeface="Arial"/>
              </a:rPr>
              <a:t>ping</a:t>
            </a:r>
            <a:r>
              <a:rPr lang="en-US" sz="1200" b="1" dirty="0">
                <a:latin typeface="Montserrat" panose="00000500000000000000" pitchFamily="2" charset="0"/>
                <a:cs typeface="Arial"/>
              </a:rPr>
              <a:t>s?</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6349"/>
            <a:r>
              <a:rPr lang="en-US" sz="1200" spc="-5" dirty="0">
                <a:latin typeface="Montserrat" panose="00000500000000000000" pitchFamily="2" charset="0"/>
                <a:cs typeface="Arial"/>
              </a:rPr>
              <a:t>U</a:t>
            </a:r>
            <a:r>
              <a:rPr lang="en-US" sz="1200" dirty="0">
                <a:latin typeface="Montserrat" panose="00000500000000000000" pitchFamily="2" charset="0"/>
                <a:cs typeface="Arial"/>
              </a:rPr>
              <a:t>nless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a:t>
            </a:r>
            <a:r>
              <a:rPr lang="en-US" sz="1200" dirty="0">
                <a:latin typeface="Montserrat" panose="00000500000000000000" pitchFamily="2" charset="0"/>
                <a:cs typeface="Arial"/>
              </a:rPr>
              <a:t>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use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rozen</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poultry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onth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U</a:t>
            </a:r>
            <a:r>
              <a:rPr lang="en-US" sz="1200" spc="2" dirty="0">
                <a:latin typeface="Montserrat" panose="00000500000000000000" pitchFamily="2" charset="0"/>
                <a:cs typeface="Arial"/>
              </a:rPr>
              <a:t>.</a:t>
            </a:r>
            <a:r>
              <a:rPr lang="en-US" sz="1200" dirty="0">
                <a:latin typeface="Montserrat" panose="00000500000000000000" pitchFamily="2" charset="0"/>
                <a:cs typeface="Arial"/>
              </a:rPr>
              <a:t>S. </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epart</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ent</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42" dirty="0">
                <a:latin typeface="Montserrat" panose="00000500000000000000" pitchFamily="2" charset="0"/>
                <a:cs typeface="Arial"/>
              </a:rPr>
              <a:t> </a:t>
            </a:r>
            <a:r>
              <a:rPr lang="en-US" sz="1200" dirty="0">
                <a:latin typeface="Montserrat" panose="00000500000000000000" pitchFamily="2" charset="0"/>
                <a:cs typeface="Arial"/>
              </a:rPr>
              <a:t>Agri</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ul</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ure reco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ends</a:t>
            </a:r>
            <a:r>
              <a:rPr lang="en-US" sz="1200" spc="-2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add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second</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rapping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lon</a:t>
            </a:r>
            <a:r>
              <a:rPr lang="en-US" sz="1200" spc="7" dirty="0">
                <a:latin typeface="Montserrat" panose="00000500000000000000" pitchFamily="2" charset="0"/>
                <a:cs typeface="Arial"/>
              </a:rPr>
              <a:t>g</a:t>
            </a:r>
            <a:r>
              <a:rPr lang="en-US" sz="1200" dirty="0">
                <a:latin typeface="Montserrat" panose="00000500000000000000" pitchFamily="2" charset="0"/>
                <a:cs typeface="Arial"/>
              </a:rPr>
              <a: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erm</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orage.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air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ight </a:t>
            </a:r>
            <a:br>
              <a:rPr lang="en-US" sz="1200" dirty="0">
                <a:latin typeface="Montserrat" panose="00000500000000000000" pitchFamily="2" charset="0"/>
                <a:cs typeface="Arial"/>
              </a:rPr>
            </a:br>
            <a:r>
              <a:rPr lang="en-US" sz="1200" dirty="0">
                <a:latin typeface="Montserrat" panose="00000500000000000000" pitchFamily="2" charset="0"/>
                <a:cs typeface="Arial"/>
              </a:rPr>
              <a:t>hea</a:t>
            </a:r>
            <a:r>
              <a:rPr lang="en-US" sz="1200" spc="-10" dirty="0">
                <a:latin typeface="Montserrat" panose="00000500000000000000" pitchFamily="2" charset="0"/>
                <a:cs typeface="Arial"/>
              </a:rPr>
              <a:t>vy</a:t>
            </a:r>
            <a:r>
              <a:rPr lang="en-US" sz="1200" dirty="0">
                <a:latin typeface="Montserrat" panose="00000500000000000000" pitchFamily="2" charset="0"/>
                <a:cs typeface="Arial"/>
              </a:rPr>
              <a:t>-duty</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reezer</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oil,</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paper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place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package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inside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bag.</a:t>
            </a:r>
          </a:p>
          <a:p>
            <a:pPr marL="6349" marR="6349"/>
            <a:endParaRPr lang="en-US" sz="1200" dirty="0">
              <a:latin typeface="Montserrat" panose="00000500000000000000" pitchFamily="2" charset="0"/>
              <a:cs typeface="Arial"/>
            </a:endParaRPr>
          </a:p>
          <a:p>
            <a:pPr marL="6349" marR="104754">
              <a:spcBef>
                <a:spcPts val="42"/>
              </a:spcBef>
            </a:pPr>
            <a:r>
              <a:rPr lang="en-US" sz="1200" spc="7" dirty="0">
                <a:latin typeface="Montserrat" panose="00000500000000000000" pitchFamily="2" charset="0"/>
                <a:cs typeface="Arial"/>
              </a:rPr>
              <a:t>W</a:t>
            </a:r>
            <a:r>
              <a:rPr lang="en-US" sz="1200" dirty="0">
                <a:latin typeface="Montserrat" panose="00000500000000000000" pitchFamily="2" charset="0"/>
                <a:cs typeface="Arial"/>
              </a:rPr>
              <a:t>hile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poultry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super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ar</a:t>
            </a:r>
            <a:r>
              <a:rPr lang="en-US" sz="1200" spc="-5" dirty="0">
                <a:latin typeface="Montserrat" panose="00000500000000000000" pitchFamily="2" charset="0"/>
                <a:cs typeface="Arial"/>
              </a:rPr>
              <a:t>k</a:t>
            </a:r>
            <a:r>
              <a:rPr lang="en-US" sz="1200" dirty="0">
                <a:latin typeface="Montserrat" panose="00000500000000000000" pitchFamily="2" charset="0"/>
                <a:cs typeface="Arial"/>
              </a:rPr>
              <a:t>et</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rapping,</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pe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is per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eable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ai</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rapping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package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helps</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aintain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quality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burn."</a:t>
            </a:r>
          </a:p>
          <a:p>
            <a:endParaRPr lang="en-US" sz="1200" dirty="0">
              <a:latin typeface="Montserrat" panose="00000500000000000000" pitchFamily="2" charset="0"/>
            </a:endParaRPr>
          </a:p>
          <a:p>
            <a:pPr marL="6349" marR="51107"/>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reezer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burn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hough</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dry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spots.</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burn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causes </a:t>
            </a:r>
            <a:br>
              <a:rPr lang="en-US" sz="1200" dirty="0">
                <a:latin typeface="Montserrat" panose="00000500000000000000" pitchFamily="2" charset="0"/>
                <a:cs typeface="Arial"/>
              </a:rPr>
            </a:br>
            <a:r>
              <a:rPr lang="en-US" sz="1200" dirty="0">
                <a:latin typeface="Montserrat" panose="00000500000000000000" pitchFamily="2" charset="0"/>
                <a:cs typeface="Arial"/>
              </a:rPr>
              <a:t>gra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ish-bro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leathery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spots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air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reaches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sur</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a:t>
            </a:r>
            <a:r>
              <a:rPr lang="en-US" sz="1200" spc="15" dirty="0">
                <a:latin typeface="Montserrat" panose="00000500000000000000" pitchFamily="2" charset="0"/>
                <a:cs typeface="Arial"/>
              </a:rPr>
              <a:t>r</a:t>
            </a:r>
            <a:r>
              <a:rPr lang="en-US" sz="1200" spc="-7" dirty="0">
                <a:latin typeface="Montserrat" panose="00000500000000000000" pitchFamily="2" charset="0"/>
                <a:cs typeface="Arial"/>
              </a:rPr>
              <a:t>-</a:t>
            </a:r>
            <a:r>
              <a:rPr lang="en-US" sz="1200" dirty="0">
                <a:latin typeface="Montserrat" panose="00000500000000000000" pitchFamily="2" charset="0"/>
                <a:cs typeface="Arial"/>
              </a:rPr>
              <a:t>b</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rn</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 portions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ay ei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cooking.</a:t>
            </a:r>
            <a:r>
              <a:rPr lang="en-US" sz="1200" spc="-20" dirty="0">
                <a:latin typeface="Montserrat" panose="00000500000000000000" pitchFamily="2" charset="0"/>
                <a:cs typeface="Arial"/>
              </a:rPr>
              <a:t> </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iscard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hea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ily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7" dirty="0">
                <a:latin typeface="Montserrat" panose="00000500000000000000" pitchFamily="2" charset="0"/>
                <a:cs typeface="Arial"/>
              </a:rPr>
              <a:t>b</a:t>
            </a:r>
            <a:r>
              <a:rPr lang="en-US" sz="1200" dirty="0">
                <a:latin typeface="Montserrat" panose="00000500000000000000" pitchFamily="2" charset="0"/>
                <a:cs typeface="Arial"/>
              </a:rPr>
              <a:t>ur</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quality reason</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p>
        </p:txBody>
      </p:sp>
      <p:sp>
        <p:nvSpPr>
          <p:cNvPr id="9" name="object 2"/>
          <p:cNvSpPr txBox="1">
            <a:spLocks noChangeArrowheads="1"/>
          </p:cNvSpPr>
          <p:nvPr/>
        </p:nvSpPr>
        <p:spPr bwMode="auto">
          <a:xfrm>
            <a:off x="2642303" y="1088169"/>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Tree>
    <p:extLst>
      <p:ext uri="{BB962C8B-B14F-4D97-AF65-F5344CB8AC3E}">
        <p14:creationId xmlns:p14="http://schemas.microsoft.com/office/powerpoint/2010/main" val="29180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E766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518639" y="2875147"/>
            <a:ext cx="5149167"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7</a:t>
            </a:r>
            <a:endParaRPr lang="tr-TR" altLang="en-US" sz="6899" b="1" dirty="0">
              <a:solidFill>
                <a:schemeClr val="bg1"/>
              </a:solidFill>
              <a:latin typeface="Montserrat" pitchFamily="2" charset="0"/>
            </a:endParaRPr>
          </a:p>
        </p:txBody>
      </p:sp>
      <p:pic>
        <p:nvPicPr>
          <p:cNvPr id="5" name="Picture 4">
            <a:extLst>
              <a:ext uri="{FF2B5EF4-FFF2-40B4-BE49-F238E27FC236}">
                <a16:creationId xmlns:a16="http://schemas.microsoft.com/office/drawing/2014/main" id="{C0864F81-1392-4736-B103-9B9AC3AB6186}"/>
              </a:ext>
            </a:extLst>
          </p:cNvPr>
          <p:cNvPicPr>
            <a:picLocks noChangeAspect="1"/>
          </p:cNvPicPr>
          <p:nvPr/>
        </p:nvPicPr>
        <p:blipFill>
          <a:blip r:embed="rId2"/>
          <a:stretch>
            <a:fillRect/>
          </a:stretch>
        </p:blipFill>
        <p:spPr>
          <a:xfrm>
            <a:off x="4273158" y="6622337"/>
            <a:ext cx="3457575" cy="171450"/>
          </a:xfrm>
          <a:prstGeom prst="rect">
            <a:avLst/>
          </a:prstGeom>
        </p:spPr>
      </p:pic>
    </p:spTree>
    <p:extLst>
      <p:ext uri="{BB962C8B-B14F-4D97-AF65-F5344CB8AC3E}">
        <p14:creationId xmlns:p14="http://schemas.microsoft.com/office/powerpoint/2010/main" val="36775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Can you freeze milk?</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93326"/>
            <a:r>
              <a:rPr lang="en-US" sz="1200" dirty="0">
                <a:latin typeface="Montserrat" panose="00000500000000000000" pitchFamily="2" charset="0"/>
                <a:cs typeface="Arial"/>
              </a:rPr>
              <a:t>While pasteurized milk can be frozen, it may separate or be slightly grainy when thawed. </a:t>
            </a:r>
            <a:br>
              <a:rPr lang="en-US" sz="1200" dirty="0">
                <a:latin typeface="Montserrat" panose="00000500000000000000" pitchFamily="2" charset="0"/>
                <a:cs typeface="Arial"/>
              </a:rPr>
            </a:br>
            <a:r>
              <a:rPr lang="en-US" sz="1200" dirty="0">
                <a:latin typeface="Montserrat" panose="00000500000000000000" pitchFamily="2" charset="0"/>
                <a:cs typeface="Arial"/>
              </a:rPr>
              <a:t>Frozen milk works best for cooking, but you may find it's still okay for drinking.</a:t>
            </a: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Freeze milk in plastic freezer containers or special freezer-proof glass jars. Leave some extra </a:t>
            </a:r>
            <a:br>
              <a:rPr lang="en-US" sz="1200" dirty="0">
                <a:latin typeface="Montserrat" panose="00000500000000000000" pitchFamily="2" charset="0"/>
                <a:cs typeface="Arial"/>
              </a:rPr>
            </a:br>
            <a:r>
              <a:rPr lang="en-US" sz="1200" dirty="0">
                <a:latin typeface="Montserrat" panose="00000500000000000000" pitchFamily="2" charset="0"/>
                <a:cs typeface="Arial"/>
              </a:rPr>
              <a:t>space at the top since milk expands during freezing. If packaged in a wide-mouth container, </a:t>
            </a:r>
            <a:br>
              <a:rPr lang="en-US" sz="1200" dirty="0">
                <a:latin typeface="Montserrat" panose="00000500000000000000" pitchFamily="2" charset="0"/>
                <a:cs typeface="Arial"/>
              </a:rPr>
            </a:br>
            <a:r>
              <a:rPr lang="en-US" sz="1200" dirty="0">
                <a:latin typeface="Montserrat" panose="00000500000000000000" pitchFamily="2" charset="0"/>
                <a:cs typeface="Arial"/>
              </a:rPr>
              <a:t>leave 1/2-inch head space for pints and 1-inch for quarts. If packaged in a narrow-mouth </a:t>
            </a:r>
            <a:br>
              <a:rPr lang="en-US" sz="1200" dirty="0">
                <a:latin typeface="Montserrat" panose="00000500000000000000" pitchFamily="2" charset="0"/>
                <a:cs typeface="Arial"/>
              </a:rPr>
            </a:br>
            <a:r>
              <a:rPr lang="en-US" sz="1200" dirty="0">
                <a:latin typeface="Montserrat" panose="00000500000000000000" pitchFamily="2" charset="0"/>
                <a:cs typeface="Arial"/>
              </a:rPr>
              <a:t>container (such as jars), leave 1 1/2-inch head space for either pints or quarts.</a:t>
            </a:r>
            <a:endParaRPr lang="en-US" sz="1200" dirty="0">
              <a:latin typeface="Montserrat" panose="00000500000000000000" pitchFamily="2" charset="0"/>
            </a:endParaRPr>
          </a:p>
          <a:p>
            <a:pPr>
              <a:spcBef>
                <a:spcPts val="13"/>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Plan to use frozen milk within a month. Thaw milk in the refrigerator. Stir well before using.</a:t>
            </a: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Tree>
    <p:extLst>
      <p:ext uri="{BB962C8B-B14F-4D97-AF65-F5344CB8AC3E}">
        <p14:creationId xmlns:p14="http://schemas.microsoft.com/office/powerpoint/2010/main" val="593758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32440"/>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1761" y="2094614"/>
            <a:ext cx="8515189" cy="2935756"/>
          </a:xfrm>
          <a:prstGeom prst="rect">
            <a:avLst/>
          </a:prstGeom>
        </p:spPr>
        <p:txBody>
          <a:bodyPr vert="horz" wrap="square" lIns="0" tIns="0" rIns="0" bIns="0" rtlCol="0">
            <a:noAutofit/>
          </a:bodyPr>
          <a:lstStyle/>
          <a:p>
            <a:pPr marR="2787410"/>
            <a:r>
              <a:rPr lang="en-US" sz="1200" b="1" spc="-5" dirty="0">
                <a:latin typeface="Montserrat" panose="00000500000000000000" pitchFamily="2" charset="0"/>
                <a:cs typeface="Arial"/>
              </a:rPr>
              <a:t>C</a:t>
            </a:r>
            <a:r>
              <a:rPr lang="en-US" sz="1200" b="1" dirty="0">
                <a:latin typeface="Montserrat" panose="00000500000000000000" pitchFamily="2" charset="0"/>
                <a:cs typeface="Arial"/>
              </a:rPr>
              <a:t>an</a:t>
            </a:r>
            <a:r>
              <a:rPr lang="en-US" sz="1200" b="1" spc="-5"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u</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freeze</a:t>
            </a:r>
            <a:r>
              <a:rPr lang="en-US" sz="1200" b="1" spc="-20" dirty="0">
                <a:latin typeface="Montserrat" panose="00000500000000000000" pitchFamily="2" charset="0"/>
                <a:cs typeface="Arial"/>
              </a:rPr>
              <a:t> </a:t>
            </a:r>
            <a:r>
              <a:rPr lang="en-US" sz="1200" b="1" spc="-2" dirty="0">
                <a:latin typeface="Montserrat" panose="00000500000000000000" pitchFamily="2" charset="0"/>
                <a:cs typeface="Arial"/>
              </a:rPr>
              <a:t>ch</a:t>
            </a:r>
            <a:r>
              <a:rPr lang="en-US" sz="1200" b="1" dirty="0">
                <a:latin typeface="Montserrat" panose="00000500000000000000" pitchFamily="2" charset="0"/>
                <a:cs typeface="Arial"/>
              </a:rPr>
              <a:t>eese?</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R="6349"/>
            <a:r>
              <a:rPr lang="en-US" sz="1200" spc="-5" dirty="0">
                <a:latin typeface="Montserrat" panose="00000500000000000000" pitchFamily="2" charset="0"/>
                <a:cs typeface="Arial"/>
              </a:rPr>
              <a:t>H</a:t>
            </a:r>
            <a:r>
              <a:rPr lang="en-US" sz="1200" dirty="0">
                <a:latin typeface="Montserrat" panose="00000500000000000000" pitchFamily="2" charset="0"/>
                <a:cs typeface="Arial"/>
              </a:rPr>
              <a:t>ard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a:t>
            </a:r>
            <a:r>
              <a:rPr lang="en-US" sz="1200" spc="-5" dirty="0">
                <a:latin typeface="Montserrat" panose="00000500000000000000" pitchFamily="2" charset="0"/>
                <a:cs typeface="Arial"/>
              </a:rPr>
              <a:t>m</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-hard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cheese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rozen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1</a:t>
            </a:r>
            <a:r>
              <a:rPr lang="en-US" sz="1200" spc="2" dirty="0">
                <a:latin typeface="Montserrat" panose="00000500000000000000" pitchFamily="2" charset="0"/>
                <a:cs typeface="Arial"/>
              </a:rPr>
              <a:t>/</a:t>
            </a:r>
            <a:r>
              <a:rPr lang="en-US" sz="1200" dirty="0">
                <a:latin typeface="Montserrat" panose="00000500000000000000" pitchFamily="2" charset="0"/>
                <a:cs typeface="Arial"/>
              </a:rPr>
              <a:t>2</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1</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pound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blocks.</a:t>
            </a:r>
            <a:r>
              <a:rPr lang="en-US" sz="1200" spc="-22" dirty="0">
                <a:latin typeface="Montserrat" panose="00000500000000000000" pitchFamily="2" charset="0"/>
                <a:cs typeface="Arial"/>
              </a:rPr>
              <a:t> </a:t>
            </a:r>
            <a:br>
              <a:rPr lang="en-US" sz="1200" spc="-22" dirty="0">
                <a:latin typeface="Montserrat" panose="00000500000000000000" pitchFamily="2" charset="0"/>
                <a:cs typeface="Arial"/>
              </a:rPr>
            </a:br>
            <a:r>
              <a:rPr lang="en-US" sz="1200" spc="-2" dirty="0">
                <a:latin typeface="Montserrat" panose="00000500000000000000" pitchFamily="2" charset="0"/>
                <a:cs typeface="Arial"/>
              </a:rPr>
              <a:t>W</a:t>
            </a:r>
            <a:r>
              <a:rPr lang="en-US" sz="1200" dirty="0">
                <a:latin typeface="Montserrat" panose="00000500000000000000" pitchFamily="2" charset="0"/>
                <a:cs typeface="Arial"/>
              </a:rPr>
              <a:t>rap</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rap</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bags.</a:t>
            </a:r>
            <a:r>
              <a:rPr lang="en-US" sz="1200" spc="-5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reezing,</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cheese</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cru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eal</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 but,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ain 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2" dirty="0">
                <a:latin typeface="Montserrat" panose="00000500000000000000" pitchFamily="2" charset="0"/>
                <a:cs typeface="Arial"/>
              </a:rPr>
              <a:t> </a:t>
            </a:r>
            <a:br>
              <a:rPr lang="en-US" sz="1200" spc="-12" dirty="0">
                <a:latin typeface="Montserrat" panose="00000500000000000000" pitchFamily="2" charset="0"/>
                <a:cs typeface="Arial"/>
              </a:rPr>
            </a:b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orks best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cooking.</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Plan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use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rozen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cheese</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4</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6</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onths.</a:t>
            </a:r>
            <a:r>
              <a:rPr lang="en-US" sz="1200" spc="-30" dirty="0">
                <a:latin typeface="Montserrat" panose="00000500000000000000" pitchFamily="2" charset="0"/>
                <a:cs typeface="Arial"/>
              </a:rPr>
              <a:t> </a:t>
            </a:r>
            <a:br>
              <a:rPr lang="en-US" sz="1200" spc="-30"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haw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cheese 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42"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U</a:t>
            </a:r>
            <a:r>
              <a:rPr lang="en-US" sz="1200" dirty="0">
                <a:latin typeface="Montserrat" panose="00000500000000000000" pitchFamily="2" charset="0"/>
                <a:cs typeface="Arial"/>
              </a:rPr>
              <a:t>se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soon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in</a:t>
            </a:r>
            <a:r>
              <a:rPr lang="en-US" sz="1200" spc="5" dirty="0">
                <a:latin typeface="Montserrat" panose="00000500000000000000" pitchFamily="2" charset="0"/>
                <a:cs typeface="Arial"/>
              </a:rPr>
              <a:t>g</a:t>
            </a:r>
            <a:r>
              <a:rPr lang="en-US" sz="1200" dirty="0">
                <a:latin typeface="Montserrat" panose="00000500000000000000" pitchFamily="2" charset="0"/>
                <a:cs typeface="Arial"/>
              </a:rPr>
              <a:t>.</a:t>
            </a:r>
            <a:endParaRPr lang="en-US" sz="1200" dirty="0">
              <a:latin typeface="Montserrat" panose="00000500000000000000" pitchFamily="2" charset="0"/>
            </a:endParaRPr>
          </a:p>
          <a:p>
            <a:pPr>
              <a:spcBef>
                <a:spcPts val="12"/>
              </a:spcBef>
            </a:pPr>
            <a:endParaRPr lang="en-US" sz="1200" dirty="0">
              <a:latin typeface="Montserrat" panose="00000500000000000000" pitchFamily="2" charset="0"/>
            </a:endParaRPr>
          </a:p>
          <a:p>
            <a:pPr marR="2479497"/>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cheeses</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reeze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best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are:</a:t>
            </a:r>
          </a:p>
        </p:txBody>
      </p:sp>
      <p:sp>
        <p:nvSpPr>
          <p:cNvPr id="9" name="object 2"/>
          <p:cNvSpPr txBox="1">
            <a:spLocks noChangeArrowheads="1"/>
          </p:cNvSpPr>
          <p:nvPr/>
        </p:nvSpPr>
        <p:spPr bwMode="auto">
          <a:xfrm>
            <a:off x="2641761" y="1085380"/>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6" name="object 5"/>
          <p:cNvSpPr txBox="1"/>
          <p:nvPr/>
        </p:nvSpPr>
        <p:spPr>
          <a:xfrm>
            <a:off x="5306479" y="4127701"/>
            <a:ext cx="1233959" cy="1017942"/>
          </a:xfrm>
          <a:prstGeom prst="rect">
            <a:avLst/>
          </a:prstGeom>
        </p:spPr>
        <p:txBody>
          <a:bodyPr vert="horz" wrap="square" lIns="0" tIns="0" rIns="0" bIns="0" rtlCol="0">
            <a:noAutofit/>
          </a:bodyPr>
          <a:lstStyle/>
          <a:p>
            <a:pPr marL="6349" marR="6349"/>
            <a:r>
              <a:rPr sz="1200" dirty="0">
                <a:latin typeface="Montserrat" panose="00000500000000000000" pitchFamily="2" charset="0"/>
                <a:cs typeface="Arial"/>
              </a:rPr>
              <a:t>Bri</a:t>
            </a:r>
            <a:r>
              <a:rPr sz="1200" spc="2" dirty="0">
                <a:latin typeface="Montserrat" panose="00000500000000000000" pitchFamily="2" charset="0"/>
                <a:cs typeface="Arial"/>
              </a:rPr>
              <a:t>c</a:t>
            </a:r>
            <a:r>
              <a:rPr sz="1200" dirty="0">
                <a:latin typeface="Montserrat" panose="00000500000000000000" pitchFamily="2" charset="0"/>
                <a:cs typeface="Arial"/>
              </a:rPr>
              <a:t>k</a:t>
            </a:r>
            <a:endParaRPr lang="en-US" sz="1200" dirty="0">
              <a:latin typeface="Montserrat" panose="00000500000000000000" pitchFamily="2" charset="0"/>
              <a:cs typeface="Arial"/>
            </a:endParaRPr>
          </a:p>
          <a:p>
            <a:pPr marL="6349" marR="6349"/>
            <a:r>
              <a:rPr sz="1200" spc="-5" dirty="0">
                <a:latin typeface="Montserrat" panose="00000500000000000000" pitchFamily="2" charset="0"/>
                <a:cs typeface="Arial"/>
              </a:rPr>
              <a:t>C</a:t>
            </a:r>
            <a:r>
              <a:rPr sz="1200" dirty="0">
                <a:latin typeface="Montserrat" panose="00000500000000000000" pitchFamily="2" charset="0"/>
                <a:cs typeface="Arial"/>
              </a:rPr>
              <a:t>a</a:t>
            </a:r>
            <a:r>
              <a:rPr sz="1200" spc="-5" dirty="0">
                <a:latin typeface="Montserrat" panose="00000500000000000000" pitchFamily="2" charset="0"/>
                <a:cs typeface="Arial"/>
              </a:rPr>
              <a:t>m</a:t>
            </a:r>
            <a:r>
              <a:rPr sz="1200" dirty="0">
                <a:latin typeface="Montserrat" panose="00000500000000000000" pitchFamily="2" charset="0"/>
                <a:cs typeface="Arial"/>
              </a:rPr>
              <a:t>e</a:t>
            </a:r>
            <a:r>
              <a:rPr sz="1200" spc="-5" dirty="0">
                <a:latin typeface="Montserrat" panose="00000500000000000000" pitchFamily="2" charset="0"/>
                <a:cs typeface="Arial"/>
              </a:rPr>
              <a:t>m</a:t>
            </a:r>
            <a:r>
              <a:rPr sz="1200" dirty="0">
                <a:latin typeface="Montserrat" panose="00000500000000000000" pitchFamily="2" charset="0"/>
                <a:cs typeface="Arial"/>
              </a:rPr>
              <a:t>bert</a:t>
            </a:r>
            <a:endParaRPr lang="en-US" sz="1200" dirty="0">
              <a:latin typeface="Montserrat" panose="00000500000000000000" pitchFamily="2" charset="0"/>
              <a:cs typeface="Arial"/>
            </a:endParaRPr>
          </a:p>
          <a:p>
            <a:pPr marL="6349" marR="6349"/>
            <a:r>
              <a:rPr sz="1200" spc="-2" dirty="0">
                <a:latin typeface="Montserrat" panose="00000500000000000000" pitchFamily="2" charset="0"/>
                <a:cs typeface="Arial"/>
              </a:rPr>
              <a:t>Edam</a:t>
            </a:r>
            <a:endParaRPr lang="en-US" sz="1200" spc="-2" dirty="0">
              <a:latin typeface="Montserrat" panose="00000500000000000000" pitchFamily="2" charset="0"/>
              <a:cs typeface="Arial"/>
            </a:endParaRPr>
          </a:p>
          <a:p>
            <a:pPr marL="6349" marR="6349"/>
            <a:r>
              <a:rPr sz="1200" spc="-5" dirty="0">
                <a:latin typeface="Montserrat" panose="00000500000000000000" pitchFamily="2" charset="0"/>
                <a:cs typeface="Arial"/>
              </a:rPr>
              <a:t>M</a:t>
            </a:r>
            <a:r>
              <a:rPr sz="1200" dirty="0">
                <a:latin typeface="Montserrat" panose="00000500000000000000" pitchFamily="2" charset="0"/>
                <a:cs typeface="Arial"/>
              </a:rPr>
              <a:t>ozzarella</a:t>
            </a:r>
            <a:endParaRPr lang="en-US" sz="1200" dirty="0">
              <a:latin typeface="Montserrat" panose="00000500000000000000" pitchFamily="2" charset="0"/>
              <a:cs typeface="Arial"/>
            </a:endParaRPr>
          </a:p>
          <a:p>
            <a:pPr marL="6349" marR="6349"/>
            <a:r>
              <a:rPr sz="1200" spc="-5" dirty="0">
                <a:latin typeface="Montserrat" panose="00000500000000000000" pitchFamily="2" charset="0"/>
                <a:cs typeface="Arial"/>
              </a:rPr>
              <a:t>R</a:t>
            </a:r>
            <a:r>
              <a:rPr sz="1200" dirty="0">
                <a:latin typeface="Montserrat" panose="00000500000000000000" pitchFamily="2" charset="0"/>
                <a:cs typeface="Arial"/>
              </a:rPr>
              <a:t>o</a:t>
            </a:r>
            <a:r>
              <a:rPr sz="1200" spc="-5" dirty="0">
                <a:latin typeface="Montserrat" panose="00000500000000000000" pitchFamily="2" charset="0"/>
                <a:cs typeface="Arial"/>
              </a:rPr>
              <a:t>m</a:t>
            </a:r>
            <a:r>
              <a:rPr sz="1200" dirty="0">
                <a:latin typeface="Montserrat" panose="00000500000000000000" pitchFamily="2" charset="0"/>
                <a:cs typeface="Arial"/>
              </a:rPr>
              <a:t>ano</a:t>
            </a:r>
            <a:endParaRPr lang="en-US" sz="1200" dirty="0">
              <a:latin typeface="Montserrat" panose="00000500000000000000" pitchFamily="2" charset="0"/>
              <a:cs typeface="Arial"/>
            </a:endParaRPr>
          </a:p>
          <a:p>
            <a:pPr marL="6349" marR="6349"/>
            <a:r>
              <a:rPr sz="1200" dirty="0">
                <a:latin typeface="Montserrat" panose="00000500000000000000" pitchFamily="2" charset="0"/>
                <a:cs typeface="Arial"/>
              </a:rPr>
              <a:t>S</a:t>
            </a:r>
            <a:r>
              <a:rPr sz="1200" spc="-10" dirty="0">
                <a:latin typeface="Montserrat" panose="00000500000000000000" pitchFamily="2" charset="0"/>
                <a:cs typeface="Arial"/>
              </a:rPr>
              <a:t>w</a:t>
            </a:r>
            <a:r>
              <a:rPr sz="1200" dirty="0">
                <a:latin typeface="Montserrat" panose="00000500000000000000" pitchFamily="2" charset="0"/>
                <a:cs typeface="Arial"/>
              </a:rPr>
              <a:t>iss</a:t>
            </a:r>
          </a:p>
        </p:txBody>
      </p:sp>
      <p:sp>
        <p:nvSpPr>
          <p:cNvPr id="8" name="object 6"/>
          <p:cNvSpPr txBox="1"/>
          <p:nvPr/>
        </p:nvSpPr>
        <p:spPr>
          <a:xfrm>
            <a:off x="7033346" y="4127701"/>
            <a:ext cx="1803705" cy="850130"/>
          </a:xfrm>
          <a:prstGeom prst="rect">
            <a:avLst/>
          </a:prstGeom>
        </p:spPr>
        <p:txBody>
          <a:bodyPr vert="horz" wrap="square" lIns="0" tIns="0" rIns="0" bIns="0" rtlCol="0">
            <a:noAutofit/>
          </a:bodyPr>
          <a:lstStyle/>
          <a:p>
            <a:pPr marL="6349" marR="6349"/>
            <a:r>
              <a:rPr sz="1200" dirty="0">
                <a:latin typeface="Montserrat" panose="00000500000000000000" pitchFamily="2" charset="0"/>
                <a:cs typeface="Arial"/>
              </a:rPr>
              <a:t>Ca</a:t>
            </a:r>
            <a:r>
              <a:rPr sz="1200" spc="-5" dirty="0">
                <a:latin typeface="Montserrat" panose="00000500000000000000" pitchFamily="2" charset="0"/>
                <a:cs typeface="Arial"/>
              </a:rPr>
              <a:t>m</a:t>
            </a:r>
            <a:r>
              <a:rPr sz="1200" dirty="0">
                <a:latin typeface="Montserrat" panose="00000500000000000000" pitchFamily="2" charset="0"/>
                <a:cs typeface="Arial"/>
              </a:rPr>
              <a:t>em</a:t>
            </a:r>
            <a:r>
              <a:rPr sz="1200" spc="-2" dirty="0">
                <a:latin typeface="Montserrat" panose="00000500000000000000" pitchFamily="2" charset="0"/>
                <a:cs typeface="Arial"/>
              </a:rPr>
              <a:t>b</a:t>
            </a:r>
            <a:r>
              <a:rPr sz="1200" dirty="0">
                <a:latin typeface="Montserrat" panose="00000500000000000000" pitchFamily="2" charset="0"/>
                <a:cs typeface="Arial"/>
              </a:rPr>
              <a:t>ert</a:t>
            </a:r>
            <a:endParaRPr lang="en-US" sz="1200" dirty="0">
              <a:latin typeface="Montserrat" panose="00000500000000000000" pitchFamily="2" charset="0"/>
              <a:cs typeface="Arial"/>
            </a:endParaRPr>
          </a:p>
          <a:p>
            <a:pPr marL="6349" marR="6349"/>
            <a:r>
              <a:rPr sz="1200" dirty="0">
                <a:latin typeface="Montserrat" panose="00000500000000000000" pitchFamily="2" charset="0"/>
                <a:cs typeface="Arial"/>
              </a:rPr>
              <a:t>Ch</a:t>
            </a:r>
            <a:r>
              <a:rPr sz="1200" spc="-2" dirty="0">
                <a:latin typeface="Montserrat" panose="00000500000000000000" pitchFamily="2" charset="0"/>
                <a:cs typeface="Arial"/>
              </a:rPr>
              <a:t>e</a:t>
            </a:r>
            <a:r>
              <a:rPr sz="1200" dirty="0">
                <a:latin typeface="Montserrat" panose="00000500000000000000" pitchFamily="2" charset="0"/>
                <a:cs typeface="Arial"/>
              </a:rPr>
              <a:t>ddar</a:t>
            </a:r>
            <a:endParaRPr lang="en-US" sz="1200" dirty="0">
              <a:latin typeface="Montserrat" panose="00000500000000000000" pitchFamily="2" charset="0"/>
              <a:cs typeface="Arial"/>
            </a:endParaRPr>
          </a:p>
          <a:p>
            <a:pPr marL="6349" marR="6349"/>
            <a:r>
              <a:rPr sz="1200" dirty="0">
                <a:latin typeface="Montserrat" panose="00000500000000000000" pitchFamily="2" charset="0"/>
                <a:cs typeface="Arial"/>
              </a:rPr>
              <a:t>Mu</a:t>
            </a:r>
            <a:r>
              <a:rPr sz="1200" spc="-2" dirty="0">
                <a:latin typeface="Montserrat" panose="00000500000000000000" pitchFamily="2" charset="0"/>
                <a:cs typeface="Arial"/>
              </a:rPr>
              <a:t>e</a:t>
            </a:r>
            <a:r>
              <a:rPr sz="1200" dirty="0">
                <a:latin typeface="Montserrat" panose="00000500000000000000" pitchFamily="2" charset="0"/>
                <a:cs typeface="Arial"/>
              </a:rPr>
              <a:t>ns</a:t>
            </a:r>
            <a:r>
              <a:rPr sz="1200" spc="2" dirty="0">
                <a:latin typeface="Montserrat" panose="00000500000000000000" pitchFamily="2" charset="0"/>
                <a:cs typeface="Arial"/>
              </a:rPr>
              <a:t>t</a:t>
            </a:r>
            <a:r>
              <a:rPr sz="1200" dirty="0">
                <a:latin typeface="Montserrat" panose="00000500000000000000" pitchFamily="2" charset="0"/>
                <a:cs typeface="Arial"/>
              </a:rPr>
              <a:t>er</a:t>
            </a:r>
            <a:endParaRPr lang="en-US" sz="1200" dirty="0">
              <a:latin typeface="Montserrat" panose="00000500000000000000" pitchFamily="2" charset="0"/>
              <a:cs typeface="Arial"/>
            </a:endParaRPr>
          </a:p>
          <a:p>
            <a:pPr marL="6349" marR="6349"/>
            <a:r>
              <a:rPr sz="1200" dirty="0">
                <a:latin typeface="Montserrat" panose="00000500000000000000" pitchFamily="2" charset="0"/>
                <a:cs typeface="Arial"/>
              </a:rPr>
              <a:t>Parmesan</a:t>
            </a:r>
            <a:endParaRPr lang="en-US" sz="1200" dirty="0">
              <a:latin typeface="Montserrat" panose="00000500000000000000" pitchFamily="2" charset="0"/>
              <a:cs typeface="Arial"/>
            </a:endParaRPr>
          </a:p>
          <a:p>
            <a:pPr marL="6349" marR="6349"/>
            <a:r>
              <a:rPr sz="1200" dirty="0">
                <a:latin typeface="Montserrat" panose="00000500000000000000" pitchFamily="2" charset="0"/>
                <a:cs typeface="Arial"/>
              </a:rPr>
              <a:t>Pro</a:t>
            </a:r>
            <a:r>
              <a:rPr sz="1200" spc="-10" dirty="0">
                <a:latin typeface="Montserrat" panose="00000500000000000000" pitchFamily="2" charset="0"/>
                <a:cs typeface="Arial"/>
              </a:rPr>
              <a:t>v</a:t>
            </a:r>
            <a:r>
              <a:rPr sz="1200" dirty="0">
                <a:latin typeface="Montserrat" panose="00000500000000000000" pitchFamily="2" charset="0"/>
                <a:cs typeface="Arial"/>
              </a:rPr>
              <a:t>olone</a:t>
            </a:r>
          </a:p>
        </p:txBody>
      </p:sp>
    </p:spTree>
    <p:extLst>
      <p:ext uri="{BB962C8B-B14F-4D97-AF65-F5344CB8AC3E}">
        <p14:creationId xmlns:p14="http://schemas.microsoft.com/office/powerpoint/2010/main" val="300817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3" y="2094614"/>
            <a:ext cx="8514647" cy="2935756"/>
          </a:xfrm>
          <a:prstGeom prst="rect">
            <a:avLst/>
          </a:prstGeom>
        </p:spPr>
        <p:txBody>
          <a:bodyPr vert="horz" wrap="square" lIns="0" tIns="0" rIns="0" bIns="0" rtlCol="0">
            <a:noAutofit/>
          </a:bodyPr>
          <a:lstStyle/>
          <a:p>
            <a:pPr marL="6349" marR="8888"/>
            <a:r>
              <a:rPr lang="en-US" sz="1200" b="1" dirty="0">
                <a:latin typeface="Montserrat" panose="00000500000000000000" pitchFamily="2" charset="0"/>
                <a:cs typeface="Arial"/>
              </a:rPr>
              <a:t>Many of you take antacids because of eating food that really has no basis in nature. This is food that has been chemically composed, altered and fed to you in boxes, cans and bags. The acid that is causing pain is only the beginning of the bad things that may be happening to your body.</a:t>
            </a:r>
            <a:endParaRPr lang="en-US" sz="1200" dirty="0">
              <a:latin typeface="Montserrat" panose="00000500000000000000" pitchFamily="2" charset="0"/>
              <a:cs typeface="Arial"/>
            </a:endParaRPr>
          </a:p>
          <a:p>
            <a:pPr>
              <a:spcBef>
                <a:spcPts val="6"/>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Acid goes straight for the weakest place in your body and makes it worse. </a:t>
            </a:r>
            <a:r>
              <a:rPr lang="en-US" sz="1200" b="1" dirty="0">
                <a:latin typeface="Montserrat" panose="00000500000000000000" pitchFamily="2" charset="0"/>
                <a:cs typeface="Arial"/>
              </a:rPr>
              <a:t>Illness is caused by</a:t>
            </a:r>
            <a:r>
              <a:rPr lang="en-US" sz="1200" dirty="0">
                <a:latin typeface="Montserrat" panose="00000500000000000000" pitchFamily="2" charset="0"/>
                <a:cs typeface="Arial"/>
              </a:rPr>
              <a:t> </a:t>
            </a:r>
            <a:r>
              <a:rPr lang="en-US" sz="1200" b="1" dirty="0">
                <a:latin typeface="Montserrat" panose="00000500000000000000" pitchFamily="2" charset="0"/>
                <a:cs typeface="Arial"/>
              </a:rPr>
              <a:t>acid</a:t>
            </a:r>
            <a:r>
              <a:rPr lang="en-US" sz="1200" dirty="0">
                <a:latin typeface="Montserrat" panose="00000500000000000000" pitchFamily="2" charset="0"/>
                <a:cs typeface="Arial"/>
              </a:rPr>
              <a:t>.</a:t>
            </a:r>
          </a:p>
          <a:p>
            <a:pPr marL="6349"/>
            <a:endParaRPr lang="en-US" sz="1200" dirty="0">
              <a:latin typeface="Montserrat" panose="00000500000000000000" pitchFamily="2" charset="0"/>
              <a:cs typeface="Arial"/>
            </a:endParaRPr>
          </a:p>
          <a:p>
            <a:pPr marL="6349" marR="110150"/>
            <a:r>
              <a:rPr lang="en-US" sz="1200" dirty="0">
                <a:latin typeface="Montserrat" panose="00000500000000000000" pitchFamily="2" charset="0"/>
                <a:cs typeface="Arial"/>
              </a:rPr>
              <a:t>Alkaline-acid balance is one of the big keys to health. Once you master this in your diet, you will thrive.</a:t>
            </a:r>
          </a:p>
          <a:p>
            <a:pPr marL="6349" marR="6349">
              <a:spcBef>
                <a:spcPts val="5"/>
              </a:spcBef>
            </a:pPr>
            <a:r>
              <a:rPr lang="en-US" sz="1200" dirty="0">
                <a:latin typeface="Montserrat" panose="00000500000000000000" pitchFamily="2" charset="0"/>
                <a:cs typeface="Arial"/>
              </a:rPr>
              <a:t>You will be surprised by all the diseases and ailments that are caused by acidity in the diet and the body.</a:t>
            </a:r>
            <a:endParaRPr lang="en-US" sz="1200" dirty="0">
              <a:latin typeface="Montserrat" panose="00000500000000000000" pitchFamily="2" charset="0"/>
            </a:endParaRPr>
          </a:p>
          <a:p>
            <a:pPr>
              <a:spcBef>
                <a:spcPts val="11"/>
              </a:spcBef>
            </a:pPr>
            <a:endParaRPr lang="en-US" sz="1200" dirty="0">
              <a:latin typeface="Montserrat" panose="00000500000000000000" pitchFamily="2" charset="0"/>
            </a:endParaRPr>
          </a:p>
          <a:p>
            <a:pPr marL="6349"/>
            <a:r>
              <a:rPr lang="en-US" sz="1200" b="1" dirty="0">
                <a:latin typeface="Montserrat" panose="00000500000000000000" pitchFamily="2" charset="0"/>
                <a:cs typeface="Arial"/>
              </a:rPr>
              <a:t>Acidity causes disturbance in your enzymes, demineralization and seriously harmful acid</a:t>
            </a:r>
            <a:r>
              <a:rPr lang="en-US" sz="1200" dirty="0">
                <a:latin typeface="Montserrat" panose="00000500000000000000" pitchFamily="2" charset="0"/>
                <a:cs typeface="Arial"/>
              </a:rPr>
              <a:t> </a:t>
            </a:r>
            <a:r>
              <a:rPr lang="en-US" sz="1200" b="1" dirty="0">
                <a:latin typeface="Montserrat" panose="00000500000000000000" pitchFamily="2" charset="0"/>
                <a:cs typeface="Arial"/>
              </a:rPr>
              <a:t>activity.</a:t>
            </a:r>
            <a:endParaRPr lang="en-US" sz="1200" dirty="0">
              <a:latin typeface="Montserrat" panose="00000500000000000000" pitchFamily="2" charset="0"/>
              <a:cs typeface="Arial"/>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Nutrition</a:t>
            </a:r>
          </a:p>
        </p:txBody>
      </p:sp>
    </p:spTree>
    <p:extLst>
      <p:ext uri="{BB962C8B-B14F-4D97-AF65-F5344CB8AC3E}">
        <p14:creationId xmlns:p14="http://schemas.microsoft.com/office/powerpoint/2010/main" val="2677113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3974662" y="2177758"/>
            <a:ext cx="6448333" cy="2502482"/>
          </a:xfrm>
          <a:prstGeom prst="rect">
            <a:avLst/>
          </a:prstGeom>
        </p:spPr>
        <p:txBody>
          <a:bodyPr vert="horz" wrap="square" lIns="0" tIns="0" rIns="0" bIns="0" numCol="2" rtlCol="0">
            <a:noAutofit/>
          </a:bodyPr>
          <a:lstStyle/>
          <a:p>
            <a:pPr marL="6349"/>
            <a:r>
              <a:rPr lang="en-US" sz="1200" dirty="0">
                <a:latin typeface="Montserrat" panose="00000500000000000000" pitchFamily="2" charset="0"/>
                <a:cs typeface="Arial"/>
              </a:rPr>
              <a:t>If you are too acidic you may suffer from the following:</a:t>
            </a:r>
          </a:p>
          <a:p>
            <a:pPr marL="177764" marR="14602" indent="-171733" defTabSz="457109" eaLnBrk="1" fontAlgn="auto" hangingPunct="1">
              <a:spcBef>
                <a:spcPts val="167"/>
              </a:spcBef>
              <a:spcAft>
                <a:spcPts val="0"/>
              </a:spcAft>
              <a:buFont typeface="Wingdings"/>
              <a:buChar char=""/>
              <a:tabLst>
                <a:tab pos="177764" algn="l"/>
              </a:tabLst>
            </a:pPr>
            <a:endParaRPr lang="en-US" sz="1200" dirty="0">
              <a:latin typeface="Montserrat" panose="00000500000000000000" pitchFamily="2" charset="0"/>
              <a:cs typeface="Arial"/>
            </a:endParaRP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Mineral and calcium depletion</a:t>
            </a:r>
            <a:br>
              <a:rPr lang="en-US" sz="1200" dirty="0">
                <a:latin typeface="Montserrat" panose="00000500000000000000" pitchFamily="2" charset="0"/>
                <a:cs typeface="Arial"/>
              </a:rPr>
            </a:br>
            <a:r>
              <a:rPr lang="en-US" sz="1200" dirty="0">
                <a:latin typeface="Montserrat" panose="00000500000000000000" pitchFamily="2" charset="0"/>
                <a:cs typeface="Arial"/>
              </a:rPr>
              <a:t>of bones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Osteoporosis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Inflamed intestines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Burning in the bladder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Runny nose and chills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Dry skin, thin nails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Dull dry hair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Leg cramping</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Rheumatism</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Arthritis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Sciatica</a:t>
            </a:r>
          </a:p>
          <a:p>
            <a:pPr marL="177764" marR="14602" indent="-171733" defTabSz="457109" eaLnBrk="1" fontAlgn="auto" hangingPunct="1">
              <a:spcBef>
                <a:spcPts val="0"/>
              </a:spcBef>
              <a:spcAft>
                <a:spcPts val="0"/>
              </a:spcAft>
              <a:buFont typeface="Wingdings"/>
              <a:buChar char=""/>
              <a:tabLst>
                <a:tab pos="177764" algn="l"/>
              </a:tabLst>
            </a:pPr>
            <a:endParaRPr lang="en-US" sz="1200" dirty="0">
              <a:latin typeface="Montserrat" panose="00000500000000000000" pitchFamily="2" charset="0"/>
              <a:cs typeface="Arial"/>
            </a:endParaRPr>
          </a:p>
          <a:p>
            <a:pPr marL="177764" marR="14602" indent="-171733" defTabSz="457109" eaLnBrk="1" fontAlgn="auto" hangingPunct="1">
              <a:spcBef>
                <a:spcPts val="0"/>
              </a:spcBef>
              <a:spcAft>
                <a:spcPts val="0"/>
              </a:spcAft>
              <a:buFont typeface="Wingdings"/>
              <a:buChar char=""/>
              <a:tabLst>
                <a:tab pos="177764" algn="l"/>
              </a:tabLst>
            </a:pPr>
            <a:endParaRPr lang="en-US" sz="1200" dirty="0">
              <a:latin typeface="Montserrat" panose="00000500000000000000" pitchFamily="2" charset="0"/>
              <a:cs typeface="Arial"/>
            </a:endParaRPr>
          </a:p>
          <a:p>
            <a:pPr marL="177764" marR="14602" indent="-171733" defTabSz="457109" eaLnBrk="1" fontAlgn="auto" hangingPunct="1">
              <a:spcBef>
                <a:spcPts val="0"/>
              </a:spcBef>
              <a:spcAft>
                <a:spcPts val="0"/>
              </a:spcAft>
              <a:buFont typeface="Wingdings"/>
              <a:buChar char=""/>
              <a:tabLst>
                <a:tab pos="177764" algn="l"/>
              </a:tabLst>
            </a:pPr>
            <a:endParaRPr lang="en-US" sz="1200" dirty="0">
              <a:latin typeface="Montserrat" panose="00000500000000000000" pitchFamily="2" charset="0"/>
              <a:cs typeface="Arial"/>
            </a:endParaRPr>
          </a:p>
          <a:p>
            <a:pPr marL="6031" marR="14602" defTabSz="457109" eaLnBrk="1" fontAlgn="auto" hangingPunct="1">
              <a:spcBef>
                <a:spcPts val="0"/>
              </a:spcBef>
              <a:spcAft>
                <a:spcPts val="0"/>
              </a:spcAft>
              <a:tabLst>
                <a:tab pos="177764" algn="l"/>
              </a:tabLst>
            </a:pPr>
            <a:endParaRPr lang="en-US" sz="1200" dirty="0">
              <a:latin typeface="Montserrat" panose="00000500000000000000" pitchFamily="2" charset="0"/>
              <a:cs typeface="Arial"/>
            </a:endParaRPr>
          </a:p>
          <a:p>
            <a:pPr marL="177764" marR="14602" indent="-171733" defTabSz="457109" eaLnBrk="1" fontAlgn="auto" hangingPunct="1">
              <a:spcBef>
                <a:spcPts val="0"/>
              </a:spcBef>
              <a:spcAft>
                <a:spcPts val="0"/>
              </a:spcAft>
              <a:buFont typeface="Wingdings"/>
              <a:buChar char=""/>
              <a:tabLst>
                <a:tab pos="177764" algn="l"/>
              </a:tabLst>
            </a:pPr>
            <a:endParaRPr lang="en-US" sz="1200" dirty="0">
              <a:latin typeface="Montserrat" panose="00000500000000000000" pitchFamily="2" charset="0"/>
              <a:cs typeface="Arial"/>
            </a:endParaRPr>
          </a:p>
          <a:p>
            <a:pPr marL="177764" marR="14602" indent="-171733" defTabSz="457109" eaLnBrk="1" fontAlgn="auto" hangingPunct="1">
              <a:spcBef>
                <a:spcPts val="0"/>
              </a:spcBef>
              <a:spcAft>
                <a:spcPts val="0"/>
              </a:spcAft>
              <a:buFont typeface="Wingdings"/>
              <a:buChar char=""/>
              <a:tabLst>
                <a:tab pos="177764" algn="l"/>
              </a:tabLst>
            </a:pPr>
            <a:r>
              <a:rPr lang="en-US" sz="1200" dirty="0">
                <a:latin typeface="Montserrat" panose="00000500000000000000" pitchFamily="2" charset="0"/>
                <a:cs typeface="Arial"/>
              </a:rPr>
              <a:t>Tendinitis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Migrant joint pains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Inability to lose weight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No energy</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Depression</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Nervousness and agitation</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Low stress threshold</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Conjunctivitis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Tooth and gum disease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Cracking at the corners of your lips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Acidic diarrhea</a:t>
            </a:r>
          </a:p>
          <a:p>
            <a:pPr marL="177764" marR="14602" indent="-171733" defTabSz="457109" eaLnBrk="1" fontAlgn="auto" hangingPunct="1">
              <a:spcBef>
                <a:spcPts val="167"/>
              </a:spcBef>
              <a:spcAft>
                <a:spcPts val="0"/>
              </a:spcAft>
              <a:buFont typeface="Wingdings"/>
              <a:buChar char=""/>
              <a:tabLst>
                <a:tab pos="177764" algn="l"/>
              </a:tabLst>
            </a:pPr>
            <a:endParaRPr lang="en-US" sz="1200" dirty="0">
              <a:latin typeface="Montserrat" panose="00000500000000000000" pitchFamily="2" charset="0"/>
              <a:cs typeface="Arial"/>
            </a:endParaRPr>
          </a:p>
        </p:txBody>
      </p:sp>
      <p:sp>
        <p:nvSpPr>
          <p:cNvPr id="6"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Nutrition</a:t>
            </a:r>
          </a:p>
        </p:txBody>
      </p:sp>
    </p:spTree>
    <p:extLst>
      <p:ext uri="{BB962C8B-B14F-4D97-AF65-F5344CB8AC3E}">
        <p14:creationId xmlns:p14="http://schemas.microsoft.com/office/powerpoint/2010/main" val="1003423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UND</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S</a:t>
            </a:r>
            <a:r>
              <a:rPr lang="en-US" sz="1200" b="1" spc="-57" dirty="0">
                <a:latin typeface="Montserrat" panose="00000500000000000000" pitchFamily="2" charset="0"/>
                <a:cs typeface="Arial"/>
              </a:rPr>
              <a:t>T</a:t>
            </a:r>
            <a:r>
              <a:rPr lang="en-US" sz="1200" b="1" spc="-15"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25"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H </a:t>
            </a:r>
            <a:r>
              <a:rPr lang="en-US" sz="1200" b="1" spc="-5" dirty="0">
                <a:latin typeface="Montserrat" panose="00000500000000000000" pitchFamily="2" charset="0"/>
                <a:cs typeface="Arial"/>
              </a:rPr>
              <a:t>B</a:t>
            </a:r>
            <a:r>
              <a:rPr lang="en-US" sz="1200" b="1" spc="-22" dirty="0">
                <a:latin typeface="Montserrat" panose="00000500000000000000" pitchFamily="2" charset="0"/>
                <a:cs typeface="Arial"/>
              </a:rPr>
              <a:t>A</a:t>
            </a:r>
            <a:r>
              <a:rPr lang="en-US" sz="1200" b="1" spc="2" dirty="0">
                <a:latin typeface="Montserrat" panose="00000500000000000000" pitchFamily="2" charset="0"/>
                <a:cs typeface="Arial"/>
              </a:rPr>
              <a:t>L</a:t>
            </a:r>
            <a:r>
              <a:rPr lang="en-US" sz="1200" b="1" spc="-15" dirty="0">
                <a:latin typeface="Montserrat" panose="00000500000000000000" pitchFamily="2" charset="0"/>
                <a:cs typeface="Arial"/>
              </a:rPr>
              <a:t>A</a:t>
            </a: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C</a:t>
            </a:r>
            <a:r>
              <a:rPr lang="en-US" sz="1200" b="1" dirty="0">
                <a:latin typeface="Montserrat" panose="00000500000000000000" pitchFamily="2" charset="0"/>
                <a:cs typeface="Arial"/>
              </a:rPr>
              <a:t>E</a:t>
            </a:r>
            <a:endParaRPr lang="en-US" sz="1200" dirty="0">
              <a:latin typeface="Montserrat" panose="00000500000000000000" pitchFamily="2" charset="0"/>
              <a:cs typeface="Arial"/>
            </a:endParaRPr>
          </a:p>
          <a:p>
            <a:pPr marL="6349">
              <a:spcBef>
                <a:spcPts val="109"/>
              </a:spcBef>
            </a:pP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pH scale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goes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0</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14</a:t>
            </a:r>
          </a:p>
          <a:p>
            <a:pPr marL="6349" marR="1933188">
              <a:spcBef>
                <a:spcPts val="42"/>
              </a:spcBef>
            </a:pP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bers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below</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7</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acidic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(low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xy</a:t>
            </a:r>
            <a:r>
              <a:rPr lang="en-US" sz="1200" dirty="0">
                <a:latin typeface="Montserrat" panose="00000500000000000000" pitchFamily="2" charset="0"/>
                <a:cs typeface="Arial"/>
              </a:rPr>
              <a:t>gen) </a:t>
            </a:r>
          </a:p>
          <a:p>
            <a:pPr marL="6349" marR="1933188">
              <a:spcBef>
                <a:spcPts val="42"/>
              </a:spcBef>
            </a:pP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bers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abo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7</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alkaline</a:t>
            </a:r>
          </a:p>
          <a:p>
            <a:pPr>
              <a:spcBef>
                <a:spcPts val="5"/>
              </a:spcBef>
            </a:pPr>
            <a:endParaRPr lang="en-US" sz="1200" dirty="0">
              <a:latin typeface="Montserrat" panose="00000500000000000000" pitchFamily="2" charset="0"/>
            </a:endParaRPr>
          </a:p>
          <a:p>
            <a:pPr marL="6349"/>
            <a:r>
              <a:rPr lang="en-US" sz="1200" b="1" spc="-2" dirty="0">
                <a:latin typeface="Montserrat" panose="00000500000000000000" pitchFamily="2" charset="0"/>
                <a:cs typeface="Arial"/>
              </a:rPr>
              <a:t>T</a:t>
            </a:r>
            <a:r>
              <a:rPr lang="en-US" sz="1200" b="1" spc="-5" dirty="0">
                <a:latin typeface="Montserrat" panose="00000500000000000000" pitchFamily="2" charset="0"/>
                <a:cs typeface="Arial"/>
              </a:rPr>
              <a:t>H</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2"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 </a:t>
            </a:r>
            <a:r>
              <a:rPr lang="en-US" sz="1200" b="1" spc="2" dirty="0">
                <a:latin typeface="Montserrat" panose="00000500000000000000" pitchFamily="2" charset="0"/>
                <a:cs typeface="Arial"/>
              </a:rPr>
              <a:t>I</a:t>
            </a:r>
            <a:r>
              <a:rPr lang="en-US" sz="1200" b="1" spc="7" dirty="0">
                <a:latin typeface="Montserrat" panose="00000500000000000000" pitchFamily="2" charset="0"/>
                <a:cs typeface="Arial"/>
              </a:rPr>
              <a:t>M</a:t>
            </a:r>
            <a:r>
              <a:rPr lang="en-US" sz="1200" b="1" dirty="0">
                <a:latin typeface="Montserrat" panose="00000500000000000000" pitchFamily="2" charset="0"/>
                <a:cs typeface="Arial"/>
              </a:rPr>
              <a:t>PO</a:t>
            </a:r>
            <a:r>
              <a:rPr lang="en-US" sz="1200" b="1" spc="-2" dirty="0">
                <a:latin typeface="Montserrat" panose="00000500000000000000" pitchFamily="2" charset="0"/>
                <a:cs typeface="Arial"/>
              </a:rPr>
              <a:t>R</a:t>
            </a:r>
            <a:r>
              <a:rPr lang="en-US" sz="1200" b="1" spc="-57" dirty="0">
                <a:latin typeface="Montserrat" panose="00000500000000000000" pitchFamily="2" charset="0"/>
                <a:cs typeface="Arial"/>
              </a:rPr>
              <a:t>T</a:t>
            </a:r>
            <a:r>
              <a:rPr lang="en-US" sz="1200" b="1" spc="-22"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T</a:t>
            </a:r>
            <a:endParaRPr lang="en-US" sz="1200" dirty="0">
              <a:latin typeface="Montserrat" panose="00000500000000000000" pitchFamily="2" charset="0"/>
              <a:cs typeface="Arial"/>
            </a:endParaRPr>
          </a:p>
          <a:p>
            <a:pPr marL="6349" marR="61265">
              <a:spcBef>
                <a:spcPts val="5"/>
              </a:spcBef>
            </a:pPr>
            <a:r>
              <a:rPr lang="en-US" sz="1200" dirty="0">
                <a:latin typeface="Montserrat" panose="00000500000000000000" pitchFamily="2" charset="0"/>
                <a:cs typeface="Arial"/>
              </a:rPr>
              <a:t>Blood,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a:t>
            </a:r>
            <a:r>
              <a:rPr lang="en-US" sz="1200" spc="-10" dirty="0">
                <a:latin typeface="Montserrat" panose="00000500000000000000" pitchFamily="2" charset="0"/>
                <a:cs typeface="Arial"/>
              </a:rPr>
              <a:t>y</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cerebral</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spinal</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luid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body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designed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sligh</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alkaline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 pH</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7</a:t>
            </a:r>
            <a:r>
              <a:rPr lang="en-US" sz="1200" spc="2" dirty="0">
                <a:latin typeface="Montserrat" panose="00000500000000000000" pitchFamily="2" charset="0"/>
                <a:cs typeface="Arial"/>
              </a:rPr>
              <a:t>.</a:t>
            </a:r>
            <a:r>
              <a:rPr lang="en-US" sz="1200" dirty="0">
                <a:latin typeface="Montserrat" panose="00000500000000000000" pitchFamily="2" charset="0"/>
                <a:cs typeface="Arial"/>
              </a:rPr>
              <a:t>4</a:t>
            </a:r>
          </a:p>
          <a:p>
            <a:pPr marL="6349" marR="1638290">
              <a:spcBef>
                <a:spcPts val="42"/>
              </a:spcBef>
            </a:pPr>
            <a:r>
              <a:rPr lang="en-US" sz="1200" dirty="0">
                <a:latin typeface="Montserrat" panose="00000500000000000000" pitchFamily="2" charset="0"/>
                <a:cs typeface="Arial"/>
              </a:rPr>
              <a:t>At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pH</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sligh</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abo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7</a:t>
            </a:r>
            <a:r>
              <a:rPr lang="en-US" sz="1200" spc="2" dirty="0">
                <a:latin typeface="Montserrat" panose="00000500000000000000" pitchFamily="2" charset="0"/>
                <a:cs typeface="Arial"/>
              </a:rPr>
              <a:t>.</a:t>
            </a:r>
            <a:r>
              <a:rPr lang="en-US" sz="1200" dirty="0">
                <a:latin typeface="Montserrat" panose="00000500000000000000" pitchFamily="2" charset="0"/>
                <a:cs typeface="Arial"/>
              </a:rPr>
              <a:t>4</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cancer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cells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dor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ant At pH</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8</a:t>
            </a:r>
            <a:r>
              <a:rPr lang="en-US" sz="1200" spc="2" dirty="0">
                <a:latin typeface="Montserrat" panose="00000500000000000000" pitchFamily="2" charset="0"/>
                <a:cs typeface="Arial"/>
              </a:rPr>
              <a:t>.</a:t>
            </a:r>
            <a:r>
              <a:rPr lang="en-US" sz="1200" dirty="0">
                <a:latin typeface="Montserrat" panose="00000500000000000000" pitchFamily="2" charset="0"/>
                <a:cs typeface="Arial"/>
              </a:rPr>
              <a:t>5</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cancer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cells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die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hile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healthy</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cells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p>
          <a:p>
            <a:pPr>
              <a:spcBef>
                <a:spcPts val="4"/>
              </a:spcBef>
            </a:pPr>
            <a:endParaRPr lang="en-US" sz="1200" dirty="0">
              <a:latin typeface="Montserrat" panose="00000500000000000000" pitchFamily="2" charset="0"/>
            </a:endParaRPr>
          </a:p>
          <a:p>
            <a:pPr marL="6349"/>
            <a:r>
              <a:rPr lang="en-US" sz="1200" b="1" spc="-2" dirty="0">
                <a:latin typeface="Montserrat" panose="00000500000000000000" pitchFamily="2" charset="0"/>
                <a:cs typeface="Arial"/>
              </a:rPr>
              <a:t>T</a:t>
            </a:r>
            <a:r>
              <a:rPr lang="en-US" sz="1200" b="1" spc="-5" dirty="0">
                <a:latin typeface="Montserrat" panose="00000500000000000000" pitchFamily="2" charset="0"/>
                <a:cs typeface="Arial"/>
              </a:rPr>
              <a:t>H</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2"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2" dirty="0">
                <a:latin typeface="Montserrat" panose="00000500000000000000" pitchFamily="2" charset="0"/>
                <a:cs typeface="Arial"/>
              </a:rPr>
              <a:t> W</a:t>
            </a:r>
            <a:r>
              <a:rPr lang="en-US" sz="1200" b="1" spc="-5" dirty="0">
                <a:latin typeface="Montserrat" panose="00000500000000000000" pitchFamily="2" charset="0"/>
                <a:cs typeface="Arial"/>
              </a:rPr>
              <a:t>H</a:t>
            </a:r>
            <a:r>
              <a:rPr lang="en-US" sz="1200" b="1" spc="-77" dirty="0">
                <a:latin typeface="Montserrat" panose="00000500000000000000" pitchFamily="2" charset="0"/>
                <a:cs typeface="Arial"/>
              </a:rPr>
              <a:t>A</a:t>
            </a:r>
            <a:r>
              <a:rPr lang="en-US" sz="1200" b="1" dirty="0">
                <a:latin typeface="Montserrat" panose="00000500000000000000" pitchFamily="2" charset="0"/>
                <a:cs typeface="Arial"/>
              </a:rPr>
              <a:t>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YOU </a:t>
            </a:r>
            <a:r>
              <a:rPr lang="en-US" sz="1200" b="1" spc="7" dirty="0">
                <a:latin typeface="Montserrat" panose="00000500000000000000" pitchFamily="2" charset="0"/>
                <a:cs typeface="Arial"/>
              </a:rPr>
              <a:t>M</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ST</a:t>
            </a:r>
            <a:r>
              <a:rPr lang="en-US" sz="1200" b="1" spc="-10" dirty="0">
                <a:latin typeface="Montserrat" panose="00000500000000000000" pitchFamily="2" charset="0"/>
                <a:cs typeface="Arial"/>
              </a:rPr>
              <a:t> </a:t>
            </a:r>
            <a:r>
              <a:rPr lang="en-US" sz="1200" b="1" spc="-5" dirty="0">
                <a:latin typeface="Montserrat" panose="00000500000000000000" pitchFamily="2" charset="0"/>
                <a:cs typeface="Arial"/>
              </a:rPr>
              <a:t>D</a:t>
            </a:r>
            <a:r>
              <a:rPr lang="en-US" sz="1200" b="1" dirty="0">
                <a:latin typeface="Montserrat" panose="00000500000000000000" pitchFamily="2" charset="0"/>
                <a:cs typeface="Arial"/>
              </a:rPr>
              <a:t>O</a:t>
            </a:r>
            <a:r>
              <a:rPr lang="en-US" sz="1200" b="1" spc="-2" dirty="0">
                <a:latin typeface="Montserrat" panose="00000500000000000000" pitchFamily="2" charset="0"/>
                <a:cs typeface="Arial"/>
              </a:rPr>
              <a:t> F</a:t>
            </a:r>
            <a:r>
              <a:rPr lang="en-US" sz="1200" b="1" dirty="0">
                <a:latin typeface="Montserrat" panose="00000500000000000000" pitchFamily="2" charset="0"/>
                <a:cs typeface="Arial"/>
              </a:rPr>
              <a:t>OR</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OP</a:t>
            </a:r>
            <a:r>
              <a:rPr lang="en-US" sz="1200" b="1" spc="-2"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spc="7" dirty="0">
                <a:latin typeface="Montserrat" panose="00000500000000000000" pitchFamily="2" charset="0"/>
                <a:cs typeface="Arial"/>
              </a:rPr>
              <a:t>M</a:t>
            </a:r>
            <a:r>
              <a:rPr lang="en-US" sz="1200" b="1" spc="-10" dirty="0">
                <a:latin typeface="Montserrat" panose="00000500000000000000" pitchFamily="2" charset="0"/>
                <a:cs typeface="Arial"/>
              </a:rPr>
              <a:t>U</a:t>
            </a:r>
            <a:r>
              <a:rPr lang="en-US" sz="1200" b="1" dirty="0">
                <a:latin typeface="Montserrat" panose="00000500000000000000" pitchFamily="2" charset="0"/>
                <a:cs typeface="Arial"/>
              </a:rPr>
              <a:t>M</a:t>
            </a:r>
            <a:r>
              <a:rPr lang="en-US" sz="1200" b="1" spc="-12" dirty="0">
                <a:latin typeface="Montserrat" panose="00000500000000000000" pitchFamily="2" charset="0"/>
                <a:cs typeface="Arial"/>
              </a:rPr>
              <a:t> </a:t>
            </a:r>
            <a:r>
              <a:rPr lang="en-US" sz="1200" b="1" spc="-5" dirty="0">
                <a:latin typeface="Montserrat" panose="00000500000000000000" pitchFamily="2" charset="0"/>
                <a:cs typeface="Arial"/>
              </a:rPr>
              <a:t>R</a:t>
            </a:r>
            <a:r>
              <a:rPr lang="en-US" sz="1200" b="1" dirty="0">
                <a:latin typeface="Montserrat" panose="00000500000000000000" pitchFamily="2" charset="0"/>
                <a:cs typeface="Arial"/>
              </a:rPr>
              <a:t>ES</a:t>
            </a:r>
            <a:r>
              <a:rPr lang="en-US" sz="1200" b="1" spc="-2" dirty="0">
                <a:latin typeface="Montserrat" panose="00000500000000000000" pitchFamily="2" charset="0"/>
                <a:cs typeface="Arial"/>
              </a:rPr>
              <a:t>U</a:t>
            </a:r>
            <a:r>
              <a:rPr lang="en-US" sz="1200" b="1" spc="-57" dirty="0">
                <a:latin typeface="Montserrat" panose="00000500000000000000" pitchFamily="2" charset="0"/>
                <a:cs typeface="Arial"/>
              </a:rPr>
              <a:t>L</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S</a:t>
            </a:r>
            <a:endParaRPr lang="en-US" sz="1200" dirty="0">
              <a:latin typeface="Montserrat" panose="00000500000000000000" pitchFamily="2" charset="0"/>
              <a:cs typeface="Arial"/>
            </a:endParaRPr>
          </a:p>
          <a:p>
            <a:pPr marL="6349" marR="2292844">
              <a:spcBef>
                <a:spcPts val="5"/>
              </a:spcBef>
            </a:pPr>
            <a:r>
              <a:rPr lang="en-US" sz="1200" b="1" spc="-2" dirty="0">
                <a:latin typeface="Montserrat" panose="00000500000000000000" pitchFamily="2" charset="0"/>
                <a:cs typeface="Arial"/>
              </a:rPr>
              <a:t>60</a:t>
            </a:r>
            <a:r>
              <a:rPr lang="en-US" sz="1200" b="1" dirty="0">
                <a:latin typeface="Montserrat" panose="00000500000000000000" pitchFamily="2" charset="0"/>
                <a:cs typeface="Arial"/>
              </a:rPr>
              <a:t>-80%</a:t>
            </a:r>
            <a:r>
              <a:rPr lang="en-US" sz="1200" b="1" spc="-15" dirty="0">
                <a:latin typeface="Montserrat" panose="00000500000000000000" pitchFamily="2" charset="0"/>
                <a:cs typeface="Arial"/>
              </a:rPr>
              <a:t> </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d</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et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h</a:t>
            </a:r>
            <a:r>
              <a:rPr lang="en-US" sz="1200" b="1" spc="-2" dirty="0">
                <a:latin typeface="Montserrat" panose="00000500000000000000" pitchFamily="2" charset="0"/>
                <a:cs typeface="Arial"/>
              </a:rPr>
              <a:t>ou</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d</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kal</a:t>
            </a:r>
            <a:r>
              <a:rPr lang="en-US" sz="1200" b="1" spc="2" dirty="0">
                <a:latin typeface="Montserrat" panose="00000500000000000000" pitchFamily="2" charset="0"/>
                <a:cs typeface="Arial"/>
              </a:rPr>
              <a:t>i</a:t>
            </a:r>
            <a:r>
              <a:rPr lang="en-US" sz="1200" b="1" spc="-10" dirty="0">
                <a:latin typeface="Montserrat" panose="00000500000000000000" pitchFamily="2" charset="0"/>
                <a:cs typeface="Arial"/>
              </a:rPr>
              <a:t>n</a:t>
            </a:r>
            <a:r>
              <a:rPr lang="en-US" sz="1200" b="1" dirty="0">
                <a:latin typeface="Montserrat" panose="00000500000000000000" pitchFamily="2" charset="0"/>
                <a:cs typeface="Arial"/>
              </a:rPr>
              <a:t>e </a:t>
            </a:r>
          </a:p>
          <a:p>
            <a:pPr marL="6349" marR="2292844">
              <a:spcBef>
                <a:spcPts val="5"/>
              </a:spcBef>
            </a:pPr>
            <a:r>
              <a:rPr lang="en-US" sz="1200" b="1" spc="-2" dirty="0">
                <a:latin typeface="Montserrat" panose="00000500000000000000" pitchFamily="2" charset="0"/>
                <a:cs typeface="Arial"/>
              </a:rPr>
              <a:t>20</a:t>
            </a:r>
            <a:r>
              <a:rPr lang="en-US" sz="1200" b="1" dirty="0">
                <a:latin typeface="Montserrat" panose="00000500000000000000" pitchFamily="2" charset="0"/>
                <a:cs typeface="Arial"/>
              </a:rPr>
              <a:t>-40%</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of</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diet</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aci</a:t>
            </a:r>
            <a:r>
              <a:rPr lang="en-US" sz="1200" b="1" spc="-2" dirty="0">
                <a:latin typeface="Montserrat" panose="00000500000000000000" pitchFamily="2" charset="0"/>
                <a:cs typeface="Arial"/>
              </a:rPr>
              <a:t>d</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6349"/>
            <a:r>
              <a:rPr lang="en-US" sz="1200" spc="-5" dirty="0">
                <a:latin typeface="Montserrat" panose="00000500000000000000" pitchFamily="2" charset="0"/>
                <a:cs typeface="Arial"/>
              </a:rPr>
              <a:t>M</a:t>
            </a:r>
            <a:r>
              <a:rPr lang="en-US" sz="1200" dirty="0">
                <a:latin typeface="Montserrat" panose="00000500000000000000" pitchFamily="2" charset="0"/>
                <a:cs typeface="Arial"/>
              </a:rPr>
              <a:t>ost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oo</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acidic.</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know</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 pH le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purcha</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kit</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ells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a:t>
            </a:r>
          </a:p>
          <a:p>
            <a:pPr marL="6349" marR="6349"/>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contains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ab</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urn</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colors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dependin</a:t>
            </a:r>
            <a:r>
              <a:rPr lang="en-US" sz="1200" dirty="0">
                <a:latin typeface="Montserrat" panose="00000500000000000000" pitchFamily="2" charset="0"/>
                <a:cs typeface="Arial"/>
              </a:rPr>
              <a:t>g</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10" dirty="0">
                <a:latin typeface="Montserrat" panose="00000500000000000000" pitchFamily="2" charset="0"/>
                <a:cs typeface="Arial"/>
              </a:rPr>
              <a:t> y</a:t>
            </a:r>
            <a:r>
              <a:rPr lang="en-US" sz="1200" spc="-2" dirty="0">
                <a:latin typeface="Montserrat" panose="00000500000000000000" pitchFamily="2" charset="0"/>
                <a:cs typeface="Arial"/>
              </a:rPr>
              <a:t>ou</a:t>
            </a:r>
            <a:r>
              <a:rPr lang="en-US" sz="1200" dirty="0">
                <a:latin typeface="Montserrat" panose="00000500000000000000" pitchFamily="2" charset="0"/>
                <a:cs typeface="Arial"/>
              </a:rPr>
              <a:t>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p</a:t>
            </a:r>
            <a:r>
              <a:rPr lang="en-US" sz="1200" dirty="0">
                <a:latin typeface="Montserrat" panose="00000500000000000000" pitchFamily="2" charset="0"/>
                <a:cs typeface="Arial"/>
              </a:rPr>
              <a:t>H</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le</a:t>
            </a:r>
            <a:r>
              <a:rPr lang="en-US" sz="1200" spc="-10" dirty="0">
                <a:latin typeface="Montserrat" panose="00000500000000000000" pitchFamily="2" charset="0"/>
                <a:cs typeface="Arial"/>
              </a:rPr>
              <a:t>v</a:t>
            </a:r>
            <a:r>
              <a:rPr lang="en-US" sz="1200" spc="-2" dirty="0">
                <a:latin typeface="Montserrat" panose="00000500000000000000" pitchFamily="2" charset="0"/>
                <a:cs typeface="Arial"/>
              </a:rPr>
              <a:t>el.</a:t>
            </a:r>
            <a:endParaRPr lang="en-US" sz="1200" dirty="0">
              <a:latin typeface="Montserrat" panose="00000500000000000000" pitchFamily="2" charset="0"/>
              <a:cs typeface="Arial"/>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Nutrition</a:t>
            </a:r>
          </a:p>
        </p:txBody>
      </p:sp>
    </p:spTree>
    <p:extLst>
      <p:ext uri="{BB962C8B-B14F-4D97-AF65-F5344CB8AC3E}">
        <p14:creationId xmlns:p14="http://schemas.microsoft.com/office/powerpoint/2010/main" val="449712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4" y="2094614"/>
            <a:ext cx="8514646" cy="2800854"/>
          </a:xfrm>
          <a:prstGeom prst="rect">
            <a:avLst/>
          </a:prstGeom>
        </p:spPr>
        <p:txBody>
          <a:bodyPr vert="horz" wrap="square" lIns="0" tIns="0" rIns="0" bIns="0" numCol="1" rtlCol="0">
            <a:noAutofit/>
          </a:bodyPr>
          <a:lstStyle/>
          <a:p>
            <a:pPr marL="6349">
              <a:spcAft>
                <a:spcPts val="300"/>
              </a:spcAft>
            </a:pPr>
            <a:r>
              <a:rPr lang="en-US" sz="1200" spc="-2" dirty="0">
                <a:latin typeface="Montserrat" panose="00000500000000000000" pitchFamily="2" charset="0"/>
                <a:cs typeface="Arial"/>
              </a:rPr>
              <a:t>S</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can</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alkaline?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Eat more alkaline foods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Exercise (but don’t over exercise as this causes acidity which can prevent weight loss)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Relieve yourself of stress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Eat less foods with chemicals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Eat more whole foods</a:t>
            </a:r>
            <a:endParaRPr lang="en-US" sz="1200" dirty="0">
              <a:latin typeface="Montserrat" panose="00000500000000000000" pitchFamily="2" charset="0"/>
            </a:endParaRPr>
          </a:p>
          <a:p>
            <a:pPr>
              <a:spcBef>
                <a:spcPts val="12"/>
              </a:spcBef>
            </a:pPr>
            <a:endParaRPr lang="en-US" sz="1200" dirty="0">
              <a:latin typeface="Montserrat" panose="00000500000000000000" pitchFamily="2" charset="0"/>
            </a:endParaRPr>
          </a:p>
          <a:p>
            <a:pPr marL="6349">
              <a:spcAft>
                <a:spcPts val="300"/>
              </a:spcAft>
            </a:pPr>
            <a:r>
              <a:rPr lang="en-US" sz="1200" b="1" spc="-2" dirty="0">
                <a:latin typeface="Montserrat" panose="00000500000000000000" pitchFamily="2" charset="0"/>
                <a:cs typeface="Arial"/>
              </a:rPr>
              <a:t>Fou</a:t>
            </a:r>
            <a:r>
              <a:rPr lang="en-US" sz="1200" b="1" dirty="0">
                <a:latin typeface="Montserrat" panose="00000500000000000000" pitchFamily="2" charset="0"/>
                <a:cs typeface="Arial"/>
              </a:rPr>
              <a:t>r </a:t>
            </a:r>
            <a:r>
              <a:rPr lang="en-US" sz="1200" b="1" spc="-2" dirty="0">
                <a:latin typeface="Montserrat" panose="00000500000000000000" pitchFamily="2" charset="0"/>
                <a:cs typeface="Arial"/>
              </a:rPr>
              <a:t>qu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ck</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easy</a:t>
            </a:r>
            <a:r>
              <a:rPr lang="en-US" sz="1200" b="1" spc="-17"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dirty="0">
                <a:latin typeface="Montserrat" panose="00000500000000000000" pitchFamily="2" charset="0"/>
                <a:cs typeface="Arial"/>
              </a:rPr>
              <a:t>a</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s</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to</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re</a:t>
            </a:r>
            <a:r>
              <a:rPr lang="en-US" sz="1200" b="1" spc="-5" dirty="0">
                <a:latin typeface="Montserrat" panose="00000500000000000000" pitchFamily="2" charset="0"/>
                <a:cs typeface="Arial"/>
              </a:rPr>
              <a:t>d</a:t>
            </a:r>
            <a:r>
              <a:rPr lang="en-US" sz="1200" b="1" spc="-2" dirty="0">
                <a:latin typeface="Montserrat" panose="00000500000000000000" pitchFamily="2" charset="0"/>
                <a:cs typeface="Arial"/>
              </a:rPr>
              <a:t>u</a:t>
            </a:r>
            <a:r>
              <a:rPr lang="en-US" sz="1200" b="1" dirty="0">
                <a:latin typeface="Montserrat" panose="00000500000000000000" pitchFamily="2" charset="0"/>
                <a:cs typeface="Arial"/>
              </a:rPr>
              <a:t>ce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acid</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r</a:t>
            </a:r>
            <a:r>
              <a:rPr lang="en-US" sz="1200" b="1" spc="15" dirty="0">
                <a:latin typeface="Montserrat" panose="00000500000000000000" pitchFamily="2" charset="0"/>
                <a:cs typeface="Arial"/>
              </a:rPr>
              <a:t> </a:t>
            </a:r>
            <a:r>
              <a:rPr lang="en-US" sz="1200" b="1" spc="-2" dirty="0">
                <a:latin typeface="Montserrat" panose="00000500000000000000" pitchFamily="2" charset="0"/>
                <a:cs typeface="Arial"/>
              </a:rPr>
              <a:t>bod</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marL="177764" marR="84756" indent="-171733" defTabSz="457109" eaLnBrk="1" fontAlgn="auto" hangingPunct="1">
              <a:spcBef>
                <a:spcPts val="45"/>
              </a:spcBef>
              <a:spcAft>
                <a:spcPts val="600"/>
              </a:spcAft>
              <a:buFont typeface="+mj-lt"/>
              <a:buAutoNum type="arabicPeriod"/>
              <a:tabLst>
                <a:tab pos="177764" algn="l"/>
              </a:tabLst>
            </a:pPr>
            <a:r>
              <a:rPr lang="en-US" sz="1200" dirty="0">
                <a:latin typeface="Montserrat" panose="00000500000000000000" pitchFamily="2" charset="0"/>
                <a:cs typeface="Arial"/>
              </a:rPr>
              <a:t>Drink lemon water. Lemons are by nature acid, however when we eat or drink them, </a:t>
            </a:r>
            <a:br>
              <a:rPr lang="en-US" sz="1200" dirty="0">
                <a:latin typeface="Montserrat" panose="00000500000000000000" pitchFamily="2" charset="0"/>
                <a:cs typeface="Arial"/>
              </a:rPr>
            </a:br>
            <a:r>
              <a:rPr lang="en-US" sz="1200" dirty="0">
                <a:latin typeface="Montserrat" panose="00000500000000000000" pitchFamily="2" charset="0"/>
                <a:cs typeface="Arial"/>
              </a:rPr>
              <a:t>they turn alkaline in the body.</a:t>
            </a:r>
          </a:p>
          <a:p>
            <a:pPr marL="177764" indent="-171733" defTabSz="457109" eaLnBrk="1" fontAlgn="auto" hangingPunct="1">
              <a:spcBef>
                <a:spcPts val="55"/>
              </a:spcBef>
              <a:spcAft>
                <a:spcPts val="600"/>
              </a:spcAft>
              <a:buFont typeface="+mj-lt"/>
              <a:buAutoNum type="arabicPeriod"/>
              <a:tabLst>
                <a:tab pos="177764" algn="l"/>
              </a:tabLst>
            </a:pPr>
            <a:r>
              <a:rPr lang="en-US" sz="1200" dirty="0">
                <a:latin typeface="Montserrat" panose="00000500000000000000" pitchFamily="2" charset="0"/>
                <a:cs typeface="Arial"/>
              </a:rPr>
              <a:t>Go for a walk for 30 minutes daily.</a:t>
            </a:r>
          </a:p>
          <a:p>
            <a:pPr marL="177764" indent="-171733" defTabSz="457109" eaLnBrk="1" fontAlgn="auto" hangingPunct="1">
              <a:spcBef>
                <a:spcPts val="107"/>
              </a:spcBef>
              <a:spcAft>
                <a:spcPts val="600"/>
              </a:spcAft>
              <a:buFont typeface="+mj-lt"/>
              <a:buAutoNum type="arabicPeriod"/>
              <a:tabLst>
                <a:tab pos="177764" algn="l"/>
              </a:tabLst>
            </a:pPr>
            <a:r>
              <a:rPr lang="en-US" sz="1200" dirty="0">
                <a:latin typeface="Montserrat" panose="00000500000000000000" pitchFamily="2" charset="0"/>
                <a:cs typeface="Arial"/>
              </a:rPr>
              <a:t>Add a salad and a green drink to your daily menu.</a:t>
            </a:r>
          </a:p>
          <a:p>
            <a:pPr marL="177764" indent="-171733" defTabSz="457109" eaLnBrk="1" fontAlgn="auto" hangingPunct="1">
              <a:spcBef>
                <a:spcPts val="112"/>
              </a:spcBef>
              <a:spcAft>
                <a:spcPts val="600"/>
              </a:spcAft>
              <a:buFont typeface="+mj-lt"/>
              <a:buAutoNum type="arabicPeriod"/>
              <a:tabLst>
                <a:tab pos="177764" algn="l"/>
              </a:tabLst>
            </a:pPr>
            <a:r>
              <a:rPr lang="en-US" sz="1200" dirty="0">
                <a:latin typeface="Montserrat" panose="00000500000000000000" pitchFamily="2" charset="0"/>
                <a:cs typeface="Arial"/>
              </a:rPr>
              <a:t>Watch a funny movie and relax.</a:t>
            </a:r>
            <a:endParaRPr lang="en-US" sz="1200" dirty="0">
              <a:latin typeface="Montserrat" panose="00000500000000000000" pitchFamily="2" charset="0"/>
            </a:endParaRPr>
          </a:p>
          <a:p>
            <a:pPr marL="6349" marR="6349"/>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2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really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andard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part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pr</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-ac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ellness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plan.</a:t>
            </a:r>
            <a:r>
              <a:rPr lang="en-US" sz="1200" spc="-12" dirty="0">
                <a:latin typeface="Montserrat" panose="00000500000000000000" pitchFamily="2" charset="0"/>
                <a:cs typeface="Arial"/>
              </a:rPr>
              <a:t> </a:t>
            </a:r>
            <a:br>
              <a:rPr lang="en-US" sz="1200" spc="-12" dirty="0">
                <a:latin typeface="Montserrat" panose="00000500000000000000" pitchFamily="2" charset="0"/>
                <a:cs typeface="Arial"/>
              </a:rPr>
            </a:b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huge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pact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health,</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4</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eps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part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 daily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p>
        </p:txBody>
      </p:sp>
      <p:sp>
        <p:nvSpPr>
          <p:cNvPr id="6"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Nutrition</a:t>
            </a:r>
          </a:p>
        </p:txBody>
      </p:sp>
    </p:spTree>
    <p:extLst>
      <p:ext uri="{BB962C8B-B14F-4D97-AF65-F5344CB8AC3E}">
        <p14:creationId xmlns:p14="http://schemas.microsoft.com/office/powerpoint/2010/main" val="2761453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16200000">
            <a:off x="726925"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40" name="object 6">
            <a:extLst>
              <a:ext uri="{FF2B5EF4-FFF2-40B4-BE49-F238E27FC236}">
                <a16:creationId xmlns:a16="http://schemas.microsoft.com/office/drawing/2014/main" id="{FFC60E22-6FDB-466C-90CB-690F099A4948}"/>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41" name="object 4">
            <a:extLst>
              <a:ext uri="{FF2B5EF4-FFF2-40B4-BE49-F238E27FC236}">
                <a16:creationId xmlns:a16="http://schemas.microsoft.com/office/drawing/2014/main" id="{82A74342-21F8-4006-A7C8-20648B5F9BB4}"/>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42" name="object 5">
            <a:extLst>
              <a:ext uri="{FF2B5EF4-FFF2-40B4-BE49-F238E27FC236}">
                <a16:creationId xmlns:a16="http://schemas.microsoft.com/office/drawing/2014/main" id="{D48A25D3-91E9-4A8F-9A4E-FE0F5D0227C3}"/>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3" name="object 17">
            <a:extLst>
              <a:ext uri="{FF2B5EF4-FFF2-40B4-BE49-F238E27FC236}">
                <a16:creationId xmlns:a16="http://schemas.microsoft.com/office/drawing/2014/main" id="{B8865E4A-6EC7-4138-9304-5528F908F373}"/>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4" name="object 18">
            <a:extLst>
              <a:ext uri="{FF2B5EF4-FFF2-40B4-BE49-F238E27FC236}">
                <a16:creationId xmlns:a16="http://schemas.microsoft.com/office/drawing/2014/main" id="{7678C02A-C454-4E78-A5B1-8ABACDFAA9D6}"/>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5" name="TextBox 10">
            <a:extLst>
              <a:ext uri="{FF2B5EF4-FFF2-40B4-BE49-F238E27FC236}">
                <a16:creationId xmlns:a16="http://schemas.microsoft.com/office/drawing/2014/main" id="{DF43B8F2-A8FA-4E5E-B067-7393B587F69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6" name="object 2">
            <a:extLst>
              <a:ext uri="{FF2B5EF4-FFF2-40B4-BE49-F238E27FC236}">
                <a16:creationId xmlns:a16="http://schemas.microsoft.com/office/drawing/2014/main" id="{6DB03BBD-493F-4AA5-94B2-C1A333E7628E}"/>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7" name="Group 46">
            <a:extLst>
              <a:ext uri="{FF2B5EF4-FFF2-40B4-BE49-F238E27FC236}">
                <a16:creationId xmlns:a16="http://schemas.microsoft.com/office/drawing/2014/main" id="{808998B5-6044-43E1-831A-E31A257E6EEE}"/>
              </a:ext>
            </a:extLst>
          </p:cNvPr>
          <p:cNvGrpSpPr/>
          <p:nvPr/>
        </p:nvGrpSpPr>
        <p:grpSpPr>
          <a:xfrm>
            <a:off x="5057924" y="5287835"/>
            <a:ext cx="6102201" cy="209947"/>
            <a:chOff x="12173416" y="8951961"/>
            <a:chExt cx="10145247" cy="51319"/>
          </a:xfrm>
        </p:grpSpPr>
        <p:sp>
          <p:nvSpPr>
            <p:cNvPr id="48" name="object 23">
              <a:extLst>
                <a:ext uri="{FF2B5EF4-FFF2-40B4-BE49-F238E27FC236}">
                  <a16:creationId xmlns:a16="http://schemas.microsoft.com/office/drawing/2014/main" id="{A0F77C88-1750-4A24-A56D-9733D710A666}"/>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23">
              <a:extLst>
                <a:ext uri="{FF2B5EF4-FFF2-40B4-BE49-F238E27FC236}">
                  <a16:creationId xmlns:a16="http://schemas.microsoft.com/office/drawing/2014/main" id="{9CF50CC8-7F9B-424F-A8FA-F1E41AEA2416}"/>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0" name="object 23">
              <a:extLst>
                <a:ext uri="{FF2B5EF4-FFF2-40B4-BE49-F238E27FC236}">
                  <a16:creationId xmlns:a16="http://schemas.microsoft.com/office/drawing/2014/main" id="{5188FCF6-88FA-4B02-B0EA-B7F10A333C42}"/>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51" name="object 23">
            <a:extLst>
              <a:ext uri="{FF2B5EF4-FFF2-40B4-BE49-F238E27FC236}">
                <a16:creationId xmlns:a16="http://schemas.microsoft.com/office/drawing/2014/main" id="{7A7C81D9-1547-4662-B3C8-46573543C0CA}"/>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2" name="object 6">
            <a:extLst>
              <a:ext uri="{FF2B5EF4-FFF2-40B4-BE49-F238E27FC236}">
                <a16:creationId xmlns:a16="http://schemas.microsoft.com/office/drawing/2014/main" id="{C8C643D6-0042-4F88-8019-F78185DC9C32}"/>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3" name="object 6">
            <a:extLst>
              <a:ext uri="{FF2B5EF4-FFF2-40B4-BE49-F238E27FC236}">
                <a16:creationId xmlns:a16="http://schemas.microsoft.com/office/drawing/2014/main" id="{9C2C5D23-7F98-46E1-888C-4832626E77E1}"/>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4" name="object 6">
            <a:extLst>
              <a:ext uri="{FF2B5EF4-FFF2-40B4-BE49-F238E27FC236}">
                <a16:creationId xmlns:a16="http://schemas.microsoft.com/office/drawing/2014/main" id="{63A6810D-6390-4094-9427-AAF3B0BFC511}"/>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5" name="object 6">
            <a:extLst>
              <a:ext uri="{FF2B5EF4-FFF2-40B4-BE49-F238E27FC236}">
                <a16:creationId xmlns:a16="http://schemas.microsoft.com/office/drawing/2014/main" id="{A8A77219-C128-4AD6-9681-C92348F8D349}"/>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6" name="Table 55">
            <a:extLst>
              <a:ext uri="{FF2B5EF4-FFF2-40B4-BE49-F238E27FC236}">
                <a16:creationId xmlns:a16="http://schemas.microsoft.com/office/drawing/2014/main" id="{23C352DF-4D73-4BF2-9401-564E35C0160D}"/>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7" name="Table 56">
            <a:extLst>
              <a:ext uri="{FF2B5EF4-FFF2-40B4-BE49-F238E27FC236}">
                <a16:creationId xmlns:a16="http://schemas.microsoft.com/office/drawing/2014/main" id="{9B76AF0A-2D66-4113-ADAE-2DE2EBCA3D4B}"/>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8" name="Table 57">
            <a:extLst>
              <a:ext uri="{FF2B5EF4-FFF2-40B4-BE49-F238E27FC236}">
                <a16:creationId xmlns:a16="http://schemas.microsoft.com/office/drawing/2014/main" id="{EAAA8EEA-01A3-406B-86B7-B9714D92AB7F}"/>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9" name="object 23">
            <a:extLst>
              <a:ext uri="{FF2B5EF4-FFF2-40B4-BE49-F238E27FC236}">
                <a16:creationId xmlns:a16="http://schemas.microsoft.com/office/drawing/2014/main" id="{5046A14B-C926-401F-901F-86F89CF5ACFF}"/>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60" name="Table 59">
            <a:extLst>
              <a:ext uri="{FF2B5EF4-FFF2-40B4-BE49-F238E27FC236}">
                <a16:creationId xmlns:a16="http://schemas.microsoft.com/office/drawing/2014/main" id="{1D26BBA2-DA01-47F1-8E9C-BD5274C10753}"/>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61" name="Table 60">
            <a:extLst>
              <a:ext uri="{FF2B5EF4-FFF2-40B4-BE49-F238E27FC236}">
                <a16:creationId xmlns:a16="http://schemas.microsoft.com/office/drawing/2014/main" id="{18DFCCED-8870-4910-93EC-F89F0EE3CD16}"/>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16200000">
            <a:off x="726925"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ctr" eaLnBrk="1" hangingPunct="1">
              <a:defRPr sz="4000">
                <a:solidFill>
                  <a:schemeClr val="bg1"/>
                </a:solidFill>
                <a:latin typeface="Montserrat" pitchFamily="2" charset="0"/>
              </a:defRPr>
            </a:lvl1pPr>
          </a:lstStyle>
          <a:p>
            <a:r>
              <a:rPr lang="en-US" altLang="en-US" sz="2000" dirty="0"/>
              <a:t>SESSION  </a:t>
            </a:r>
            <a:r>
              <a:rPr lang="en-US" altLang="en-US" sz="2000" b="1" dirty="0"/>
              <a:t>7</a:t>
            </a:r>
            <a:endParaRPr lang="tr-TR" altLang="en-US" sz="2000" b="1" dirty="0"/>
          </a:p>
        </p:txBody>
      </p:sp>
      <p:graphicFrame>
        <p:nvGraphicFramePr>
          <p:cNvPr id="14" name="object 4">
            <a:extLst>
              <a:ext uri="{FF2B5EF4-FFF2-40B4-BE49-F238E27FC236}">
                <a16:creationId xmlns:a16="http://schemas.microsoft.com/office/drawing/2014/main" id="{62AA14EC-7C35-4F6E-924C-32656AA9D9B5}"/>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4C84D74D-F884-4060-856B-48650CBC201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11D4ED20-7A36-48F2-89A5-EAFE3920753A}"/>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7C8DF7A1-634B-4DC4-85DF-398ABECADF9B}"/>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42BD7D5D-2758-44B5-9DA6-5E26BAD54E74}"/>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CD57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501006" y="2875147"/>
            <a:ext cx="5184433"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8</a:t>
            </a:r>
            <a:endParaRPr lang="tr-TR" altLang="en-US" sz="6899" b="1" dirty="0">
              <a:solidFill>
                <a:schemeClr val="bg1"/>
              </a:solidFill>
              <a:latin typeface="Montserrat" pitchFamily="2" charset="0"/>
            </a:endParaRPr>
          </a:p>
        </p:txBody>
      </p:sp>
    </p:spTree>
    <p:extLst>
      <p:ext uri="{BB962C8B-B14F-4D97-AF65-F5344CB8AC3E}">
        <p14:creationId xmlns:p14="http://schemas.microsoft.com/office/powerpoint/2010/main" val="477150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graphicFrame>
        <p:nvGraphicFramePr>
          <p:cNvPr id="22" name="Table 21">
            <a:extLst>
              <a:ext uri="{FF2B5EF4-FFF2-40B4-BE49-F238E27FC236}">
                <a16:creationId xmlns:a16="http://schemas.microsoft.com/office/drawing/2014/main" id="{AF788628-E222-4235-9286-07B76C341810}"/>
              </a:ext>
            </a:extLst>
          </p:cNvPr>
          <p:cNvGraphicFramePr>
            <a:graphicFrameLocks noGrp="1"/>
          </p:cNvGraphicFramePr>
          <p:nvPr>
            <p:extLst>
              <p:ext uri="{D42A27DB-BD31-4B8C-83A1-F6EECF244321}">
                <p14:modId xmlns:p14="http://schemas.microsoft.com/office/powerpoint/2010/main" val="134110868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 name="object 18">
            <a:extLst>
              <a:ext uri="{FF2B5EF4-FFF2-40B4-BE49-F238E27FC236}">
                <a16:creationId xmlns:a16="http://schemas.microsoft.com/office/drawing/2014/main" id="{D86AB18B-17CE-49BF-AD75-B88677E92383}"/>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4" name="object 19">
            <a:extLst>
              <a:ext uri="{FF2B5EF4-FFF2-40B4-BE49-F238E27FC236}">
                <a16:creationId xmlns:a16="http://schemas.microsoft.com/office/drawing/2014/main" id="{C0A8E4D9-80A0-49FF-B09B-126738A27B8E}"/>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5" name="object 2">
            <a:extLst>
              <a:ext uri="{FF2B5EF4-FFF2-40B4-BE49-F238E27FC236}">
                <a16:creationId xmlns:a16="http://schemas.microsoft.com/office/drawing/2014/main" id="{64D55A99-E740-4F92-8930-BAC14D45675B}"/>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6" name="object 4">
            <a:extLst>
              <a:ext uri="{FF2B5EF4-FFF2-40B4-BE49-F238E27FC236}">
                <a16:creationId xmlns:a16="http://schemas.microsoft.com/office/drawing/2014/main" id="{E3DDE22E-BFFA-49A5-90D1-D52544ED73A5}"/>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7" name="object 4">
            <a:extLst>
              <a:ext uri="{FF2B5EF4-FFF2-40B4-BE49-F238E27FC236}">
                <a16:creationId xmlns:a16="http://schemas.microsoft.com/office/drawing/2014/main" id="{CF59B425-626F-4880-B19E-F686D2356C3D}"/>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Tree>
    <p:extLst>
      <p:ext uri="{BB962C8B-B14F-4D97-AF65-F5344CB8AC3E}">
        <p14:creationId xmlns:p14="http://schemas.microsoft.com/office/powerpoint/2010/main" val="238327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a:extLst>
              <a:ext uri="{FF2B5EF4-FFF2-40B4-BE49-F238E27FC236}">
                <a16:creationId xmlns:a16="http://schemas.microsoft.com/office/drawing/2014/main" id="{AD5FC8F4-1E8A-4228-8A77-373DD32962B9}"/>
              </a:ext>
            </a:extLst>
          </p:cNvPr>
          <p:cNvGraphicFramePr>
            <a:graphicFrameLocks noGrp="1"/>
          </p:cNvGraphicFramePr>
          <p:nvPr>
            <p:extLst>
              <p:ext uri="{D42A27DB-BD31-4B8C-83A1-F6EECF244321}">
                <p14:modId xmlns:p14="http://schemas.microsoft.com/office/powerpoint/2010/main" val="127223093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554"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22" name="object 18">
            <a:extLst>
              <a:ext uri="{FF2B5EF4-FFF2-40B4-BE49-F238E27FC236}">
                <a16:creationId xmlns:a16="http://schemas.microsoft.com/office/drawing/2014/main" id="{173772FB-9DC6-465C-8AE5-40B2C5257074}"/>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3" name="object 19">
            <a:extLst>
              <a:ext uri="{FF2B5EF4-FFF2-40B4-BE49-F238E27FC236}">
                <a16:creationId xmlns:a16="http://schemas.microsoft.com/office/drawing/2014/main" id="{449A5D10-E149-4D48-8D89-B2A5AC6C9034}"/>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4" name="object 2">
            <a:extLst>
              <a:ext uri="{FF2B5EF4-FFF2-40B4-BE49-F238E27FC236}">
                <a16:creationId xmlns:a16="http://schemas.microsoft.com/office/drawing/2014/main" id="{88FF3EA4-0C6B-4298-82D9-C23A9D00AB1B}"/>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5" name="object 4">
            <a:extLst>
              <a:ext uri="{FF2B5EF4-FFF2-40B4-BE49-F238E27FC236}">
                <a16:creationId xmlns:a16="http://schemas.microsoft.com/office/drawing/2014/main" id="{F2B61432-5E7C-463E-B323-4CF2A20885A1}"/>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6" name="object 4">
            <a:extLst>
              <a:ext uri="{FF2B5EF4-FFF2-40B4-BE49-F238E27FC236}">
                <a16:creationId xmlns:a16="http://schemas.microsoft.com/office/drawing/2014/main" id="{81737C3E-6C2C-4F64-90A9-89250AF70DFA}"/>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pic>
        <p:nvPicPr>
          <p:cNvPr id="9" name="Picture 8">
            <a:extLst>
              <a:ext uri="{FF2B5EF4-FFF2-40B4-BE49-F238E27FC236}">
                <a16:creationId xmlns:a16="http://schemas.microsoft.com/office/drawing/2014/main" id="{41A35AE3-6917-4199-BEF7-8B562C69768D}"/>
              </a:ext>
            </a:extLst>
          </p:cNvPr>
          <p:cNvPicPr>
            <a:picLocks noChangeAspect="1"/>
          </p:cNvPicPr>
          <p:nvPr/>
        </p:nvPicPr>
        <p:blipFill>
          <a:blip r:embed="rId2"/>
          <a:stretch>
            <a:fillRect/>
          </a:stretch>
        </p:blipFill>
        <p:spPr>
          <a:xfrm>
            <a:off x="4273158" y="6622337"/>
            <a:ext cx="3457575" cy="171450"/>
          </a:xfrm>
          <a:prstGeom prst="rect">
            <a:avLst/>
          </a:prstGeom>
        </p:spPr>
      </p:pic>
    </p:spTree>
    <p:extLst>
      <p:ext uri="{BB962C8B-B14F-4D97-AF65-F5344CB8AC3E}">
        <p14:creationId xmlns:p14="http://schemas.microsoft.com/office/powerpoint/2010/main" val="2033114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144351" y="1089008"/>
            <a:ext cx="3012074"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lnSpc>
                <a:spcPts val="3499"/>
              </a:lnSpc>
            </a:pPr>
            <a:r>
              <a:rPr lang="en-US" altLang="en-US" sz="1600" dirty="0">
                <a:solidFill>
                  <a:srgbClr val="BCC8C8"/>
                </a:solidFill>
                <a:latin typeface="Montserrat" pitchFamily="2" charset="0"/>
              </a:rPr>
              <a:t>What makes us eat</a:t>
            </a:r>
          </a:p>
        </p:txBody>
      </p:sp>
      <p:sp>
        <p:nvSpPr>
          <p:cNvPr id="5" name="object 3"/>
          <p:cNvSpPr txBox="1">
            <a:spLocks/>
          </p:cNvSpPr>
          <p:nvPr/>
        </p:nvSpPr>
        <p:spPr>
          <a:xfrm>
            <a:off x="2642304" y="2088705"/>
            <a:ext cx="8514122" cy="2941665"/>
          </a:xfrm>
          <a:prstGeom prst="rect">
            <a:avLst/>
          </a:prstGeom>
        </p:spPr>
        <p:txBody>
          <a:bodyPr vert="horz" wrap="square" lIns="0" tIns="0" rIns="0" bIns="0" rtlCol="0">
            <a:noAutofit/>
          </a:bodyPr>
          <a:lstStyle/>
          <a:p>
            <a:pPr marL="6349"/>
            <a:r>
              <a:rPr lang="en-US" sz="1200" dirty="0">
                <a:latin typeface="Montserrat" panose="00000500000000000000" pitchFamily="2" charset="0"/>
                <a:cs typeface="Arial"/>
              </a:rPr>
              <a:t>We are all different! Understanding signals to eat will allow us to make changes.</a:t>
            </a:r>
            <a:endParaRPr lang="en-US" sz="1200" dirty="0">
              <a:latin typeface="Montserrat" panose="00000500000000000000" pitchFamily="2" charset="0"/>
            </a:endParaRPr>
          </a:p>
          <a:p>
            <a:pPr>
              <a:spcBef>
                <a:spcPts val="7"/>
              </a:spcBef>
            </a:pPr>
            <a:endParaRPr lang="en-US" sz="1200" dirty="0">
              <a:latin typeface="Montserrat" panose="00000500000000000000" pitchFamily="2" charset="0"/>
            </a:endParaRPr>
          </a:p>
          <a:p>
            <a:pPr marL="6349">
              <a:spcAft>
                <a:spcPts val="300"/>
              </a:spcAft>
            </a:pPr>
            <a:r>
              <a:rPr lang="en-US" sz="1200" dirty="0">
                <a:latin typeface="Montserrat" panose="00000500000000000000" pitchFamily="2" charset="0"/>
                <a:cs typeface="Arial"/>
              </a:rPr>
              <a:t>5 common signals that tell us to eat are: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Hunger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What we are thinking or feeling</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What other people say and do</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Sight and smell of food</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Certain activities such as watching TV or seeing pictures of food in a magazine</a:t>
            </a: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When we react to these signals over and over again, we develop habits. Food signals aren’t always bad. </a:t>
            </a:r>
            <a:br>
              <a:rPr lang="en-US" sz="1200" dirty="0">
                <a:latin typeface="Montserrat" panose="00000500000000000000" pitchFamily="2" charset="0"/>
                <a:cs typeface="Arial"/>
              </a:rPr>
            </a:br>
            <a:r>
              <a:rPr lang="en-US" sz="1200" dirty="0">
                <a:latin typeface="Montserrat" panose="00000500000000000000" pitchFamily="2" charset="0"/>
                <a:cs typeface="Arial"/>
              </a:rPr>
              <a:t>They should not be confused with intuitive eating. Make sure they don’t interfere with eating healthy foods.</a:t>
            </a:r>
          </a:p>
          <a:p>
            <a:pPr>
              <a:spcBef>
                <a:spcPts val="13"/>
              </a:spcBef>
            </a:pPr>
            <a:endParaRPr lang="en-US" sz="1200" dirty="0">
              <a:latin typeface="Montserrat" panose="00000500000000000000" pitchFamily="2" charset="0"/>
            </a:endParaRPr>
          </a:p>
          <a:p>
            <a:pPr marL="6349">
              <a:spcAft>
                <a:spcPts val="300"/>
              </a:spcAft>
            </a:pPr>
            <a:r>
              <a:rPr lang="en-US" sz="1200" dirty="0">
                <a:latin typeface="Montserrat" panose="00000500000000000000" pitchFamily="2" charset="0"/>
                <a:cs typeface="Arial"/>
              </a:rPr>
              <a:t>3 tips for staying away from unhealthy choices: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Stay away from the things that signal us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Create new, healthy habits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Add in new foods, activities and signals that help you to lead a healthier life</a:t>
            </a:r>
          </a:p>
        </p:txBody>
      </p:sp>
      <p:sp>
        <p:nvSpPr>
          <p:cNvPr id="10" name="object 2"/>
          <p:cNvSpPr txBox="1">
            <a:spLocks noChangeArrowheads="1"/>
          </p:cNvSpPr>
          <p:nvPr/>
        </p:nvSpPr>
        <p:spPr bwMode="auto">
          <a:xfrm>
            <a:off x="2642303" y="1088169"/>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Your Environment</a:t>
            </a:r>
          </a:p>
        </p:txBody>
      </p:sp>
    </p:spTree>
    <p:extLst>
      <p:ext uri="{BB962C8B-B14F-4D97-AF65-F5344CB8AC3E}">
        <p14:creationId xmlns:p14="http://schemas.microsoft.com/office/powerpoint/2010/main" val="394974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7687847" y="1089008"/>
            <a:ext cx="3468578"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lnSpc>
                <a:spcPts val="3499"/>
              </a:lnSpc>
            </a:pPr>
            <a:r>
              <a:rPr lang="en-US" altLang="en-US" sz="1600" dirty="0">
                <a:solidFill>
                  <a:srgbClr val="BCC8C8"/>
                </a:solidFill>
                <a:latin typeface="Montserrat" pitchFamily="2" charset="0"/>
              </a:rPr>
              <a:t>De-clutter at home</a:t>
            </a:r>
          </a:p>
        </p:txBody>
      </p:sp>
      <p:sp>
        <p:nvSpPr>
          <p:cNvPr id="5" name="object 3"/>
          <p:cNvSpPr txBox="1">
            <a:spLocks/>
          </p:cNvSpPr>
          <p:nvPr/>
        </p:nvSpPr>
        <p:spPr>
          <a:xfrm>
            <a:off x="2635851" y="2088705"/>
            <a:ext cx="8520574" cy="2941665"/>
          </a:xfrm>
          <a:prstGeom prst="rect">
            <a:avLst/>
          </a:prstGeom>
        </p:spPr>
        <p:txBody>
          <a:bodyPr vert="horz" wrap="square" lIns="0" tIns="0" rIns="0" bIns="0" rtlCol="0">
            <a:noAutofit/>
          </a:bodyPr>
          <a:lstStyle/>
          <a:p>
            <a:pPr marL="6349" marR="64440"/>
            <a:r>
              <a:rPr lang="en-US" sz="1200" b="1" dirty="0">
                <a:latin typeface="Montserrat" panose="00000500000000000000" pitchFamily="2" charset="0"/>
                <a:cs typeface="Arial"/>
              </a:rPr>
              <a:t>En</a:t>
            </a:r>
            <a:r>
              <a:rPr lang="en-US" sz="1200" b="1" spc="-10" dirty="0">
                <a:latin typeface="Montserrat" panose="00000500000000000000" pitchFamily="2" charset="0"/>
                <a:cs typeface="Arial"/>
              </a:rPr>
              <a:t>v</a:t>
            </a:r>
            <a:r>
              <a:rPr lang="en-US" sz="1200" b="1" dirty="0">
                <a:latin typeface="Montserrat" panose="00000500000000000000" pitchFamily="2" charset="0"/>
                <a:cs typeface="Arial"/>
              </a:rPr>
              <a:t>iron</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ent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has</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huge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f</a:t>
            </a: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ect</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on</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our</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beha</a:t>
            </a:r>
            <a:r>
              <a:rPr lang="en-US" sz="1200" b="1" spc="-12" dirty="0">
                <a:latin typeface="Montserrat" panose="00000500000000000000" pitchFamily="2" charset="0"/>
                <a:cs typeface="Arial"/>
              </a:rPr>
              <a:t>v</a:t>
            </a:r>
            <a:r>
              <a:rPr lang="en-US" sz="1200" b="1" dirty="0">
                <a:latin typeface="Montserrat" panose="00000500000000000000" pitchFamily="2" charset="0"/>
                <a:cs typeface="Arial"/>
              </a:rPr>
              <a:t>io</a:t>
            </a:r>
            <a:r>
              <a:rPr lang="en-US" sz="1200" b="1" spc="-37" dirty="0">
                <a:latin typeface="Montserrat" panose="00000500000000000000" pitchFamily="2" charset="0"/>
                <a:cs typeface="Arial"/>
              </a:rPr>
              <a:t>r</a:t>
            </a:r>
            <a:r>
              <a:rPr lang="en-US" sz="1200" b="1" dirty="0">
                <a:latin typeface="Montserrat" panose="00000500000000000000" pitchFamily="2" charset="0"/>
                <a:cs typeface="Arial"/>
              </a:rPr>
              <a:t>.</a:t>
            </a:r>
            <a:r>
              <a:rPr lang="en-US" sz="1200" b="1" spc="-25" dirty="0">
                <a:latin typeface="Montserrat" panose="00000500000000000000" pitchFamily="2" charset="0"/>
                <a:cs typeface="Arial"/>
              </a:rPr>
              <a:t> </a:t>
            </a:r>
            <a:r>
              <a:rPr lang="en-US" sz="1200" b="1" spc="-72" dirty="0">
                <a:latin typeface="Montserrat" panose="00000500000000000000" pitchFamily="2" charset="0"/>
                <a:cs typeface="Arial"/>
              </a:rPr>
              <a:t>Y</a:t>
            </a:r>
            <a:r>
              <a:rPr lang="en-US" sz="1200" b="1" dirty="0">
                <a:latin typeface="Montserrat" panose="00000500000000000000" pitchFamily="2" charset="0"/>
                <a:cs typeface="Arial"/>
              </a:rPr>
              <a:t>ou</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ould not</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beha</a:t>
            </a:r>
            <a:r>
              <a:rPr lang="en-US" sz="1200" b="1" spc="-12"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w</a:t>
            </a:r>
            <a:r>
              <a:rPr lang="en-US" sz="1200" b="1" dirty="0">
                <a:latin typeface="Montserrat" panose="00000500000000000000" pitchFamily="2" charset="0"/>
                <a:cs typeface="Arial"/>
              </a:rPr>
              <a:t>ay at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black</a:t>
            </a:r>
            <a:r>
              <a:rPr lang="en-US" sz="1200" b="1" spc="-12"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ie fundrais</a:t>
            </a:r>
            <a:r>
              <a:rPr lang="en-US" sz="1200" b="1" spc="-7" dirty="0">
                <a:latin typeface="Montserrat" panose="00000500000000000000" pitchFamily="2" charset="0"/>
                <a:cs typeface="Arial"/>
              </a:rPr>
              <a:t>e</a:t>
            </a:r>
            <a:r>
              <a:rPr lang="en-US" sz="1200" b="1" dirty="0">
                <a:latin typeface="Montserrat" panose="00000500000000000000" pitchFamily="2" charset="0"/>
                <a:cs typeface="Arial"/>
              </a:rPr>
              <a:t>r</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as</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hockey</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ga</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r>
              <a:rPr lang="en-US" sz="1200" b="1" spc="-25" dirty="0">
                <a:latin typeface="Montserrat" panose="00000500000000000000" pitchFamily="2" charset="0"/>
                <a:cs typeface="Arial"/>
              </a:rPr>
              <a:t> </a:t>
            </a:r>
            <a:r>
              <a:rPr lang="en-US" sz="1200" b="1" spc="-72" dirty="0">
                <a:latin typeface="Montserrat" panose="00000500000000000000" pitchFamily="2" charset="0"/>
                <a:cs typeface="Arial"/>
              </a:rPr>
              <a:t>Y</a:t>
            </a:r>
            <a:r>
              <a:rPr lang="en-US" sz="1200" b="1" dirty="0">
                <a:latin typeface="Montserrat" panose="00000500000000000000" pitchFamily="2" charset="0"/>
                <a:cs typeface="Arial"/>
              </a:rPr>
              <a:t>ou</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on’t</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dress,</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eat,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talk</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t>
            </a:r>
            <a:r>
              <a:rPr lang="en-US" sz="1200" b="1" spc="2" dirty="0">
                <a:latin typeface="Montserrat" panose="00000500000000000000" pitchFamily="2" charset="0"/>
                <a:cs typeface="Arial"/>
              </a:rPr>
              <a:t>s</a:t>
            </a:r>
            <a:r>
              <a:rPr lang="en-US" sz="1200" b="1" dirty="0">
                <a:latin typeface="Montserrat" panose="00000500000000000000" pitchFamily="2" charset="0"/>
                <a:cs typeface="Arial"/>
              </a:rPr>
              <a:t>hout)</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or</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v</a:t>
            </a:r>
            <a:r>
              <a:rPr lang="en-US" sz="1200" b="1" dirty="0">
                <a:latin typeface="Montserrat" panose="00000500000000000000" pitchFamily="2" charset="0"/>
                <a:cs typeface="Arial"/>
              </a:rPr>
              <a:t>en</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sit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If</a:t>
            </a:r>
            <a:r>
              <a:rPr lang="en-US" sz="1200" b="1" spc="-7" dirty="0">
                <a:latin typeface="Montserrat" panose="00000500000000000000" pitchFamily="2" charset="0"/>
                <a:cs typeface="Arial"/>
              </a:rPr>
              <a:t> </a:t>
            </a:r>
            <a:r>
              <a:rPr lang="en-US" sz="1200" b="1" spc="-10" dirty="0">
                <a:latin typeface="Montserrat" panose="00000500000000000000" pitchFamily="2" charset="0"/>
                <a:cs typeface="Arial"/>
              </a:rPr>
              <a:t>y</a:t>
            </a:r>
            <a:r>
              <a:rPr lang="en-US" sz="1200" b="1" dirty="0">
                <a:latin typeface="Montserrat" panose="00000500000000000000" pitchFamily="2" charset="0"/>
                <a:cs typeface="Arial"/>
              </a:rPr>
              <a:t>ou</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ant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10" dirty="0">
                <a:latin typeface="Montserrat" panose="00000500000000000000" pitchFamily="2" charset="0"/>
                <a:cs typeface="Arial"/>
              </a:rPr>
              <a:t>f</a:t>
            </a: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ect</a:t>
            </a:r>
            <a:r>
              <a:rPr lang="en-US" sz="1200" b="1" spc="-17" dirty="0">
                <a:latin typeface="Montserrat" panose="00000500000000000000" pitchFamily="2" charset="0"/>
                <a:cs typeface="Arial"/>
              </a:rPr>
              <a:t> </a:t>
            </a:r>
            <a:r>
              <a:rPr lang="en-US" sz="1200" b="1" spc="-10" dirty="0">
                <a:latin typeface="Montserrat" panose="00000500000000000000" pitchFamily="2" charset="0"/>
                <a:cs typeface="Arial"/>
              </a:rPr>
              <a:t>y</a:t>
            </a:r>
            <a:r>
              <a:rPr lang="en-US" sz="1200" b="1" dirty="0">
                <a:latin typeface="Montserrat" panose="00000500000000000000" pitchFamily="2" charset="0"/>
                <a:cs typeface="Arial"/>
              </a:rPr>
              <a:t>our</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habits</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create</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new</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beha</a:t>
            </a:r>
            <a:r>
              <a:rPr lang="en-US" sz="1200" b="1" spc="-12" dirty="0">
                <a:latin typeface="Montserrat" panose="00000500000000000000" pitchFamily="2" charset="0"/>
                <a:cs typeface="Arial"/>
              </a:rPr>
              <a:t>v</a:t>
            </a:r>
            <a:r>
              <a:rPr lang="en-US" sz="1200" b="1" dirty="0">
                <a:latin typeface="Montserrat" panose="00000500000000000000" pitchFamily="2" charset="0"/>
                <a:cs typeface="Arial"/>
              </a:rPr>
              <a:t>iors,</a:t>
            </a:r>
            <a:r>
              <a:rPr lang="en-US" sz="1200" b="1" spc="-12"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hen</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it is</a:t>
            </a:r>
            <a:r>
              <a:rPr lang="en-US" sz="1200" b="1" spc="-7"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ise</a:t>
            </a:r>
            <a:r>
              <a:rPr lang="en-US" sz="1200" b="1" spc="2" dirty="0">
                <a:latin typeface="Montserrat" panose="00000500000000000000" pitchFamily="2" charset="0"/>
                <a:cs typeface="Arial"/>
              </a:rPr>
              <a:t> 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conte</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pl</a:t>
            </a:r>
            <a:r>
              <a:rPr lang="en-US" sz="1200" b="1" spc="-7" dirty="0">
                <a:latin typeface="Montserrat" panose="00000500000000000000" pitchFamily="2" charset="0"/>
                <a:cs typeface="Arial"/>
              </a:rPr>
              <a:t>a</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e</a:t>
            </a:r>
            <a:r>
              <a:rPr lang="en-US" sz="1200" b="1" spc="-2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hat surroun</a:t>
            </a:r>
            <a:r>
              <a:rPr lang="en-US" sz="1200" b="1" spc="-7" dirty="0">
                <a:latin typeface="Montserrat" panose="00000500000000000000" pitchFamily="2" charset="0"/>
                <a:cs typeface="Arial"/>
              </a:rPr>
              <a:t>d</a:t>
            </a:r>
            <a:r>
              <a:rPr lang="en-US" sz="1200" b="1" dirty="0">
                <a:latin typeface="Montserrat" panose="00000500000000000000" pitchFamily="2" charset="0"/>
                <a:cs typeface="Arial"/>
              </a:rPr>
              <a:t>s</a:t>
            </a:r>
            <a:r>
              <a:rPr lang="en-US" sz="1200" b="1" spc="-17" dirty="0">
                <a:latin typeface="Montserrat" panose="00000500000000000000" pitchFamily="2" charset="0"/>
                <a:cs typeface="Arial"/>
              </a:rPr>
              <a:t> </a:t>
            </a:r>
            <a:r>
              <a:rPr lang="en-US" sz="1200" b="1" spc="-10" dirty="0">
                <a:latin typeface="Montserrat" panose="00000500000000000000" pitchFamily="2" charset="0"/>
                <a:cs typeface="Arial"/>
              </a:rPr>
              <a:t>y</a:t>
            </a:r>
            <a:r>
              <a:rPr lang="en-US" sz="1200" b="1" dirty="0">
                <a:latin typeface="Montserrat" panose="00000500000000000000" pitchFamily="2" charset="0"/>
                <a:cs typeface="Arial"/>
              </a:rPr>
              <a:t>ou 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plan</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or</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i</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a:t>
            </a:r>
          </a:p>
          <a:p>
            <a:pPr marL="6349" marR="64440"/>
            <a:endParaRPr lang="en-US" sz="1200" b="1" dirty="0">
              <a:latin typeface="Montserrat" panose="00000500000000000000" pitchFamily="2" charset="0"/>
              <a:cs typeface="Arial"/>
            </a:endParaRPr>
          </a:p>
          <a:p>
            <a:pPr marL="6349" marR="166019">
              <a:spcBef>
                <a:spcPts val="40"/>
              </a:spcBef>
            </a:pPr>
            <a:r>
              <a:rPr lang="en-US" sz="1200" b="1" dirty="0">
                <a:latin typeface="Montserrat" panose="00000500000000000000" pitchFamily="2" charset="0"/>
                <a:cs typeface="Arial"/>
              </a:rPr>
              <a:t>Lets</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look</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at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our</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en</a:t>
            </a:r>
            <a:r>
              <a:rPr lang="en-US" sz="1200" b="1" spc="-10" dirty="0">
                <a:latin typeface="Montserrat" panose="00000500000000000000" pitchFamily="2" charset="0"/>
                <a:cs typeface="Arial"/>
              </a:rPr>
              <a:t>v</a:t>
            </a:r>
            <a:r>
              <a:rPr lang="en-US" sz="1200" b="1" dirty="0">
                <a:latin typeface="Montserrat" panose="00000500000000000000" pitchFamily="2" charset="0"/>
                <a:cs typeface="Arial"/>
              </a:rPr>
              <a:t>iron</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ent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see</a:t>
            </a:r>
            <a:r>
              <a:rPr lang="en-US" sz="1200" b="1" spc="-10" dirty="0">
                <a:latin typeface="Montserrat" panose="00000500000000000000" pitchFamily="2" charset="0"/>
                <a:cs typeface="Arial"/>
              </a:rPr>
              <a:t> w</a:t>
            </a:r>
            <a:r>
              <a:rPr lang="en-US" sz="1200" b="1" dirty="0">
                <a:latin typeface="Montserrat" panose="00000500000000000000" pitchFamily="2" charset="0"/>
                <a:cs typeface="Arial"/>
              </a:rPr>
              <a:t>hat is challenging</a:t>
            </a:r>
            <a:r>
              <a:rPr lang="en-US" sz="1200" b="1" spc="-27" dirty="0">
                <a:latin typeface="Montserrat" panose="00000500000000000000" pitchFamily="2" charset="0"/>
                <a:cs typeface="Arial"/>
              </a:rPr>
              <a:t> </a:t>
            </a:r>
            <a:r>
              <a:rPr lang="en-US" sz="1200" b="1" dirty="0">
                <a:latin typeface="Montserrat" panose="00000500000000000000" pitchFamily="2" charset="0"/>
                <a:cs typeface="Arial"/>
              </a:rPr>
              <a:t>or</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helping</a:t>
            </a:r>
            <a:r>
              <a:rPr lang="en-US" sz="1200" b="1" spc="-15" dirty="0">
                <a:latin typeface="Montserrat" panose="00000500000000000000" pitchFamily="2" charset="0"/>
                <a:cs typeface="Arial"/>
              </a:rPr>
              <a:t> </a:t>
            </a:r>
            <a:r>
              <a:rPr lang="en-US" sz="1200" b="1" spc="-10" dirty="0">
                <a:latin typeface="Montserrat" panose="00000500000000000000" pitchFamily="2" charset="0"/>
                <a:cs typeface="Arial"/>
              </a:rPr>
              <a:t>y</a:t>
            </a:r>
            <a:r>
              <a:rPr lang="en-US" sz="1200" b="1" dirty="0">
                <a:latin typeface="Montserrat" panose="00000500000000000000" pitchFamily="2" charset="0"/>
                <a:cs typeface="Arial"/>
              </a:rPr>
              <a:t>our</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f</a:t>
            </a: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or</a:t>
            </a:r>
            <a:r>
              <a:rPr lang="en-US" sz="1200" b="1" spc="2" dirty="0">
                <a:latin typeface="Montserrat" panose="00000500000000000000" pitchFamily="2" charset="0"/>
                <a:cs typeface="Arial"/>
              </a:rPr>
              <a:t>t</a:t>
            </a:r>
            <a:r>
              <a:rPr lang="en-US" sz="1200" b="1" spc="-5" dirty="0">
                <a:latin typeface="Montserrat" panose="00000500000000000000" pitchFamily="2" charset="0"/>
                <a:cs typeface="Arial"/>
              </a:rPr>
              <a:t>s</a:t>
            </a:r>
            <a:r>
              <a:rPr lang="en-US" sz="1200" b="1" dirty="0">
                <a:latin typeface="Montserrat" panose="00000500000000000000" pitchFamily="2" charset="0"/>
                <a:cs typeface="Arial"/>
              </a:rPr>
              <a:t>. </a:t>
            </a:r>
            <a:r>
              <a:rPr lang="en-US" sz="1200" b="1" spc="-15" dirty="0">
                <a:latin typeface="Montserrat" panose="00000500000000000000" pitchFamily="2" charset="0"/>
                <a:cs typeface="Arial"/>
              </a:rPr>
              <a:t> </a:t>
            </a:r>
            <a:br>
              <a:rPr lang="en-US" sz="1200" b="1" spc="-15" dirty="0">
                <a:latin typeface="Montserrat" panose="00000500000000000000" pitchFamily="2" charset="0"/>
                <a:cs typeface="Arial"/>
              </a:rPr>
            </a:br>
            <a:r>
              <a:rPr lang="en-US" sz="1200" b="1" dirty="0">
                <a:latin typeface="Montserrat" panose="00000500000000000000" pitchFamily="2" charset="0"/>
                <a:cs typeface="Arial"/>
              </a:rPr>
              <a:t>Pla</a:t>
            </a:r>
            <a:r>
              <a:rPr lang="en-US" sz="1200" b="1" spc="2" dirty="0">
                <a:latin typeface="Montserrat" panose="00000500000000000000" pitchFamily="2" charset="0"/>
                <a:cs typeface="Arial"/>
              </a:rPr>
              <a:t>c</a:t>
            </a:r>
            <a:r>
              <a:rPr lang="en-US" sz="1200" b="1" dirty="0">
                <a:latin typeface="Montserrat" panose="00000500000000000000" pitchFamily="2" charset="0"/>
                <a:cs typeface="Arial"/>
              </a:rPr>
              <a:t>es,</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hings, people</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enter</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ai</a:t>
            </a:r>
            <a:r>
              <a:rPr lang="en-US" sz="1200" b="1" spc="-7" dirty="0">
                <a:latin typeface="Montserrat" panose="00000500000000000000" pitchFamily="2" charset="0"/>
                <a:cs typeface="Arial"/>
              </a:rPr>
              <a:t>n</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r>
              <a:rPr lang="en-US" sz="1200" b="1" spc="-7" dirty="0">
                <a:latin typeface="Montserrat" panose="00000500000000000000" pitchFamily="2" charset="0"/>
                <a:cs typeface="Arial"/>
              </a:rPr>
              <a:t>n</a:t>
            </a:r>
            <a:r>
              <a:rPr lang="en-US" sz="1200" b="1" dirty="0">
                <a:latin typeface="Montserrat" panose="00000500000000000000" pitchFamily="2" charset="0"/>
                <a:cs typeface="Arial"/>
              </a:rPr>
              <a:t>t</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are</a:t>
            </a:r>
            <a:r>
              <a:rPr lang="en-US" sz="1200" b="1" spc="-10" dirty="0">
                <a:latin typeface="Montserrat" panose="00000500000000000000" pitchFamily="2" charset="0"/>
                <a:cs typeface="Arial"/>
              </a:rPr>
              <a:t> w</a:t>
            </a:r>
            <a:r>
              <a:rPr lang="en-US" sz="1200" b="1" dirty="0">
                <a:latin typeface="Montserrat" panose="00000500000000000000" pitchFamily="2" charset="0"/>
                <a:cs typeface="Arial"/>
              </a:rPr>
              <a:t>hat </a:t>
            </a: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orm</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our</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en</a:t>
            </a:r>
            <a:r>
              <a:rPr lang="en-US" sz="1200" b="1" spc="-10" dirty="0">
                <a:latin typeface="Montserrat" panose="00000500000000000000" pitchFamily="2" charset="0"/>
                <a:cs typeface="Arial"/>
              </a:rPr>
              <a:t>v</a:t>
            </a:r>
            <a:r>
              <a:rPr lang="en-US" sz="1200" b="1" dirty="0">
                <a:latin typeface="Montserrat" panose="00000500000000000000" pitchFamily="2" charset="0"/>
                <a:cs typeface="Arial"/>
              </a:rPr>
              <a:t>iron</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ent.</a:t>
            </a:r>
            <a:endParaRPr lang="en-US" sz="1200" b="1" dirty="0">
              <a:latin typeface="Montserrat" panose="00000500000000000000" pitchFamily="2" charset="0"/>
            </a:endParaRPr>
          </a:p>
          <a:p>
            <a:pPr>
              <a:spcBef>
                <a:spcPts val="11"/>
              </a:spcBef>
            </a:pPr>
            <a:endParaRPr lang="en-US" sz="1200" dirty="0">
              <a:latin typeface="Montserrat" panose="00000500000000000000" pitchFamily="2" charset="0"/>
            </a:endParaRPr>
          </a:p>
          <a:p>
            <a:pPr marL="6349">
              <a:spcAft>
                <a:spcPts val="300"/>
              </a:spcAft>
            </a:pP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o</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p>
          <a:p>
            <a:pPr marL="6349" marR="134593"/>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easiest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place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change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is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clu</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ered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drain</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energ</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is clu</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er</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unhealthy</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it 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session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1,</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ent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hrough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ar</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 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unhealthy</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conseq</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en</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ow is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back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hrough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pull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not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create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health</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energy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especially</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sugar 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calories. </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choice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een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apple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pear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apple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candy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ba</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it is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easier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right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decision. </a:t>
            </a:r>
            <a:r>
              <a:rPr lang="en-US" sz="1200" spc="-32" dirty="0">
                <a:latin typeface="Montserrat" panose="00000500000000000000" pitchFamily="2" charset="0"/>
                <a:cs typeface="Arial"/>
              </a:rPr>
              <a:t> </a:t>
            </a:r>
            <a:br>
              <a:rPr lang="en-US" sz="1200" spc="-32" dirty="0">
                <a:latin typeface="Montserrat" panose="00000500000000000000" pitchFamily="2" charset="0"/>
                <a:cs typeface="Arial"/>
              </a:rPr>
            </a:br>
            <a:r>
              <a:rPr lang="en-US" sz="1200" spc="-27" dirty="0">
                <a:latin typeface="Montserrat" panose="00000500000000000000" pitchFamily="2" charset="0"/>
                <a:cs typeface="Arial"/>
              </a:rPr>
              <a:t>T</a:t>
            </a:r>
            <a:r>
              <a:rPr lang="en-US" sz="1200" dirty="0">
                <a:latin typeface="Montserrat" panose="00000500000000000000" pitchFamily="2" charset="0"/>
                <a:cs typeface="Arial"/>
              </a:rPr>
              <a:t>ry</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“before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after”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shot</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 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riger</a:t>
            </a:r>
            <a:r>
              <a:rPr lang="en-US" sz="1200" spc="-7"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pantr</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 </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di</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ere</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ce</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ound</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br>
              <a:rPr lang="en-US" sz="1200" spc="-2" dirty="0">
                <a:latin typeface="Montserrat" panose="00000500000000000000" pitchFamily="2" charset="0"/>
                <a:cs typeface="Arial"/>
              </a:rPr>
            </a:b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recei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grocery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 a</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ell 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ock</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pantr</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subtra</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thing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that</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doesn’t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appeal</a:t>
            </a:r>
            <a:r>
              <a:rPr lang="en-US" sz="1200" spc="-17" dirty="0">
                <a:latin typeface="Montserrat" panose="00000500000000000000" pitchFamily="2" charset="0"/>
                <a:cs typeface="Arial"/>
              </a:rPr>
              <a:t> </a:t>
            </a:r>
            <a:br>
              <a:rPr lang="en-US" sz="1200" spc="-17" dirty="0">
                <a:latin typeface="Montserrat" panose="00000500000000000000" pitchFamily="2" charset="0"/>
                <a:cs typeface="Arial"/>
              </a:rPr>
            </a:br>
            <a:r>
              <a:rPr lang="en-US" sz="1200" dirty="0">
                <a:latin typeface="Montserrat" panose="00000500000000000000" pitchFamily="2" charset="0"/>
                <a:cs typeface="Arial"/>
              </a:rPr>
              <a:t>to</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that</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think</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not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get used,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please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keep</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open</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ind.</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pantry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is 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ocke</a:t>
            </a:r>
            <a:r>
              <a:rPr lang="en-US" sz="1200" spc="-7" dirty="0">
                <a:latin typeface="Montserrat" panose="00000500000000000000" pitchFamily="2" charset="0"/>
                <a:cs typeface="Arial"/>
              </a:rPr>
              <a:t>d</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br>
              <a:rPr lang="en-US" sz="1200" spc="-17"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prepared</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hrow</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ogeth</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last</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inute</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eal.</a:t>
            </a:r>
          </a:p>
        </p:txBody>
      </p:sp>
      <p:sp>
        <p:nvSpPr>
          <p:cNvPr id="10" name="object 2"/>
          <p:cNvSpPr txBox="1">
            <a:spLocks noChangeArrowheads="1"/>
          </p:cNvSpPr>
          <p:nvPr/>
        </p:nvSpPr>
        <p:spPr bwMode="auto">
          <a:xfrm>
            <a:off x="2635850" y="1077514"/>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Your Environment</a:t>
            </a:r>
          </a:p>
        </p:txBody>
      </p:sp>
    </p:spTree>
    <p:extLst>
      <p:ext uri="{BB962C8B-B14F-4D97-AF65-F5344CB8AC3E}">
        <p14:creationId xmlns:p14="http://schemas.microsoft.com/office/powerpoint/2010/main" val="1448807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5" name="object 3"/>
          <p:cNvSpPr txBox="1">
            <a:spLocks/>
          </p:cNvSpPr>
          <p:nvPr/>
        </p:nvSpPr>
        <p:spPr>
          <a:xfrm>
            <a:off x="2642303" y="2088705"/>
            <a:ext cx="8514647" cy="2941665"/>
          </a:xfrm>
          <a:prstGeom prst="rect">
            <a:avLst/>
          </a:prstGeom>
        </p:spPr>
        <p:txBody>
          <a:bodyPr vert="horz" wrap="square" lIns="0" tIns="0" rIns="0" bIns="0" rtlCol="0">
            <a:noAutofit/>
          </a:bodyPr>
          <a:lstStyle/>
          <a:p>
            <a:pPr marL="6349">
              <a:spcAft>
                <a:spcPts val="300"/>
              </a:spcAft>
            </a:pP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o</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p>
          <a:p>
            <a:pPr marL="6349" marR="189827"/>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one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egetables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 herbs.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Buy</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oods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not been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icides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ili</a:t>
            </a:r>
            <a:r>
              <a:rPr lang="en-US" sz="1200" spc="2" dirty="0">
                <a:latin typeface="Montserrat" panose="00000500000000000000" pitchFamily="2" charset="0"/>
                <a:cs typeface="Arial"/>
              </a:rPr>
              <a:t>z</a:t>
            </a:r>
            <a:r>
              <a:rPr lang="en-US" sz="1200" dirty="0">
                <a:latin typeface="Montserrat" panose="00000500000000000000" pitchFamily="2" charset="0"/>
                <a:cs typeface="Arial"/>
              </a:rPr>
              <a:t>er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35"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ad</a:t>
            </a:r>
            <a:r>
              <a:rPr lang="en-US" sz="1200" dirty="0">
                <a:latin typeface="Montserrat" panose="00000500000000000000" pitchFamily="2" charset="0"/>
                <a:cs typeface="Arial"/>
              </a:rPr>
              <a:t>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ins</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bod</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 Gla</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jars,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containe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cups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ls 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preferred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 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clu</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house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also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draining.</a:t>
            </a:r>
            <a:r>
              <a:rPr lang="en-US" sz="1200" spc="-3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go</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hrough</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house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 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ice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clear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clu</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er</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ru</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hless!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Sell, donate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oss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do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not</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use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for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en’t</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used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for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3</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ea</a:t>
            </a:r>
            <a:r>
              <a:rPr lang="en-US" sz="1200" spc="-2" dirty="0">
                <a:latin typeface="Montserrat" panose="00000500000000000000" pitchFamily="2" charset="0"/>
                <a:cs typeface="Arial"/>
              </a:rPr>
              <a:t>r</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beco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en</a:t>
            </a:r>
            <a:r>
              <a:rPr lang="en-US" sz="1200" spc="-5" dirty="0">
                <a:latin typeface="Montserrat" panose="00000500000000000000" pitchFamily="2" charset="0"/>
                <a:cs typeface="Arial"/>
              </a:rPr>
              <a:t>am</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e</a:t>
            </a:r>
            <a:r>
              <a:rPr lang="en-US" sz="1200" dirty="0">
                <a:latin typeface="Montserrat" panose="00000500000000000000" pitchFamily="2" charset="0"/>
                <a:cs typeface="Arial"/>
              </a:rPr>
              <a:t>d</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ith collecting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tu</a:t>
            </a:r>
            <a:r>
              <a:rPr lang="en-US" sz="1200" spc="-10" dirty="0">
                <a:latin typeface="Montserrat" panose="00000500000000000000" pitchFamily="2" charset="0"/>
                <a:cs typeface="Arial"/>
              </a:rPr>
              <a:t>f</a:t>
            </a:r>
            <a:r>
              <a:rPr lang="en-US" sz="1200" spc="-5" dirty="0">
                <a:latin typeface="Montserrat" panose="00000500000000000000" pitchFamily="2" charset="0"/>
                <a:cs typeface="Arial"/>
              </a:rPr>
              <a:t>f</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that</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 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erflo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form</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unhealthy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attac</a:t>
            </a:r>
            <a:r>
              <a:rPr lang="en-US" sz="1200" spc="-7" dirty="0">
                <a:latin typeface="Montserrat" panose="00000500000000000000" pitchFamily="2" charset="0"/>
                <a:cs typeface="Arial"/>
              </a:rPr>
              <a:t>h</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t</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 </a:t>
            </a:r>
            <a:r>
              <a:rPr lang="en-US" sz="1200" spc="7" dirty="0">
                <a:latin typeface="Montserrat" panose="00000500000000000000" pitchFamily="2" charset="0"/>
                <a:cs typeface="Arial"/>
              </a:rPr>
              <a:t>W</a:t>
            </a:r>
            <a:r>
              <a:rPr lang="en-US" sz="1200" dirty="0">
                <a:latin typeface="Montserrat" panose="00000500000000000000" pitchFamily="2" charset="0"/>
                <a:cs typeface="Arial"/>
              </a:rPr>
              <a:t>hat</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going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health</a:t>
            </a:r>
            <a:r>
              <a:rPr lang="en-US" sz="1200" spc="-62" dirty="0">
                <a:latin typeface="Montserrat" panose="00000500000000000000" pitchFamily="2" charset="0"/>
                <a:cs typeface="Arial"/>
              </a:rPr>
              <a:t>y</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energizing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space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pro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sical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spiri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ual</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being.</a:t>
            </a:r>
            <a:endParaRPr lang="en-US" sz="1200" dirty="0">
              <a:latin typeface="Montserrat" panose="00000500000000000000" pitchFamily="2" charset="0"/>
            </a:endParaRPr>
          </a:p>
          <a:p>
            <a:pPr>
              <a:spcBef>
                <a:spcPts val="48"/>
              </a:spcBef>
            </a:pPr>
            <a:endParaRPr lang="en-US" sz="1200" dirty="0">
              <a:latin typeface="Montserrat" panose="00000500000000000000" pitchFamily="2" charset="0"/>
            </a:endParaRPr>
          </a:p>
          <a:p>
            <a:pPr marL="6349">
              <a:spcAft>
                <a:spcPts val="300"/>
              </a:spcAft>
            </a:pPr>
            <a:r>
              <a:rPr lang="en-US" sz="1200" b="1" dirty="0">
                <a:latin typeface="Montserrat" panose="00000500000000000000" pitchFamily="2" charset="0"/>
                <a:cs typeface="Arial"/>
              </a:rPr>
              <a:t>Pla</a:t>
            </a:r>
            <a:r>
              <a:rPr lang="en-US" sz="1200" b="1" spc="2" dirty="0">
                <a:latin typeface="Montserrat" panose="00000500000000000000" pitchFamily="2" charset="0"/>
                <a:cs typeface="Arial"/>
              </a:rPr>
              <a:t>c</a:t>
            </a:r>
            <a:r>
              <a:rPr lang="en-US" sz="1200" b="1" dirty="0">
                <a:latin typeface="Montserrat" panose="00000500000000000000" pitchFamily="2" charset="0"/>
                <a:cs typeface="Arial"/>
              </a:rPr>
              <a:t>es</a:t>
            </a:r>
          </a:p>
          <a:p>
            <a:pPr marL="6349">
              <a:spcBef>
                <a:spcPts val="160"/>
              </a:spcBef>
            </a:pP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places</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isit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luence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beha</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io</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ely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ental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ional</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break</a:t>
            </a:r>
          </a:p>
          <a:p>
            <a:pPr marL="6349">
              <a:spcBef>
                <a:spcPts val="107"/>
              </a:spcBef>
              <a:spcAft>
                <a:spcPts val="600"/>
              </a:spcAft>
            </a:pP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chu</a:t>
            </a:r>
            <a:r>
              <a:rPr lang="en-US" sz="1200" spc="-2" dirty="0">
                <a:latin typeface="Montserrat" panose="00000500000000000000" pitchFamily="2" charset="0"/>
                <a:cs typeface="Arial"/>
              </a:rPr>
              <a:t>r</a:t>
            </a:r>
            <a:r>
              <a:rPr lang="en-US" sz="1200" dirty="0">
                <a:latin typeface="Montserrat" panose="00000500000000000000" pitchFamily="2" charset="0"/>
                <a:cs typeface="Arial"/>
              </a:rPr>
              <a:t>ch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oga</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udio</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han</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ba</a:t>
            </a:r>
            <a:r>
              <a:rPr lang="en-US" sz="1200" spc="-40"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5" dirty="0">
                <a:latin typeface="Montserrat" panose="00000500000000000000" pitchFamily="2" charset="0"/>
                <a:cs typeface="Arial"/>
              </a:rPr>
              <a:t> </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2" dirty="0">
                <a:latin typeface="Montserrat" panose="00000500000000000000" pitchFamily="2" charset="0"/>
                <a:cs typeface="Arial"/>
              </a:rPr>
              <a:t>r</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places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calm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places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dr</a:t>
            </a:r>
            <a:r>
              <a:rPr lang="en-US" sz="1200" spc="-2" dirty="0">
                <a:latin typeface="Montserrat" panose="00000500000000000000" pitchFamily="2" charset="0"/>
                <a:cs typeface="Arial"/>
              </a:rPr>
              <a:t>a</a:t>
            </a:r>
            <a:r>
              <a:rPr lang="en-US" sz="1200" dirty="0">
                <a:latin typeface="Montserrat" panose="00000500000000000000" pitchFamily="2" charset="0"/>
                <a:cs typeface="Arial"/>
              </a:rPr>
              <a:t>in</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us.</a:t>
            </a:r>
          </a:p>
          <a:p>
            <a:pPr marL="6349">
              <a:spcBef>
                <a:spcPts val="107"/>
              </a:spcBef>
              <a:spcAft>
                <a:spcPts val="600"/>
              </a:spcAft>
            </a:pPr>
            <a:endParaRPr lang="en-US" sz="1200" dirty="0">
              <a:latin typeface="Montserrat" panose="00000500000000000000" pitchFamily="2" charset="0"/>
            </a:endParaRPr>
          </a:p>
          <a:p>
            <a:pPr marL="324420" marR="154274" indent="-317" algn="ctr"/>
            <a:r>
              <a:rPr lang="en-US" sz="1600" spc="-20" dirty="0">
                <a:solidFill>
                  <a:srgbClr val="000000"/>
                </a:solidFill>
                <a:latin typeface="Montserrat" panose="00000500000000000000" pitchFamily="2" charset="0"/>
                <a:cs typeface="Arial"/>
              </a:rPr>
              <a:t>“Collaborate with nature. Value Beauty. Respect your intuitive inklings about </a:t>
            </a:r>
            <a:br>
              <a:rPr lang="en-US" sz="1600" spc="-20" dirty="0">
                <a:solidFill>
                  <a:srgbClr val="000000"/>
                </a:solidFill>
                <a:latin typeface="Montserrat" panose="00000500000000000000" pitchFamily="2" charset="0"/>
                <a:cs typeface="Arial"/>
              </a:rPr>
            </a:br>
            <a:r>
              <a:rPr lang="en-US" sz="1600" spc="-20" dirty="0">
                <a:solidFill>
                  <a:srgbClr val="000000"/>
                </a:solidFill>
                <a:latin typeface="Montserrat" panose="00000500000000000000" pitchFamily="2" charset="0"/>
                <a:cs typeface="Arial"/>
              </a:rPr>
              <a:t>the colors, shapes, textures and patterns that populate your personal world. </a:t>
            </a:r>
            <a:br>
              <a:rPr lang="en-US" sz="1600" spc="-20" dirty="0">
                <a:solidFill>
                  <a:srgbClr val="000000"/>
                </a:solidFill>
                <a:latin typeface="Montserrat" panose="00000500000000000000" pitchFamily="2" charset="0"/>
                <a:cs typeface="Arial"/>
              </a:rPr>
            </a:br>
            <a:r>
              <a:rPr lang="en-US" sz="1600" spc="-20" dirty="0">
                <a:solidFill>
                  <a:srgbClr val="000000"/>
                </a:solidFill>
                <a:latin typeface="Montserrat" panose="00000500000000000000" pitchFamily="2" charset="0"/>
                <a:cs typeface="Arial"/>
              </a:rPr>
              <a:t>Create an environment that entices fortune.”</a:t>
            </a:r>
          </a:p>
          <a:p>
            <a:pPr marL="171416" algn="ctr">
              <a:spcBef>
                <a:spcPts val="212"/>
              </a:spcBef>
            </a:pPr>
            <a:r>
              <a:rPr lang="en-US" sz="1400" i="1" dirty="0">
                <a:solidFill>
                  <a:srgbClr val="BCC8C8"/>
                </a:solidFill>
                <a:latin typeface="Montserrat" panose="00000500000000000000" pitchFamily="2" charset="0"/>
                <a:cs typeface="Arial"/>
              </a:rPr>
              <a:t>Victoria Moran</a:t>
            </a:r>
          </a:p>
        </p:txBody>
      </p:sp>
      <p:sp>
        <p:nvSpPr>
          <p:cNvPr id="10" name="object 2"/>
          <p:cNvSpPr txBox="1">
            <a:spLocks noChangeArrowheads="1"/>
          </p:cNvSpPr>
          <p:nvPr/>
        </p:nvSpPr>
        <p:spPr bwMode="auto">
          <a:xfrm>
            <a:off x="2642303" y="1088169"/>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Your Environment</a:t>
            </a:r>
          </a:p>
        </p:txBody>
      </p:sp>
    </p:spTree>
    <p:extLst>
      <p:ext uri="{BB962C8B-B14F-4D97-AF65-F5344CB8AC3E}">
        <p14:creationId xmlns:p14="http://schemas.microsoft.com/office/powerpoint/2010/main" val="3975052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250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5" name="object 3"/>
          <p:cNvSpPr txBox="1">
            <a:spLocks/>
          </p:cNvSpPr>
          <p:nvPr/>
        </p:nvSpPr>
        <p:spPr>
          <a:xfrm>
            <a:off x="2642303" y="2088705"/>
            <a:ext cx="8514647" cy="2941665"/>
          </a:xfrm>
          <a:prstGeom prst="rect">
            <a:avLst/>
          </a:prstGeom>
        </p:spPr>
        <p:txBody>
          <a:bodyPr vert="horz" wrap="square" lIns="0" tIns="0" rIns="0" bIns="0" rtlCol="0">
            <a:noAutofit/>
          </a:bodyPr>
          <a:lstStyle/>
          <a:p>
            <a:pPr marL="6349">
              <a:spcAft>
                <a:spcPts val="300"/>
              </a:spcAft>
            </a:pPr>
            <a:r>
              <a:rPr lang="en-US" sz="1200" b="1" spc="-2" dirty="0">
                <a:latin typeface="Montserrat" panose="00000500000000000000" pitchFamily="2" charset="0"/>
                <a:cs typeface="Arial"/>
              </a:rPr>
              <a:t>People</a:t>
            </a:r>
            <a:endParaRPr lang="en-US" sz="1200" b="1" dirty="0">
              <a:latin typeface="Montserrat" panose="00000500000000000000" pitchFamily="2" charset="0"/>
              <a:cs typeface="Arial"/>
            </a:endParaRPr>
          </a:p>
          <a:p>
            <a:pPr marL="6349" marR="26029"/>
            <a:r>
              <a:rPr lang="en-US" sz="1200" spc="2" dirty="0">
                <a:latin typeface="Montserrat" panose="00000500000000000000" pitchFamily="2" charset="0"/>
                <a:cs typeface="Arial"/>
              </a:rPr>
              <a:t>I</a:t>
            </a:r>
            <a:r>
              <a:rPr lang="en-US" sz="1200" dirty="0">
                <a:latin typeface="Montserrat" panose="00000500000000000000" pitchFamily="2" charset="0"/>
                <a:cs typeface="Arial"/>
              </a:rPr>
              <a:t>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order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changes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reach</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goals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m</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 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negati</a:t>
            </a:r>
            <a:r>
              <a:rPr lang="en-US" sz="1200" spc="-7"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 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portant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surround</a:t>
            </a:r>
            <a:r>
              <a:rPr lang="en-US" sz="1200" spc="-2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7" dirty="0">
                <a:latin typeface="Montserrat" panose="00000500000000000000" pitchFamily="2" charset="0"/>
                <a:cs typeface="Arial"/>
              </a:rPr>
              <a:t> </a:t>
            </a:r>
            <a:br>
              <a:rPr lang="en-US" sz="1200" spc="-7" dirty="0">
                <a:latin typeface="Montserrat" panose="00000500000000000000" pitchFamily="2" charset="0"/>
                <a:cs typeface="Arial"/>
              </a:rPr>
            </a:b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going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hrough</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kinds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changes as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p>
          <a:p>
            <a:pPr>
              <a:spcBef>
                <a:spcPts val="11"/>
              </a:spcBef>
            </a:pPr>
            <a:endParaRPr lang="en-US" sz="1200" dirty="0">
              <a:latin typeface="Montserrat" panose="00000500000000000000" pitchFamily="2" charset="0"/>
            </a:endParaRPr>
          </a:p>
          <a:p>
            <a:pPr marL="6349">
              <a:spcAft>
                <a:spcPts val="300"/>
              </a:spcAft>
            </a:pPr>
            <a:r>
              <a:rPr lang="en-US" sz="1200" b="1" dirty="0">
                <a:latin typeface="Montserrat" panose="00000500000000000000" pitchFamily="2" charset="0"/>
                <a:cs typeface="Arial"/>
              </a:rPr>
              <a:t>En</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er</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ain</a:t>
            </a:r>
            <a:r>
              <a:rPr lang="en-US" sz="1200" b="1" spc="-10" dirty="0">
                <a:latin typeface="Montserrat" panose="00000500000000000000" pitchFamily="2" charset="0"/>
                <a:cs typeface="Arial"/>
              </a:rPr>
              <a:t>m</a:t>
            </a:r>
            <a:r>
              <a:rPr lang="en-US" sz="1200" b="1" dirty="0">
                <a:latin typeface="Montserrat" panose="00000500000000000000" pitchFamily="2" charset="0"/>
                <a:cs typeface="Arial"/>
              </a:rPr>
              <a:t>ent</a:t>
            </a:r>
          </a:p>
          <a:p>
            <a:pPr marL="6349" marR="9206"/>
            <a:r>
              <a:rPr lang="en-US" sz="1200" spc="-5" dirty="0">
                <a:latin typeface="Montserrat" panose="00000500000000000000" pitchFamily="2" charset="0"/>
                <a:cs typeface="Arial"/>
              </a:rPr>
              <a:t>D</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spend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enings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ront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ele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ision?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3</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hours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ront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ele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ision</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sound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good no</a:t>
            </a:r>
            <a:r>
              <a:rPr lang="en-US" sz="1200" spc="-47" dirty="0">
                <a:latin typeface="Montserrat" panose="00000500000000000000" pitchFamily="2" charset="0"/>
                <a:cs typeface="Arial"/>
              </a:rPr>
              <a:t>w</a:t>
            </a:r>
            <a:r>
              <a:rPr lang="en-US" sz="1200" dirty="0">
                <a:latin typeface="Montserrat" panose="00000500000000000000" pitchFamily="2" charset="0"/>
                <a:cs typeface="Arial"/>
              </a:rPr>
              <a:t>, </a:t>
            </a:r>
            <a:br>
              <a:rPr lang="en-US" sz="1200" dirty="0">
                <a:latin typeface="Montserrat" panose="00000500000000000000" pitchFamily="2" charset="0"/>
                <a:cs typeface="Arial"/>
              </a:rPr>
            </a:br>
            <a:r>
              <a:rPr lang="en-US" sz="1200" dirty="0">
                <a:latin typeface="Montserrat" panose="00000500000000000000" pitchFamily="2" charset="0"/>
                <a:cs typeface="Arial"/>
              </a:rPr>
              <a:t>but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spent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3</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hours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pla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golf,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alking</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riends,</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ould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eel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uch</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dirty="0">
                <a:latin typeface="Montserrat" panose="00000500000000000000" pitchFamily="2" charset="0"/>
                <a:cs typeface="Arial"/>
              </a:rPr>
              <a:t>better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ould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life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instead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 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eone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else</a:t>
            </a:r>
            <a:r>
              <a:rPr lang="en-US" sz="1200" spc="-12" dirty="0">
                <a:latin typeface="Montserrat" panose="00000500000000000000" pitchFamily="2" charset="0"/>
                <a:cs typeface="Arial"/>
              </a:rPr>
              <a: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other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hand,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funny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ie</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laugh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laugh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best</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edicine.</a:t>
            </a:r>
            <a:r>
              <a:rPr lang="en-US" sz="1200" spc="-30" dirty="0">
                <a:latin typeface="Montserrat" panose="00000500000000000000" pitchFamily="2" charset="0"/>
                <a:cs typeface="Arial"/>
              </a:rPr>
              <a:t> </a:t>
            </a:r>
            <a:r>
              <a:rPr lang="en-US" sz="1200" spc="-80" dirty="0">
                <a:latin typeface="Montserrat" panose="00000500000000000000" pitchFamily="2" charset="0"/>
                <a:cs typeface="Arial"/>
              </a:rPr>
              <a:t>T</a:t>
            </a:r>
            <a:r>
              <a:rPr lang="en-US" sz="1200" dirty="0">
                <a:latin typeface="Montserrat" panose="00000500000000000000" pitchFamily="2" charset="0"/>
                <a:cs typeface="Arial"/>
              </a:rPr>
              <a:t>aking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alk</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ening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usic</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inspires</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get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it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special</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enjo</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able 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perience.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Surrounding</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br>
              <a:rPr lang="en-US" sz="1200" spc="-2" dirty="0">
                <a:latin typeface="Montserrat" panose="00000500000000000000" pitchFamily="2" charset="0"/>
                <a:cs typeface="Arial"/>
              </a:rPr>
            </a:br>
            <a:r>
              <a:rPr lang="en-US" sz="1200" dirty="0">
                <a:latin typeface="Montserrat" panose="00000500000000000000" pitchFamily="2" charset="0"/>
                <a:cs typeface="Arial"/>
              </a:rPr>
              <a:t>posi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periences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pro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health</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dra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all</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p>
          <a:p>
            <a:pPr>
              <a:spcBef>
                <a:spcPts val="7"/>
              </a:spcBef>
            </a:pPr>
            <a:endParaRPr lang="en-US" sz="1200" dirty="0">
              <a:latin typeface="Montserrat" panose="00000500000000000000" pitchFamily="2" charset="0"/>
            </a:endParaRPr>
          </a:p>
          <a:p>
            <a:pPr marL="6349"/>
            <a:r>
              <a:rPr lang="en-US" sz="1200" spc="7" dirty="0">
                <a:latin typeface="Montserrat" panose="00000500000000000000" pitchFamily="2" charset="0"/>
                <a:cs typeface="Arial"/>
              </a:rPr>
              <a:t>W</a:t>
            </a:r>
            <a:r>
              <a:rPr lang="en-US" sz="1200" dirty="0">
                <a:latin typeface="Montserrat" panose="00000500000000000000" pitchFamily="2" charset="0"/>
                <a:cs typeface="Arial"/>
              </a:rPr>
              <a:t>ho</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places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ents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an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plan</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spend</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p>
        </p:txBody>
      </p:sp>
      <p:sp>
        <p:nvSpPr>
          <p:cNvPr id="10" name="object 2"/>
          <p:cNvSpPr txBox="1">
            <a:spLocks noChangeArrowheads="1"/>
          </p:cNvSpPr>
          <p:nvPr/>
        </p:nvSpPr>
        <p:spPr bwMode="auto">
          <a:xfrm>
            <a:off x="2642303" y="1085046"/>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Your Environment</a:t>
            </a:r>
          </a:p>
        </p:txBody>
      </p:sp>
    </p:spTree>
    <p:extLst>
      <p:ext uri="{BB962C8B-B14F-4D97-AF65-F5344CB8AC3E}">
        <p14:creationId xmlns:p14="http://schemas.microsoft.com/office/powerpoint/2010/main" val="4167921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7687847" y="1089008"/>
            <a:ext cx="3468578"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lnSpc>
                <a:spcPts val="3499"/>
              </a:lnSpc>
            </a:pPr>
            <a:r>
              <a:rPr lang="en-US" altLang="en-US" sz="1600" dirty="0">
                <a:solidFill>
                  <a:srgbClr val="BCC8C8"/>
                </a:solidFill>
                <a:latin typeface="Montserrat" pitchFamily="2" charset="0"/>
              </a:rPr>
              <a:t>Think this, not that!</a:t>
            </a:r>
          </a:p>
        </p:txBody>
      </p:sp>
      <p:sp>
        <p:nvSpPr>
          <p:cNvPr id="5" name="object 3"/>
          <p:cNvSpPr txBox="1">
            <a:spLocks/>
          </p:cNvSpPr>
          <p:nvPr/>
        </p:nvSpPr>
        <p:spPr>
          <a:xfrm>
            <a:off x="2642303" y="2088705"/>
            <a:ext cx="8514122" cy="2941665"/>
          </a:xfrm>
          <a:prstGeom prst="rect">
            <a:avLst/>
          </a:prstGeom>
        </p:spPr>
        <p:txBody>
          <a:bodyPr vert="horz" wrap="square" lIns="0" tIns="0" rIns="0" bIns="0" rtlCol="0">
            <a:noAutofit/>
          </a:bodyPr>
          <a:lstStyle/>
          <a:p>
            <a:pPr marL="6349" marR="167289"/>
            <a:r>
              <a:rPr lang="en-US" sz="1200" b="1" dirty="0">
                <a:latin typeface="Montserrat" panose="00000500000000000000" pitchFamily="2" charset="0"/>
                <a:cs typeface="Arial"/>
              </a:rPr>
              <a:t>Do you have negative thoughts? Stinking thinking is what they call it! </a:t>
            </a:r>
            <a:br>
              <a:rPr lang="en-US" sz="1200" b="1" dirty="0">
                <a:latin typeface="Montserrat" panose="00000500000000000000" pitchFamily="2" charset="0"/>
                <a:cs typeface="Arial"/>
              </a:rPr>
            </a:br>
            <a:r>
              <a:rPr lang="en-US" sz="1200" b="1" dirty="0">
                <a:latin typeface="Montserrat" panose="00000500000000000000" pitchFamily="2" charset="0"/>
                <a:cs typeface="Arial"/>
              </a:rPr>
              <a:t>Below are some ideas on how to get yourself out of that mindset.</a:t>
            </a:r>
          </a:p>
          <a:p>
            <a:pPr>
              <a:spcBef>
                <a:spcPts val="11"/>
              </a:spcBef>
            </a:pPr>
            <a:endParaRPr lang="en-US" sz="1200" dirty="0">
              <a:latin typeface="Montserrat" panose="00000500000000000000" pitchFamily="2" charset="0"/>
            </a:endParaRP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Making a mistake is only a failure if you don’t learn from it.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past does not equal the future. If you ate a piece of cake today, it doesn’t mean that you </a:t>
            </a:r>
            <a:br>
              <a:rPr lang="en-US" sz="1200" dirty="0">
                <a:latin typeface="Montserrat" panose="00000500000000000000" pitchFamily="2" charset="0"/>
                <a:cs typeface="Arial"/>
              </a:rPr>
            </a:br>
            <a:r>
              <a:rPr lang="en-US" sz="1200" dirty="0">
                <a:latin typeface="Montserrat" panose="00000500000000000000" pitchFamily="2" charset="0"/>
                <a:cs typeface="Arial"/>
              </a:rPr>
              <a:t>are bound to fail every day after.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Just because everyone else is doing it, doesn’t mean that you will be forced to too. </a:t>
            </a:r>
            <a:br>
              <a:rPr lang="en-US" sz="1200" dirty="0">
                <a:latin typeface="Montserrat" panose="00000500000000000000" pitchFamily="2" charset="0"/>
                <a:cs typeface="Arial"/>
              </a:rPr>
            </a:br>
            <a:r>
              <a:rPr lang="en-US" sz="1200" dirty="0">
                <a:latin typeface="Montserrat" panose="00000500000000000000" pitchFamily="2" charset="0"/>
                <a:cs typeface="Arial"/>
              </a:rPr>
              <a:t>Be prepared and bring foods that you like or know which foods you can eat and remember </a:t>
            </a:r>
            <a:br>
              <a:rPr lang="en-US" sz="1200" dirty="0">
                <a:latin typeface="Montserrat" panose="00000500000000000000" pitchFamily="2" charset="0"/>
                <a:cs typeface="Arial"/>
              </a:rPr>
            </a:br>
            <a:r>
              <a:rPr lang="en-US" sz="1200" dirty="0">
                <a:latin typeface="Montserrat" panose="00000500000000000000" pitchFamily="2" charset="0"/>
                <a:cs typeface="Arial"/>
              </a:rPr>
              <a:t>how much better you will feel after.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Give yourself credit for your progress. Take count of everything you have done right today.</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You control your feelings. You can let yourself get hopeless or you can redirect your thoughts </a:t>
            </a:r>
            <a:br>
              <a:rPr lang="en-US" sz="1200" dirty="0">
                <a:latin typeface="Montserrat" panose="00000500000000000000" pitchFamily="2" charset="0"/>
                <a:cs typeface="Arial"/>
              </a:rPr>
            </a:br>
            <a:r>
              <a:rPr lang="en-US" sz="1200" dirty="0">
                <a:latin typeface="Montserrat" panose="00000500000000000000" pitchFamily="2" charset="0"/>
                <a:cs typeface="Arial"/>
              </a:rPr>
              <a:t>by visualizing your goals.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Don’t label yourself. Just because you binged on brownies doesn’t mean you are a loser.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Think of all the good things you did and know you are winning.</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Release limiting beliefs that hold you back.</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Don’t give in to rationalization. It is not okay to eat that food you are allergic to because you </a:t>
            </a:r>
            <a:br>
              <a:rPr lang="en-US" sz="1200" dirty="0">
                <a:latin typeface="Montserrat" panose="00000500000000000000" pitchFamily="2" charset="0"/>
                <a:cs typeface="Arial"/>
              </a:rPr>
            </a:br>
            <a:r>
              <a:rPr lang="en-US" sz="1200" dirty="0">
                <a:latin typeface="Montserrat" panose="00000500000000000000" pitchFamily="2" charset="0"/>
                <a:cs typeface="Arial"/>
              </a:rPr>
              <a:t>are tired and stressed.</a:t>
            </a:r>
          </a:p>
        </p:txBody>
      </p:sp>
      <p:sp>
        <p:nvSpPr>
          <p:cNvPr id="10" name="object 2"/>
          <p:cNvSpPr txBox="1">
            <a:spLocks noChangeArrowheads="1"/>
          </p:cNvSpPr>
          <p:nvPr/>
        </p:nvSpPr>
        <p:spPr bwMode="auto">
          <a:xfrm>
            <a:off x="2642303" y="1085046"/>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Tools</a:t>
            </a:r>
          </a:p>
        </p:txBody>
      </p:sp>
    </p:spTree>
    <p:extLst>
      <p:ext uri="{BB962C8B-B14F-4D97-AF65-F5344CB8AC3E}">
        <p14:creationId xmlns:p14="http://schemas.microsoft.com/office/powerpoint/2010/main" val="3644788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7687847" y="1089008"/>
            <a:ext cx="3468578"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lnSpc>
                <a:spcPts val="3499"/>
              </a:lnSpc>
            </a:pPr>
            <a:r>
              <a:rPr lang="en-US" altLang="en-US" sz="1600" dirty="0">
                <a:solidFill>
                  <a:srgbClr val="BCC8C8"/>
                </a:solidFill>
                <a:latin typeface="Montserrat" pitchFamily="2" charset="0"/>
              </a:rPr>
              <a:t>Excuse me…</a:t>
            </a:r>
          </a:p>
        </p:txBody>
      </p:sp>
      <p:sp>
        <p:nvSpPr>
          <p:cNvPr id="5" name="object 3"/>
          <p:cNvSpPr txBox="1">
            <a:spLocks/>
          </p:cNvSpPr>
          <p:nvPr/>
        </p:nvSpPr>
        <p:spPr>
          <a:xfrm>
            <a:off x="2642317" y="2088705"/>
            <a:ext cx="8514633" cy="2941665"/>
          </a:xfrm>
          <a:prstGeom prst="rect">
            <a:avLst/>
          </a:prstGeom>
        </p:spPr>
        <p:txBody>
          <a:bodyPr vert="horz" wrap="square" lIns="0" tIns="0" rIns="0" bIns="0" rtlCol="0">
            <a:noAutofit/>
          </a:bodyPr>
          <a:lstStyle/>
          <a:p>
            <a:pPr marL="6349" marR="6349"/>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a:t>
            </a:r>
            <a:r>
              <a:rPr lang="en-US" sz="1200" b="1" spc="-10" dirty="0">
                <a:latin typeface="Montserrat" panose="00000500000000000000" pitchFamily="2" charset="0"/>
                <a:cs typeface="Arial"/>
              </a:rPr>
              <a:t> </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ost</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self</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defeating</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ac</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s</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are</a:t>
            </a:r>
            <a:r>
              <a:rPr lang="en-US" sz="1200" b="1" spc="-10" dirty="0">
                <a:latin typeface="Montserrat" panose="00000500000000000000" pitchFamily="2" charset="0"/>
                <a:cs typeface="Arial"/>
              </a:rPr>
              <a:t> </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aking</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x</a:t>
            </a:r>
            <a:r>
              <a:rPr lang="en-US" sz="1200" b="1" dirty="0">
                <a:latin typeface="Montserrat" panose="00000500000000000000" pitchFamily="2" charset="0"/>
                <a:cs typeface="Arial"/>
              </a:rPr>
              <a:t>cuses</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ra</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ionalizi</a:t>
            </a:r>
            <a:r>
              <a:rPr lang="en-US" sz="1200" b="1" spc="-7"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17" dirty="0">
                <a:latin typeface="Montserrat" panose="00000500000000000000" pitchFamily="2" charset="0"/>
                <a:cs typeface="Arial"/>
              </a:rPr>
              <a:t> </a:t>
            </a:r>
            <a:r>
              <a:rPr lang="en-US" sz="1200" b="1" spc="7" dirty="0">
                <a:latin typeface="Montserrat" panose="00000500000000000000" pitchFamily="2" charset="0"/>
                <a:cs typeface="Arial"/>
              </a:rPr>
              <a:t>W</a:t>
            </a:r>
            <a:r>
              <a:rPr lang="en-US" sz="1200" b="1" dirty="0">
                <a:latin typeface="Montserrat" panose="00000500000000000000" pitchFamily="2" charset="0"/>
                <a:cs typeface="Arial"/>
              </a:rPr>
              <a:t>hen</a:t>
            </a:r>
            <a:r>
              <a:rPr lang="en-US" sz="1200" b="1" spc="-22" dirty="0">
                <a:latin typeface="Montserrat" panose="00000500000000000000" pitchFamily="2" charset="0"/>
                <a:cs typeface="Arial"/>
              </a:rPr>
              <a:t> </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aking</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healthy changes,</a:t>
            </a:r>
            <a:r>
              <a:rPr lang="en-US" sz="1200" b="1" spc="-22" dirty="0">
                <a:latin typeface="Montserrat" panose="00000500000000000000" pitchFamily="2" charset="0"/>
                <a:cs typeface="Arial"/>
              </a:rPr>
              <a:t> </a:t>
            </a:r>
            <a:br>
              <a:rPr lang="en-US" sz="1200" b="1" spc="-22" dirty="0">
                <a:latin typeface="Montserrat" panose="00000500000000000000" pitchFamily="2" charset="0"/>
                <a:cs typeface="Arial"/>
              </a:rPr>
            </a:br>
            <a:r>
              <a:rPr lang="en-US" sz="1200" b="1" dirty="0">
                <a:latin typeface="Montserrat" panose="00000500000000000000" pitchFamily="2" charset="0"/>
                <a:cs typeface="Arial"/>
              </a:rPr>
              <a:t>it is</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nor</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al</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co</a:t>
            </a:r>
            <a:r>
              <a:rPr lang="en-US" sz="1200" b="1" spc="-5" dirty="0">
                <a:latin typeface="Montserrat" panose="00000500000000000000" pitchFamily="2" charset="0"/>
                <a:cs typeface="Arial"/>
              </a:rPr>
              <a:t>m</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up</a:t>
            </a:r>
            <a:r>
              <a:rPr lang="en-US" sz="1200" b="1" spc="-10" dirty="0">
                <a:latin typeface="Montserrat" panose="00000500000000000000" pitchFamily="2" charset="0"/>
                <a:cs typeface="Arial"/>
              </a:rPr>
              <a:t> w</a:t>
            </a:r>
            <a:r>
              <a:rPr lang="en-US" sz="1200" b="1" dirty="0">
                <a:latin typeface="Montserrat" panose="00000500000000000000" pitchFamily="2" charset="0"/>
                <a:cs typeface="Arial"/>
              </a:rPr>
              <a:t>i</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x</a:t>
            </a:r>
            <a:r>
              <a:rPr lang="en-US" sz="1200" b="1" dirty="0">
                <a:latin typeface="Montserrat" panose="00000500000000000000" pitchFamily="2" charset="0"/>
                <a:cs typeface="Arial"/>
              </a:rPr>
              <a:t>cuses</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ra</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ionaliz</a:t>
            </a:r>
            <a:r>
              <a:rPr lang="en-US" sz="1200" b="1" spc="-7" dirty="0">
                <a:latin typeface="Montserrat" panose="00000500000000000000" pitchFamily="2" charset="0"/>
                <a:cs typeface="Arial"/>
              </a:rPr>
              <a:t>e</a:t>
            </a:r>
            <a:r>
              <a:rPr lang="en-US" sz="1200" b="1" dirty="0">
                <a:latin typeface="Montserrat" panose="00000500000000000000" pitchFamily="2" charset="0"/>
                <a:cs typeface="Arial"/>
              </a:rPr>
              <a:t>.</a:t>
            </a:r>
            <a:r>
              <a:rPr lang="en-US" sz="1200" b="1" spc="-30"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his</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is part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of</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proces</a:t>
            </a:r>
            <a:r>
              <a:rPr lang="en-US" sz="1200" b="1" spc="-5" dirty="0">
                <a:latin typeface="Montserrat" panose="00000500000000000000" pitchFamily="2" charset="0"/>
                <a:cs typeface="Arial"/>
              </a:rPr>
              <a:t>s</a:t>
            </a:r>
            <a:r>
              <a:rPr lang="en-US" sz="1200" b="1" dirty="0">
                <a:latin typeface="Montserrat" panose="00000500000000000000" pitchFamily="2" charset="0"/>
                <a:cs typeface="Arial"/>
              </a:rPr>
              <a:t>. </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Learn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recognize</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hese</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y</a:t>
            </a:r>
            <a:r>
              <a:rPr lang="en-US" sz="1200" b="1" dirty="0">
                <a:latin typeface="Montserrat" panose="00000500000000000000" pitchFamily="2" charset="0"/>
                <a:cs typeface="Arial"/>
              </a:rPr>
              <a:t>ou</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ill</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be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on</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y</a:t>
            </a:r>
            <a:r>
              <a:rPr lang="en-US" sz="1200" b="1" dirty="0">
                <a:latin typeface="Montserrat" panose="00000500000000000000" pitchFamily="2" charset="0"/>
                <a:cs typeface="Arial"/>
              </a:rPr>
              <a:t>our</a:t>
            </a:r>
            <a:r>
              <a:rPr lang="en-US" sz="1200" b="1" spc="-2" dirty="0">
                <a:latin typeface="Montserrat" panose="00000500000000000000" pitchFamily="2" charset="0"/>
                <a:cs typeface="Arial"/>
              </a:rPr>
              <a:t> </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ay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succe</a:t>
            </a:r>
            <a:r>
              <a:rPr lang="en-US" sz="1200" b="1" spc="-5" dirty="0">
                <a:latin typeface="Montserrat" panose="00000500000000000000" pitchFamily="2" charset="0"/>
                <a:cs typeface="Arial"/>
              </a:rPr>
              <a:t>s</a:t>
            </a:r>
            <a:r>
              <a:rPr lang="en-US" sz="1200" b="1" dirty="0">
                <a:latin typeface="Montserrat" panose="00000500000000000000" pitchFamily="2" charset="0"/>
                <a:cs typeface="Arial"/>
              </a:rPr>
              <a:t>s</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and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accepti</a:t>
            </a:r>
            <a:r>
              <a:rPr lang="en-US" sz="1200" b="1" spc="-7"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responsi</a:t>
            </a:r>
            <a:r>
              <a:rPr lang="en-US" sz="1200" b="1" spc="-7" dirty="0">
                <a:latin typeface="Montserrat" panose="00000500000000000000" pitchFamily="2" charset="0"/>
                <a:cs typeface="Arial"/>
              </a:rPr>
              <a:t>b</a:t>
            </a:r>
            <a:r>
              <a:rPr lang="en-US" sz="1200" b="1" dirty="0">
                <a:latin typeface="Montserrat" panose="00000500000000000000" pitchFamily="2" charset="0"/>
                <a:cs typeface="Arial"/>
              </a:rPr>
              <a:t>ili</a:t>
            </a:r>
            <a:r>
              <a:rPr lang="en-US" sz="1200" b="1" spc="2" dirty="0">
                <a:latin typeface="Montserrat" panose="00000500000000000000" pitchFamily="2" charset="0"/>
                <a:cs typeface="Arial"/>
              </a:rPr>
              <a:t>t</a:t>
            </a:r>
            <a:r>
              <a:rPr lang="en-US" sz="1200" b="1" spc="-65" dirty="0">
                <a:latin typeface="Montserrat" panose="00000500000000000000" pitchFamily="2" charset="0"/>
                <a:cs typeface="Arial"/>
              </a:rPr>
              <a:t>y</a:t>
            </a:r>
            <a:r>
              <a:rPr lang="en-US" sz="1200" b="1" dirty="0">
                <a:latin typeface="Montserrat" panose="00000500000000000000" pitchFamily="2" charset="0"/>
                <a:cs typeface="Arial"/>
              </a:rPr>
              <a:t>.</a:t>
            </a:r>
          </a:p>
          <a:p>
            <a:endParaRPr lang="en-US" sz="1200" dirty="0">
              <a:latin typeface="Montserrat" panose="00000500000000000000" pitchFamily="2" charset="0"/>
            </a:endParaRPr>
          </a:p>
          <a:p>
            <a:pPr marL="6349" marR="18411"/>
            <a:r>
              <a:rPr lang="en-US" sz="1200" spc="-5" dirty="0">
                <a:latin typeface="Montserrat" panose="00000500000000000000" pitchFamily="2" charset="0"/>
                <a:cs typeface="Arial"/>
              </a:rPr>
              <a:t>D</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recognize</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n</a:t>
            </a:r>
            <a:r>
              <a:rPr lang="en-US" sz="1200" spc="2" dirty="0">
                <a:latin typeface="Montserrat" panose="00000500000000000000" pitchFamily="2" charset="0"/>
                <a:cs typeface="Arial"/>
              </a:rPr>
              <a:t>t</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H</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ound</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2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less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7" dirty="0">
                <a:latin typeface="Montserrat" panose="00000500000000000000" pitchFamily="2" charset="0"/>
                <a:cs typeface="Arial"/>
              </a:rPr>
              <a:t> </a:t>
            </a:r>
            <a:br>
              <a:rPr lang="en-US" sz="1200" spc="-7"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easier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ablishi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pat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erns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now</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easier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u</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Just one last time.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It is only once, it won’t really matter.</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can’t stand the idea of it going to waste.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worked out this morning, I deserve one more.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It is a party and I will be unsociable if I don’t.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I’ll start tomorrow.</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paid all that money for it.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It’s a special occasion.</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am tired and I just don’t care.</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There must be a good reason I am craving it.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will go for a walk twice as long tomorrow.</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 am not going to get one of these again until next year, maybe never.</a:t>
            </a:r>
          </a:p>
        </p:txBody>
      </p:sp>
      <p:sp>
        <p:nvSpPr>
          <p:cNvPr id="10" name="object 2"/>
          <p:cNvSpPr txBox="1">
            <a:spLocks noChangeArrowheads="1"/>
          </p:cNvSpPr>
          <p:nvPr/>
        </p:nvSpPr>
        <p:spPr bwMode="auto">
          <a:xfrm>
            <a:off x="2642317" y="1088169"/>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Tools</a:t>
            </a:r>
          </a:p>
        </p:txBody>
      </p:sp>
    </p:spTree>
    <p:extLst>
      <p:ext uri="{BB962C8B-B14F-4D97-AF65-F5344CB8AC3E}">
        <p14:creationId xmlns:p14="http://schemas.microsoft.com/office/powerpoint/2010/main" val="1232527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5" name="object 3"/>
          <p:cNvSpPr txBox="1">
            <a:spLocks/>
          </p:cNvSpPr>
          <p:nvPr/>
        </p:nvSpPr>
        <p:spPr>
          <a:xfrm>
            <a:off x="2642304" y="2088705"/>
            <a:ext cx="8514646" cy="2941665"/>
          </a:xfrm>
          <a:prstGeom prst="rect">
            <a:avLst/>
          </a:prstGeom>
        </p:spPr>
        <p:txBody>
          <a:bodyPr vert="horz" wrap="square" lIns="0" tIns="0" rIns="0" bIns="0" rtlCol="0">
            <a:noAutofit/>
          </a:bodyPr>
          <a:lstStyle/>
          <a:p>
            <a:pPr marL="6349" marR="6349"/>
            <a:r>
              <a:rPr lang="en-US" sz="1200" spc="-5" dirty="0">
                <a:latin typeface="Montserrat" panose="00000500000000000000" pitchFamily="2" charset="0"/>
                <a:cs typeface="Arial"/>
              </a:rPr>
              <a:t>M</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orry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assert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sel</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hink</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beha</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ior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aggres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 </a:t>
            </a:r>
            <a:br>
              <a:rPr lang="en-US" sz="1200" dirty="0">
                <a:latin typeface="Montserrat" panose="00000500000000000000" pitchFamily="2" charset="0"/>
                <a:cs typeface="Arial"/>
              </a:rPr>
            </a:br>
            <a:r>
              <a:rPr lang="en-US" sz="1200" spc="-5"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2" dirty="0">
                <a:latin typeface="Montserrat" panose="00000500000000000000" pitchFamily="2" charset="0"/>
                <a:cs typeface="Arial"/>
              </a:rPr>
              <a:t>r</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di</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e</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ce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een</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bei</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erti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ag</a:t>
            </a:r>
            <a:r>
              <a:rPr lang="en-US" sz="1200" spc="-5" dirty="0">
                <a:latin typeface="Montserrat" panose="00000500000000000000" pitchFamily="2" charset="0"/>
                <a:cs typeface="Arial"/>
              </a:rPr>
              <a:t>g</a:t>
            </a:r>
            <a:r>
              <a:rPr lang="en-US" sz="1200" dirty="0">
                <a:latin typeface="Montserrat" panose="00000500000000000000" pitchFamily="2" charset="0"/>
                <a:cs typeface="Arial"/>
              </a:rPr>
              <a:t>res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5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erti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pe</a:t>
            </a:r>
            <a:r>
              <a:rPr lang="en-US" sz="1200" spc="-5" dirty="0">
                <a:latin typeface="Montserrat" panose="00000500000000000000" pitchFamily="2" charset="0"/>
                <a:cs typeface="Arial"/>
              </a:rPr>
              <a:t>o</a:t>
            </a:r>
            <a:r>
              <a:rPr lang="en-US" sz="1200" dirty="0">
                <a:latin typeface="Montserrat" panose="00000500000000000000" pitchFamily="2" charset="0"/>
                <a:cs typeface="Arial"/>
              </a:rPr>
              <a:t>ple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ate</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 </a:t>
            </a:r>
            <a:r>
              <a:rPr lang="en-US" sz="1200" spc="-2" dirty="0">
                <a:latin typeface="Montserrat" panose="00000500000000000000" pitchFamily="2" charset="0"/>
                <a:cs typeface="Arial"/>
              </a:rPr>
              <a:t>opinion</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spc="-2" dirty="0">
                <a:latin typeface="Montserrat" panose="00000500000000000000" pitchFamily="2" charset="0"/>
                <a:cs typeface="Arial"/>
              </a:rPr>
              <a:t>hil</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st</a:t>
            </a:r>
            <a:r>
              <a:rPr lang="en-US" sz="1200" spc="-2" dirty="0">
                <a:latin typeface="Montserrat" panose="00000500000000000000" pitchFamily="2" charset="0"/>
                <a:cs typeface="Arial"/>
              </a:rPr>
              <a:t>il</a:t>
            </a:r>
            <a:r>
              <a:rPr lang="en-US" sz="1200" dirty="0">
                <a:latin typeface="Montserrat" panose="00000500000000000000" pitchFamily="2" charset="0"/>
                <a:cs typeface="Arial"/>
              </a:rPr>
              <a:t>l</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bein</a:t>
            </a:r>
            <a:r>
              <a:rPr lang="en-US" sz="1200" dirty="0">
                <a:latin typeface="Montserrat" panose="00000500000000000000" pitchFamily="2" charset="0"/>
                <a:cs typeface="Arial"/>
              </a:rPr>
              <a:t>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re</a:t>
            </a:r>
            <a:r>
              <a:rPr lang="en-US" sz="1200" spc="2" dirty="0">
                <a:latin typeface="Montserrat" panose="00000500000000000000" pitchFamily="2" charset="0"/>
                <a:cs typeface="Arial"/>
              </a:rPr>
              <a:t>s</a:t>
            </a:r>
            <a:r>
              <a:rPr lang="en-US" sz="1200" spc="-2" dirty="0">
                <a:latin typeface="Montserrat" panose="00000500000000000000" pitchFamily="2" charset="0"/>
                <a:cs typeface="Arial"/>
              </a:rPr>
              <a:t>pe</a:t>
            </a:r>
            <a:r>
              <a:rPr lang="en-US" sz="1200" spc="2" dirty="0">
                <a:latin typeface="Montserrat" panose="00000500000000000000" pitchFamily="2" charset="0"/>
                <a:cs typeface="Arial"/>
              </a:rPr>
              <a:t>c</a:t>
            </a:r>
            <a:r>
              <a:rPr lang="en-US" sz="1200" spc="-2" dirty="0">
                <a:latin typeface="Montserrat" panose="00000500000000000000" pitchFamily="2" charset="0"/>
                <a:cs typeface="Arial"/>
              </a:rPr>
              <a:t>tfu</a:t>
            </a:r>
            <a:r>
              <a:rPr lang="en-US" sz="1200" dirty="0">
                <a:latin typeface="Montserrat" panose="00000500000000000000" pitchFamily="2" charset="0"/>
                <a:cs typeface="Arial"/>
              </a:rPr>
              <a:t>l</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o</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spc="-2" dirty="0">
                <a:latin typeface="Montserrat" panose="00000500000000000000" pitchFamily="2" charset="0"/>
                <a:cs typeface="Arial"/>
              </a:rPr>
              <a:t>her</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47" dirty="0">
                <a:latin typeface="Montserrat" panose="00000500000000000000" pitchFamily="2" charset="0"/>
                <a:cs typeface="Arial"/>
              </a:rPr>
              <a:t> </a:t>
            </a:r>
            <a:r>
              <a:rPr lang="en-US" sz="1200" dirty="0">
                <a:latin typeface="Montserrat" panose="00000500000000000000" pitchFamily="2" charset="0"/>
                <a:cs typeface="Arial"/>
              </a:rPr>
              <a:t>Aggres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ack</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ignore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opinions 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p>
          <a:p>
            <a:pPr>
              <a:spcBef>
                <a:spcPts val="6"/>
              </a:spcBef>
            </a:pPr>
            <a:endParaRPr lang="en-US" sz="1200" dirty="0">
              <a:latin typeface="Montserrat" panose="00000500000000000000" pitchFamily="2" charset="0"/>
            </a:endParaRPr>
          </a:p>
          <a:p>
            <a:pPr marL="6349"/>
            <a:r>
              <a:rPr lang="en-US" sz="1200" b="1" spc="-2" dirty="0">
                <a:latin typeface="Montserrat" panose="00000500000000000000" pitchFamily="2" charset="0"/>
                <a:cs typeface="Arial"/>
              </a:rPr>
              <a:t>Th</a:t>
            </a:r>
            <a:r>
              <a:rPr lang="en-US" sz="1200" b="1" dirty="0">
                <a:latin typeface="Montserrat" panose="00000500000000000000" pitchFamily="2" charset="0"/>
                <a:cs typeface="Arial"/>
              </a:rPr>
              <a:t>ese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gh</a:t>
            </a:r>
            <a:r>
              <a:rPr lang="en-US" sz="1200" b="1" dirty="0">
                <a:latin typeface="Montserrat" panose="00000500000000000000" pitchFamily="2" charset="0"/>
                <a:cs typeface="Arial"/>
              </a:rPr>
              <a:t>ts</a:t>
            </a:r>
            <a:r>
              <a:rPr lang="en-US" sz="1200" b="1" spc="-15" dirty="0">
                <a:latin typeface="Montserrat" panose="00000500000000000000" pitchFamily="2" charset="0"/>
                <a:cs typeface="Arial"/>
              </a:rPr>
              <a:t> </a:t>
            </a:r>
            <a:r>
              <a:rPr lang="en-US" sz="1200" b="1" spc="-2" dirty="0">
                <a:latin typeface="Montserrat" panose="00000500000000000000" pitchFamily="2" charset="0"/>
                <a:cs typeface="Arial"/>
              </a:rPr>
              <a:t>h</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gh</a:t>
            </a:r>
            <a:r>
              <a:rPr lang="en-US" sz="1200" b="1" spc="2" dirty="0">
                <a:latin typeface="Montserrat" panose="00000500000000000000" pitchFamily="2" charset="0"/>
                <a:cs typeface="Arial"/>
              </a:rPr>
              <a:t>li</a:t>
            </a:r>
            <a:r>
              <a:rPr lang="en-US" sz="1200" b="1" spc="-2" dirty="0">
                <a:latin typeface="Montserrat" panose="00000500000000000000" pitchFamily="2" charset="0"/>
                <a:cs typeface="Arial"/>
              </a:rPr>
              <a:t>gh</a:t>
            </a:r>
            <a:r>
              <a:rPr lang="en-US" sz="1200" b="1" dirty="0">
                <a:latin typeface="Montserrat" panose="00000500000000000000" pitchFamily="2" charset="0"/>
                <a:cs typeface="Arial"/>
              </a:rPr>
              <a:t>t</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free</a:t>
            </a:r>
            <a:r>
              <a:rPr lang="en-US" sz="1200" b="1" spc="-5" dirty="0">
                <a:latin typeface="Montserrat" panose="00000500000000000000" pitchFamily="2" charset="0"/>
                <a:cs typeface="Arial"/>
              </a:rPr>
              <a:t>d</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m</a:t>
            </a:r>
            <a:r>
              <a:rPr lang="en-US" sz="1200" b="1" spc="-10"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u</a:t>
            </a:r>
            <a:r>
              <a:rPr lang="en-US" sz="1200" b="1" spc="12" dirty="0">
                <a:latin typeface="Montserrat" panose="00000500000000000000" pitchFamily="2" charset="0"/>
                <a:cs typeface="Arial"/>
              </a:rPr>
              <a:t> </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a</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to</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rself</a:t>
            </a:r>
            <a:r>
              <a:rPr lang="en-US" sz="1200" b="1" spc="7"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2" dirty="0">
                <a:latin typeface="Montserrat" panose="00000500000000000000" pitchFamily="2" charset="0"/>
                <a:cs typeface="Arial"/>
              </a:rPr>
              <a:t>i</a:t>
            </a:r>
            <a:r>
              <a:rPr lang="en-US" sz="1200" b="1" spc="-7" dirty="0">
                <a:latin typeface="Montserrat" panose="00000500000000000000" pitchFamily="2" charset="0"/>
                <a:cs typeface="Arial"/>
              </a:rPr>
              <a:t>t</a:t>
            </a:r>
            <a:r>
              <a:rPr lang="en-US" sz="1200" b="1" spc="-2" dirty="0">
                <a:latin typeface="Montserrat" panose="00000500000000000000" pitchFamily="2" charset="0"/>
                <a:cs typeface="Arial"/>
              </a:rPr>
              <a:t>hou</a:t>
            </a:r>
            <a:r>
              <a:rPr lang="en-US" sz="1200" b="1" dirty="0">
                <a:latin typeface="Montserrat" panose="00000500000000000000" pitchFamily="2" charset="0"/>
                <a:cs typeface="Arial"/>
              </a:rPr>
              <a:t>t</a:t>
            </a:r>
            <a:r>
              <a:rPr lang="en-US" sz="1200" b="1" spc="-20" dirty="0">
                <a:latin typeface="Montserrat" panose="00000500000000000000" pitchFamily="2" charset="0"/>
                <a:cs typeface="Arial"/>
              </a:rPr>
              <a:t> </a:t>
            </a:r>
            <a:r>
              <a:rPr lang="en-US" sz="1200" b="1" spc="-2" dirty="0">
                <a:latin typeface="Montserrat" panose="00000500000000000000" pitchFamily="2" charset="0"/>
                <a:cs typeface="Arial"/>
              </a:rPr>
              <a:t>d</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sres</a:t>
            </a:r>
            <a:r>
              <a:rPr lang="en-US" sz="1200" b="1" spc="-5" dirty="0">
                <a:latin typeface="Montserrat" panose="00000500000000000000" pitchFamily="2" charset="0"/>
                <a:cs typeface="Arial"/>
              </a:rPr>
              <a:t>p</a:t>
            </a:r>
            <a:r>
              <a:rPr lang="en-US" sz="1200" b="1" dirty="0">
                <a:latin typeface="Montserrat" panose="00000500000000000000" pitchFamily="2" charset="0"/>
                <a:cs typeface="Arial"/>
              </a:rPr>
              <a:t>e</a:t>
            </a:r>
            <a:r>
              <a:rPr lang="en-US" sz="1200" b="1" spc="-7" dirty="0">
                <a:latin typeface="Montserrat" panose="00000500000000000000" pitchFamily="2" charset="0"/>
                <a:cs typeface="Arial"/>
              </a:rPr>
              <a:t>c</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in</a:t>
            </a:r>
            <a:r>
              <a:rPr lang="en-US" sz="1200" b="1" dirty="0">
                <a:latin typeface="Montserrat" panose="00000500000000000000" pitchFamily="2" charset="0"/>
                <a:cs typeface="Arial"/>
              </a:rPr>
              <a:t>g</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ers.</a:t>
            </a:r>
            <a:endParaRPr lang="en-US" sz="1200" dirty="0">
              <a:latin typeface="Montserrat" panose="00000500000000000000" pitchFamily="2" charset="0"/>
              <a:cs typeface="Arial"/>
            </a:endParaRP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have and express your own feelings and opinions appropriately and have them taken seriously by others.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ask for what you want.</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say “no” without feeling guilty.</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be treated with respect and not be taken for granted.</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offer no reasons or excuses.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set your own priorities.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make mistakes.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change your mind.</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Then right to make your own decisions and deal with the consequences.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The right to choose not to assert yourself.</a:t>
            </a:r>
          </a:p>
        </p:txBody>
      </p:sp>
      <p:sp>
        <p:nvSpPr>
          <p:cNvPr id="10" name="object 2"/>
          <p:cNvSpPr txBox="1">
            <a:spLocks noChangeArrowheads="1"/>
          </p:cNvSpPr>
          <p:nvPr/>
        </p:nvSpPr>
        <p:spPr bwMode="auto">
          <a:xfrm>
            <a:off x="2642303" y="1088168"/>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sp>
        <p:nvSpPr>
          <p:cNvPr id="6" name="object 5"/>
          <p:cNvSpPr txBox="1"/>
          <p:nvPr/>
        </p:nvSpPr>
        <p:spPr>
          <a:xfrm>
            <a:off x="2642303" y="6342098"/>
            <a:ext cx="456208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Cer</a:t>
            </a:r>
            <a:r>
              <a:rPr lang="en-US" sz="1000" i="1" spc="-2" dirty="0">
                <a:latin typeface="Montserrat" panose="00000500000000000000" pitchFamily="2" charset="0"/>
                <a:cs typeface="Arial"/>
              </a:rPr>
              <a:t>i</a:t>
            </a:r>
            <a:r>
              <a:rPr lang="en-US" sz="1000" i="1" dirty="0">
                <a:latin typeface="Montserrat" panose="00000500000000000000" pitchFamily="2" charset="0"/>
                <a:cs typeface="Arial"/>
              </a:rPr>
              <a:t>dian</a:t>
            </a:r>
            <a:r>
              <a:rPr lang="en-US" sz="1000" i="1" spc="-15" dirty="0">
                <a:latin typeface="Montserrat" panose="00000500000000000000" pitchFamily="2" charset="0"/>
                <a:cs typeface="Arial"/>
              </a:rPr>
              <a:t> </a:t>
            </a:r>
            <a:r>
              <a:rPr lang="en-US" sz="1000" i="1" dirty="0">
                <a:latin typeface="Montserrat" panose="00000500000000000000" pitchFamily="2" charset="0"/>
                <a:cs typeface="Arial"/>
              </a:rPr>
              <a:t>Corporati</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n</a:t>
            </a:r>
            <a:r>
              <a:rPr lang="en-US" sz="1000" i="1" spc="-15" dirty="0">
                <a:latin typeface="Montserrat" panose="00000500000000000000" pitchFamily="2" charset="0"/>
                <a:cs typeface="Arial"/>
              </a:rPr>
              <a:t> </a:t>
            </a:r>
            <a:r>
              <a:rPr lang="en-US" sz="1000" i="1" dirty="0">
                <a:latin typeface="Montserrat" panose="00000500000000000000" pitchFamily="2" charset="0"/>
                <a:cs typeface="Arial"/>
              </a:rPr>
              <a:t>(199</a:t>
            </a:r>
            <a:r>
              <a:rPr lang="en-US" sz="1000" i="1" spc="7" dirty="0">
                <a:latin typeface="Montserrat" panose="00000500000000000000" pitchFamily="2" charset="0"/>
                <a:cs typeface="Arial"/>
              </a:rPr>
              <a:t>9</a:t>
            </a:r>
            <a:r>
              <a:rPr lang="en-US" sz="1000" i="1" dirty="0">
                <a:latin typeface="Montserrat" panose="00000500000000000000" pitchFamily="2" charset="0"/>
                <a:cs typeface="Arial"/>
              </a:rPr>
              <a:t>)</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3359367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0212" y="3263612"/>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0" name="object 2"/>
          <p:cNvSpPr txBox="1">
            <a:spLocks noChangeArrowheads="1"/>
          </p:cNvSpPr>
          <p:nvPr/>
        </p:nvSpPr>
        <p:spPr bwMode="auto">
          <a:xfrm>
            <a:off x="2631921" y="1085046"/>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sp>
        <p:nvSpPr>
          <p:cNvPr id="6" name="object 5"/>
          <p:cNvSpPr txBox="1"/>
          <p:nvPr/>
        </p:nvSpPr>
        <p:spPr>
          <a:xfrm>
            <a:off x="2627313" y="6342098"/>
            <a:ext cx="4562080" cy="134902"/>
          </a:xfrm>
          <a:prstGeom prst="rect">
            <a:avLst/>
          </a:prstGeom>
        </p:spPr>
        <p:txBody>
          <a:bodyPr vert="horz" wrap="square" lIns="0" tIns="0" rIns="0" bIns="0" rtlCol="0">
            <a:noAutofit/>
          </a:bodyPr>
          <a:lstStyle/>
          <a:p>
            <a:pPr marL="6349"/>
            <a:r>
              <a:rPr lang="en-US" sz="1000" i="1" spc="-2" dirty="0">
                <a:latin typeface="Montserrat" panose="00000500000000000000" pitchFamily="2" charset="0"/>
                <a:cs typeface="Arial"/>
              </a:rPr>
              <a:t>M</a:t>
            </a:r>
            <a:r>
              <a:rPr lang="en-US" sz="1000" i="1" dirty="0">
                <a:latin typeface="Montserrat" panose="00000500000000000000" pitchFamily="2" charset="0"/>
                <a:cs typeface="Arial"/>
              </a:rPr>
              <a:t>ount</a:t>
            </a:r>
            <a:r>
              <a:rPr lang="en-US" sz="1000" i="1" spc="2" dirty="0">
                <a:latin typeface="Montserrat" panose="00000500000000000000" pitchFamily="2" charset="0"/>
                <a:cs typeface="Arial"/>
              </a:rPr>
              <a:t>a</a:t>
            </a:r>
            <a:r>
              <a:rPr lang="en-US" sz="1000" i="1" dirty="0">
                <a:latin typeface="Montserrat" panose="00000500000000000000" pitchFamily="2" charset="0"/>
                <a:cs typeface="Arial"/>
              </a:rPr>
              <a:t>in</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St</a:t>
            </a:r>
            <a:r>
              <a:rPr lang="en-US" sz="1000" i="1" spc="2" dirty="0">
                <a:latin typeface="Montserrat" panose="00000500000000000000" pitchFamily="2" charset="0"/>
                <a:cs typeface="Arial"/>
              </a:rPr>
              <a:t>a</a:t>
            </a:r>
            <a:r>
              <a:rPr lang="en-US" sz="1000" i="1" dirty="0">
                <a:latin typeface="Montserrat" panose="00000500000000000000" pitchFamily="2" charset="0"/>
                <a:cs typeface="Arial"/>
              </a:rPr>
              <a:t>te</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Ce</a:t>
            </a:r>
            <a:r>
              <a:rPr lang="en-US" sz="1000" i="1" spc="2" dirty="0">
                <a:latin typeface="Montserrat" panose="00000500000000000000" pitchFamily="2" charset="0"/>
                <a:cs typeface="Arial"/>
              </a:rPr>
              <a:t>n</a:t>
            </a:r>
            <a:r>
              <a:rPr lang="en-US" sz="1000" i="1" dirty="0">
                <a:latin typeface="Montserrat" panose="00000500000000000000" pitchFamily="2" charset="0"/>
                <a:cs typeface="Arial"/>
              </a:rPr>
              <a:t>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rs</a:t>
            </a:r>
            <a:r>
              <a:rPr lang="en-US" sz="1000" i="1" spc="-12" dirty="0">
                <a:latin typeface="Montserrat" panose="00000500000000000000" pitchFamily="2" charset="0"/>
                <a:cs typeface="Arial"/>
              </a:rPr>
              <a:t> </a:t>
            </a:r>
            <a:r>
              <a:rPr lang="en-US" sz="1000" i="1" dirty="0">
                <a:latin typeface="Montserrat" panose="00000500000000000000" pitchFamily="2" charset="0"/>
                <a:cs typeface="Arial"/>
              </a:rPr>
              <a:t>f</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r I</a:t>
            </a:r>
            <a:r>
              <a:rPr lang="en-US" sz="1000" i="1" spc="2" dirty="0">
                <a:latin typeface="Montserrat" panose="00000500000000000000" pitchFamily="2" charset="0"/>
                <a:cs typeface="Arial"/>
              </a:rPr>
              <a:t>n</a:t>
            </a:r>
            <a:r>
              <a:rPr lang="en-US" sz="1000" i="1" dirty="0">
                <a:latin typeface="Montserrat" panose="00000500000000000000" pitchFamily="2" charset="0"/>
                <a:cs typeface="Arial"/>
              </a:rPr>
              <a:t>dep</a:t>
            </a:r>
            <a:r>
              <a:rPr lang="en-US" sz="1000" i="1" spc="-5" dirty="0">
                <a:latin typeface="Montserrat" panose="00000500000000000000" pitchFamily="2" charset="0"/>
                <a:cs typeface="Arial"/>
              </a:rPr>
              <a:t>end</a:t>
            </a:r>
            <a:r>
              <a:rPr lang="en-US" sz="1000" i="1" dirty="0">
                <a:latin typeface="Montserrat" panose="00000500000000000000" pitchFamily="2" charset="0"/>
                <a:cs typeface="Arial"/>
              </a:rPr>
              <a:t>e</a:t>
            </a:r>
            <a:r>
              <a:rPr lang="en-US" sz="1000" i="1" spc="-5" dirty="0">
                <a:latin typeface="Montserrat" panose="00000500000000000000" pitchFamily="2" charset="0"/>
                <a:cs typeface="Arial"/>
              </a:rPr>
              <a:t>n</a:t>
            </a:r>
            <a:r>
              <a:rPr lang="en-US" sz="1000" i="1" dirty="0">
                <a:latin typeface="Montserrat" panose="00000500000000000000" pitchFamily="2" charset="0"/>
                <a:cs typeface="Arial"/>
              </a:rPr>
              <a:t>t</a:t>
            </a:r>
            <a:r>
              <a:rPr lang="en-US" sz="1000" i="1" spc="-15" dirty="0">
                <a:latin typeface="Montserrat" panose="00000500000000000000" pitchFamily="2" charset="0"/>
                <a:cs typeface="Arial"/>
              </a:rPr>
              <a:t> </a:t>
            </a:r>
            <a:r>
              <a:rPr lang="en-US" sz="1000" i="1" dirty="0">
                <a:latin typeface="Montserrat" panose="00000500000000000000" pitchFamily="2" charset="0"/>
                <a:cs typeface="Arial"/>
              </a:rPr>
              <a:t>Liv</a:t>
            </a:r>
            <a:r>
              <a:rPr lang="en-US" sz="1000" i="1" spc="-2" dirty="0">
                <a:latin typeface="Montserrat" panose="00000500000000000000" pitchFamily="2" charset="0"/>
                <a:cs typeface="Arial"/>
              </a:rPr>
              <a:t>i</a:t>
            </a:r>
            <a:r>
              <a:rPr lang="en-US" sz="1000" i="1" dirty="0">
                <a:latin typeface="Montserrat" panose="00000500000000000000" pitchFamily="2" charset="0"/>
                <a:cs typeface="Arial"/>
              </a:rPr>
              <a:t>n</a:t>
            </a:r>
            <a:r>
              <a:rPr lang="en-US" sz="1000" i="1" spc="35" dirty="0">
                <a:latin typeface="Montserrat" panose="00000500000000000000" pitchFamily="2" charset="0"/>
                <a:cs typeface="Arial"/>
              </a:rPr>
              <a:t>g</a:t>
            </a:r>
            <a:endParaRPr lang="en-US" sz="1000" dirty="0">
              <a:latin typeface="Montserrat" panose="00000500000000000000" pitchFamily="2" charset="0"/>
              <a:cs typeface="Arial"/>
            </a:endParaRPr>
          </a:p>
        </p:txBody>
      </p:sp>
      <p:graphicFrame>
        <p:nvGraphicFramePr>
          <p:cNvPr id="7" name="object 4"/>
          <p:cNvGraphicFramePr>
            <a:graphicFrameLocks noGrp="1"/>
          </p:cNvGraphicFramePr>
          <p:nvPr>
            <p:extLst>
              <p:ext uri="{D42A27DB-BD31-4B8C-83A1-F6EECF244321}">
                <p14:modId xmlns:p14="http://schemas.microsoft.com/office/powerpoint/2010/main" val="2522589929"/>
              </p:ext>
            </p:extLst>
          </p:nvPr>
        </p:nvGraphicFramePr>
        <p:xfrm>
          <a:off x="2627312" y="2087910"/>
          <a:ext cx="8529636" cy="3685046"/>
        </p:xfrm>
        <a:graphic>
          <a:graphicData uri="http://schemas.openxmlformats.org/drawingml/2006/table">
            <a:tbl>
              <a:tblPr firstRow="1" bandRow="1">
                <a:tableStyleId>{2D5ABB26-0587-4C30-8999-92F81FD0307C}</a:tableStyleId>
              </a:tblPr>
              <a:tblGrid>
                <a:gridCol w="2034538">
                  <a:extLst>
                    <a:ext uri="{9D8B030D-6E8A-4147-A177-3AD203B41FA5}">
                      <a16:colId xmlns:a16="http://schemas.microsoft.com/office/drawing/2014/main" val="20000"/>
                    </a:ext>
                  </a:extLst>
                </a:gridCol>
                <a:gridCol w="2112862">
                  <a:extLst>
                    <a:ext uri="{9D8B030D-6E8A-4147-A177-3AD203B41FA5}">
                      <a16:colId xmlns:a16="http://schemas.microsoft.com/office/drawing/2014/main" val="20001"/>
                    </a:ext>
                  </a:extLst>
                </a:gridCol>
                <a:gridCol w="1784571">
                  <a:extLst>
                    <a:ext uri="{9D8B030D-6E8A-4147-A177-3AD203B41FA5}">
                      <a16:colId xmlns:a16="http://schemas.microsoft.com/office/drawing/2014/main" val="20002"/>
                    </a:ext>
                  </a:extLst>
                </a:gridCol>
                <a:gridCol w="2597665">
                  <a:extLst>
                    <a:ext uri="{9D8B030D-6E8A-4147-A177-3AD203B41FA5}">
                      <a16:colId xmlns:a16="http://schemas.microsoft.com/office/drawing/2014/main" val="20003"/>
                    </a:ext>
                  </a:extLst>
                </a:gridCol>
              </a:tblGrid>
              <a:tr h="301591">
                <a:tc>
                  <a:txBody>
                    <a:bodyPr/>
                    <a:lstStyle/>
                    <a:p>
                      <a:pPr marL="85090">
                        <a:lnSpc>
                          <a:spcPct val="100000"/>
                        </a:lnSpc>
                      </a:pPr>
                      <a:r>
                        <a:rPr sz="1200" b="1" dirty="0">
                          <a:latin typeface="Montserrat" panose="00000500000000000000" pitchFamily="2" charset="0"/>
                          <a:cs typeface="Arial"/>
                        </a:rPr>
                        <a:t>Passi</a:t>
                      </a:r>
                      <a:r>
                        <a:rPr sz="1200" b="1" spc="-20" dirty="0">
                          <a:latin typeface="Montserrat" panose="00000500000000000000" pitchFamily="2" charset="0"/>
                          <a:cs typeface="Arial"/>
                        </a:rPr>
                        <a:t>v</a:t>
                      </a:r>
                      <a:r>
                        <a:rPr sz="1200" b="1"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b="1" spc="-40" dirty="0">
                          <a:latin typeface="Montserrat" panose="00000500000000000000" pitchFamily="2" charset="0"/>
                          <a:cs typeface="Arial"/>
                        </a:rPr>
                        <a:t>A</a:t>
                      </a:r>
                      <a:r>
                        <a:rPr sz="1200" b="1" spc="0" dirty="0">
                          <a:latin typeface="Montserrat" panose="00000500000000000000" pitchFamily="2" charset="0"/>
                          <a:cs typeface="Arial"/>
                        </a:rPr>
                        <a:t>ggressi</a:t>
                      </a:r>
                      <a:r>
                        <a:rPr sz="1200" b="1" spc="-20" dirty="0">
                          <a:latin typeface="Montserrat" panose="00000500000000000000" pitchFamily="2" charset="0"/>
                          <a:cs typeface="Arial"/>
                        </a:rPr>
                        <a:t>v</a:t>
                      </a:r>
                      <a:r>
                        <a:rPr sz="1200" b="1"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b="1" dirty="0">
                          <a:latin typeface="Montserrat" panose="00000500000000000000" pitchFamily="2" charset="0"/>
                          <a:cs typeface="Arial"/>
                        </a:rPr>
                        <a:t>Passi</a:t>
                      </a:r>
                      <a:r>
                        <a:rPr sz="1200" b="1" spc="-20" dirty="0">
                          <a:latin typeface="Montserrat" panose="00000500000000000000" pitchFamily="2" charset="0"/>
                          <a:cs typeface="Arial"/>
                        </a:rPr>
                        <a:t>v</a:t>
                      </a:r>
                      <a:r>
                        <a:rPr sz="1200" b="1" spc="0" dirty="0">
                          <a:latin typeface="Montserrat" panose="00000500000000000000" pitchFamily="2" charset="0"/>
                          <a:cs typeface="Arial"/>
                        </a:rPr>
                        <a:t>e</a:t>
                      </a:r>
                      <a:r>
                        <a:rPr sz="1200" b="1" spc="-15" dirty="0">
                          <a:latin typeface="Montserrat" panose="00000500000000000000" pitchFamily="2" charset="0"/>
                          <a:cs typeface="Arial"/>
                        </a:rPr>
                        <a:t> </a:t>
                      </a:r>
                      <a:r>
                        <a:rPr sz="1200" b="1" spc="0" dirty="0">
                          <a:latin typeface="Montserrat" panose="00000500000000000000" pitchFamily="2" charset="0"/>
                          <a:cs typeface="Arial"/>
                        </a:rPr>
                        <a:t>–</a:t>
                      </a:r>
                      <a:r>
                        <a:rPr lang="en-US" sz="1200" b="0" spc="0" baseline="0" dirty="0">
                          <a:latin typeface="Montserrat" panose="00000500000000000000" pitchFamily="2" charset="0"/>
                          <a:cs typeface="Arial"/>
                        </a:rPr>
                        <a:t> </a:t>
                      </a:r>
                      <a:r>
                        <a:rPr sz="1200" b="1" spc="-40" dirty="0">
                          <a:latin typeface="Montserrat" panose="00000500000000000000" pitchFamily="2" charset="0"/>
                          <a:cs typeface="Arial"/>
                        </a:rPr>
                        <a:t>A</a:t>
                      </a:r>
                      <a:r>
                        <a:rPr sz="1200" b="1" spc="0" dirty="0">
                          <a:latin typeface="Montserrat" panose="00000500000000000000" pitchFamily="2" charset="0"/>
                          <a:cs typeface="Arial"/>
                        </a:rPr>
                        <a:t>g</a:t>
                      </a:r>
                      <a:r>
                        <a:rPr sz="1200" b="1" spc="-5" dirty="0">
                          <a:latin typeface="Montserrat" panose="00000500000000000000" pitchFamily="2" charset="0"/>
                          <a:cs typeface="Arial"/>
                        </a:rPr>
                        <a:t>g</a:t>
                      </a:r>
                      <a:r>
                        <a:rPr sz="1200" b="1" spc="0" dirty="0">
                          <a:latin typeface="Montserrat" panose="00000500000000000000" pitchFamily="2" charset="0"/>
                          <a:cs typeface="Arial"/>
                        </a:rPr>
                        <a:t>res</a:t>
                      </a:r>
                      <a:r>
                        <a:rPr sz="1200" b="1" spc="5" dirty="0">
                          <a:latin typeface="Montserrat" panose="00000500000000000000" pitchFamily="2" charset="0"/>
                          <a:cs typeface="Arial"/>
                        </a:rPr>
                        <a:t>s</a:t>
                      </a:r>
                      <a:r>
                        <a:rPr sz="1200" b="1" spc="0" dirty="0">
                          <a:latin typeface="Montserrat" panose="00000500000000000000" pitchFamily="2" charset="0"/>
                          <a:cs typeface="Arial"/>
                        </a:rPr>
                        <a:t>i</a:t>
                      </a:r>
                      <a:r>
                        <a:rPr sz="1200" b="1" spc="-20" dirty="0">
                          <a:latin typeface="Montserrat" panose="00000500000000000000" pitchFamily="2" charset="0"/>
                          <a:cs typeface="Arial"/>
                        </a:rPr>
                        <a:t>v</a:t>
                      </a:r>
                      <a:r>
                        <a:rPr sz="1200" b="1"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b="1" spc="-40" dirty="0">
                          <a:latin typeface="Montserrat" panose="00000500000000000000" pitchFamily="2" charset="0"/>
                          <a:cs typeface="Arial"/>
                        </a:rPr>
                        <a:t>A</a:t>
                      </a:r>
                      <a:r>
                        <a:rPr sz="1200" b="1" spc="0" dirty="0">
                          <a:latin typeface="Montserrat" panose="00000500000000000000" pitchFamily="2" charset="0"/>
                          <a:cs typeface="Arial"/>
                        </a:rPr>
                        <a:t>sserti</a:t>
                      </a:r>
                      <a:r>
                        <a:rPr sz="1200" b="1" spc="-20" dirty="0">
                          <a:latin typeface="Montserrat" panose="00000500000000000000" pitchFamily="2" charset="0"/>
                          <a:cs typeface="Arial"/>
                        </a:rPr>
                        <a:t>v</a:t>
                      </a:r>
                      <a:r>
                        <a:rPr sz="1200" b="1"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437134">
                <a:tc>
                  <a:txBody>
                    <a:bodyPr/>
                    <a:lstStyle/>
                    <a:p>
                      <a:pPr marL="85090">
                        <a:lnSpc>
                          <a:spcPct val="100000"/>
                        </a:lnSpc>
                      </a:pPr>
                      <a:r>
                        <a:rPr sz="1200" dirty="0">
                          <a:latin typeface="Montserrat" panose="00000500000000000000" pitchFamily="2" charset="0"/>
                          <a:cs typeface="Arial"/>
                        </a:rPr>
                        <a:t>A</a:t>
                      </a:r>
                      <a:r>
                        <a:rPr sz="1200" spc="10" dirty="0">
                          <a:latin typeface="Montserrat" panose="00000500000000000000" pitchFamily="2" charset="0"/>
                          <a:cs typeface="Arial"/>
                        </a:rPr>
                        <a:t>f</a:t>
                      </a:r>
                      <a:r>
                        <a:rPr sz="1200" spc="0" dirty="0">
                          <a:latin typeface="Montserrat" panose="00000500000000000000" pitchFamily="2" charset="0"/>
                          <a:cs typeface="Arial"/>
                        </a:rPr>
                        <a:t>raid</a:t>
                      </a:r>
                      <a:r>
                        <a:rPr sz="1200" spc="-20" dirty="0">
                          <a:latin typeface="Montserrat" panose="00000500000000000000" pitchFamily="2" charset="0"/>
                          <a:cs typeface="Arial"/>
                        </a:rPr>
                        <a:t> </a:t>
                      </a:r>
                      <a:r>
                        <a:rPr sz="1200" spc="0" dirty="0">
                          <a:latin typeface="Montserrat" panose="00000500000000000000" pitchFamily="2" charset="0"/>
                          <a:cs typeface="Arial"/>
                        </a:rPr>
                        <a:t>to</a:t>
                      </a:r>
                      <a:r>
                        <a:rPr sz="1200" spc="-5" dirty="0">
                          <a:latin typeface="Montserrat" panose="00000500000000000000" pitchFamily="2" charset="0"/>
                          <a:cs typeface="Arial"/>
                        </a:rPr>
                        <a:t> </a:t>
                      </a:r>
                      <a:r>
                        <a:rPr sz="1200" spc="0" dirty="0">
                          <a:latin typeface="Montserrat" panose="00000500000000000000" pitchFamily="2" charset="0"/>
                          <a:cs typeface="Arial"/>
                        </a:rPr>
                        <a:t>speak</a:t>
                      </a:r>
                      <a:r>
                        <a:rPr sz="1200" spc="-25" dirty="0">
                          <a:latin typeface="Montserrat" panose="00000500000000000000" pitchFamily="2" charset="0"/>
                          <a:cs typeface="Arial"/>
                        </a:rPr>
                        <a:t> </a:t>
                      </a:r>
                      <a:r>
                        <a:rPr sz="1200" spc="0" dirty="0">
                          <a:latin typeface="Montserrat" panose="00000500000000000000" pitchFamily="2" charset="0"/>
                          <a:cs typeface="Arial"/>
                        </a:rPr>
                        <a:t>up</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400050">
                        <a:lnSpc>
                          <a:spcPct val="100000"/>
                        </a:lnSpc>
                      </a:pPr>
                      <a:r>
                        <a:rPr sz="1200" dirty="0">
                          <a:latin typeface="Montserrat" panose="00000500000000000000" pitchFamily="2" charset="0"/>
                          <a:cs typeface="Arial"/>
                        </a:rPr>
                        <a:t>I</a:t>
                      </a:r>
                      <a:r>
                        <a:rPr sz="1200" spc="5" dirty="0">
                          <a:latin typeface="Montserrat" panose="00000500000000000000" pitchFamily="2" charset="0"/>
                          <a:cs typeface="Arial"/>
                        </a:rPr>
                        <a:t>n</a:t>
                      </a:r>
                      <a:r>
                        <a:rPr sz="1200" spc="0" dirty="0">
                          <a:latin typeface="Montserrat" panose="00000500000000000000" pitchFamily="2" charset="0"/>
                          <a:cs typeface="Arial"/>
                        </a:rPr>
                        <a:t>t</a:t>
                      </a:r>
                      <a:r>
                        <a:rPr sz="1200" spc="5" dirty="0">
                          <a:latin typeface="Montserrat" panose="00000500000000000000" pitchFamily="2" charset="0"/>
                          <a:cs typeface="Arial"/>
                        </a:rPr>
                        <a:t>e</a:t>
                      </a:r>
                      <a:r>
                        <a:rPr sz="1200" spc="0" dirty="0">
                          <a:latin typeface="Montserrat" panose="00000500000000000000" pitchFamily="2" charset="0"/>
                          <a:cs typeface="Arial"/>
                        </a:rPr>
                        <a:t>r</a:t>
                      </a:r>
                      <a:r>
                        <a:rPr sz="1200" spc="-10" dirty="0">
                          <a:latin typeface="Montserrat" panose="00000500000000000000" pitchFamily="2" charset="0"/>
                          <a:cs typeface="Arial"/>
                        </a:rPr>
                        <a:t>r</a:t>
                      </a:r>
                      <a:r>
                        <a:rPr sz="1200" spc="0" dirty="0">
                          <a:latin typeface="Montserrat" panose="00000500000000000000" pitchFamily="2" charset="0"/>
                          <a:cs typeface="Arial"/>
                        </a:rPr>
                        <a:t>upts</a:t>
                      </a:r>
                      <a:r>
                        <a:rPr sz="1200" spc="-20" dirty="0">
                          <a:latin typeface="Montserrat" panose="00000500000000000000" pitchFamily="2" charset="0"/>
                          <a:cs typeface="Arial"/>
                        </a:rPr>
                        <a:t> </a:t>
                      </a:r>
                      <a:r>
                        <a:rPr sz="1200" spc="0" dirty="0">
                          <a:latin typeface="Montserrat" panose="00000500000000000000" pitchFamily="2" charset="0"/>
                          <a:cs typeface="Arial"/>
                        </a:rPr>
                        <a:t>and</a:t>
                      </a:r>
                      <a:r>
                        <a:rPr sz="1200" spc="-20" dirty="0">
                          <a:latin typeface="Montserrat" panose="00000500000000000000" pitchFamily="2" charset="0"/>
                          <a:cs typeface="Arial"/>
                        </a:rPr>
                        <a:t> </a:t>
                      </a:r>
                      <a:r>
                        <a:rPr sz="1200" spc="0" dirty="0">
                          <a:latin typeface="Montserrat" panose="00000500000000000000" pitchFamily="2" charset="0"/>
                          <a:cs typeface="Arial"/>
                        </a:rPr>
                        <a:t>speaks o</a:t>
                      </a:r>
                      <a:r>
                        <a:rPr sz="1200" spc="-15" dirty="0">
                          <a:latin typeface="Montserrat" panose="00000500000000000000" pitchFamily="2" charset="0"/>
                          <a:cs typeface="Arial"/>
                        </a:rPr>
                        <a:t>v</a:t>
                      </a:r>
                      <a:r>
                        <a:rPr sz="1200" spc="0" dirty="0">
                          <a:latin typeface="Montserrat" panose="00000500000000000000" pitchFamily="2" charset="0"/>
                          <a:cs typeface="Arial"/>
                        </a:rPr>
                        <a:t>er ot</a:t>
                      </a:r>
                      <a:r>
                        <a:rPr sz="1200" spc="5" dirty="0">
                          <a:latin typeface="Montserrat" panose="00000500000000000000" pitchFamily="2" charset="0"/>
                          <a:cs typeface="Arial"/>
                        </a:rPr>
                        <a:t>h</a:t>
                      </a:r>
                      <a:r>
                        <a:rPr sz="1200" spc="0" dirty="0">
                          <a:latin typeface="Montserrat" panose="00000500000000000000" pitchFamily="2" charset="0"/>
                          <a:cs typeface="Arial"/>
                        </a:rPr>
                        <a:t>ers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Speaks</a:t>
                      </a:r>
                      <a:r>
                        <a:rPr sz="1200" spc="-35" dirty="0">
                          <a:latin typeface="Montserrat" panose="00000500000000000000" pitchFamily="2" charset="0"/>
                          <a:cs typeface="Arial"/>
                        </a:rPr>
                        <a:t> </a:t>
                      </a:r>
                      <a:r>
                        <a:rPr sz="1200" spc="0" dirty="0">
                          <a:latin typeface="Montserrat" panose="00000500000000000000" pitchFamily="2" charset="0"/>
                          <a:cs typeface="Arial"/>
                        </a:rPr>
                        <a:t>openly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18567">
                <a:tc>
                  <a:txBody>
                    <a:bodyPr/>
                    <a:lstStyle/>
                    <a:p>
                      <a:pPr marL="85090">
                        <a:lnSpc>
                          <a:spcPct val="100000"/>
                        </a:lnSpc>
                      </a:pPr>
                      <a:r>
                        <a:rPr sz="1200" dirty="0">
                          <a:latin typeface="Montserrat" panose="00000500000000000000" pitchFamily="2" charset="0"/>
                          <a:cs typeface="Arial"/>
                        </a:rPr>
                        <a:t>Speaks</a:t>
                      </a:r>
                      <a:r>
                        <a:rPr sz="1200" spc="-35" dirty="0">
                          <a:latin typeface="Montserrat" panose="00000500000000000000" pitchFamily="2" charset="0"/>
                          <a:cs typeface="Arial"/>
                        </a:rPr>
                        <a:t> </a:t>
                      </a:r>
                      <a:r>
                        <a:rPr sz="1200" spc="0" dirty="0">
                          <a:latin typeface="Montserrat" panose="00000500000000000000" pitchFamily="2" charset="0"/>
                          <a:cs typeface="Arial"/>
                        </a:rPr>
                        <a:t>so</a:t>
                      </a:r>
                      <a:r>
                        <a:rPr sz="1200" spc="10" dirty="0">
                          <a:latin typeface="Montserrat" panose="00000500000000000000" pitchFamily="2" charset="0"/>
                          <a:cs typeface="Arial"/>
                        </a:rPr>
                        <a:t>f</a:t>
                      </a:r>
                      <a:r>
                        <a:rPr sz="1200" spc="0" dirty="0">
                          <a:latin typeface="Montserrat" panose="00000500000000000000" pitchFamily="2" charset="0"/>
                          <a:cs typeface="Arial"/>
                        </a:rPr>
                        <a:t>tly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Speaks</a:t>
                      </a:r>
                      <a:r>
                        <a:rPr sz="1200" spc="-35" dirty="0">
                          <a:latin typeface="Montserrat" panose="00000500000000000000" pitchFamily="2" charset="0"/>
                          <a:cs typeface="Arial"/>
                        </a:rPr>
                        <a:t> </a:t>
                      </a:r>
                      <a:r>
                        <a:rPr sz="1200" spc="0" dirty="0">
                          <a:latin typeface="Montserrat" panose="00000500000000000000" pitchFamily="2" charset="0"/>
                          <a:cs typeface="Arial"/>
                        </a:rPr>
                        <a:t>lo</a:t>
                      </a:r>
                      <a:r>
                        <a:rPr sz="1200" spc="5" dirty="0">
                          <a:latin typeface="Montserrat" panose="00000500000000000000" pitchFamily="2" charset="0"/>
                          <a:cs typeface="Arial"/>
                        </a:rPr>
                        <a:t>u</a:t>
                      </a:r>
                      <a:r>
                        <a:rPr sz="1200" spc="0" dirty="0">
                          <a:latin typeface="Montserrat" panose="00000500000000000000" pitchFamily="2" charset="0"/>
                          <a:cs typeface="Arial"/>
                        </a:rPr>
                        <a:t>dly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Uses</a:t>
                      </a:r>
                      <a:r>
                        <a:rPr sz="1200" spc="-10" dirty="0">
                          <a:latin typeface="Montserrat" panose="00000500000000000000" pitchFamily="2" charset="0"/>
                          <a:cs typeface="Arial"/>
                        </a:rPr>
                        <a:t> </a:t>
                      </a:r>
                      <a:r>
                        <a:rPr sz="1200" spc="0" dirty="0">
                          <a:latin typeface="Montserrat" panose="00000500000000000000" pitchFamily="2" charset="0"/>
                          <a:cs typeface="Arial"/>
                        </a:rPr>
                        <a:t>a c</a:t>
                      </a:r>
                      <a:r>
                        <a:rPr sz="1200" spc="5" dirty="0">
                          <a:latin typeface="Montserrat" panose="00000500000000000000" pitchFamily="2" charset="0"/>
                          <a:cs typeface="Arial"/>
                        </a:rPr>
                        <a:t>o</a:t>
                      </a:r>
                      <a:r>
                        <a:rPr sz="1200" spc="0" dirty="0">
                          <a:latin typeface="Montserrat" panose="00000500000000000000" pitchFamily="2" charset="0"/>
                          <a:cs typeface="Arial"/>
                        </a:rPr>
                        <a:t>n</a:t>
                      </a:r>
                      <a:r>
                        <a:rPr sz="1200" spc="-15" dirty="0">
                          <a:latin typeface="Montserrat" panose="00000500000000000000" pitchFamily="2" charset="0"/>
                          <a:cs typeface="Arial"/>
                        </a:rPr>
                        <a:t>v</a:t>
                      </a:r>
                      <a:r>
                        <a:rPr sz="1200" spc="0" dirty="0">
                          <a:latin typeface="Montserrat" panose="00000500000000000000" pitchFamily="2" charset="0"/>
                          <a:cs typeface="Arial"/>
                        </a:rPr>
                        <a:t>ersatio</a:t>
                      </a:r>
                      <a:r>
                        <a:rPr sz="1200" spc="-5" dirty="0">
                          <a:latin typeface="Montserrat" panose="00000500000000000000" pitchFamily="2" charset="0"/>
                          <a:cs typeface="Arial"/>
                        </a:rPr>
                        <a:t>n</a:t>
                      </a:r>
                      <a:r>
                        <a:rPr sz="1200" spc="-10" dirty="0">
                          <a:latin typeface="Montserrat" panose="00000500000000000000" pitchFamily="2" charset="0"/>
                          <a:cs typeface="Arial"/>
                        </a:rPr>
                        <a:t>a</a:t>
                      </a:r>
                      <a:r>
                        <a:rPr sz="1200" spc="0" dirty="0">
                          <a:latin typeface="Montserrat" panose="00000500000000000000" pitchFamily="2" charset="0"/>
                          <a:cs typeface="Arial"/>
                        </a:rPr>
                        <a:t>l</a:t>
                      </a:r>
                      <a:r>
                        <a:rPr sz="1200" spc="-35" dirty="0">
                          <a:latin typeface="Montserrat" panose="00000500000000000000" pitchFamily="2" charset="0"/>
                          <a:cs typeface="Arial"/>
                        </a:rPr>
                        <a:t> </a:t>
                      </a:r>
                      <a:r>
                        <a:rPr sz="1200" spc="0" dirty="0">
                          <a:latin typeface="Montserrat" panose="00000500000000000000" pitchFamily="2" charset="0"/>
                          <a:cs typeface="Arial"/>
                        </a:rPr>
                        <a:t>t</a:t>
                      </a:r>
                      <a:r>
                        <a:rPr sz="1200" spc="5" dirty="0">
                          <a:latin typeface="Montserrat" panose="00000500000000000000" pitchFamily="2" charset="0"/>
                          <a:cs typeface="Arial"/>
                        </a:rPr>
                        <a:t>o</a:t>
                      </a:r>
                      <a:r>
                        <a:rPr sz="1200" spc="0" dirty="0">
                          <a:latin typeface="Montserrat" panose="00000500000000000000" pitchFamily="2" charset="0"/>
                          <a:cs typeface="Arial"/>
                        </a:rPr>
                        <a:t>ne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18567">
                <a:tc>
                  <a:txBody>
                    <a:bodyPr/>
                    <a:lstStyle/>
                    <a:p>
                      <a:pPr marL="85090">
                        <a:lnSpc>
                          <a:spcPct val="100000"/>
                        </a:lnSpc>
                      </a:pPr>
                      <a:r>
                        <a:rPr sz="1200" dirty="0">
                          <a:latin typeface="Montserrat" panose="00000500000000000000" pitchFamily="2" charset="0"/>
                          <a:cs typeface="Arial"/>
                        </a:rPr>
                        <a:t>Do</a:t>
                      </a:r>
                      <a:r>
                        <a:rPr sz="1200" spc="5" dirty="0">
                          <a:latin typeface="Montserrat" panose="00000500000000000000" pitchFamily="2" charset="0"/>
                          <a:cs typeface="Arial"/>
                        </a:rPr>
                        <a:t>e</a:t>
                      </a:r>
                      <a:r>
                        <a:rPr sz="1200" spc="0" dirty="0">
                          <a:latin typeface="Montserrat" panose="00000500000000000000" pitchFamily="2" charset="0"/>
                          <a:cs typeface="Arial"/>
                        </a:rPr>
                        <a:t>sn’t</a:t>
                      </a:r>
                      <a:r>
                        <a:rPr sz="1200" spc="-25" dirty="0">
                          <a:latin typeface="Montserrat" panose="00000500000000000000" pitchFamily="2" charset="0"/>
                          <a:cs typeface="Arial"/>
                        </a:rPr>
                        <a:t> </a:t>
                      </a:r>
                      <a:r>
                        <a:rPr sz="1200" spc="0" dirty="0">
                          <a:latin typeface="Montserrat" panose="00000500000000000000" pitchFamily="2" charset="0"/>
                          <a:cs typeface="Arial"/>
                        </a:rPr>
                        <a:t>lo</a:t>
                      </a:r>
                      <a:r>
                        <a:rPr sz="1200" spc="5" dirty="0">
                          <a:latin typeface="Montserrat" panose="00000500000000000000" pitchFamily="2" charset="0"/>
                          <a:cs typeface="Arial"/>
                        </a:rPr>
                        <a:t>o</a:t>
                      </a:r>
                      <a:r>
                        <a:rPr sz="1200" spc="0" dirty="0">
                          <a:latin typeface="Montserrat" panose="00000500000000000000" pitchFamily="2" charset="0"/>
                          <a:cs typeface="Arial"/>
                        </a:rPr>
                        <a:t>k</a:t>
                      </a:r>
                      <a:r>
                        <a:rPr sz="1200" spc="-25" dirty="0">
                          <a:latin typeface="Montserrat" panose="00000500000000000000" pitchFamily="2" charset="0"/>
                          <a:cs typeface="Arial"/>
                        </a:rPr>
                        <a:t> </a:t>
                      </a:r>
                      <a:r>
                        <a:rPr sz="1200" spc="0" dirty="0">
                          <a:latin typeface="Montserrat" panose="00000500000000000000" pitchFamily="2" charset="0"/>
                          <a:cs typeface="Arial"/>
                        </a:rPr>
                        <a:t>at</a:t>
                      </a:r>
                      <a:r>
                        <a:rPr sz="1200" spc="-10" dirty="0">
                          <a:latin typeface="Montserrat" panose="00000500000000000000" pitchFamily="2" charset="0"/>
                          <a:cs typeface="Arial"/>
                        </a:rPr>
                        <a:t> </a:t>
                      </a:r>
                      <a:r>
                        <a:rPr sz="1200" spc="0" dirty="0">
                          <a:latin typeface="Montserrat" panose="00000500000000000000" pitchFamily="2" charset="0"/>
                          <a:cs typeface="Arial"/>
                        </a:rPr>
                        <a:t>people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Glares</a:t>
                      </a:r>
                      <a:r>
                        <a:rPr sz="1200" spc="-5" dirty="0">
                          <a:latin typeface="Montserrat" panose="00000500000000000000" pitchFamily="2" charset="0"/>
                          <a:cs typeface="Arial"/>
                        </a:rPr>
                        <a:t> </a:t>
                      </a:r>
                      <a:r>
                        <a:rPr sz="1200" spc="0" dirty="0">
                          <a:latin typeface="Montserrat" panose="00000500000000000000" pitchFamily="2" charset="0"/>
                          <a:cs typeface="Arial"/>
                        </a:rPr>
                        <a:t>and</a:t>
                      </a:r>
                      <a:r>
                        <a:rPr sz="1200" spc="-20" dirty="0">
                          <a:latin typeface="Montserrat" panose="00000500000000000000" pitchFamily="2" charset="0"/>
                          <a:cs typeface="Arial"/>
                        </a:rPr>
                        <a:t> </a:t>
                      </a:r>
                      <a:r>
                        <a:rPr sz="1200" spc="0" dirty="0">
                          <a:latin typeface="Montserrat" panose="00000500000000000000" pitchFamily="2" charset="0"/>
                          <a:cs typeface="Arial"/>
                        </a:rPr>
                        <a:t>st</a:t>
                      </a:r>
                      <a:r>
                        <a:rPr sz="1200" spc="5" dirty="0">
                          <a:latin typeface="Montserrat" panose="00000500000000000000" pitchFamily="2" charset="0"/>
                          <a:cs typeface="Arial"/>
                        </a:rPr>
                        <a:t>a</a:t>
                      </a:r>
                      <a:r>
                        <a:rPr sz="1200" spc="0" dirty="0">
                          <a:latin typeface="Montserrat" panose="00000500000000000000" pitchFamily="2" charset="0"/>
                          <a:cs typeface="Arial"/>
                        </a:rPr>
                        <a:t>res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Has</a:t>
                      </a:r>
                      <a:r>
                        <a:rPr sz="1200" spc="-10" dirty="0">
                          <a:latin typeface="Montserrat" panose="00000500000000000000" pitchFamily="2" charset="0"/>
                          <a:cs typeface="Arial"/>
                        </a:rPr>
                        <a:t> g</a:t>
                      </a:r>
                      <a:r>
                        <a:rPr sz="1200" spc="0" dirty="0">
                          <a:latin typeface="Montserrat" panose="00000500000000000000" pitchFamily="2" charset="0"/>
                          <a:cs typeface="Arial"/>
                        </a:rPr>
                        <a:t>ood</a:t>
                      </a:r>
                      <a:r>
                        <a:rPr sz="1200" spc="-20" dirty="0">
                          <a:latin typeface="Montserrat" panose="00000500000000000000" pitchFamily="2" charset="0"/>
                          <a:cs typeface="Arial"/>
                        </a:rPr>
                        <a:t> </a:t>
                      </a:r>
                      <a:r>
                        <a:rPr sz="1200" spc="0" dirty="0">
                          <a:latin typeface="Montserrat" panose="00000500000000000000" pitchFamily="2" charset="0"/>
                          <a:cs typeface="Arial"/>
                        </a:rPr>
                        <a:t>e</a:t>
                      </a:r>
                      <a:r>
                        <a:rPr sz="1200" spc="-15" dirty="0">
                          <a:latin typeface="Montserrat" panose="00000500000000000000" pitchFamily="2" charset="0"/>
                          <a:cs typeface="Arial"/>
                        </a:rPr>
                        <a:t>y</a:t>
                      </a:r>
                      <a:r>
                        <a:rPr sz="1200" spc="0" dirty="0">
                          <a:latin typeface="Montserrat" panose="00000500000000000000" pitchFamily="2" charset="0"/>
                          <a:cs typeface="Arial"/>
                        </a:rPr>
                        <a:t>e c</a:t>
                      </a:r>
                      <a:r>
                        <a:rPr sz="1200" spc="5" dirty="0">
                          <a:latin typeface="Montserrat" panose="00000500000000000000" pitchFamily="2" charset="0"/>
                          <a:cs typeface="Arial"/>
                        </a:rPr>
                        <a:t>o</a:t>
                      </a:r>
                      <a:r>
                        <a:rPr sz="1200" spc="0" dirty="0">
                          <a:latin typeface="Montserrat" panose="00000500000000000000" pitchFamily="2" charset="0"/>
                          <a:cs typeface="Arial"/>
                        </a:rPr>
                        <a:t>nt</a:t>
                      </a:r>
                      <a:r>
                        <a:rPr sz="1200" spc="5" dirty="0">
                          <a:latin typeface="Montserrat" panose="00000500000000000000" pitchFamily="2" charset="0"/>
                          <a:cs typeface="Arial"/>
                        </a:rPr>
                        <a:t>a</a:t>
                      </a:r>
                      <a:r>
                        <a:rPr sz="1200" spc="0" dirty="0">
                          <a:latin typeface="Montserrat" panose="00000500000000000000" pitchFamily="2" charset="0"/>
                          <a:cs typeface="Arial"/>
                        </a:rPr>
                        <a:t>ct</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437134">
                <a:tc>
                  <a:txBody>
                    <a:bodyPr/>
                    <a:lstStyle/>
                    <a:p>
                      <a:pPr marL="85090">
                        <a:lnSpc>
                          <a:spcPct val="100000"/>
                        </a:lnSpc>
                      </a:pPr>
                      <a:r>
                        <a:rPr sz="1200" dirty="0">
                          <a:latin typeface="Montserrat" panose="00000500000000000000" pitchFamily="2" charset="0"/>
                          <a:cs typeface="Arial"/>
                        </a:rPr>
                        <a:t>I</a:t>
                      </a:r>
                      <a:r>
                        <a:rPr sz="1200" spc="5" dirty="0">
                          <a:latin typeface="Montserrat" panose="00000500000000000000" pitchFamily="2" charset="0"/>
                          <a:cs typeface="Arial"/>
                        </a:rPr>
                        <a:t>n</a:t>
                      </a:r>
                      <a:r>
                        <a:rPr sz="1200" spc="0" dirty="0">
                          <a:latin typeface="Montserrat" panose="00000500000000000000" pitchFamily="2" charset="0"/>
                          <a:cs typeface="Arial"/>
                        </a:rPr>
                        <a:t>e</a:t>
                      </a:r>
                      <a:r>
                        <a:rPr sz="1200" spc="-15" dirty="0">
                          <a:latin typeface="Montserrat" panose="00000500000000000000" pitchFamily="2" charset="0"/>
                          <a:cs typeface="Arial"/>
                        </a:rPr>
                        <a:t>x</a:t>
                      </a:r>
                      <a:r>
                        <a:rPr sz="1200" spc="0" dirty="0">
                          <a:latin typeface="Montserrat" panose="00000500000000000000" pitchFamily="2" charset="0"/>
                          <a:cs typeface="Arial"/>
                        </a:rPr>
                        <a:t>pressi</a:t>
                      </a:r>
                      <a:r>
                        <a:rPr sz="1200" spc="-15" dirty="0">
                          <a:latin typeface="Montserrat" panose="00000500000000000000" pitchFamily="2" charset="0"/>
                          <a:cs typeface="Arial"/>
                        </a:rPr>
                        <a:t>v</a:t>
                      </a:r>
                      <a:r>
                        <a:rPr sz="1200"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I</a:t>
                      </a:r>
                      <a:r>
                        <a:rPr sz="1200" spc="5" dirty="0">
                          <a:latin typeface="Montserrat" panose="00000500000000000000" pitchFamily="2" charset="0"/>
                          <a:cs typeface="Arial"/>
                        </a:rPr>
                        <a:t>n</a:t>
                      </a:r>
                      <a:r>
                        <a:rPr sz="1200" spc="0" dirty="0">
                          <a:latin typeface="Montserrat" panose="00000500000000000000" pitchFamily="2" charset="0"/>
                          <a:cs typeface="Arial"/>
                        </a:rPr>
                        <a:t>ti</a:t>
                      </a:r>
                      <a:r>
                        <a:rPr sz="1200" spc="5" dirty="0">
                          <a:latin typeface="Montserrat" panose="00000500000000000000" pitchFamily="2" charset="0"/>
                          <a:cs typeface="Arial"/>
                        </a:rPr>
                        <a:t>m</a:t>
                      </a:r>
                      <a:r>
                        <a:rPr sz="1200" spc="0" dirty="0">
                          <a:latin typeface="Montserrat" panose="00000500000000000000" pitchFamily="2" charset="0"/>
                          <a:cs typeface="Arial"/>
                        </a:rPr>
                        <a:t>id</a:t>
                      </a:r>
                      <a:r>
                        <a:rPr sz="1200" spc="5" dirty="0">
                          <a:latin typeface="Montserrat" panose="00000500000000000000" pitchFamily="2" charset="0"/>
                          <a:cs typeface="Arial"/>
                        </a:rPr>
                        <a:t>a</a:t>
                      </a:r>
                      <a:r>
                        <a:rPr sz="1200" spc="0" dirty="0">
                          <a:latin typeface="Montserrat" panose="00000500000000000000" pitchFamily="2" charset="0"/>
                          <a:cs typeface="Arial"/>
                        </a:rPr>
                        <a:t>t</a:t>
                      </a:r>
                      <a:r>
                        <a:rPr sz="1200" spc="-5" dirty="0">
                          <a:latin typeface="Montserrat" panose="00000500000000000000" pitchFamily="2" charset="0"/>
                          <a:cs typeface="Arial"/>
                        </a:rPr>
                        <a:t>e</a:t>
                      </a:r>
                      <a:r>
                        <a:rPr sz="1200" spc="0" dirty="0">
                          <a:latin typeface="Montserrat" panose="00000500000000000000" pitchFamily="2" charset="0"/>
                          <a:cs typeface="Arial"/>
                        </a:rPr>
                        <a:t>s</a:t>
                      </a:r>
                      <a:r>
                        <a:rPr sz="1200" spc="-30" dirty="0">
                          <a:latin typeface="Montserrat" panose="00000500000000000000" pitchFamily="2" charset="0"/>
                          <a:cs typeface="Arial"/>
                        </a:rPr>
                        <a:t> </a:t>
                      </a:r>
                      <a:r>
                        <a:rPr sz="1200" spc="0" dirty="0">
                          <a:latin typeface="Montserrat" panose="00000500000000000000" pitchFamily="2" charset="0"/>
                          <a:cs typeface="Arial"/>
                        </a:rPr>
                        <a:t>ot</a:t>
                      </a:r>
                      <a:r>
                        <a:rPr sz="1200" spc="5" dirty="0">
                          <a:latin typeface="Montserrat" panose="00000500000000000000" pitchFamily="2" charset="0"/>
                          <a:cs typeface="Arial"/>
                        </a:rPr>
                        <a:t>h</a:t>
                      </a:r>
                      <a:r>
                        <a:rPr sz="1200" spc="0" dirty="0">
                          <a:latin typeface="Montserrat" panose="00000500000000000000" pitchFamily="2" charset="0"/>
                          <a:cs typeface="Arial"/>
                        </a:rPr>
                        <a:t>ers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marR="231140">
                        <a:lnSpc>
                          <a:spcPct val="100099"/>
                        </a:lnSpc>
                      </a:pPr>
                      <a:r>
                        <a:rPr sz="1200" dirty="0">
                          <a:latin typeface="Montserrat" panose="00000500000000000000" pitchFamily="2" charset="0"/>
                          <a:cs typeface="Arial"/>
                        </a:rPr>
                        <a:t>Sho</a:t>
                      </a:r>
                      <a:r>
                        <a:rPr sz="1200" spc="-15" dirty="0">
                          <a:latin typeface="Montserrat" panose="00000500000000000000" pitchFamily="2" charset="0"/>
                          <a:cs typeface="Arial"/>
                        </a:rPr>
                        <a:t>w</a:t>
                      </a:r>
                      <a:r>
                        <a:rPr sz="1200" spc="0" dirty="0">
                          <a:latin typeface="Montserrat" panose="00000500000000000000" pitchFamily="2" charset="0"/>
                          <a:cs typeface="Arial"/>
                        </a:rPr>
                        <a:t>s</a:t>
                      </a:r>
                      <a:r>
                        <a:rPr sz="1200" spc="-10" dirty="0">
                          <a:latin typeface="Montserrat" panose="00000500000000000000" pitchFamily="2" charset="0"/>
                          <a:cs typeface="Arial"/>
                        </a:rPr>
                        <a:t> </a:t>
                      </a:r>
                      <a:r>
                        <a:rPr sz="1200" spc="0" dirty="0">
                          <a:latin typeface="Montserrat" panose="00000500000000000000" pitchFamily="2" charset="0"/>
                          <a:cs typeface="Arial"/>
                        </a:rPr>
                        <a:t>e</a:t>
                      </a:r>
                      <a:r>
                        <a:rPr sz="1200" spc="-15" dirty="0">
                          <a:latin typeface="Montserrat" panose="00000500000000000000" pitchFamily="2" charset="0"/>
                          <a:cs typeface="Arial"/>
                        </a:rPr>
                        <a:t>x</a:t>
                      </a:r>
                      <a:r>
                        <a:rPr sz="1200" spc="0" dirty="0">
                          <a:latin typeface="Montserrat" panose="00000500000000000000" pitchFamily="2" charset="0"/>
                          <a:cs typeface="Arial"/>
                        </a:rPr>
                        <a:t>pression appro</a:t>
                      </a:r>
                      <a:r>
                        <a:rPr sz="1200" spc="-10" dirty="0">
                          <a:latin typeface="Montserrat" panose="00000500000000000000" pitchFamily="2" charset="0"/>
                          <a:cs typeface="Arial"/>
                        </a:rPr>
                        <a:t>p</a:t>
                      </a:r>
                      <a:r>
                        <a:rPr sz="1200" spc="0" dirty="0">
                          <a:latin typeface="Montserrat" panose="00000500000000000000" pitchFamily="2" charset="0"/>
                          <a:cs typeface="Arial"/>
                        </a:rPr>
                        <a:t>r</a:t>
                      </a:r>
                      <a:r>
                        <a:rPr sz="1200" spc="-10" dirty="0">
                          <a:latin typeface="Montserrat" panose="00000500000000000000" pitchFamily="2" charset="0"/>
                          <a:cs typeface="Arial"/>
                        </a:rPr>
                        <a:t>i</a:t>
                      </a:r>
                      <a:r>
                        <a:rPr sz="1200" spc="0" dirty="0">
                          <a:latin typeface="Montserrat" panose="00000500000000000000" pitchFamily="2" charset="0"/>
                          <a:cs typeface="Arial"/>
                        </a:rPr>
                        <a:t>ate</a:t>
                      </a:r>
                      <a:r>
                        <a:rPr sz="1200" spc="-40" dirty="0">
                          <a:latin typeface="Montserrat" panose="00000500000000000000" pitchFamily="2" charset="0"/>
                          <a:cs typeface="Arial"/>
                        </a:rPr>
                        <a:t> </a:t>
                      </a:r>
                      <a:r>
                        <a:rPr sz="1200" spc="0" dirty="0">
                          <a:latin typeface="Montserrat" panose="00000500000000000000" pitchFamily="2" charset="0"/>
                          <a:cs typeface="Arial"/>
                        </a:rPr>
                        <a:t>to</a:t>
                      </a:r>
                      <a:r>
                        <a:rPr sz="1200" spc="5" dirty="0">
                          <a:latin typeface="Montserrat" panose="00000500000000000000" pitchFamily="2" charset="0"/>
                          <a:cs typeface="Arial"/>
                        </a:rPr>
                        <a:t> </a:t>
                      </a:r>
                      <a:r>
                        <a:rPr sz="1200" spc="0" dirty="0">
                          <a:latin typeface="Montserrat" panose="00000500000000000000" pitchFamily="2" charset="0"/>
                          <a:cs typeface="Arial"/>
                        </a:rPr>
                        <a:t>the</a:t>
                      </a:r>
                      <a:r>
                        <a:rPr sz="1200" spc="-20" dirty="0">
                          <a:latin typeface="Montserrat" panose="00000500000000000000" pitchFamily="2" charset="0"/>
                          <a:cs typeface="Arial"/>
                        </a:rPr>
                        <a:t> </a:t>
                      </a:r>
                      <a:r>
                        <a:rPr sz="1200" spc="5" dirty="0">
                          <a:latin typeface="Montserrat" panose="00000500000000000000" pitchFamily="2" charset="0"/>
                          <a:cs typeface="Arial"/>
                        </a:rPr>
                        <a:t>m</a:t>
                      </a:r>
                      <a:r>
                        <a:rPr sz="1200" spc="0" dirty="0">
                          <a:latin typeface="Montserrat" panose="00000500000000000000" pitchFamily="2" charset="0"/>
                          <a:cs typeface="Arial"/>
                        </a:rPr>
                        <a:t>essa</a:t>
                      </a:r>
                      <a:r>
                        <a:rPr sz="1200" spc="-10" dirty="0">
                          <a:latin typeface="Montserrat" panose="00000500000000000000" pitchFamily="2" charset="0"/>
                          <a:cs typeface="Arial"/>
                        </a:rPr>
                        <a:t>g</a:t>
                      </a:r>
                      <a:r>
                        <a:rPr sz="1200"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18567">
                <a:tc>
                  <a:txBody>
                    <a:bodyPr/>
                    <a:lstStyle/>
                    <a:p>
                      <a:pPr marL="85090">
                        <a:lnSpc>
                          <a:spcPct val="100000"/>
                        </a:lnSpc>
                      </a:pPr>
                      <a:r>
                        <a:rPr sz="1200" dirty="0">
                          <a:latin typeface="Montserrat" panose="00000500000000000000" pitchFamily="2" charset="0"/>
                          <a:cs typeface="Arial"/>
                        </a:rPr>
                        <a:t>Slo</a:t>
                      </a:r>
                      <a:r>
                        <a:rPr sz="1200" spc="5" dirty="0">
                          <a:latin typeface="Montserrat" panose="00000500000000000000" pitchFamily="2" charset="0"/>
                          <a:cs typeface="Arial"/>
                        </a:rPr>
                        <a:t>u</a:t>
                      </a:r>
                      <a:r>
                        <a:rPr sz="1200" spc="0" dirty="0">
                          <a:latin typeface="Montserrat" panose="00000500000000000000" pitchFamily="2" charset="0"/>
                          <a:cs typeface="Arial"/>
                        </a:rPr>
                        <a:t>ch</a:t>
                      </a:r>
                      <a:r>
                        <a:rPr sz="1200" spc="-10" dirty="0">
                          <a:latin typeface="Montserrat" panose="00000500000000000000" pitchFamily="2" charset="0"/>
                          <a:cs typeface="Arial"/>
                        </a:rPr>
                        <a:t>e</a:t>
                      </a:r>
                      <a:r>
                        <a:rPr sz="1200" spc="0" dirty="0">
                          <a:latin typeface="Montserrat" panose="00000500000000000000" pitchFamily="2" charset="0"/>
                          <a:cs typeface="Arial"/>
                        </a:rPr>
                        <a: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R</a:t>
                      </a:r>
                      <a:r>
                        <a:rPr sz="1200" spc="-5" dirty="0">
                          <a:latin typeface="Montserrat" panose="00000500000000000000" pitchFamily="2" charset="0"/>
                          <a:cs typeface="Arial"/>
                        </a:rPr>
                        <a:t>i</a:t>
                      </a:r>
                      <a:r>
                        <a:rPr sz="1200" spc="-10" dirty="0">
                          <a:latin typeface="Montserrat" panose="00000500000000000000" pitchFamily="2" charset="0"/>
                          <a:cs typeface="Arial"/>
                        </a:rPr>
                        <a:t>g</a:t>
                      </a:r>
                      <a:r>
                        <a:rPr sz="1200" spc="0" dirty="0">
                          <a:latin typeface="Montserrat" panose="00000500000000000000" pitchFamily="2" charset="0"/>
                          <a:cs typeface="Arial"/>
                        </a:rPr>
                        <a:t>id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O</a:t>
                      </a:r>
                      <a:r>
                        <a:rPr sz="1200" spc="5" dirty="0">
                          <a:latin typeface="Montserrat" panose="00000500000000000000" pitchFamily="2" charset="0"/>
                          <a:cs typeface="Arial"/>
                        </a:rPr>
                        <a:t>p</a:t>
                      </a:r>
                      <a:r>
                        <a:rPr sz="1200" spc="0" dirty="0">
                          <a:latin typeface="Montserrat" panose="00000500000000000000" pitchFamily="2" charset="0"/>
                          <a:cs typeface="Arial"/>
                        </a:rPr>
                        <a:t>en</a:t>
                      </a:r>
                      <a:r>
                        <a:rPr sz="1200" spc="-20" dirty="0">
                          <a:latin typeface="Montserrat" panose="00000500000000000000" pitchFamily="2" charset="0"/>
                          <a:cs typeface="Arial"/>
                        </a:rPr>
                        <a:t> </a:t>
                      </a:r>
                      <a:r>
                        <a:rPr sz="1200" spc="0" dirty="0">
                          <a:latin typeface="Montserrat" panose="00000500000000000000" pitchFamily="2" charset="0"/>
                          <a:cs typeface="Arial"/>
                        </a:rPr>
                        <a:t>post</a:t>
                      </a:r>
                      <a:r>
                        <a:rPr sz="1200" spc="5" dirty="0">
                          <a:latin typeface="Montserrat" panose="00000500000000000000" pitchFamily="2" charset="0"/>
                          <a:cs typeface="Arial"/>
                        </a:rPr>
                        <a:t>u</a:t>
                      </a:r>
                      <a:r>
                        <a:rPr sz="1200" spc="0" dirty="0">
                          <a:latin typeface="Montserrat" panose="00000500000000000000" pitchFamily="2" charset="0"/>
                          <a:cs typeface="Arial"/>
                        </a:rPr>
                        <a:t>re</a:t>
                      </a:r>
                      <a:r>
                        <a:rPr sz="1200" spc="-25" dirty="0">
                          <a:latin typeface="Montserrat" panose="00000500000000000000" pitchFamily="2" charset="0"/>
                          <a:cs typeface="Arial"/>
                        </a:rPr>
                        <a:t> </a:t>
                      </a:r>
                      <a:r>
                        <a:rPr sz="1200" spc="0" dirty="0">
                          <a:latin typeface="Montserrat" panose="00000500000000000000" pitchFamily="2" charset="0"/>
                          <a:cs typeface="Arial"/>
                        </a:rPr>
                        <a:t>–</a:t>
                      </a:r>
                      <a:r>
                        <a:rPr sz="1200" spc="5" dirty="0">
                          <a:latin typeface="Montserrat" panose="00000500000000000000" pitchFamily="2" charset="0"/>
                          <a:cs typeface="Arial"/>
                        </a:rPr>
                        <a:t> </a:t>
                      </a:r>
                      <a:r>
                        <a:rPr sz="1200" spc="0" dirty="0">
                          <a:latin typeface="Montserrat" panose="00000500000000000000" pitchFamily="2" charset="0"/>
                          <a:cs typeface="Arial"/>
                        </a:rPr>
                        <a:t>rela</a:t>
                      </a:r>
                      <a:r>
                        <a:rPr sz="1200" spc="-15" dirty="0">
                          <a:latin typeface="Montserrat" panose="00000500000000000000" pitchFamily="2" charset="0"/>
                          <a:cs typeface="Arial"/>
                        </a:rPr>
                        <a:t>x</a:t>
                      </a:r>
                      <a:r>
                        <a:rPr sz="1200" spc="0" dirty="0">
                          <a:latin typeface="Montserrat" panose="00000500000000000000" pitchFamily="2" charset="0"/>
                          <a:cs typeface="Arial"/>
                        </a:rPr>
                        <a:t>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18567">
                <a:tc>
                  <a:txBody>
                    <a:bodyPr/>
                    <a:lstStyle/>
                    <a:p>
                      <a:pPr marL="85090">
                        <a:lnSpc>
                          <a:spcPct val="100000"/>
                        </a:lnSpc>
                      </a:pPr>
                      <a:r>
                        <a:rPr sz="1200" dirty="0">
                          <a:latin typeface="Montserrat" panose="00000500000000000000" pitchFamily="2" charset="0"/>
                          <a:cs typeface="Arial"/>
                        </a:rPr>
                        <a:t>Is</a:t>
                      </a:r>
                      <a:r>
                        <a:rPr sz="1200" spc="5" dirty="0">
                          <a:latin typeface="Montserrat" panose="00000500000000000000" pitchFamily="2" charset="0"/>
                          <a:cs typeface="Arial"/>
                        </a:rPr>
                        <a:t>o</a:t>
                      </a:r>
                      <a:r>
                        <a:rPr sz="1200" spc="0" dirty="0">
                          <a:latin typeface="Montserrat" panose="00000500000000000000" pitchFamily="2" charset="0"/>
                          <a:cs typeface="Arial"/>
                        </a:rPr>
                        <a:t>lates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Co</a:t>
                      </a:r>
                      <a:r>
                        <a:rPr sz="1200" spc="5" dirty="0">
                          <a:latin typeface="Montserrat" panose="00000500000000000000" pitchFamily="2" charset="0"/>
                          <a:cs typeface="Arial"/>
                        </a:rPr>
                        <a:t>n</a:t>
                      </a:r>
                      <a:r>
                        <a:rPr sz="1200" spc="0" dirty="0">
                          <a:latin typeface="Montserrat" panose="00000500000000000000" pitchFamily="2" charset="0"/>
                          <a:cs typeface="Arial"/>
                        </a:rPr>
                        <a:t>trols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Part</a:t>
                      </a:r>
                      <a:r>
                        <a:rPr sz="1200" spc="-5" dirty="0">
                          <a:latin typeface="Montserrat" panose="00000500000000000000" pitchFamily="2" charset="0"/>
                          <a:cs typeface="Arial"/>
                        </a:rPr>
                        <a:t>i</a:t>
                      </a:r>
                      <a:r>
                        <a:rPr sz="1200" spc="0" dirty="0">
                          <a:latin typeface="Montserrat" panose="00000500000000000000" pitchFamily="2" charset="0"/>
                          <a:cs typeface="Arial"/>
                        </a:rPr>
                        <a:t>cip</a:t>
                      </a:r>
                      <a:r>
                        <a:rPr sz="1200" spc="5" dirty="0">
                          <a:latin typeface="Montserrat" panose="00000500000000000000" pitchFamily="2" charset="0"/>
                          <a:cs typeface="Arial"/>
                        </a:rPr>
                        <a:t>a</a:t>
                      </a:r>
                      <a:r>
                        <a:rPr sz="1200" spc="0" dirty="0">
                          <a:latin typeface="Montserrat" panose="00000500000000000000" pitchFamily="2" charset="0"/>
                          <a:cs typeface="Arial"/>
                        </a:rPr>
                        <a:t>t</a:t>
                      </a:r>
                      <a:r>
                        <a:rPr sz="1200" spc="5" dirty="0">
                          <a:latin typeface="Montserrat" panose="00000500000000000000" pitchFamily="2" charset="0"/>
                          <a:cs typeface="Arial"/>
                        </a:rPr>
                        <a:t>e</a:t>
                      </a:r>
                      <a:r>
                        <a:rPr sz="1200" spc="0" dirty="0">
                          <a:latin typeface="Montserrat" panose="00000500000000000000" pitchFamily="2" charset="0"/>
                          <a:cs typeface="Arial"/>
                        </a:rPr>
                        <a: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18567">
                <a:tc>
                  <a:txBody>
                    <a:bodyPr/>
                    <a:lstStyle/>
                    <a:p>
                      <a:pPr marL="85090">
                        <a:lnSpc>
                          <a:spcPct val="100000"/>
                        </a:lnSpc>
                      </a:pPr>
                      <a:r>
                        <a:rPr sz="1200" dirty="0">
                          <a:latin typeface="Montserrat" panose="00000500000000000000" pitchFamily="2" charset="0"/>
                          <a:cs typeface="Arial"/>
                        </a:rPr>
                        <a:t>A</a:t>
                      </a:r>
                      <a:r>
                        <a:rPr sz="1200" spc="-10" dirty="0">
                          <a:latin typeface="Montserrat" panose="00000500000000000000" pitchFamily="2" charset="0"/>
                          <a:cs typeface="Arial"/>
                        </a:rPr>
                        <a:t>g</a:t>
                      </a:r>
                      <a:r>
                        <a:rPr sz="1200" spc="0" dirty="0">
                          <a:latin typeface="Montserrat" panose="00000500000000000000" pitchFamily="2" charset="0"/>
                          <a:cs typeface="Arial"/>
                        </a:rPr>
                        <a:t>rees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De</a:t>
                      </a:r>
                      <a:r>
                        <a:rPr sz="1200" spc="5" dirty="0">
                          <a:latin typeface="Montserrat" panose="00000500000000000000" pitchFamily="2" charset="0"/>
                          <a:cs typeface="Arial"/>
                        </a:rPr>
                        <a:t>m</a:t>
                      </a:r>
                      <a:r>
                        <a:rPr sz="1200" spc="0" dirty="0">
                          <a:latin typeface="Montserrat" panose="00000500000000000000" pitchFamily="2" charset="0"/>
                          <a:cs typeface="Arial"/>
                        </a:rPr>
                        <a:t>an</a:t>
                      </a:r>
                      <a:r>
                        <a:rPr sz="1200" spc="-10" dirty="0">
                          <a:latin typeface="Montserrat" panose="00000500000000000000" pitchFamily="2" charset="0"/>
                          <a:cs typeface="Arial"/>
                        </a:rPr>
                        <a:t>d</a:t>
                      </a:r>
                      <a:r>
                        <a:rPr sz="1200" spc="0" dirty="0">
                          <a:latin typeface="Montserrat" panose="00000500000000000000" pitchFamily="2" charset="0"/>
                          <a:cs typeface="Arial"/>
                        </a:rPr>
                        <a: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Speaks</a:t>
                      </a:r>
                      <a:r>
                        <a:rPr sz="1200" spc="-35" dirty="0">
                          <a:latin typeface="Montserrat" panose="00000500000000000000" pitchFamily="2" charset="0"/>
                          <a:cs typeface="Arial"/>
                        </a:rPr>
                        <a:t> </a:t>
                      </a:r>
                      <a:r>
                        <a:rPr sz="1200" spc="0" dirty="0">
                          <a:latin typeface="Montserrat" panose="00000500000000000000" pitchFamily="2" charset="0"/>
                          <a:cs typeface="Arial"/>
                        </a:rPr>
                        <a:t>to</a:t>
                      </a:r>
                      <a:r>
                        <a:rPr sz="1200" spc="5" dirty="0">
                          <a:latin typeface="Montserrat" panose="00000500000000000000" pitchFamily="2" charset="0"/>
                          <a:cs typeface="Arial"/>
                        </a:rPr>
                        <a:t> </a:t>
                      </a:r>
                      <a:r>
                        <a:rPr sz="1200" spc="0" dirty="0">
                          <a:latin typeface="Montserrat" panose="00000500000000000000" pitchFamily="2" charset="0"/>
                          <a:cs typeface="Arial"/>
                        </a:rPr>
                        <a:t>the</a:t>
                      </a:r>
                      <a:r>
                        <a:rPr sz="1200" spc="-5" dirty="0">
                          <a:latin typeface="Montserrat" panose="00000500000000000000" pitchFamily="2" charset="0"/>
                          <a:cs typeface="Arial"/>
                        </a:rPr>
                        <a:t> </a:t>
                      </a:r>
                      <a:r>
                        <a:rPr sz="1200" spc="0" dirty="0">
                          <a:latin typeface="Montserrat" panose="00000500000000000000" pitchFamily="2" charset="0"/>
                          <a:cs typeface="Arial"/>
                        </a:rPr>
                        <a:t>point</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18567">
                <a:tc>
                  <a:txBody>
                    <a:bodyPr/>
                    <a:lstStyle/>
                    <a:p>
                      <a:pPr marL="85090">
                        <a:lnSpc>
                          <a:spcPct val="100000"/>
                        </a:lnSpc>
                      </a:pPr>
                      <a:r>
                        <a:rPr sz="1200" spc="-80" dirty="0">
                          <a:latin typeface="Montserrat" panose="00000500000000000000" pitchFamily="2" charset="0"/>
                          <a:cs typeface="Arial"/>
                        </a:rPr>
                        <a:t>V</a:t>
                      </a:r>
                      <a:r>
                        <a:rPr sz="1200" spc="0" dirty="0">
                          <a:latin typeface="Montserrat" panose="00000500000000000000" pitchFamily="2" charset="0"/>
                          <a:cs typeface="Arial"/>
                        </a:rPr>
                        <a:t>alu</a:t>
                      </a:r>
                      <a:r>
                        <a:rPr sz="1200" spc="5" dirty="0">
                          <a:latin typeface="Montserrat" panose="00000500000000000000" pitchFamily="2" charset="0"/>
                          <a:cs typeface="Arial"/>
                        </a:rPr>
                        <a:t>e</a:t>
                      </a:r>
                      <a:r>
                        <a:rPr sz="1200" spc="0" dirty="0">
                          <a:latin typeface="Montserrat" panose="00000500000000000000" pitchFamily="2" charset="0"/>
                          <a:cs typeface="Arial"/>
                        </a:rPr>
                        <a:t>s</a:t>
                      </a:r>
                      <a:r>
                        <a:rPr sz="1200" spc="-35" dirty="0">
                          <a:latin typeface="Montserrat" panose="00000500000000000000" pitchFamily="2" charset="0"/>
                          <a:cs typeface="Arial"/>
                        </a:rPr>
                        <a:t> </a:t>
                      </a:r>
                      <a:r>
                        <a:rPr sz="1200" spc="0" dirty="0">
                          <a:latin typeface="Montserrat" panose="00000500000000000000" pitchFamily="2" charset="0"/>
                          <a:cs typeface="Arial"/>
                        </a:rPr>
                        <a:t>self</a:t>
                      </a:r>
                      <a:r>
                        <a:rPr sz="1200" spc="-10" dirty="0">
                          <a:latin typeface="Montserrat" panose="00000500000000000000" pitchFamily="2" charset="0"/>
                          <a:cs typeface="Arial"/>
                        </a:rPr>
                        <a:t> </a:t>
                      </a:r>
                      <a:r>
                        <a:rPr sz="1200" spc="0" dirty="0">
                          <a:latin typeface="Montserrat" panose="00000500000000000000" pitchFamily="2" charset="0"/>
                          <a:cs typeface="Arial"/>
                        </a:rPr>
                        <a:t>less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spc="-80" dirty="0">
                          <a:latin typeface="Montserrat" panose="00000500000000000000" pitchFamily="2" charset="0"/>
                          <a:cs typeface="Arial"/>
                        </a:rPr>
                        <a:t>V</a:t>
                      </a:r>
                      <a:r>
                        <a:rPr sz="1200" spc="0" dirty="0">
                          <a:latin typeface="Montserrat" panose="00000500000000000000" pitchFamily="2" charset="0"/>
                          <a:cs typeface="Arial"/>
                        </a:rPr>
                        <a:t>alu</a:t>
                      </a:r>
                      <a:r>
                        <a:rPr sz="1200" spc="5" dirty="0">
                          <a:latin typeface="Montserrat" panose="00000500000000000000" pitchFamily="2" charset="0"/>
                          <a:cs typeface="Arial"/>
                        </a:rPr>
                        <a:t>e</a:t>
                      </a:r>
                      <a:r>
                        <a:rPr sz="1200" spc="0" dirty="0">
                          <a:latin typeface="Montserrat" panose="00000500000000000000" pitchFamily="2" charset="0"/>
                          <a:cs typeface="Arial"/>
                        </a:rPr>
                        <a:t>s</a:t>
                      </a:r>
                      <a:r>
                        <a:rPr sz="1200" spc="-30" dirty="0">
                          <a:latin typeface="Montserrat" panose="00000500000000000000" pitchFamily="2" charset="0"/>
                          <a:cs typeface="Arial"/>
                        </a:rPr>
                        <a:t> </a:t>
                      </a:r>
                      <a:r>
                        <a:rPr sz="1200" spc="0" dirty="0">
                          <a:latin typeface="Montserrat" panose="00000500000000000000" pitchFamily="2" charset="0"/>
                          <a:cs typeface="Arial"/>
                        </a:rPr>
                        <a:t>self</a:t>
                      </a:r>
                      <a:r>
                        <a:rPr sz="1200" spc="-10" dirty="0">
                          <a:latin typeface="Montserrat" panose="00000500000000000000" pitchFamily="2" charset="0"/>
                          <a:cs typeface="Arial"/>
                        </a:rPr>
                        <a:t> </a:t>
                      </a:r>
                      <a:r>
                        <a:rPr sz="1200" spc="5" dirty="0">
                          <a:latin typeface="Montserrat" panose="00000500000000000000" pitchFamily="2" charset="0"/>
                          <a:cs typeface="Arial"/>
                        </a:rPr>
                        <a:t>m</a:t>
                      </a:r>
                      <a:r>
                        <a:rPr sz="1200" spc="0" dirty="0">
                          <a:latin typeface="Montserrat" panose="00000500000000000000" pitchFamily="2" charset="0"/>
                          <a:cs typeface="Arial"/>
                        </a:rPr>
                        <a:t>ore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80" dirty="0">
                          <a:latin typeface="Montserrat" panose="00000500000000000000" pitchFamily="2" charset="0"/>
                          <a:cs typeface="Arial"/>
                        </a:rPr>
                        <a:t>V</a:t>
                      </a:r>
                      <a:r>
                        <a:rPr sz="1200" spc="0" dirty="0">
                          <a:latin typeface="Montserrat" panose="00000500000000000000" pitchFamily="2" charset="0"/>
                          <a:cs typeface="Arial"/>
                        </a:rPr>
                        <a:t>alu</a:t>
                      </a:r>
                      <a:r>
                        <a:rPr sz="1200" spc="5" dirty="0">
                          <a:latin typeface="Montserrat" panose="00000500000000000000" pitchFamily="2" charset="0"/>
                          <a:cs typeface="Arial"/>
                        </a:rPr>
                        <a:t>e</a:t>
                      </a:r>
                      <a:r>
                        <a:rPr sz="1200" spc="0" dirty="0">
                          <a:latin typeface="Montserrat" panose="00000500000000000000" pitchFamily="2" charset="0"/>
                          <a:cs typeface="Arial"/>
                        </a:rPr>
                        <a:t>s</a:t>
                      </a:r>
                      <a:r>
                        <a:rPr sz="1200" spc="-35" dirty="0">
                          <a:latin typeface="Montserrat" panose="00000500000000000000" pitchFamily="2" charset="0"/>
                          <a:cs typeface="Arial"/>
                        </a:rPr>
                        <a:t> </a:t>
                      </a:r>
                      <a:r>
                        <a:rPr sz="1200" spc="0" dirty="0">
                          <a:latin typeface="Montserrat" panose="00000500000000000000" pitchFamily="2" charset="0"/>
                          <a:cs typeface="Arial"/>
                        </a:rPr>
                        <a:t>self</a:t>
                      </a:r>
                      <a:r>
                        <a:rPr sz="1200" spc="-10" dirty="0">
                          <a:latin typeface="Montserrat" panose="00000500000000000000" pitchFamily="2" charset="0"/>
                          <a:cs typeface="Arial"/>
                        </a:rPr>
                        <a:t> </a:t>
                      </a:r>
                      <a:r>
                        <a:rPr sz="1200" spc="0" dirty="0">
                          <a:latin typeface="Montserrat" panose="00000500000000000000" pitchFamily="2" charset="0"/>
                          <a:cs typeface="Arial"/>
                        </a:rPr>
                        <a:t>e</a:t>
                      </a:r>
                      <a:r>
                        <a:rPr sz="1200" spc="-10" dirty="0">
                          <a:latin typeface="Montserrat" panose="00000500000000000000" pitchFamily="2" charset="0"/>
                          <a:cs typeface="Arial"/>
                        </a:rPr>
                        <a:t>q</a:t>
                      </a:r>
                      <a:r>
                        <a:rPr sz="1200" spc="0" dirty="0">
                          <a:latin typeface="Montserrat" panose="00000500000000000000" pitchFamily="2" charset="0"/>
                          <a:cs typeface="Arial"/>
                        </a:rPr>
                        <a:t>ual</a:t>
                      </a:r>
                      <a:r>
                        <a:rPr sz="1200" spc="-25" dirty="0">
                          <a:latin typeface="Montserrat" panose="00000500000000000000" pitchFamily="2" charset="0"/>
                          <a:cs typeface="Arial"/>
                        </a:rPr>
                        <a:t> </a:t>
                      </a:r>
                      <a:r>
                        <a:rPr sz="1200" spc="0" dirty="0">
                          <a:latin typeface="Montserrat" panose="00000500000000000000" pitchFamily="2" charset="0"/>
                          <a:cs typeface="Arial"/>
                        </a:rPr>
                        <a:t>to</a:t>
                      </a:r>
                      <a:r>
                        <a:rPr sz="1200" spc="-5" dirty="0">
                          <a:latin typeface="Montserrat" panose="00000500000000000000" pitchFamily="2" charset="0"/>
                          <a:cs typeface="Arial"/>
                        </a:rPr>
                        <a:t> </a:t>
                      </a:r>
                      <a:r>
                        <a:rPr sz="1200" spc="0" dirty="0">
                          <a:latin typeface="Montserrat" panose="00000500000000000000" pitchFamily="2" charset="0"/>
                          <a:cs typeface="Arial"/>
                        </a:rPr>
                        <a:t>ot</a:t>
                      </a:r>
                      <a:r>
                        <a:rPr sz="1200" spc="5" dirty="0">
                          <a:latin typeface="Montserrat" panose="00000500000000000000" pitchFamily="2" charset="0"/>
                          <a:cs typeface="Arial"/>
                        </a:rPr>
                        <a:t>h</a:t>
                      </a:r>
                      <a:r>
                        <a:rPr sz="1200" spc="0" dirty="0">
                          <a:latin typeface="Montserrat" panose="00000500000000000000" pitchFamily="2" charset="0"/>
                          <a:cs typeface="Arial"/>
                        </a:rPr>
                        <a:t>ers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71042">
                <a:tc>
                  <a:txBody>
                    <a:bodyPr/>
                    <a:lstStyle/>
                    <a:p>
                      <a:pPr marL="85090">
                        <a:lnSpc>
                          <a:spcPct val="100000"/>
                        </a:lnSpc>
                      </a:pPr>
                      <a:r>
                        <a:rPr sz="1200" dirty="0">
                          <a:latin typeface="Montserrat" panose="00000500000000000000" pitchFamily="2" charset="0"/>
                          <a:cs typeface="Arial"/>
                        </a:rPr>
                        <a:t>Hurts self</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Hurts ot</a:t>
                      </a:r>
                      <a:r>
                        <a:rPr sz="1200" spc="5" dirty="0">
                          <a:latin typeface="Montserrat" panose="00000500000000000000" pitchFamily="2" charset="0"/>
                          <a:cs typeface="Arial"/>
                        </a:rPr>
                        <a:t>h</a:t>
                      </a:r>
                      <a:r>
                        <a:rPr sz="1200" spc="0" dirty="0">
                          <a:latin typeface="Montserrat" panose="00000500000000000000" pitchFamily="2" charset="0"/>
                          <a:cs typeface="Arial"/>
                        </a:rPr>
                        <a:t>ers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spc="-40" dirty="0">
                          <a:latin typeface="Montserrat" panose="00000500000000000000" pitchFamily="2" charset="0"/>
                          <a:cs typeface="Arial"/>
                        </a:rPr>
                        <a:t>T</a:t>
                      </a:r>
                      <a:r>
                        <a:rPr sz="1200" spc="0" dirty="0">
                          <a:latin typeface="Montserrat" panose="00000500000000000000" pitchFamily="2" charset="0"/>
                          <a:cs typeface="Arial"/>
                        </a:rPr>
                        <a:t>r</a:t>
                      </a:r>
                      <a:r>
                        <a:rPr sz="1200" spc="-10" dirty="0">
                          <a:latin typeface="Montserrat" panose="00000500000000000000" pitchFamily="2" charset="0"/>
                          <a:cs typeface="Arial"/>
                        </a:rPr>
                        <a:t>i</a:t>
                      </a:r>
                      <a:r>
                        <a:rPr sz="1200" spc="0" dirty="0">
                          <a:latin typeface="Montserrat" panose="00000500000000000000" pitchFamily="2" charset="0"/>
                          <a:cs typeface="Arial"/>
                        </a:rPr>
                        <a:t>es</a:t>
                      </a:r>
                      <a:r>
                        <a:rPr sz="1200" spc="-10" dirty="0">
                          <a:latin typeface="Montserrat" panose="00000500000000000000" pitchFamily="2" charset="0"/>
                          <a:cs typeface="Arial"/>
                        </a:rPr>
                        <a:t> </a:t>
                      </a:r>
                      <a:r>
                        <a:rPr sz="1200" spc="0" dirty="0">
                          <a:latin typeface="Montserrat" panose="00000500000000000000" pitchFamily="2" charset="0"/>
                          <a:cs typeface="Arial"/>
                        </a:rPr>
                        <a:t>to</a:t>
                      </a:r>
                      <a:r>
                        <a:rPr sz="1200" spc="5" dirty="0">
                          <a:latin typeface="Montserrat" panose="00000500000000000000" pitchFamily="2" charset="0"/>
                          <a:cs typeface="Arial"/>
                        </a:rPr>
                        <a:t> h</a:t>
                      </a:r>
                      <a:r>
                        <a:rPr sz="1200" spc="0" dirty="0">
                          <a:latin typeface="Montserrat" panose="00000500000000000000" pitchFamily="2" charset="0"/>
                          <a:cs typeface="Arial"/>
                        </a:rPr>
                        <a:t>urt</a:t>
                      </a:r>
                      <a:r>
                        <a:rPr sz="1200" spc="-10" dirty="0">
                          <a:latin typeface="Montserrat" panose="00000500000000000000" pitchFamily="2" charset="0"/>
                          <a:cs typeface="Arial"/>
                        </a:rPr>
                        <a:t> </a:t>
                      </a:r>
                      <a:r>
                        <a:rPr sz="1200" spc="0" dirty="0">
                          <a:latin typeface="Montserrat" panose="00000500000000000000" pitchFamily="2" charset="0"/>
                          <a:cs typeface="Arial"/>
                        </a:rPr>
                        <a:t>no</a:t>
                      </a:r>
                      <a:r>
                        <a:rPr sz="1200" spc="-20" dirty="0">
                          <a:latin typeface="Montserrat" panose="00000500000000000000" pitchFamily="2" charset="0"/>
                          <a:cs typeface="Arial"/>
                        </a:rPr>
                        <a:t> </a:t>
                      </a:r>
                      <a:r>
                        <a:rPr sz="1200" spc="0" dirty="0">
                          <a:latin typeface="Montserrat" panose="00000500000000000000" pitchFamily="2" charset="0"/>
                          <a:cs typeface="Arial"/>
                        </a:rPr>
                        <a:t>one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655701">
                <a:tc>
                  <a:txBody>
                    <a:bodyPr/>
                    <a:lstStyle/>
                    <a:p>
                      <a:pPr marL="85090" marR="304165">
                        <a:lnSpc>
                          <a:spcPct val="100000"/>
                        </a:lnSpc>
                      </a:pPr>
                      <a:r>
                        <a:rPr sz="1200" dirty="0">
                          <a:latin typeface="Montserrat" panose="00000500000000000000" pitchFamily="2" charset="0"/>
                          <a:cs typeface="Arial"/>
                        </a:rPr>
                        <a:t>Do</a:t>
                      </a:r>
                      <a:r>
                        <a:rPr sz="1200" spc="5" dirty="0">
                          <a:latin typeface="Montserrat" panose="00000500000000000000" pitchFamily="2" charset="0"/>
                          <a:cs typeface="Arial"/>
                        </a:rPr>
                        <a:t>e</a:t>
                      </a:r>
                      <a:r>
                        <a:rPr sz="1200" spc="0" dirty="0">
                          <a:latin typeface="Montserrat" panose="00000500000000000000" pitchFamily="2" charset="0"/>
                          <a:cs typeface="Arial"/>
                        </a:rPr>
                        <a:t>s</a:t>
                      </a:r>
                      <a:r>
                        <a:rPr sz="1200" spc="-25" dirty="0">
                          <a:latin typeface="Montserrat" panose="00000500000000000000" pitchFamily="2" charset="0"/>
                          <a:cs typeface="Arial"/>
                        </a:rPr>
                        <a:t> </a:t>
                      </a:r>
                      <a:r>
                        <a:rPr sz="1200" spc="0" dirty="0">
                          <a:latin typeface="Montserrat" panose="00000500000000000000" pitchFamily="2" charset="0"/>
                          <a:cs typeface="Arial"/>
                        </a:rPr>
                        <a:t>not</a:t>
                      </a:r>
                      <a:r>
                        <a:rPr sz="1200" spc="-5" dirty="0">
                          <a:latin typeface="Montserrat" panose="00000500000000000000" pitchFamily="2" charset="0"/>
                          <a:cs typeface="Arial"/>
                        </a:rPr>
                        <a:t> </a:t>
                      </a:r>
                      <a:r>
                        <a:rPr sz="1200" spc="0" dirty="0">
                          <a:latin typeface="Montserrat" panose="00000500000000000000" pitchFamily="2" charset="0"/>
                          <a:cs typeface="Arial"/>
                        </a:rPr>
                        <a:t>reach</a:t>
                      </a:r>
                      <a:r>
                        <a:rPr sz="1200" spc="-20" dirty="0">
                          <a:latin typeface="Montserrat" panose="00000500000000000000" pitchFamily="2" charset="0"/>
                          <a:cs typeface="Arial"/>
                        </a:rPr>
                        <a:t> </a:t>
                      </a:r>
                      <a:r>
                        <a:rPr sz="1200" spc="-10" dirty="0">
                          <a:latin typeface="Montserrat" panose="00000500000000000000" pitchFamily="2" charset="0"/>
                          <a:cs typeface="Arial"/>
                        </a:rPr>
                        <a:t>g</a:t>
                      </a:r>
                      <a:r>
                        <a:rPr sz="1200" spc="0" dirty="0">
                          <a:latin typeface="Montserrat" panose="00000500000000000000" pitchFamily="2" charset="0"/>
                          <a:cs typeface="Arial"/>
                        </a:rPr>
                        <a:t>oal</a:t>
                      </a:r>
                      <a:r>
                        <a:rPr sz="1200" spc="5" dirty="0">
                          <a:latin typeface="Montserrat" panose="00000500000000000000" pitchFamily="2" charset="0"/>
                          <a:cs typeface="Arial"/>
                        </a:rPr>
                        <a:t>s</a:t>
                      </a:r>
                      <a:r>
                        <a:rPr sz="1200" spc="0" dirty="0">
                          <a:latin typeface="Montserrat" panose="00000500000000000000" pitchFamily="2" charset="0"/>
                          <a:cs typeface="Arial"/>
                        </a:rPr>
                        <a:t>- </a:t>
                      </a:r>
                      <a:r>
                        <a:rPr sz="1200" spc="5" dirty="0">
                          <a:latin typeface="Montserrat" panose="00000500000000000000" pitchFamily="2" charset="0"/>
                          <a:cs typeface="Arial"/>
                        </a:rPr>
                        <a:t>m</a:t>
                      </a:r>
                      <a:r>
                        <a:rPr sz="1200" spc="0" dirty="0">
                          <a:latin typeface="Montserrat" panose="00000500000000000000" pitchFamily="2" charset="0"/>
                          <a:cs typeface="Arial"/>
                        </a:rPr>
                        <a:t>ay</a:t>
                      </a:r>
                      <a:r>
                        <a:rPr sz="1200" spc="-15" dirty="0">
                          <a:latin typeface="Montserrat" panose="00000500000000000000" pitchFamily="2" charset="0"/>
                          <a:cs typeface="Arial"/>
                        </a:rPr>
                        <a:t> </a:t>
                      </a:r>
                      <a:r>
                        <a:rPr sz="1200" spc="5" dirty="0">
                          <a:latin typeface="Montserrat" panose="00000500000000000000" pitchFamily="2" charset="0"/>
                          <a:cs typeface="Arial"/>
                        </a:rPr>
                        <a:t>n</a:t>
                      </a:r>
                      <a:r>
                        <a:rPr sz="1200" spc="0" dirty="0">
                          <a:latin typeface="Montserrat" panose="00000500000000000000" pitchFamily="2" charset="0"/>
                          <a:cs typeface="Arial"/>
                        </a:rPr>
                        <a:t>ot</a:t>
                      </a:r>
                      <a:r>
                        <a:rPr sz="1200" spc="-20" dirty="0">
                          <a:latin typeface="Montserrat" panose="00000500000000000000" pitchFamily="2" charset="0"/>
                          <a:cs typeface="Arial"/>
                        </a:rPr>
                        <a:t> </a:t>
                      </a:r>
                      <a:r>
                        <a:rPr sz="1200" spc="0" dirty="0">
                          <a:latin typeface="Montserrat" panose="00000500000000000000" pitchFamily="2" charset="0"/>
                          <a:cs typeface="Arial"/>
                        </a:rPr>
                        <a:t>set</a:t>
                      </a:r>
                      <a:r>
                        <a:rPr sz="1200" spc="5" dirty="0">
                          <a:latin typeface="Montserrat" panose="00000500000000000000" pitchFamily="2" charset="0"/>
                          <a:cs typeface="Arial"/>
                        </a:rPr>
                        <a:t> </a:t>
                      </a:r>
                      <a:r>
                        <a:rPr sz="1200" spc="-10" dirty="0">
                          <a:latin typeface="Montserrat" panose="00000500000000000000" pitchFamily="2" charset="0"/>
                          <a:cs typeface="Arial"/>
                        </a:rPr>
                        <a:t>g</a:t>
                      </a:r>
                      <a:r>
                        <a:rPr sz="1200" spc="0" dirty="0">
                          <a:latin typeface="Montserrat" panose="00000500000000000000" pitchFamily="2" charset="0"/>
                          <a:cs typeface="Arial"/>
                        </a:rPr>
                        <a:t>oals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224154">
                        <a:lnSpc>
                          <a:spcPct val="100000"/>
                        </a:lnSpc>
                      </a:pPr>
                      <a:r>
                        <a:rPr sz="1200" dirty="0">
                          <a:latin typeface="Montserrat" panose="00000500000000000000" pitchFamily="2" charset="0"/>
                          <a:cs typeface="Arial"/>
                        </a:rPr>
                        <a:t>Re</a:t>
                      </a:r>
                      <a:r>
                        <a:rPr sz="1200" spc="5" dirty="0">
                          <a:latin typeface="Montserrat" panose="00000500000000000000" pitchFamily="2" charset="0"/>
                          <a:cs typeface="Arial"/>
                        </a:rPr>
                        <a:t>a</a:t>
                      </a:r>
                      <a:r>
                        <a:rPr sz="1200" spc="0" dirty="0">
                          <a:latin typeface="Montserrat" panose="00000500000000000000" pitchFamily="2" charset="0"/>
                          <a:cs typeface="Arial"/>
                        </a:rPr>
                        <a:t>ches</a:t>
                      </a:r>
                      <a:r>
                        <a:rPr sz="1200" spc="-35" dirty="0">
                          <a:latin typeface="Montserrat" panose="00000500000000000000" pitchFamily="2" charset="0"/>
                          <a:cs typeface="Arial"/>
                        </a:rPr>
                        <a:t> </a:t>
                      </a:r>
                      <a:r>
                        <a:rPr sz="1200" spc="-10" dirty="0">
                          <a:latin typeface="Montserrat" panose="00000500000000000000" pitchFamily="2" charset="0"/>
                          <a:cs typeface="Arial"/>
                        </a:rPr>
                        <a:t>g</a:t>
                      </a:r>
                      <a:r>
                        <a:rPr sz="1200" spc="0" dirty="0">
                          <a:latin typeface="Montserrat" panose="00000500000000000000" pitchFamily="2" charset="0"/>
                          <a:cs typeface="Arial"/>
                        </a:rPr>
                        <a:t>oals</a:t>
                      </a:r>
                      <a:r>
                        <a:rPr sz="1200" spc="-15" dirty="0">
                          <a:latin typeface="Montserrat" panose="00000500000000000000" pitchFamily="2" charset="0"/>
                          <a:cs typeface="Arial"/>
                        </a:rPr>
                        <a:t> </a:t>
                      </a:r>
                      <a:r>
                        <a:rPr sz="1200" spc="0" dirty="0">
                          <a:latin typeface="Montserrat" panose="00000500000000000000" pitchFamily="2" charset="0"/>
                          <a:cs typeface="Arial"/>
                        </a:rPr>
                        <a:t>–</a:t>
                      </a:r>
                      <a:r>
                        <a:rPr sz="1200" spc="5" dirty="0">
                          <a:latin typeface="Montserrat" panose="00000500000000000000" pitchFamily="2" charset="0"/>
                          <a:cs typeface="Arial"/>
                        </a:rPr>
                        <a:t> </a:t>
                      </a:r>
                      <a:r>
                        <a:rPr sz="1200" spc="0" dirty="0">
                          <a:latin typeface="Montserrat" panose="00000500000000000000" pitchFamily="2" charset="0"/>
                          <a:cs typeface="Arial"/>
                        </a:rPr>
                        <a:t>hurt</a:t>
                      </a:r>
                      <a:r>
                        <a:rPr sz="1200" spc="-5" dirty="0">
                          <a:latin typeface="Montserrat" panose="00000500000000000000" pitchFamily="2" charset="0"/>
                          <a:cs typeface="Arial"/>
                        </a:rPr>
                        <a:t>i</a:t>
                      </a:r>
                      <a:r>
                        <a:rPr sz="1200" spc="0" dirty="0">
                          <a:latin typeface="Montserrat" panose="00000500000000000000" pitchFamily="2" charset="0"/>
                          <a:cs typeface="Arial"/>
                        </a:rPr>
                        <a:t>ng ot</a:t>
                      </a:r>
                      <a:r>
                        <a:rPr sz="1200" spc="5" dirty="0">
                          <a:latin typeface="Montserrat" panose="00000500000000000000" pitchFamily="2" charset="0"/>
                          <a:cs typeface="Arial"/>
                        </a:rPr>
                        <a:t>h</a:t>
                      </a:r>
                      <a:r>
                        <a:rPr sz="1200" spc="0" dirty="0">
                          <a:latin typeface="Montserrat" panose="00000500000000000000" pitchFamily="2" charset="0"/>
                          <a:cs typeface="Arial"/>
                        </a:rPr>
                        <a:t>ers</a:t>
                      </a:r>
                      <a:r>
                        <a:rPr sz="1200" spc="-25" dirty="0">
                          <a:latin typeface="Montserrat" panose="00000500000000000000" pitchFamily="2" charset="0"/>
                          <a:cs typeface="Arial"/>
                        </a:rPr>
                        <a:t> </a:t>
                      </a:r>
                      <a:r>
                        <a:rPr sz="1200" spc="0" dirty="0">
                          <a:latin typeface="Montserrat" panose="00000500000000000000" pitchFamily="2" charset="0"/>
                          <a:cs typeface="Arial"/>
                        </a:rPr>
                        <a:t>in</a:t>
                      </a:r>
                      <a:r>
                        <a:rPr sz="1200" spc="-10" dirty="0">
                          <a:latin typeface="Montserrat" panose="00000500000000000000" pitchFamily="2" charset="0"/>
                          <a:cs typeface="Arial"/>
                        </a:rPr>
                        <a:t> </a:t>
                      </a:r>
                      <a:r>
                        <a:rPr sz="1200" spc="0" dirty="0">
                          <a:latin typeface="Montserrat" panose="00000500000000000000" pitchFamily="2" charset="0"/>
                          <a:cs typeface="Arial"/>
                        </a:rPr>
                        <a:t>t</a:t>
                      </a:r>
                      <a:r>
                        <a:rPr sz="1200" spc="5" dirty="0">
                          <a:latin typeface="Montserrat" panose="00000500000000000000" pitchFamily="2" charset="0"/>
                          <a:cs typeface="Arial"/>
                        </a:rPr>
                        <a:t>h</a:t>
                      </a:r>
                      <a:r>
                        <a:rPr sz="1200" spc="0" dirty="0">
                          <a:latin typeface="Montserrat" panose="00000500000000000000" pitchFamily="2" charset="0"/>
                          <a:cs typeface="Arial"/>
                        </a:rPr>
                        <a:t>e</a:t>
                      </a:r>
                      <a:r>
                        <a:rPr sz="1200" spc="-5" dirty="0">
                          <a:latin typeface="Montserrat" panose="00000500000000000000" pitchFamily="2" charset="0"/>
                          <a:cs typeface="Arial"/>
                        </a:rPr>
                        <a:t> </a:t>
                      </a:r>
                      <a:r>
                        <a:rPr sz="1200" spc="0" dirty="0">
                          <a:latin typeface="Montserrat" panose="00000500000000000000" pitchFamily="2" charset="0"/>
                          <a:cs typeface="Arial"/>
                        </a:rPr>
                        <a:t>process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marR="443230">
                        <a:lnSpc>
                          <a:spcPct val="100000"/>
                        </a:lnSpc>
                      </a:pPr>
                      <a:r>
                        <a:rPr sz="1200" dirty="0">
                          <a:latin typeface="Montserrat" panose="00000500000000000000" pitchFamily="2" charset="0"/>
                          <a:cs typeface="Arial"/>
                        </a:rPr>
                        <a:t>Usu</a:t>
                      </a:r>
                      <a:r>
                        <a:rPr sz="1200" spc="5" dirty="0">
                          <a:latin typeface="Montserrat" panose="00000500000000000000" pitchFamily="2" charset="0"/>
                          <a:cs typeface="Arial"/>
                        </a:rPr>
                        <a:t>a</a:t>
                      </a:r>
                      <a:r>
                        <a:rPr sz="1200" spc="0" dirty="0">
                          <a:latin typeface="Montserrat" panose="00000500000000000000" pitchFamily="2" charset="0"/>
                          <a:cs typeface="Arial"/>
                        </a:rPr>
                        <a:t>l</a:t>
                      </a:r>
                      <a:r>
                        <a:rPr sz="1200" spc="-5" dirty="0">
                          <a:latin typeface="Montserrat" panose="00000500000000000000" pitchFamily="2" charset="0"/>
                          <a:cs typeface="Arial"/>
                        </a:rPr>
                        <a:t>l</a:t>
                      </a:r>
                      <a:r>
                        <a:rPr sz="1200" spc="0" dirty="0">
                          <a:latin typeface="Montserrat" panose="00000500000000000000" pitchFamily="2" charset="0"/>
                          <a:cs typeface="Arial"/>
                        </a:rPr>
                        <a:t>y</a:t>
                      </a:r>
                      <a:r>
                        <a:rPr sz="1200" spc="-25" dirty="0">
                          <a:latin typeface="Montserrat" panose="00000500000000000000" pitchFamily="2" charset="0"/>
                          <a:cs typeface="Arial"/>
                        </a:rPr>
                        <a:t> </a:t>
                      </a:r>
                      <a:r>
                        <a:rPr sz="1200" spc="0" dirty="0">
                          <a:latin typeface="Montserrat" panose="00000500000000000000" pitchFamily="2" charset="0"/>
                          <a:cs typeface="Arial"/>
                        </a:rPr>
                        <a:t>reaches</a:t>
                      </a:r>
                      <a:r>
                        <a:rPr sz="1200" spc="-35" dirty="0">
                          <a:latin typeface="Montserrat" panose="00000500000000000000" pitchFamily="2" charset="0"/>
                          <a:cs typeface="Arial"/>
                        </a:rPr>
                        <a:t> </a:t>
                      </a:r>
                      <a:r>
                        <a:rPr sz="1200" spc="-10" dirty="0">
                          <a:latin typeface="Montserrat" panose="00000500000000000000" pitchFamily="2" charset="0"/>
                          <a:cs typeface="Arial"/>
                        </a:rPr>
                        <a:t>g</a:t>
                      </a:r>
                      <a:r>
                        <a:rPr sz="1200" spc="0" dirty="0">
                          <a:latin typeface="Montserrat" panose="00000500000000000000" pitchFamily="2" charset="0"/>
                          <a:cs typeface="Arial"/>
                        </a:rPr>
                        <a:t>oals </a:t>
                      </a:r>
                      <a:r>
                        <a:rPr sz="1200" spc="-15" dirty="0">
                          <a:latin typeface="Montserrat" panose="00000500000000000000" pitchFamily="2" charset="0"/>
                          <a:cs typeface="Arial"/>
                        </a:rPr>
                        <a:t>w</a:t>
                      </a:r>
                      <a:r>
                        <a:rPr sz="1200" spc="0" dirty="0">
                          <a:latin typeface="Montserrat" panose="00000500000000000000" pitchFamily="2" charset="0"/>
                          <a:cs typeface="Arial"/>
                        </a:rPr>
                        <a:t>ithout</a:t>
                      </a:r>
                      <a:r>
                        <a:rPr sz="1200" spc="-5" dirty="0">
                          <a:latin typeface="Montserrat" panose="00000500000000000000" pitchFamily="2" charset="0"/>
                          <a:cs typeface="Arial"/>
                        </a:rPr>
                        <a:t> </a:t>
                      </a:r>
                      <a:r>
                        <a:rPr sz="1200" spc="0" dirty="0">
                          <a:latin typeface="Montserrat" panose="00000500000000000000" pitchFamily="2" charset="0"/>
                          <a:cs typeface="Arial"/>
                        </a:rPr>
                        <a:t>al</a:t>
                      </a:r>
                      <a:r>
                        <a:rPr sz="1200" spc="-5" dirty="0">
                          <a:latin typeface="Montserrat" panose="00000500000000000000" pitchFamily="2" charset="0"/>
                          <a:cs typeface="Arial"/>
                        </a:rPr>
                        <a:t>i</a:t>
                      </a:r>
                      <a:r>
                        <a:rPr sz="1200" spc="0" dirty="0">
                          <a:latin typeface="Montserrat" panose="00000500000000000000" pitchFamily="2" charset="0"/>
                          <a:cs typeface="Arial"/>
                        </a:rPr>
                        <a:t>en</a:t>
                      </a:r>
                      <a:r>
                        <a:rPr sz="1200" spc="-10" dirty="0">
                          <a:latin typeface="Montserrat" panose="00000500000000000000" pitchFamily="2" charset="0"/>
                          <a:cs typeface="Arial"/>
                        </a:rPr>
                        <a:t>a</a:t>
                      </a:r>
                      <a:r>
                        <a:rPr sz="1200" spc="0" dirty="0">
                          <a:latin typeface="Montserrat" panose="00000500000000000000" pitchFamily="2" charset="0"/>
                          <a:cs typeface="Arial"/>
                        </a:rPr>
                        <a:t>ting</a:t>
                      </a:r>
                      <a:r>
                        <a:rPr sz="1200" spc="-40" dirty="0">
                          <a:latin typeface="Montserrat" panose="00000500000000000000" pitchFamily="2" charset="0"/>
                          <a:cs typeface="Arial"/>
                        </a:rPr>
                        <a:t> </a:t>
                      </a:r>
                      <a:r>
                        <a:rPr sz="1200" spc="0" dirty="0">
                          <a:latin typeface="Montserrat" panose="00000500000000000000" pitchFamily="2" charset="0"/>
                          <a:cs typeface="Arial"/>
                        </a:rPr>
                        <a:t>ot</a:t>
                      </a:r>
                      <a:r>
                        <a:rPr sz="1200" spc="5" dirty="0">
                          <a:latin typeface="Montserrat" panose="00000500000000000000" pitchFamily="2" charset="0"/>
                          <a:cs typeface="Arial"/>
                        </a:rPr>
                        <a:t>h</a:t>
                      </a:r>
                      <a:r>
                        <a:rPr sz="1200" spc="0" dirty="0">
                          <a:latin typeface="Montserrat" panose="00000500000000000000" pitchFamily="2" charset="0"/>
                          <a:cs typeface="Arial"/>
                        </a:rPr>
                        <a:t>ers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271042">
                <a:tc>
                  <a:txBody>
                    <a:bodyPr/>
                    <a:lstStyle/>
                    <a:p>
                      <a:pPr marL="85090">
                        <a:lnSpc>
                          <a:spcPct val="100000"/>
                        </a:lnSpc>
                      </a:pPr>
                      <a:r>
                        <a:rPr sz="1200" spc="-120" dirty="0">
                          <a:latin typeface="Montserrat" panose="00000500000000000000" pitchFamily="2" charset="0"/>
                          <a:cs typeface="Arial"/>
                        </a:rPr>
                        <a:t>Y</a:t>
                      </a:r>
                      <a:r>
                        <a:rPr sz="1200" spc="0" dirty="0">
                          <a:latin typeface="Montserrat" panose="00000500000000000000" pitchFamily="2" charset="0"/>
                          <a:cs typeface="Arial"/>
                        </a:rPr>
                        <a:t>ou</a:t>
                      </a:r>
                      <a:r>
                        <a:rPr sz="1200" spc="-5" dirty="0">
                          <a:latin typeface="Montserrat" panose="00000500000000000000" pitchFamily="2" charset="0"/>
                          <a:cs typeface="Arial"/>
                        </a:rPr>
                        <a:t> </a:t>
                      </a:r>
                      <a:r>
                        <a:rPr sz="1200" spc="0" dirty="0">
                          <a:latin typeface="Montserrat" panose="00000500000000000000" pitchFamily="2" charset="0"/>
                          <a:cs typeface="Arial"/>
                        </a:rPr>
                        <a:t>are</a:t>
                      </a:r>
                      <a:r>
                        <a:rPr sz="1200" spc="-10" dirty="0">
                          <a:latin typeface="Montserrat" panose="00000500000000000000" pitchFamily="2" charset="0"/>
                          <a:cs typeface="Arial"/>
                        </a:rPr>
                        <a:t> </a:t>
                      </a:r>
                      <a:r>
                        <a:rPr sz="1200" spc="0" dirty="0">
                          <a:latin typeface="Montserrat" panose="00000500000000000000" pitchFamily="2" charset="0"/>
                          <a:cs typeface="Arial"/>
                        </a:rPr>
                        <a:t>okay</a:t>
                      </a:r>
                      <a:r>
                        <a:rPr sz="1200" spc="-15" dirty="0">
                          <a:latin typeface="Montserrat" panose="00000500000000000000" pitchFamily="2" charset="0"/>
                          <a:cs typeface="Arial"/>
                        </a:rPr>
                        <a:t> </a:t>
                      </a:r>
                      <a:r>
                        <a:rPr sz="1200" spc="0" dirty="0">
                          <a:latin typeface="Montserrat" panose="00000500000000000000" pitchFamily="2" charset="0"/>
                          <a:cs typeface="Arial"/>
                        </a:rPr>
                        <a:t>-</a:t>
                      </a:r>
                      <a:r>
                        <a:rPr sz="1200" spc="10" dirty="0">
                          <a:latin typeface="Montserrat" panose="00000500000000000000" pitchFamily="2" charset="0"/>
                          <a:cs typeface="Arial"/>
                        </a:rPr>
                        <a:t> </a:t>
                      </a:r>
                      <a:r>
                        <a:rPr sz="1200" spc="0" dirty="0">
                          <a:latin typeface="Montserrat" panose="00000500000000000000" pitchFamily="2" charset="0"/>
                          <a:cs typeface="Arial"/>
                        </a:rPr>
                        <a:t>I</a:t>
                      </a:r>
                      <a:r>
                        <a:rPr sz="1200" spc="5" dirty="0">
                          <a:latin typeface="Montserrat" panose="00000500000000000000" pitchFamily="2" charset="0"/>
                          <a:cs typeface="Arial"/>
                        </a:rPr>
                        <a:t> </a:t>
                      </a:r>
                      <a:r>
                        <a:rPr sz="1200" spc="0" dirty="0">
                          <a:latin typeface="Montserrat" panose="00000500000000000000" pitchFamily="2" charset="0"/>
                          <a:cs typeface="Arial"/>
                        </a:rPr>
                        <a:t>am</a:t>
                      </a:r>
                      <a:r>
                        <a:rPr sz="1200" spc="-5" dirty="0">
                          <a:latin typeface="Montserrat" panose="00000500000000000000" pitchFamily="2" charset="0"/>
                          <a:cs typeface="Arial"/>
                        </a:rPr>
                        <a:t> </a:t>
                      </a:r>
                      <a:r>
                        <a:rPr sz="1200" spc="0" dirty="0">
                          <a:latin typeface="Montserrat" panose="00000500000000000000" pitchFamily="2" charset="0"/>
                          <a:cs typeface="Arial"/>
                        </a:rPr>
                        <a:t>not</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200" dirty="0">
                          <a:latin typeface="Montserrat" panose="00000500000000000000" pitchFamily="2" charset="0"/>
                          <a:cs typeface="Arial"/>
                        </a:rPr>
                        <a:t>I</a:t>
                      </a:r>
                      <a:r>
                        <a:rPr sz="1200" spc="5" dirty="0">
                          <a:latin typeface="Montserrat" panose="00000500000000000000" pitchFamily="2" charset="0"/>
                          <a:cs typeface="Arial"/>
                        </a:rPr>
                        <a:t> </a:t>
                      </a:r>
                      <a:r>
                        <a:rPr sz="1200" spc="0" dirty="0">
                          <a:latin typeface="Montserrat" panose="00000500000000000000" pitchFamily="2" charset="0"/>
                          <a:cs typeface="Arial"/>
                        </a:rPr>
                        <a:t>am</a:t>
                      </a:r>
                      <a:r>
                        <a:rPr sz="1200" spc="-5" dirty="0">
                          <a:latin typeface="Montserrat" panose="00000500000000000000" pitchFamily="2" charset="0"/>
                          <a:cs typeface="Arial"/>
                        </a:rPr>
                        <a:t> </a:t>
                      </a:r>
                      <a:r>
                        <a:rPr sz="1200" spc="0" dirty="0">
                          <a:latin typeface="Montserrat" panose="00000500000000000000" pitchFamily="2" charset="0"/>
                          <a:cs typeface="Arial"/>
                        </a:rPr>
                        <a:t>okay</a:t>
                      </a:r>
                      <a:r>
                        <a:rPr sz="1200" spc="-15" dirty="0">
                          <a:latin typeface="Montserrat" panose="00000500000000000000" pitchFamily="2" charset="0"/>
                          <a:cs typeface="Arial"/>
                        </a:rPr>
                        <a:t> </a:t>
                      </a:r>
                      <a:r>
                        <a:rPr sz="1200" spc="0" dirty="0">
                          <a:latin typeface="Montserrat" panose="00000500000000000000" pitchFamily="2" charset="0"/>
                          <a:cs typeface="Arial"/>
                        </a:rPr>
                        <a:t>–</a:t>
                      </a:r>
                      <a:r>
                        <a:rPr sz="1200" spc="5" dirty="0">
                          <a:latin typeface="Montserrat" panose="00000500000000000000" pitchFamily="2" charset="0"/>
                          <a:cs typeface="Arial"/>
                        </a:rPr>
                        <a:t> </a:t>
                      </a:r>
                      <a:r>
                        <a:rPr sz="1200" spc="-15" dirty="0">
                          <a:latin typeface="Montserrat" panose="00000500000000000000" pitchFamily="2" charset="0"/>
                          <a:cs typeface="Arial"/>
                        </a:rPr>
                        <a:t>y</a:t>
                      </a:r>
                      <a:r>
                        <a:rPr sz="1200" spc="0" dirty="0">
                          <a:latin typeface="Montserrat" panose="00000500000000000000" pitchFamily="2" charset="0"/>
                          <a:cs typeface="Arial"/>
                        </a:rPr>
                        <a:t>ou</a:t>
                      </a:r>
                      <a:r>
                        <a:rPr sz="1200" spc="-5" dirty="0">
                          <a:latin typeface="Montserrat" panose="00000500000000000000" pitchFamily="2" charset="0"/>
                          <a:cs typeface="Arial"/>
                        </a:rPr>
                        <a:t> </a:t>
                      </a:r>
                      <a:r>
                        <a:rPr sz="1200" spc="0" dirty="0">
                          <a:latin typeface="Montserrat" panose="00000500000000000000" pitchFamily="2" charset="0"/>
                          <a:cs typeface="Arial"/>
                        </a:rPr>
                        <a:t>are</a:t>
                      </a:r>
                      <a:r>
                        <a:rPr sz="1200" spc="-10" dirty="0">
                          <a:latin typeface="Montserrat" panose="00000500000000000000" pitchFamily="2" charset="0"/>
                          <a:cs typeface="Arial"/>
                        </a:rPr>
                        <a:t> </a:t>
                      </a:r>
                      <a:r>
                        <a:rPr sz="1200" spc="0" dirty="0">
                          <a:latin typeface="Montserrat" panose="00000500000000000000" pitchFamily="2" charset="0"/>
                          <a:cs typeface="Arial"/>
                        </a:rPr>
                        <a:t>not</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Both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200" dirty="0">
                          <a:latin typeface="Montserrat" panose="00000500000000000000" pitchFamily="2" charset="0"/>
                          <a:cs typeface="Arial"/>
                        </a:rPr>
                        <a:t>I’m</a:t>
                      </a:r>
                      <a:r>
                        <a:rPr sz="1200" spc="-5" dirty="0">
                          <a:latin typeface="Montserrat" panose="00000500000000000000" pitchFamily="2" charset="0"/>
                          <a:cs typeface="Arial"/>
                        </a:rPr>
                        <a:t> </a:t>
                      </a:r>
                      <a:r>
                        <a:rPr sz="1200" spc="0" dirty="0">
                          <a:latin typeface="Montserrat" panose="00000500000000000000" pitchFamily="2" charset="0"/>
                          <a:cs typeface="Arial"/>
                        </a:rPr>
                        <a:t>oka</a:t>
                      </a:r>
                      <a:r>
                        <a:rPr sz="1200" spc="-100" dirty="0">
                          <a:latin typeface="Montserrat" panose="00000500000000000000" pitchFamily="2" charset="0"/>
                          <a:cs typeface="Arial"/>
                        </a:rPr>
                        <a:t>y</a:t>
                      </a:r>
                      <a:r>
                        <a:rPr sz="1200" spc="0" dirty="0">
                          <a:latin typeface="Montserrat" panose="00000500000000000000" pitchFamily="2" charset="0"/>
                          <a:cs typeface="Arial"/>
                        </a:rPr>
                        <a:t>, </a:t>
                      </a:r>
                      <a:r>
                        <a:rPr sz="1200" spc="-15" dirty="0">
                          <a:latin typeface="Montserrat" panose="00000500000000000000" pitchFamily="2" charset="0"/>
                          <a:cs typeface="Arial"/>
                        </a:rPr>
                        <a:t>y</a:t>
                      </a:r>
                      <a:r>
                        <a:rPr sz="1200" spc="0" dirty="0">
                          <a:latin typeface="Montserrat" panose="00000500000000000000" pitchFamily="2" charset="0"/>
                          <a:cs typeface="Arial"/>
                        </a:rPr>
                        <a:t>ou</a:t>
                      </a:r>
                      <a:r>
                        <a:rPr sz="1200" spc="-5" dirty="0">
                          <a:latin typeface="Montserrat" panose="00000500000000000000" pitchFamily="2" charset="0"/>
                          <a:cs typeface="Arial"/>
                        </a:rPr>
                        <a:t> </a:t>
                      </a:r>
                      <a:r>
                        <a:rPr sz="1200" spc="0" dirty="0">
                          <a:latin typeface="Montserrat" panose="00000500000000000000" pitchFamily="2" charset="0"/>
                          <a:cs typeface="Arial"/>
                        </a:rPr>
                        <a:t>are</a:t>
                      </a:r>
                      <a:r>
                        <a:rPr sz="1200" spc="-10" dirty="0">
                          <a:latin typeface="Montserrat" panose="00000500000000000000" pitchFamily="2" charset="0"/>
                          <a:cs typeface="Arial"/>
                        </a:rPr>
                        <a:t> </a:t>
                      </a:r>
                      <a:r>
                        <a:rPr sz="1200" spc="0" dirty="0">
                          <a:latin typeface="Montserrat" panose="00000500000000000000" pitchFamily="2" charset="0"/>
                          <a:cs typeface="Arial"/>
                        </a:rPr>
                        <a:t>okay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983297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0" name="object 2"/>
          <p:cNvSpPr txBox="1">
            <a:spLocks noChangeArrowheads="1"/>
          </p:cNvSpPr>
          <p:nvPr/>
        </p:nvSpPr>
        <p:spPr bwMode="auto">
          <a:xfrm>
            <a:off x="2642303" y="1085046"/>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graphicFrame>
        <p:nvGraphicFramePr>
          <p:cNvPr id="3" name="Table 2"/>
          <p:cNvGraphicFramePr>
            <a:graphicFrameLocks noGrp="1"/>
          </p:cNvGraphicFramePr>
          <p:nvPr>
            <p:extLst>
              <p:ext uri="{D42A27DB-BD31-4B8C-83A1-F6EECF244321}">
                <p14:modId xmlns:p14="http://schemas.microsoft.com/office/powerpoint/2010/main" val="3227280724"/>
              </p:ext>
            </p:extLst>
          </p:nvPr>
        </p:nvGraphicFramePr>
        <p:xfrm>
          <a:off x="2642303" y="1818411"/>
          <a:ext cx="8514647" cy="3986845"/>
        </p:xfrm>
        <a:graphic>
          <a:graphicData uri="http://schemas.openxmlformats.org/drawingml/2006/table">
            <a:tbl>
              <a:tblPr firstRow="1" bandRow="1">
                <a:tableStyleId>{2D5ABB26-0587-4C30-8999-92F81FD0307C}</a:tableStyleId>
              </a:tblPr>
              <a:tblGrid>
                <a:gridCol w="3852286">
                  <a:extLst>
                    <a:ext uri="{9D8B030D-6E8A-4147-A177-3AD203B41FA5}">
                      <a16:colId xmlns:a16="http://schemas.microsoft.com/office/drawing/2014/main" val="20000"/>
                    </a:ext>
                  </a:extLst>
                </a:gridCol>
                <a:gridCol w="4662361">
                  <a:extLst>
                    <a:ext uri="{9D8B030D-6E8A-4147-A177-3AD203B41FA5}">
                      <a16:colId xmlns:a16="http://schemas.microsoft.com/office/drawing/2014/main" val="20001"/>
                    </a:ext>
                  </a:extLst>
                </a:gridCol>
              </a:tblGrid>
              <a:tr h="285747">
                <a:tc gridSpan="2">
                  <a:txBody>
                    <a:bodyPr/>
                    <a:lstStyle/>
                    <a:p>
                      <a:pPr marL="85090">
                        <a:lnSpc>
                          <a:spcPts val="2160"/>
                        </a:lnSpc>
                        <a:spcAft>
                          <a:spcPts val="600"/>
                        </a:spcAft>
                      </a:pPr>
                      <a:r>
                        <a:rPr sz="1400" b="1" dirty="0">
                          <a:latin typeface="Montserrat" panose="00000500000000000000" pitchFamily="2" charset="0"/>
                          <a:cs typeface="Arial"/>
                        </a:rPr>
                        <a:t>Extr</a:t>
                      </a:r>
                      <a:r>
                        <a:rPr sz="1400" b="1" spc="-5" dirty="0">
                          <a:latin typeface="Montserrat" panose="00000500000000000000" pitchFamily="2" charset="0"/>
                          <a:cs typeface="Arial"/>
                        </a:rPr>
                        <a:t>o</a:t>
                      </a:r>
                      <a:r>
                        <a:rPr sz="1400" b="1" spc="-40" dirty="0">
                          <a:latin typeface="Montserrat" panose="00000500000000000000" pitchFamily="2" charset="0"/>
                          <a:cs typeface="Arial"/>
                        </a:rPr>
                        <a:t>v</a:t>
                      </a:r>
                      <a:r>
                        <a:rPr sz="1400" b="1" spc="0" dirty="0">
                          <a:latin typeface="Montserrat" panose="00000500000000000000" pitchFamily="2" charset="0"/>
                          <a:cs typeface="Arial"/>
                        </a:rPr>
                        <a:t>erts</a:t>
                      </a:r>
                      <a:r>
                        <a:rPr sz="1400" b="1" spc="55" dirty="0">
                          <a:latin typeface="Montserrat" panose="00000500000000000000" pitchFamily="2" charset="0"/>
                          <a:cs typeface="Arial"/>
                        </a:rPr>
                        <a:t> </a:t>
                      </a:r>
                      <a:r>
                        <a:rPr sz="1400" b="1" spc="-40" dirty="0">
                          <a:latin typeface="Montserrat" panose="00000500000000000000" pitchFamily="2" charset="0"/>
                          <a:cs typeface="Arial"/>
                        </a:rPr>
                        <a:t>v</a:t>
                      </a:r>
                      <a:r>
                        <a:rPr sz="1400" b="1" spc="0" dirty="0">
                          <a:latin typeface="Montserrat" panose="00000500000000000000" pitchFamily="2" charset="0"/>
                          <a:cs typeface="Arial"/>
                        </a:rPr>
                        <a:t>s</a:t>
                      </a:r>
                      <a:r>
                        <a:rPr sz="1400" b="1" spc="35" dirty="0">
                          <a:latin typeface="Montserrat" panose="00000500000000000000" pitchFamily="2" charset="0"/>
                          <a:cs typeface="Arial"/>
                        </a:rPr>
                        <a:t> </a:t>
                      </a:r>
                      <a:r>
                        <a:rPr sz="1400" b="1" spc="0" dirty="0">
                          <a:latin typeface="Montserrat" panose="00000500000000000000" pitchFamily="2" charset="0"/>
                          <a:cs typeface="Arial"/>
                        </a:rPr>
                        <a:t>I</a:t>
                      </a:r>
                      <a:r>
                        <a:rPr sz="1400" b="1" spc="-5" dirty="0">
                          <a:latin typeface="Montserrat" panose="00000500000000000000" pitchFamily="2" charset="0"/>
                          <a:cs typeface="Arial"/>
                        </a:rPr>
                        <a:t>n</a:t>
                      </a:r>
                      <a:r>
                        <a:rPr sz="1400" b="1" spc="0" dirty="0">
                          <a:latin typeface="Montserrat" panose="00000500000000000000" pitchFamily="2" charset="0"/>
                          <a:cs typeface="Arial"/>
                        </a:rPr>
                        <a:t>tr</a:t>
                      </a:r>
                      <a:r>
                        <a:rPr sz="1400" b="1" spc="-5" dirty="0">
                          <a:latin typeface="Montserrat" panose="00000500000000000000" pitchFamily="2" charset="0"/>
                          <a:cs typeface="Arial"/>
                        </a:rPr>
                        <a:t>o</a:t>
                      </a:r>
                      <a:r>
                        <a:rPr sz="1400" b="1" spc="-40" dirty="0">
                          <a:latin typeface="Montserrat" panose="00000500000000000000" pitchFamily="2" charset="0"/>
                          <a:cs typeface="Arial"/>
                        </a:rPr>
                        <a:t>v</a:t>
                      </a:r>
                      <a:r>
                        <a:rPr sz="1400" b="1" spc="0" dirty="0">
                          <a:latin typeface="Montserrat" panose="00000500000000000000" pitchFamily="2" charset="0"/>
                          <a:cs typeface="Arial"/>
                        </a:rPr>
                        <a:t>e</a:t>
                      </a:r>
                      <a:r>
                        <a:rPr sz="1400" b="1" spc="10" dirty="0">
                          <a:latin typeface="Montserrat" panose="00000500000000000000" pitchFamily="2" charset="0"/>
                          <a:cs typeface="Arial"/>
                        </a:rPr>
                        <a:t>r</a:t>
                      </a:r>
                      <a:r>
                        <a:rPr sz="1400" b="1" spc="0" dirty="0">
                          <a:latin typeface="Montserrat" panose="00000500000000000000" pitchFamily="2" charset="0"/>
                          <a:cs typeface="Arial"/>
                        </a:rPr>
                        <a:t>ts</a:t>
                      </a:r>
                      <a:r>
                        <a:rPr sz="1400" b="1" spc="60" dirty="0">
                          <a:latin typeface="Montserrat" panose="00000500000000000000" pitchFamily="2" charset="0"/>
                          <a:cs typeface="Arial"/>
                        </a:rPr>
                        <a:t> </a:t>
                      </a:r>
                      <a:r>
                        <a:rPr sz="1400" b="1" spc="0" dirty="0">
                          <a:latin typeface="Montserrat" panose="00000500000000000000" pitchFamily="2" charset="0"/>
                          <a:cs typeface="Arial"/>
                        </a:rPr>
                        <a:t>–</a:t>
                      </a:r>
                      <a:r>
                        <a:rPr sz="1400" b="1" spc="10" dirty="0">
                          <a:latin typeface="Montserrat" panose="00000500000000000000" pitchFamily="2" charset="0"/>
                          <a:cs typeface="Arial"/>
                        </a:rPr>
                        <a:t> </a:t>
                      </a:r>
                      <a:r>
                        <a:rPr sz="1400" b="1" spc="40" dirty="0">
                          <a:latin typeface="Montserrat" panose="00000500000000000000" pitchFamily="2" charset="0"/>
                          <a:cs typeface="Arial"/>
                        </a:rPr>
                        <a:t>w</a:t>
                      </a:r>
                      <a:r>
                        <a:rPr sz="1400" b="1" spc="0" dirty="0">
                          <a:latin typeface="Montserrat" panose="00000500000000000000" pitchFamily="2" charset="0"/>
                          <a:cs typeface="Arial"/>
                        </a:rPr>
                        <a:t>h</a:t>
                      </a:r>
                      <a:r>
                        <a:rPr sz="1400" b="1" spc="-5" dirty="0">
                          <a:latin typeface="Montserrat" panose="00000500000000000000" pitchFamily="2" charset="0"/>
                          <a:cs typeface="Arial"/>
                        </a:rPr>
                        <a:t>e</a:t>
                      </a:r>
                      <a:r>
                        <a:rPr sz="1400" b="1" spc="0" dirty="0">
                          <a:latin typeface="Montserrat" panose="00000500000000000000" pitchFamily="2" charset="0"/>
                          <a:cs typeface="Arial"/>
                        </a:rPr>
                        <a:t>re</a:t>
                      </a:r>
                      <a:r>
                        <a:rPr sz="1400" b="1" spc="-25" dirty="0">
                          <a:latin typeface="Montserrat" panose="00000500000000000000" pitchFamily="2" charset="0"/>
                          <a:cs typeface="Arial"/>
                        </a:rPr>
                        <a:t> </a:t>
                      </a:r>
                      <a:r>
                        <a:rPr sz="1400" b="1" spc="40" dirty="0">
                          <a:latin typeface="Montserrat" panose="00000500000000000000" pitchFamily="2" charset="0"/>
                          <a:cs typeface="Arial"/>
                        </a:rPr>
                        <a:t>w</a:t>
                      </a:r>
                      <a:r>
                        <a:rPr sz="1400" b="1" spc="0" dirty="0">
                          <a:latin typeface="Montserrat" panose="00000500000000000000" pitchFamily="2" charset="0"/>
                          <a:cs typeface="Arial"/>
                        </a:rPr>
                        <a:t>e</a:t>
                      </a:r>
                      <a:r>
                        <a:rPr sz="1400" b="1" spc="-40" dirty="0">
                          <a:latin typeface="Montserrat" panose="00000500000000000000" pitchFamily="2" charset="0"/>
                          <a:cs typeface="Arial"/>
                        </a:rPr>
                        <a:t> </a:t>
                      </a:r>
                      <a:r>
                        <a:rPr sz="1400" b="1" spc="0" dirty="0">
                          <a:latin typeface="Montserrat" panose="00000500000000000000" pitchFamily="2" charset="0"/>
                          <a:cs typeface="Arial"/>
                        </a:rPr>
                        <a:t>g</a:t>
                      </a:r>
                      <a:r>
                        <a:rPr sz="1400" b="1" spc="-5" dirty="0">
                          <a:latin typeface="Montserrat" panose="00000500000000000000" pitchFamily="2" charset="0"/>
                          <a:cs typeface="Arial"/>
                        </a:rPr>
                        <a:t>e</a:t>
                      </a:r>
                      <a:r>
                        <a:rPr sz="1400" b="1" spc="0" dirty="0">
                          <a:latin typeface="Montserrat" panose="00000500000000000000" pitchFamily="2" charset="0"/>
                          <a:cs typeface="Arial"/>
                        </a:rPr>
                        <a:t>t</a:t>
                      </a:r>
                      <a:r>
                        <a:rPr sz="1400" b="1" spc="15" dirty="0">
                          <a:latin typeface="Montserrat" panose="00000500000000000000" pitchFamily="2" charset="0"/>
                          <a:cs typeface="Arial"/>
                        </a:rPr>
                        <a:t> </a:t>
                      </a:r>
                      <a:r>
                        <a:rPr sz="1400" b="1" spc="0" dirty="0">
                          <a:latin typeface="Montserrat" panose="00000500000000000000" pitchFamily="2" charset="0"/>
                          <a:cs typeface="Arial"/>
                        </a:rPr>
                        <a:t>o</a:t>
                      </a:r>
                      <a:r>
                        <a:rPr sz="1400" b="1" spc="-10" dirty="0">
                          <a:latin typeface="Montserrat" panose="00000500000000000000" pitchFamily="2" charset="0"/>
                          <a:cs typeface="Arial"/>
                        </a:rPr>
                        <a:t>u</a:t>
                      </a:r>
                      <a:r>
                        <a:rPr sz="1400" b="1" spc="0" dirty="0">
                          <a:latin typeface="Montserrat" panose="00000500000000000000" pitchFamily="2" charset="0"/>
                          <a:cs typeface="Arial"/>
                        </a:rPr>
                        <a:t>r</a:t>
                      </a:r>
                      <a:r>
                        <a:rPr sz="1400" b="1" spc="10" dirty="0">
                          <a:latin typeface="Montserrat" panose="00000500000000000000" pitchFamily="2" charset="0"/>
                          <a:cs typeface="Arial"/>
                        </a:rPr>
                        <a:t> </a:t>
                      </a:r>
                      <a:r>
                        <a:rPr sz="1400" b="1" spc="0" dirty="0">
                          <a:latin typeface="Montserrat" panose="00000500000000000000" pitchFamily="2" charset="0"/>
                          <a:cs typeface="Arial"/>
                        </a:rPr>
                        <a:t>e</a:t>
                      </a:r>
                      <a:r>
                        <a:rPr sz="1400" b="1" spc="-5" dirty="0">
                          <a:latin typeface="Montserrat" panose="00000500000000000000" pitchFamily="2" charset="0"/>
                          <a:cs typeface="Arial"/>
                        </a:rPr>
                        <a:t>n</a:t>
                      </a:r>
                      <a:r>
                        <a:rPr sz="1400" b="1" spc="0" dirty="0">
                          <a:latin typeface="Montserrat" panose="00000500000000000000" pitchFamily="2" charset="0"/>
                          <a:cs typeface="Arial"/>
                        </a:rPr>
                        <a:t>ergy</a:t>
                      </a:r>
                      <a:endParaRPr sz="14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243852">
                <a:tc>
                  <a:txBody>
                    <a:bodyPr/>
                    <a:lstStyle/>
                    <a:p>
                      <a:pPr marL="85090">
                        <a:lnSpc>
                          <a:spcPts val="2160"/>
                        </a:lnSpc>
                        <a:spcAft>
                          <a:spcPts val="600"/>
                        </a:spcAft>
                      </a:pPr>
                      <a:r>
                        <a:rPr sz="1400" dirty="0">
                          <a:latin typeface="Montserrat" panose="00000500000000000000" pitchFamily="2" charset="0"/>
                          <a:cs typeface="Arial"/>
                        </a:rPr>
                        <a:t>Ext</a:t>
                      </a:r>
                      <a:r>
                        <a:rPr sz="1400" spc="-5" dirty="0">
                          <a:latin typeface="Montserrat" panose="00000500000000000000" pitchFamily="2" charset="0"/>
                          <a:cs typeface="Arial"/>
                        </a:rPr>
                        <a:t>r</a:t>
                      </a:r>
                      <a:r>
                        <a:rPr sz="1400" spc="0" dirty="0">
                          <a:latin typeface="Montserrat" panose="00000500000000000000" pitchFamily="2" charset="0"/>
                          <a:cs typeface="Arial"/>
                        </a:rPr>
                        <a:t>overts</a:t>
                      </a:r>
                      <a:endParaRPr sz="14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spcAft>
                          <a:spcPts val="600"/>
                        </a:spcAft>
                      </a:pPr>
                      <a:r>
                        <a:rPr sz="1400" dirty="0">
                          <a:latin typeface="Montserrat" panose="00000500000000000000" pitchFamily="2" charset="0"/>
                          <a:cs typeface="Arial"/>
                        </a:rPr>
                        <a:t>Introv</a:t>
                      </a:r>
                      <a:r>
                        <a:rPr sz="1400" spc="5" dirty="0">
                          <a:latin typeface="Montserrat" panose="00000500000000000000" pitchFamily="2" charset="0"/>
                          <a:cs typeface="Arial"/>
                        </a:rPr>
                        <a:t>e</a:t>
                      </a:r>
                      <a:r>
                        <a:rPr sz="1400" spc="0" dirty="0">
                          <a:latin typeface="Montserrat" panose="00000500000000000000" pitchFamily="2" charset="0"/>
                          <a:cs typeface="Arial"/>
                        </a:rPr>
                        <a:t>rts</a:t>
                      </a:r>
                      <a:endParaRPr sz="14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862141">
                <a:tc>
                  <a:txBody>
                    <a:bodyPr/>
                    <a:lstStyle/>
                    <a:p>
                      <a:pPr marL="85090" marR="189230">
                        <a:lnSpc>
                          <a:spcPts val="2160"/>
                        </a:lnSpc>
                        <a:spcAft>
                          <a:spcPts val="600"/>
                        </a:spcAft>
                      </a:pPr>
                      <a:r>
                        <a:rPr sz="1200" dirty="0">
                          <a:latin typeface="Montserrat" panose="00000500000000000000" pitchFamily="2" charset="0"/>
                          <a:cs typeface="Arial"/>
                        </a:rPr>
                        <a:t>A</a:t>
                      </a:r>
                      <a:r>
                        <a:rPr sz="1200" spc="5" dirty="0">
                          <a:latin typeface="Montserrat" panose="00000500000000000000" pitchFamily="2" charset="0"/>
                          <a:cs typeface="Arial"/>
                        </a:rPr>
                        <a:t>c</a:t>
                      </a:r>
                      <a:r>
                        <a:rPr sz="1200" spc="0" dirty="0">
                          <a:latin typeface="Montserrat" panose="00000500000000000000" pitchFamily="2" charset="0"/>
                          <a:cs typeface="Arial"/>
                        </a:rPr>
                        <a:t>t</a:t>
                      </a:r>
                      <a:r>
                        <a:rPr sz="1200" spc="-15" dirty="0">
                          <a:latin typeface="Montserrat" panose="00000500000000000000" pitchFamily="2" charset="0"/>
                          <a:cs typeface="Arial"/>
                        </a:rPr>
                        <a:t> </a:t>
                      </a:r>
                      <a:r>
                        <a:rPr sz="1200" spc="0" dirty="0">
                          <a:latin typeface="Montserrat" panose="00000500000000000000" pitchFamily="2" charset="0"/>
                          <a:cs typeface="Arial"/>
                        </a:rPr>
                        <a:t>or</a:t>
                      </a:r>
                      <a:r>
                        <a:rPr sz="1200" spc="-15" dirty="0">
                          <a:latin typeface="Montserrat" panose="00000500000000000000" pitchFamily="2" charset="0"/>
                          <a:cs typeface="Arial"/>
                        </a:rPr>
                        <a:t> </a:t>
                      </a:r>
                      <a:r>
                        <a:rPr sz="1200" spc="0" dirty="0">
                          <a:latin typeface="Montserrat" panose="00000500000000000000" pitchFamily="2" charset="0"/>
                          <a:cs typeface="Arial"/>
                        </a:rPr>
                        <a:t>speak</a:t>
                      </a:r>
                      <a:r>
                        <a:rPr sz="1200" spc="-25" dirty="0">
                          <a:latin typeface="Montserrat" panose="00000500000000000000" pitchFamily="2" charset="0"/>
                          <a:cs typeface="Arial"/>
                        </a:rPr>
                        <a:t> </a:t>
                      </a:r>
                      <a:r>
                        <a:rPr sz="1200" spc="5" dirty="0">
                          <a:latin typeface="Montserrat" panose="00000500000000000000" pitchFamily="2" charset="0"/>
                          <a:cs typeface="Arial"/>
                        </a:rPr>
                        <a:t>f</a:t>
                      </a:r>
                      <a:r>
                        <a:rPr sz="1200" spc="0" dirty="0">
                          <a:latin typeface="Montserrat" panose="00000500000000000000" pitchFamily="2" charset="0"/>
                          <a:cs typeface="Arial"/>
                        </a:rPr>
                        <a:t>ir</a:t>
                      </a:r>
                      <a:r>
                        <a:rPr sz="1200" spc="5" dirty="0">
                          <a:latin typeface="Montserrat" panose="00000500000000000000" pitchFamily="2" charset="0"/>
                          <a:cs typeface="Arial"/>
                        </a:rPr>
                        <a:t>st</a:t>
                      </a:r>
                      <a:r>
                        <a:rPr sz="1200" spc="0" dirty="0">
                          <a:latin typeface="Montserrat" panose="00000500000000000000" pitchFamily="2" charset="0"/>
                          <a:cs typeface="Arial"/>
                        </a:rPr>
                        <a:t>,</a:t>
                      </a:r>
                      <a:r>
                        <a:rPr sz="1200" spc="-35"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hen</a:t>
                      </a:r>
                      <a:r>
                        <a:rPr sz="1200" spc="-20"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hink </a:t>
                      </a:r>
                      <a:endParaRPr lang="en-US" sz="1200" spc="0" dirty="0">
                        <a:latin typeface="Montserrat" panose="00000500000000000000" pitchFamily="2" charset="0"/>
                        <a:cs typeface="Arial"/>
                      </a:endParaRPr>
                    </a:p>
                    <a:p>
                      <a:pPr marL="85090" marR="189230">
                        <a:lnSpc>
                          <a:spcPts val="2160"/>
                        </a:lnSpc>
                        <a:spcAft>
                          <a:spcPts val="600"/>
                        </a:spcAft>
                      </a:pPr>
                      <a:r>
                        <a:rPr sz="1200" spc="0" dirty="0">
                          <a:latin typeface="Montserrat" panose="00000500000000000000" pitchFamily="2" charset="0"/>
                          <a:cs typeface="Arial"/>
                        </a:rPr>
                        <a:t>Like</a:t>
                      </a:r>
                      <a:r>
                        <a:rPr sz="1200" spc="-20" dirty="0">
                          <a:latin typeface="Montserrat" panose="00000500000000000000" pitchFamily="2" charset="0"/>
                          <a:cs typeface="Arial"/>
                        </a:rPr>
                        <a:t> v</a:t>
                      </a:r>
                      <a:r>
                        <a:rPr sz="1200" spc="0" dirty="0">
                          <a:latin typeface="Montserrat" panose="00000500000000000000" pitchFamily="2" charset="0"/>
                          <a:cs typeface="Arial"/>
                        </a:rPr>
                        <a:t>arie</a:t>
                      </a:r>
                      <a:r>
                        <a:rPr sz="1200" spc="5" dirty="0">
                          <a:latin typeface="Montserrat" panose="00000500000000000000" pitchFamily="2" charset="0"/>
                          <a:cs typeface="Arial"/>
                        </a:rPr>
                        <a:t>t</a:t>
                      </a:r>
                      <a:r>
                        <a:rPr sz="1200" spc="0" dirty="0">
                          <a:latin typeface="Montserrat" panose="00000500000000000000" pitchFamily="2" charset="0"/>
                          <a:cs typeface="Arial"/>
                        </a:rPr>
                        <a:t>y</a:t>
                      </a:r>
                      <a:r>
                        <a:rPr sz="1200" spc="-15" dirty="0">
                          <a:latin typeface="Montserrat" panose="00000500000000000000" pitchFamily="2" charset="0"/>
                          <a:cs typeface="Arial"/>
                        </a:rPr>
                        <a:t> </a:t>
                      </a:r>
                      <a:r>
                        <a:rPr sz="1200" spc="0" dirty="0">
                          <a:latin typeface="Montserrat" panose="00000500000000000000" pitchFamily="2" charset="0"/>
                          <a:cs typeface="Arial"/>
                        </a:rPr>
                        <a:t>and</a:t>
                      </a:r>
                      <a:r>
                        <a:rPr sz="1200" spc="-20" dirty="0">
                          <a:latin typeface="Montserrat" panose="00000500000000000000" pitchFamily="2" charset="0"/>
                          <a:cs typeface="Arial"/>
                        </a:rPr>
                        <a:t> </a:t>
                      </a:r>
                      <a:r>
                        <a:rPr sz="1200" spc="0" dirty="0">
                          <a:latin typeface="Montserrat" panose="00000500000000000000" pitchFamily="2" charset="0"/>
                          <a:cs typeface="Arial"/>
                        </a:rPr>
                        <a:t>ac</a:t>
                      </a:r>
                      <a:r>
                        <a:rPr sz="1200" spc="5" dirty="0">
                          <a:latin typeface="Montserrat" panose="00000500000000000000" pitchFamily="2" charset="0"/>
                          <a:cs typeface="Arial"/>
                        </a:rPr>
                        <a:t>t</a:t>
                      </a:r>
                      <a:r>
                        <a:rPr sz="1200" spc="0" dirty="0">
                          <a:latin typeface="Montserrat" panose="00000500000000000000" pitchFamily="2" charset="0"/>
                          <a:cs typeface="Arial"/>
                        </a:rPr>
                        <a:t>ion </a:t>
                      </a:r>
                      <a:endParaRPr lang="en-US" sz="1200" spc="0" dirty="0">
                        <a:latin typeface="Montserrat" panose="00000500000000000000" pitchFamily="2" charset="0"/>
                        <a:cs typeface="Arial"/>
                      </a:endParaRPr>
                    </a:p>
                    <a:p>
                      <a:pPr marL="85090" marR="189230">
                        <a:lnSpc>
                          <a:spcPts val="2160"/>
                        </a:lnSpc>
                        <a:spcAft>
                          <a:spcPts val="600"/>
                        </a:spcAft>
                      </a:pPr>
                      <a:r>
                        <a:rPr sz="1200" spc="0" dirty="0">
                          <a:latin typeface="Montserrat" panose="00000500000000000000" pitchFamily="2" charset="0"/>
                          <a:cs typeface="Arial"/>
                        </a:rPr>
                        <a:t>Seek</a:t>
                      </a:r>
                      <a:r>
                        <a:rPr sz="1200" spc="-15" dirty="0">
                          <a:latin typeface="Montserrat" panose="00000500000000000000" pitchFamily="2" charset="0"/>
                          <a:cs typeface="Arial"/>
                        </a:rPr>
                        <a:t> </a:t>
                      </a:r>
                      <a:r>
                        <a:rPr sz="1200" spc="0" dirty="0">
                          <a:latin typeface="Montserrat" panose="00000500000000000000" pitchFamily="2" charset="0"/>
                          <a:cs typeface="Arial"/>
                        </a:rPr>
                        <a:t>in</a:t>
                      </a:r>
                      <a:r>
                        <a:rPr sz="1200" spc="5" dirty="0">
                          <a:latin typeface="Montserrat" panose="00000500000000000000" pitchFamily="2" charset="0"/>
                          <a:cs typeface="Arial"/>
                        </a:rPr>
                        <a:t>t</a:t>
                      </a:r>
                      <a:r>
                        <a:rPr sz="1200" spc="0" dirty="0">
                          <a:latin typeface="Montserrat" panose="00000500000000000000" pitchFamily="2" charset="0"/>
                          <a:cs typeface="Arial"/>
                        </a:rPr>
                        <a:t>erac</a:t>
                      </a:r>
                      <a:r>
                        <a:rPr sz="1200" spc="-5" dirty="0">
                          <a:latin typeface="Montserrat" panose="00000500000000000000" pitchFamily="2" charset="0"/>
                          <a:cs typeface="Arial"/>
                        </a:rPr>
                        <a:t>t</a:t>
                      </a:r>
                      <a:r>
                        <a:rPr sz="1200" spc="0" dirty="0">
                          <a:latin typeface="Montserrat" panose="00000500000000000000" pitchFamily="2" charset="0"/>
                          <a:cs typeface="Arial"/>
                        </a:rPr>
                        <a:t>ion</a:t>
                      </a:r>
                      <a:endParaRPr sz="1200" dirty="0">
                        <a:latin typeface="Montserrat" panose="00000500000000000000" pitchFamily="2" charset="0"/>
                        <a:cs typeface="Arial"/>
                      </a:endParaRPr>
                    </a:p>
                    <a:p>
                      <a:pPr marL="85090" marR="1052195">
                        <a:lnSpc>
                          <a:spcPts val="2160"/>
                        </a:lnSpc>
                        <a:spcAft>
                          <a:spcPts val="600"/>
                        </a:spcAft>
                      </a:pPr>
                      <a:r>
                        <a:rPr sz="1200" spc="-5" dirty="0">
                          <a:latin typeface="Montserrat" panose="00000500000000000000" pitchFamily="2" charset="0"/>
                          <a:cs typeface="Arial"/>
                        </a:rPr>
                        <a:t>Enjo</a:t>
                      </a:r>
                      <a:r>
                        <a:rPr sz="1200" spc="0" dirty="0">
                          <a:latin typeface="Montserrat" panose="00000500000000000000" pitchFamily="2" charset="0"/>
                          <a:cs typeface="Arial"/>
                        </a:rPr>
                        <a:t>y</a:t>
                      </a:r>
                      <a:r>
                        <a:rPr sz="1200" spc="-10" dirty="0">
                          <a:latin typeface="Montserrat" panose="00000500000000000000" pitchFamily="2" charset="0"/>
                          <a:cs typeface="Arial"/>
                        </a:rPr>
                        <a:t> </a:t>
                      </a:r>
                      <a:r>
                        <a:rPr sz="1200" spc="0" dirty="0">
                          <a:latin typeface="Montserrat" panose="00000500000000000000" pitchFamily="2" charset="0"/>
                          <a:cs typeface="Arial"/>
                        </a:rPr>
                        <a:t>groups </a:t>
                      </a:r>
                      <a:endParaRPr lang="en-US" sz="1200" spc="0" dirty="0">
                        <a:latin typeface="Montserrat" panose="00000500000000000000" pitchFamily="2" charset="0"/>
                        <a:cs typeface="Arial"/>
                      </a:endParaRPr>
                    </a:p>
                    <a:p>
                      <a:pPr marL="85090" marR="1052195">
                        <a:lnSpc>
                          <a:spcPts val="2160"/>
                        </a:lnSpc>
                        <a:spcAft>
                          <a:spcPts val="600"/>
                        </a:spcAft>
                      </a:pPr>
                      <a:r>
                        <a:rPr sz="1200" spc="0" dirty="0">
                          <a:latin typeface="Montserrat" panose="00000500000000000000" pitchFamily="2" charset="0"/>
                          <a:cs typeface="Arial"/>
                        </a:rPr>
                        <a:t>E</a:t>
                      </a:r>
                      <a:r>
                        <a:rPr sz="1200" spc="-20" dirty="0">
                          <a:latin typeface="Montserrat" panose="00000500000000000000" pitchFamily="2" charset="0"/>
                          <a:cs typeface="Arial"/>
                        </a:rPr>
                        <a:t>x</a:t>
                      </a:r>
                      <a:r>
                        <a:rPr sz="1200" spc="0" dirty="0">
                          <a:latin typeface="Montserrat" panose="00000500000000000000" pitchFamily="2" charset="0"/>
                          <a:cs typeface="Arial"/>
                        </a:rPr>
                        <a:t>pe</a:t>
                      </a:r>
                      <a:r>
                        <a:rPr sz="1200" spc="-10" dirty="0">
                          <a:latin typeface="Montserrat" panose="00000500000000000000" pitchFamily="2" charset="0"/>
                          <a:cs typeface="Arial"/>
                        </a:rPr>
                        <a:t>n</a:t>
                      </a:r>
                      <a:r>
                        <a:rPr sz="1200" spc="0" dirty="0">
                          <a:latin typeface="Montserrat" panose="00000500000000000000" pitchFamily="2" charset="0"/>
                          <a:cs typeface="Arial"/>
                        </a:rPr>
                        <a:t>d</a:t>
                      </a:r>
                      <a:r>
                        <a:rPr sz="1200" spc="-10" dirty="0">
                          <a:latin typeface="Montserrat" panose="00000500000000000000" pitchFamily="2" charset="0"/>
                          <a:cs typeface="Arial"/>
                        </a:rPr>
                        <a:t> </a:t>
                      </a:r>
                      <a:r>
                        <a:rPr sz="1200" spc="0" dirty="0">
                          <a:latin typeface="Montserrat" panose="00000500000000000000" pitchFamily="2" charset="0"/>
                          <a:cs typeface="Arial"/>
                        </a:rPr>
                        <a:t>en</a:t>
                      </a:r>
                      <a:r>
                        <a:rPr sz="1200" spc="-10" dirty="0">
                          <a:latin typeface="Montserrat" panose="00000500000000000000" pitchFamily="2" charset="0"/>
                          <a:cs typeface="Arial"/>
                        </a:rPr>
                        <a:t>e</a:t>
                      </a:r>
                      <a:r>
                        <a:rPr sz="1200" spc="0" dirty="0">
                          <a:latin typeface="Montserrat" panose="00000500000000000000" pitchFamily="2" charset="0"/>
                          <a:cs typeface="Arial"/>
                        </a:rPr>
                        <a:t>rgy </a:t>
                      </a:r>
                      <a:endParaRPr lang="en-US" sz="1200" spc="0" dirty="0">
                        <a:latin typeface="Montserrat" panose="00000500000000000000" pitchFamily="2" charset="0"/>
                        <a:cs typeface="Arial"/>
                      </a:endParaRPr>
                    </a:p>
                    <a:p>
                      <a:pPr marL="85090" marR="1052195">
                        <a:lnSpc>
                          <a:spcPts val="2160"/>
                        </a:lnSpc>
                        <a:spcAft>
                          <a:spcPts val="600"/>
                        </a:spcAft>
                      </a:pPr>
                      <a:r>
                        <a:rPr sz="1200" spc="-5" dirty="0">
                          <a:latin typeface="Montserrat" panose="00000500000000000000" pitchFamily="2" charset="0"/>
                          <a:cs typeface="Arial"/>
                        </a:rPr>
                        <a:t>T</a:t>
                      </a:r>
                      <a:r>
                        <a:rPr sz="1200" spc="0" dirty="0">
                          <a:latin typeface="Montserrat" panose="00000500000000000000" pitchFamily="2" charset="0"/>
                          <a:cs typeface="Arial"/>
                        </a:rPr>
                        <a:t>hink</a:t>
                      </a:r>
                      <a:r>
                        <a:rPr sz="1200" spc="-15" dirty="0">
                          <a:latin typeface="Montserrat" panose="00000500000000000000" pitchFamily="2" charset="0"/>
                          <a:cs typeface="Arial"/>
                        </a:rPr>
                        <a:t> </a:t>
                      </a:r>
                      <a:r>
                        <a:rPr sz="1200" spc="0" dirty="0">
                          <a:latin typeface="Montserrat" panose="00000500000000000000" pitchFamily="2" charset="0"/>
                          <a:cs typeface="Arial"/>
                        </a:rPr>
                        <a:t>out</a:t>
                      </a:r>
                      <a:r>
                        <a:rPr sz="1200" spc="-25" dirty="0">
                          <a:latin typeface="Montserrat" panose="00000500000000000000" pitchFamily="2" charset="0"/>
                          <a:cs typeface="Arial"/>
                        </a:rPr>
                        <a:t> </a:t>
                      </a:r>
                      <a:r>
                        <a:rPr sz="1200" spc="0" dirty="0">
                          <a:latin typeface="Montserrat" panose="00000500000000000000" pitchFamily="2" charset="0"/>
                          <a:cs typeface="Arial"/>
                        </a:rPr>
                        <a:t>loud </a:t>
                      </a:r>
                      <a:endParaRPr lang="en-US" sz="1200" spc="0" dirty="0">
                        <a:latin typeface="Montserrat" panose="00000500000000000000" pitchFamily="2" charset="0"/>
                        <a:cs typeface="Arial"/>
                      </a:endParaRPr>
                    </a:p>
                    <a:p>
                      <a:pPr marL="85090" marR="1052195">
                        <a:lnSpc>
                          <a:spcPts val="2160"/>
                        </a:lnSpc>
                        <a:spcAft>
                          <a:spcPts val="600"/>
                        </a:spcAft>
                      </a:pPr>
                      <a:r>
                        <a:rPr sz="1200" spc="0" dirty="0">
                          <a:latin typeface="Montserrat" panose="00000500000000000000" pitchFamily="2" charset="0"/>
                          <a:cs typeface="Arial"/>
                        </a:rPr>
                        <a:t>Enjoy</a:t>
                      </a:r>
                      <a:r>
                        <a:rPr sz="1200" spc="-15" dirty="0">
                          <a:latin typeface="Montserrat" panose="00000500000000000000" pitchFamily="2" charset="0"/>
                          <a:cs typeface="Arial"/>
                        </a:rPr>
                        <a:t> </a:t>
                      </a:r>
                      <a:r>
                        <a:rPr sz="1200" spc="0" dirty="0">
                          <a:latin typeface="Montserrat" panose="00000500000000000000" pitchFamily="2" charset="0"/>
                          <a:cs typeface="Arial"/>
                        </a:rPr>
                        <a:t>discus</a:t>
                      </a:r>
                      <a:r>
                        <a:rPr sz="1200" spc="-10" dirty="0">
                          <a:latin typeface="Montserrat" panose="00000500000000000000" pitchFamily="2" charset="0"/>
                          <a:cs typeface="Arial"/>
                        </a:rPr>
                        <a:t>s</a:t>
                      </a:r>
                      <a:r>
                        <a:rPr sz="1200" spc="0" dirty="0">
                          <a:latin typeface="Montserrat" panose="00000500000000000000" pitchFamily="2" charset="0"/>
                          <a:cs typeface="Arial"/>
                        </a:rPr>
                        <a:t>ing </a:t>
                      </a:r>
                      <a:endParaRPr lang="en-US" sz="1200" spc="0" dirty="0">
                        <a:latin typeface="Montserrat" panose="00000500000000000000" pitchFamily="2" charset="0"/>
                        <a:cs typeface="Arial"/>
                      </a:endParaRPr>
                    </a:p>
                    <a:p>
                      <a:pPr marL="85090" marR="1052195">
                        <a:lnSpc>
                          <a:spcPts val="2160"/>
                        </a:lnSpc>
                        <a:spcAft>
                          <a:spcPts val="600"/>
                        </a:spcAft>
                      </a:pPr>
                      <a:r>
                        <a:rPr sz="1200" spc="-5" dirty="0">
                          <a:latin typeface="Montserrat" panose="00000500000000000000" pitchFamily="2" charset="0"/>
                          <a:cs typeface="Arial"/>
                        </a:rPr>
                        <a:t>F</a:t>
                      </a:r>
                      <a:r>
                        <a:rPr sz="1200" spc="0" dirty="0">
                          <a:latin typeface="Montserrat" panose="00000500000000000000" pitchFamily="2" charset="0"/>
                          <a:cs typeface="Arial"/>
                        </a:rPr>
                        <a:t>ocus</a:t>
                      </a:r>
                      <a:r>
                        <a:rPr sz="1200" spc="-25" dirty="0">
                          <a:latin typeface="Montserrat" panose="00000500000000000000" pitchFamily="2" charset="0"/>
                          <a:cs typeface="Arial"/>
                        </a:rPr>
                        <a:t> </a:t>
                      </a:r>
                      <a:r>
                        <a:rPr sz="1200" spc="0" dirty="0">
                          <a:latin typeface="Montserrat" panose="00000500000000000000" pitchFamily="2" charset="0"/>
                          <a:cs typeface="Arial"/>
                        </a:rPr>
                        <a:t>out</a:t>
                      </a:r>
                      <a:r>
                        <a:rPr sz="1200" spc="-20" dirty="0">
                          <a:latin typeface="Montserrat" panose="00000500000000000000" pitchFamily="2" charset="0"/>
                          <a:cs typeface="Arial"/>
                        </a:rPr>
                        <a:t>w</a:t>
                      </a:r>
                      <a:r>
                        <a:rPr sz="1200" spc="0" dirty="0">
                          <a:latin typeface="Montserrat" panose="00000500000000000000" pitchFamily="2" charset="0"/>
                          <a:cs typeface="Arial"/>
                        </a:rPr>
                        <a:t>ardly </a:t>
                      </a:r>
                      <a:endParaRPr lang="en-US" sz="1200" spc="0" dirty="0">
                        <a:latin typeface="Montserrat" panose="00000500000000000000" pitchFamily="2" charset="0"/>
                        <a:cs typeface="Arial"/>
                      </a:endParaRPr>
                    </a:p>
                    <a:p>
                      <a:pPr marL="85090" marR="1052195">
                        <a:lnSpc>
                          <a:spcPts val="2160"/>
                        </a:lnSpc>
                        <a:spcAft>
                          <a:spcPts val="600"/>
                        </a:spcAft>
                      </a:pPr>
                      <a:r>
                        <a:rPr sz="1200" spc="0" dirty="0">
                          <a:latin typeface="Montserrat" panose="00000500000000000000" pitchFamily="2" charset="0"/>
                          <a:cs typeface="Arial"/>
                        </a:rPr>
                        <a:t>Ou</a:t>
                      </a:r>
                      <a:r>
                        <a:rPr sz="1200" spc="5" dirty="0">
                          <a:latin typeface="Montserrat" panose="00000500000000000000" pitchFamily="2" charset="0"/>
                          <a:cs typeface="Arial"/>
                        </a:rPr>
                        <a:t>t</a:t>
                      </a:r>
                      <a:r>
                        <a:rPr sz="1200" spc="0" dirty="0">
                          <a:latin typeface="Montserrat" panose="00000500000000000000" pitchFamily="2" charset="0"/>
                          <a:cs typeface="Arial"/>
                        </a:rPr>
                        <a:t>going </a:t>
                      </a:r>
                      <a:endParaRPr lang="en-US" sz="1200" spc="0" dirty="0">
                        <a:latin typeface="Montserrat" panose="00000500000000000000" pitchFamily="2" charset="0"/>
                        <a:cs typeface="Arial"/>
                      </a:endParaRPr>
                    </a:p>
                    <a:p>
                      <a:pPr marL="85090" marR="1052195">
                        <a:lnSpc>
                          <a:spcPts val="2160"/>
                        </a:lnSpc>
                        <a:spcAft>
                          <a:spcPts val="600"/>
                        </a:spcAft>
                      </a:pPr>
                      <a:r>
                        <a:rPr sz="1200" spc="-160" dirty="0">
                          <a:latin typeface="Montserrat" panose="00000500000000000000" pitchFamily="2" charset="0"/>
                          <a:cs typeface="Arial"/>
                        </a:rPr>
                        <a:t>T</a:t>
                      </a:r>
                      <a:r>
                        <a:rPr sz="1200" spc="0" dirty="0">
                          <a:latin typeface="Montserrat" panose="00000500000000000000" pitchFamily="2" charset="0"/>
                          <a:cs typeface="Arial"/>
                        </a:rPr>
                        <a:t>alka</a:t>
                      </a:r>
                      <a:r>
                        <a:rPr sz="1200" spc="5" dirty="0">
                          <a:latin typeface="Montserrat" panose="00000500000000000000" pitchFamily="2" charset="0"/>
                          <a:cs typeface="Arial"/>
                        </a:rPr>
                        <a:t>t</a:t>
                      </a:r>
                      <a:r>
                        <a:rPr sz="1200" spc="0" dirty="0">
                          <a:latin typeface="Montserrat" panose="00000500000000000000" pitchFamily="2" charset="0"/>
                          <a:cs typeface="Arial"/>
                        </a:rPr>
                        <a:t>i</a:t>
                      </a:r>
                      <a:r>
                        <a:rPr sz="1200" spc="-20" dirty="0">
                          <a:latin typeface="Montserrat" panose="00000500000000000000" pitchFamily="2" charset="0"/>
                          <a:cs typeface="Arial"/>
                        </a:rPr>
                        <a:t>v</a:t>
                      </a:r>
                      <a:r>
                        <a:rPr sz="1200" spc="0" dirty="0">
                          <a:latin typeface="Montserrat" panose="00000500000000000000" pitchFamily="2" charset="0"/>
                          <a:cs typeface="Arial"/>
                        </a:rPr>
                        <a:t>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spcAft>
                          <a:spcPts val="600"/>
                        </a:spcAft>
                      </a:pPr>
                      <a:r>
                        <a:rPr sz="1200" spc="-5" dirty="0">
                          <a:latin typeface="Montserrat" panose="00000500000000000000" pitchFamily="2" charset="0"/>
                          <a:cs typeface="Arial"/>
                        </a:rPr>
                        <a:t>T</a:t>
                      </a:r>
                      <a:r>
                        <a:rPr sz="1200" spc="0" dirty="0">
                          <a:latin typeface="Montserrat" panose="00000500000000000000" pitchFamily="2" charset="0"/>
                          <a:cs typeface="Arial"/>
                        </a:rPr>
                        <a:t>hink</a:t>
                      </a:r>
                      <a:r>
                        <a:rPr sz="1200" spc="-15" dirty="0">
                          <a:latin typeface="Montserrat" panose="00000500000000000000" pitchFamily="2" charset="0"/>
                          <a:cs typeface="Arial"/>
                        </a:rPr>
                        <a:t> </a:t>
                      </a:r>
                      <a:r>
                        <a:rPr sz="1200" spc="5" dirty="0">
                          <a:latin typeface="Montserrat" panose="00000500000000000000" pitchFamily="2" charset="0"/>
                          <a:cs typeface="Arial"/>
                        </a:rPr>
                        <a:t>f</a:t>
                      </a:r>
                      <a:r>
                        <a:rPr sz="1200" spc="0" dirty="0">
                          <a:latin typeface="Montserrat" panose="00000500000000000000" pitchFamily="2" charset="0"/>
                          <a:cs typeface="Arial"/>
                        </a:rPr>
                        <a:t>ir</a:t>
                      </a:r>
                      <a:r>
                        <a:rPr sz="1200" spc="5" dirty="0">
                          <a:latin typeface="Montserrat" panose="00000500000000000000" pitchFamily="2" charset="0"/>
                          <a:cs typeface="Arial"/>
                        </a:rPr>
                        <a:t>st</a:t>
                      </a:r>
                      <a:r>
                        <a:rPr sz="1200" spc="0" dirty="0">
                          <a:latin typeface="Montserrat" panose="00000500000000000000" pitchFamily="2" charset="0"/>
                          <a:cs typeface="Arial"/>
                        </a:rPr>
                        <a:t>,</a:t>
                      </a:r>
                      <a:r>
                        <a:rPr sz="1200" spc="-35"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hen</a:t>
                      </a:r>
                      <a:r>
                        <a:rPr sz="1200" spc="-30" dirty="0">
                          <a:latin typeface="Montserrat" panose="00000500000000000000" pitchFamily="2" charset="0"/>
                          <a:cs typeface="Arial"/>
                        </a:rPr>
                        <a:t> </a:t>
                      </a:r>
                      <a:r>
                        <a:rPr sz="1200" spc="0" dirty="0">
                          <a:latin typeface="Montserrat" panose="00000500000000000000" pitchFamily="2" charset="0"/>
                          <a:cs typeface="Arial"/>
                        </a:rPr>
                        <a:t>act</a:t>
                      </a:r>
                      <a:r>
                        <a:rPr sz="1200" spc="-15" dirty="0">
                          <a:latin typeface="Montserrat" panose="00000500000000000000" pitchFamily="2" charset="0"/>
                          <a:cs typeface="Arial"/>
                        </a:rPr>
                        <a:t> </a:t>
                      </a:r>
                      <a:r>
                        <a:rPr sz="1200" spc="0" dirty="0">
                          <a:latin typeface="Montserrat" panose="00000500000000000000" pitchFamily="2" charset="0"/>
                          <a:cs typeface="Arial"/>
                        </a:rPr>
                        <a:t>or</a:t>
                      </a:r>
                      <a:r>
                        <a:rPr sz="1200" spc="-20" dirty="0">
                          <a:latin typeface="Montserrat" panose="00000500000000000000" pitchFamily="2" charset="0"/>
                          <a:cs typeface="Arial"/>
                        </a:rPr>
                        <a:t> </a:t>
                      </a:r>
                      <a:r>
                        <a:rPr sz="1200" spc="0" dirty="0">
                          <a:latin typeface="Montserrat" panose="00000500000000000000" pitchFamily="2" charset="0"/>
                          <a:cs typeface="Arial"/>
                        </a:rPr>
                        <a:t>speak</a:t>
                      </a:r>
                      <a:endParaRPr sz="1200" dirty="0">
                        <a:latin typeface="Montserrat" panose="00000500000000000000" pitchFamily="2" charset="0"/>
                        <a:cs typeface="Arial"/>
                      </a:endParaRPr>
                    </a:p>
                    <a:p>
                      <a:pPr marL="85725" marR="151130">
                        <a:lnSpc>
                          <a:spcPts val="2160"/>
                        </a:lnSpc>
                        <a:spcAft>
                          <a:spcPts val="600"/>
                        </a:spcAft>
                      </a:pPr>
                      <a:r>
                        <a:rPr sz="1200" dirty="0">
                          <a:latin typeface="Montserrat" panose="00000500000000000000" pitchFamily="2" charset="0"/>
                          <a:cs typeface="Arial"/>
                        </a:rPr>
                        <a:t>Like</a:t>
                      </a:r>
                      <a:r>
                        <a:rPr sz="1200" spc="-20"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o</a:t>
                      </a:r>
                      <a:r>
                        <a:rPr sz="1200" spc="-20" dirty="0">
                          <a:latin typeface="Montserrat" panose="00000500000000000000" pitchFamily="2" charset="0"/>
                          <a:cs typeface="Arial"/>
                        </a:rPr>
                        <a:t> </a:t>
                      </a:r>
                      <a:r>
                        <a:rPr sz="1200" spc="5" dirty="0">
                          <a:latin typeface="Montserrat" panose="00000500000000000000" pitchFamily="2" charset="0"/>
                          <a:cs typeface="Arial"/>
                        </a:rPr>
                        <a:t>f</a:t>
                      </a:r>
                      <a:r>
                        <a:rPr sz="1200" spc="0" dirty="0">
                          <a:latin typeface="Montserrat" panose="00000500000000000000" pitchFamily="2" charset="0"/>
                          <a:cs typeface="Arial"/>
                        </a:rPr>
                        <a:t>ocus</a:t>
                      </a:r>
                      <a:r>
                        <a:rPr sz="1200" spc="-40" dirty="0">
                          <a:latin typeface="Montserrat" panose="00000500000000000000" pitchFamily="2" charset="0"/>
                          <a:cs typeface="Arial"/>
                        </a:rPr>
                        <a:t> </a:t>
                      </a:r>
                      <a:r>
                        <a:rPr sz="1200" spc="0" dirty="0">
                          <a:latin typeface="Montserrat" panose="00000500000000000000" pitchFamily="2" charset="0"/>
                          <a:cs typeface="Arial"/>
                        </a:rPr>
                        <a:t>on</a:t>
                      </a:r>
                      <a:r>
                        <a:rPr sz="1200" spc="-5" dirty="0">
                          <a:latin typeface="Montserrat" panose="00000500000000000000" pitchFamily="2" charset="0"/>
                          <a:cs typeface="Arial"/>
                        </a:rPr>
                        <a:t> </a:t>
                      </a:r>
                      <a:r>
                        <a:rPr sz="1200" spc="0" dirty="0">
                          <a:latin typeface="Montserrat" panose="00000500000000000000" pitchFamily="2" charset="0"/>
                          <a:cs typeface="Arial"/>
                        </a:rPr>
                        <a:t>one</a:t>
                      </a:r>
                      <a:r>
                        <a:rPr sz="1200" spc="-20"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hing</a:t>
                      </a:r>
                      <a:r>
                        <a:rPr sz="1200" spc="-30" dirty="0">
                          <a:latin typeface="Montserrat" panose="00000500000000000000" pitchFamily="2" charset="0"/>
                          <a:cs typeface="Arial"/>
                        </a:rPr>
                        <a:t> </a:t>
                      </a:r>
                      <a:r>
                        <a:rPr sz="1200" spc="0" dirty="0">
                          <a:latin typeface="Montserrat" panose="00000500000000000000" pitchFamily="2" charset="0"/>
                          <a:cs typeface="Arial"/>
                        </a:rPr>
                        <a:t>at</a:t>
                      </a:r>
                      <a:r>
                        <a:rPr sz="1200" spc="-15" dirty="0">
                          <a:latin typeface="Montserrat" panose="00000500000000000000" pitchFamily="2" charset="0"/>
                          <a:cs typeface="Arial"/>
                        </a:rPr>
                        <a:t> </a:t>
                      </a:r>
                      <a:r>
                        <a:rPr sz="1200" spc="0" dirty="0">
                          <a:latin typeface="Montserrat" panose="00000500000000000000" pitchFamily="2" charset="0"/>
                          <a:cs typeface="Arial"/>
                        </a:rPr>
                        <a:t>a</a:t>
                      </a:r>
                      <a:r>
                        <a:rPr sz="1200" spc="-5"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i</a:t>
                      </a:r>
                      <a:r>
                        <a:rPr sz="1200" spc="-10" dirty="0">
                          <a:latin typeface="Montserrat" panose="00000500000000000000" pitchFamily="2" charset="0"/>
                          <a:cs typeface="Arial"/>
                        </a:rPr>
                        <a:t>m</a:t>
                      </a:r>
                      <a:r>
                        <a:rPr sz="1200" spc="0" dirty="0">
                          <a:latin typeface="Montserrat" panose="00000500000000000000" pitchFamily="2" charset="0"/>
                          <a:cs typeface="Arial"/>
                        </a:rPr>
                        <a:t>e </a:t>
                      </a:r>
                      <a:endParaRPr lang="en-US" sz="1200" spc="0" dirty="0">
                        <a:latin typeface="Montserrat" panose="00000500000000000000" pitchFamily="2" charset="0"/>
                        <a:cs typeface="Arial"/>
                      </a:endParaRPr>
                    </a:p>
                    <a:p>
                      <a:pPr marL="85725" marR="151130">
                        <a:lnSpc>
                          <a:spcPts val="2160"/>
                        </a:lnSpc>
                        <a:spcAft>
                          <a:spcPts val="600"/>
                        </a:spcAft>
                      </a:pPr>
                      <a:r>
                        <a:rPr sz="1200" spc="0" dirty="0">
                          <a:latin typeface="Montserrat" panose="00000500000000000000" pitchFamily="2" charset="0"/>
                          <a:cs typeface="Arial"/>
                        </a:rPr>
                        <a:t>Like</a:t>
                      </a:r>
                      <a:r>
                        <a:rPr sz="1200" spc="-20"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o</a:t>
                      </a:r>
                      <a:r>
                        <a:rPr sz="1200" spc="-20" dirty="0">
                          <a:latin typeface="Montserrat" panose="00000500000000000000" pitchFamily="2" charset="0"/>
                          <a:cs typeface="Arial"/>
                        </a:rPr>
                        <a:t> </a:t>
                      </a:r>
                      <a:r>
                        <a:rPr sz="1200" spc="0" dirty="0">
                          <a:latin typeface="Montserrat" panose="00000500000000000000" pitchFamily="2" charset="0"/>
                          <a:cs typeface="Arial"/>
                        </a:rPr>
                        <a:t>be</a:t>
                      </a:r>
                      <a:r>
                        <a:rPr sz="1200" spc="-20" dirty="0">
                          <a:latin typeface="Montserrat" panose="00000500000000000000" pitchFamily="2" charset="0"/>
                          <a:cs typeface="Arial"/>
                        </a:rPr>
                        <a:t> </a:t>
                      </a:r>
                      <a:r>
                        <a:rPr sz="1200" spc="0" dirty="0">
                          <a:latin typeface="Montserrat" panose="00000500000000000000" pitchFamily="2" charset="0"/>
                          <a:cs typeface="Arial"/>
                        </a:rPr>
                        <a:t>alone</a:t>
                      </a:r>
                      <a:endParaRPr sz="1200" dirty="0">
                        <a:latin typeface="Montserrat" panose="00000500000000000000" pitchFamily="2" charset="0"/>
                        <a:cs typeface="Arial"/>
                      </a:endParaRPr>
                    </a:p>
                    <a:p>
                      <a:pPr marL="85725" marR="1320800">
                        <a:lnSpc>
                          <a:spcPts val="2160"/>
                        </a:lnSpc>
                        <a:spcAft>
                          <a:spcPts val="600"/>
                        </a:spcAft>
                      </a:pPr>
                      <a:r>
                        <a:rPr sz="1200" dirty="0">
                          <a:latin typeface="Montserrat" panose="00000500000000000000" pitchFamily="2" charset="0"/>
                          <a:cs typeface="Arial"/>
                        </a:rPr>
                        <a:t>Enjoy</a:t>
                      </a:r>
                      <a:r>
                        <a:rPr sz="1200" spc="-15" dirty="0">
                          <a:latin typeface="Montserrat" panose="00000500000000000000" pitchFamily="2" charset="0"/>
                          <a:cs typeface="Arial"/>
                        </a:rPr>
                        <a:t> </a:t>
                      </a:r>
                      <a:r>
                        <a:rPr sz="1200" spc="0" dirty="0">
                          <a:latin typeface="Montserrat" panose="00000500000000000000" pitchFamily="2" charset="0"/>
                          <a:cs typeface="Arial"/>
                        </a:rPr>
                        <a:t>on</a:t>
                      </a:r>
                      <a:r>
                        <a:rPr sz="1200" spc="-5" dirty="0">
                          <a:latin typeface="Montserrat" panose="00000500000000000000" pitchFamily="2" charset="0"/>
                          <a:cs typeface="Arial"/>
                        </a:rPr>
                        <a:t>e</a:t>
                      </a:r>
                      <a:r>
                        <a:rPr sz="1200" spc="0" dirty="0">
                          <a:latin typeface="Montserrat" panose="00000500000000000000" pitchFamily="2" charset="0"/>
                          <a:cs typeface="Arial"/>
                        </a:rPr>
                        <a:t>-</a:t>
                      </a:r>
                      <a:r>
                        <a:rPr sz="1200" spc="-5" dirty="0">
                          <a:latin typeface="Montserrat" panose="00000500000000000000" pitchFamily="2" charset="0"/>
                          <a:cs typeface="Arial"/>
                        </a:rPr>
                        <a:t>on</a:t>
                      </a:r>
                      <a:r>
                        <a:rPr sz="1200" spc="0" dirty="0">
                          <a:latin typeface="Montserrat" panose="00000500000000000000" pitchFamily="2" charset="0"/>
                          <a:cs typeface="Arial"/>
                        </a:rPr>
                        <a:t>-o</a:t>
                      </a:r>
                      <a:r>
                        <a:rPr sz="1200" spc="-15" dirty="0">
                          <a:latin typeface="Montserrat" panose="00000500000000000000" pitchFamily="2" charset="0"/>
                          <a:cs typeface="Arial"/>
                        </a:rPr>
                        <a:t>n</a:t>
                      </a:r>
                      <a:r>
                        <a:rPr sz="1200" spc="0" dirty="0">
                          <a:latin typeface="Montserrat" panose="00000500000000000000" pitchFamily="2" charset="0"/>
                          <a:cs typeface="Arial"/>
                        </a:rPr>
                        <a:t>e </a:t>
                      </a:r>
                      <a:endParaRPr lang="en-US" sz="1200" spc="0" dirty="0">
                        <a:latin typeface="Montserrat" panose="00000500000000000000" pitchFamily="2" charset="0"/>
                        <a:cs typeface="Arial"/>
                      </a:endParaRPr>
                    </a:p>
                    <a:p>
                      <a:pPr marL="85725" marR="1320800">
                        <a:lnSpc>
                          <a:spcPts val="2160"/>
                        </a:lnSpc>
                        <a:spcAft>
                          <a:spcPts val="600"/>
                        </a:spcAft>
                      </a:pPr>
                      <a:r>
                        <a:rPr sz="1200" spc="-10" dirty="0">
                          <a:latin typeface="Montserrat" panose="00000500000000000000" pitchFamily="2" charset="0"/>
                          <a:cs typeface="Arial"/>
                        </a:rPr>
                        <a:t>C</a:t>
                      </a:r>
                      <a:r>
                        <a:rPr sz="1200" spc="0" dirty="0">
                          <a:latin typeface="Montserrat" panose="00000500000000000000" pitchFamily="2" charset="0"/>
                          <a:cs typeface="Arial"/>
                        </a:rPr>
                        <a:t>onser</a:t>
                      </a:r>
                      <a:r>
                        <a:rPr sz="1200" spc="-25" dirty="0">
                          <a:latin typeface="Montserrat" panose="00000500000000000000" pitchFamily="2" charset="0"/>
                          <a:cs typeface="Arial"/>
                        </a:rPr>
                        <a:t>v</a:t>
                      </a:r>
                      <a:r>
                        <a:rPr sz="1200" spc="0" dirty="0">
                          <a:latin typeface="Montserrat" panose="00000500000000000000" pitchFamily="2" charset="0"/>
                          <a:cs typeface="Arial"/>
                        </a:rPr>
                        <a:t>e</a:t>
                      </a:r>
                      <a:r>
                        <a:rPr sz="1200" spc="-20" dirty="0">
                          <a:latin typeface="Montserrat" panose="00000500000000000000" pitchFamily="2" charset="0"/>
                          <a:cs typeface="Arial"/>
                        </a:rPr>
                        <a:t> </a:t>
                      </a:r>
                      <a:r>
                        <a:rPr sz="1200" spc="0" dirty="0">
                          <a:latin typeface="Montserrat" panose="00000500000000000000" pitchFamily="2" charset="0"/>
                          <a:cs typeface="Arial"/>
                        </a:rPr>
                        <a:t>en</a:t>
                      </a:r>
                      <a:r>
                        <a:rPr sz="1200" spc="-10" dirty="0">
                          <a:latin typeface="Montserrat" panose="00000500000000000000" pitchFamily="2" charset="0"/>
                          <a:cs typeface="Arial"/>
                        </a:rPr>
                        <a:t>e</a:t>
                      </a:r>
                      <a:r>
                        <a:rPr sz="1200" spc="0" dirty="0">
                          <a:latin typeface="Montserrat" panose="00000500000000000000" pitchFamily="2" charset="0"/>
                          <a:cs typeface="Arial"/>
                        </a:rPr>
                        <a:t>rgy </a:t>
                      </a:r>
                      <a:endParaRPr lang="en-US" sz="1200" spc="0" dirty="0">
                        <a:latin typeface="Montserrat" panose="00000500000000000000" pitchFamily="2" charset="0"/>
                        <a:cs typeface="Arial"/>
                      </a:endParaRPr>
                    </a:p>
                    <a:p>
                      <a:pPr marL="85725" marR="1320800">
                        <a:lnSpc>
                          <a:spcPts val="2160"/>
                        </a:lnSpc>
                        <a:spcAft>
                          <a:spcPts val="600"/>
                        </a:spcAft>
                      </a:pPr>
                      <a:r>
                        <a:rPr sz="1200" spc="-5" dirty="0">
                          <a:latin typeface="Montserrat" panose="00000500000000000000" pitchFamily="2" charset="0"/>
                          <a:cs typeface="Arial"/>
                        </a:rPr>
                        <a:t>T</a:t>
                      </a:r>
                      <a:r>
                        <a:rPr sz="1200" spc="0" dirty="0">
                          <a:latin typeface="Montserrat" panose="00000500000000000000" pitchFamily="2" charset="0"/>
                          <a:cs typeface="Arial"/>
                        </a:rPr>
                        <a:t>hink</a:t>
                      </a:r>
                      <a:r>
                        <a:rPr sz="1200" spc="-15"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o</a:t>
                      </a:r>
                      <a:r>
                        <a:rPr sz="1200" spc="-20" dirty="0">
                          <a:latin typeface="Montserrat" panose="00000500000000000000" pitchFamily="2" charset="0"/>
                          <a:cs typeface="Arial"/>
                        </a:rPr>
                        <a:t> </a:t>
                      </a:r>
                      <a:r>
                        <a:rPr sz="1200" spc="5" dirty="0">
                          <a:latin typeface="Montserrat" panose="00000500000000000000" pitchFamily="2" charset="0"/>
                          <a:cs typeface="Arial"/>
                        </a:rPr>
                        <a:t>t</a:t>
                      </a:r>
                      <a:r>
                        <a:rPr sz="1200" spc="0" dirty="0">
                          <a:latin typeface="Montserrat" panose="00000500000000000000" pitchFamily="2" charset="0"/>
                          <a:cs typeface="Arial"/>
                        </a:rPr>
                        <a:t>he</a:t>
                      </a:r>
                      <a:r>
                        <a:rPr sz="1200" spc="-10" dirty="0">
                          <a:latin typeface="Montserrat" panose="00000500000000000000" pitchFamily="2" charset="0"/>
                          <a:cs typeface="Arial"/>
                        </a:rPr>
                        <a:t>m</a:t>
                      </a:r>
                      <a:r>
                        <a:rPr sz="1200" spc="0" dirty="0">
                          <a:latin typeface="Montserrat" panose="00000500000000000000" pitchFamily="2" charset="0"/>
                          <a:cs typeface="Arial"/>
                        </a:rPr>
                        <a:t>sel</a:t>
                      </a:r>
                      <a:r>
                        <a:rPr sz="1200" spc="-20" dirty="0">
                          <a:latin typeface="Montserrat" panose="00000500000000000000" pitchFamily="2" charset="0"/>
                          <a:cs typeface="Arial"/>
                        </a:rPr>
                        <a:t>v</a:t>
                      </a:r>
                      <a:r>
                        <a:rPr sz="1200" spc="0" dirty="0">
                          <a:latin typeface="Montserrat" panose="00000500000000000000" pitchFamily="2" charset="0"/>
                          <a:cs typeface="Arial"/>
                        </a:rPr>
                        <a:t>es </a:t>
                      </a:r>
                      <a:endParaRPr lang="en-US" sz="1200" spc="0" dirty="0">
                        <a:latin typeface="Montserrat" panose="00000500000000000000" pitchFamily="2" charset="0"/>
                        <a:cs typeface="Arial"/>
                      </a:endParaRPr>
                    </a:p>
                    <a:p>
                      <a:pPr marL="85725" marR="1320800">
                        <a:lnSpc>
                          <a:spcPts val="2160"/>
                        </a:lnSpc>
                        <a:spcAft>
                          <a:spcPts val="600"/>
                        </a:spcAft>
                      </a:pPr>
                      <a:r>
                        <a:rPr sz="1200" spc="0" dirty="0">
                          <a:latin typeface="Montserrat" panose="00000500000000000000" pitchFamily="2" charset="0"/>
                          <a:cs typeface="Arial"/>
                        </a:rPr>
                        <a:t>Enjoy</a:t>
                      </a:r>
                      <a:r>
                        <a:rPr sz="1200" spc="-15" dirty="0">
                          <a:latin typeface="Montserrat" panose="00000500000000000000" pitchFamily="2" charset="0"/>
                          <a:cs typeface="Arial"/>
                        </a:rPr>
                        <a:t> </a:t>
                      </a:r>
                      <a:r>
                        <a:rPr sz="1200" spc="0" dirty="0">
                          <a:latin typeface="Montserrat" panose="00000500000000000000" pitchFamily="2" charset="0"/>
                          <a:cs typeface="Arial"/>
                        </a:rPr>
                        <a:t>re</a:t>
                      </a:r>
                      <a:r>
                        <a:rPr sz="1200" spc="5" dirty="0">
                          <a:latin typeface="Montserrat" panose="00000500000000000000" pitchFamily="2" charset="0"/>
                          <a:cs typeface="Arial"/>
                        </a:rPr>
                        <a:t>f</a:t>
                      </a:r>
                      <a:r>
                        <a:rPr sz="1200" spc="0" dirty="0">
                          <a:latin typeface="Montserrat" panose="00000500000000000000" pitchFamily="2" charset="0"/>
                          <a:cs typeface="Arial"/>
                        </a:rPr>
                        <a:t>lec</a:t>
                      </a:r>
                      <a:r>
                        <a:rPr sz="1200" spc="5" dirty="0">
                          <a:latin typeface="Montserrat" panose="00000500000000000000" pitchFamily="2" charset="0"/>
                          <a:cs typeface="Arial"/>
                        </a:rPr>
                        <a:t>t</a:t>
                      </a:r>
                      <a:r>
                        <a:rPr sz="1200" spc="0" dirty="0">
                          <a:latin typeface="Montserrat" panose="00000500000000000000" pitchFamily="2" charset="0"/>
                          <a:cs typeface="Arial"/>
                        </a:rPr>
                        <a:t>i</a:t>
                      </a:r>
                      <a:r>
                        <a:rPr sz="1200" spc="-15" dirty="0">
                          <a:latin typeface="Montserrat" panose="00000500000000000000" pitchFamily="2" charset="0"/>
                          <a:cs typeface="Arial"/>
                        </a:rPr>
                        <a:t>n</a:t>
                      </a:r>
                      <a:r>
                        <a:rPr sz="1200" spc="0" dirty="0">
                          <a:latin typeface="Montserrat" panose="00000500000000000000" pitchFamily="2" charset="0"/>
                          <a:cs typeface="Arial"/>
                        </a:rPr>
                        <a:t>g </a:t>
                      </a:r>
                      <a:endParaRPr lang="en-US" sz="1200" spc="0" dirty="0">
                        <a:latin typeface="Montserrat" panose="00000500000000000000" pitchFamily="2" charset="0"/>
                        <a:cs typeface="Arial"/>
                      </a:endParaRPr>
                    </a:p>
                    <a:p>
                      <a:pPr marL="85725" marR="1320800">
                        <a:lnSpc>
                          <a:spcPts val="2160"/>
                        </a:lnSpc>
                        <a:spcAft>
                          <a:spcPts val="600"/>
                        </a:spcAft>
                      </a:pPr>
                      <a:r>
                        <a:rPr sz="1200" spc="-5" dirty="0">
                          <a:latin typeface="Montserrat" panose="00000500000000000000" pitchFamily="2" charset="0"/>
                          <a:cs typeface="Arial"/>
                        </a:rPr>
                        <a:t>F</a:t>
                      </a:r>
                      <a:r>
                        <a:rPr sz="1200" spc="0" dirty="0">
                          <a:latin typeface="Montserrat" panose="00000500000000000000" pitchFamily="2" charset="0"/>
                          <a:cs typeface="Arial"/>
                        </a:rPr>
                        <a:t>ocus</a:t>
                      </a:r>
                      <a:r>
                        <a:rPr sz="1200" spc="-25" dirty="0">
                          <a:latin typeface="Montserrat" panose="00000500000000000000" pitchFamily="2" charset="0"/>
                          <a:cs typeface="Arial"/>
                        </a:rPr>
                        <a:t> </a:t>
                      </a:r>
                      <a:r>
                        <a:rPr sz="1200" spc="0" dirty="0">
                          <a:latin typeface="Montserrat" panose="00000500000000000000" pitchFamily="2" charset="0"/>
                          <a:cs typeface="Arial"/>
                        </a:rPr>
                        <a:t>in</a:t>
                      </a:r>
                      <a:r>
                        <a:rPr sz="1200" spc="-20" dirty="0">
                          <a:latin typeface="Montserrat" panose="00000500000000000000" pitchFamily="2" charset="0"/>
                          <a:cs typeface="Arial"/>
                        </a:rPr>
                        <a:t>w</a:t>
                      </a:r>
                      <a:r>
                        <a:rPr sz="1200" spc="0" dirty="0">
                          <a:latin typeface="Montserrat" panose="00000500000000000000" pitchFamily="2" charset="0"/>
                          <a:cs typeface="Arial"/>
                        </a:rPr>
                        <a:t>ardly </a:t>
                      </a:r>
                      <a:endParaRPr lang="en-US" sz="1200" spc="0" dirty="0">
                        <a:latin typeface="Montserrat" panose="00000500000000000000" pitchFamily="2" charset="0"/>
                        <a:cs typeface="Arial"/>
                      </a:endParaRPr>
                    </a:p>
                    <a:p>
                      <a:pPr marL="85725" marR="1320800">
                        <a:lnSpc>
                          <a:spcPts val="2160"/>
                        </a:lnSpc>
                        <a:spcAft>
                          <a:spcPts val="600"/>
                        </a:spcAft>
                      </a:pPr>
                      <a:r>
                        <a:rPr sz="1200" spc="-10" dirty="0">
                          <a:latin typeface="Montserrat" panose="00000500000000000000" pitchFamily="2" charset="0"/>
                          <a:cs typeface="Arial"/>
                        </a:rPr>
                        <a:t>R</a:t>
                      </a:r>
                      <a:r>
                        <a:rPr sz="1200" spc="0" dirty="0">
                          <a:latin typeface="Montserrat" panose="00000500000000000000" pitchFamily="2" charset="0"/>
                          <a:cs typeface="Arial"/>
                        </a:rPr>
                        <a:t>eser</a:t>
                      </a:r>
                      <a:r>
                        <a:rPr sz="1200" spc="-20" dirty="0">
                          <a:latin typeface="Montserrat" panose="00000500000000000000" pitchFamily="2" charset="0"/>
                          <a:cs typeface="Arial"/>
                        </a:rPr>
                        <a:t>v</a:t>
                      </a:r>
                      <a:r>
                        <a:rPr sz="1200" spc="0" dirty="0">
                          <a:latin typeface="Montserrat" panose="00000500000000000000" pitchFamily="2" charset="0"/>
                          <a:cs typeface="Arial"/>
                        </a:rPr>
                        <a:t>ed</a:t>
                      </a:r>
                      <a:endParaRPr sz="1200" dirty="0">
                        <a:latin typeface="Montserrat" panose="00000500000000000000" pitchFamily="2" charset="0"/>
                        <a:cs typeface="Arial"/>
                      </a:endParaRPr>
                    </a:p>
                    <a:p>
                      <a:pPr marL="85725">
                        <a:lnSpc>
                          <a:spcPts val="2160"/>
                        </a:lnSpc>
                        <a:spcAft>
                          <a:spcPts val="600"/>
                        </a:spcAft>
                      </a:pPr>
                      <a:r>
                        <a:rPr sz="1200" spc="-5" dirty="0">
                          <a:latin typeface="Montserrat" panose="00000500000000000000" pitchFamily="2" charset="0"/>
                          <a:cs typeface="Arial"/>
                        </a:rPr>
                        <a:t>Quiet</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0828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0" name="object 2"/>
          <p:cNvSpPr txBox="1">
            <a:spLocks noChangeArrowheads="1"/>
          </p:cNvSpPr>
          <p:nvPr/>
        </p:nvSpPr>
        <p:spPr bwMode="auto">
          <a:xfrm>
            <a:off x="2642303" y="1078744"/>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graphicFrame>
        <p:nvGraphicFramePr>
          <p:cNvPr id="11" name="Table 10"/>
          <p:cNvGraphicFramePr>
            <a:graphicFrameLocks noGrp="1"/>
          </p:cNvGraphicFramePr>
          <p:nvPr>
            <p:extLst>
              <p:ext uri="{D42A27DB-BD31-4B8C-83A1-F6EECF244321}">
                <p14:modId xmlns:p14="http://schemas.microsoft.com/office/powerpoint/2010/main" val="2770311922"/>
              </p:ext>
            </p:extLst>
          </p:nvPr>
        </p:nvGraphicFramePr>
        <p:xfrm>
          <a:off x="2642303" y="1822557"/>
          <a:ext cx="8514647" cy="2920045"/>
        </p:xfrm>
        <a:graphic>
          <a:graphicData uri="http://schemas.openxmlformats.org/drawingml/2006/table">
            <a:tbl>
              <a:tblPr firstRow="1" bandRow="1">
                <a:tableStyleId>{2D5ABB26-0587-4C30-8999-92F81FD0307C}</a:tableStyleId>
              </a:tblPr>
              <a:tblGrid>
                <a:gridCol w="3852286">
                  <a:extLst>
                    <a:ext uri="{9D8B030D-6E8A-4147-A177-3AD203B41FA5}">
                      <a16:colId xmlns:a16="http://schemas.microsoft.com/office/drawing/2014/main" val="20000"/>
                    </a:ext>
                  </a:extLst>
                </a:gridCol>
                <a:gridCol w="4662361">
                  <a:extLst>
                    <a:ext uri="{9D8B030D-6E8A-4147-A177-3AD203B41FA5}">
                      <a16:colId xmlns:a16="http://schemas.microsoft.com/office/drawing/2014/main" val="20001"/>
                    </a:ext>
                  </a:extLst>
                </a:gridCol>
              </a:tblGrid>
              <a:tr h="285747">
                <a:tc gridSpan="2">
                  <a:txBody>
                    <a:bodyPr/>
                    <a:lstStyle/>
                    <a:p>
                      <a:pPr marL="85090" algn="l" defTabSz="1828800" rtl="0" eaLnBrk="1" latinLnBrk="0" hangingPunct="1">
                        <a:lnSpc>
                          <a:spcPts val="2160"/>
                        </a:lnSpc>
                        <a:spcAft>
                          <a:spcPts val="600"/>
                        </a:spcAft>
                      </a:pPr>
                      <a:r>
                        <a:rPr sz="1400" b="1" kern="1200" dirty="0">
                          <a:solidFill>
                            <a:schemeClr val="tx1"/>
                          </a:solidFill>
                          <a:latin typeface="Montserrat" panose="00000500000000000000" pitchFamily="2" charset="0"/>
                          <a:ea typeface="+mn-ea"/>
                          <a:cs typeface="Arial"/>
                        </a:rPr>
                        <a:t>Sensors vs Intuits – how we take in information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243852">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Sensors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Intuits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360622">
                <a:tc>
                  <a:txBody>
                    <a:bodyPr/>
                    <a:lstStyle/>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Prefer facts, concrete information </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More interested in what is actual </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Pay attention to specifics </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Practical and realistic</a:t>
                      </a:r>
                    </a:p>
                    <a:p>
                      <a:pPr marL="85090" marR="10687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Focus on the present </a:t>
                      </a:r>
                      <a:endParaRPr lang="en-US" sz="1200" kern="1200" dirty="0">
                        <a:solidFill>
                          <a:schemeClr val="tx1"/>
                        </a:solidFill>
                        <a:latin typeface="Montserrat" panose="00000500000000000000" pitchFamily="2" charset="0"/>
                        <a:ea typeface="+mn-ea"/>
                        <a:cs typeface="Arial"/>
                      </a:endParaRPr>
                    </a:p>
                    <a:p>
                      <a:pPr marL="85090" marR="10687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 common sense </a:t>
                      </a:r>
                      <a:endParaRPr lang="en-US" sz="1200" kern="1200" dirty="0">
                        <a:solidFill>
                          <a:schemeClr val="tx1"/>
                        </a:solidFill>
                        <a:latin typeface="Montserrat" panose="00000500000000000000" pitchFamily="2" charset="0"/>
                        <a:ea typeface="+mn-ea"/>
                        <a:cs typeface="Arial"/>
                      </a:endParaRPr>
                    </a:p>
                    <a:p>
                      <a:pPr marL="85090" marR="10687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Pragmatic</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57213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Prefer insights, abstract information </a:t>
                      </a:r>
                      <a:br>
                        <a:rPr lang="en-US" sz="1200" kern="1200" dirty="0">
                          <a:solidFill>
                            <a:schemeClr val="tx1"/>
                          </a:solidFill>
                          <a:latin typeface="Montserrat" panose="00000500000000000000" pitchFamily="2" charset="0"/>
                          <a:ea typeface="+mn-ea"/>
                          <a:cs typeface="Arial"/>
                        </a:rPr>
                      </a:br>
                      <a:r>
                        <a:rPr sz="1200" kern="1200" dirty="0">
                          <a:solidFill>
                            <a:schemeClr val="tx1"/>
                          </a:solidFill>
                          <a:latin typeface="Montserrat" panose="00000500000000000000" pitchFamily="2" charset="0"/>
                          <a:ea typeface="+mn-ea"/>
                          <a:cs typeface="Arial"/>
                        </a:rPr>
                        <a:t>More interested in what is possible </a:t>
                      </a:r>
                      <a:br>
                        <a:rPr lang="en-US" sz="1200" kern="1200" dirty="0">
                          <a:solidFill>
                            <a:schemeClr val="tx1"/>
                          </a:solidFill>
                          <a:latin typeface="Montserrat" panose="00000500000000000000" pitchFamily="2" charset="0"/>
                          <a:ea typeface="+mn-ea"/>
                          <a:cs typeface="Arial"/>
                        </a:rPr>
                      </a:br>
                      <a:r>
                        <a:rPr sz="1200" kern="1200" dirty="0">
                          <a:solidFill>
                            <a:schemeClr val="tx1"/>
                          </a:solidFill>
                          <a:latin typeface="Montserrat" panose="00000500000000000000" pitchFamily="2" charset="0"/>
                          <a:ea typeface="+mn-ea"/>
                          <a:cs typeface="Arial"/>
                        </a:rPr>
                        <a:t>Focus on the big picture</a:t>
                      </a:r>
                    </a:p>
                    <a:p>
                      <a:pPr marL="85090" marR="144272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Inspired and imaginative </a:t>
                      </a:r>
                      <a:endParaRPr lang="en-US" sz="1200" kern="1200" dirty="0">
                        <a:solidFill>
                          <a:schemeClr val="tx1"/>
                        </a:solidFill>
                        <a:latin typeface="Montserrat" panose="00000500000000000000" pitchFamily="2" charset="0"/>
                        <a:ea typeface="+mn-ea"/>
                        <a:cs typeface="Arial"/>
                      </a:endParaRPr>
                    </a:p>
                    <a:p>
                      <a:pPr marL="85090" marR="144272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Focus on the future </a:t>
                      </a:r>
                      <a:endParaRPr lang="en-US" sz="1200" kern="1200" dirty="0">
                        <a:solidFill>
                          <a:schemeClr val="tx1"/>
                        </a:solidFill>
                        <a:latin typeface="Montserrat" panose="00000500000000000000" pitchFamily="2" charset="0"/>
                        <a:ea typeface="+mn-ea"/>
                        <a:cs typeface="Arial"/>
                      </a:endParaRPr>
                    </a:p>
                    <a:p>
                      <a:pPr marL="85090" marR="144272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 innovation </a:t>
                      </a:r>
                      <a:endParaRPr lang="en-US" sz="1200" kern="1200" dirty="0">
                        <a:solidFill>
                          <a:schemeClr val="tx1"/>
                        </a:solidFill>
                        <a:latin typeface="Montserrat" panose="00000500000000000000" pitchFamily="2" charset="0"/>
                        <a:ea typeface="+mn-ea"/>
                        <a:cs typeface="Arial"/>
                      </a:endParaRPr>
                    </a:p>
                    <a:p>
                      <a:pPr marL="85090" marR="144272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Speculative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7493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p:cNvSpPr txBox="1"/>
          <p:nvPr/>
        </p:nvSpPr>
        <p:spPr>
          <a:xfrm>
            <a:off x="2642303" y="2088922"/>
            <a:ext cx="8514647" cy="2941448"/>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Give Flavors Time to Blend</a:t>
            </a:r>
            <a:endParaRPr lang="en-US" sz="1200" dirty="0">
              <a:latin typeface="Montserrat" panose="00000500000000000000" pitchFamily="2" charset="0"/>
              <a:cs typeface="Arial"/>
            </a:endParaRPr>
          </a:p>
          <a:p>
            <a:pPr>
              <a:lnSpc>
                <a:spcPts val="425"/>
              </a:lnSpc>
              <a:spcBef>
                <a:spcPts val="17"/>
              </a:spcBef>
            </a:pPr>
            <a:endParaRPr lang="en-US" sz="1200" dirty="0">
              <a:latin typeface="Montserrat" panose="00000500000000000000" pitchFamily="2" charset="0"/>
            </a:endParaRPr>
          </a:p>
          <a:p>
            <a:pPr>
              <a:lnSpc>
                <a:spcPts val="500"/>
              </a:lnSpc>
            </a:pPr>
            <a:endParaRPr lang="en-US" sz="1200" dirty="0">
              <a:latin typeface="Montserrat" panose="00000500000000000000" pitchFamily="2" charset="0"/>
            </a:endParaRPr>
          </a:p>
          <a:p>
            <a:pPr marL="6349" marR="6349">
              <a:lnSpc>
                <a:spcPct val="113599"/>
              </a:lnSpc>
            </a:pPr>
            <a:r>
              <a:rPr lang="en-US" sz="1200" dirty="0">
                <a:latin typeface="Montserrat" panose="00000500000000000000" pitchFamily="2" charset="0"/>
                <a:cs typeface="Arial"/>
              </a:rPr>
              <a:t>We sometimes short change ourselves of the full flavor of foods because we're in such a hurry </a:t>
            </a:r>
            <a:br>
              <a:rPr lang="en-US" sz="1200" dirty="0">
                <a:latin typeface="Montserrat" panose="00000500000000000000" pitchFamily="2" charset="0"/>
                <a:cs typeface="Arial"/>
              </a:rPr>
            </a:br>
            <a:r>
              <a:rPr lang="en-US" sz="1200" dirty="0">
                <a:latin typeface="Montserrat" panose="00000500000000000000" pitchFamily="2" charset="0"/>
                <a:cs typeface="Arial"/>
              </a:rPr>
              <a:t>to get them to the table.</a:t>
            </a:r>
          </a:p>
          <a:p>
            <a:pPr>
              <a:lnSpc>
                <a:spcPts val="425"/>
              </a:lnSpc>
              <a:spcBef>
                <a:spcPts val="20"/>
              </a:spcBef>
            </a:pPr>
            <a:endParaRPr lang="en-US" sz="1200" dirty="0">
              <a:latin typeface="Montserrat" panose="00000500000000000000" pitchFamily="2" charset="0"/>
            </a:endParaRPr>
          </a:p>
          <a:p>
            <a:pPr>
              <a:lnSpc>
                <a:spcPts val="500"/>
              </a:lnSpc>
            </a:pPr>
            <a:endParaRPr lang="en-US" sz="1200" dirty="0">
              <a:latin typeface="Montserrat" panose="00000500000000000000" pitchFamily="2" charset="0"/>
            </a:endParaRPr>
          </a:p>
          <a:p>
            <a:pPr marL="6349" marR="114277">
              <a:lnSpc>
                <a:spcPct val="113199"/>
              </a:lnSpc>
            </a:pPr>
            <a:r>
              <a:rPr lang="en-US" sz="1200" dirty="0">
                <a:latin typeface="Montserrat" panose="00000500000000000000" pitchFamily="2" charset="0"/>
                <a:cs typeface="Arial"/>
              </a:rPr>
              <a:t>Enhance the taste (and save yourself some last minute preparation time!) of some foods by preparing them at least a half hour before serving. This gives the flavors time to blend. </a:t>
            </a:r>
            <a:br>
              <a:rPr lang="en-US" sz="1200" dirty="0">
                <a:latin typeface="Montserrat" panose="00000500000000000000" pitchFamily="2" charset="0"/>
                <a:cs typeface="Arial"/>
              </a:rPr>
            </a:br>
            <a:r>
              <a:rPr lang="en-US" sz="1200" dirty="0">
                <a:latin typeface="Montserrat" panose="00000500000000000000" pitchFamily="2" charset="0"/>
                <a:cs typeface="Arial"/>
              </a:rPr>
              <a:t>This tip works well for foods served cold, such as many fruit and pasta salads, potato salad, etc.</a:t>
            </a:r>
          </a:p>
          <a:p>
            <a:pPr>
              <a:lnSpc>
                <a:spcPts val="500"/>
              </a:lnSpc>
            </a:pPr>
            <a:endParaRPr lang="en-US" sz="1200" dirty="0">
              <a:latin typeface="Montserrat" panose="00000500000000000000" pitchFamily="2" charset="0"/>
            </a:endParaRPr>
          </a:p>
          <a:p>
            <a:pPr>
              <a:lnSpc>
                <a:spcPts val="550"/>
              </a:lnSpc>
              <a:spcBef>
                <a:spcPts val="13"/>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Keep them chilled in the refrigerator.</a:t>
            </a:r>
          </a:p>
        </p:txBody>
      </p:sp>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18"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pic>
        <p:nvPicPr>
          <p:cNvPr id="6" name="Picture 5">
            <a:extLst>
              <a:ext uri="{FF2B5EF4-FFF2-40B4-BE49-F238E27FC236}">
                <a16:creationId xmlns:a16="http://schemas.microsoft.com/office/drawing/2014/main" id="{3FFA3249-1B2D-4297-B4CA-AC0C0236D396}"/>
              </a:ext>
            </a:extLst>
          </p:cNvPr>
          <p:cNvPicPr>
            <a:picLocks noChangeAspect="1"/>
          </p:cNvPicPr>
          <p:nvPr/>
        </p:nvPicPr>
        <p:blipFill>
          <a:blip r:embed="rId2"/>
          <a:stretch>
            <a:fillRect/>
          </a:stretch>
        </p:blipFill>
        <p:spPr>
          <a:xfrm>
            <a:off x="4273158" y="6622337"/>
            <a:ext cx="3457575" cy="171450"/>
          </a:xfrm>
          <a:prstGeom prst="rect">
            <a:avLst/>
          </a:prstGeom>
        </p:spPr>
      </p:pic>
    </p:spTree>
    <p:extLst>
      <p:ext uri="{BB962C8B-B14F-4D97-AF65-F5344CB8AC3E}">
        <p14:creationId xmlns:p14="http://schemas.microsoft.com/office/powerpoint/2010/main" val="8080029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0" name="object 2"/>
          <p:cNvSpPr txBox="1">
            <a:spLocks noChangeArrowheads="1"/>
          </p:cNvSpPr>
          <p:nvPr/>
        </p:nvSpPr>
        <p:spPr bwMode="auto">
          <a:xfrm>
            <a:off x="2627313" y="1078990"/>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graphicFrame>
        <p:nvGraphicFramePr>
          <p:cNvPr id="8" name="Table 7"/>
          <p:cNvGraphicFramePr>
            <a:graphicFrameLocks noGrp="1"/>
          </p:cNvGraphicFramePr>
          <p:nvPr>
            <p:extLst>
              <p:ext uri="{D42A27DB-BD31-4B8C-83A1-F6EECF244321}">
                <p14:modId xmlns:p14="http://schemas.microsoft.com/office/powerpoint/2010/main" val="1804708614"/>
              </p:ext>
            </p:extLst>
          </p:nvPr>
        </p:nvGraphicFramePr>
        <p:xfrm>
          <a:off x="2627313" y="1855661"/>
          <a:ext cx="8529637" cy="3979990"/>
        </p:xfrm>
        <a:graphic>
          <a:graphicData uri="http://schemas.openxmlformats.org/drawingml/2006/table">
            <a:tbl>
              <a:tblPr firstRow="1" bandRow="1">
                <a:tableStyleId>{2D5ABB26-0587-4C30-8999-92F81FD0307C}</a:tableStyleId>
              </a:tblPr>
              <a:tblGrid>
                <a:gridCol w="3859069">
                  <a:extLst>
                    <a:ext uri="{9D8B030D-6E8A-4147-A177-3AD203B41FA5}">
                      <a16:colId xmlns:a16="http://schemas.microsoft.com/office/drawing/2014/main" val="20000"/>
                    </a:ext>
                  </a:extLst>
                </a:gridCol>
                <a:gridCol w="4670568">
                  <a:extLst>
                    <a:ext uri="{9D8B030D-6E8A-4147-A177-3AD203B41FA5}">
                      <a16:colId xmlns:a16="http://schemas.microsoft.com/office/drawing/2014/main" val="20001"/>
                    </a:ext>
                  </a:extLst>
                </a:gridCol>
              </a:tblGrid>
              <a:tr h="236270">
                <a:tc gridSpan="2">
                  <a:txBody>
                    <a:bodyPr/>
                    <a:lstStyle/>
                    <a:p>
                      <a:pPr marL="85090" algn="l" defTabSz="1828800" rtl="0" eaLnBrk="1" latinLnBrk="0" hangingPunct="1">
                        <a:lnSpc>
                          <a:spcPts val="2160"/>
                        </a:lnSpc>
                        <a:spcAft>
                          <a:spcPts val="600"/>
                        </a:spcAft>
                      </a:pPr>
                      <a:r>
                        <a:rPr sz="1400" b="1" kern="1200" dirty="0">
                          <a:solidFill>
                            <a:schemeClr val="tx1"/>
                          </a:solidFill>
                          <a:latin typeface="Montserrat" panose="00000500000000000000" pitchFamily="2" charset="0"/>
                          <a:ea typeface="+mn-ea"/>
                          <a:cs typeface="Arial"/>
                        </a:rPr>
                        <a:t>Thinkers vs Feelers – how we process information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236270">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Thinkers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Feelers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263132">
                <a:tc>
                  <a:txBody>
                    <a:bodyPr/>
                    <a:lstStyle/>
                    <a:p>
                      <a:pPr marL="85090" marR="1377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Usually don’t take things personally</a:t>
                      </a:r>
                      <a:endParaRPr lang="en-US" sz="1200" kern="1200" dirty="0">
                        <a:solidFill>
                          <a:schemeClr val="tx1"/>
                        </a:solidFill>
                        <a:latin typeface="Montserrat" panose="00000500000000000000" pitchFamily="2" charset="0"/>
                        <a:ea typeface="+mn-ea"/>
                        <a:cs typeface="Arial"/>
                      </a:endParaRPr>
                    </a:p>
                    <a:p>
                      <a:pPr marL="85090" marR="1377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Analyze the problem</a:t>
                      </a:r>
                    </a:p>
                    <a:p>
                      <a:pPr marL="85090" marR="63627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Objective, convinced by logic</a:t>
                      </a:r>
                      <a:endParaRPr lang="en-US" sz="1200" kern="1200" dirty="0">
                        <a:solidFill>
                          <a:schemeClr val="tx1"/>
                        </a:solidFill>
                        <a:latin typeface="Montserrat" panose="00000500000000000000" pitchFamily="2" charset="0"/>
                        <a:ea typeface="+mn-ea"/>
                        <a:cs typeface="Arial"/>
                      </a:endParaRPr>
                    </a:p>
                    <a:p>
                      <a:pPr marL="85090" marR="63627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Can be seen as insensitive</a:t>
                      </a:r>
                      <a:endParaRPr lang="en-US" sz="1200" kern="1200" dirty="0">
                        <a:solidFill>
                          <a:schemeClr val="tx1"/>
                        </a:solidFill>
                        <a:latin typeface="Montserrat" panose="00000500000000000000" pitchFamily="2" charset="0"/>
                        <a:ea typeface="+mn-ea"/>
                        <a:cs typeface="Arial"/>
                      </a:endParaRPr>
                    </a:p>
                    <a:p>
                      <a:pPr marL="85090" marR="63627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Decide with their head</a:t>
                      </a:r>
                    </a:p>
                    <a:p>
                      <a:pPr marL="85090" marR="1463675" algn="l" defTabSz="1828800" rtl="0" eaLnBrk="1" latinLnBrk="0" hangingPunct="1">
                        <a:lnSpc>
                          <a:spcPts val="2160"/>
                        </a:lnSpc>
                        <a:spcBef>
                          <a:spcPts val="55"/>
                        </a:spcBef>
                        <a:spcAft>
                          <a:spcPts val="600"/>
                        </a:spcAft>
                      </a:pPr>
                      <a:r>
                        <a:rPr sz="1200" kern="1200" dirty="0">
                          <a:solidFill>
                            <a:schemeClr val="tx1"/>
                          </a:solidFill>
                          <a:latin typeface="Montserrat" panose="00000500000000000000" pitchFamily="2" charset="0"/>
                          <a:ea typeface="+mn-ea"/>
                          <a:cs typeface="Arial"/>
                        </a:rPr>
                        <a:t>Good at critiquing</a:t>
                      </a:r>
                      <a:endParaRPr lang="en-US" sz="1200" kern="1200" dirty="0">
                        <a:solidFill>
                          <a:schemeClr val="tx1"/>
                        </a:solidFill>
                        <a:latin typeface="Montserrat" panose="00000500000000000000" pitchFamily="2" charset="0"/>
                        <a:ea typeface="+mn-ea"/>
                        <a:cs typeface="Arial"/>
                      </a:endParaRPr>
                    </a:p>
                    <a:p>
                      <a:pPr marL="85090" marR="1463675" algn="l" defTabSz="1828800" rtl="0" eaLnBrk="1" latinLnBrk="0" hangingPunct="1">
                        <a:lnSpc>
                          <a:spcPts val="2160"/>
                        </a:lnSpc>
                        <a:spcBef>
                          <a:spcPts val="55"/>
                        </a:spcBef>
                        <a:spcAft>
                          <a:spcPts val="600"/>
                        </a:spcAft>
                      </a:pPr>
                      <a:r>
                        <a:rPr sz="1200" kern="1200" dirty="0">
                          <a:solidFill>
                            <a:schemeClr val="tx1"/>
                          </a:solidFill>
                          <a:latin typeface="Montserrat" panose="00000500000000000000" pitchFamily="2" charset="0"/>
                          <a:ea typeface="+mn-ea"/>
                          <a:cs typeface="Arial"/>
                        </a:rPr>
                        <a:t>Value competence</a:t>
                      </a:r>
                    </a:p>
                    <a:p>
                      <a:pPr marL="85090" marR="192468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Firm-minded</a:t>
                      </a:r>
                      <a:endParaRPr lang="en-US" sz="1200" kern="1200" dirty="0">
                        <a:solidFill>
                          <a:schemeClr val="tx1"/>
                        </a:solidFill>
                        <a:latin typeface="Montserrat" panose="00000500000000000000" pitchFamily="2" charset="0"/>
                        <a:ea typeface="+mn-ea"/>
                        <a:cs typeface="Arial"/>
                      </a:endParaRPr>
                    </a:p>
                    <a:p>
                      <a:pPr marL="85090" marR="192468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a:t>
                      </a:r>
                      <a:r>
                        <a:rPr lang="en-US" sz="1200" kern="1200" baseline="0" dirty="0">
                          <a:solidFill>
                            <a:schemeClr val="tx1"/>
                          </a:solidFill>
                          <a:latin typeface="Montserrat" panose="00000500000000000000" pitchFamily="2" charset="0"/>
                          <a:ea typeface="+mn-ea"/>
                          <a:cs typeface="Arial"/>
                        </a:rPr>
                        <a:t> </a:t>
                      </a:r>
                      <a:r>
                        <a:rPr sz="1200" kern="1200" dirty="0">
                          <a:solidFill>
                            <a:schemeClr val="tx1"/>
                          </a:solidFill>
                          <a:latin typeface="Montserrat" panose="00000500000000000000" pitchFamily="2" charset="0"/>
                          <a:ea typeface="+mn-ea"/>
                          <a:cs typeface="Arial"/>
                        </a:rPr>
                        <a:t>justice</a:t>
                      </a:r>
                      <a:endParaRPr lang="en-US" sz="1200" kern="1200" dirty="0">
                        <a:solidFill>
                          <a:schemeClr val="tx1"/>
                        </a:solidFill>
                        <a:latin typeface="Montserrat" panose="00000500000000000000" pitchFamily="2" charset="0"/>
                        <a:ea typeface="+mn-ea"/>
                        <a:cs typeface="Arial"/>
                      </a:endParaRPr>
                    </a:p>
                    <a:p>
                      <a:pPr marL="85090" marR="192468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Direct</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10433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Usually take things personally</a:t>
                      </a:r>
                      <a:endParaRPr lang="en-US" sz="1200" kern="1200" dirty="0">
                        <a:solidFill>
                          <a:schemeClr val="tx1"/>
                        </a:solidFill>
                        <a:latin typeface="Montserrat" panose="00000500000000000000" pitchFamily="2" charset="0"/>
                        <a:ea typeface="+mn-ea"/>
                        <a:cs typeface="Arial"/>
                      </a:endParaRPr>
                    </a:p>
                    <a:p>
                      <a:pPr marL="85090" marR="10433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Sympathize with your problem</a:t>
                      </a:r>
                      <a:endParaRPr lang="en-US" sz="1200" kern="1200" dirty="0">
                        <a:solidFill>
                          <a:schemeClr val="tx1"/>
                        </a:solidFill>
                        <a:latin typeface="Montserrat" panose="00000500000000000000" pitchFamily="2" charset="0"/>
                        <a:ea typeface="+mn-ea"/>
                        <a:cs typeface="Arial"/>
                      </a:endParaRPr>
                    </a:p>
                    <a:p>
                      <a:pPr marL="85090" marR="10433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Subjective, convinced by values</a:t>
                      </a:r>
                      <a:endParaRPr lang="en-US" sz="1200" kern="1200" dirty="0">
                        <a:solidFill>
                          <a:schemeClr val="tx1"/>
                        </a:solidFill>
                        <a:latin typeface="Montserrat" panose="00000500000000000000" pitchFamily="2" charset="0"/>
                        <a:ea typeface="+mn-ea"/>
                        <a:cs typeface="Arial"/>
                      </a:endParaRPr>
                    </a:p>
                    <a:p>
                      <a:pPr marL="85090" marR="10433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Can be seen as overemotional</a:t>
                      </a:r>
                      <a:endParaRPr lang="en-US" sz="1200" kern="1200" dirty="0">
                        <a:solidFill>
                          <a:schemeClr val="tx1"/>
                        </a:solidFill>
                        <a:latin typeface="Montserrat" panose="00000500000000000000" pitchFamily="2" charset="0"/>
                        <a:ea typeface="+mn-ea"/>
                        <a:cs typeface="Arial"/>
                      </a:endParaRPr>
                    </a:p>
                    <a:p>
                      <a:pPr marL="85090" marR="104330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Decide with their heart</a:t>
                      </a:r>
                    </a:p>
                    <a:p>
                      <a:pPr marL="85090" marR="1908175" algn="l" defTabSz="1828800" rtl="0" eaLnBrk="1" latinLnBrk="0" hangingPunct="1">
                        <a:lnSpc>
                          <a:spcPts val="2160"/>
                        </a:lnSpc>
                        <a:spcBef>
                          <a:spcPts val="55"/>
                        </a:spcBef>
                        <a:spcAft>
                          <a:spcPts val="600"/>
                        </a:spcAft>
                      </a:pPr>
                      <a:r>
                        <a:rPr sz="1200" kern="1200" dirty="0">
                          <a:solidFill>
                            <a:schemeClr val="tx1"/>
                          </a:solidFill>
                          <a:latin typeface="Montserrat" panose="00000500000000000000" pitchFamily="2" charset="0"/>
                          <a:ea typeface="+mn-ea"/>
                          <a:cs typeface="Arial"/>
                        </a:rPr>
                        <a:t>Good at appreciating</a:t>
                      </a:r>
                      <a:endParaRPr lang="en-US" sz="1200" kern="1200" dirty="0">
                        <a:solidFill>
                          <a:schemeClr val="tx1"/>
                        </a:solidFill>
                        <a:latin typeface="Montserrat" panose="00000500000000000000" pitchFamily="2" charset="0"/>
                        <a:ea typeface="+mn-ea"/>
                        <a:cs typeface="Arial"/>
                      </a:endParaRPr>
                    </a:p>
                    <a:p>
                      <a:pPr marL="85090" marR="1908175" algn="l" defTabSz="1828800" rtl="0" eaLnBrk="1" latinLnBrk="0" hangingPunct="1">
                        <a:lnSpc>
                          <a:spcPts val="2160"/>
                        </a:lnSpc>
                        <a:spcBef>
                          <a:spcPts val="55"/>
                        </a:spcBef>
                        <a:spcAft>
                          <a:spcPts val="600"/>
                        </a:spcAft>
                      </a:pPr>
                      <a:r>
                        <a:rPr sz="1200" kern="1200" dirty="0">
                          <a:solidFill>
                            <a:schemeClr val="tx1"/>
                          </a:solidFill>
                          <a:latin typeface="Montserrat" panose="00000500000000000000" pitchFamily="2" charset="0"/>
                          <a:ea typeface="+mn-ea"/>
                          <a:cs typeface="Arial"/>
                        </a:rPr>
                        <a:t>Value relationships</a:t>
                      </a:r>
                    </a:p>
                    <a:p>
                      <a:pPr marL="85090" marR="237236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Gentle-hearted</a:t>
                      </a:r>
                      <a:endParaRPr lang="en-US" sz="1200" kern="1200" dirty="0">
                        <a:solidFill>
                          <a:schemeClr val="tx1"/>
                        </a:solidFill>
                        <a:latin typeface="Montserrat" panose="00000500000000000000" pitchFamily="2" charset="0"/>
                        <a:ea typeface="+mn-ea"/>
                        <a:cs typeface="Arial"/>
                      </a:endParaRPr>
                    </a:p>
                    <a:p>
                      <a:pPr marL="85090" marR="237236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a:t>
                      </a:r>
                      <a:r>
                        <a:rPr lang="en-US" sz="1200" kern="1200" dirty="0">
                          <a:solidFill>
                            <a:schemeClr val="tx1"/>
                          </a:solidFill>
                          <a:latin typeface="Montserrat" panose="00000500000000000000" pitchFamily="2" charset="0"/>
                          <a:ea typeface="+mn-ea"/>
                          <a:cs typeface="Arial"/>
                        </a:rPr>
                        <a:t> </a:t>
                      </a:r>
                      <a:r>
                        <a:rPr sz="1200" kern="1200" dirty="0">
                          <a:solidFill>
                            <a:schemeClr val="tx1"/>
                          </a:solidFill>
                          <a:latin typeface="Montserrat" panose="00000500000000000000" pitchFamily="2" charset="0"/>
                          <a:ea typeface="+mn-ea"/>
                          <a:cs typeface="Arial"/>
                        </a:rPr>
                        <a:t>harmony</a:t>
                      </a:r>
                      <a:endParaRPr lang="en-US" sz="1200" kern="1200" dirty="0">
                        <a:solidFill>
                          <a:schemeClr val="tx1"/>
                        </a:solidFill>
                        <a:latin typeface="Montserrat" panose="00000500000000000000" pitchFamily="2" charset="0"/>
                        <a:ea typeface="+mn-ea"/>
                        <a:cs typeface="Arial"/>
                      </a:endParaRPr>
                    </a:p>
                    <a:p>
                      <a:pPr marL="85090" marR="2372360"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Tactful</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82794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1314" y="3226449"/>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10" name="object 2"/>
          <p:cNvSpPr txBox="1">
            <a:spLocks noChangeArrowheads="1"/>
          </p:cNvSpPr>
          <p:nvPr/>
        </p:nvSpPr>
        <p:spPr bwMode="auto">
          <a:xfrm>
            <a:off x="2631921" y="1088169"/>
            <a:ext cx="350746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Communication Styles</a:t>
            </a:r>
          </a:p>
        </p:txBody>
      </p:sp>
      <p:graphicFrame>
        <p:nvGraphicFramePr>
          <p:cNvPr id="8" name="Table 7"/>
          <p:cNvGraphicFramePr>
            <a:graphicFrameLocks noGrp="1"/>
          </p:cNvGraphicFramePr>
          <p:nvPr>
            <p:extLst>
              <p:ext uri="{D42A27DB-BD31-4B8C-83A1-F6EECF244321}">
                <p14:modId xmlns:p14="http://schemas.microsoft.com/office/powerpoint/2010/main" val="2212937320"/>
              </p:ext>
            </p:extLst>
          </p:nvPr>
        </p:nvGraphicFramePr>
        <p:xfrm>
          <a:off x="2631921" y="1833081"/>
          <a:ext cx="8525029" cy="2208845"/>
        </p:xfrm>
        <a:graphic>
          <a:graphicData uri="http://schemas.openxmlformats.org/drawingml/2006/table">
            <a:tbl>
              <a:tblPr firstRow="1" bandRow="1">
                <a:tableStyleId>{2D5ABB26-0587-4C30-8999-92F81FD0307C}</a:tableStyleId>
              </a:tblPr>
              <a:tblGrid>
                <a:gridCol w="3856985">
                  <a:extLst>
                    <a:ext uri="{9D8B030D-6E8A-4147-A177-3AD203B41FA5}">
                      <a16:colId xmlns:a16="http://schemas.microsoft.com/office/drawing/2014/main" val="20000"/>
                    </a:ext>
                  </a:extLst>
                </a:gridCol>
                <a:gridCol w="4668044">
                  <a:extLst>
                    <a:ext uri="{9D8B030D-6E8A-4147-A177-3AD203B41FA5}">
                      <a16:colId xmlns:a16="http://schemas.microsoft.com/office/drawing/2014/main" val="20001"/>
                    </a:ext>
                  </a:extLst>
                </a:gridCol>
              </a:tblGrid>
              <a:tr h="285747">
                <a:tc gridSpan="2">
                  <a:txBody>
                    <a:bodyPr/>
                    <a:lstStyle/>
                    <a:p>
                      <a:pPr marL="85090" algn="l" defTabSz="1828800" rtl="0" eaLnBrk="1" latinLnBrk="0" hangingPunct="1">
                        <a:lnSpc>
                          <a:spcPts val="2160"/>
                        </a:lnSpc>
                        <a:spcAft>
                          <a:spcPts val="600"/>
                        </a:spcAft>
                      </a:pPr>
                      <a:r>
                        <a:rPr sz="1400" b="1" kern="1200" dirty="0">
                          <a:solidFill>
                            <a:schemeClr val="tx1"/>
                          </a:solidFill>
                          <a:latin typeface="Montserrat" panose="00000500000000000000" pitchFamily="2" charset="0"/>
                          <a:ea typeface="+mn-ea"/>
                          <a:cs typeface="Arial"/>
                        </a:rPr>
                        <a:t>Judging type vs Party type – how we like our lifestyle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243852">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Judging</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l" defTabSz="1828800" rtl="0" eaLnBrk="1" latinLnBrk="0" hangingPunct="1">
                        <a:lnSpc>
                          <a:spcPts val="2160"/>
                        </a:lnSpc>
                        <a:spcAft>
                          <a:spcPts val="600"/>
                        </a:spcAft>
                      </a:pPr>
                      <a:r>
                        <a:rPr sz="1400" kern="1200" dirty="0">
                          <a:solidFill>
                            <a:schemeClr val="tx1"/>
                          </a:solidFill>
                          <a:latin typeface="Montserrat" panose="00000500000000000000" pitchFamily="2" charset="0"/>
                          <a:ea typeface="+mn-ea"/>
                          <a:cs typeface="Arial"/>
                        </a:rPr>
                        <a:t>Party</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992418">
                <a:tc>
                  <a:txBody>
                    <a:bodyPr/>
                    <a:lstStyle/>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Work now, play later</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Seek closure</a:t>
                      </a: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 structure</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Plan ahead</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Like order</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Play now, work later</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Seek openness</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Value the flow</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Adapt as they go</a:t>
                      </a:r>
                      <a:endParaRPr lang="en-US" sz="1200" kern="1200" dirty="0">
                        <a:solidFill>
                          <a:schemeClr val="tx1"/>
                        </a:solidFill>
                        <a:latin typeface="Montserrat" panose="00000500000000000000" pitchFamily="2" charset="0"/>
                        <a:ea typeface="+mn-ea"/>
                        <a:cs typeface="Arial"/>
                      </a:endParaRPr>
                    </a:p>
                    <a:p>
                      <a:pPr marL="85090" marR="150495" algn="l" defTabSz="1828800" rtl="0" eaLnBrk="1" latinLnBrk="0" hangingPunct="1">
                        <a:lnSpc>
                          <a:spcPts val="2160"/>
                        </a:lnSpc>
                        <a:spcAft>
                          <a:spcPts val="600"/>
                        </a:spcAft>
                      </a:pPr>
                      <a:r>
                        <a:rPr sz="1200" kern="1200" dirty="0">
                          <a:solidFill>
                            <a:schemeClr val="tx1"/>
                          </a:solidFill>
                          <a:latin typeface="Montserrat" panose="00000500000000000000" pitchFamily="2" charset="0"/>
                          <a:ea typeface="+mn-ea"/>
                          <a:cs typeface="Arial"/>
                        </a:rPr>
                        <a:t>Like flexibility</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12159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21314" y="3234006"/>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sp>
        <p:nvSpPr>
          <p:cNvPr id="40" name="object 6">
            <a:extLst>
              <a:ext uri="{FF2B5EF4-FFF2-40B4-BE49-F238E27FC236}">
                <a16:creationId xmlns:a16="http://schemas.microsoft.com/office/drawing/2014/main" id="{BE1AD597-8593-45AE-A352-B50B83DB8C9D}"/>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41" name="object 4">
            <a:extLst>
              <a:ext uri="{FF2B5EF4-FFF2-40B4-BE49-F238E27FC236}">
                <a16:creationId xmlns:a16="http://schemas.microsoft.com/office/drawing/2014/main" id="{C39E7EFB-3267-4709-B833-B97147E9F0A6}"/>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42" name="object 5">
            <a:extLst>
              <a:ext uri="{FF2B5EF4-FFF2-40B4-BE49-F238E27FC236}">
                <a16:creationId xmlns:a16="http://schemas.microsoft.com/office/drawing/2014/main" id="{4FF16424-C68A-4E38-A1EE-E1DB1568C655}"/>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3" name="object 17">
            <a:extLst>
              <a:ext uri="{FF2B5EF4-FFF2-40B4-BE49-F238E27FC236}">
                <a16:creationId xmlns:a16="http://schemas.microsoft.com/office/drawing/2014/main" id="{10773A06-4720-4219-8FF2-6068BB90BAB4}"/>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4" name="object 18">
            <a:extLst>
              <a:ext uri="{FF2B5EF4-FFF2-40B4-BE49-F238E27FC236}">
                <a16:creationId xmlns:a16="http://schemas.microsoft.com/office/drawing/2014/main" id="{4E5C6079-7F4A-4F8D-8AA6-0E2931BA5DF3}"/>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5" name="TextBox 10">
            <a:extLst>
              <a:ext uri="{FF2B5EF4-FFF2-40B4-BE49-F238E27FC236}">
                <a16:creationId xmlns:a16="http://schemas.microsoft.com/office/drawing/2014/main" id="{938A3B57-EE51-4BA8-8729-9216B9A4F2E5}"/>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6" name="object 2">
            <a:extLst>
              <a:ext uri="{FF2B5EF4-FFF2-40B4-BE49-F238E27FC236}">
                <a16:creationId xmlns:a16="http://schemas.microsoft.com/office/drawing/2014/main" id="{A0661BAD-CC46-4634-AF93-C37C65FE5288}"/>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7" name="Group 46">
            <a:extLst>
              <a:ext uri="{FF2B5EF4-FFF2-40B4-BE49-F238E27FC236}">
                <a16:creationId xmlns:a16="http://schemas.microsoft.com/office/drawing/2014/main" id="{11D4354D-5194-40E1-BC89-33C9A205501D}"/>
              </a:ext>
            </a:extLst>
          </p:cNvPr>
          <p:cNvGrpSpPr/>
          <p:nvPr/>
        </p:nvGrpSpPr>
        <p:grpSpPr>
          <a:xfrm>
            <a:off x="5057924" y="5287835"/>
            <a:ext cx="6102201" cy="209947"/>
            <a:chOff x="12173416" y="8951961"/>
            <a:chExt cx="10145247" cy="51319"/>
          </a:xfrm>
        </p:grpSpPr>
        <p:sp>
          <p:nvSpPr>
            <p:cNvPr id="48" name="object 23">
              <a:extLst>
                <a:ext uri="{FF2B5EF4-FFF2-40B4-BE49-F238E27FC236}">
                  <a16:creationId xmlns:a16="http://schemas.microsoft.com/office/drawing/2014/main" id="{2BEC6C42-CE37-402A-B831-7139F4D21620}"/>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23">
              <a:extLst>
                <a:ext uri="{FF2B5EF4-FFF2-40B4-BE49-F238E27FC236}">
                  <a16:creationId xmlns:a16="http://schemas.microsoft.com/office/drawing/2014/main" id="{AF71CA5F-53A9-464A-AE92-503E17EE9B00}"/>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0" name="object 23">
              <a:extLst>
                <a:ext uri="{FF2B5EF4-FFF2-40B4-BE49-F238E27FC236}">
                  <a16:creationId xmlns:a16="http://schemas.microsoft.com/office/drawing/2014/main" id="{5BD904A7-7464-437C-A014-DEDDF30FD00F}"/>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51" name="object 23">
            <a:extLst>
              <a:ext uri="{FF2B5EF4-FFF2-40B4-BE49-F238E27FC236}">
                <a16:creationId xmlns:a16="http://schemas.microsoft.com/office/drawing/2014/main" id="{C0D895FA-2805-49B0-A576-EE87E0EE3F57}"/>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2" name="object 6">
            <a:extLst>
              <a:ext uri="{FF2B5EF4-FFF2-40B4-BE49-F238E27FC236}">
                <a16:creationId xmlns:a16="http://schemas.microsoft.com/office/drawing/2014/main" id="{8E778971-1C2F-42BC-AB96-56D8DEEF474E}"/>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3" name="object 6">
            <a:extLst>
              <a:ext uri="{FF2B5EF4-FFF2-40B4-BE49-F238E27FC236}">
                <a16:creationId xmlns:a16="http://schemas.microsoft.com/office/drawing/2014/main" id="{7325BEBA-2BAB-408F-B7E2-4F27AB9DE74C}"/>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4" name="object 6">
            <a:extLst>
              <a:ext uri="{FF2B5EF4-FFF2-40B4-BE49-F238E27FC236}">
                <a16:creationId xmlns:a16="http://schemas.microsoft.com/office/drawing/2014/main" id="{63FC9265-1723-42EB-A535-9228EAC86E30}"/>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5" name="object 6">
            <a:extLst>
              <a:ext uri="{FF2B5EF4-FFF2-40B4-BE49-F238E27FC236}">
                <a16:creationId xmlns:a16="http://schemas.microsoft.com/office/drawing/2014/main" id="{AAC8CB7C-5AC3-46FF-8E4D-38C6975B3D87}"/>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6" name="Table 55">
            <a:extLst>
              <a:ext uri="{FF2B5EF4-FFF2-40B4-BE49-F238E27FC236}">
                <a16:creationId xmlns:a16="http://schemas.microsoft.com/office/drawing/2014/main" id="{0BFFF593-FE98-4739-A3F7-13C9CAE0536D}"/>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7" name="Table 56">
            <a:extLst>
              <a:ext uri="{FF2B5EF4-FFF2-40B4-BE49-F238E27FC236}">
                <a16:creationId xmlns:a16="http://schemas.microsoft.com/office/drawing/2014/main" id="{B9C1ABC3-4E14-465B-B051-A1EA652E08CB}"/>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8" name="Table 57">
            <a:extLst>
              <a:ext uri="{FF2B5EF4-FFF2-40B4-BE49-F238E27FC236}">
                <a16:creationId xmlns:a16="http://schemas.microsoft.com/office/drawing/2014/main" id="{1E752971-871B-401A-A108-1798A88F039C}"/>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9" name="object 23">
            <a:extLst>
              <a:ext uri="{FF2B5EF4-FFF2-40B4-BE49-F238E27FC236}">
                <a16:creationId xmlns:a16="http://schemas.microsoft.com/office/drawing/2014/main" id="{36432B56-837C-449B-935E-A5C732BAF364}"/>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60" name="Table 59">
            <a:extLst>
              <a:ext uri="{FF2B5EF4-FFF2-40B4-BE49-F238E27FC236}">
                <a16:creationId xmlns:a16="http://schemas.microsoft.com/office/drawing/2014/main" id="{AD848C19-4DFF-4689-9CBB-11283329D6DA}"/>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61" name="Table 60">
            <a:extLst>
              <a:ext uri="{FF2B5EF4-FFF2-40B4-BE49-F238E27FC236}">
                <a16:creationId xmlns:a16="http://schemas.microsoft.com/office/drawing/2014/main" id="{5916AD11-7944-4E4A-8C11-CEDF35C20A7C}"/>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extLst>
      <p:ext uri="{BB962C8B-B14F-4D97-AF65-F5344CB8AC3E}">
        <p14:creationId xmlns:p14="http://schemas.microsoft.com/office/powerpoint/2010/main" val="1829620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21314" y="3228945"/>
            <a:ext cx="1632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8</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7226E8E1-4AF4-4F1B-9552-DBBABD0ECD3B}"/>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E0FDEDAA-DB43-4F55-A12C-01DB0AC871AA}"/>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28A57B6D-E17D-433F-9F00-5AEDFD13874E}"/>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FFF716E4-8248-4145-B1C2-5E111520741E}"/>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02A994E8-3F47-4704-991A-2B8DEFD492EA}"/>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extLst>
      <p:ext uri="{BB962C8B-B14F-4D97-AF65-F5344CB8AC3E}">
        <p14:creationId xmlns:p14="http://schemas.microsoft.com/office/powerpoint/2010/main" val="3689937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61BE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510624" y="2875147"/>
            <a:ext cx="5165197"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9</a:t>
            </a:r>
            <a:endParaRPr lang="tr-TR" altLang="en-US" sz="6899" b="1" dirty="0">
              <a:solidFill>
                <a:schemeClr val="bg1"/>
              </a:solidFill>
              <a:latin typeface="Montserrat" pitchFamily="2" charset="0"/>
            </a:endParaRPr>
          </a:p>
        </p:txBody>
      </p:sp>
    </p:spTree>
    <p:extLst>
      <p:ext uri="{BB962C8B-B14F-4D97-AF65-F5344CB8AC3E}">
        <p14:creationId xmlns:p14="http://schemas.microsoft.com/office/powerpoint/2010/main" val="2923355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graphicFrame>
        <p:nvGraphicFramePr>
          <p:cNvPr id="22" name="Table 21">
            <a:extLst>
              <a:ext uri="{FF2B5EF4-FFF2-40B4-BE49-F238E27FC236}">
                <a16:creationId xmlns:a16="http://schemas.microsoft.com/office/drawing/2014/main" id="{511C00AC-1C2C-4F01-A5F0-FFA9B5CB2A97}"/>
              </a:ext>
            </a:extLst>
          </p:cNvPr>
          <p:cNvGraphicFramePr>
            <a:graphicFrameLocks noGrp="1"/>
          </p:cNvGraphicFramePr>
          <p:nvPr>
            <p:extLst>
              <p:ext uri="{D42A27DB-BD31-4B8C-83A1-F6EECF244321}">
                <p14:modId xmlns:p14="http://schemas.microsoft.com/office/powerpoint/2010/main" val="134110868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 name="object 18">
            <a:extLst>
              <a:ext uri="{FF2B5EF4-FFF2-40B4-BE49-F238E27FC236}">
                <a16:creationId xmlns:a16="http://schemas.microsoft.com/office/drawing/2014/main" id="{327E3DFC-B8E3-4A89-9969-83E41F5F8DD2}"/>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4" name="object 19">
            <a:extLst>
              <a:ext uri="{FF2B5EF4-FFF2-40B4-BE49-F238E27FC236}">
                <a16:creationId xmlns:a16="http://schemas.microsoft.com/office/drawing/2014/main" id="{F16FD8D8-0813-4BC5-9998-8446C7671987}"/>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5" name="object 2">
            <a:extLst>
              <a:ext uri="{FF2B5EF4-FFF2-40B4-BE49-F238E27FC236}">
                <a16:creationId xmlns:a16="http://schemas.microsoft.com/office/drawing/2014/main" id="{388F39EC-1F65-4004-9D79-EE668DEA05FA}"/>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6" name="object 4">
            <a:extLst>
              <a:ext uri="{FF2B5EF4-FFF2-40B4-BE49-F238E27FC236}">
                <a16:creationId xmlns:a16="http://schemas.microsoft.com/office/drawing/2014/main" id="{EC4A802B-95FF-4682-A64C-D6388B4A19C4}"/>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7" name="object 4">
            <a:extLst>
              <a:ext uri="{FF2B5EF4-FFF2-40B4-BE49-F238E27FC236}">
                <a16:creationId xmlns:a16="http://schemas.microsoft.com/office/drawing/2014/main" id="{54C27DA4-FF6C-4C02-B897-CD04B13F8EEF}"/>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Tree>
    <p:extLst>
      <p:ext uri="{BB962C8B-B14F-4D97-AF65-F5344CB8AC3E}">
        <p14:creationId xmlns:p14="http://schemas.microsoft.com/office/powerpoint/2010/main" val="2115648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4547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Self Care</a:t>
            </a:r>
          </a:p>
        </p:txBody>
      </p:sp>
      <p:sp>
        <p:nvSpPr>
          <p:cNvPr id="8" name="object 5"/>
          <p:cNvSpPr txBox="1"/>
          <p:nvPr/>
        </p:nvSpPr>
        <p:spPr>
          <a:xfrm>
            <a:off x="2642304" y="2087912"/>
            <a:ext cx="8054660" cy="2942458"/>
          </a:xfrm>
          <a:prstGeom prst="rect">
            <a:avLst/>
          </a:prstGeom>
        </p:spPr>
        <p:txBody>
          <a:bodyPr vert="horz" wrap="square" lIns="0" tIns="0" rIns="0" bIns="0" rtlCol="0">
            <a:noAutofit/>
          </a:bodyPr>
          <a:lstStyle/>
          <a:p>
            <a:pPr marL="6349" marR="30474"/>
            <a:r>
              <a:rPr lang="en-US" sz="1200" dirty="0">
                <a:latin typeface="Montserrat" panose="00000500000000000000" pitchFamily="2" charset="0"/>
                <a:cs typeface="Arial"/>
              </a:rPr>
              <a:t>Are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selfish</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hen</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happiness?</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selfish,</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 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going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back</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get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2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respon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ible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hen</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oursel</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ir</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7" dirty="0">
                <a:latin typeface="Montserrat" panose="00000500000000000000" pitchFamily="2" charset="0"/>
                <a:cs typeface="Arial"/>
              </a:rPr>
              <a:t>W</a:t>
            </a:r>
            <a:r>
              <a:rPr lang="en-US" sz="1200" dirty="0">
                <a:latin typeface="Montserrat" panose="00000500000000000000" pitchFamily="2" charset="0"/>
                <a:cs typeface="Arial"/>
              </a:rPr>
              <a:t>hen</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contr</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 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 replenish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our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sical,</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ental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ional</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a:t>
            </a:r>
            <a:r>
              <a:rPr lang="en-US" sz="1200" spc="7" dirty="0">
                <a:latin typeface="Montserrat" panose="00000500000000000000" pitchFamily="2" charset="0"/>
                <a:cs typeface="Arial"/>
              </a:rPr>
              <a:t>l</a:t>
            </a:r>
            <a:r>
              <a:rPr lang="en-US" sz="1200" dirty="0">
                <a:latin typeface="Montserrat" panose="00000500000000000000" pitchFamily="2" charset="0"/>
                <a:cs typeface="Arial"/>
              </a:rPr>
              <a:t>-being.</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choose</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ercise, preparing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healthy</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eals,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creati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gro</a:t>
            </a:r>
            <a:r>
              <a:rPr lang="en-US" sz="1200" spc="-10" dirty="0">
                <a:latin typeface="Montserrat" panose="00000500000000000000" pitchFamily="2" charset="0"/>
                <a:cs typeface="Arial"/>
              </a:rPr>
              <a:t>w</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happiness.</a:t>
            </a: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S</a:t>
            </a:r>
            <a:r>
              <a:rPr lang="en-US" sz="1200" spc="-2" dirty="0">
                <a:latin typeface="Montserrat" panose="00000500000000000000" pitchFamily="2" charset="0"/>
                <a:cs typeface="Arial"/>
              </a:rPr>
              <a:t>el</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le</a:t>
            </a:r>
            <a:r>
              <a:rPr lang="en-US" sz="1200" spc="-5" dirty="0">
                <a:latin typeface="Montserrat" panose="00000500000000000000" pitchFamily="2" charset="0"/>
                <a:cs typeface="Arial"/>
              </a:rPr>
              <a:t>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an</a:t>
            </a:r>
            <a:r>
              <a:rPr lang="en-US" sz="1200" dirty="0">
                <a:latin typeface="Montserrat" panose="00000500000000000000" pitchFamily="2" charset="0"/>
                <a:cs typeface="Arial"/>
              </a:rPr>
              <a:t>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areness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clears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an</a:t>
            </a:r>
            <a:r>
              <a:rPr lang="en-US" sz="1200" dirty="0">
                <a:latin typeface="Montserrat" panose="00000500000000000000" pitchFamily="2" charset="0"/>
                <a:cs typeface="Arial"/>
              </a:rPr>
              <a:t>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cal</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eciding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hings</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enjoy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creat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happine</a:t>
            </a:r>
            <a:r>
              <a:rPr lang="en-US" sz="1200" spc="2" dirty="0">
                <a:latin typeface="Montserrat" panose="00000500000000000000" pitchFamily="2" charset="0"/>
                <a:cs typeface="Arial"/>
              </a:rPr>
              <a:t>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 </a:t>
            </a:r>
            <a:r>
              <a:rPr lang="en-US" sz="1200" spc="-5"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trip</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Europe,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just</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aking</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igorating</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alk, li</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ening</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usic,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or spending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quiet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eone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create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profou</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happiness.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sounds pretty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eas</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 this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m</a:t>
            </a:r>
            <a:r>
              <a:rPr lang="en-US" sz="1200" dirty="0">
                <a:latin typeface="Montserrat" panose="00000500000000000000" pitchFamily="2" charset="0"/>
                <a:cs typeface="Arial"/>
              </a:rPr>
              <a:t>iting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belief,</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because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long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think</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selfish,</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on’t</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it 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one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su</a:t>
            </a:r>
            <a:r>
              <a:rPr lang="en-US" sz="1200" spc="-10" dirty="0">
                <a:latin typeface="Montserrat" panose="00000500000000000000" pitchFamily="2" charset="0"/>
                <a:cs typeface="Arial"/>
              </a:rPr>
              <a:t>f</a:t>
            </a:r>
            <a:r>
              <a:rPr lang="en-US" sz="1200" dirty="0">
                <a:latin typeface="Montserrat" panose="00000500000000000000" pitchFamily="2" charset="0"/>
                <a:cs typeface="Arial"/>
              </a:rPr>
              <a:t>fer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30"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can’t</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one</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until</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126339"/>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self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priori</a:t>
            </a:r>
            <a:r>
              <a:rPr lang="en-US" sz="1200" spc="2" dirty="0">
                <a:latin typeface="Montserrat" panose="00000500000000000000" pitchFamily="2" charset="0"/>
                <a:cs typeface="Arial"/>
              </a:rPr>
              <a:t>t</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addition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 </a:t>
            </a:r>
            <a:br>
              <a:rPr lang="en-US" sz="1200" dirty="0">
                <a:latin typeface="Montserrat" panose="00000500000000000000" pitchFamily="2" charset="0"/>
                <a:cs typeface="Arial"/>
              </a:rPr>
            </a:b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set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ple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about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soon</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ollo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ing</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lead.</a:t>
            </a:r>
          </a:p>
        </p:txBody>
      </p:sp>
    </p:spTree>
    <p:extLst>
      <p:ext uri="{BB962C8B-B14F-4D97-AF65-F5344CB8AC3E}">
        <p14:creationId xmlns:p14="http://schemas.microsoft.com/office/powerpoint/2010/main" val="37244886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7" name="object 5"/>
          <p:cNvSpPr txBox="1"/>
          <p:nvPr/>
        </p:nvSpPr>
        <p:spPr>
          <a:xfrm>
            <a:off x="2642302" y="2087912"/>
            <a:ext cx="8514647" cy="3013243"/>
          </a:xfrm>
          <a:prstGeom prst="rect">
            <a:avLst/>
          </a:prstGeom>
        </p:spPr>
        <p:txBody>
          <a:bodyPr vert="horz" wrap="square" lIns="0" tIns="0" rIns="0" bIns="0" rtlCol="0">
            <a:noAutofit/>
          </a:bodyPr>
          <a:lstStyle/>
          <a:p>
            <a:pPr marL="6349" marR="6349"/>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ade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endo</a:t>
            </a:r>
            <a:r>
              <a:rPr lang="en-US" sz="1200" spc="-10" dirty="0">
                <a:latin typeface="Montserrat" panose="00000500000000000000" pitchFamily="2" charset="0"/>
                <a:cs typeface="Arial"/>
              </a:rPr>
              <a:t>u</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progress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self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se</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goals,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changing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 pat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keeping</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rack</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hough</a:t>
            </a:r>
            <a:r>
              <a:rPr lang="en-US" sz="1200" spc="-5" dirty="0">
                <a:latin typeface="Montserrat" panose="00000500000000000000" pitchFamily="2" charset="0"/>
                <a:cs typeface="Arial"/>
              </a:rPr>
              <a:t>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eelings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progres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ongratulate</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just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sit 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hink</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about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changes</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ade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short</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eeks.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Self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care,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 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ercise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a:t>
            </a:r>
            <a:r>
              <a:rPr lang="en-US" sz="1200" spc="2" dirty="0">
                <a:latin typeface="Montserrat" panose="00000500000000000000" pitchFamily="2" charset="0"/>
                <a:cs typeface="Arial"/>
              </a:rPr>
              <a:t>t</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 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again.</a:t>
            </a:r>
          </a:p>
          <a:p>
            <a:pPr>
              <a:spcBef>
                <a:spcPts val="6"/>
              </a:spcBef>
            </a:pPr>
            <a:endParaRPr lang="en-US" sz="1200" dirty="0">
              <a:latin typeface="Montserrat" panose="00000500000000000000" pitchFamily="2" charset="0"/>
            </a:endParaRPr>
          </a:p>
          <a:p>
            <a:pPr marL="6349">
              <a:spcAft>
                <a:spcPts val="300"/>
              </a:spcAft>
            </a:pPr>
            <a:r>
              <a:rPr lang="en-US" sz="1200" spc="-2" dirty="0">
                <a:latin typeface="Montserrat" panose="00000500000000000000" pitchFamily="2" charset="0"/>
                <a:cs typeface="Arial"/>
              </a:rPr>
              <a:t>F</a:t>
            </a:r>
            <a:r>
              <a:rPr lang="en-US" sz="1200" dirty="0">
                <a:latin typeface="Montserrat" panose="00000500000000000000" pitchFamily="2" charset="0"/>
                <a:cs typeface="Arial"/>
              </a:rPr>
              <a:t>inding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Check your emails twice a day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Check Facebook once a day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Ignore your phone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Give up (2) ½ hour television shows or (1) 1 hour show</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Delegate some of your daily tasks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Preplan and go to the store twice a week instead of daily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Eliminate “time clutter”</a:t>
            </a:r>
          </a:p>
        </p:txBody>
      </p:sp>
      <p:sp>
        <p:nvSpPr>
          <p:cNvPr id="6" name="object 2"/>
          <p:cNvSpPr txBox="1">
            <a:spLocks noChangeArrowheads="1"/>
          </p:cNvSpPr>
          <p:nvPr/>
        </p:nvSpPr>
        <p:spPr bwMode="auto">
          <a:xfrm>
            <a:off x="2642303" y="1085046"/>
            <a:ext cx="34547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Self Care</a:t>
            </a:r>
          </a:p>
        </p:txBody>
      </p:sp>
    </p:spTree>
    <p:extLst>
      <p:ext uri="{BB962C8B-B14F-4D97-AF65-F5344CB8AC3E}">
        <p14:creationId xmlns:p14="http://schemas.microsoft.com/office/powerpoint/2010/main" val="6346051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6" name="object 4"/>
          <p:cNvSpPr txBox="1"/>
          <p:nvPr/>
        </p:nvSpPr>
        <p:spPr>
          <a:xfrm>
            <a:off x="2639620" y="2087912"/>
            <a:ext cx="8516806" cy="2942459"/>
          </a:xfrm>
          <a:prstGeom prst="rect">
            <a:avLst/>
          </a:prstGeom>
        </p:spPr>
        <p:txBody>
          <a:bodyPr vert="horz" wrap="square" lIns="0" tIns="0" rIns="0" bIns="0" rtlCol="0">
            <a:noAutofit/>
          </a:bodyPr>
          <a:lstStyle/>
          <a:p>
            <a:pPr marL="6349"/>
            <a:r>
              <a:rPr lang="en-US" sz="1200" dirty="0">
                <a:latin typeface="Montserrat" panose="00000500000000000000" pitchFamily="2" charset="0"/>
                <a:cs typeface="Arial"/>
              </a:rPr>
              <a:t>Time Clutter Exercise</a:t>
            </a:r>
          </a:p>
          <a:p>
            <a:pPr>
              <a:spcBef>
                <a:spcPts val="7"/>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Keep a journal for three days, listing EVERYTHING you do in the day.</a:t>
            </a:r>
          </a:p>
          <a:p>
            <a:pPr marL="6349">
              <a:spcBef>
                <a:spcPts val="112"/>
              </a:spcBef>
              <a:spcAft>
                <a:spcPts val="300"/>
              </a:spcAft>
            </a:pPr>
            <a:r>
              <a:rPr lang="en-US" sz="1200" dirty="0">
                <a:latin typeface="Montserrat" panose="00000500000000000000" pitchFamily="2" charset="0"/>
                <a:cs typeface="Arial"/>
              </a:rPr>
              <a:t>Don’t cheat! Write every little thing down. Can you imagine any of these on your list?</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Stopped to check messages one more time and got sidetracked, 45 minutes later, still checking</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Went to the grocery store for carrots, got sidetracked, 35 minutes and $120.00 later</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7:00 - Sat down to watch a comedy,10:00 - finished with Scandal</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6:15 – playing Zelda with Jeff, midnight rolls around, husband says “get to bed”</a:t>
            </a:r>
          </a:p>
          <a:p>
            <a:pPr>
              <a:spcBef>
                <a:spcPts val="12"/>
              </a:spcBef>
            </a:pPr>
            <a:endParaRPr lang="en-US" sz="1200" dirty="0">
              <a:latin typeface="Montserrat" panose="00000500000000000000" pitchFamily="2" charset="0"/>
            </a:endParaRPr>
          </a:p>
          <a:p>
            <a:pPr marL="6349"/>
            <a:r>
              <a:rPr lang="en-US" sz="1200" dirty="0">
                <a:latin typeface="Montserrat" panose="00000500000000000000" pitchFamily="2" charset="0"/>
                <a:cs typeface="Arial"/>
              </a:rPr>
              <a:t>You may find time for self care and a lot more.</a:t>
            </a: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When your three days are up, go over your list and highlight the actions that were worthwhile. Circle the enjoyable and inspiring actions. Cross out the actions that were non-productive or self-destructive.</a:t>
            </a:r>
          </a:p>
          <a:p>
            <a:pPr marL="6349">
              <a:spcBef>
                <a:spcPts val="107"/>
              </a:spcBef>
            </a:pPr>
            <a:r>
              <a:rPr lang="en-US" sz="1200" dirty="0">
                <a:latin typeface="Montserrat" panose="00000500000000000000" pitchFamily="2" charset="0"/>
                <a:cs typeface="Arial"/>
              </a:rPr>
              <a:t>Add up the time spent on the non-productive and self-destructive.</a:t>
            </a:r>
          </a:p>
          <a:p>
            <a:pPr marL="6349">
              <a:spcBef>
                <a:spcPts val="112"/>
              </a:spcBef>
            </a:pPr>
            <a:r>
              <a:rPr lang="en-US" sz="1200" dirty="0">
                <a:latin typeface="Montserrat" panose="00000500000000000000" pitchFamily="2" charset="0"/>
                <a:cs typeface="Arial"/>
              </a:rPr>
              <a:t>Bring your list to the next meeting and tell me what you have discovered.</a:t>
            </a:r>
          </a:p>
        </p:txBody>
      </p:sp>
      <p:sp>
        <p:nvSpPr>
          <p:cNvPr id="9" name="object 8"/>
          <p:cNvSpPr txBox="1"/>
          <p:nvPr/>
        </p:nvSpPr>
        <p:spPr>
          <a:xfrm>
            <a:off x="5131174" y="4793753"/>
            <a:ext cx="2322225" cy="112366"/>
          </a:xfrm>
          <a:prstGeom prst="rect">
            <a:avLst/>
          </a:prstGeom>
        </p:spPr>
        <p:txBody>
          <a:bodyPr vert="horz" wrap="square" lIns="0" tIns="0" rIns="0" bIns="0" rtlCol="0">
            <a:noAutofit/>
          </a:bodyPr>
          <a:lstStyle/>
          <a:p>
            <a:pPr marL="6349" defTabSz="457109" eaLnBrk="1" fontAlgn="auto" hangingPunct="1">
              <a:spcBef>
                <a:spcPts val="0"/>
              </a:spcBef>
              <a:spcAft>
                <a:spcPts val="0"/>
              </a:spcAft>
            </a:pPr>
            <a:endParaRPr sz="700" dirty="0">
              <a:solidFill>
                <a:srgbClr val="000000"/>
              </a:solidFill>
              <a:latin typeface="Montserrat" panose="00000500000000000000" pitchFamily="2" charset="0"/>
              <a:cs typeface="Arial"/>
            </a:endParaRPr>
          </a:p>
        </p:txBody>
      </p:sp>
      <p:sp>
        <p:nvSpPr>
          <p:cNvPr id="7" name="object 2"/>
          <p:cNvSpPr txBox="1">
            <a:spLocks noChangeArrowheads="1"/>
          </p:cNvSpPr>
          <p:nvPr/>
        </p:nvSpPr>
        <p:spPr bwMode="auto">
          <a:xfrm>
            <a:off x="2639620" y="1085046"/>
            <a:ext cx="34547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Self Care</a:t>
            </a:r>
          </a:p>
        </p:txBody>
      </p:sp>
    </p:spTree>
    <p:extLst>
      <p:ext uri="{BB962C8B-B14F-4D97-AF65-F5344CB8AC3E}">
        <p14:creationId xmlns:p14="http://schemas.microsoft.com/office/powerpoint/2010/main" val="4004573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6" name="object 4"/>
          <p:cNvSpPr txBox="1"/>
          <p:nvPr/>
        </p:nvSpPr>
        <p:spPr>
          <a:xfrm>
            <a:off x="3601855" y="2795933"/>
            <a:ext cx="7014924" cy="2645673"/>
          </a:xfrm>
          <a:prstGeom prst="rect">
            <a:avLst/>
          </a:prstGeom>
        </p:spPr>
        <p:txBody>
          <a:bodyPr vert="horz" wrap="square" lIns="0" tIns="0" rIns="0" bIns="0" numCol="2" rtlCol="0">
            <a:noAutofit/>
          </a:bodyPr>
          <a:lstStyle/>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Cuddle with someone you love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Pray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Relax in a warm bath</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Listen to your favorite music</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Meditate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Run</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Walk</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Work out with weights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Read an inspirational book</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Watch a really funny movie and laugh hard</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Do something kind for someone else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Journal</a:t>
            </a:r>
            <a:br>
              <a:rPr lang="en-US" sz="1200" dirty="0">
                <a:latin typeface="Montserrat" panose="00000500000000000000" pitchFamily="2" charset="0"/>
                <a:cs typeface="Arial"/>
              </a:rPr>
            </a:br>
            <a:br>
              <a:rPr lang="en-US" sz="1200" dirty="0">
                <a:latin typeface="Montserrat" panose="00000500000000000000" pitchFamily="2" charset="0"/>
                <a:cs typeface="Arial"/>
              </a:rPr>
            </a:br>
            <a:endParaRPr lang="en-US" sz="1200" dirty="0">
              <a:latin typeface="Montserrat" panose="00000500000000000000" pitchFamily="2" charset="0"/>
              <a:cs typeface="Arial"/>
            </a:endParaRP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to a play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to the symphony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Saunter through the museum</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to church</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Garden</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Do a craft</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Create an artwork</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Watch a child play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Take a class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Lay in the sun</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Sit up straight throw your shoulders </a:t>
            </a:r>
            <a:br>
              <a:rPr lang="en-US" sz="1200" dirty="0">
                <a:latin typeface="Montserrat" panose="00000500000000000000" pitchFamily="2" charset="0"/>
                <a:cs typeface="Arial"/>
              </a:rPr>
            </a:br>
            <a:r>
              <a:rPr lang="en-US" sz="1200" dirty="0">
                <a:latin typeface="Montserrat" panose="00000500000000000000" pitchFamily="2" charset="0"/>
                <a:cs typeface="Arial"/>
              </a:rPr>
              <a:t>back and smile as big as you can</a:t>
            </a:r>
          </a:p>
          <a:p>
            <a:pPr marL="92374" indent="-86343">
              <a:spcBef>
                <a:spcPts val="160"/>
              </a:spcBef>
              <a:buFont typeface="Wingdings"/>
              <a:buChar char=""/>
              <a:tabLst>
                <a:tab pos="92374" algn="l"/>
              </a:tabLst>
            </a:pPr>
            <a:endParaRPr lang="en-US" sz="1200" dirty="0">
              <a:latin typeface="Montserrat" panose="00000500000000000000" pitchFamily="2" charset="0"/>
              <a:cs typeface="Arial"/>
            </a:endParaRPr>
          </a:p>
          <a:p>
            <a:pPr marL="6349" marR="6349"/>
            <a:endParaRPr lang="en-US" sz="1200" dirty="0">
              <a:latin typeface="Montserrat" panose="00000500000000000000" pitchFamily="2" charset="0"/>
              <a:cs typeface="Arial"/>
            </a:endParaRPr>
          </a:p>
        </p:txBody>
      </p:sp>
      <p:sp>
        <p:nvSpPr>
          <p:cNvPr id="9" name="object 8"/>
          <p:cNvSpPr txBox="1"/>
          <p:nvPr/>
        </p:nvSpPr>
        <p:spPr>
          <a:xfrm>
            <a:off x="5131174" y="4793753"/>
            <a:ext cx="2322225" cy="112366"/>
          </a:xfrm>
          <a:prstGeom prst="rect">
            <a:avLst/>
          </a:prstGeom>
        </p:spPr>
        <p:txBody>
          <a:bodyPr vert="horz" wrap="square" lIns="0" tIns="0" rIns="0" bIns="0" rtlCol="0">
            <a:noAutofit/>
          </a:bodyPr>
          <a:lstStyle/>
          <a:p>
            <a:pPr marL="6349" defTabSz="457109" eaLnBrk="1" fontAlgn="auto" hangingPunct="1">
              <a:spcBef>
                <a:spcPts val="0"/>
              </a:spcBef>
              <a:spcAft>
                <a:spcPts val="0"/>
              </a:spcAft>
            </a:pPr>
            <a:endParaRPr sz="700" dirty="0">
              <a:solidFill>
                <a:srgbClr val="000000"/>
              </a:solidFill>
              <a:latin typeface="Montserrat" panose="00000500000000000000" pitchFamily="2" charset="0"/>
              <a:cs typeface="Arial"/>
            </a:endParaRPr>
          </a:p>
        </p:txBody>
      </p:sp>
      <p:sp>
        <p:nvSpPr>
          <p:cNvPr id="7" name="object 2"/>
          <p:cNvSpPr txBox="1">
            <a:spLocks noChangeArrowheads="1"/>
          </p:cNvSpPr>
          <p:nvPr/>
        </p:nvSpPr>
        <p:spPr bwMode="auto">
          <a:xfrm>
            <a:off x="2642303" y="1085777"/>
            <a:ext cx="34547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Self Care</a:t>
            </a:r>
          </a:p>
        </p:txBody>
      </p:sp>
      <p:sp>
        <p:nvSpPr>
          <p:cNvPr id="8" name="object 4"/>
          <p:cNvSpPr txBox="1"/>
          <p:nvPr/>
        </p:nvSpPr>
        <p:spPr>
          <a:xfrm>
            <a:off x="2642303" y="2087912"/>
            <a:ext cx="8514122" cy="513149"/>
          </a:xfrm>
          <a:prstGeom prst="rect">
            <a:avLst/>
          </a:prstGeom>
        </p:spPr>
        <p:txBody>
          <a:bodyPr vert="horz" wrap="square" lIns="0" tIns="0" rIns="0" bIns="0" numCol="1" rtlCol="0">
            <a:noAutofit/>
          </a:bodyPr>
          <a:lstStyle/>
          <a:p>
            <a:pPr marL="6349" marR="6349">
              <a:spcAft>
                <a:spcPts val="600"/>
              </a:spcAft>
            </a:pPr>
            <a:r>
              <a:rPr lang="en-US" sz="1200" dirty="0">
                <a:latin typeface="Montserrat" panose="00000500000000000000" pitchFamily="2" charset="0"/>
                <a:cs typeface="Arial"/>
              </a:rPr>
              <a:t>Now that you have found some extra time, let’s explore some of the things you would like to do. Ask yourself what feeds your soul, what makes you feel better, stronger and more energized? What helps to de-stress and relieve the overwhelm of the day? Here are some things to consider, then make your own list.</a:t>
            </a:r>
          </a:p>
        </p:txBody>
      </p:sp>
    </p:spTree>
    <p:extLst>
      <p:ext uri="{BB962C8B-B14F-4D97-AF65-F5344CB8AC3E}">
        <p14:creationId xmlns:p14="http://schemas.microsoft.com/office/powerpoint/2010/main" val="377033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p:cNvSpPr txBox="1"/>
          <p:nvPr/>
        </p:nvSpPr>
        <p:spPr>
          <a:xfrm>
            <a:off x="2627314" y="2094614"/>
            <a:ext cx="8529636" cy="2935756"/>
          </a:xfrm>
          <a:prstGeom prst="rect">
            <a:avLst/>
          </a:prstGeom>
        </p:spPr>
        <p:txBody>
          <a:bodyPr vert="horz" wrap="square" lIns="0" tIns="0" rIns="0" bIns="0" rtlCol="0">
            <a:noAutofit/>
          </a:bodyPr>
          <a:lstStyle/>
          <a:p>
            <a:pPr marL="6349"/>
            <a:r>
              <a:rPr lang="en-US" sz="1200" b="1" spc="-2" dirty="0">
                <a:latin typeface="Montserrat" panose="00000500000000000000" pitchFamily="2" charset="0"/>
                <a:cs typeface="Arial"/>
              </a:rPr>
              <a:t>Th</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fam</a:t>
            </a:r>
            <a:r>
              <a:rPr lang="en-US" sz="1200" b="1" spc="2" dirty="0">
                <a:latin typeface="Montserrat" panose="00000500000000000000" pitchFamily="2" charset="0"/>
                <a:cs typeface="Arial"/>
              </a:rPr>
              <a:t>il</a:t>
            </a:r>
            <a:r>
              <a:rPr lang="en-US" sz="1200" b="1" dirty="0">
                <a:latin typeface="Montserrat" panose="00000500000000000000" pitchFamily="2" charset="0"/>
                <a:cs typeface="Arial"/>
              </a:rPr>
              <a:t>y</a:t>
            </a:r>
            <a:r>
              <a:rPr lang="en-US" sz="1200" b="1" spc="-20"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ho</a:t>
            </a:r>
            <a:r>
              <a:rPr lang="en-US" sz="1200" b="1" dirty="0">
                <a:latin typeface="Montserrat" panose="00000500000000000000" pitchFamily="2" charset="0"/>
                <a:cs typeface="Arial"/>
              </a:rPr>
              <a:t>me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u</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gr</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marL="6349"/>
            <a:endParaRPr lang="en-US" sz="1200" dirty="0">
              <a:latin typeface="Montserrat" panose="00000500000000000000" pitchFamily="2" charset="0"/>
            </a:endParaRPr>
          </a:p>
          <a:p>
            <a:endParaRPr lang="en-US" sz="1200" dirty="0">
              <a:latin typeface="Montserrat" panose="00000500000000000000" pitchFamily="2" charset="0"/>
            </a:endParaRPr>
          </a:p>
          <a:p>
            <a:pPr marL="6349" marR="87930"/>
            <a:r>
              <a:rPr lang="en-US" sz="1200" b="1" spc="7" dirty="0">
                <a:latin typeface="Montserrat" panose="00000500000000000000" pitchFamily="2" charset="0"/>
                <a:cs typeface="Arial"/>
              </a:rPr>
              <a:t>M</a:t>
            </a:r>
            <a:r>
              <a:rPr lang="en-US" sz="1200" b="1" dirty="0">
                <a:latin typeface="Montserrat" panose="00000500000000000000" pitchFamily="2" charset="0"/>
                <a:cs typeface="Arial"/>
              </a:rPr>
              <a:t>y</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fam</a:t>
            </a:r>
            <a:r>
              <a:rPr lang="en-US" sz="1200" b="1" spc="2" dirty="0">
                <a:latin typeface="Montserrat" panose="00000500000000000000" pitchFamily="2" charset="0"/>
                <a:cs typeface="Arial"/>
              </a:rPr>
              <a:t>il</a:t>
            </a:r>
            <a:r>
              <a:rPr lang="en-US" sz="1200" b="1" dirty="0">
                <a:latin typeface="Montserrat" panose="00000500000000000000" pitchFamily="2" charset="0"/>
                <a:cs typeface="Arial"/>
              </a:rPr>
              <a:t>y</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d</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I a</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l</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arr</a:t>
            </a:r>
            <a:r>
              <a:rPr lang="en-US" sz="1200" b="1" spc="2" dirty="0">
                <a:latin typeface="Montserrat" panose="00000500000000000000" pitchFamily="2" charset="0"/>
                <a:cs typeface="Arial"/>
              </a:rPr>
              <a:t>i</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ho</a:t>
            </a:r>
            <a:r>
              <a:rPr lang="en-US" sz="1200" b="1" dirty="0">
                <a:latin typeface="Montserrat" panose="00000500000000000000" pitchFamily="2" charset="0"/>
                <a:cs typeface="Arial"/>
              </a:rPr>
              <a:t>me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b</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same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me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ery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n</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gh</a:t>
            </a:r>
            <a:r>
              <a:rPr lang="en-US" sz="1200" b="1" dirty="0">
                <a:latin typeface="Montserrat" panose="00000500000000000000" pitchFamily="2" charset="0"/>
                <a:cs typeface="Arial"/>
              </a:rPr>
              <a:t>t.</a:t>
            </a:r>
            <a:r>
              <a:rPr lang="en-US" sz="1200" b="1" spc="-5" dirty="0">
                <a:latin typeface="Montserrat" panose="00000500000000000000" pitchFamily="2" charset="0"/>
                <a:cs typeface="Arial"/>
              </a:rPr>
              <a:t> B</a:t>
            </a:r>
            <a:r>
              <a:rPr lang="en-US" sz="1200" b="1" dirty="0">
                <a:latin typeface="Montserrat" panose="00000500000000000000" pitchFamily="2" charset="0"/>
                <a:cs typeface="Arial"/>
              </a:rPr>
              <a:t>y</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at</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me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e</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er</a:t>
            </a:r>
            <a:r>
              <a:rPr lang="en-US" sz="1200" b="1" spc="-25" dirty="0">
                <a:latin typeface="Montserrat" panose="00000500000000000000" pitchFamily="2" charset="0"/>
                <a:cs typeface="Arial"/>
              </a:rPr>
              <a:t>y</a:t>
            </a:r>
            <a:r>
              <a:rPr lang="en-US" sz="1200" b="1" spc="-2" dirty="0">
                <a:latin typeface="Montserrat" panose="00000500000000000000" pitchFamily="2" charset="0"/>
                <a:cs typeface="Arial"/>
              </a:rPr>
              <a:t>on</a:t>
            </a:r>
            <a:r>
              <a:rPr lang="en-US" sz="1200" b="1" dirty="0">
                <a:latin typeface="Montserrat" panose="00000500000000000000" pitchFamily="2" charset="0"/>
                <a:cs typeface="Arial"/>
              </a:rPr>
              <a:t>e's star</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d</a:t>
            </a:r>
            <a:r>
              <a:rPr lang="en-US" sz="1200" b="1" dirty="0">
                <a:latin typeface="Montserrat" panose="00000500000000000000" pitchFamily="2" charset="0"/>
                <a:cs typeface="Arial"/>
              </a:rPr>
              <a:t>.</a:t>
            </a:r>
            <a:r>
              <a:rPr lang="en-US" sz="1200" b="1" spc="-12" dirty="0">
                <a:latin typeface="Montserrat" panose="00000500000000000000" pitchFamily="2" charset="0"/>
                <a:cs typeface="Arial"/>
              </a:rPr>
              <a:t> </a:t>
            </a:r>
            <a:br>
              <a:rPr lang="en-US" sz="1200" b="1" spc="-12" dirty="0">
                <a:latin typeface="Montserrat" panose="00000500000000000000" pitchFamily="2" charset="0"/>
                <a:cs typeface="Arial"/>
              </a:rPr>
            </a:br>
            <a:r>
              <a:rPr lang="en-US" sz="1200" b="1" spc="-2" dirty="0">
                <a:latin typeface="Montserrat" panose="00000500000000000000" pitchFamily="2" charset="0"/>
                <a:cs typeface="Arial"/>
              </a:rPr>
              <a:t>Th</a:t>
            </a:r>
            <a:r>
              <a:rPr lang="en-US" sz="1200" b="1" dirty="0">
                <a:latin typeface="Montserrat" panose="00000500000000000000" pitchFamily="2" charset="0"/>
                <a:cs typeface="Arial"/>
              </a:rPr>
              <a:t>ey</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et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cra</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ky</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f</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ey</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a</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to</a:t>
            </a:r>
            <a:r>
              <a:rPr lang="en-US" sz="1200" b="1" spc="-10"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i</a:t>
            </a:r>
            <a:r>
              <a:rPr lang="en-US" sz="1200" b="1" dirty="0">
                <a:latin typeface="Montserrat" panose="00000500000000000000" pitchFamily="2" charset="0"/>
                <a:cs typeface="Arial"/>
              </a:rPr>
              <a:t>t</a:t>
            </a:r>
            <a:r>
              <a:rPr lang="en-US" sz="1200" b="1" spc="-20" dirty="0">
                <a:latin typeface="Montserrat" panose="00000500000000000000" pitchFamily="2" charset="0"/>
                <a:cs typeface="Arial"/>
              </a:rPr>
              <a:t> </a:t>
            </a:r>
            <a:r>
              <a:rPr lang="en-US" sz="1200" b="1" spc="-7" dirty="0">
                <a:latin typeface="Montserrat" panose="00000500000000000000" pitchFamily="2" charset="0"/>
                <a:cs typeface="Arial"/>
              </a:rPr>
              <a:t>v</a:t>
            </a:r>
            <a:r>
              <a:rPr lang="en-US" sz="1200" b="1" dirty="0">
                <a:latin typeface="Montserrat" panose="00000500000000000000" pitchFamily="2" charset="0"/>
                <a:cs typeface="Arial"/>
              </a:rPr>
              <a:t>ery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l</a:t>
            </a:r>
            <a:r>
              <a:rPr lang="en-US" sz="1200" b="1" spc="-2" dirty="0">
                <a:latin typeface="Montserrat" panose="00000500000000000000" pitchFamily="2" charset="0"/>
                <a:cs typeface="Arial"/>
              </a:rPr>
              <a:t>on</a:t>
            </a:r>
            <a:r>
              <a:rPr lang="en-US" sz="1200" b="1" dirty="0">
                <a:latin typeface="Montserrat" panose="00000500000000000000" pitchFamily="2" charset="0"/>
                <a:cs typeface="Arial"/>
              </a:rPr>
              <a:t>g</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to eat</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 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ey</a:t>
            </a:r>
            <a:r>
              <a:rPr lang="en-US" sz="1200" b="1" spc="-10"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2" dirty="0">
                <a:latin typeface="Montserrat" panose="00000500000000000000" pitchFamily="2" charset="0"/>
                <a:cs typeface="Arial"/>
              </a:rPr>
              <a:t>il</a:t>
            </a:r>
            <a:r>
              <a:rPr lang="en-US" sz="1200" b="1" dirty="0">
                <a:latin typeface="Montserrat" panose="00000500000000000000" pitchFamily="2" charset="0"/>
                <a:cs typeface="Arial"/>
              </a:rPr>
              <a:t>l</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p</a:t>
            </a:r>
            <a:r>
              <a:rPr lang="en-US" sz="1200" b="1" spc="-2" dirty="0">
                <a:latin typeface="Montserrat" panose="00000500000000000000" pitchFamily="2" charset="0"/>
                <a:cs typeface="Arial"/>
              </a:rPr>
              <a:t>o</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l</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r</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p</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et</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tes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n</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bb</a:t>
            </a:r>
            <a:r>
              <a:rPr lang="en-US" sz="1200" b="1" spc="2" dirty="0">
                <a:latin typeface="Montserrat" panose="00000500000000000000" pitchFamily="2" charset="0"/>
                <a:cs typeface="Arial"/>
              </a:rPr>
              <a:t>li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22" dirty="0">
                <a:latin typeface="Montserrat" panose="00000500000000000000" pitchFamily="2" charset="0"/>
                <a:cs typeface="Arial"/>
              </a:rPr>
              <a:t> </a:t>
            </a:r>
            <a:br>
              <a:rPr lang="en-US" sz="1200" b="1" spc="-22" dirty="0">
                <a:latin typeface="Montserrat" panose="00000500000000000000" pitchFamily="2" charset="0"/>
                <a:cs typeface="Arial"/>
              </a:rPr>
            </a:b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acks.</a:t>
            </a:r>
            <a:r>
              <a:rPr lang="en-US" sz="1200" b="1" spc="-20" dirty="0">
                <a:latin typeface="Montserrat" panose="00000500000000000000" pitchFamily="2" charset="0"/>
                <a:cs typeface="Arial"/>
              </a:rPr>
              <a:t> </a:t>
            </a:r>
            <a:r>
              <a:rPr lang="en-US" sz="1200" b="1" spc="-2" dirty="0">
                <a:latin typeface="Montserrat" panose="00000500000000000000" pitchFamily="2" charset="0"/>
                <a:cs typeface="Arial"/>
              </a:rPr>
              <a:t>Wh</a:t>
            </a:r>
            <a:r>
              <a:rPr lang="en-US" sz="1200" b="1" dirty="0">
                <a:latin typeface="Montserrat" panose="00000500000000000000" pitchFamily="2" charset="0"/>
                <a:cs typeface="Arial"/>
              </a:rPr>
              <a:t>at</a:t>
            </a:r>
            <a:r>
              <a:rPr lang="en-US" sz="1200" b="1" spc="-2"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10" dirty="0">
                <a:latin typeface="Montserrat" panose="00000500000000000000" pitchFamily="2" charset="0"/>
                <a:cs typeface="Arial"/>
              </a:rPr>
              <a:t>o</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d</a:t>
            </a:r>
            <a:r>
              <a:rPr lang="en-US" sz="1200" b="1" spc="-25" dirty="0">
                <a:latin typeface="Montserrat" panose="00000500000000000000" pitchFamily="2" charset="0"/>
                <a:cs typeface="Arial"/>
              </a:rPr>
              <a:t> y</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u</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u</a:t>
            </a:r>
            <a:r>
              <a:rPr lang="en-US" sz="1200" b="1" spc="-2" dirty="0">
                <a:latin typeface="Montserrat" panose="00000500000000000000" pitchFamily="2" charset="0"/>
                <a:cs typeface="Arial"/>
              </a:rPr>
              <a:t>gg</a:t>
            </a:r>
            <a:r>
              <a:rPr lang="en-US" sz="1200" b="1" dirty="0">
                <a:latin typeface="Montserrat" panose="00000500000000000000" pitchFamily="2" charset="0"/>
                <a:cs typeface="Arial"/>
              </a:rPr>
              <a:t>es</a:t>
            </a:r>
            <a:r>
              <a:rPr lang="en-US" sz="1200" b="1" spc="7" dirty="0">
                <a:latin typeface="Montserrat" panose="00000500000000000000" pitchFamily="2" charset="0"/>
                <a:cs typeface="Arial"/>
              </a:rPr>
              <a:t>t</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a:spcBef>
                <a:spcPts val="11"/>
              </a:spcBef>
            </a:pPr>
            <a:endParaRPr lang="en-US" sz="1200" dirty="0">
              <a:latin typeface="Montserrat" panose="00000500000000000000" pitchFamily="2" charset="0"/>
            </a:endParaRPr>
          </a:p>
          <a:p>
            <a:pPr marL="6349"/>
            <a:r>
              <a:rPr lang="en-US" sz="1200" i="1" spc="-5" dirty="0">
                <a:latin typeface="Montserrat" panose="00000500000000000000" pitchFamily="2" charset="0"/>
                <a:cs typeface="Arial"/>
              </a:rPr>
              <a:t>H</a:t>
            </a:r>
            <a:r>
              <a:rPr lang="en-US" sz="1200" i="1" dirty="0">
                <a:latin typeface="Montserrat" panose="00000500000000000000" pitchFamily="2" charset="0"/>
                <a:cs typeface="Arial"/>
              </a:rPr>
              <a:t>elp</a:t>
            </a:r>
            <a:r>
              <a:rPr lang="en-US" sz="1200" i="1" spc="-2" dirty="0">
                <a:latin typeface="Montserrat" panose="00000500000000000000" pitchFamily="2" charset="0"/>
                <a:cs typeface="Arial"/>
              </a:rPr>
              <a:t> </a:t>
            </a:r>
            <a:r>
              <a:rPr lang="en-US" sz="1200" i="1" dirty="0">
                <a:latin typeface="Montserrat" panose="00000500000000000000" pitchFamily="2" charset="0"/>
                <a:cs typeface="Arial"/>
              </a:rPr>
              <a:t>your</a:t>
            </a:r>
            <a:r>
              <a:rPr lang="en-US" sz="1200" i="1" spc="-15" dirty="0">
                <a:latin typeface="Montserrat" panose="00000500000000000000" pitchFamily="2" charset="0"/>
                <a:cs typeface="Arial"/>
              </a:rPr>
              <a:t> </a:t>
            </a:r>
            <a:r>
              <a:rPr lang="en-US" sz="1200" i="1" spc="2" dirty="0">
                <a:latin typeface="Montserrat" panose="00000500000000000000" pitchFamily="2" charset="0"/>
                <a:cs typeface="Arial"/>
              </a:rPr>
              <a:t>f</a:t>
            </a:r>
            <a:r>
              <a:rPr lang="en-US" sz="1200" i="1" dirty="0">
                <a:latin typeface="Montserrat" panose="00000500000000000000" pitchFamily="2" charset="0"/>
                <a:cs typeface="Arial"/>
              </a:rPr>
              <a:t>a</a:t>
            </a:r>
            <a:r>
              <a:rPr lang="en-US" sz="1200" i="1" spc="-5" dirty="0">
                <a:latin typeface="Montserrat" panose="00000500000000000000" pitchFamily="2" charset="0"/>
                <a:cs typeface="Arial"/>
              </a:rPr>
              <a:t>m</a:t>
            </a:r>
            <a:r>
              <a:rPr lang="en-US" sz="1200" i="1" dirty="0">
                <a:latin typeface="Montserrat" panose="00000500000000000000" pitchFamily="2" charset="0"/>
                <a:cs typeface="Arial"/>
              </a:rPr>
              <a:t>ily</a:t>
            </a:r>
            <a:r>
              <a:rPr lang="en-US" sz="1200" i="1" spc="-7" dirty="0">
                <a:latin typeface="Montserrat" panose="00000500000000000000" pitchFamily="2" charset="0"/>
                <a:cs typeface="Arial"/>
              </a:rPr>
              <a:t> </a:t>
            </a:r>
            <a:r>
              <a:rPr lang="en-US" sz="1200" i="1" dirty="0">
                <a:latin typeface="Montserrat" panose="00000500000000000000" pitchFamily="2" charset="0"/>
                <a:cs typeface="Arial"/>
              </a:rPr>
              <a:t>dine</a:t>
            </a:r>
            <a:r>
              <a:rPr lang="en-US" sz="1200" i="1" spc="-10" dirty="0">
                <a:latin typeface="Montserrat" panose="00000500000000000000" pitchFamily="2" charset="0"/>
                <a:cs typeface="Arial"/>
              </a:rPr>
              <a:t> </a:t>
            </a:r>
            <a:r>
              <a:rPr lang="en-US" sz="1200" i="1" dirty="0">
                <a:latin typeface="Montserrat" panose="00000500000000000000" pitchFamily="2" charset="0"/>
                <a:cs typeface="Arial"/>
              </a:rPr>
              <a:t>healthy</a:t>
            </a:r>
            <a:r>
              <a:rPr lang="en-US" sz="1200" i="1" spc="-15" dirty="0">
                <a:latin typeface="Montserrat" panose="00000500000000000000" pitchFamily="2" charset="0"/>
                <a:cs typeface="Arial"/>
              </a:rPr>
              <a:t> </a:t>
            </a:r>
            <a:r>
              <a:rPr lang="en-US" sz="1200" i="1" spc="-5" dirty="0">
                <a:latin typeface="Montserrat" panose="00000500000000000000" pitchFamily="2" charset="0"/>
                <a:cs typeface="Arial"/>
              </a:rPr>
              <a:t>w</a:t>
            </a:r>
            <a:r>
              <a:rPr lang="en-US" sz="1200" i="1" dirty="0">
                <a:latin typeface="Montserrat" panose="00000500000000000000" pitchFamily="2" charset="0"/>
                <a:cs typeface="Arial"/>
              </a:rPr>
              <a:t>hen</a:t>
            </a:r>
            <a:r>
              <a:rPr lang="en-US" sz="1200" i="1" spc="-10" dirty="0">
                <a:latin typeface="Montserrat" panose="00000500000000000000" pitchFamily="2" charset="0"/>
                <a:cs typeface="Arial"/>
              </a:rPr>
              <a:t> </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hey're</a:t>
            </a:r>
            <a:r>
              <a:rPr lang="en-US" sz="1200" i="1" spc="-17" dirty="0">
                <a:latin typeface="Montserrat" panose="00000500000000000000" pitchFamily="2" charset="0"/>
                <a:cs typeface="Arial"/>
              </a:rPr>
              <a:t> </a:t>
            </a:r>
            <a:r>
              <a:rPr lang="en-US" sz="1200" i="1" dirty="0">
                <a:latin typeface="Montserrat" panose="00000500000000000000" pitchFamily="2" charset="0"/>
                <a:cs typeface="Arial"/>
              </a:rPr>
              <a:t>hungry</a:t>
            </a:r>
            <a:r>
              <a:rPr lang="en-US" sz="1200" i="1" spc="-20" dirty="0">
                <a:latin typeface="Montserrat" panose="00000500000000000000" pitchFamily="2" charset="0"/>
                <a:cs typeface="Arial"/>
              </a:rPr>
              <a:t> </a:t>
            </a:r>
            <a:r>
              <a:rPr lang="en-US" sz="1200" i="1" dirty="0">
                <a:latin typeface="Montserrat" panose="00000500000000000000" pitchFamily="2" charset="0"/>
                <a:cs typeface="Arial"/>
              </a:rPr>
              <a:t>and</a:t>
            </a:r>
            <a:r>
              <a:rPr lang="en-US" sz="1200" i="1" spc="-10" dirty="0">
                <a:latin typeface="Montserrat" panose="00000500000000000000" pitchFamily="2" charset="0"/>
                <a:cs typeface="Arial"/>
              </a:rPr>
              <a:t> </a:t>
            </a:r>
            <a:r>
              <a:rPr lang="en-US" sz="1200" i="1" spc="-5" dirty="0">
                <a:latin typeface="Montserrat" panose="00000500000000000000" pitchFamily="2" charset="0"/>
                <a:cs typeface="Arial"/>
              </a:rPr>
              <a:t>w</a:t>
            </a:r>
            <a:r>
              <a:rPr lang="en-US" sz="1200" i="1" dirty="0">
                <a:latin typeface="Montserrat" panose="00000500000000000000" pitchFamily="2" charset="0"/>
                <a:cs typeface="Arial"/>
              </a:rPr>
              <a:t>ant</a:t>
            </a:r>
            <a:r>
              <a:rPr lang="en-US" sz="1200" i="1" spc="-7" dirty="0">
                <a:latin typeface="Montserrat" panose="00000500000000000000" pitchFamily="2" charset="0"/>
                <a:cs typeface="Arial"/>
              </a:rPr>
              <a:t> </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o</a:t>
            </a:r>
            <a:r>
              <a:rPr lang="en-US" sz="1200" i="1" spc="-10" dirty="0">
                <a:latin typeface="Montserrat" panose="00000500000000000000" pitchFamily="2" charset="0"/>
                <a:cs typeface="Arial"/>
              </a:rPr>
              <a:t> </a:t>
            </a:r>
            <a:r>
              <a:rPr lang="en-US" sz="1200" i="1" dirty="0">
                <a:latin typeface="Montserrat" panose="00000500000000000000" pitchFamily="2" charset="0"/>
                <a:cs typeface="Arial"/>
              </a:rPr>
              <a:t>eat</a:t>
            </a:r>
            <a:r>
              <a:rPr lang="en-US" sz="1200" i="1" spc="-7" dirty="0">
                <a:latin typeface="Montserrat" panose="00000500000000000000" pitchFamily="2" charset="0"/>
                <a:cs typeface="Arial"/>
              </a:rPr>
              <a:t> </a:t>
            </a:r>
            <a:r>
              <a:rPr lang="en-US" sz="1200" i="1" spc="-5" dirty="0">
                <a:latin typeface="Montserrat" panose="00000500000000000000" pitchFamily="2" charset="0"/>
                <a:cs typeface="Arial"/>
              </a:rPr>
              <a:t>w</a:t>
            </a:r>
            <a:r>
              <a:rPr lang="en-US" sz="1200" i="1" dirty="0">
                <a:latin typeface="Montserrat" panose="00000500000000000000" pitchFamily="2" charset="0"/>
                <a:cs typeface="Arial"/>
              </a:rPr>
              <a:t>i</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h</a:t>
            </a:r>
            <a:r>
              <a:rPr lang="en-US" sz="1200" i="1" spc="-2" dirty="0">
                <a:latin typeface="Montserrat" panose="00000500000000000000" pitchFamily="2" charset="0"/>
                <a:cs typeface="Arial"/>
              </a:rPr>
              <a:t> </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hese</a:t>
            </a:r>
            <a:r>
              <a:rPr lang="en-US" sz="1200" i="1" spc="-22" dirty="0">
                <a:latin typeface="Montserrat" panose="00000500000000000000" pitchFamily="2" charset="0"/>
                <a:cs typeface="Arial"/>
              </a:rPr>
              <a:t> </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ac</a:t>
            </a:r>
            <a:r>
              <a:rPr lang="en-US" sz="1200" i="1" spc="2" dirty="0">
                <a:latin typeface="Montserrat" panose="00000500000000000000" pitchFamily="2" charset="0"/>
                <a:cs typeface="Arial"/>
              </a:rPr>
              <a:t>t</a:t>
            </a:r>
            <a:r>
              <a:rPr lang="en-US" sz="1200" i="1" dirty="0">
                <a:latin typeface="Montserrat" panose="00000500000000000000" pitchFamily="2" charset="0"/>
                <a:cs typeface="Arial"/>
              </a:rPr>
              <a:t>ics:</a:t>
            </a:r>
            <a:endParaRPr lang="en-US" sz="1200" dirty="0">
              <a:latin typeface="Montserrat" panose="00000500000000000000" pitchFamily="2" charset="0"/>
              <a:cs typeface="Arial"/>
            </a:endParaRP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Have nutritious snacks ready to tide them over until the meal is on the table. Rather than serving milk with the meal, offer them some milk right away. Offer individually wrapped cheese sticks as a quick and healthy snack. A low-fat or non-fat yogurt would be another quick, easy and healthy possibility.</a:t>
            </a:r>
          </a:p>
          <a:p>
            <a:pPr marL="177764" marR="6349"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Consider whole fruit such as apples, or raw veggies as another munchie to help hold hunger at bay. </a:t>
            </a:r>
            <a:br>
              <a:rPr lang="en-US" sz="1200" dirty="0">
                <a:latin typeface="Montserrat" panose="00000500000000000000" pitchFamily="2" charset="0"/>
                <a:cs typeface="Arial"/>
              </a:rPr>
            </a:br>
            <a:r>
              <a:rPr lang="en-US" sz="1200" dirty="0">
                <a:latin typeface="Montserrat" panose="00000500000000000000" pitchFamily="2" charset="0"/>
                <a:cs typeface="Arial"/>
              </a:rPr>
              <a:t>An advantage of these snacks is they can't be chomped down in a bite or two like a cookie or chips. </a:t>
            </a:r>
            <a:br>
              <a:rPr lang="en-US" sz="1200" dirty="0">
                <a:latin typeface="Montserrat" panose="00000500000000000000" pitchFamily="2" charset="0"/>
                <a:cs typeface="Arial"/>
              </a:rPr>
            </a:br>
            <a:r>
              <a:rPr lang="en-US" sz="1200" dirty="0">
                <a:latin typeface="Montserrat" panose="00000500000000000000" pitchFamily="2" charset="0"/>
                <a:cs typeface="Arial"/>
              </a:rPr>
              <a:t>They are meant to be savored just like all foods.</a:t>
            </a:r>
          </a:p>
          <a:p>
            <a:pPr marL="177764"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Prepare a "first course" the night before your family can eat while your main course is cooking.</a:t>
            </a:r>
            <a:br>
              <a:rPr lang="en-US" sz="1200" dirty="0">
                <a:latin typeface="Montserrat" panose="00000500000000000000" pitchFamily="2" charset="0"/>
                <a:cs typeface="Arial"/>
              </a:rPr>
            </a:br>
            <a:r>
              <a:rPr lang="en-US" sz="1200" dirty="0">
                <a:latin typeface="Montserrat" panose="00000500000000000000" pitchFamily="2" charset="0"/>
                <a:cs typeface="Arial"/>
              </a:rPr>
              <a:t>This might be veggies and a low-fat dip or a salad.</a:t>
            </a:r>
          </a:p>
        </p:txBody>
      </p:sp>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22596530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6" name="object 4"/>
          <p:cNvSpPr txBox="1"/>
          <p:nvPr/>
        </p:nvSpPr>
        <p:spPr>
          <a:xfrm>
            <a:off x="3571874" y="2829106"/>
            <a:ext cx="7014924" cy="2645673"/>
          </a:xfrm>
          <a:prstGeom prst="rect">
            <a:avLst/>
          </a:prstGeom>
        </p:spPr>
        <p:txBody>
          <a:bodyPr vert="horz" wrap="square" lIns="0" tIns="0" rIns="0" bIns="0" numCol="2" rtlCol="0">
            <a:noAutofit/>
          </a:bodyPr>
          <a:lstStyle/>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bike riding, rollerblading, or ice skating</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Dance</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Make your favorite green drink or tea and sit quietly </a:t>
            </a:r>
            <a:br>
              <a:rPr lang="en-US" sz="1200" dirty="0">
                <a:latin typeface="Montserrat" panose="00000500000000000000" pitchFamily="2" charset="0"/>
                <a:cs typeface="Arial"/>
              </a:rPr>
            </a:br>
            <a:r>
              <a:rPr lang="en-US" sz="1200" dirty="0">
                <a:latin typeface="Montserrat" panose="00000500000000000000" pitchFamily="2" charset="0"/>
                <a:cs typeface="Arial"/>
              </a:rPr>
              <a:t>and enjoy it slowly</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Yoga or any other relaxing exercise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Tell someone you love them</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Be grateful</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Be forgiving</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Be giving</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Visualize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Get a facial</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Get a massage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endParaRPr lang="en-US" sz="1200" dirty="0">
              <a:latin typeface="Montserrat" panose="00000500000000000000" pitchFamily="2" charset="0"/>
              <a:cs typeface="Arial"/>
            </a:endParaRP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Call a friend who you miss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Call your mom</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Get a pedicure or manicure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Confess something that is weighing on you</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Forgive yourself</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Take a nap</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shopping</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Make a date with one of your children</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Got to lunch with your best friend</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swimming</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Go boating and sit quietly in the middle </a:t>
            </a:r>
            <a:br>
              <a:rPr lang="en-US" sz="1200" dirty="0">
                <a:latin typeface="Montserrat" panose="00000500000000000000" pitchFamily="2" charset="0"/>
                <a:cs typeface="Arial"/>
              </a:rPr>
            </a:br>
            <a:r>
              <a:rPr lang="en-US" sz="1200" dirty="0">
                <a:latin typeface="Montserrat" panose="00000500000000000000" pitchFamily="2" charset="0"/>
                <a:cs typeface="Arial"/>
              </a:rPr>
              <a:t>of a body of water</a:t>
            </a:r>
          </a:p>
          <a:p>
            <a:pPr marL="92374" indent="-86343">
              <a:spcBef>
                <a:spcPts val="112"/>
              </a:spcBef>
              <a:buFont typeface="Wingdings"/>
              <a:buChar char=""/>
              <a:tabLst>
                <a:tab pos="92374" algn="l"/>
              </a:tabLst>
            </a:pPr>
            <a:endParaRPr lang="en-US" sz="1200" dirty="0">
              <a:latin typeface="Montserrat" panose="00000500000000000000" pitchFamily="2" charset="0"/>
              <a:cs typeface="Arial"/>
            </a:endParaRPr>
          </a:p>
        </p:txBody>
      </p:sp>
      <p:sp>
        <p:nvSpPr>
          <p:cNvPr id="9" name="object 8"/>
          <p:cNvSpPr txBox="1"/>
          <p:nvPr/>
        </p:nvSpPr>
        <p:spPr>
          <a:xfrm>
            <a:off x="5131174" y="4793753"/>
            <a:ext cx="2322225" cy="112366"/>
          </a:xfrm>
          <a:prstGeom prst="rect">
            <a:avLst/>
          </a:prstGeom>
        </p:spPr>
        <p:txBody>
          <a:bodyPr vert="horz" wrap="square" lIns="0" tIns="0" rIns="0" bIns="0" rtlCol="0">
            <a:noAutofit/>
          </a:bodyPr>
          <a:lstStyle/>
          <a:p>
            <a:pPr marL="6349" defTabSz="457109" eaLnBrk="1" fontAlgn="auto" hangingPunct="1">
              <a:spcBef>
                <a:spcPts val="0"/>
              </a:spcBef>
              <a:spcAft>
                <a:spcPts val="0"/>
              </a:spcAft>
            </a:pPr>
            <a:endParaRPr sz="700" dirty="0">
              <a:solidFill>
                <a:srgbClr val="000000"/>
              </a:solidFill>
              <a:latin typeface="Montserrat" panose="00000500000000000000" pitchFamily="2" charset="0"/>
              <a:cs typeface="Arial"/>
            </a:endParaRPr>
          </a:p>
        </p:txBody>
      </p:sp>
      <p:sp>
        <p:nvSpPr>
          <p:cNvPr id="7" name="object 2"/>
          <p:cNvSpPr txBox="1">
            <a:spLocks noChangeArrowheads="1"/>
          </p:cNvSpPr>
          <p:nvPr/>
        </p:nvSpPr>
        <p:spPr bwMode="auto">
          <a:xfrm>
            <a:off x="2639620" y="1085777"/>
            <a:ext cx="34547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Self Care</a:t>
            </a:r>
          </a:p>
        </p:txBody>
      </p:sp>
      <p:sp>
        <p:nvSpPr>
          <p:cNvPr id="10" name="object 4"/>
          <p:cNvSpPr txBox="1"/>
          <p:nvPr/>
        </p:nvSpPr>
        <p:spPr>
          <a:xfrm>
            <a:off x="2639619" y="2087912"/>
            <a:ext cx="8516805" cy="513149"/>
          </a:xfrm>
          <a:prstGeom prst="rect">
            <a:avLst/>
          </a:prstGeom>
        </p:spPr>
        <p:txBody>
          <a:bodyPr vert="horz" wrap="square" lIns="0" tIns="0" rIns="0" bIns="0" numCol="1" rtlCol="0">
            <a:noAutofit/>
          </a:bodyPr>
          <a:lstStyle/>
          <a:p>
            <a:pPr marL="6349" marR="6349">
              <a:spcAft>
                <a:spcPts val="600"/>
              </a:spcAft>
            </a:pPr>
            <a:r>
              <a:rPr lang="en-US" sz="1200" dirty="0">
                <a:latin typeface="Montserrat" panose="00000500000000000000" pitchFamily="2" charset="0"/>
                <a:cs typeface="Arial"/>
              </a:rPr>
              <a:t>Now that you have found some extra time, let’s explore some of the things you would like to do. Ask yourself what feeds your soul, what makes you feel better, stronger and more energized? What helps to de-stress and relieve the overwhelm of the day? Here are some things to consider, then make your own list.</a:t>
            </a:r>
          </a:p>
        </p:txBody>
      </p:sp>
    </p:spTree>
    <p:extLst>
      <p:ext uri="{BB962C8B-B14F-4D97-AF65-F5344CB8AC3E}">
        <p14:creationId xmlns:p14="http://schemas.microsoft.com/office/powerpoint/2010/main" val="27040258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8271"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89471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What You Love To Do</a:t>
            </a:r>
          </a:p>
        </p:txBody>
      </p:sp>
      <p:sp>
        <p:nvSpPr>
          <p:cNvPr id="6" name="object 4"/>
          <p:cNvSpPr txBox="1"/>
          <p:nvPr/>
        </p:nvSpPr>
        <p:spPr>
          <a:xfrm>
            <a:off x="2642303" y="2202976"/>
            <a:ext cx="6276134" cy="2942459"/>
          </a:xfrm>
          <a:prstGeom prst="rect">
            <a:avLst/>
          </a:prstGeom>
        </p:spPr>
        <p:txBody>
          <a:bodyPr vert="horz" wrap="square" lIns="0" tIns="0" rIns="0" bIns="0" rtlCol="0">
            <a:noAutofit/>
          </a:bodyPr>
          <a:lstStyle/>
          <a:p>
            <a:pPr marL="6349">
              <a:lnSpc>
                <a:spcPts val="1080"/>
              </a:lnSpc>
            </a:pPr>
            <a:r>
              <a:rPr lang="en-US" sz="1200" dirty="0">
                <a:latin typeface="Montserrat" panose="00000500000000000000" pitchFamily="2" charset="0"/>
                <a:cs typeface="Arial"/>
              </a:rPr>
              <a:t>Brainstorm and list things that relax you, make you feel good, and that you enjoy.</a:t>
            </a:r>
          </a:p>
        </p:txBody>
      </p:sp>
      <p:graphicFrame>
        <p:nvGraphicFramePr>
          <p:cNvPr id="7" name="object 4"/>
          <p:cNvGraphicFramePr>
            <a:graphicFrameLocks noGrp="1"/>
          </p:cNvGraphicFramePr>
          <p:nvPr>
            <p:extLst>
              <p:ext uri="{D42A27DB-BD31-4B8C-83A1-F6EECF244321}">
                <p14:modId xmlns:p14="http://schemas.microsoft.com/office/powerpoint/2010/main" val="3941110820"/>
              </p:ext>
            </p:extLst>
          </p:nvPr>
        </p:nvGraphicFramePr>
        <p:xfrm>
          <a:off x="2642302" y="2459336"/>
          <a:ext cx="8514647" cy="3581697"/>
        </p:xfrm>
        <a:graphic>
          <a:graphicData uri="http://schemas.openxmlformats.org/drawingml/2006/table">
            <a:tbl>
              <a:tblPr firstRow="1" bandRow="1">
                <a:tableStyleId>{2D5ABB26-0587-4C30-8999-92F81FD0307C}</a:tableStyleId>
              </a:tblPr>
              <a:tblGrid>
                <a:gridCol w="2780293">
                  <a:extLst>
                    <a:ext uri="{9D8B030D-6E8A-4147-A177-3AD203B41FA5}">
                      <a16:colId xmlns:a16="http://schemas.microsoft.com/office/drawing/2014/main" val="20000"/>
                    </a:ext>
                  </a:extLst>
                </a:gridCol>
                <a:gridCol w="3040945">
                  <a:extLst>
                    <a:ext uri="{9D8B030D-6E8A-4147-A177-3AD203B41FA5}">
                      <a16:colId xmlns:a16="http://schemas.microsoft.com/office/drawing/2014/main" val="20001"/>
                    </a:ext>
                  </a:extLst>
                </a:gridCol>
                <a:gridCol w="2693409">
                  <a:extLst>
                    <a:ext uri="{9D8B030D-6E8A-4147-A177-3AD203B41FA5}">
                      <a16:colId xmlns:a16="http://schemas.microsoft.com/office/drawing/2014/main" val="20002"/>
                    </a:ext>
                  </a:extLst>
                </a:gridCol>
              </a:tblGrid>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11671">
                <a:tc>
                  <a:txBody>
                    <a:bodyPr/>
                    <a:lstStyle/>
                    <a:p>
                      <a:endParaRPr sz="2200" dirty="0">
                        <a:latin typeface="Montserrat" panose="00000500000000000000" pitchFamily="2" charset="0"/>
                        <a:cs typeface="Arial"/>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sz="2200" dirty="0">
                        <a:latin typeface="Montserrat" panose="00000500000000000000" pitchFamily="2" charset="0"/>
                        <a:cs typeface="Arial"/>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977088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9325"/>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Happiness</a:t>
            </a:r>
          </a:p>
        </p:txBody>
      </p:sp>
      <p:sp>
        <p:nvSpPr>
          <p:cNvPr id="8" name="object 5"/>
          <p:cNvSpPr txBox="1"/>
          <p:nvPr/>
        </p:nvSpPr>
        <p:spPr>
          <a:xfrm>
            <a:off x="2642304" y="2087912"/>
            <a:ext cx="8514122" cy="2942459"/>
          </a:xfrm>
          <a:prstGeom prst="rect">
            <a:avLst/>
          </a:prstGeom>
        </p:spPr>
        <p:txBody>
          <a:bodyPr vert="horz" wrap="square" lIns="0" tIns="0" rIns="0" bIns="0" rtlCol="0">
            <a:noAutofit/>
          </a:bodyPr>
          <a:lstStyle/>
          <a:p>
            <a:pPr marL="16507" marR="6349" algn="ctr">
              <a:lnSpc>
                <a:spcPct val="112900"/>
              </a:lnSpc>
            </a:pPr>
            <a:r>
              <a:rPr lang="en-US" dirty="0">
                <a:latin typeface="Montserrat" panose="00000500000000000000" pitchFamily="2" charset="0"/>
                <a:cs typeface="Arial"/>
              </a:rPr>
              <a:t>“I believe in pink. I believe that laughing is the best calorie burner. </a:t>
            </a:r>
            <a:br>
              <a:rPr lang="en-US" dirty="0">
                <a:latin typeface="Montserrat" panose="00000500000000000000" pitchFamily="2" charset="0"/>
                <a:cs typeface="Arial"/>
              </a:rPr>
            </a:br>
            <a:r>
              <a:rPr lang="en-US" dirty="0">
                <a:latin typeface="Montserrat" panose="00000500000000000000" pitchFamily="2" charset="0"/>
                <a:cs typeface="Arial"/>
              </a:rPr>
              <a:t>I believe in kissing, kissing a lot. I believe in being strong when everything </a:t>
            </a:r>
            <a:br>
              <a:rPr lang="en-US" dirty="0">
                <a:latin typeface="Montserrat" panose="00000500000000000000" pitchFamily="2" charset="0"/>
                <a:cs typeface="Arial"/>
              </a:rPr>
            </a:br>
            <a:r>
              <a:rPr lang="en-US" dirty="0">
                <a:latin typeface="Montserrat" panose="00000500000000000000" pitchFamily="2" charset="0"/>
                <a:cs typeface="Arial"/>
              </a:rPr>
              <a:t>seems to be going wrong. I believe that happy girls are the prettiest girls. </a:t>
            </a:r>
            <a:br>
              <a:rPr lang="en-US" dirty="0">
                <a:latin typeface="Montserrat" panose="00000500000000000000" pitchFamily="2" charset="0"/>
                <a:cs typeface="Arial"/>
              </a:rPr>
            </a:br>
            <a:r>
              <a:rPr lang="en-US" dirty="0">
                <a:latin typeface="Montserrat" panose="00000500000000000000" pitchFamily="2" charset="0"/>
                <a:cs typeface="Arial"/>
              </a:rPr>
              <a:t>I believe that tomorrow is another day and I believe in miracles.”</a:t>
            </a:r>
          </a:p>
          <a:p>
            <a:pPr marL="14602" algn="ctr">
              <a:spcBef>
                <a:spcPts val="212"/>
              </a:spcBef>
            </a:pPr>
            <a:r>
              <a:rPr lang="en-US" sz="1600" i="1" dirty="0">
                <a:solidFill>
                  <a:srgbClr val="BCC8C8"/>
                </a:solidFill>
                <a:latin typeface="Montserrat" panose="00000500000000000000" pitchFamily="2" charset="0"/>
                <a:cs typeface="Arial"/>
              </a:rPr>
              <a:t>Audrey Hepburn</a:t>
            </a:r>
            <a:endParaRPr lang="en-US" sz="1600" dirty="0">
              <a:solidFill>
                <a:srgbClr val="BCC8C8"/>
              </a:solidFill>
              <a:latin typeface="Montserrat" panose="00000500000000000000" pitchFamily="2" charset="0"/>
              <a:cs typeface="Arial"/>
            </a:endParaRPr>
          </a:p>
          <a:p>
            <a:pPr>
              <a:lnSpc>
                <a:spcPts val="600"/>
              </a:lnSpc>
              <a:spcBef>
                <a:spcPts val="35"/>
              </a:spcBef>
            </a:pPr>
            <a:endParaRPr lang="en-US" sz="1200" dirty="0">
              <a:latin typeface="Montserrat" panose="00000500000000000000" pitchFamily="2" charset="0"/>
            </a:endParaRPr>
          </a:p>
          <a:p>
            <a:pPr marL="6349" marR="52694" algn="ctr">
              <a:lnSpc>
                <a:spcPct val="112900"/>
              </a:lnSpc>
            </a:pPr>
            <a:r>
              <a:rPr lang="en-US" sz="1400" dirty="0">
                <a:latin typeface="Montserrat" panose="00000500000000000000" pitchFamily="2" charset="0"/>
                <a:cs typeface="Arial"/>
              </a:rPr>
              <a:t>This is your happiness box, fill it up with everything that makes you happy. It can be little, medium or huge!</a:t>
            </a:r>
          </a:p>
        </p:txBody>
      </p:sp>
      <p:sp>
        <p:nvSpPr>
          <p:cNvPr id="6" name="object 5"/>
          <p:cNvSpPr/>
          <p:nvPr/>
        </p:nvSpPr>
        <p:spPr>
          <a:xfrm>
            <a:off x="2642303" y="4312214"/>
            <a:ext cx="8514123" cy="2164786"/>
          </a:xfrm>
          <a:custGeom>
            <a:avLst/>
            <a:gdLst/>
            <a:ahLst/>
            <a:cxnLst/>
            <a:rect l="l" t="t" r="r" b="b"/>
            <a:pathLst>
              <a:path w="6629400" h="2525268">
                <a:moveTo>
                  <a:pt x="0" y="2525268"/>
                </a:moveTo>
                <a:lnTo>
                  <a:pt x="6629400" y="2525268"/>
                </a:lnTo>
                <a:lnTo>
                  <a:pt x="6629400" y="0"/>
                </a:lnTo>
                <a:lnTo>
                  <a:pt x="0" y="0"/>
                </a:lnTo>
                <a:lnTo>
                  <a:pt x="0" y="2525268"/>
                </a:lnTo>
                <a:close/>
              </a:path>
            </a:pathLst>
          </a:custGeom>
          <a:ln w="76200">
            <a:solidFill>
              <a:srgbClr val="61BEDA"/>
            </a:solidFill>
          </a:ln>
        </p:spPr>
        <p:txBody>
          <a:bodyPr wrap="square" lIns="0" tIns="0" rIns="0" bIns="0" rtlCol="0">
            <a:noAutofit/>
          </a:bodyPr>
          <a:lstStyle/>
          <a:p>
            <a:endParaRPr sz="900" dirty="0">
              <a:latin typeface="Montserrat" panose="00000500000000000000" pitchFamily="2" charset="0"/>
            </a:endParaRPr>
          </a:p>
        </p:txBody>
      </p:sp>
    </p:spTree>
    <p:extLst>
      <p:ext uri="{BB962C8B-B14F-4D97-AF65-F5344CB8AC3E}">
        <p14:creationId xmlns:p14="http://schemas.microsoft.com/office/powerpoint/2010/main" val="26261563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8" name="object 2"/>
          <p:cNvSpPr txBox="1">
            <a:spLocks noChangeArrowheads="1"/>
          </p:cNvSpPr>
          <p:nvPr/>
        </p:nvSpPr>
        <p:spPr bwMode="auto">
          <a:xfrm>
            <a:off x="2642303" y="1085046"/>
            <a:ext cx="375822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spcAft>
                <a:spcPts val="0"/>
              </a:spcAft>
            </a:pPr>
            <a:r>
              <a:rPr lang="en-US" sz="2500" dirty="0">
                <a:solidFill>
                  <a:srgbClr val="3B3838"/>
                </a:solidFill>
                <a:latin typeface="Montserrat SemiBold"/>
                <a:ea typeface="Times New Roman"/>
                <a:cs typeface="Times New Roman"/>
              </a:rPr>
              <a:t>Take a Break</a:t>
            </a:r>
            <a:endParaRPr lang="en-US" sz="2500" dirty="0">
              <a:latin typeface="Times New Roman"/>
              <a:ea typeface="Times New Roman"/>
            </a:endParaRPr>
          </a:p>
        </p:txBody>
      </p:sp>
      <p:sp>
        <p:nvSpPr>
          <p:cNvPr id="9" name="object 5"/>
          <p:cNvSpPr txBox="1"/>
          <p:nvPr/>
        </p:nvSpPr>
        <p:spPr>
          <a:xfrm>
            <a:off x="2642303" y="2087912"/>
            <a:ext cx="8514647" cy="2942459"/>
          </a:xfrm>
          <a:prstGeom prst="rect">
            <a:avLst/>
          </a:prstGeom>
        </p:spPr>
        <p:txBody>
          <a:bodyPr vert="horz" wrap="square" lIns="0" tIns="0" rIns="0" bIns="0" rtlCol="0">
            <a:noAutofit/>
          </a:bodyPr>
          <a:lstStyle/>
          <a:p>
            <a:pPr marR="149830" algn="ctr"/>
            <a:r>
              <a:rPr lang="en-US" sz="2400" dirty="0">
                <a:latin typeface="Montserrat" panose="00000500000000000000" pitchFamily="2" charset="0"/>
                <a:cs typeface="Arial"/>
              </a:rPr>
              <a:t>“When the well’s dry, we know the worth of water.”</a:t>
            </a:r>
          </a:p>
          <a:p>
            <a:pPr marL="14602" marR="150465" algn="ctr">
              <a:spcBef>
                <a:spcPts val="212"/>
              </a:spcBef>
            </a:pPr>
            <a:r>
              <a:rPr lang="en-US" sz="1600" i="1" dirty="0">
                <a:solidFill>
                  <a:srgbClr val="BCC8C8"/>
                </a:solidFill>
                <a:latin typeface="Montserrat" panose="00000500000000000000" pitchFamily="2" charset="0"/>
                <a:cs typeface="Arial"/>
              </a:rPr>
              <a:t>-Benjamin Franklin</a:t>
            </a:r>
          </a:p>
          <a:p>
            <a:endParaRPr lang="en-US" sz="900" dirty="0">
              <a:latin typeface="Montserrat" panose="00000500000000000000" pitchFamily="2" charset="0"/>
            </a:endParaRPr>
          </a:p>
          <a:p>
            <a:pPr>
              <a:spcBef>
                <a:spcPts val="27"/>
              </a:spcBef>
            </a:pPr>
            <a:endParaRPr lang="en-US" sz="900" dirty="0">
              <a:latin typeface="Montserrat" panose="00000500000000000000" pitchFamily="2" charset="0"/>
            </a:endParaRPr>
          </a:p>
          <a:p>
            <a:pPr marL="6349" marR="46663"/>
            <a:r>
              <a:rPr lang="en-US" sz="1200" dirty="0">
                <a:latin typeface="Montserrat" panose="00000500000000000000" pitchFamily="2" charset="0"/>
                <a:cs typeface="Arial"/>
              </a:rPr>
              <a:t>No one is expected to be busy and productive 24/7. Schedule breaks into your life. Think simple! 5 minutes for </a:t>
            </a:r>
            <a:br>
              <a:rPr lang="en-US" sz="1200" dirty="0">
                <a:latin typeface="Montserrat" panose="00000500000000000000" pitchFamily="2" charset="0"/>
                <a:cs typeface="Arial"/>
              </a:rPr>
            </a:br>
            <a:r>
              <a:rPr lang="en-US" sz="1200" dirty="0">
                <a:latin typeface="Montserrat" panose="00000500000000000000" pitchFamily="2" charset="0"/>
                <a:cs typeface="Arial"/>
              </a:rPr>
              <a:t>a water break, 10 minutes to just sit and empty your mind of thought, 30-60 minutes for lunch. Our body insists that we take a break to sleep each night. If it didn’t, there would be many of us with uncharged batteries. </a:t>
            </a:r>
            <a:br>
              <a:rPr lang="en-US" sz="1200" dirty="0">
                <a:latin typeface="Montserrat" panose="00000500000000000000" pitchFamily="2" charset="0"/>
                <a:cs typeface="Arial"/>
              </a:rPr>
            </a:br>
            <a:r>
              <a:rPr lang="en-US" sz="1200" dirty="0">
                <a:latin typeface="Montserrat" panose="00000500000000000000" pitchFamily="2" charset="0"/>
                <a:cs typeface="Arial"/>
              </a:rPr>
              <a:t>You are in control of your down time when you arrange and allow for it. Too often, if we don’t allow our bodies time to rest, we get exhausted and our days are swallowed up in a black hole of nothingness.</a:t>
            </a:r>
          </a:p>
          <a:p>
            <a:endParaRPr lang="en-US" sz="900" dirty="0">
              <a:latin typeface="Montserrat" panose="00000500000000000000" pitchFamily="2" charset="0"/>
            </a:endParaRPr>
          </a:p>
          <a:p>
            <a:pPr marL="6349" marR="6349"/>
            <a:r>
              <a:rPr lang="en-US" sz="1200" dirty="0">
                <a:latin typeface="Montserrat" panose="00000500000000000000" pitchFamily="2" charset="0"/>
                <a:cs typeface="Arial"/>
              </a:rPr>
              <a:t>Make sure that you have time in every day that is not accounted for. Now you are able to step into that time with the awareness that there are some activities you do not want to spend your free time on and you have a whole list of things you would love to be doing in that free time.</a:t>
            </a:r>
          </a:p>
          <a:p>
            <a:pPr>
              <a:spcBef>
                <a:spcPts val="5"/>
              </a:spcBef>
            </a:pPr>
            <a:endParaRPr lang="en-US" sz="900" dirty="0">
              <a:latin typeface="Montserrat" panose="00000500000000000000" pitchFamily="2" charset="0"/>
            </a:endParaRPr>
          </a:p>
          <a:p>
            <a:pPr marL="6349"/>
            <a:r>
              <a:rPr lang="en-US" sz="1200" dirty="0">
                <a:latin typeface="Montserrat" panose="00000500000000000000" pitchFamily="2" charset="0"/>
                <a:cs typeface="Arial"/>
              </a:rPr>
              <a:t>Reward yourself with the gift of time and do what you love most.</a:t>
            </a:r>
          </a:p>
        </p:txBody>
      </p:sp>
    </p:spTree>
    <p:extLst>
      <p:ext uri="{BB962C8B-B14F-4D97-AF65-F5344CB8AC3E}">
        <p14:creationId xmlns:p14="http://schemas.microsoft.com/office/powerpoint/2010/main" val="1936371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7472"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Dry Brushing</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6349">
              <a:spcAft>
                <a:spcPts val="600"/>
              </a:spcAft>
            </a:pPr>
            <a:r>
              <a:rPr lang="en-US" sz="1200" b="1" spc="-2" dirty="0">
                <a:latin typeface="Montserrat" panose="00000500000000000000" pitchFamily="2" charset="0"/>
                <a:cs typeface="Arial"/>
              </a:rPr>
              <a:t>Wh</a:t>
            </a:r>
            <a:r>
              <a:rPr lang="en-US" sz="1200" b="1" dirty="0">
                <a:latin typeface="Montserrat" panose="00000500000000000000" pitchFamily="2" charset="0"/>
                <a:cs typeface="Arial"/>
              </a:rPr>
              <a:t>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d</a:t>
            </a:r>
            <a:r>
              <a:rPr lang="en-US" sz="1200" b="1" dirty="0">
                <a:latin typeface="Montserrat" panose="00000500000000000000" pitchFamily="2" charset="0"/>
                <a:cs typeface="Arial"/>
              </a:rPr>
              <a:t>ry</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u</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a:t>
            </a:r>
            <a:endParaRPr lang="en-US" sz="1200" dirty="0">
              <a:latin typeface="Montserrat" panose="00000500000000000000" pitchFamily="2" charset="0"/>
              <a:cs typeface="Arial"/>
            </a:endParaRP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Stimulates the body’s lymphatic system and helps with circulation by increasing blood flow</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Aids in lymphatic drainage</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Exfoliates and tightens the skin</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Purifies the entire system</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Helps with muscle tone and more even distribution of fat deposits.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Rejuvenates the nervous system by stimulating nerve endings</a:t>
            </a:r>
          </a:p>
          <a:p>
            <a:pPr marL="177764" indent="-171733" defTabSz="457109" eaLnBrk="1" fontAlgn="auto" hangingPunct="1">
              <a:spcBef>
                <a:spcPts val="0"/>
              </a:spcBef>
              <a:spcAft>
                <a:spcPts val="6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Helps your skin to absorb nutrients by eliminating clogged pores.</a:t>
            </a:r>
            <a:endParaRPr lang="en-US" sz="1200" dirty="0">
              <a:latin typeface="Montserrat" panose="00000500000000000000" pitchFamily="2" charset="0"/>
            </a:endParaRPr>
          </a:p>
          <a:p>
            <a:pPr marL="6349"/>
            <a:endParaRPr lang="en-US" sz="1200" b="1" dirty="0">
              <a:latin typeface="Montserrat" panose="00000500000000000000" pitchFamily="2" charset="0"/>
              <a:cs typeface="Arial"/>
            </a:endParaRPr>
          </a:p>
          <a:p>
            <a:pPr marL="6349"/>
            <a:r>
              <a:rPr lang="en-US" sz="1200" b="1" dirty="0">
                <a:latin typeface="Montserrat" panose="00000500000000000000" pitchFamily="2" charset="0"/>
                <a:cs typeface="Arial"/>
              </a:rPr>
              <a:t>Select</a:t>
            </a:r>
            <a:r>
              <a:rPr lang="en-US" sz="1200" b="1" spc="-12" dirty="0">
                <a:latin typeface="Montserrat" panose="00000500000000000000" pitchFamily="2" charset="0"/>
                <a:cs typeface="Arial"/>
              </a:rPr>
              <a:t>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he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right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brush</a:t>
            </a:r>
          </a:p>
          <a:p>
            <a:pPr marL="6349" marR="85073"/>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ind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dry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brushes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4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m</a:t>
            </a:r>
            <a:r>
              <a:rPr lang="en-US" sz="1200" dirty="0">
                <a:latin typeface="Montserrat" panose="00000500000000000000" pitchFamily="2" charset="0"/>
                <a:cs typeface="Arial"/>
              </a:rPr>
              <a:t>azon.c</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m</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spc="7" dirty="0">
                <a:latin typeface="Montserrat" panose="00000500000000000000" pitchFamily="2" charset="0"/>
                <a:cs typeface="Arial"/>
              </a:rPr>
              <a:t>W</a:t>
            </a:r>
            <a:r>
              <a:rPr lang="en-US" sz="1200" dirty="0">
                <a:latin typeface="Montserrat" panose="00000500000000000000" pitchFamily="2" charset="0"/>
                <a:cs typeface="Arial"/>
              </a:rPr>
              <a:t>hole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oods.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 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portant</a:t>
            </a:r>
            <a:r>
              <a:rPr lang="en-US" sz="1200" spc="-2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brush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ade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 natural,</a:t>
            </a:r>
            <a:r>
              <a:rPr lang="en-US" sz="1200" spc="-17" dirty="0">
                <a:latin typeface="Montserrat" panose="00000500000000000000" pitchFamily="2" charset="0"/>
                <a:cs typeface="Arial"/>
              </a:rPr>
              <a:t> </a:t>
            </a:r>
            <a:br>
              <a:rPr lang="en-US" sz="1200" spc="-17" dirty="0">
                <a:latin typeface="Montserrat" panose="00000500000000000000" pitchFamily="2" charset="0"/>
                <a:cs typeface="Arial"/>
              </a:rPr>
            </a:br>
            <a:r>
              <a:rPr lang="en-US" sz="1200" dirty="0">
                <a:latin typeface="Montserrat" panose="00000500000000000000" pitchFamily="2" charset="0"/>
                <a:cs typeface="Arial"/>
              </a:rPr>
              <a:t>not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hetic,</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bris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le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6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37" dirty="0">
                <a:latin typeface="Montserrat" panose="00000500000000000000" pitchFamily="2" charset="0"/>
                <a:cs typeface="Arial"/>
              </a:rPr>
              <a:t> </a:t>
            </a:r>
            <a:r>
              <a:rPr lang="en-US" sz="1200" dirty="0">
                <a:latin typeface="Montserrat" panose="00000500000000000000" pitchFamily="2" charset="0"/>
                <a:cs typeface="Arial"/>
              </a:rPr>
              <a:t>sisal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brush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ery 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body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boars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head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brush (</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is bet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delica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skin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ace.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Bru</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best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is in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at night.</a:t>
            </a:r>
          </a:p>
          <a:p>
            <a:pPr marL="6349">
              <a:spcBef>
                <a:spcPts val="107"/>
              </a:spcBef>
            </a:pPr>
            <a:endParaRPr lang="en-US" sz="1200" b="1" spc="-5" dirty="0">
              <a:latin typeface="Montserrat" panose="00000500000000000000" pitchFamily="2" charset="0"/>
              <a:cs typeface="Arial"/>
            </a:endParaRPr>
          </a:p>
          <a:p>
            <a:pPr marL="6349">
              <a:spcBef>
                <a:spcPts val="107"/>
              </a:spcBef>
            </a:pP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ow </a:t>
            </a:r>
            <a:r>
              <a:rPr lang="en-US" sz="1200" b="1" spc="2" dirty="0">
                <a:latin typeface="Montserrat" panose="00000500000000000000" pitchFamily="2" charset="0"/>
                <a:cs typeface="Arial"/>
              </a:rPr>
              <a:t>t</a:t>
            </a:r>
            <a:r>
              <a:rPr lang="en-US" sz="1200" b="1" dirty="0">
                <a:latin typeface="Montserrat" panose="00000500000000000000" pitchFamily="2" charset="0"/>
                <a:cs typeface="Arial"/>
              </a:rPr>
              <a: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brush</a:t>
            </a:r>
          </a:p>
          <a:p>
            <a:pPr marL="6349" marR="29204">
              <a:spcBef>
                <a:spcPts val="5"/>
              </a:spcBef>
            </a:pP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art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f</a:t>
            </a:r>
            <a:r>
              <a:rPr lang="en-US" sz="1200" dirty="0">
                <a:latin typeface="Montserrat" panose="00000500000000000000" pitchFamily="2" charset="0"/>
                <a:cs typeface="Arial"/>
              </a:rPr>
              <a:t>eet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brush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ard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using</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irm</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gentle)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rokes.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Bru</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low</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a:t>
            </a:r>
            <a:r>
              <a:rPr lang="en-US" sz="1200" spc="-10" dirty="0">
                <a:latin typeface="Montserrat" panose="00000500000000000000" pitchFamily="2" charset="0"/>
                <a:cs typeface="Arial"/>
              </a:rPr>
              <a:t>y</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ph nodes,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ards</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heart.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not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brush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areas</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here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skin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irri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ation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D</a:t>
            </a:r>
            <a:r>
              <a:rPr lang="en-US" sz="1200" dirty="0">
                <a:latin typeface="Montserrat" panose="00000500000000000000" pitchFamily="2" charset="0"/>
                <a:cs typeface="Arial"/>
              </a:rPr>
              <a:t>on’t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brush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so hard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skin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urns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raw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red,</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le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pink</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 oka</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leanse</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skin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collec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kinds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 gri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ins</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dail</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a:t>
            </a:r>
          </a:p>
          <a:p>
            <a:pPr marL="6349" marR="29204">
              <a:spcBef>
                <a:spcPts val="5"/>
              </a:spcBef>
            </a:pPr>
            <a:endParaRPr lang="en-US" sz="1200" dirty="0">
              <a:latin typeface="Montserrat" panose="00000500000000000000" pitchFamily="2" charset="0"/>
              <a:cs typeface="Arial"/>
            </a:endParaRPr>
          </a:p>
        </p:txBody>
      </p:sp>
    </p:spTree>
    <p:extLst>
      <p:ext uri="{BB962C8B-B14F-4D97-AF65-F5344CB8AC3E}">
        <p14:creationId xmlns:p14="http://schemas.microsoft.com/office/powerpoint/2010/main" val="1324924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Caffeine</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149513" indent="-143481">
              <a:buFont typeface="Wingdings"/>
              <a:buChar char=""/>
              <a:tabLst>
                <a:tab pos="149513" algn="l"/>
              </a:tabLst>
            </a:pPr>
            <a:r>
              <a:rPr lang="en-US" sz="1200" b="1" dirty="0">
                <a:latin typeface="Montserrat" panose="00000500000000000000" pitchFamily="2" charset="0"/>
                <a:cs typeface="Arial"/>
              </a:rPr>
              <a:t>Cardiovascular Problems</a:t>
            </a:r>
            <a:endParaRPr lang="en-US" sz="1200" dirty="0">
              <a:latin typeface="Montserrat" panose="00000500000000000000" pitchFamily="2" charset="0"/>
              <a:cs typeface="Arial"/>
            </a:endParaRPr>
          </a:p>
          <a:p>
            <a:pPr marL="6349" marR="102215"/>
            <a:r>
              <a:rPr lang="en-US" sz="1200" dirty="0">
                <a:latin typeface="Montserrat" panose="00000500000000000000" pitchFamily="2" charset="0"/>
                <a:cs typeface="Arial"/>
              </a:rPr>
              <a:t>Caffeine increases heart rate, elevates blood pressure and can contribute to the development of heart disease. Drinking both decaf and regular coffee may increase cholesterol and homocysteine, the biochemical that has been linked to an increased risk of heart attack. Caffeine is also linked to coronary vasospasms which cause </a:t>
            </a:r>
            <a:br>
              <a:rPr lang="en-US" sz="1200" dirty="0">
                <a:latin typeface="Montserrat" panose="00000500000000000000" pitchFamily="2" charset="0"/>
                <a:cs typeface="Arial"/>
              </a:rPr>
            </a:br>
            <a:r>
              <a:rPr lang="en-US" sz="1200" dirty="0">
                <a:latin typeface="Montserrat" panose="00000500000000000000" pitchFamily="2" charset="0"/>
                <a:cs typeface="Arial"/>
              </a:rPr>
              <a:t>20% of all fatal heart attacks in otherwise healthy people.</a:t>
            </a:r>
          </a:p>
          <a:p>
            <a:pPr>
              <a:spcBef>
                <a:spcPts val="11"/>
              </a:spcBef>
            </a:pPr>
            <a:endParaRPr lang="en-US" sz="1200" dirty="0">
              <a:latin typeface="Montserrat" panose="00000500000000000000" pitchFamily="2" charset="0"/>
            </a:endParaRPr>
          </a:p>
          <a:p>
            <a:pPr marL="149513" indent="-143481">
              <a:buFont typeface="Wingdings"/>
              <a:buChar char=""/>
              <a:tabLst>
                <a:tab pos="149513" algn="l"/>
              </a:tabLst>
            </a:pPr>
            <a:r>
              <a:rPr lang="en-US" sz="1200" b="1" dirty="0">
                <a:latin typeface="Montserrat" panose="00000500000000000000" pitchFamily="2" charset="0"/>
                <a:cs typeface="Arial"/>
              </a:rPr>
              <a:t>Stress</a:t>
            </a:r>
            <a:endParaRPr lang="en-US" sz="1200" dirty="0">
              <a:latin typeface="Montserrat" panose="00000500000000000000" pitchFamily="2" charset="0"/>
              <a:cs typeface="Arial"/>
            </a:endParaRPr>
          </a:p>
          <a:p>
            <a:pPr marL="6349" marR="27300"/>
            <a:r>
              <a:rPr lang="en-US" sz="1200" dirty="0">
                <a:latin typeface="Montserrat" panose="00000500000000000000" pitchFamily="2" charset="0"/>
                <a:cs typeface="Arial"/>
              </a:rPr>
              <a:t>Caffeine stimulates the excretion of stress hormones, which can produce increased levels of anxiety, irritability, muscular tension and pain, indigestion, insomnia and decreased immunity. Increased levels of stress can keep you from making healthy responses to normal daily stress.</a:t>
            </a:r>
            <a:endParaRPr lang="en-US" sz="1200" dirty="0">
              <a:latin typeface="Montserrat" panose="00000500000000000000" pitchFamily="2" charset="0"/>
            </a:endParaRPr>
          </a:p>
          <a:p>
            <a:pPr>
              <a:spcBef>
                <a:spcPts val="5"/>
              </a:spcBef>
            </a:pPr>
            <a:endParaRPr lang="en-US" sz="1200" dirty="0">
              <a:latin typeface="Montserrat" panose="00000500000000000000" pitchFamily="2" charset="0"/>
            </a:endParaRPr>
          </a:p>
          <a:p>
            <a:pPr marL="149513" indent="-143481">
              <a:buFont typeface="Wingdings"/>
              <a:buChar char=""/>
              <a:tabLst>
                <a:tab pos="149513" algn="l"/>
              </a:tabLst>
            </a:pPr>
            <a:r>
              <a:rPr lang="en-US" sz="1200" b="1" dirty="0">
                <a:latin typeface="Montserrat" panose="00000500000000000000" pitchFamily="2" charset="0"/>
                <a:cs typeface="Arial"/>
              </a:rPr>
              <a:t>Emotional Disturbances</a:t>
            </a:r>
            <a:endParaRPr lang="en-US" sz="1200" dirty="0">
              <a:latin typeface="Montserrat" panose="00000500000000000000" pitchFamily="2" charset="0"/>
              <a:cs typeface="Arial"/>
            </a:endParaRPr>
          </a:p>
          <a:p>
            <a:pPr marL="6349" marR="6349">
              <a:spcBef>
                <a:spcPts val="2"/>
              </a:spcBef>
            </a:pPr>
            <a:r>
              <a:rPr lang="en-US" sz="1200" dirty="0">
                <a:latin typeface="Montserrat" panose="00000500000000000000" pitchFamily="2" charset="0"/>
                <a:cs typeface="Arial"/>
              </a:rPr>
              <a:t>Anxiety and irritability are hallmark mood disturbances associated with caffeine consumption, but equally important are depression and attention disorders. Depression may occur as part of the letdown after the stimulant effects of caffeine wear off. It may also appear during the recovery period after quitting caffeine </a:t>
            </a:r>
            <a:br>
              <a:rPr lang="en-US" sz="1200" dirty="0">
                <a:latin typeface="Montserrat" panose="00000500000000000000" pitchFamily="2" charset="0"/>
                <a:cs typeface="Arial"/>
              </a:rPr>
            </a:br>
            <a:r>
              <a:rPr lang="en-US" sz="1200" dirty="0">
                <a:latin typeface="Montserrat" panose="00000500000000000000" pitchFamily="2" charset="0"/>
                <a:cs typeface="Arial"/>
              </a:rPr>
              <a:t>while the brain's chemistry is readjusted. Rather than increasing mental activity, caffeine actually decreases blood flow to the brain by as much as 30% and negatively affects memory and mental performance.</a:t>
            </a:r>
          </a:p>
          <a:p>
            <a:pPr marL="6349" marR="6349">
              <a:spcBef>
                <a:spcPts val="2"/>
              </a:spcBef>
            </a:pPr>
            <a:endParaRPr lang="en-US" sz="1200" dirty="0">
              <a:latin typeface="Montserrat" panose="00000500000000000000" pitchFamily="2" charset="0"/>
              <a:cs typeface="Arial"/>
            </a:endParaRPr>
          </a:p>
        </p:txBody>
      </p:sp>
    </p:spTree>
    <p:extLst>
      <p:ext uri="{BB962C8B-B14F-4D97-AF65-F5344CB8AC3E}">
        <p14:creationId xmlns:p14="http://schemas.microsoft.com/office/powerpoint/2010/main" val="1879232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27727"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Caffeine</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149513" indent="-143481">
              <a:buFont typeface="Wingdings"/>
              <a:buChar char=""/>
              <a:tabLst>
                <a:tab pos="149513" algn="l"/>
              </a:tabLst>
            </a:pPr>
            <a:r>
              <a:rPr lang="en-US" sz="1200" b="1" dirty="0">
                <a:latin typeface="Montserrat" panose="00000500000000000000" pitchFamily="2" charset="0"/>
                <a:cs typeface="Arial"/>
              </a:rPr>
              <a:t>Blood</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Su</a:t>
            </a: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ar S</a:t>
            </a:r>
            <a:r>
              <a:rPr lang="en-US" sz="1200" b="1" spc="20" dirty="0">
                <a:latin typeface="Montserrat" panose="00000500000000000000" pitchFamily="2" charset="0"/>
                <a:cs typeface="Arial"/>
              </a:rPr>
              <a:t>w</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n</a:t>
            </a: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s</a:t>
            </a:r>
            <a:endParaRPr lang="en-US" sz="1200" dirty="0">
              <a:latin typeface="Montserrat" panose="00000500000000000000" pitchFamily="2" charset="0"/>
              <a:cs typeface="Arial"/>
            </a:endParaRPr>
          </a:p>
          <a:p>
            <a:pPr marL="6349" marR="35553"/>
            <a:r>
              <a:rPr lang="en-US" sz="1200" spc="-5" dirty="0">
                <a:latin typeface="Montserrat" panose="00000500000000000000" pitchFamily="2" charset="0"/>
                <a:cs typeface="Arial"/>
              </a:rPr>
              <a:t>D</a:t>
            </a:r>
            <a:r>
              <a:rPr lang="en-US" sz="1200" dirty="0">
                <a:latin typeface="Montserrat" panose="00000500000000000000" pitchFamily="2" charset="0"/>
                <a:cs typeface="Arial"/>
              </a:rPr>
              <a:t>iabetics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pogl</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ce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oid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ulates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porary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surge </a:t>
            </a:r>
            <a:br>
              <a:rPr lang="en-US" sz="1200" dirty="0">
                <a:latin typeface="Montserrat" panose="00000500000000000000" pitchFamily="2" charset="0"/>
                <a:cs typeface="Arial"/>
              </a:rPr>
            </a:b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blood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sugar</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ollo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erproduction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insulin,</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causes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blood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sugar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crash</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 hours.</a:t>
            </a:r>
            <a:r>
              <a:rPr lang="en-US" sz="1200" spc="-30" dirty="0">
                <a:latin typeface="Montserrat" panose="00000500000000000000" pitchFamily="2" charset="0"/>
                <a:cs typeface="Arial"/>
              </a:rPr>
              <a:t> </a:t>
            </a:r>
            <a:br>
              <a:rPr lang="en-US" sz="1200" spc="-30"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rollercoa</a:t>
            </a:r>
            <a:r>
              <a:rPr lang="en-US" sz="1200" spc="-5"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causes</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eight gain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since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insulin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essage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body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is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cess sugar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p>
          <a:p>
            <a:pPr>
              <a:spcBef>
                <a:spcPts val="11"/>
              </a:spcBef>
            </a:pPr>
            <a:endParaRPr lang="en-US" sz="1200" dirty="0">
              <a:latin typeface="Montserrat" panose="00000500000000000000" pitchFamily="2" charset="0"/>
            </a:endParaRPr>
          </a:p>
          <a:p>
            <a:pPr marL="149513" indent="-143481">
              <a:buFont typeface="Wingdings"/>
              <a:buChar char=""/>
              <a:tabLst>
                <a:tab pos="149513" algn="l"/>
              </a:tabLst>
            </a:pPr>
            <a:r>
              <a:rPr lang="en-US" sz="1200" b="1" dirty="0">
                <a:latin typeface="Montserrat" panose="00000500000000000000" pitchFamily="2" charset="0"/>
                <a:cs typeface="Arial"/>
              </a:rPr>
              <a:t>Gast</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oint</a:t>
            </a:r>
            <a:r>
              <a:rPr lang="en-US" sz="1200" b="1" spc="-5" dirty="0">
                <a:latin typeface="Montserrat" panose="00000500000000000000" pitchFamily="2" charset="0"/>
                <a:cs typeface="Arial"/>
              </a:rPr>
              <a:t>e</a:t>
            </a:r>
            <a:r>
              <a:rPr lang="en-US" sz="1200" b="1" dirty="0">
                <a:latin typeface="Montserrat" panose="00000500000000000000" pitchFamily="2" charset="0"/>
                <a:cs typeface="Arial"/>
              </a:rPr>
              <a:t>s</a:t>
            </a:r>
            <a:r>
              <a:rPr lang="en-US" sz="1200" b="1" spc="-7"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spc="-10" dirty="0">
                <a:latin typeface="Montserrat" panose="00000500000000000000" pitchFamily="2" charset="0"/>
                <a:cs typeface="Arial"/>
              </a:rPr>
              <a:t>n</a:t>
            </a:r>
            <a:r>
              <a:rPr lang="en-US" sz="1200" b="1" dirty="0">
                <a:latin typeface="Montserrat" panose="00000500000000000000" pitchFamily="2" charset="0"/>
                <a:cs typeface="Arial"/>
              </a:rPr>
              <a:t>al</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P</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o</a:t>
            </a:r>
            <a:r>
              <a:rPr lang="en-US" sz="1200" b="1" spc="-2" dirty="0">
                <a:latin typeface="Montserrat" panose="00000500000000000000" pitchFamily="2" charset="0"/>
                <a:cs typeface="Arial"/>
              </a:rPr>
              <a:t>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ems</a:t>
            </a:r>
            <a:endParaRPr lang="en-US" sz="1200" dirty="0">
              <a:latin typeface="Montserrat" panose="00000500000000000000" pitchFamily="2" charset="0"/>
              <a:cs typeface="Arial"/>
            </a:endParaRPr>
          </a:p>
          <a:p>
            <a:pPr marL="6349" marR="125705"/>
            <a:r>
              <a:rPr lang="en-US" sz="1200" spc="-5" dirty="0">
                <a:latin typeface="Montserrat" panose="00000500000000000000" pitchFamily="2" charset="0"/>
                <a:cs typeface="Arial"/>
              </a:rPr>
              <a:t>M</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perience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burning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sensa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ach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drinking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because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 increases</a:t>
            </a:r>
            <a:r>
              <a:rPr lang="en-US" sz="1200" spc="-2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secre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drochloric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acid,</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leads</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increased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k</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ulcers.</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 including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deca</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reduces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pressure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v</a:t>
            </a:r>
            <a:r>
              <a:rPr lang="en-US" sz="1200" dirty="0">
                <a:latin typeface="Montserrat" panose="00000500000000000000" pitchFamily="2" charset="0"/>
                <a:cs typeface="Arial"/>
              </a:rPr>
              <a:t>al</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een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esophag</a:t>
            </a:r>
            <a:r>
              <a:rPr lang="en-US" sz="1200" spc="-10" dirty="0">
                <a:latin typeface="Montserrat" panose="00000500000000000000" pitchFamily="2" charset="0"/>
                <a:cs typeface="Arial"/>
              </a:rPr>
              <a:t>u</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ach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 highly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acidic</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conten</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ach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pass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esophag</a:t>
            </a:r>
            <a:r>
              <a:rPr lang="en-US" sz="1200" spc="-10" dirty="0">
                <a:latin typeface="Montserrat" panose="00000500000000000000" pitchFamily="2" charset="0"/>
                <a:cs typeface="Arial"/>
              </a:rPr>
              <a:t>u</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heartburn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 gas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t>
            </a:r>
            <a:r>
              <a:rPr lang="en-US" sz="1200" spc="2" dirty="0">
                <a:latin typeface="Montserrat" panose="00000500000000000000" pitchFamily="2" charset="0"/>
                <a:cs typeface="Arial"/>
              </a:rPr>
              <a:t>o</a:t>
            </a:r>
            <a:r>
              <a:rPr lang="en-US" sz="1200" spc="-7" dirty="0">
                <a:latin typeface="Montserrat" panose="00000500000000000000" pitchFamily="2" charset="0"/>
                <a:cs typeface="Arial"/>
              </a:rPr>
              <a: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op</a:t>
            </a:r>
            <a:r>
              <a:rPr lang="en-US" sz="1200" spc="-7" dirty="0">
                <a:latin typeface="Montserrat" panose="00000500000000000000" pitchFamily="2" charset="0"/>
                <a:cs typeface="Arial"/>
              </a:rPr>
              <a:t>h</a:t>
            </a:r>
            <a:r>
              <a:rPr lang="en-US" sz="1200" dirty="0">
                <a:latin typeface="Montserrat" panose="00000500000000000000" pitchFamily="2" charset="0"/>
                <a:cs typeface="Arial"/>
              </a:rPr>
              <a:t>a</a:t>
            </a:r>
            <a:r>
              <a:rPr lang="en-US" sz="1200" spc="-7" dirty="0">
                <a:latin typeface="Montserrat" panose="00000500000000000000" pitchFamily="2" charset="0"/>
                <a:cs typeface="Arial"/>
              </a:rPr>
              <a:t>g</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a</a:t>
            </a:r>
            <a:r>
              <a:rPr lang="en-US" sz="1200" dirty="0">
                <a:latin typeface="Montserrat" panose="00000500000000000000" pitchFamily="2" charset="0"/>
                <a:cs typeface="Arial"/>
              </a:rPr>
              <a:t>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lux</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disease.</a:t>
            </a:r>
          </a:p>
          <a:p>
            <a:pPr>
              <a:spcBef>
                <a:spcPts val="13"/>
              </a:spcBef>
            </a:pPr>
            <a:endParaRPr lang="en-US" sz="1200" dirty="0">
              <a:latin typeface="Montserrat" panose="00000500000000000000" pitchFamily="2" charset="0"/>
            </a:endParaRPr>
          </a:p>
          <a:p>
            <a:pPr marL="92374" indent="-86343">
              <a:buFont typeface="Wingdings"/>
              <a:buChar char=""/>
              <a:tabLst>
                <a:tab pos="92374" algn="l"/>
              </a:tabLst>
            </a:pPr>
            <a:r>
              <a:rPr lang="en-US" sz="1200" b="1" spc="-22" dirty="0">
                <a:latin typeface="Montserrat" panose="00000500000000000000" pitchFamily="2" charset="0"/>
                <a:cs typeface="Arial"/>
              </a:rPr>
              <a:t>A</a:t>
            </a:r>
            <a:r>
              <a:rPr lang="en-US" sz="1200" b="1" spc="-2" dirty="0">
                <a:latin typeface="Montserrat" panose="00000500000000000000" pitchFamily="2" charset="0"/>
                <a:cs typeface="Arial"/>
              </a:rPr>
              <a:t>g</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endParaRPr lang="en-US" sz="1200" dirty="0">
              <a:latin typeface="Montserrat" panose="00000500000000000000" pitchFamily="2" charset="0"/>
              <a:cs typeface="Arial"/>
            </a:endParaRPr>
          </a:p>
          <a:p>
            <a:pPr marL="6349" marR="6349">
              <a:spcBef>
                <a:spcPts val="42"/>
              </a:spcBef>
            </a:pPr>
            <a:r>
              <a:rPr lang="en-US" sz="1200" spc="-5" dirty="0">
                <a:latin typeface="Montserrat" panose="00000500000000000000" pitchFamily="2" charset="0"/>
                <a:cs typeface="Arial"/>
              </a:rPr>
              <a:t>M</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40s,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longer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olerate</a:t>
            </a:r>
            <a:r>
              <a:rPr lang="en-US" sz="1200" spc="-2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consu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 </a:t>
            </a:r>
            <a:br>
              <a:rPr lang="en-US" sz="1200"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20s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30s.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Produc</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DH</a:t>
            </a:r>
            <a:r>
              <a:rPr lang="en-US" sz="1200" dirty="0">
                <a:latin typeface="Montserrat" panose="00000500000000000000" pitchFamily="2" charset="0"/>
                <a:cs typeface="Arial"/>
              </a:rPr>
              <a:t>EA,</a:t>
            </a:r>
            <a:r>
              <a:rPr lang="en-US" sz="1200" spc="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elatonin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ones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decline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age,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speeds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proces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deh</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drates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body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contrib</a:t>
            </a:r>
            <a:r>
              <a:rPr lang="en-US" sz="1200" spc="-7" dirty="0">
                <a:latin typeface="Montserrat" panose="00000500000000000000" pitchFamily="2" charset="0"/>
                <a:cs typeface="Arial"/>
              </a:rPr>
              <a:t>u</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aging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skin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kidne</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inhibits</a:t>
            </a:r>
            <a:r>
              <a:rPr lang="en-US" sz="1200" spc="-20" dirty="0">
                <a:latin typeface="Montserrat" panose="00000500000000000000" pitchFamily="2" charset="0"/>
                <a:cs typeface="Arial"/>
              </a:rPr>
              <a:t> </a:t>
            </a:r>
            <a:r>
              <a:rPr lang="en-US" sz="1200" spc="-5" dirty="0">
                <a:latin typeface="Montserrat" panose="00000500000000000000" pitchFamily="2" charset="0"/>
                <a:cs typeface="Arial"/>
              </a:rPr>
              <a:t>DN</a:t>
            </a:r>
            <a:r>
              <a:rPr lang="en-US" sz="1200" dirty="0">
                <a:latin typeface="Montserrat" panose="00000500000000000000" pitchFamily="2" charset="0"/>
                <a:cs typeface="Arial"/>
              </a:rPr>
              <a:t>A</a:t>
            </a:r>
            <a:r>
              <a:rPr lang="en-US" sz="1200" spc="-32" dirty="0">
                <a:latin typeface="Montserrat" panose="00000500000000000000" pitchFamily="2" charset="0"/>
                <a:cs typeface="Arial"/>
              </a:rPr>
              <a:t> </a:t>
            </a:r>
            <a:r>
              <a:rPr lang="en-US" sz="1200" dirty="0">
                <a:latin typeface="Montserrat" panose="00000500000000000000" pitchFamily="2" charset="0"/>
                <a:cs typeface="Arial"/>
              </a:rPr>
              <a:t>repair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slo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s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abili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deto</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y</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oreign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ins.</a:t>
            </a:r>
          </a:p>
          <a:p>
            <a:pPr marL="6349" marR="6349">
              <a:spcBef>
                <a:spcPts val="42"/>
              </a:spcBef>
            </a:pPr>
            <a:endParaRPr lang="en-US" sz="1200" dirty="0">
              <a:latin typeface="Montserrat" panose="00000500000000000000" pitchFamily="2" charset="0"/>
              <a:cs typeface="Arial"/>
            </a:endParaRPr>
          </a:p>
        </p:txBody>
      </p:sp>
    </p:spTree>
    <p:extLst>
      <p:ext uri="{BB962C8B-B14F-4D97-AF65-F5344CB8AC3E}">
        <p14:creationId xmlns:p14="http://schemas.microsoft.com/office/powerpoint/2010/main" val="4082429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462"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Caffeine</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122848" indent="-86343">
              <a:buFont typeface="Wingdings"/>
              <a:buChar char=""/>
              <a:tabLst>
                <a:tab pos="122848" algn="l"/>
              </a:tabLst>
            </a:pPr>
            <a:r>
              <a:rPr lang="en-US" sz="1200" b="1" spc="7" dirty="0">
                <a:latin typeface="Montserrat" panose="00000500000000000000" pitchFamily="2" charset="0"/>
                <a:cs typeface="Arial"/>
              </a:rPr>
              <a:t>M</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a:t>
            </a:r>
            <a:r>
              <a:rPr lang="en-US" sz="1200" b="1" spc="-20" dirty="0">
                <a:latin typeface="Montserrat" panose="00000500000000000000" pitchFamily="2" charset="0"/>
                <a:cs typeface="Arial"/>
              </a:rPr>
              <a:t> </a:t>
            </a: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ealth</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P</a:t>
            </a:r>
            <a:r>
              <a:rPr lang="en-US" sz="1200" b="1" spc="2" dirty="0">
                <a:latin typeface="Montserrat" panose="00000500000000000000" pitchFamily="2" charset="0"/>
                <a:cs typeface="Arial"/>
              </a:rPr>
              <a:t>r</a:t>
            </a:r>
            <a:r>
              <a:rPr lang="en-US" sz="1200" b="1" spc="-2" dirty="0">
                <a:latin typeface="Montserrat" panose="00000500000000000000" pitchFamily="2" charset="0"/>
                <a:cs typeface="Arial"/>
              </a:rPr>
              <a:t>ob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ems</a:t>
            </a:r>
            <a:endParaRPr lang="en-US" sz="1200" dirty="0">
              <a:latin typeface="Montserrat" panose="00000500000000000000" pitchFamily="2" charset="0"/>
              <a:cs typeface="Arial"/>
            </a:endParaRPr>
          </a:p>
          <a:p>
            <a:pPr marL="36823" marR="6349"/>
            <a:r>
              <a:rPr lang="en-US" sz="1200" spc="-5" dirty="0">
                <a:latin typeface="Montserrat" panose="00000500000000000000" pitchFamily="2" charset="0"/>
                <a:cs typeface="Arial"/>
              </a:rPr>
              <a:t>M</a:t>
            </a:r>
            <a:r>
              <a:rPr lang="en-US" sz="1200" dirty="0">
                <a:latin typeface="Montserrat" panose="00000500000000000000" pitchFamily="2" charset="0"/>
                <a:cs typeface="Arial"/>
              </a:rPr>
              <a:t>il</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ilo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MD</a:t>
            </a:r>
            <a:r>
              <a:rPr lang="en-US" sz="1200" dirty="0">
                <a:latin typeface="Montserrat" panose="00000500000000000000" pitchFamily="2" charset="0"/>
                <a:cs typeface="Arial"/>
              </a:rPr>
              <a:t>, has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ajori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cases,</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signi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ican</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reduce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k</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 </a:t>
            </a:r>
            <a:br>
              <a:rPr lang="en-US" sz="1200" dirty="0">
                <a:latin typeface="Montserrat" panose="00000500000000000000" pitchFamily="2" charset="0"/>
                <a:cs typeface="Arial"/>
              </a:rPr>
            </a:br>
            <a:r>
              <a:rPr lang="en-US" sz="1200" dirty="0">
                <a:latin typeface="Montserrat" panose="00000500000000000000" pitchFamily="2" charset="0"/>
                <a:cs typeface="Arial"/>
              </a:rPr>
              <a:t>urinary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pros</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dietary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change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including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eli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inating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a:t>
            </a:r>
            <a:r>
              <a:rPr lang="en-US" sz="1200" spc="-2" dirty="0">
                <a:latin typeface="Montserrat" panose="00000500000000000000" pitchFamily="2" charset="0"/>
                <a:cs typeface="Arial"/>
              </a:rPr>
              <a:t>e</a:t>
            </a:r>
            <a:r>
              <a:rPr lang="en-US" sz="1200" dirty="0">
                <a:latin typeface="Montserrat" panose="00000500000000000000" pitchFamily="2" charset="0"/>
                <a:cs typeface="Arial"/>
              </a:rPr>
              <a:t>.</a:t>
            </a:r>
            <a:endParaRPr lang="en-US" sz="1200" dirty="0">
              <a:latin typeface="Montserrat" panose="00000500000000000000" pitchFamily="2" charset="0"/>
            </a:endParaRPr>
          </a:p>
          <a:p>
            <a:pPr>
              <a:spcBef>
                <a:spcPts val="12"/>
              </a:spcBef>
            </a:pPr>
            <a:endParaRPr lang="en-US" sz="1200" dirty="0">
              <a:latin typeface="Montserrat" panose="00000500000000000000" pitchFamily="2" charset="0"/>
            </a:endParaRPr>
          </a:p>
          <a:p>
            <a:pPr marL="122848" indent="-86343">
              <a:buFont typeface="Wingdings"/>
              <a:buChar char=""/>
              <a:tabLst>
                <a:tab pos="122848" algn="l"/>
              </a:tabLst>
            </a:pPr>
            <a:r>
              <a:rPr lang="en-US" sz="1200" b="1" spc="-2" dirty="0">
                <a:latin typeface="Montserrat" panose="00000500000000000000" pitchFamily="2" charset="0"/>
                <a:cs typeface="Arial"/>
              </a:rPr>
              <a:t>F</a:t>
            </a:r>
            <a:r>
              <a:rPr lang="en-US" sz="1200" b="1" dirty="0">
                <a:latin typeface="Montserrat" panose="00000500000000000000" pitchFamily="2" charset="0"/>
                <a:cs typeface="Arial"/>
              </a:rPr>
              <a:t>emale</a:t>
            </a:r>
            <a:r>
              <a:rPr lang="en-US" sz="1200" b="1" spc="-15" dirty="0">
                <a:latin typeface="Montserrat" panose="00000500000000000000" pitchFamily="2" charset="0"/>
                <a:cs typeface="Arial"/>
              </a:rPr>
              <a:t> </a:t>
            </a:r>
            <a:r>
              <a:rPr lang="en-US" sz="1200" b="1" spc="-5" dirty="0">
                <a:latin typeface="Montserrat" panose="00000500000000000000" pitchFamily="2" charset="0"/>
                <a:cs typeface="Arial"/>
              </a:rPr>
              <a:t>H</a:t>
            </a:r>
            <a:r>
              <a:rPr lang="en-US" sz="1200" b="1" dirty="0">
                <a:latin typeface="Montserrat" panose="00000500000000000000" pitchFamily="2" charset="0"/>
                <a:cs typeface="Arial"/>
              </a:rPr>
              <a:t>ealth</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P</a:t>
            </a:r>
            <a:r>
              <a:rPr lang="en-US" sz="1200" b="1" spc="2" dirty="0">
                <a:latin typeface="Montserrat" panose="00000500000000000000" pitchFamily="2" charset="0"/>
                <a:cs typeface="Arial"/>
              </a:rPr>
              <a:t>r</a:t>
            </a:r>
            <a:r>
              <a:rPr lang="en-US" sz="1200" b="1" spc="-2" dirty="0">
                <a:latin typeface="Montserrat" panose="00000500000000000000" pitchFamily="2" charset="0"/>
                <a:cs typeface="Arial"/>
              </a:rPr>
              <a:t>ob</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ems</a:t>
            </a:r>
            <a:endParaRPr lang="en-US" sz="1200" dirty="0">
              <a:latin typeface="Montserrat" panose="00000500000000000000" pitchFamily="2" charset="0"/>
              <a:cs typeface="Arial"/>
            </a:endParaRPr>
          </a:p>
          <a:p>
            <a:pPr marL="36823" marR="18729">
              <a:spcBef>
                <a:spcPts val="42"/>
              </a:spcBef>
            </a:pPr>
            <a:r>
              <a:rPr lang="en-US" sz="1200" spc="-2" dirty="0">
                <a:latin typeface="Montserrat" panose="00000500000000000000" pitchFamily="2" charset="0"/>
                <a:cs typeface="Arial"/>
              </a:rPr>
              <a:t>F</a:t>
            </a:r>
            <a:r>
              <a:rPr lang="en-US" sz="1200" dirty="0">
                <a:latin typeface="Montserrat" panose="00000500000000000000" pitchFamily="2" charset="0"/>
                <a:cs typeface="Arial"/>
              </a:rPr>
              <a:t>ibroc</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breast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disease,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a:t>
            </a:r>
            <a:r>
              <a:rPr lang="en-US" sz="1200" spc="-2" dirty="0">
                <a:latin typeface="Montserrat" panose="00000500000000000000" pitchFamily="2" charset="0"/>
                <a:cs typeface="Arial"/>
              </a:rPr>
              <a:t>M</a:t>
            </a:r>
            <a:r>
              <a:rPr lang="en-US" sz="1200" dirty="0">
                <a:latin typeface="Montserrat" panose="00000500000000000000" pitchFamily="2" charset="0"/>
                <a:cs typeface="Arial"/>
              </a:rPr>
              <a:t>S, os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eopo</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ili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iscarriag</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low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bir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eight and </a:t>
            </a:r>
            <a:br>
              <a:rPr lang="en-US" sz="1200" dirty="0">
                <a:latin typeface="Montserrat" panose="00000500000000000000" pitchFamily="2" charset="0"/>
                <a:cs typeface="Arial"/>
              </a:rPr>
            </a:br>
            <a:r>
              <a:rPr lang="en-US" sz="1200" spc="-5" dirty="0">
                <a:latin typeface="Montserrat" panose="00000500000000000000" pitchFamily="2" charset="0"/>
                <a:cs typeface="Arial"/>
              </a:rPr>
              <a:t>m</a:t>
            </a:r>
            <a:r>
              <a:rPr lang="en-US" sz="1200" dirty="0">
                <a:latin typeface="Montserrat" panose="00000500000000000000" pitchFamily="2" charset="0"/>
                <a:cs typeface="Arial"/>
              </a:rPr>
              <a:t>enopaus</a:t>
            </a:r>
            <a:r>
              <a:rPr lang="en-US" sz="1200" spc="-5" dirty="0">
                <a:latin typeface="Montserrat" panose="00000500000000000000" pitchFamily="2" charset="0"/>
                <a:cs typeface="Arial"/>
              </a:rPr>
              <a:t>a</a:t>
            </a:r>
            <a:r>
              <a:rPr lang="en-US" sz="1200" dirty="0">
                <a:latin typeface="Montserrat" panose="00000500000000000000" pitchFamily="2" charset="0"/>
                <a:cs typeface="Arial"/>
              </a:rPr>
              <a:t>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hot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lashes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acerbated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consu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W</a:t>
            </a:r>
            <a:r>
              <a:rPr lang="en-US" sz="1200" dirty="0">
                <a:latin typeface="Montserrat" panose="00000500000000000000" pitchFamily="2" charset="0"/>
                <a:cs typeface="Arial"/>
              </a:rPr>
              <a:t>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on</a:t>
            </a:r>
          </a:p>
          <a:p>
            <a:pPr marL="36823" marR="305056"/>
            <a:r>
              <a:rPr lang="en-US" sz="1200" dirty="0">
                <a:latin typeface="Montserrat" panose="00000500000000000000" pitchFamily="2" charset="0"/>
                <a:cs typeface="Arial"/>
              </a:rPr>
              <a:t>bir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control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pills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particula</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k</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since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end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decreased</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abili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deto</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y ca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a:t>
            </a:r>
            <a:endParaRPr lang="en-US" sz="1200" dirty="0">
              <a:latin typeface="Montserrat" panose="00000500000000000000" pitchFamily="2" charset="0"/>
            </a:endParaRPr>
          </a:p>
          <a:p>
            <a:endParaRPr lang="en-US" sz="1200" dirty="0">
              <a:latin typeface="Montserrat" panose="00000500000000000000" pitchFamily="2" charset="0"/>
            </a:endParaRPr>
          </a:p>
          <a:p>
            <a:pPr marL="179986" indent="-143481">
              <a:buFont typeface="Wingdings"/>
              <a:buChar char=""/>
              <a:tabLst>
                <a:tab pos="179986" algn="l"/>
              </a:tabLst>
            </a:pPr>
            <a:r>
              <a:rPr lang="en-US" sz="1200" b="1" dirty="0">
                <a:latin typeface="Montserrat" panose="00000500000000000000" pitchFamily="2" charset="0"/>
                <a:cs typeface="Arial"/>
              </a:rPr>
              <a:t>N</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tr</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o</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al</a:t>
            </a:r>
            <a:r>
              <a:rPr lang="en-US" sz="1200" b="1" spc="-17" dirty="0">
                <a:latin typeface="Montserrat" panose="00000500000000000000" pitchFamily="2" charset="0"/>
                <a:cs typeface="Arial"/>
              </a:rPr>
              <a:t> </a:t>
            </a:r>
            <a:r>
              <a:rPr lang="en-US" sz="1200" b="1" dirty="0">
                <a:latin typeface="Montserrat" panose="00000500000000000000" pitchFamily="2" charset="0"/>
                <a:cs typeface="Arial"/>
              </a:rPr>
              <a:t>Defic</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en</a:t>
            </a:r>
            <a:r>
              <a:rPr lang="en-US" sz="1200" b="1" spc="-10" dirty="0">
                <a:latin typeface="Montserrat" panose="00000500000000000000" pitchFamily="2" charset="0"/>
                <a:cs typeface="Arial"/>
              </a:rPr>
              <a:t>c</a:t>
            </a:r>
            <a:r>
              <a:rPr lang="en-US" sz="1200" b="1" spc="2" dirty="0">
                <a:latin typeface="Montserrat" panose="00000500000000000000" pitchFamily="2" charset="0"/>
                <a:cs typeface="Arial"/>
              </a:rPr>
              <a:t>i</a:t>
            </a:r>
            <a:r>
              <a:rPr lang="en-US" sz="1200" b="1" spc="-7" dirty="0">
                <a:latin typeface="Montserrat" panose="00000500000000000000" pitchFamily="2" charset="0"/>
                <a:cs typeface="Arial"/>
              </a:rPr>
              <a:t>e</a:t>
            </a:r>
            <a:r>
              <a:rPr lang="en-US" sz="1200" b="1" dirty="0">
                <a:latin typeface="Montserrat" panose="00000500000000000000" pitchFamily="2" charset="0"/>
                <a:cs typeface="Arial"/>
              </a:rPr>
              <a:t>s</a:t>
            </a:r>
            <a:endParaRPr lang="en-US" sz="1200" dirty="0">
              <a:latin typeface="Montserrat" panose="00000500000000000000" pitchFamily="2" charset="0"/>
              <a:cs typeface="Arial"/>
            </a:endParaRPr>
          </a:p>
          <a:p>
            <a:pPr marL="36823" marR="266647"/>
            <a:r>
              <a:rPr lang="en-US" sz="1200" spc="-5" dirty="0">
                <a:latin typeface="Montserrat" panose="00000500000000000000" pitchFamily="2" charset="0"/>
                <a:cs typeface="Arial"/>
              </a:rPr>
              <a:t>C</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inhibits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absorpti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nutrien</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causes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urinary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cre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calciu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 </a:t>
            </a:r>
            <a:br>
              <a:rPr lang="en-US" sz="1200" dirty="0">
                <a:latin typeface="Montserrat" panose="00000500000000000000" pitchFamily="2" charset="0"/>
                <a:cs typeface="Arial"/>
              </a:rPr>
            </a:br>
            <a:r>
              <a:rPr lang="en-US" sz="1200" spc="-5" dirty="0">
                <a:latin typeface="Montserrat" panose="00000500000000000000" pitchFamily="2" charset="0"/>
                <a:cs typeface="Arial"/>
              </a:rPr>
              <a:t>m</a:t>
            </a:r>
            <a:r>
              <a:rPr lang="en-US" sz="1200" dirty="0">
                <a:latin typeface="Montserrat" panose="00000500000000000000" pitchFamily="2" charset="0"/>
                <a:cs typeface="Arial"/>
              </a:rPr>
              <a:t>agnesium,</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potas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iu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iron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race</a:t>
            </a:r>
            <a:r>
              <a:rPr lang="en-US" sz="1200" spc="-2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inerals.</a:t>
            </a:r>
            <a:endParaRPr lang="en-US" sz="1200" dirty="0">
              <a:latin typeface="Montserrat" panose="00000500000000000000" pitchFamily="2" charset="0"/>
            </a:endParaRPr>
          </a:p>
          <a:p>
            <a:endParaRPr lang="en-US" sz="1200" dirty="0">
              <a:latin typeface="Montserrat" panose="00000500000000000000" pitchFamily="2" charset="0"/>
            </a:endParaRPr>
          </a:p>
          <a:p>
            <a:pPr marL="122848" indent="-86343">
              <a:buFont typeface="Wingdings"/>
              <a:buChar char=""/>
              <a:tabLst>
                <a:tab pos="122848" algn="l"/>
              </a:tabLst>
            </a:pPr>
            <a:r>
              <a:rPr lang="en-US" sz="1200" b="1" spc="-22" dirty="0">
                <a:latin typeface="Montserrat" panose="00000500000000000000" pitchFamily="2" charset="0"/>
                <a:cs typeface="Arial"/>
              </a:rPr>
              <a:t>A</a:t>
            </a:r>
            <a:r>
              <a:rPr lang="en-US" sz="1200" b="1" spc="-2" dirty="0">
                <a:latin typeface="Montserrat" panose="00000500000000000000" pitchFamily="2" charset="0"/>
                <a:cs typeface="Arial"/>
              </a:rPr>
              <a:t>d</a:t>
            </a:r>
            <a:r>
              <a:rPr lang="en-US" sz="1200" b="1" dirty="0">
                <a:latin typeface="Montserrat" panose="00000500000000000000" pitchFamily="2" charset="0"/>
                <a:cs typeface="Arial"/>
              </a:rPr>
              <a:t>re</a:t>
            </a:r>
            <a:r>
              <a:rPr lang="en-US" sz="1200" b="1" spc="-5" dirty="0">
                <a:latin typeface="Montserrat" panose="00000500000000000000" pitchFamily="2" charset="0"/>
                <a:cs typeface="Arial"/>
              </a:rPr>
              <a:t>n</a:t>
            </a:r>
            <a:r>
              <a:rPr lang="en-US" sz="1200" b="1" dirty="0">
                <a:latin typeface="Montserrat" panose="00000500000000000000" pitchFamily="2" charset="0"/>
                <a:cs typeface="Arial"/>
              </a:rPr>
              <a:t>al</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Ex</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st</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n</a:t>
            </a:r>
            <a:endParaRPr lang="en-US" sz="1200" dirty="0">
              <a:latin typeface="Montserrat" panose="00000500000000000000" pitchFamily="2" charset="0"/>
              <a:cs typeface="Arial"/>
            </a:endParaRPr>
          </a:p>
          <a:p>
            <a:pPr marL="36823" marR="163480">
              <a:spcBef>
                <a:spcPts val="5"/>
              </a:spcBef>
            </a:pPr>
            <a:r>
              <a:rPr lang="en-US" sz="1200" spc="-5" dirty="0">
                <a:latin typeface="Montserrat" panose="00000500000000000000" pitchFamily="2" charset="0"/>
                <a:cs typeface="Arial"/>
              </a:rPr>
              <a:t>C</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f</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eine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consu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leads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entual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adrenal</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haus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ulnerable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 </a:t>
            </a:r>
            <a:br>
              <a:rPr lang="en-US" sz="1200" dirty="0">
                <a:latin typeface="Montserrat" panose="00000500000000000000" pitchFamily="2" charset="0"/>
                <a:cs typeface="Arial"/>
              </a:rPr>
            </a:br>
            <a:r>
              <a:rPr lang="en-US" sz="1200" spc="-10" dirty="0">
                <a:latin typeface="Montserrat" panose="00000500000000000000" pitchFamily="2" charset="0"/>
                <a:cs typeface="Arial"/>
              </a:rPr>
              <a:t>v</a:t>
            </a:r>
            <a:r>
              <a:rPr lang="en-US" sz="1200" dirty="0">
                <a:latin typeface="Montserrat" panose="00000500000000000000" pitchFamily="2" charset="0"/>
                <a:cs typeface="Arial"/>
              </a:rPr>
              <a:t>arie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health</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disorders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la</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igu</a:t>
            </a:r>
            <a:r>
              <a:rPr lang="en-US" sz="1200" spc="7" dirty="0">
                <a:latin typeface="Montserrat" panose="00000500000000000000" pitchFamily="2" charset="0"/>
                <a:cs typeface="Arial"/>
              </a:rPr>
              <a:t>e</a:t>
            </a:r>
            <a:r>
              <a:rPr lang="en-US" sz="1200" dirty="0">
                <a:latin typeface="Montserrat" panose="00000500000000000000" pitchFamily="2" charset="0"/>
                <a:cs typeface="Arial"/>
              </a:rPr>
              <a:t>.</a:t>
            </a:r>
          </a:p>
        </p:txBody>
      </p:sp>
      <p:sp>
        <p:nvSpPr>
          <p:cNvPr id="5" name="object 5"/>
          <p:cNvSpPr txBox="1"/>
          <p:nvPr/>
        </p:nvSpPr>
        <p:spPr>
          <a:xfrm>
            <a:off x="2642303" y="6342098"/>
            <a:ext cx="6866530" cy="134902"/>
          </a:xfrm>
          <a:prstGeom prst="rect">
            <a:avLst/>
          </a:prstGeom>
        </p:spPr>
        <p:txBody>
          <a:bodyPr vert="horz" wrap="square" lIns="0" tIns="0" rIns="0" bIns="0" rtlCol="0">
            <a:noAutofit/>
          </a:bodyPr>
          <a:lstStyle/>
          <a:p>
            <a:pPr marL="6349">
              <a:lnSpc>
                <a:spcPts val="1080"/>
              </a:lnSpc>
            </a:pPr>
            <a:r>
              <a:rPr lang="en-US" sz="1000" i="1" dirty="0">
                <a:latin typeface="Montserrat" panose="00000500000000000000" pitchFamily="2" charset="0"/>
                <a:cs typeface="Arial"/>
              </a:rPr>
              <a:t>Adapt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d</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from</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Caff</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ine</a:t>
            </a:r>
            <a:r>
              <a:rPr lang="en-US" sz="1000" i="1" spc="-15" dirty="0">
                <a:latin typeface="Montserrat" panose="00000500000000000000" pitchFamily="2" charset="0"/>
                <a:cs typeface="Arial"/>
              </a:rPr>
              <a:t> </a:t>
            </a:r>
            <a:r>
              <a:rPr lang="en-US" sz="1000" i="1" dirty="0">
                <a:latin typeface="Montserrat" panose="00000500000000000000" pitchFamily="2" charset="0"/>
                <a:cs typeface="Arial"/>
              </a:rPr>
              <a:t>Blu</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s:</a:t>
            </a:r>
            <a:r>
              <a:rPr lang="en-US" sz="1000" i="1" spc="-10" dirty="0">
                <a:latin typeface="Montserrat" panose="00000500000000000000" pitchFamily="2" charset="0"/>
                <a:cs typeface="Arial"/>
              </a:rPr>
              <a:t> </a:t>
            </a:r>
            <a:r>
              <a:rPr lang="en-US" sz="1000" i="1" spc="-2" dirty="0">
                <a:latin typeface="Montserrat" panose="00000500000000000000" pitchFamily="2" charset="0"/>
                <a:cs typeface="Arial"/>
              </a:rPr>
              <a:t>W</a:t>
            </a:r>
            <a:r>
              <a:rPr lang="en-US" sz="1000" i="1" dirty="0">
                <a:latin typeface="Montserrat" panose="00000500000000000000" pitchFamily="2" charset="0"/>
                <a:cs typeface="Arial"/>
              </a:rPr>
              <a:t>ake</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Up</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to</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t</a:t>
            </a:r>
            <a:r>
              <a:rPr lang="en-US" sz="1000" i="1" spc="2" dirty="0">
                <a:latin typeface="Montserrat" panose="00000500000000000000" pitchFamily="2" charset="0"/>
                <a:cs typeface="Arial"/>
              </a:rPr>
              <a:t>h</a:t>
            </a:r>
            <a:r>
              <a:rPr lang="en-US" sz="1000" i="1" dirty="0">
                <a:latin typeface="Montserrat" panose="00000500000000000000" pitchFamily="2" charset="0"/>
                <a:cs typeface="Arial"/>
              </a:rPr>
              <a:t>e</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H</a:t>
            </a:r>
            <a:r>
              <a:rPr lang="en-US" sz="1000" i="1" spc="-2" dirty="0">
                <a:latin typeface="Montserrat" panose="00000500000000000000" pitchFamily="2" charset="0"/>
                <a:cs typeface="Arial"/>
              </a:rPr>
              <a:t>i</a:t>
            </a:r>
            <a:r>
              <a:rPr lang="en-US" sz="1000" i="1" dirty="0">
                <a:latin typeface="Montserrat" panose="00000500000000000000" pitchFamily="2" charset="0"/>
                <a:cs typeface="Arial"/>
              </a:rPr>
              <a:t>dden</a:t>
            </a:r>
            <a:r>
              <a:rPr lang="en-US" sz="1000" i="1" spc="-15" dirty="0">
                <a:latin typeface="Montserrat" panose="00000500000000000000" pitchFamily="2" charset="0"/>
                <a:cs typeface="Arial"/>
              </a:rPr>
              <a:t> </a:t>
            </a:r>
            <a:r>
              <a:rPr lang="en-US" sz="1000" i="1" dirty="0">
                <a:latin typeface="Montserrat" panose="00000500000000000000" pitchFamily="2" charset="0"/>
                <a:cs typeface="Arial"/>
              </a:rPr>
              <a:t>Da</a:t>
            </a:r>
            <a:r>
              <a:rPr lang="en-US" sz="1000" i="1" spc="2" dirty="0">
                <a:latin typeface="Montserrat" panose="00000500000000000000" pitchFamily="2" charset="0"/>
                <a:cs typeface="Arial"/>
              </a:rPr>
              <a:t>n</a:t>
            </a:r>
            <a:r>
              <a:rPr lang="en-US" sz="1000" i="1" dirty="0">
                <a:latin typeface="Montserrat" panose="00000500000000000000" pitchFamily="2" charset="0"/>
                <a:cs typeface="Arial"/>
              </a:rPr>
              <a:t>gers</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of</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A</a:t>
            </a:r>
            <a:r>
              <a:rPr lang="en-US" sz="1000" i="1" spc="-10" dirty="0">
                <a:latin typeface="Montserrat" panose="00000500000000000000" pitchFamily="2" charset="0"/>
                <a:cs typeface="Arial"/>
              </a:rPr>
              <a:t>m</a:t>
            </a:r>
            <a:r>
              <a:rPr lang="en-US" sz="1000" i="1" dirty="0">
                <a:latin typeface="Montserrat" panose="00000500000000000000" pitchFamily="2" charset="0"/>
                <a:cs typeface="Arial"/>
              </a:rPr>
              <a:t>er</a:t>
            </a:r>
            <a:r>
              <a:rPr lang="en-US" sz="1000" i="1" spc="-5" dirty="0">
                <a:latin typeface="Montserrat" panose="00000500000000000000" pitchFamily="2" charset="0"/>
                <a:cs typeface="Arial"/>
              </a:rPr>
              <a:t>i</a:t>
            </a:r>
            <a:r>
              <a:rPr lang="en-US" sz="1000" i="1" dirty="0">
                <a:latin typeface="Montserrat" panose="00000500000000000000" pitchFamily="2" charset="0"/>
                <a:cs typeface="Arial"/>
              </a:rPr>
              <a:t>ca's</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#1</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D</a:t>
            </a:r>
            <a:r>
              <a:rPr lang="en-US" sz="1000" i="1" spc="-5" dirty="0">
                <a:latin typeface="Montserrat" panose="00000500000000000000" pitchFamily="2" charset="0"/>
                <a:cs typeface="Arial"/>
              </a:rPr>
              <a:t>r</a:t>
            </a:r>
            <a:r>
              <a:rPr lang="en-US" sz="1000" i="1" dirty="0">
                <a:latin typeface="Montserrat" panose="00000500000000000000" pitchFamily="2" charset="0"/>
                <a:cs typeface="Arial"/>
              </a:rPr>
              <a:t>ug</a:t>
            </a:r>
            <a:r>
              <a:rPr lang="en-US" sz="1000" i="1" spc="-2" dirty="0">
                <a:latin typeface="Montserrat" panose="00000500000000000000" pitchFamily="2" charset="0"/>
                <a:cs typeface="Arial"/>
              </a:rPr>
              <a:t> </a:t>
            </a:r>
            <a:r>
              <a:rPr lang="en-US" sz="1000" i="1" dirty="0">
                <a:latin typeface="Montserrat" panose="00000500000000000000" pitchFamily="2" charset="0"/>
                <a:cs typeface="Arial"/>
              </a:rPr>
              <a:t>by</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St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phen</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Ch</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rniske.</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26894618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24520" y="3230800"/>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sp>
        <p:nvSpPr>
          <p:cNvPr id="40" name="object 6">
            <a:extLst>
              <a:ext uri="{FF2B5EF4-FFF2-40B4-BE49-F238E27FC236}">
                <a16:creationId xmlns:a16="http://schemas.microsoft.com/office/drawing/2014/main" id="{8C1258C2-ADCB-4F20-9EC7-B992FDAA476B}"/>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41" name="object 4">
            <a:extLst>
              <a:ext uri="{FF2B5EF4-FFF2-40B4-BE49-F238E27FC236}">
                <a16:creationId xmlns:a16="http://schemas.microsoft.com/office/drawing/2014/main" id="{4399CE7F-31B3-4CC5-8280-0C8AC61CCFFB}"/>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42" name="object 5">
            <a:extLst>
              <a:ext uri="{FF2B5EF4-FFF2-40B4-BE49-F238E27FC236}">
                <a16:creationId xmlns:a16="http://schemas.microsoft.com/office/drawing/2014/main" id="{ACFCB4F4-AAEB-4FDE-8B91-BA73376C2F55}"/>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3" name="object 17">
            <a:extLst>
              <a:ext uri="{FF2B5EF4-FFF2-40B4-BE49-F238E27FC236}">
                <a16:creationId xmlns:a16="http://schemas.microsoft.com/office/drawing/2014/main" id="{40A9984E-0E11-48EC-BE28-9DC4A7983464}"/>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4" name="object 18">
            <a:extLst>
              <a:ext uri="{FF2B5EF4-FFF2-40B4-BE49-F238E27FC236}">
                <a16:creationId xmlns:a16="http://schemas.microsoft.com/office/drawing/2014/main" id="{C02ACDD0-A250-46FE-9BD4-A89512FCA61A}"/>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5" name="TextBox 10">
            <a:extLst>
              <a:ext uri="{FF2B5EF4-FFF2-40B4-BE49-F238E27FC236}">
                <a16:creationId xmlns:a16="http://schemas.microsoft.com/office/drawing/2014/main" id="{096C5C17-5309-48A8-9365-78B4E516BDD9}"/>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6" name="object 2">
            <a:extLst>
              <a:ext uri="{FF2B5EF4-FFF2-40B4-BE49-F238E27FC236}">
                <a16:creationId xmlns:a16="http://schemas.microsoft.com/office/drawing/2014/main" id="{4831C2EB-FC0F-4479-AB98-5119ADEC3B72}"/>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7" name="Group 46">
            <a:extLst>
              <a:ext uri="{FF2B5EF4-FFF2-40B4-BE49-F238E27FC236}">
                <a16:creationId xmlns:a16="http://schemas.microsoft.com/office/drawing/2014/main" id="{127EE7B6-00AB-4103-B2C5-C4006DFCCF67}"/>
              </a:ext>
            </a:extLst>
          </p:cNvPr>
          <p:cNvGrpSpPr/>
          <p:nvPr/>
        </p:nvGrpSpPr>
        <p:grpSpPr>
          <a:xfrm>
            <a:off x="5057924" y="5287835"/>
            <a:ext cx="6102201" cy="209947"/>
            <a:chOff x="12173416" y="8951961"/>
            <a:chExt cx="10145247" cy="51319"/>
          </a:xfrm>
        </p:grpSpPr>
        <p:sp>
          <p:nvSpPr>
            <p:cNvPr id="48" name="object 23">
              <a:extLst>
                <a:ext uri="{FF2B5EF4-FFF2-40B4-BE49-F238E27FC236}">
                  <a16:creationId xmlns:a16="http://schemas.microsoft.com/office/drawing/2014/main" id="{0BBF919B-D704-4F12-9EED-7624D3738DB5}"/>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23">
              <a:extLst>
                <a:ext uri="{FF2B5EF4-FFF2-40B4-BE49-F238E27FC236}">
                  <a16:creationId xmlns:a16="http://schemas.microsoft.com/office/drawing/2014/main" id="{E1F220C8-BD80-4F01-A13D-94AF1CFE4FB2}"/>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0" name="object 23">
              <a:extLst>
                <a:ext uri="{FF2B5EF4-FFF2-40B4-BE49-F238E27FC236}">
                  <a16:creationId xmlns:a16="http://schemas.microsoft.com/office/drawing/2014/main" id="{6DA86EDD-5259-4473-B495-120D48A6F360}"/>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51" name="object 23">
            <a:extLst>
              <a:ext uri="{FF2B5EF4-FFF2-40B4-BE49-F238E27FC236}">
                <a16:creationId xmlns:a16="http://schemas.microsoft.com/office/drawing/2014/main" id="{6CBDDBF9-FCE0-4DD6-BACF-B419B47DA00A}"/>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2" name="object 6">
            <a:extLst>
              <a:ext uri="{FF2B5EF4-FFF2-40B4-BE49-F238E27FC236}">
                <a16:creationId xmlns:a16="http://schemas.microsoft.com/office/drawing/2014/main" id="{28E4CD82-368D-4237-8146-F13BC5C15FB0}"/>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3" name="object 6">
            <a:extLst>
              <a:ext uri="{FF2B5EF4-FFF2-40B4-BE49-F238E27FC236}">
                <a16:creationId xmlns:a16="http://schemas.microsoft.com/office/drawing/2014/main" id="{C7BB1D64-7069-4672-A873-A6C4A12CE725}"/>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4" name="object 6">
            <a:extLst>
              <a:ext uri="{FF2B5EF4-FFF2-40B4-BE49-F238E27FC236}">
                <a16:creationId xmlns:a16="http://schemas.microsoft.com/office/drawing/2014/main" id="{8C3E91E1-E7E7-4DE0-A0DA-6A650E64C733}"/>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5" name="object 6">
            <a:extLst>
              <a:ext uri="{FF2B5EF4-FFF2-40B4-BE49-F238E27FC236}">
                <a16:creationId xmlns:a16="http://schemas.microsoft.com/office/drawing/2014/main" id="{BCF1530C-4565-4F38-87AA-98C5339C1998}"/>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6" name="Table 55">
            <a:extLst>
              <a:ext uri="{FF2B5EF4-FFF2-40B4-BE49-F238E27FC236}">
                <a16:creationId xmlns:a16="http://schemas.microsoft.com/office/drawing/2014/main" id="{D75489FC-EF52-491C-BFFD-154B92D1549D}"/>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7" name="Table 56">
            <a:extLst>
              <a:ext uri="{FF2B5EF4-FFF2-40B4-BE49-F238E27FC236}">
                <a16:creationId xmlns:a16="http://schemas.microsoft.com/office/drawing/2014/main" id="{5D0AAC4F-EFB8-479C-AA83-E9F17B66C07B}"/>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8" name="Table 57">
            <a:extLst>
              <a:ext uri="{FF2B5EF4-FFF2-40B4-BE49-F238E27FC236}">
                <a16:creationId xmlns:a16="http://schemas.microsoft.com/office/drawing/2014/main" id="{BE36BF6E-A53C-4F93-AE92-3B91FCCEF8A3}"/>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9" name="object 23">
            <a:extLst>
              <a:ext uri="{FF2B5EF4-FFF2-40B4-BE49-F238E27FC236}">
                <a16:creationId xmlns:a16="http://schemas.microsoft.com/office/drawing/2014/main" id="{DB9BA8A0-1ED0-4E84-8700-824CFED5DED4}"/>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60" name="Table 59">
            <a:extLst>
              <a:ext uri="{FF2B5EF4-FFF2-40B4-BE49-F238E27FC236}">
                <a16:creationId xmlns:a16="http://schemas.microsoft.com/office/drawing/2014/main" id="{E1CCDD8A-DEF3-4270-B1C4-F514DF656DFC}"/>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61" name="Table 60">
            <a:extLst>
              <a:ext uri="{FF2B5EF4-FFF2-40B4-BE49-F238E27FC236}">
                <a16:creationId xmlns:a16="http://schemas.microsoft.com/office/drawing/2014/main" id="{DEDF77CF-B6E9-4DD2-887E-C65714B1DFE8}"/>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extLst>
      <p:ext uri="{BB962C8B-B14F-4D97-AF65-F5344CB8AC3E}">
        <p14:creationId xmlns:p14="http://schemas.microsoft.com/office/powerpoint/2010/main" val="3577574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24520"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9</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A6C64DEA-1E20-4C61-8589-3354E4984B18}"/>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72F2BC6C-E849-4517-A81C-792980DFAF9F}"/>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E039DE52-12B9-4967-ACA3-EF92C0C7AFB6}"/>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39C0997D-2167-4094-BA34-D096B5778794}"/>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0B2C2EB0-E637-4B86-9643-D0A9B3FF0EC0}"/>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extLst>
      <p:ext uri="{BB962C8B-B14F-4D97-AF65-F5344CB8AC3E}">
        <p14:creationId xmlns:p14="http://schemas.microsoft.com/office/powerpoint/2010/main" val="592930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Set the table before everyone leaves for the day. This saves one last minute task. </a:t>
            </a:r>
            <a:br>
              <a:rPr lang="en-US" sz="1200" dirty="0">
                <a:latin typeface="Montserrat" panose="00000500000000000000" pitchFamily="2" charset="0"/>
                <a:cs typeface="Arial"/>
              </a:rPr>
            </a:br>
            <a:r>
              <a:rPr lang="en-US" sz="1200" dirty="0">
                <a:latin typeface="Montserrat" panose="00000500000000000000" pitchFamily="2" charset="0"/>
                <a:cs typeface="Arial"/>
              </a:rPr>
              <a:t>Plus, it makes it appear that supper will be served soon!</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Enlist various family members to help speed up the cooking plus keep them occupied until the meal is on the table! Not only will meal time happen sooner but it also allows for some quality time together. </a:t>
            </a:r>
            <a:br>
              <a:rPr lang="en-US" sz="1200" dirty="0">
                <a:latin typeface="Montserrat" panose="00000500000000000000" pitchFamily="2" charset="0"/>
                <a:cs typeface="Arial"/>
              </a:rPr>
            </a:br>
            <a:r>
              <a:rPr lang="en-US" sz="1200" dirty="0">
                <a:latin typeface="Montserrat" panose="00000500000000000000" pitchFamily="2" charset="0"/>
                <a:cs typeface="Arial"/>
              </a:rPr>
              <a:t>Everyone wins!</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Assemble quick meals the night before, such as ready-to-heat casseroles. Add a bread, a salad, milk and you've got a meal!</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Visit your nearest library and check out several cookbooks that offer quick recipe ideas, surf the internet for recipes or consider asking a few friends. Try several recipes until you find some that work for your family. Then follow the practice of many food service institutions and set up a series of cycle menus. </a:t>
            </a:r>
            <a:br>
              <a:rPr lang="en-US" sz="1200" dirty="0">
                <a:latin typeface="Montserrat" panose="00000500000000000000" pitchFamily="2" charset="0"/>
                <a:cs typeface="Arial"/>
              </a:rPr>
            </a:br>
            <a:r>
              <a:rPr lang="en-US" sz="1200" dirty="0">
                <a:latin typeface="Montserrat" panose="00000500000000000000" pitchFamily="2" charset="0"/>
                <a:cs typeface="Arial"/>
              </a:rPr>
              <a:t>For example, you might choose to repeat about 10 evening meals throughout a season.</a:t>
            </a:r>
          </a:p>
          <a:p>
            <a:pPr marL="177764" marR="14602" indent="-171733" defTabSz="457109" eaLnBrk="1" fontAlgn="auto" hangingPunct="1">
              <a:spcBef>
                <a:spcPts val="167"/>
              </a:spcBef>
              <a:spcAft>
                <a:spcPts val="0"/>
              </a:spcAft>
              <a:buFont typeface="Wingdings"/>
              <a:buChar char=""/>
              <a:tabLst>
                <a:tab pos="177764" algn="l"/>
              </a:tabLst>
            </a:pPr>
            <a:r>
              <a:rPr lang="en-US" sz="1200" dirty="0">
                <a:latin typeface="Montserrat" panose="00000500000000000000" pitchFamily="2" charset="0"/>
                <a:cs typeface="Arial"/>
              </a:rPr>
              <a:t>If you like, periodically change the night that meals are served. For example, change stir-fry night from Monday to Wednesday some weeks. There might be one "special" food your family enjoys at a particular time, maybe Friday night is pizza night.</a:t>
            </a:r>
          </a:p>
        </p:txBody>
      </p:sp>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9217790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59B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319064" y="2875147"/>
            <a:ext cx="5548315"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10</a:t>
            </a:r>
            <a:endParaRPr lang="tr-TR" altLang="en-US" sz="6899" b="1" dirty="0">
              <a:solidFill>
                <a:schemeClr val="bg1"/>
              </a:solidFill>
              <a:latin typeface="Montserrat" pitchFamily="2" charset="0"/>
            </a:endParaRPr>
          </a:p>
        </p:txBody>
      </p:sp>
    </p:spTree>
    <p:extLst>
      <p:ext uri="{BB962C8B-B14F-4D97-AF65-F5344CB8AC3E}">
        <p14:creationId xmlns:p14="http://schemas.microsoft.com/office/powerpoint/2010/main" val="2006067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graphicFrame>
        <p:nvGraphicFramePr>
          <p:cNvPr id="22" name="Table 21">
            <a:extLst>
              <a:ext uri="{FF2B5EF4-FFF2-40B4-BE49-F238E27FC236}">
                <a16:creationId xmlns:a16="http://schemas.microsoft.com/office/drawing/2014/main" id="{104A32B4-60B6-499A-A952-172A4FE79E4F}"/>
              </a:ext>
            </a:extLst>
          </p:cNvPr>
          <p:cNvGraphicFramePr>
            <a:graphicFrameLocks noGrp="1"/>
          </p:cNvGraphicFramePr>
          <p:nvPr>
            <p:extLst>
              <p:ext uri="{D42A27DB-BD31-4B8C-83A1-F6EECF244321}">
                <p14:modId xmlns:p14="http://schemas.microsoft.com/office/powerpoint/2010/main" val="134110868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 name="object 18">
            <a:extLst>
              <a:ext uri="{FF2B5EF4-FFF2-40B4-BE49-F238E27FC236}">
                <a16:creationId xmlns:a16="http://schemas.microsoft.com/office/drawing/2014/main" id="{ED5A29CD-AF26-4C30-B25B-480324FE5309}"/>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4" name="object 19">
            <a:extLst>
              <a:ext uri="{FF2B5EF4-FFF2-40B4-BE49-F238E27FC236}">
                <a16:creationId xmlns:a16="http://schemas.microsoft.com/office/drawing/2014/main" id="{70AE39F4-714D-4D48-B7D7-D982C2749C35}"/>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5" name="object 2">
            <a:extLst>
              <a:ext uri="{FF2B5EF4-FFF2-40B4-BE49-F238E27FC236}">
                <a16:creationId xmlns:a16="http://schemas.microsoft.com/office/drawing/2014/main" id="{2DE250FD-75FF-429A-90A6-746A732C67BA}"/>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6" name="object 4">
            <a:extLst>
              <a:ext uri="{FF2B5EF4-FFF2-40B4-BE49-F238E27FC236}">
                <a16:creationId xmlns:a16="http://schemas.microsoft.com/office/drawing/2014/main" id="{8899C10A-2042-4A51-8827-753EF176A47E}"/>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7" name="object 4">
            <a:extLst>
              <a:ext uri="{FF2B5EF4-FFF2-40B4-BE49-F238E27FC236}">
                <a16:creationId xmlns:a16="http://schemas.microsoft.com/office/drawing/2014/main" id="{C9DB9866-5EF9-4C4C-B1C5-052CDEA9C317}"/>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Tree>
    <p:extLst>
      <p:ext uri="{BB962C8B-B14F-4D97-AF65-F5344CB8AC3E}">
        <p14:creationId xmlns:p14="http://schemas.microsoft.com/office/powerpoint/2010/main" val="13723297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3347023" y="2327755"/>
            <a:ext cx="7014923" cy="2942459"/>
          </a:xfrm>
          <a:prstGeom prst="rect">
            <a:avLst/>
          </a:prstGeom>
        </p:spPr>
        <p:txBody>
          <a:bodyPr vert="horz" wrap="square" lIns="0" tIns="0" rIns="0" bIns="0" rtlCol="0" anchor="ctr">
            <a:noAutofit/>
          </a:bodyPr>
          <a:lstStyle/>
          <a:p>
            <a:pPr marL="6349" marR="6349" algn="ctr"/>
            <a:r>
              <a:rPr lang="en-US" sz="2000" dirty="0">
                <a:solidFill>
                  <a:srgbClr val="000000"/>
                </a:solidFill>
                <a:latin typeface="Montserrat" panose="00000500000000000000" pitchFamily="2" charset="0"/>
                <a:cs typeface="Arial"/>
              </a:rPr>
              <a:t>“Whenever you're in conflict with someone, </a:t>
            </a:r>
            <a:br>
              <a:rPr lang="en-US" sz="2000" dirty="0">
                <a:solidFill>
                  <a:srgbClr val="000000"/>
                </a:solidFill>
                <a:latin typeface="Montserrat" panose="00000500000000000000" pitchFamily="2" charset="0"/>
                <a:cs typeface="Arial"/>
              </a:rPr>
            </a:br>
            <a:r>
              <a:rPr lang="en-US" sz="2000" dirty="0">
                <a:solidFill>
                  <a:srgbClr val="000000"/>
                </a:solidFill>
                <a:latin typeface="Montserrat" panose="00000500000000000000" pitchFamily="2" charset="0"/>
                <a:cs typeface="Arial"/>
              </a:rPr>
              <a:t>there is one factor that can make the </a:t>
            </a:r>
            <a:br>
              <a:rPr lang="en-US" sz="2000" dirty="0">
                <a:solidFill>
                  <a:srgbClr val="000000"/>
                </a:solidFill>
                <a:latin typeface="Montserrat" panose="00000500000000000000" pitchFamily="2" charset="0"/>
                <a:cs typeface="Arial"/>
              </a:rPr>
            </a:br>
            <a:r>
              <a:rPr lang="en-US" sz="2000" dirty="0">
                <a:solidFill>
                  <a:srgbClr val="000000"/>
                </a:solidFill>
                <a:latin typeface="Montserrat" panose="00000500000000000000" pitchFamily="2" charset="0"/>
                <a:cs typeface="Arial"/>
              </a:rPr>
              <a:t>difference between damaging your </a:t>
            </a:r>
            <a:br>
              <a:rPr lang="en-US" sz="2000" dirty="0">
                <a:solidFill>
                  <a:srgbClr val="000000"/>
                </a:solidFill>
                <a:latin typeface="Montserrat" panose="00000500000000000000" pitchFamily="2" charset="0"/>
                <a:cs typeface="Arial"/>
              </a:rPr>
            </a:br>
            <a:r>
              <a:rPr lang="en-US" sz="2000" dirty="0">
                <a:solidFill>
                  <a:srgbClr val="000000"/>
                </a:solidFill>
                <a:latin typeface="Montserrat" panose="00000500000000000000" pitchFamily="2" charset="0"/>
                <a:cs typeface="Arial"/>
              </a:rPr>
              <a:t>relationship and deepening it.</a:t>
            </a:r>
          </a:p>
          <a:p>
            <a:pPr marR="2539" algn="ctr"/>
            <a:r>
              <a:rPr lang="en-US" sz="2000" dirty="0">
                <a:solidFill>
                  <a:srgbClr val="000000"/>
                </a:solidFill>
                <a:latin typeface="Montserrat" panose="00000500000000000000" pitchFamily="2" charset="0"/>
                <a:cs typeface="Arial"/>
              </a:rPr>
              <a:t>That factor is attitude.”</a:t>
            </a:r>
          </a:p>
          <a:p>
            <a:pPr marL="170781" marR="3174" algn="ctr" defTabSz="457109" eaLnBrk="1" fontAlgn="auto" hangingPunct="1">
              <a:spcBef>
                <a:spcPts val="130"/>
              </a:spcBef>
              <a:spcAft>
                <a:spcPts val="0"/>
              </a:spcAft>
            </a:pPr>
            <a:r>
              <a:rPr lang="en-US" i="1" dirty="0">
                <a:solidFill>
                  <a:srgbClr val="BCC8C8"/>
                </a:solidFill>
                <a:latin typeface="Montserrat" panose="00000500000000000000" pitchFamily="2" charset="0"/>
                <a:cs typeface="Arial"/>
              </a:rPr>
              <a:t>William James</a:t>
            </a:r>
          </a:p>
        </p:txBody>
      </p:sp>
    </p:spTree>
    <p:extLst>
      <p:ext uri="{BB962C8B-B14F-4D97-AF65-F5344CB8AC3E}">
        <p14:creationId xmlns:p14="http://schemas.microsoft.com/office/powerpoint/2010/main" val="1293491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34301" y="1085046"/>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6157" y="2087912"/>
            <a:ext cx="8510793" cy="2942459"/>
          </a:xfrm>
          <a:prstGeom prst="rect">
            <a:avLst/>
          </a:prstGeom>
        </p:spPr>
        <p:txBody>
          <a:bodyPr vert="horz" wrap="square" lIns="0" tIns="0" rIns="0" bIns="0" rtlCol="0">
            <a:noAutofit/>
          </a:bodyPr>
          <a:lstStyle/>
          <a:p>
            <a:pPr marL="6349" marR="6349"/>
            <a:r>
              <a:rPr lang="en-US" sz="1200" spc="-5" dirty="0">
                <a:latin typeface="Montserrat" panose="00000500000000000000" pitchFamily="2" charset="0"/>
                <a:cs typeface="Arial"/>
              </a:rPr>
              <a:t>R</a:t>
            </a:r>
            <a:r>
              <a:rPr lang="en-US" sz="1200" dirty="0">
                <a:latin typeface="Montserrat" panose="00000500000000000000" pitchFamily="2" charset="0"/>
                <a:cs typeface="Arial"/>
              </a:rPr>
              <a:t>elationships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 house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order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and</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3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ery</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ir</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hen</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cons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a:t>
            </a:r>
            <a:r>
              <a:rPr lang="en-US" sz="1200" spc="-5" dirty="0">
                <a:latin typeface="Montserrat" panose="00000500000000000000" pitchFamily="2" charset="0"/>
                <a:cs typeface="Arial"/>
              </a:rPr>
              <a:t>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decide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kind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Si</a:t>
            </a:r>
            <a:r>
              <a:rPr lang="en-US" sz="1200" spc="-2" dirty="0">
                <a:latin typeface="Montserrat" panose="00000500000000000000" pitchFamily="2" charset="0"/>
                <a:cs typeface="Arial"/>
              </a:rPr>
              <a:t>m</a:t>
            </a:r>
            <a:r>
              <a:rPr lang="en-US" sz="1200" dirty="0">
                <a:latin typeface="Montserrat" panose="00000500000000000000" pitchFamily="2" charset="0"/>
                <a:cs typeface="Arial"/>
              </a:rPr>
              <a:t>ilar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required</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hen </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ar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ions</a:t>
            </a:r>
            <a:r>
              <a:rPr lang="en-US" sz="1200" spc="-7" dirty="0">
                <a:latin typeface="Montserrat" panose="00000500000000000000" pitchFamily="2" charset="0"/>
                <a:cs typeface="Arial"/>
              </a:rPr>
              <a:t>h</a:t>
            </a:r>
            <a:r>
              <a:rPr lang="en-US" sz="1200" dirty="0">
                <a:latin typeface="Montserrat" panose="00000500000000000000" pitchFamily="2" charset="0"/>
                <a:cs typeface="Arial"/>
              </a:rPr>
              <a:t>ip.</a:t>
            </a:r>
            <a:r>
              <a:rPr lang="en-US" sz="1200" spc="-35"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 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due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diligence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sure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person</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eres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ed</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right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ude</a:t>
            </a:r>
            <a:r>
              <a:rPr lang="en-US" sz="1200" dirty="0">
                <a:latin typeface="Montserrat" panose="00000500000000000000" pitchFamily="2" charset="0"/>
                <a:cs typeface="Arial"/>
              </a:rPr>
              <a:t>, good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unic</a:t>
            </a:r>
            <a:r>
              <a:rPr lang="en-US" sz="1200" spc="-7"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skills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solid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erest</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pursuing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real.</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both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are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place,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y</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ogethe</a:t>
            </a:r>
            <a:r>
              <a:rPr lang="en-US" sz="1200" spc="-40"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new</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hip</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has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uch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chance</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succes</a:t>
            </a:r>
            <a:r>
              <a:rPr lang="en-US" sz="1200" spc="7" dirty="0">
                <a:latin typeface="Montserrat" panose="00000500000000000000" pitchFamily="2" charset="0"/>
                <a:cs typeface="Arial"/>
              </a:rPr>
              <a:t>s</a:t>
            </a:r>
            <a:r>
              <a:rPr lang="en-US" sz="1200" dirty="0">
                <a:latin typeface="Montserrat" panose="00000500000000000000" pitchFamily="2" charset="0"/>
                <a:cs typeface="Arial"/>
              </a:rPr>
              <a:t>.</a:t>
            </a:r>
          </a:p>
          <a:p>
            <a:endParaRPr lang="en-US" sz="1200" dirty="0">
              <a:latin typeface="Montserrat" panose="00000500000000000000" pitchFamily="2" charset="0"/>
            </a:endParaRPr>
          </a:p>
          <a:p>
            <a:pPr marL="6349" marR="11110"/>
            <a:r>
              <a:rPr lang="en-US" sz="1200" spc="7" dirty="0">
                <a:latin typeface="Montserrat" panose="00000500000000000000" pitchFamily="2" charset="0"/>
                <a:cs typeface="Arial"/>
              </a:rPr>
              <a:t>W</a:t>
            </a:r>
            <a:r>
              <a:rPr lang="en-US" sz="1200" dirty="0">
                <a:latin typeface="Montserrat" panose="00000500000000000000" pitchFamily="2" charset="0"/>
                <a:cs typeface="Arial"/>
              </a:rPr>
              <a:t>hen</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posi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kno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ledge,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reng</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confide</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ce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neces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y </a:t>
            </a:r>
            <a:br>
              <a:rPr lang="en-US" sz="1200"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create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ant 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it as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k</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also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es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abili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ake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 ri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k.</a:t>
            </a:r>
            <a:r>
              <a:rPr lang="en-US" sz="1200" spc="-25" dirty="0">
                <a:latin typeface="Montserrat" panose="00000500000000000000" pitchFamily="2" charset="0"/>
                <a:cs typeface="Arial"/>
              </a:rPr>
              <a:t> </a:t>
            </a:r>
            <a:br>
              <a:rPr lang="en-US" sz="1200" spc="-25" dirty="0">
                <a:latin typeface="Montserrat" panose="00000500000000000000" pitchFamily="2" charset="0"/>
                <a:cs typeface="Arial"/>
              </a:rPr>
            </a:b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basic</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acco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plis</a:t>
            </a:r>
            <a:r>
              <a:rPr lang="en-US" sz="1200" spc="-7" dirty="0">
                <a:latin typeface="Montserrat" panose="00000500000000000000" pitchFamily="2" charset="0"/>
                <a:cs typeface="Arial"/>
              </a:rPr>
              <a:t>h</a:t>
            </a:r>
            <a:r>
              <a:rPr lang="en-US" sz="1200" dirty="0">
                <a:latin typeface="Montserrat" panose="00000500000000000000" pitchFamily="2" charset="0"/>
                <a:cs typeface="Arial"/>
              </a:rPr>
              <a:t>ed</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heir</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drea</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all share.</a:t>
            </a:r>
          </a:p>
          <a:p>
            <a:endParaRPr lang="en-US" sz="1200" dirty="0">
              <a:latin typeface="Montserrat" panose="00000500000000000000" pitchFamily="2" charset="0"/>
            </a:endParaRPr>
          </a:p>
          <a:p>
            <a:pPr marL="6349" marR="25077"/>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right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no</a:t>
            </a:r>
            <a:r>
              <a:rPr lang="en-US" sz="1200" spc="-47" dirty="0">
                <a:latin typeface="Montserrat" panose="00000500000000000000" pitchFamily="2" charset="0"/>
                <a:cs typeface="Arial"/>
              </a:rPr>
              <a:t>w</a:t>
            </a:r>
            <a:r>
              <a:rPr lang="en-US" sz="120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here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is nothing</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rong</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doing</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le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ork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a:t>
            </a:r>
            <a:br>
              <a:rPr lang="en-US" sz="1200" dirty="0">
                <a:latin typeface="Montserrat" panose="00000500000000000000" pitchFamily="2" charset="0"/>
                <a:cs typeface="Arial"/>
              </a:rPr>
            </a:br>
            <a:r>
              <a:rPr lang="en-US" sz="1200" spc="-5" dirty="0">
                <a:latin typeface="Montserrat" panose="00000500000000000000" pitchFamily="2" charset="0"/>
                <a:cs typeface="Arial"/>
              </a:rPr>
              <a:t>m</a:t>
            </a:r>
            <a:r>
              <a:rPr lang="en-US" sz="1200" dirty="0">
                <a:latin typeface="Montserrat" panose="00000500000000000000" pitchFamily="2" charset="0"/>
                <a:cs typeface="Arial"/>
              </a:rPr>
              <a:t>ake</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rong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as possible.</a:t>
            </a:r>
            <a:r>
              <a:rPr lang="en-US" sz="1200" spc="-15" dirty="0">
                <a:latin typeface="Montserrat" panose="00000500000000000000" pitchFamily="2" charset="0"/>
                <a:cs typeface="Arial"/>
              </a:rPr>
              <a:t> </a:t>
            </a:r>
            <a:r>
              <a:rPr lang="en-US" sz="1200" b="1" dirty="0">
                <a:latin typeface="Montserrat" panose="00000500000000000000" pitchFamily="2" charset="0"/>
                <a:cs typeface="Arial"/>
              </a:rPr>
              <a:t>Se</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f-act</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l</a:t>
            </a:r>
            <a:r>
              <a:rPr lang="en-US" sz="1200" b="1" spc="-2" dirty="0">
                <a:latin typeface="Montserrat" panose="00000500000000000000" pitchFamily="2" charset="0"/>
                <a:cs typeface="Arial"/>
              </a:rPr>
              <a:t>i</a:t>
            </a:r>
            <a:r>
              <a:rPr lang="en-US" sz="1200" b="1" spc="-5" dirty="0">
                <a:latin typeface="Montserrat" panose="00000500000000000000" pitchFamily="2" charset="0"/>
                <a:cs typeface="Arial"/>
              </a:rPr>
              <a:t>z</a:t>
            </a:r>
            <a:r>
              <a:rPr lang="en-US" sz="1200" b="1" dirty="0">
                <a:latin typeface="Montserrat" panose="00000500000000000000" pitchFamily="2" charset="0"/>
                <a:cs typeface="Arial"/>
              </a:rPr>
              <a:t>ed</a:t>
            </a:r>
            <a:r>
              <a:rPr lang="en-US" sz="1200" b="1" spc="-25"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a:t>
            </a:r>
            <a:r>
              <a:rPr lang="en-US" sz="1200" b="1" spc="-5" dirty="0">
                <a:latin typeface="Montserrat" panose="00000500000000000000" pitchFamily="2" charset="0"/>
                <a:cs typeface="Arial"/>
              </a:rPr>
              <a:t>o</a:t>
            </a:r>
            <a:r>
              <a:rPr lang="en-US" sz="1200" b="1" spc="-2" dirty="0">
                <a:latin typeface="Montserrat" panose="00000500000000000000" pitchFamily="2" charset="0"/>
                <a:cs typeface="Arial"/>
              </a:rPr>
              <a:t>p</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take</a:t>
            </a:r>
            <a:r>
              <a:rPr lang="en-US" sz="1200" b="1" spc="-7"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ste</a:t>
            </a:r>
            <a:r>
              <a:rPr lang="en-US" sz="1200" b="1" spc="-5" dirty="0">
                <a:latin typeface="Montserrat" panose="00000500000000000000" pitchFamily="2" charset="0"/>
                <a:cs typeface="Arial"/>
              </a:rPr>
              <a:t>p</a:t>
            </a:r>
            <a:r>
              <a:rPr lang="en-US" sz="1200" b="1" dirty="0">
                <a:latin typeface="Montserrat" panose="00000500000000000000" pitchFamily="2" charset="0"/>
                <a:cs typeface="Arial"/>
              </a:rPr>
              <a:t>s</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ecessary</a:t>
            </a:r>
            <a:r>
              <a:rPr lang="en-US" sz="1200" b="1" spc="-20" dirty="0">
                <a:latin typeface="Montserrat" panose="00000500000000000000" pitchFamily="2" charset="0"/>
                <a:cs typeface="Arial"/>
              </a:rPr>
              <a:t> </a:t>
            </a:r>
            <a:r>
              <a:rPr lang="en-US" sz="1200" b="1" dirty="0">
                <a:latin typeface="Montserrat" panose="00000500000000000000" pitchFamily="2" charset="0"/>
                <a:cs typeface="Arial"/>
              </a:rPr>
              <a:t>to </a:t>
            </a:r>
            <a:br>
              <a:rPr lang="en-US" sz="1200" b="1" dirty="0">
                <a:latin typeface="Montserrat" panose="00000500000000000000" pitchFamily="2" charset="0"/>
                <a:cs typeface="Arial"/>
              </a:rPr>
            </a:br>
            <a:r>
              <a:rPr lang="en-US" sz="1200" b="1" spc="-2" dirty="0">
                <a:latin typeface="Montserrat" panose="00000500000000000000" pitchFamily="2" charset="0"/>
                <a:cs typeface="Arial"/>
              </a:rPr>
              <a:t>g</a:t>
            </a:r>
            <a:r>
              <a:rPr lang="en-US" sz="1200" b="1" dirty="0">
                <a:latin typeface="Montserrat" panose="00000500000000000000" pitchFamily="2" charset="0"/>
                <a:cs typeface="Arial"/>
              </a:rPr>
              <a:t>et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s</a:t>
            </a:r>
            <a:r>
              <a:rPr lang="en-US" sz="1200" b="1" spc="-5" dirty="0">
                <a:latin typeface="Montserrat" panose="00000500000000000000" pitchFamily="2" charset="0"/>
                <a:cs typeface="Arial"/>
              </a:rPr>
              <a:t>u</a:t>
            </a:r>
            <a:r>
              <a:rPr lang="en-US" sz="1200" b="1" spc="-2" dirty="0">
                <a:latin typeface="Montserrat" panose="00000500000000000000" pitchFamily="2" charset="0"/>
                <a:cs typeface="Arial"/>
              </a:rPr>
              <a:t>ppo</a:t>
            </a:r>
            <a:r>
              <a:rPr lang="en-US" sz="1200" b="1" dirty="0">
                <a:latin typeface="Montserrat" panose="00000500000000000000" pitchFamily="2" charset="0"/>
                <a:cs typeface="Arial"/>
              </a:rPr>
              <a:t>rt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ey</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eed</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to</a:t>
            </a:r>
            <a:r>
              <a:rPr lang="en-US" sz="1200" b="1" spc="-5" dirty="0">
                <a:latin typeface="Montserrat" panose="00000500000000000000" pitchFamily="2" charset="0"/>
                <a:cs typeface="Arial"/>
              </a:rPr>
              <a:t> </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eal</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2" dirty="0">
                <a:latin typeface="Montserrat" panose="00000500000000000000" pitchFamily="2" charset="0"/>
                <a:cs typeface="Arial"/>
              </a:rPr>
              <a:t> </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ss</a:t>
            </a:r>
            <a:r>
              <a:rPr lang="en-US" sz="1200" b="1" spc="-5" dirty="0">
                <a:latin typeface="Montserrat" panose="00000500000000000000" pitchFamily="2" charset="0"/>
                <a:cs typeface="Arial"/>
              </a:rPr>
              <a:t>u</a:t>
            </a:r>
            <a:r>
              <a:rPr lang="en-US" sz="1200" b="1" dirty="0">
                <a:latin typeface="Montserrat" panose="00000500000000000000" pitchFamily="2" charset="0"/>
                <a:cs typeface="Arial"/>
              </a:rPr>
              <a:t>es</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at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l</a:t>
            </a:r>
            <a:r>
              <a:rPr lang="en-US" sz="1200" b="1" spc="10" dirty="0">
                <a:latin typeface="Montserrat" panose="00000500000000000000" pitchFamily="2" charset="0"/>
                <a:cs typeface="Arial"/>
              </a:rPr>
              <a:t>w</a:t>
            </a:r>
            <a:r>
              <a:rPr lang="en-US" sz="1200" b="1" spc="-7" dirty="0">
                <a:latin typeface="Montserrat" panose="00000500000000000000" pitchFamily="2" charset="0"/>
                <a:cs typeface="Arial"/>
              </a:rPr>
              <a:t>a</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s</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ar</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se.</a:t>
            </a:r>
            <a:endParaRPr lang="en-US" sz="1200" dirty="0">
              <a:latin typeface="Montserrat" panose="00000500000000000000" pitchFamily="2" charset="0"/>
              <a:cs typeface="Arial"/>
            </a:endParaRPr>
          </a:p>
        </p:txBody>
      </p:sp>
      <p:sp>
        <p:nvSpPr>
          <p:cNvPr id="6" name="object 5"/>
          <p:cNvSpPr txBox="1"/>
          <p:nvPr/>
        </p:nvSpPr>
        <p:spPr>
          <a:xfrm>
            <a:off x="2646157"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Barton</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G</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lds</a:t>
            </a:r>
            <a:r>
              <a:rPr lang="en-US" sz="1000" i="1" spc="-7" dirty="0">
                <a:latin typeface="Montserrat" panose="00000500000000000000" pitchFamily="2" charset="0"/>
                <a:cs typeface="Arial"/>
              </a:rPr>
              <a:t>m</a:t>
            </a:r>
            <a:r>
              <a:rPr lang="en-US" sz="1000" i="1" dirty="0">
                <a:latin typeface="Montserrat" panose="00000500000000000000" pitchFamily="2" charset="0"/>
                <a:cs typeface="Arial"/>
              </a:rPr>
              <a:t>ith,</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Ph.D.</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T</a:t>
            </a:r>
            <a:r>
              <a:rPr lang="en-US" sz="1000" i="1" dirty="0">
                <a:latin typeface="Montserrat" panose="00000500000000000000" pitchFamily="2" charset="0"/>
                <a:cs typeface="Arial"/>
              </a:rPr>
              <a:t>he Best</a:t>
            </a:r>
            <a:r>
              <a:rPr lang="en-US" sz="1000" i="1" spc="-5" dirty="0">
                <a:latin typeface="Montserrat" panose="00000500000000000000" pitchFamily="2" charset="0"/>
                <a:cs typeface="Arial"/>
              </a:rPr>
              <a:t> </a:t>
            </a:r>
            <a:r>
              <a:rPr lang="en-US" sz="1000" i="1" spc="-55" dirty="0">
                <a:latin typeface="Montserrat" panose="00000500000000000000" pitchFamily="2" charset="0"/>
                <a:cs typeface="Arial"/>
              </a:rPr>
              <a:t>T</a:t>
            </a:r>
            <a:r>
              <a:rPr lang="en-US" sz="1000" i="1" dirty="0">
                <a:latin typeface="Montserrat" panose="00000500000000000000" pitchFamily="2" charset="0"/>
                <a:cs typeface="Arial"/>
              </a:rPr>
              <a:t>ools</a:t>
            </a:r>
            <a:r>
              <a:rPr lang="en-US" sz="1000" i="1" spc="-12" dirty="0">
                <a:latin typeface="Montserrat" panose="00000500000000000000" pitchFamily="2" charset="0"/>
                <a:cs typeface="Arial"/>
              </a:rPr>
              <a:t> </a:t>
            </a:r>
            <a:r>
              <a:rPr lang="en-US" sz="1000" i="1" dirty="0">
                <a:latin typeface="Montserrat" panose="00000500000000000000" pitchFamily="2" charset="0"/>
                <a:cs typeface="Arial"/>
              </a:rPr>
              <a:t>f</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r B</a:t>
            </a:r>
            <a:r>
              <a:rPr lang="en-US" sz="1000" i="1" spc="2" dirty="0">
                <a:latin typeface="Montserrat" panose="00000500000000000000" pitchFamily="2" charset="0"/>
                <a:cs typeface="Arial"/>
              </a:rPr>
              <a:t>u</a:t>
            </a:r>
            <a:r>
              <a:rPr lang="en-US" sz="1000" i="1" dirty="0">
                <a:latin typeface="Montserrat" panose="00000500000000000000" pitchFamily="2" charset="0"/>
                <a:cs typeface="Arial"/>
              </a:rPr>
              <a:t>i</a:t>
            </a:r>
            <a:r>
              <a:rPr lang="en-US" sz="1000" i="1" spc="-2" dirty="0">
                <a:latin typeface="Montserrat" panose="00000500000000000000" pitchFamily="2" charset="0"/>
                <a:cs typeface="Arial"/>
              </a:rPr>
              <a:t>l</a:t>
            </a:r>
            <a:r>
              <a:rPr lang="en-US" sz="1000" i="1" dirty="0">
                <a:latin typeface="Montserrat" panose="00000500000000000000" pitchFamily="2" charset="0"/>
                <a:cs typeface="Arial"/>
              </a:rPr>
              <a:t>ding</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a Healthy</a:t>
            </a:r>
            <a:r>
              <a:rPr lang="en-US" sz="1000" i="1" spc="-17" dirty="0">
                <a:latin typeface="Montserrat" panose="00000500000000000000" pitchFamily="2" charset="0"/>
                <a:cs typeface="Arial"/>
              </a:rPr>
              <a:t> </a:t>
            </a:r>
            <a:r>
              <a:rPr lang="en-US" sz="1000" i="1" dirty="0">
                <a:latin typeface="Montserrat" panose="00000500000000000000" pitchFamily="2" charset="0"/>
                <a:cs typeface="Arial"/>
              </a:rPr>
              <a:t>Relations</a:t>
            </a:r>
            <a:r>
              <a:rPr lang="en-US" sz="1000" i="1" spc="-5" dirty="0">
                <a:latin typeface="Montserrat" panose="00000500000000000000" pitchFamily="2" charset="0"/>
                <a:cs typeface="Arial"/>
              </a:rPr>
              <a:t>h</a:t>
            </a:r>
            <a:r>
              <a:rPr lang="en-US" sz="1000" i="1" dirty="0">
                <a:latin typeface="Montserrat" panose="00000500000000000000" pitchFamily="2" charset="0"/>
                <a:cs typeface="Arial"/>
              </a:rPr>
              <a:t>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Foundati</a:t>
            </a:r>
            <a:r>
              <a:rPr lang="en-US" sz="1000" i="1" spc="-5" dirty="0">
                <a:latin typeface="Montserrat" panose="00000500000000000000" pitchFamily="2" charset="0"/>
                <a:cs typeface="Arial"/>
              </a:rPr>
              <a:t>on</a:t>
            </a:r>
            <a:r>
              <a:rPr lang="en-US" sz="1000" i="1" dirty="0">
                <a:latin typeface="Montserrat" panose="00000500000000000000" pitchFamily="2" charset="0"/>
                <a:cs typeface="Arial"/>
              </a:rPr>
              <a:t>.”</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22845746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8169"/>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6349" marR="126022"/>
            <a:r>
              <a:rPr lang="en-US" sz="1200" dirty="0">
                <a:latin typeface="Montserrat" panose="00000500000000000000" pitchFamily="2" charset="0"/>
                <a:cs typeface="Arial"/>
              </a:rPr>
              <a:t>Like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all</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ionshi</a:t>
            </a:r>
            <a:r>
              <a:rPr lang="en-US" sz="1200" spc="-7" dirty="0">
                <a:latin typeface="Montserrat" panose="00000500000000000000" pitchFamily="2" charset="0"/>
                <a:cs typeface="Arial"/>
              </a:rPr>
              <a:t>p</a:t>
            </a:r>
            <a:r>
              <a:rPr lang="en-US" sz="1200" dirty="0">
                <a:latin typeface="Montserrat" panose="00000500000000000000" pitchFamily="2" charset="0"/>
                <a:cs typeface="Arial"/>
              </a:rPr>
              <a:t>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regular</a:t>
            </a:r>
            <a:r>
              <a:rPr lang="en-US" sz="1200" spc="-15"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aintenan</a:t>
            </a:r>
            <a:r>
              <a:rPr lang="en-US" sz="1200" spc="-5" dirty="0">
                <a:latin typeface="Montserrat" panose="00000500000000000000" pitchFamily="2" charset="0"/>
                <a:cs typeface="Arial"/>
              </a:rPr>
              <a:t>c</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perhaps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serious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repairs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along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doesn't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ean</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ailed;</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hings</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happen</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ost contra</a:t>
            </a:r>
            <a:r>
              <a:rPr lang="en-US" sz="1200" spc="-5" dirty="0">
                <a:latin typeface="Montserrat" panose="00000500000000000000" pitchFamily="2" charset="0"/>
                <a:cs typeface="Arial"/>
              </a:rPr>
              <a:t>c</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rs</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ell</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if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house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has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bones,</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ix</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or e</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en</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od</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l</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2" dirty="0">
                <a:latin typeface="Montserrat" panose="00000500000000000000" pitchFamily="2" charset="0"/>
                <a:cs typeface="Arial"/>
              </a:rPr>
              <a:t>x</a:t>
            </a:r>
            <a:r>
              <a:rPr lang="en-US" sz="1200" dirty="0">
                <a:latin typeface="Montserrat" panose="00000500000000000000" pitchFamily="2" charset="0"/>
                <a:cs typeface="Arial"/>
              </a:rPr>
              <a:t>pa</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d.</a:t>
            </a:r>
            <a:r>
              <a:rPr lang="en-US" sz="1200" spc="-17" dirty="0">
                <a:latin typeface="Montserrat" panose="00000500000000000000" pitchFamily="2" charset="0"/>
                <a:cs typeface="Arial"/>
              </a:rPr>
              <a:t> </a:t>
            </a:r>
            <a:br>
              <a:rPr lang="en-US" sz="1200" spc="-17" dirty="0">
                <a:latin typeface="Montserrat" panose="00000500000000000000" pitchFamily="2" charset="0"/>
                <a:cs typeface="Arial"/>
              </a:rPr>
            </a:br>
            <a:r>
              <a:rPr lang="en-US" sz="1200" spc="-5"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go</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 life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ell.</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Judging</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ourself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harshly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because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didn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go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right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elco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 race)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 help</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R</a:t>
            </a:r>
            <a:r>
              <a:rPr lang="en-US" sz="1200" dirty="0">
                <a:latin typeface="Montserrat" panose="00000500000000000000" pitchFamily="2" charset="0"/>
                <a:cs typeface="Arial"/>
              </a:rPr>
              <a:t>el</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oundation</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created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ogeth</a:t>
            </a:r>
            <a:r>
              <a:rPr lang="en-US" sz="1200" spc="-5" dirty="0">
                <a:latin typeface="Montserrat" panose="00000500000000000000" pitchFamily="2" charset="0"/>
                <a:cs typeface="Arial"/>
              </a:rPr>
              <a:t>e</a:t>
            </a:r>
            <a:r>
              <a:rPr lang="en-US" sz="1200" dirty="0">
                <a:latin typeface="Montserrat" panose="00000500000000000000" pitchFamily="2" charset="0"/>
                <a:cs typeface="Arial"/>
              </a:rPr>
              <a:t>r</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acco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pli</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a:t>
            </a:r>
            <a:r>
              <a:rPr lang="en-US" sz="1200" spc="-1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akes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dealing</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but unfore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een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proble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uch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easie</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right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ools,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belief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belong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og</a:t>
            </a:r>
            <a:r>
              <a:rPr lang="en-US" sz="1200" spc="-5" dirty="0">
                <a:latin typeface="Montserrat" panose="00000500000000000000" pitchFamily="2" charset="0"/>
                <a:cs typeface="Arial"/>
              </a:rPr>
              <a:t>e</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10" dirty="0">
                <a:latin typeface="Montserrat" panose="00000500000000000000" pitchFamily="2" charset="0"/>
                <a:cs typeface="Arial"/>
              </a:rPr>
              <a:t>e</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illin</a:t>
            </a:r>
            <a:r>
              <a:rPr lang="en-US" sz="1200" spc="-2" dirty="0">
                <a:latin typeface="Montserrat" panose="00000500000000000000" pitchFamily="2" charset="0"/>
                <a:cs typeface="Arial"/>
              </a:rPr>
              <a:t>g</a:t>
            </a:r>
            <a:r>
              <a:rPr lang="en-US" sz="1200" dirty="0">
                <a:latin typeface="Montserrat" panose="00000500000000000000" pitchFamily="2" charset="0"/>
                <a:cs typeface="Arial"/>
              </a:rPr>
              <a:t>ness</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ac</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ept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is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n</a:t>
            </a:r>
            <a:r>
              <a:rPr lang="en-US" sz="1200" dirty="0">
                <a:latin typeface="Montserrat" panose="00000500000000000000" pitchFamily="2" charset="0"/>
                <a:cs typeface="Arial"/>
              </a:rPr>
              <a:t>ce</a:t>
            </a:r>
            <a:r>
              <a:rPr lang="en-US" sz="1200" spc="-2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2" dirty="0">
                <a:latin typeface="Montserrat" panose="00000500000000000000" pitchFamily="2" charset="0"/>
                <a:cs typeface="Arial"/>
              </a:rPr>
              <a:t>v</a:t>
            </a:r>
            <a:r>
              <a:rPr lang="en-US" sz="1200" dirty="0">
                <a:latin typeface="Montserrat" panose="00000500000000000000" pitchFamily="2" charset="0"/>
                <a:cs typeface="Arial"/>
              </a:rPr>
              <a:t>ing partne</a:t>
            </a:r>
            <a:r>
              <a:rPr lang="en-US" sz="1200" spc="-45"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5" dirty="0">
                <a:latin typeface="Montserrat" panose="00000500000000000000" pitchFamily="2" charset="0"/>
                <a:cs typeface="Arial"/>
              </a:rPr>
              <a:t>n</a:t>
            </a:r>
            <a:r>
              <a:rPr lang="en-US" sz="1200" dirty="0">
                <a:latin typeface="Montserrat" panose="00000500000000000000" pitchFamily="2" charset="0"/>
                <a:cs typeface="Arial"/>
              </a:rPr>
              <a:t>dle</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 it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is</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along.</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47298"/>
            <a:r>
              <a:rPr lang="en-US" sz="1200" spc="-5" dirty="0">
                <a:latin typeface="Montserrat" panose="00000500000000000000" pitchFamily="2" charset="0"/>
                <a:cs typeface="Arial"/>
              </a:rPr>
              <a:t>H</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oundati</a:t>
            </a:r>
            <a:r>
              <a:rPr lang="en-US" sz="1200" spc="-5"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doesn't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require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special</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raining</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educa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35" dirty="0">
                <a:latin typeface="Montserrat" panose="00000500000000000000" pitchFamily="2" charset="0"/>
                <a:cs typeface="Arial"/>
              </a:rPr>
              <a:t> </a:t>
            </a:r>
            <a:r>
              <a:rPr lang="en-US" sz="1200" spc="-72"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rely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alent</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periences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abili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are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create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ho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 desire.</a:t>
            </a:r>
          </a:p>
        </p:txBody>
      </p:sp>
      <p:sp>
        <p:nvSpPr>
          <p:cNvPr id="6" name="object 5"/>
          <p:cNvSpPr txBox="1"/>
          <p:nvPr/>
        </p:nvSpPr>
        <p:spPr>
          <a:xfrm>
            <a:off x="2642303"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Barton</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G</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lds</a:t>
            </a:r>
            <a:r>
              <a:rPr lang="en-US" sz="1000" i="1" spc="-7" dirty="0">
                <a:latin typeface="Montserrat" panose="00000500000000000000" pitchFamily="2" charset="0"/>
                <a:cs typeface="Arial"/>
              </a:rPr>
              <a:t>m</a:t>
            </a:r>
            <a:r>
              <a:rPr lang="en-US" sz="1000" i="1" dirty="0">
                <a:latin typeface="Montserrat" panose="00000500000000000000" pitchFamily="2" charset="0"/>
                <a:cs typeface="Arial"/>
              </a:rPr>
              <a:t>ith,</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Ph.D.</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T</a:t>
            </a:r>
            <a:r>
              <a:rPr lang="en-US" sz="1000" i="1" dirty="0">
                <a:latin typeface="Montserrat" panose="00000500000000000000" pitchFamily="2" charset="0"/>
                <a:cs typeface="Arial"/>
              </a:rPr>
              <a:t>he Best</a:t>
            </a:r>
            <a:r>
              <a:rPr lang="en-US" sz="1000" i="1" spc="-5" dirty="0">
                <a:latin typeface="Montserrat" panose="00000500000000000000" pitchFamily="2" charset="0"/>
                <a:cs typeface="Arial"/>
              </a:rPr>
              <a:t> </a:t>
            </a:r>
            <a:r>
              <a:rPr lang="en-US" sz="1000" i="1" spc="-55" dirty="0">
                <a:latin typeface="Montserrat" panose="00000500000000000000" pitchFamily="2" charset="0"/>
                <a:cs typeface="Arial"/>
              </a:rPr>
              <a:t>T</a:t>
            </a:r>
            <a:r>
              <a:rPr lang="en-US" sz="1000" i="1" dirty="0">
                <a:latin typeface="Montserrat" panose="00000500000000000000" pitchFamily="2" charset="0"/>
                <a:cs typeface="Arial"/>
              </a:rPr>
              <a:t>ools</a:t>
            </a:r>
            <a:r>
              <a:rPr lang="en-US" sz="1000" i="1" spc="-12" dirty="0">
                <a:latin typeface="Montserrat" panose="00000500000000000000" pitchFamily="2" charset="0"/>
                <a:cs typeface="Arial"/>
              </a:rPr>
              <a:t> </a:t>
            </a:r>
            <a:r>
              <a:rPr lang="en-US" sz="1000" i="1" dirty="0">
                <a:latin typeface="Montserrat" panose="00000500000000000000" pitchFamily="2" charset="0"/>
                <a:cs typeface="Arial"/>
              </a:rPr>
              <a:t>f</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r B</a:t>
            </a:r>
            <a:r>
              <a:rPr lang="en-US" sz="1000" i="1" spc="2" dirty="0">
                <a:latin typeface="Montserrat" panose="00000500000000000000" pitchFamily="2" charset="0"/>
                <a:cs typeface="Arial"/>
              </a:rPr>
              <a:t>u</a:t>
            </a:r>
            <a:r>
              <a:rPr lang="en-US" sz="1000" i="1" dirty="0">
                <a:latin typeface="Montserrat" panose="00000500000000000000" pitchFamily="2" charset="0"/>
                <a:cs typeface="Arial"/>
              </a:rPr>
              <a:t>i</a:t>
            </a:r>
            <a:r>
              <a:rPr lang="en-US" sz="1000" i="1" spc="-2" dirty="0">
                <a:latin typeface="Montserrat" panose="00000500000000000000" pitchFamily="2" charset="0"/>
                <a:cs typeface="Arial"/>
              </a:rPr>
              <a:t>l</a:t>
            </a:r>
            <a:r>
              <a:rPr lang="en-US" sz="1000" i="1" dirty="0">
                <a:latin typeface="Montserrat" panose="00000500000000000000" pitchFamily="2" charset="0"/>
                <a:cs typeface="Arial"/>
              </a:rPr>
              <a:t>ding</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a Healthy</a:t>
            </a:r>
            <a:r>
              <a:rPr lang="en-US" sz="1000" i="1" spc="-17" dirty="0">
                <a:latin typeface="Montserrat" panose="00000500000000000000" pitchFamily="2" charset="0"/>
                <a:cs typeface="Arial"/>
              </a:rPr>
              <a:t> </a:t>
            </a:r>
            <a:r>
              <a:rPr lang="en-US" sz="1000" i="1" dirty="0">
                <a:latin typeface="Montserrat" panose="00000500000000000000" pitchFamily="2" charset="0"/>
                <a:cs typeface="Arial"/>
              </a:rPr>
              <a:t>Relations</a:t>
            </a:r>
            <a:r>
              <a:rPr lang="en-US" sz="1000" i="1" spc="-5" dirty="0">
                <a:latin typeface="Montserrat" panose="00000500000000000000" pitchFamily="2" charset="0"/>
                <a:cs typeface="Arial"/>
              </a:rPr>
              <a:t>h</a:t>
            </a:r>
            <a:r>
              <a:rPr lang="en-US" sz="1000" i="1" dirty="0">
                <a:latin typeface="Montserrat" panose="00000500000000000000" pitchFamily="2" charset="0"/>
                <a:cs typeface="Arial"/>
              </a:rPr>
              <a:t>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Foundati</a:t>
            </a:r>
            <a:r>
              <a:rPr lang="en-US" sz="1000" i="1" spc="-5" dirty="0">
                <a:latin typeface="Montserrat" panose="00000500000000000000" pitchFamily="2" charset="0"/>
                <a:cs typeface="Arial"/>
              </a:rPr>
              <a:t>on</a:t>
            </a:r>
            <a:r>
              <a:rPr lang="en-US" sz="1000" i="1" dirty="0">
                <a:latin typeface="Montserrat" panose="00000500000000000000" pitchFamily="2" charset="0"/>
                <a:cs typeface="Arial"/>
              </a:rPr>
              <a:t>.”</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36668040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8169"/>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4" y="2087912"/>
            <a:ext cx="8514646" cy="2942459"/>
          </a:xfrm>
          <a:prstGeom prst="rect">
            <a:avLst/>
          </a:prstGeom>
        </p:spPr>
        <p:txBody>
          <a:bodyPr vert="horz" wrap="square" lIns="0" tIns="0" rIns="0" bIns="0" rtlCol="0">
            <a:noAutofit/>
          </a:bodyPr>
          <a:lstStyle/>
          <a:p>
            <a:pPr marL="6349" marR="6349"/>
            <a:r>
              <a:rPr lang="en-US" sz="1200" spc="-2" dirty="0">
                <a:latin typeface="Montserrat" panose="00000500000000000000" pitchFamily="2" charset="0"/>
                <a:cs typeface="Arial"/>
              </a:rPr>
              <a:t>Ou</a:t>
            </a:r>
            <a:r>
              <a:rPr lang="en-US" sz="1200" dirty="0">
                <a:latin typeface="Montserrat" panose="00000500000000000000" pitchFamily="2" charset="0"/>
                <a:cs typeface="Arial"/>
              </a:rPr>
              <a:t>r</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oundati</a:t>
            </a:r>
            <a:r>
              <a:rPr lang="en-US" sz="1200" spc="-5" dirty="0">
                <a:latin typeface="Montserrat" panose="00000500000000000000" pitchFamily="2" charset="0"/>
                <a:cs typeface="Arial"/>
              </a:rPr>
              <a:t>o</a:t>
            </a:r>
            <a:r>
              <a:rPr lang="en-US" sz="1200" dirty="0">
                <a:latin typeface="Montserrat" panose="00000500000000000000" pitchFamily="2" charset="0"/>
                <a:cs typeface="Arial"/>
              </a:rPr>
              <a:t>ns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yw</a:t>
            </a:r>
            <a:r>
              <a:rPr lang="en-US" sz="1200" dirty="0">
                <a:latin typeface="Montserrat" panose="00000500000000000000" pitchFamily="2" charset="0"/>
                <a:cs typeface="Arial"/>
              </a:rPr>
              <a:t>here. Perhaps</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dad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aught</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how</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build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ix</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hings or</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be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om</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ga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alent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erest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decora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ing</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al</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been</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good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but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really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knew</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quite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a:t>
            </a:r>
            <a:r>
              <a:rPr lang="en-US" sz="1200" spc="-6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ere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ogeth</a:t>
            </a:r>
            <a:r>
              <a:rPr lang="en-US" sz="1200" spc="-5" dirty="0">
                <a:latin typeface="Montserrat" panose="00000500000000000000" pitchFamily="2" charset="0"/>
                <a:cs typeface="Arial"/>
              </a:rPr>
              <a:t>e</a:t>
            </a:r>
            <a:r>
              <a:rPr lang="en-US" sz="1200" spc="-42"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parents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also</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aught</a:t>
            </a:r>
            <a:r>
              <a:rPr lang="en-US" sz="1200" spc="-20"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how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build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good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hip,</a:t>
            </a:r>
            <a:r>
              <a:rPr lang="en-US" sz="1200" spc="-25"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hich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is one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best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gi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84756"/>
            <a:r>
              <a:rPr lang="en-US" sz="1200" spc="-5" dirty="0">
                <a:latin typeface="Montserrat" panose="00000500000000000000" pitchFamily="2" charset="0"/>
                <a:cs typeface="Arial"/>
              </a:rPr>
              <a:t>H</a:t>
            </a:r>
            <a:r>
              <a:rPr lang="en-US" sz="1200"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respect</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rong</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oundati</a:t>
            </a:r>
            <a:r>
              <a:rPr lang="en-US" sz="1200" spc="-5"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hether</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co</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easily</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had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ruggle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a:t>
            </a:r>
            <a:r>
              <a:rPr lang="en-US" sz="1200" spc="-2" dirty="0">
                <a:latin typeface="Montserrat" panose="00000500000000000000" pitchFamily="2" charset="0"/>
                <a:cs typeface="Arial"/>
              </a:rPr>
              <a:t>buil</a:t>
            </a:r>
            <a:r>
              <a:rPr lang="en-US" sz="1200" dirty="0">
                <a:latin typeface="Montserrat" panose="00000500000000000000" pitchFamily="2" charset="0"/>
                <a:cs typeface="Arial"/>
              </a:rPr>
              <a:t>d</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it is</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ay</a:t>
            </a:r>
            <a:r>
              <a:rPr lang="en-US" sz="1200" spc="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create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y</a:t>
            </a:r>
            <a:r>
              <a:rPr lang="en-US" sz="1200" dirty="0">
                <a:latin typeface="Montserrat" panose="00000500000000000000" pitchFamily="2" charset="0"/>
                <a:cs typeface="Arial"/>
              </a:rPr>
              <a:t>ourself</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hose</a:t>
            </a:r>
            <a:r>
              <a:rPr lang="en-US" sz="1200" spc="-15"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p>
        </p:txBody>
      </p:sp>
      <p:sp>
        <p:nvSpPr>
          <p:cNvPr id="6" name="object 5"/>
          <p:cNvSpPr txBox="1"/>
          <p:nvPr/>
        </p:nvSpPr>
        <p:spPr>
          <a:xfrm>
            <a:off x="2642303" y="6335774"/>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Barton</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G</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lds</a:t>
            </a:r>
            <a:r>
              <a:rPr lang="en-US" sz="1000" i="1" spc="-7" dirty="0">
                <a:latin typeface="Montserrat" panose="00000500000000000000" pitchFamily="2" charset="0"/>
                <a:cs typeface="Arial"/>
              </a:rPr>
              <a:t>m</a:t>
            </a:r>
            <a:r>
              <a:rPr lang="en-US" sz="1000" i="1" dirty="0">
                <a:latin typeface="Montserrat" panose="00000500000000000000" pitchFamily="2" charset="0"/>
                <a:cs typeface="Arial"/>
              </a:rPr>
              <a:t>ith,</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Ph.D.</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T</a:t>
            </a:r>
            <a:r>
              <a:rPr lang="en-US" sz="1000" i="1" dirty="0">
                <a:latin typeface="Montserrat" panose="00000500000000000000" pitchFamily="2" charset="0"/>
                <a:cs typeface="Arial"/>
              </a:rPr>
              <a:t>he Best</a:t>
            </a:r>
            <a:r>
              <a:rPr lang="en-US" sz="1000" i="1" spc="-5" dirty="0">
                <a:latin typeface="Montserrat" panose="00000500000000000000" pitchFamily="2" charset="0"/>
                <a:cs typeface="Arial"/>
              </a:rPr>
              <a:t> </a:t>
            </a:r>
            <a:r>
              <a:rPr lang="en-US" sz="1000" i="1" spc="-55" dirty="0">
                <a:latin typeface="Montserrat" panose="00000500000000000000" pitchFamily="2" charset="0"/>
                <a:cs typeface="Arial"/>
              </a:rPr>
              <a:t>T</a:t>
            </a:r>
            <a:r>
              <a:rPr lang="en-US" sz="1000" i="1" dirty="0">
                <a:latin typeface="Montserrat" panose="00000500000000000000" pitchFamily="2" charset="0"/>
                <a:cs typeface="Arial"/>
              </a:rPr>
              <a:t>ools</a:t>
            </a:r>
            <a:r>
              <a:rPr lang="en-US" sz="1000" i="1" spc="-12" dirty="0">
                <a:latin typeface="Montserrat" panose="00000500000000000000" pitchFamily="2" charset="0"/>
                <a:cs typeface="Arial"/>
              </a:rPr>
              <a:t> </a:t>
            </a:r>
            <a:r>
              <a:rPr lang="en-US" sz="1000" i="1" dirty="0">
                <a:latin typeface="Montserrat" panose="00000500000000000000" pitchFamily="2" charset="0"/>
                <a:cs typeface="Arial"/>
              </a:rPr>
              <a:t>f</a:t>
            </a:r>
            <a:r>
              <a:rPr lang="en-US" sz="1000" i="1" spc="2" dirty="0">
                <a:latin typeface="Montserrat" panose="00000500000000000000" pitchFamily="2" charset="0"/>
                <a:cs typeface="Arial"/>
              </a:rPr>
              <a:t>o</a:t>
            </a:r>
            <a:r>
              <a:rPr lang="en-US" sz="1000" i="1" dirty="0">
                <a:latin typeface="Montserrat" panose="00000500000000000000" pitchFamily="2" charset="0"/>
                <a:cs typeface="Arial"/>
              </a:rPr>
              <a:t>r B</a:t>
            </a:r>
            <a:r>
              <a:rPr lang="en-US" sz="1000" i="1" spc="2" dirty="0">
                <a:latin typeface="Montserrat" panose="00000500000000000000" pitchFamily="2" charset="0"/>
                <a:cs typeface="Arial"/>
              </a:rPr>
              <a:t>u</a:t>
            </a:r>
            <a:r>
              <a:rPr lang="en-US" sz="1000" i="1" dirty="0">
                <a:latin typeface="Montserrat" panose="00000500000000000000" pitchFamily="2" charset="0"/>
                <a:cs typeface="Arial"/>
              </a:rPr>
              <a:t>i</a:t>
            </a:r>
            <a:r>
              <a:rPr lang="en-US" sz="1000" i="1" spc="-2" dirty="0">
                <a:latin typeface="Montserrat" panose="00000500000000000000" pitchFamily="2" charset="0"/>
                <a:cs typeface="Arial"/>
              </a:rPr>
              <a:t>l</a:t>
            </a:r>
            <a:r>
              <a:rPr lang="en-US" sz="1000" i="1" dirty="0">
                <a:latin typeface="Montserrat" panose="00000500000000000000" pitchFamily="2" charset="0"/>
                <a:cs typeface="Arial"/>
              </a:rPr>
              <a:t>ding</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a Healthy</a:t>
            </a:r>
            <a:r>
              <a:rPr lang="en-US" sz="1000" i="1" spc="-17" dirty="0">
                <a:latin typeface="Montserrat" panose="00000500000000000000" pitchFamily="2" charset="0"/>
                <a:cs typeface="Arial"/>
              </a:rPr>
              <a:t> </a:t>
            </a:r>
            <a:r>
              <a:rPr lang="en-US" sz="1000" i="1" dirty="0">
                <a:latin typeface="Montserrat" panose="00000500000000000000" pitchFamily="2" charset="0"/>
                <a:cs typeface="Arial"/>
              </a:rPr>
              <a:t>Relations</a:t>
            </a:r>
            <a:r>
              <a:rPr lang="en-US" sz="1000" i="1" spc="-5" dirty="0">
                <a:latin typeface="Montserrat" panose="00000500000000000000" pitchFamily="2" charset="0"/>
                <a:cs typeface="Arial"/>
              </a:rPr>
              <a:t>h</a:t>
            </a:r>
            <a:r>
              <a:rPr lang="en-US" sz="1000" i="1" dirty="0">
                <a:latin typeface="Montserrat" panose="00000500000000000000" pitchFamily="2" charset="0"/>
                <a:cs typeface="Arial"/>
              </a:rPr>
              <a:t>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Foundati</a:t>
            </a:r>
            <a:r>
              <a:rPr lang="en-US" sz="1000" i="1" spc="-5" dirty="0">
                <a:latin typeface="Montserrat" panose="00000500000000000000" pitchFamily="2" charset="0"/>
                <a:cs typeface="Arial"/>
              </a:rPr>
              <a:t>on</a:t>
            </a:r>
            <a:r>
              <a:rPr lang="en-US" sz="1000" i="1" dirty="0">
                <a:latin typeface="Montserrat" panose="00000500000000000000" pitchFamily="2" charset="0"/>
                <a:cs typeface="Arial"/>
              </a:rPr>
              <a:t>.”</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13190060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74447"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35222" y="1088169"/>
            <a:ext cx="4631119"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Healthy Relationships</a:t>
            </a:r>
          </a:p>
        </p:txBody>
      </p:sp>
      <p:sp>
        <p:nvSpPr>
          <p:cNvPr id="8" name="object 5"/>
          <p:cNvSpPr txBox="1"/>
          <p:nvPr/>
        </p:nvSpPr>
        <p:spPr>
          <a:xfrm>
            <a:off x="2631167" y="2087912"/>
            <a:ext cx="8525783" cy="2942459"/>
          </a:xfrm>
          <a:prstGeom prst="rect">
            <a:avLst/>
          </a:prstGeom>
        </p:spPr>
        <p:txBody>
          <a:bodyPr vert="horz" wrap="square" lIns="0" tIns="0" rIns="0" bIns="0" rtlCol="0">
            <a:noAutofit/>
          </a:bodyPr>
          <a:lstStyle/>
          <a:p>
            <a:pPr marL="6349"/>
            <a:r>
              <a:rPr lang="en-US" sz="1200" spc="-5" dirty="0">
                <a:latin typeface="Montserrat" panose="00000500000000000000" pitchFamily="2" charset="0"/>
                <a:cs typeface="Arial"/>
              </a:rPr>
              <a:t>H</a:t>
            </a:r>
            <a:r>
              <a:rPr lang="en-US" sz="1200" dirty="0">
                <a:latin typeface="Montserrat" panose="00000500000000000000" pitchFamily="2" charset="0"/>
                <a:cs typeface="Arial"/>
              </a:rPr>
              <a:t>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beings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cra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acy</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need</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ed,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et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people</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ruggle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do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so.</a:t>
            </a:r>
          </a:p>
          <a:p>
            <a:pPr>
              <a:spcBef>
                <a:spcPts val="6"/>
              </a:spcBef>
            </a:pPr>
            <a:endParaRPr lang="en-US" sz="1200" dirty="0">
              <a:latin typeface="Montserrat" panose="00000500000000000000" pitchFamily="2" charset="0"/>
            </a:endParaRPr>
          </a:p>
          <a:p>
            <a:pPr marL="6349"/>
            <a:r>
              <a:rPr lang="en-US" sz="1200" spc="2" dirty="0">
                <a:latin typeface="Montserrat" panose="00000500000000000000" pitchFamily="2" charset="0"/>
                <a:cs typeface="Arial"/>
              </a:rPr>
              <a:t>It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clear</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le</a:t>
            </a:r>
            <a:r>
              <a:rPr lang="en-US" sz="1200" spc="2" dirty="0">
                <a:latin typeface="Montserrat" panose="00000500000000000000" pitchFamily="2" charset="0"/>
                <a:cs typeface="Arial"/>
              </a:rPr>
              <a:t>tt</a:t>
            </a:r>
            <a:r>
              <a:rPr lang="en-US" sz="1200" dirty="0">
                <a:latin typeface="Montserrat" panose="00000500000000000000" pitchFamily="2" charset="0"/>
                <a:cs typeface="Arial"/>
              </a:rPr>
              <a:t>ers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 get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of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olks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ha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no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idea</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hat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healthy</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rela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hip</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en looks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like.</a:t>
            </a:r>
          </a:p>
          <a:p>
            <a:endParaRPr lang="en-US" sz="1200" dirty="0">
              <a:latin typeface="Montserrat" panose="00000500000000000000" pitchFamily="2" charset="0"/>
            </a:endParaRPr>
          </a:p>
          <a:p>
            <a:pPr marL="6349" marR="6349"/>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is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collabora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n</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sources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perts.</a:t>
            </a:r>
            <a:r>
              <a:rPr lang="en-US" sz="1200" spc="-3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his</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is by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no</a:t>
            </a:r>
            <a:r>
              <a:rPr lang="en-US" sz="1200" spc="-2"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eans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x</a:t>
            </a:r>
            <a:r>
              <a:rPr lang="en-US" sz="1200" dirty="0">
                <a:latin typeface="Montserrat" panose="00000500000000000000" pitchFamily="2" charset="0"/>
                <a:cs typeface="Arial"/>
              </a:rPr>
              <a:t>haus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 li</a:t>
            </a:r>
            <a:r>
              <a:rPr lang="en-US" sz="1200" spc="2" dirty="0">
                <a:latin typeface="Montserrat" panose="00000500000000000000" pitchFamily="2" charset="0"/>
                <a:cs typeface="Arial"/>
              </a:rPr>
              <a:t>st</a:t>
            </a:r>
            <a:r>
              <a:rPr lang="en-US" sz="1200" dirty="0">
                <a:latin typeface="Montserrat" panose="00000500000000000000" pitchFamily="2" charset="0"/>
                <a:cs typeface="Arial"/>
              </a:rPr>
              <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 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ar</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r>
              <a:rPr lang="en-US" sz="1200" spc="-20" dirty="0">
                <a:latin typeface="Montserrat" panose="00000500000000000000" pitchFamily="2" charset="0"/>
                <a:cs typeface="Arial"/>
              </a:rPr>
              <a:t> </a:t>
            </a:r>
            <a:br>
              <a:rPr lang="en-US" sz="1200" spc="-20" dirty="0">
                <a:latin typeface="Montserrat" panose="00000500000000000000" pitchFamily="2" charset="0"/>
                <a:cs typeface="Arial"/>
              </a:rPr>
            </a:br>
            <a:r>
              <a:rPr lang="en-US" sz="1200" dirty="0">
                <a:latin typeface="Montserrat" panose="00000500000000000000" pitchFamily="2" charset="0"/>
                <a:cs typeface="Arial"/>
              </a:rPr>
              <a:t>Print</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out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our</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riger</a:t>
            </a:r>
            <a:r>
              <a:rPr lang="en-US" sz="1200" spc="-7"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spc="-7" dirty="0">
                <a:latin typeface="Montserrat" panose="00000500000000000000" pitchFamily="2" charset="0"/>
                <a:cs typeface="Arial"/>
              </a:rPr>
              <a:t>o</a:t>
            </a:r>
            <a:r>
              <a:rPr lang="en-US" sz="1200" dirty="0">
                <a:latin typeface="Montserrat" panose="00000500000000000000" pitchFamily="2" charset="0"/>
                <a:cs typeface="Arial"/>
              </a:rPr>
              <a:t>r</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doo</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I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on</a:t>
            </a:r>
            <a:r>
              <a:rPr lang="en-US" sz="1200" spc="-2" dirty="0">
                <a:latin typeface="Montserrat" panose="00000500000000000000" pitchFamily="2" charset="0"/>
                <a:cs typeface="Arial"/>
              </a:rPr>
              <a:t>'</a:t>
            </a:r>
            <a:r>
              <a:rPr lang="en-US" sz="1200" dirty="0">
                <a:latin typeface="Montserrat" panose="00000500000000000000" pitchFamily="2" charset="0"/>
                <a:cs typeface="Arial"/>
              </a:rPr>
              <a:t>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est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on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but</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li</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ill.</a:t>
            </a:r>
          </a:p>
          <a:p>
            <a:endParaRPr lang="en-US" sz="1200" dirty="0">
              <a:latin typeface="Montserrat" panose="00000500000000000000" pitchFamily="2" charset="0"/>
            </a:endParaRPr>
          </a:p>
          <a:p>
            <a:pPr marL="177764" marR="7999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Choose a partner wisely and well. We are attracted to people for all kinds of reasons. They remind us </a:t>
            </a:r>
            <a:br>
              <a:rPr lang="en-US" sz="1200" dirty="0">
                <a:latin typeface="Montserrat" panose="00000500000000000000" pitchFamily="2" charset="0"/>
                <a:cs typeface="Arial"/>
              </a:rPr>
            </a:br>
            <a:r>
              <a:rPr lang="en-US" sz="1200" dirty="0">
                <a:latin typeface="Montserrat" panose="00000500000000000000" pitchFamily="2" charset="0"/>
                <a:cs typeface="Arial"/>
              </a:rPr>
              <a:t>of someone from our past. They shower us with gifts and make us feel important. Evaluate a potential partner as you would a friend; look at their character, personality, values, their generosity of spirit, </a:t>
            </a:r>
            <a:br>
              <a:rPr lang="en-US" sz="1200" dirty="0">
                <a:latin typeface="Montserrat" panose="00000500000000000000" pitchFamily="2" charset="0"/>
                <a:cs typeface="Arial"/>
              </a:rPr>
            </a:br>
            <a:r>
              <a:rPr lang="en-US" sz="1200" dirty="0">
                <a:latin typeface="Montserrat" panose="00000500000000000000" pitchFamily="2" charset="0"/>
                <a:cs typeface="Arial"/>
              </a:rPr>
              <a:t>the relationship between their words and actions and their relationships with others.</a:t>
            </a:r>
          </a:p>
          <a:p>
            <a:pPr marL="177764" marR="49520"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Know your partner's beliefs about relationships. Different people have different and often conflicting beliefs about relationships. You don't want to fall in love with someone who expects lots of dishonesty </a:t>
            </a:r>
            <a:br>
              <a:rPr lang="en-US" sz="1200" dirty="0">
                <a:latin typeface="Montserrat" panose="00000500000000000000" pitchFamily="2" charset="0"/>
                <a:cs typeface="Arial"/>
              </a:rPr>
            </a:br>
            <a:r>
              <a:rPr lang="en-US" sz="1200" dirty="0">
                <a:latin typeface="Montserrat" panose="00000500000000000000" pitchFamily="2" charset="0"/>
                <a:cs typeface="Arial"/>
              </a:rPr>
              <a:t>in relationships; they'll create it where it doesn't exist.</a:t>
            </a:r>
          </a:p>
        </p:txBody>
      </p:sp>
      <p:sp>
        <p:nvSpPr>
          <p:cNvPr id="6" name="object 5"/>
          <p:cNvSpPr txBox="1"/>
          <p:nvPr/>
        </p:nvSpPr>
        <p:spPr>
          <a:xfrm>
            <a:off x="2631167"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Adapt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d</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from</a:t>
            </a:r>
            <a:r>
              <a:rPr lang="en-US" sz="1000" i="1" spc="-2" dirty="0">
                <a:latin typeface="Montserrat" panose="00000500000000000000" pitchFamily="2" charset="0"/>
                <a:cs typeface="Arial"/>
              </a:rPr>
              <a:t> M</a:t>
            </a:r>
            <a:r>
              <a:rPr lang="en-US" sz="1000" i="1" dirty="0">
                <a:latin typeface="Montserrat" panose="00000500000000000000" pitchFamily="2" charset="0"/>
                <a:cs typeface="Arial"/>
              </a:rPr>
              <a:t>aran</a:t>
            </a:r>
            <a:r>
              <a:rPr lang="en-US" sz="1000" i="1" spc="7" dirty="0">
                <a:latin typeface="Montserrat" panose="00000500000000000000" pitchFamily="2" charset="0"/>
                <a:cs typeface="Arial"/>
              </a:rPr>
              <a:t>o</a:t>
            </a:r>
            <a:r>
              <a:rPr lang="en-US" sz="1000" i="1" dirty="0">
                <a:latin typeface="Montserrat" panose="00000500000000000000" pitchFamily="2" charset="0"/>
                <a:cs typeface="Arial"/>
              </a:rPr>
              <a:t>,</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Hara</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Estrof</a:t>
            </a:r>
            <a:r>
              <a:rPr lang="en-US" sz="1000" i="1" spc="2" dirty="0">
                <a:latin typeface="Montserrat" panose="00000500000000000000" pitchFamily="2" charset="0"/>
                <a:cs typeface="Arial"/>
              </a:rPr>
              <a:t>f</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 </a:t>
            </a:r>
            <a:r>
              <a:rPr lang="en-US" sz="1000" i="1" spc="2" dirty="0">
                <a:latin typeface="Montserrat" panose="00000500000000000000" pitchFamily="2" charset="0"/>
                <a:cs typeface="Arial"/>
              </a:rPr>
              <a:t>"</a:t>
            </a:r>
            <a:r>
              <a:rPr lang="en-US" sz="1000" i="1" dirty="0">
                <a:latin typeface="Montserrat" panose="00000500000000000000" pitchFamily="2" charset="0"/>
                <a:cs typeface="Arial"/>
              </a:rPr>
              <a:t>Relatio</a:t>
            </a:r>
            <a:r>
              <a:rPr lang="en-US" sz="1000" i="1" spc="-5" dirty="0">
                <a:latin typeface="Montserrat" panose="00000500000000000000" pitchFamily="2" charset="0"/>
                <a:cs typeface="Arial"/>
              </a:rPr>
              <a:t>n</a:t>
            </a:r>
            <a:r>
              <a:rPr lang="en-US" sz="1000" i="1" dirty="0">
                <a:latin typeface="Montserrat" panose="00000500000000000000" pitchFamily="2" charset="0"/>
                <a:cs typeface="Arial"/>
              </a:rPr>
              <a:t>ship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Rules."</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42296285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74447"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4631119"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Healthy Relationships</a:t>
            </a:r>
          </a:p>
        </p:txBody>
      </p:sp>
      <p:sp>
        <p:nvSpPr>
          <p:cNvPr id="8" name="object 5"/>
          <p:cNvSpPr txBox="1"/>
          <p:nvPr/>
        </p:nvSpPr>
        <p:spPr>
          <a:xfrm>
            <a:off x="2627313" y="2087912"/>
            <a:ext cx="8529637" cy="2942459"/>
          </a:xfrm>
          <a:prstGeom prst="rect">
            <a:avLst/>
          </a:prstGeom>
        </p:spPr>
        <p:txBody>
          <a:bodyPr vert="horz" wrap="square" lIns="0" tIns="0" rIns="0" bIns="0" rtlCol="0">
            <a:noAutofit/>
          </a:bodyPr>
          <a:lstStyle/>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Don't confuse sex with love. Especially in the beginning of a relationship, attraction and pleasure in </a:t>
            </a:r>
            <a:br>
              <a:rPr lang="en-US" sz="1200" dirty="0">
                <a:latin typeface="Montserrat" panose="00000500000000000000" pitchFamily="2" charset="0"/>
                <a:cs typeface="Arial"/>
              </a:rPr>
            </a:br>
            <a:r>
              <a:rPr lang="en-US" sz="1200" dirty="0">
                <a:latin typeface="Montserrat" panose="00000500000000000000" pitchFamily="2" charset="0"/>
                <a:cs typeface="Arial"/>
              </a:rPr>
              <a:t>sex are often mistaken for love.</a:t>
            </a:r>
          </a:p>
          <a:p>
            <a:pPr marL="177764" marR="71423"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Know your needs and speak up for them clearly. A relationship is not a guessing game. </a:t>
            </a:r>
            <a:br>
              <a:rPr lang="en-US" sz="1200" dirty="0">
                <a:latin typeface="Montserrat" panose="00000500000000000000" pitchFamily="2" charset="0"/>
                <a:cs typeface="Arial"/>
              </a:rPr>
            </a:br>
            <a:r>
              <a:rPr lang="en-US" sz="1200" dirty="0">
                <a:latin typeface="Montserrat" panose="00000500000000000000" pitchFamily="2" charset="0"/>
                <a:cs typeface="Arial"/>
              </a:rPr>
              <a:t>Many people fear stating their needs and, as a result, camouflage them. The result is disappointment </a:t>
            </a:r>
            <a:br>
              <a:rPr lang="en-US" sz="1200" dirty="0">
                <a:latin typeface="Montserrat" panose="00000500000000000000" pitchFamily="2" charset="0"/>
                <a:cs typeface="Arial"/>
              </a:rPr>
            </a:br>
            <a:r>
              <a:rPr lang="en-US" sz="1200" dirty="0">
                <a:latin typeface="Montserrat" panose="00000500000000000000" pitchFamily="2" charset="0"/>
                <a:cs typeface="Arial"/>
              </a:rPr>
              <a:t>at not getting what they want and anger at a partner for not having met their (unstated) needs.</a:t>
            </a:r>
            <a:br>
              <a:rPr lang="en-US" sz="1200" dirty="0">
                <a:latin typeface="Montserrat" panose="00000500000000000000" pitchFamily="2" charset="0"/>
                <a:cs typeface="Arial"/>
              </a:rPr>
            </a:br>
            <a:r>
              <a:rPr lang="en-US" sz="1200" dirty="0">
                <a:latin typeface="Montserrat" panose="00000500000000000000" pitchFamily="2" charset="0"/>
                <a:cs typeface="Arial"/>
              </a:rPr>
              <a:t>Closeness cannot occur without honesty. Your partner is not a mind reader.</a:t>
            </a:r>
          </a:p>
          <a:p>
            <a:pPr marL="177764" marR="98723"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Respect, respect, respect. Inside and outside the relationship, act in ways so that your partner </a:t>
            </a:r>
            <a:br>
              <a:rPr lang="en-US" sz="1200" dirty="0">
                <a:latin typeface="Montserrat" panose="00000500000000000000" pitchFamily="2" charset="0"/>
                <a:cs typeface="Arial"/>
              </a:rPr>
            </a:br>
            <a:r>
              <a:rPr lang="en-US" sz="1200" dirty="0">
                <a:latin typeface="Montserrat" panose="00000500000000000000" pitchFamily="2" charset="0"/>
                <a:cs typeface="Arial"/>
              </a:rPr>
              <a:t>always maintains respect for you. Mutual respect is essential to a good relationship.</a:t>
            </a:r>
          </a:p>
          <a:p>
            <a:pPr marL="177764" marR="262203"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View yourselves as a team, which means you are two unique individuals bringing different perspectives and strengths.</a:t>
            </a:r>
          </a:p>
          <a:p>
            <a:pPr marL="177764"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Know how to manage differences; it's the key to success in a relationship. Disagreements don't </a:t>
            </a:r>
            <a:br>
              <a:rPr lang="en-US" sz="1200" dirty="0">
                <a:latin typeface="Montserrat" panose="00000500000000000000" pitchFamily="2" charset="0"/>
                <a:cs typeface="Arial"/>
              </a:rPr>
            </a:br>
            <a:r>
              <a:rPr lang="en-US" sz="1200" dirty="0">
                <a:latin typeface="Montserrat" panose="00000500000000000000" pitchFamily="2" charset="0"/>
                <a:cs typeface="Arial"/>
              </a:rPr>
              <a:t>sink relationships, name calling does. Learn how to handle the negative feelings that are the </a:t>
            </a:r>
            <a:br>
              <a:rPr lang="en-US" sz="1200" dirty="0">
                <a:latin typeface="Montserrat" panose="00000500000000000000" pitchFamily="2" charset="0"/>
                <a:cs typeface="Arial"/>
              </a:rPr>
            </a:br>
            <a:r>
              <a:rPr lang="en-US" sz="1200" dirty="0">
                <a:latin typeface="Montserrat" panose="00000500000000000000" pitchFamily="2" charset="0"/>
                <a:cs typeface="Arial"/>
              </a:rPr>
              <a:t>unavoidable byproduct of the differences between two people. Stonewalling or avoiding conflicts </a:t>
            </a:r>
            <a:br>
              <a:rPr lang="en-US" sz="1200" dirty="0">
                <a:latin typeface="Montserrat" panose="00000500000000000000" pitchFamily="2" charset="0"/>
                <a:cs typeface="Arial"/>
              </a:rPr>
            </a:br>
            <a:r>
              <a:rPr lang="en-US" sz="1200" dirty="0">
                <a:latin typeface="Montserrat" panose="00000500000000000000" pitchFamily="2" charset="0"/>
                <a:cs typeface="Arial"/>
              </a:rPr>
              <a:t>is NOT managing them.</a:t>
            </a:r>
          </a:p>
        </p:txBody>
      </p:sp>
      <p:sp>
        <p:nvSpPr>
          <p:cNvPr id="6" name="object 5"/>
          <p:cNvSpPr txBox="1"/>
          <p:nvPr/>
        </p:nvSpPr>
        <p:spPr>
          <a:xfrm>
            <a:off x="2642303" y="6335773"/>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Adapt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d</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from</a:t>
            </a:r>
            <a:r>
              <a:rPr lang="en-US" sz="1000" i="1" spc="-2" dirty="0">
                <a:latin typeface="Montserrat" panose="00000500000000000000" pitchFamily="2" charset="0"/>
                <a:cs typeface="Arial"/>
              </a:rPr>
              <a:t> M</a:t>
            </a:r>
            <a:r>
              <a:rPr lang="en-US" sz="1000" i="1" dirty="0">
                <a:latin typeface="Montserrat" panose="00000500000000000000" pitchFamily="2" charset="0"/>
                <a:cs typeface="Arial"/>
              </a:rPr>
              <a:t>aran</a:t>
            </a:r>
            <a:r>
              <a:rPr lang="en-US" sz="1000" i="1" spc="7" dirty="0">
                <a:latin typeface="Montserrat" panose="00000500000000000000" pitchFamily="2" charset="0"/>
                <a:cs typeface="Arial"/>
              </a:rPr>
              <a:t>o</a:t>
            </a:r>
            <a:r>
              <a:rPr lang="en-US" sz="1000" i="1" dirty="0">
                <a:latin typeface="Montserrat" panose="00000500000000000000" pitchFamily="2" charset="0"/>
                <a:cs typeface="Arial"/>
              </a:rPr>
              <a:t>,</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Hara</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Estrof</a:t>
            </a:r>
            <a:r>
              <a:rPr lang="en-US" sz="1000" i="1" spc="2" dirty="0">
                <a:latin typeface="Montserrat" panose="00000500000000000000" pitchFamily="2" charset="0"/>
                <a:cs typeface="Arial"/>
              </a:rPr>
              <a:t>f</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 </a:t>
            </a:r>
            <a:r>
              <a:rPr lang="en-US" sz="1000" i="1" spc="2" dirty="0">
                <a:latin typeface="Montserrat" panose="00000500000000000000" pitchFamily="2" charset="0"/>
                <a:cs typeface="Arial"/>
              </a:rPr>
              <a:t>"</a:t>
            </a:r>
            <a:r>
              <a:rPr lang="en-US" sz="1000" i="1" dirty="0">
                <a:latin typeface="Montserrat" panose="00000500000000000000" pitchFamily="2" charset="0"/>
                <a:cs typeface="Arial"/>
              </a:rPr>
              <a:t>Relatio</a:t>
            </a:r>
            <a:r>
              <a:rPr lang="en-US" sz="1000" i="1" spc="-5" dirty="0">
                <a:latin typeface="Montserrat" panose="00000500000000000000" pitchFamily="2" charset="0"/>
                <a:cs typeface="Arial"/>
              </a:rPr>
              <a:t>n</a:t>
            </a:r>
            <a:r>
              <a:rPr lang="en-US" sz="1000" i="1" dirty="0">
                <a:latin typeface="Montserrat" panose="00000500000000000000" pitchFamily="2" charset="0"/>
                <a:cs typeface="Arial"/>
              </a:rPr>
              <a:t>ship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Rules."</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3464981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4631119"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If you don't understand or like something your partner is doing, ask about it and why he or she is doing it. </a:t>
            </a:r>
            <a:br>
              <a:rPr lang="en-US" sz="1200" dirty="0">
                <a:latin typeface="Montserrat" panose="00000500000000000000" pitchFamily="2" charset="0"/>
                <a:cs typeface="Arial"/>
              </a:rPr>
            </a:br>
            <a:r>
              <a:rPr lang="en-US" sz="1200" dirty="0">
                <a:latin typeface="Montserrat" panose="00000500000000000000" pitchFamily="2" charset="0"/>
                <a:cs typeface="Arial"/>
              </a:rPr>
              <a:t>Talk and explore, don't assume.</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Solve problems as they arise. Don't let resentments simmer. Most of what goes wrong in relationships </a:t>
            </a:r>
            <a:br>
              <a:rPr lang="en-US" sz="1200" dirty="0">
                <a:latin typeface="Montserrat" panose="00000500000000000000" pitchFamily="2" charset="0"/>
                <a:cs typeface="Arial"/>
              </a:rPr>
            </a:br>
            <a:r>
              <a:rPr lang="en-US" sz="1200" dirty="0">
                <a:latin typeface="Montserrat" panose="00000500000000000000" pitchFamily="2" charset="0"/>
                <a:cs typeface="Arial"/>
              </a:rPr>
              <a:t>can be traced to hurt feelings, leading partners to erect defenses against one another and to become strangers or enemies.</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Learn to negotiate. Modern relationships no longer rely on roles cast by culture. Couples create their </a:t>
            </a:r>
            <a:br>
              <a:rPr lang="en-US" sz="1200" dirty="0">
                <a:latin typeface="Montserrat" panose="00000500000000000000" pitchFamily="2" charset="0"/>
                <a:cs typeface="Arial"/>
              </a:rPr>
            </a:br>
            <a:r>
              <a:rPr lang="en-US" sz="1200" dirty="0">
                <a:latin typeface="Montserrat" panose="00000500000000000000" pitchFamily="2" charset="0"/>
                <a:cs typeface="Arial"/>
              </a:rPr>
              <a:t>own roles, so that virtually every act requires negotiation. It works best when good will prevails. </a:t>
            </a:r>
            <a:br>
              <a:rPr lang="en-US" sz="1200" dirty="0">
                <a:latin typeface="Montserrat" panose="00000500000000000000" pitchFamily="2" charset="0"/>
                <a:cs typeface="Arial"/>
              </a:rPr>
            </a:br>
            <a:r>
              <a:rPr lang="en-US" sz="1200" dirty="0">
                <a:latin typeface="Montserrat" panose="00000500000000000000" pitchFamily="2" charset="0"/>
                <a:cs typeface="Arial"/>
              </a:rPr>
              <a:t>Because people's needs are fluid and change over time, and life's demands change too, </a:t>
            </a:r>
            <a:br>
              <a:rPr lang="en-US" sz="1200" dirty="0">
                <a:latin typeface="Montserrat" panose="00000500000000000000" pitchFamily="2" charset="0"/>
                <a:cs typeface="Arial"/>
              </a:rPr>
            </a:br>
            <a:r>
              <a:rPr lang="en-US" sz="1200" dirty="0">
                <a:latin typeface="Montserrat" panose="00000500000000000000" pitchFamily="2" charset="0"/>
                <a:cs typeface="Arial"/>
              </a:rPr>
              <a:t>good relationships are negotiated and renegotiated all the time.</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Listen, truly listen, to your partner's concerns and complaints without judgment. Often, just having someone listen is all we need for solving problems. It can open the door to confiding. And empathy is crucial. Look at things from your partner's perspective as well as your own.</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Work hard at maintaining closeness. Closeness doesn't happen by itself. In its absence, people drift </a:t>
            </a:r>
            <a:br>
              <a:rPr lang="en-US" sz="1200" dirty="0">
                <a:latin typeface="Montserrat" panose="00000500000000000000" pitchFamily="2" charset="0"/>
                <a:cs typeface="Arial"/>
              </a:rPr>
            </a:br>
            <a:r>
              <a:rPr lang="en-US" sz="1200" dirty="0">
                <a:latin typeface="Montserrat" panose="00000500000000000000" pitchFamily="2" charset="0"/>
                <a:cs typeface="Arial"/>
              </a:rPr>
              <a:t>apart and are susceptible to affairs. A good relationship isn't an end goal; it's a lifelong process </a:t>
            </a:r>
            <a:br>
              <a:rPr lang="en-US" sz="1200" dirty="0">
                <a:latin typeface="Montserrat" panose="00000500000000000000" pitchFamily="2" charset="0"/>
                <a:cs typeface="Arial"/>
              </a:rPr>
            </a:br>
            <a:r>
              <a:rPr lang="en-US" sz="1200" dirty="0">
                <a:latin typeface="Montserrat" panose="00000500000000000000" pitchFamily="2" charset="0"/>
                <a:cs typeface="Arial"/>
              </a:rPr>
              <a:t>maintained through regular attention.</a:t>
            </a:r>
          </a:p>
        </p:txBody>
      </p:sp>
      <p:sp>
        <p:nvSpPr>
          <p:cNvPr id="6" name="object 5"/>
          <p:cNvSpPr txBox="1"/>
          <p:nvPr/>
        </p:nvSpPr>
        <p:spPr>
          <a:xfrm>
            <a:off x="2642303" y="6305794"/>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Adapt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d</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from</a:t>
            </a:r>
            <a:r>
              <a:rPr lang="en-US" sz="1000" i="1" spc="-2" dirty="0">
                <a:latin typeface="Montserrat" panose="00000500000000000000" pitchFamily="2" charset="0"/>
                <a:cs typeface="Arial"/>
              </a:rPr>
              <a:t> M</a:t>
            </a:r>
            <a:r>
              <a:rPr lang="en-US" sz="1000" i="1" dirty="0">
                <a:latin typeface="Montserrat" panose="00000500000000000000" pitchFamily="2" charset="0"/>
                <a:cs typeface="Arial"/>
              </a:rPr>
              <a:t>aran</a:t>
            </a:r>
            <a:r>
              <a:rPr lang="en-US" sz="1000" i="1" spc="7" dirty="0">
                <a:latin typeface="Montserrat" panose="00000500000000000000" pitchFamily="2" charset="0"/>
                <a:cs typeface="Arial"/>
              </a:rPr>
              <a:t>o</a:t>
            </a:r>
            <a:r>
              <a:rPr lang="en-US" sz="1000" i="1" dirty="0">
                <a:latin typeface="Montserrat" panose="00000500000000000000" pitchFamily="2" charset="0"/>
                <a:cs typeface="Arial"/>
              </a:rPr>
              <a:t>,</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Hara</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Estrof</a:t>
            </a:r>
            <a:r>
              <a:rPr lang="en-US" sz="1000" i="1" spc="2" dirty="0">
                <a:latin typeface="Montserrat" panose="00000500000000000000" pitchFamily="2" charset="0"/>
                <a:cs typeface="Arial"/>
              </a:rPr>
              <a:t>f</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 </a:t>
            </a:r>
            <a:r>
              <a:rPr lang="en-US" sz="1000" i="1" spc="2" dirty="0">
                <a:latin typeface="Montserrat" panose="00000500000000000000" pitchFamily="2" charset="0"/>
                <a:cs typeface="Arial"/>
              </a:rPr>
              <a:t>"</a:t>
            </a:r>
            <a:r>
              <a:rPr lang="en-US" sz="1000" i="1" dirty="0">
                <a:latin typeface="Montserrat" panose="00000500000000000000" pitchFamily="2" charset="0"/>
                <a:cs typeface="Arial"/>
              </a:rPr>
              <a:t>Relatio</a:t>
            </a:r>
            <a:r>
              <a:rPr lang="en-US" sz="1000" i="1" spc="-5" dirty="0">
                <a:latin typeface="Montserrat" panose="00000500000000000000" pitchFamily="2" charset="0"/>
                <a:cs typeface="Arial"/>
              </a:rPr>
              <a:t>n</a:t>
            </a:r>
            <a:r>
              <a:rPr lang="en-US" sz="1000" i="1" dirty="0">
                <a:latin typeface="Montserrat" panose="00000500000000000000" pitchFamily="2" charset="0"/>
                <a:cs typeface="Arial"/>
              </a:rPr>
              <a:t>ship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Rules."</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11419354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4937"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4569" y="1085046"/>
            <a:ext cx="4631119"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4570" y="2087912"/>
            <a:ext cx="8512380" cy="2942459"/>
          </a:xfrm>
          <a:prstGeom prst="rect">
            <a:avLst/>
          </a:prstGeom>
        </p:spPr>
        <p:txBody>
          <a:bodyPr vert="horz" wrap="square" lIns="0" tIns="0" rIns="0" bIns="0" rtlCol="0">
            <a:noAutofit/>
          </a:bodyPr>
          <a:lstStyle/>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Take a long-range view. A marriage is an agreement to spend a future together. Check out your dreams with each other regularly to make sure you're both on the same path. Update your dreams regularly.</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Never underestimate the power of good grooming.</a:t>
            </a:r>
          </a:p>
          <a:p>
            <a:pPr marL="177764" marR="6349" indent="-171733" defTabSz="457109" eaLnBrk="1" fontAlgn="auto" hangingPunct="1">
              <a:spcBef>
                <a:spcPts val="0"/>
              </a:spcBef>
              <a:spcAft>
                <a:spcPts val="5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Sex is good. Pillow talk is better. Sex is easy, intimacy is difficult. Intimacy requires honesty, openness, </a:t>
            </a:r>
            <a:br>
              <a:rPr lang="en-US" sz="1200" dirty="0">
                <a:latin typeface="Montserrat" panose="00000500000000000000" pitchFamily="2" charset="0"/>
                <a:cs typeface="Arial"/>
              </a:rPr>
            </a:br>
            <a:r>
              <a:rPr lang="en-US" sz="1200" dirty="0">
                <a:latin typeface="Montserrat" panose="00000500000000000000" pitchFamily="2" charset="0"/>
                <a:cs typeface="Arial"/>
              </a:rPr>
              <a:t>self-disclosure, confiding concerns, fears, sadness as well as hopes and dreams.</a:t>
            </a:r>
          </a:p>
        </p:txBody>
      </p:sp>
      <p:sp>
        <p:nvSpPr>
          <p:cNvPr id="6" name="object 5"/>
          <p:cNvSpPr txBox="1"/>
          <p:nvPr/>
        </p:nvSpPr>
        <p:spPr>
          <a:xfrm>
            <a:off x="2644569" y="6335774"/>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Adapt</a:t>
            </a:r>
            <a:r>
              <a:rPr lang="en-US" sz="1000" i="1" spc="2" dirty="0">
                <a:latin typeface="Montserrat" panose="00000500000000000000" pitchFamily="2" charset="0"/>
                <a:cs typeface="Arial"/>
              </a:rPr>
              <a:t>e</a:t>
            </a:r>
            <a:r>
              <a:rPr lang="en-US" sz="1000" i="1" dirty="0">
                <a:latin typeface="Montserrat" panose="00000500000000000000" pitchFamily="2" charset="0"/>
                <a:cs typeface="Arial"/>
              </a:rPr>
              <a:t>d</a:t>
            </a:r>
            <a:r>
              <a:rPr lang="en-US" sz="1000" i="1" spc="-20" dirty="0">
                <a:latin typeface="Montserrat" panose="00000500000000000000" pitchFamily="2" charset="0"/>
                <a:cs typeface="Arial"/>
              </a:rPr>
              <a:t> </a:t>
            </a:r>
            <a:r>
              <a:rPr lang="en-US" sz="1000" i="1" dirty="0">
                <a:latin typeface="Montserrat" panose="00000500000000000000" pitchFamily="2" charset="0"/>
                <a:cs typeface="Arial"/>
              </a:rPr>
              <a:t>from</a:t>
            </a:r>
            <a:r>
              <a:rPr lang="en-US" sz="1000" i="1" spc="-2" dirty="0">
                <a:latin typeface="Montserrat" panose="00000500000000000000" pitchFamily="2" charset="0"/>
                <a:cs typeface="Arial"/>
              </a:rPr>
              <a:t> M</a:t>
            </a:r>
            <a:r>
              <a:rPr lang="en-US" sz="1000" i="1" dirty="0">
                <a:latin typeface="Montserrat" panose="00000500000000000000" pitchFamily="2" charset="0"/>
                <a:cs typeface="Arial"/>
              </a:rPr>
              <a:t>aran</a:t>
            </a:r>
            <a:r>
              <a:rPr lang="en-US" sz="1000" i="1" spc="7" dirty="0">
                <a:latin typeface="Montserrat" panose="00000500000000000000" pitchFamily="2" charset="0"/>
                <a:cs typeface="Arial"/>
              </a:rPr>
              <a:t>o</a:t>
            </a:r>
            <a:r>
              <a:rPr lang="en-US" sz="1000" i="1" dirty="0">
                <a:latin typeface="Montserrat" panose="00000500000000000000" pitchFamily="2" charset="0"/>
                <a:cs typeface="Arial"/>
              </a:rPr>
              <a:t>,</a:t>
            </a:r>
            <a:r>
              <a:rPr lang="en-US" sz="1000" i="1" spc="-10" dirty="0">
                <a:latin typeface="Montserrat" panose="00000500000000000000" pitchFamily="2" charset="0"/>
                <a:cs typeface="Arial"/>
              </a:rPr>
              <a:t> </a:t>
            </a:r>
            <a:r>
              <a:rPr lang="en-US" sz="1000" i="1" dirty="0">
                <a:latin typeface="Montserrat" panose="00000500000000000000" pitchFamily="2" charset="0"/>
                <a:cs typeface="Arial"/>
              </a:rPr>
              <a:t>Hara</a:t>
            </a:r>
            <a:r>
              <a:rPr lang="en-US" sz="1000" i="1" spc="-5" dirty="0">
                <a:latin typeface="Montserrat" panose="00000500000000000000" pitchFamily="2" charset="0"/>
                <a:cs typeface="Arial"/>
              </a:rPr>
              <a:t> </a:t>
            </a:r>
            <a:r>
              <a:rPr lang="en-US" sz="1000" i="1" dirty="0">
                <a:latin typeface="Montserrat" panose="00000500000000000000" pitchFamily="2" charset="0"/>
                <a:cs typeface="Arial"/>
              </a:rPr>
              <a:t>Estrof</a:t>
            </a:r>
            <a:r>
              <a:rPr lang="en-US" sz="1000" i="1" spc="2" dirty="0">
                <a:latin typeface="Montserrat" panose="00000500000000000000" pitchFamily="2" charset="0"/>
                <a:cs typeface="Arial"/>
              </a:rPr>
              <a:t>f</a:t>
            </a:r>
            <a:r>
              <a:rPr lang="en-US" sz="1000" i="1" dirty="0">
                <a:latin typeface="Montserrat" panose="00000500000000000000" pitchFamily="2" charset="0"/>
                <a:cs typeface="Arial"/>
              </a:rPr>
              <a:t>.</a:t>
            </a:r>
            <a:r>
              <a:rPr lang="en-US" sz="1000" i="1" spc="-2" dirty="0">
                <a:latin typeface="Montserrat" panose="00000500000000000000" pitchFamily="2" charset="0"/>
                <a:cs typeface="Arial"/>
              </a:rPr>
              <a:t> </a:t>
            </a:r>
            <a:r>
              <a:rPr lang="en-US" sz="1000" i="1" spc="2" dirty="0">
                <a:latin typeface="Montserrat" panose="00000500000000000000" pitchFamily="2" charset="0"/>
                <a:cs typeface="Arial"/>
              </a:rPr>
              <a:t>"</a:t>
            </a:r>
            <a:r>
              <a:rPr lang="en-US" sz="1000" i="1" dirty="0">
                <a:latin typeface="Montserrat" panose="00000500000000000000" pitchFamily="2" charset="0"/>
                <a:cs typeface="Arial"/>
              </a:rPr>
              <a:t>Relatio</a:t>
            </a:r>
            <a:r>
              <a:rPr lang="en-US" sz="1000" i="1" spc="-5" dirty="0">
                <a:latin typeface="Montserrat" panose="00000500000000000000" pitchFamily="2" charset="0"/>
                <a:cs typeface="Arial"/>
              </a:rPr>
              <a:t>n</a:t>
            </a:r>
            <a:r>
              <a:rPr lang="en-US" sz="1000" i="1" dirty="0">
                <a:latin typeface="Montserrat" panose="00000500000000000000" pitchFamily="2" charset="0"/>
                <a:cs typeface="Arial"/>
              </a:rPr>
              <a:t>ship</a:t>
            </a:r>
            <a:r>
              <a:rPr lang="en-US" sz="1000" i="1" spc="-22" dirty="0">
                <a:latin typeface="Montserrat" panose="00000500000000000000" pitchFamily="2" charset="0"/>
                <a:cs typeface="Arial"/>
              </a:rPr>
              <a:t> </a:t>
            </a:r>
            <a:r>
              <a:rPr lang="en-US" sz="1000" i="1" dirty="0">
                <a:latin typeface="Montserrat" panose="00000500000000000000" pitchFamily="2" charset="0"/>
                <a:cs typeface="Arial"/>
              </a:rPr>
              <a:t>Rules."</a:t>
            </a:r>
            <a:endParaRPr lang="en-US" sz="1000" dirty="0">
              <a:latin typeface="Montserrat" panose="00000500000000000000" pitchFamily="2" charset="0"/>
              <a:cs typeface="Arial"/>
            </a:endParaRPr>
          </a:p>
        </p:txBody>
      </p:sp>
    </p:spTree>
    <p:extLst>
      <p:ext uri="{BB962C8B-B14F-4D97-AF65-F5344CB8AC3E}">
        <p14:creationId xmlns:p14="http://schemas.microsoft.com/office/powerpoint/2010/main" val="219949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6349"/>
            <a:r>
              <a:rPr lang="en-US" sz="1200" b="1" spc="-5" dirty="0">
                <a:latin typeface="Montserrat" panose="00000500000000000000" pitchFamily="2" charset="0"/>
                <a:cs typeface="Arial"/>
              </a:rPr>
              <a:t>H</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w</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can</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I keep</a:t>
            </a:r>
            <a:r>
              <a:rPr lang="en-US" sz="1200" b="1" spc="-12" dirty="0">
                <a:latin typeface="Montserrat" panose="00000500000000000000" pitchFamily="2" charset="0"/>
                <a:cs typeface="Arial"/>
              </a:rPr>
              <a:t> </a:t>
            </a:r>
            <a:r>
              <a:rPr lang="en-US" sz="1200" b="1" spc="-2" dirty="0">
                <a:latin typeface="Montserrat" panose="00000500000000000000" pitchFamily="2" charset="0"/>
                <a:cs typeface="Arial"/>
              </a:rPr>
              <a:t>cu</a:t>
            </a:r>
            <a:r>
              <a:rPr lang="en-US" sz="1200" b="1" dirty="0">
                <a:latin typeface="Montserrat" panose="00000500000000000000" pitchFamily="2" charset="0"/>
                <a:cs typeface="Arial"/>
              </a:rPr>
              <a:t>t</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m</a:t>
            </a:r>
            <a:r>
              <a:rPr lang="en-US" sz="1200" b="1" spc="-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u</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n</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15"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o</a:t>
            </a:r>
            <a:r>
              <a:rPr lang="en-US" sz="1200" b="1" spc="17" dirty="0">
                <a:latin typeface="Montserrat" panose="00000500000000000000" pitchFamily="2" charset="0"/>
                <a:cs typeface="Arial"/>
              </a:rPr>
              <a:t>w</a:t>
            </a:r>
            <a:r>
              <a:rPr lang="en-US" sz="1200" b="1" spc="-7" dirty="0">
                <a:latin typeface="Montserrat" panose="00000500000000000000" pitchFamily="2" charset="0"/>
                <a:cs typeface="Arial"/>
              </a:rPr>
              <a:t>n</a:t>
            </a:r>
            <a:r>
              <a:rPr lang="en-US" sz="1200" b="1" dirty="0">
                <a:latin typeface="Montserrat" panose="00000500000000000000" pitchFamily="2" charset="0"/>
                <a:cs typeface="Arial"/>
              </a:rPr>
              <a:t>?</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13967"/>
            <a:r>
              <a:rPr lang="en-US" sz="1200" dirty="0">
                <a:latin typeface="Montserrat" panose="00000500000000000000" pitchFamily="2" charset="0"/>
                <a:cs typeface="Arial"/>
              </a:rPr>
              <a:t>Keep</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 apples,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bananas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peache</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rom</a:t>
            </a:r>
            <a:r>
              <a:rPr lang="en-US" sz="1200" spc="-1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urning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bro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by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coating</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an</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acidic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juice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le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on,</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orange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5" dirty="0">
                <a:latin typeface="Montserrat" panose="00000500000000000000" pitchFamily="2" charset="0"/>
                <a:cs typeface="Arial"/>
              </a:rPr>
              <a:t> </a:t>
            </a:r>
            <a:r>
              <a:rPr lang="en-US" sz="1200" spc="-2" dirty="0">
                <a:latin typeface="Montserrat" panose="00000500000000000000" pitchFamily="2" charset="0"/>
                <a:cs typeface="Arial"/>
              </a:rPr>
              <a:t>pineapple</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spc="-5" dirty="0">
                <a:latin typeface="Montserrat" panose="00000500000000000000" pitchFamily="2" charset="0"/>
                <a:cs typeface="Arial"/>
              </a:rPr>
              <a:t>U</a:t>
            </a:r>
            <a:r>
              <a:rPr lang="en-US" sz="1200" spc="2" dirty="0">
                <a:latin typeface="Montserrat" panose="00000500000000000000" pitchFamily="2" charset="0"/>
                <a:cs typeface="Arial"/>
              </a:rPr>
              <a:t>s</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co</a:t>
            </a:r>
            <a:r>
              <a:rPr lang="en-US" sz="1200" spc="-5" dirty="0">
                <a:latin typeface="Montserrat" panose="00000500000000000000" pitchFamily="2" charset="0"/>
                <a:cs typeface="Arial"/>
              </a:rPr>
              <a:t>mm</a:t>
            </a:r>
            <a:r>
              <a:rPr lang="en-US" sz="1200" dirty="0">
                <a:latin typeface="Montserrat" panose="00000500000000000000" pitchFamily="2" charset="0"/>
                <a:cs typeface="Arial"/>
              </a:rPr>
              <a:t>ercial</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ant</a:t>
            </a:r>
            <a:r>
              <a:rPr lang="en-US" sz="1200" spc="2" dirty="0">
                <a:latin typeface="Montserrat" panose="00000500000000000000" pitchFamily="2" charset="0"/>
                <a:cs typeface="Arial"/>
              </a:rPr>
              <a:t>i</a:t>
            </a:r>
            <a:r>
              <a:rPr lang="en-US" sz="1200" dirty="0">
                <a:latin typeface="Montserrat" panose="00000500000000000000" pitchFamily="2" charset="0"/>
                <a:cs typeface="Arial"/>
              </a:rPr>
              <a:t>-dar</a:t>
            </a:r>
            <a:r>
              <a:rPr lang="en-US" sz="1200" spc="-5" dirty="0">
                <a:latin typeface="Montserrat" panose="00000500000000000000" pitchFamily="2" charset="0"/>
                <a:cs typeface="Arial"/>
              </a:rPr>
              <a:t>k</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ing prepara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2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t>
            </a:r>
            <a:r>
              <a:rPr lang="en-US" sz="1200" spc="-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resh</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t>
            </a:r>
            <a:r>
              <a:rPr lang="en-US" sz="1200" spc="-2" dirty="0">
                <a:latin typeface="Montserrat" panose="00000500000000000000" pitchFamily="2" charset="0"/>
                <a:cs typeface="Arial"/>
              </a:rPr>
              <a:t>T</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h</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a:t>
            </a:r>
            <a:r>
              <a:rPr lang="en-US" sz="1200" spc="-5" dirty="0">
                <a:latin typeface="Montserrat" panose="00000500000000000000" pitchFamily="2" charset="0"/>
                <a:cs typeface="Arial"/>
              </a:rPr>
              <a:t>R</a:t>
            </a:r>
            <a:r>
              <a:rPr lang="en-US" sz="1200" dirty="0">
                <a:latin typeface="Montserrat" panose="00000500000000000000" pitchFamily="2" charset="0"/>
                <a:cs typeface="Arial"/>
              </a:rPr>
              <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ollow</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anufa</a:t>
            </a:r>
            <a:r>
              <a:rPr lang="en-US" sz="1200" spc="2" dirty="0">
                <a:latin typeface="Montserrat" panose="00000500000000000000" pitchFamily="2" charset="0"/>
                <a:cs typeface="Arial"/>
              </a:rPr>
              <a:t>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u</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er</a:t>
            </a:r>
            <a:r>
              <a:rPr lang="en-US" sz="1200" spc="-10" dirty="0">
                <a:latin typeface="Montserrat" panose="00000500000000000000" pitchFamily="2" charset="0"/>
                <a:cs typeface="Arial"/>
              </a:rPr>
              <a:t>'</a:t>
            </a:r>
            <a:r>
              <a:rPr lang="en-US" sz="1200" dirty="0">
                <a:latin typeface="Montserrat" panose="00000500000000000000" pitchFamily="2" charset="0"/>
                <a:cs typeface="Arial"/>
              </a:rPr>
              <a:t>s direc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ion</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br>
              <a:rPr lang="en-US" sz="1200" spc="-22" dirty="0">
                <a:latin typeface="Montserrat" panose="00000500000000000000" pitchFamily="2" charset="0"/>
                <a:cs typeface="Arial"/>
              </a:rPr>
            </a:br>
            <a:r>
              <a:rPr lang="en-US" sz="1200" spc="-5" dirty="0">
                <a:latin typeface="Montserrat" panose="00000500000000000000" pitchFamily="2" charset="0"/>
                <a:cs typeface="Arial"/>
              </a:rPr>
              <a:t>C</a:t>
            </a:r>
            <a:r>
              <a:rPr lang="en-US" sz="1200" dirty="0">
                <a:latin typeface="Montserrat" panose="00000500000000000000" pitchFamily="2" charset="0"/>
                <a:cs typeface="Arial"/>
              </a:rPr>
              <a:t>ut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as close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ser</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possible</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lengthen</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proces</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p>
          <a:p>
            <a:pPr marL="6349" marR="85708">
              <a:spcBef>
                <a:spcPts val="5"/>
              </a:spcBef>
            </a:pPr>
            <a:r>
              <a:rPr lang="en-US" sz="1200" spc="-5" dirty="0">
                <a:latin typeface="Montserrat" panose="00000500000000000000" pitchFamily="2" charset="0"/>
                <a:cs typeface="Arial"/>
              </a:rPr>
              <a:t>C</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er</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rige</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until</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ready</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ser</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e.</a:t>
            </a:r>
            <a:r>
              <a:rPr lang="en-US" sz="1200" spc="-47" dirty="0">
                <a:latin typeface="Montserrat" panose="00000500000000000000" pitchFamily="2" charset="0"/>
                <a:cs typeface="Arial"/>
              </a:rPr>
              <a:t> </a:t>
            </a:r>
            <a:br>
              <a:rPr lang="en-US" sz="1200" spc="-47" dirty="0">
                <a:latin typeface="Montserrat" panose="00000500000000000000" pitchFamily="2" charset="0"/>
                <a:cs typeface="Arial"/>
              </a:rPr>
            </a:br>
            <a:r>
              <a:rPr lang="en-US" sz="1200" spc="-12" dirty="0">
                <a:latin typeface="Montserrat" panose="00000500000000000000" pitchFamily="2" charset="0"/>
                <a:cs typeface="Arial"/>
              </a:rPr>
              <a:t>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oid</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lea</a:t>
            </a:r>
            <a:r>
              <a:rPr lang="en-US" sz="1200" spc="-10" dirty="0">
                <a:latin typeface="Montserrat" panose="00000500000000000000" pitchFamily="2" charset="0"/>
                <a:cs typeface="Arial"/>
              </a:rPr>
              <a:t>v</a:t>
            </a:r>
            <a:r>
              <a:rPr lang="en-US" sz="1200" dirty="0">
                <a:latin typeface="Montserrat" panose="00000500000000000000" pitchFamily="2" charset="0"/>
                <a:cs typeface="Arial"/>
              </a:rPr>
              <a:t>ing</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cut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ruit</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room</a:t>
            </a:r>
            <a:r>
              <a:rPr lang="en-US" sz="1200" spc="-1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pera</a:t>
            </a:r>
            <a:r>
              <a:rPr lang="en-US" sz="1200" spc="-5" dirty="0">
                <a:latin typeface="Montserrat" panose="00000500000000000000" pitchFamily="2" charset="0"/>
                <a:cs typeface="Arial"/>
              </a:rPr>
              <a:t>t</a:t>
            </a:r>
            <a:r>
              <a:rPr lang="en-US" sz="1200" dirty="0">
                <a:latin typeface="Montserrat" panose="00000500000000000000" pitchFamily="2" charset="0"/>
                <a:cs typeface="Arial"/>
              </a:rPr>
              <a:t>u</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or </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ore</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han</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hour</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p>
          <a:p>
            <a:pPr>
              <a:spcBef>
                <a:spcPts val="11"/>
              </a:spcBef>
            </a:pPr>
            <a:endParaRPr lang="en-US" sz="1200" dirty="0">
              <a:latin typeface="Montserrat" panose="00000500000000000000" pitchFamily="2" charset="0"/>
            </a:endParaRPr>
          </a:p>
          <a:p>
            <a:pPr>
              <a:spcBef>
                <a:spcPts val="11"/>
              </a:spcBef>
            </a:pPr>
            <a:endParaRPr lang="en-US" sz="1200" dirty="0">
              <a:latin typeface="Montserrat" panose="00000500000000000000" pitchFamily="2" charset="0"/>
            </a:endParaRPr>
          </a:p>
          <a:p>
            <a:pPr marL="6349"/>
            <a:r>
              <a:rPr lang="en-US" sz="1200" b="1" spc="-2" dirty="0">
                <a:latin typeface="Montserrat" panose="00000500000000000000" pitchFamily="2" charset="0"/>
                <a:cs typeface="Arial"/>
              </a:rPr>
              <a:t>Wh</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ch</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fr</a:t>
            </a:r>
            <a:r>
              <a:rPr lang="en-US" sz="1200" b="1" spc="-2" dirty="0">
                <a:latin typeface="Montserrat" panose="00000500000000000000" pitchFamily="2" charset="0"/>
                <a:cs typeface="Arial"/>
              </a:rPr>
              <a:t>u</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ts</a:t>
            </a:r>
            <a:r>
              <a:rPr lang="en-US" sz="1200" b="1" spc="-12" dirty="0">
                <a:latin typeface="Montserrat" panose="00000500000000000000" pitchFamily="2" charset="0"/>
                <a:cs typeface="Arial"/>
              </a:rPr>
              <a:t> </a:t>
            </a:r>
            <a:r>
              <a:rPr lang="en-US" sz="1200" b="1" spc="17" dirty="0">
                <a:latin typeface="Montserrat" panose="00000500000000000000" pitchFamily="2" charset="0"/>
                <a:cs typeface="Arial"/>
              </a:rPr>
              <a:t>w</a:t>
            </a:r>
            <a:r>
              <a:rPr lang="en-US" sz="1200" b="1" spc="-2" dirty="0">
                <a:latin typeface="Montserrat" panose="00000500000000000000" pitchFamily="2" charset="0"/>
                <a:cs typeface="Arial"/>
              </a:rPr>
              <a:t>il</a:t>
            </a:r>
            <a:r>
              <a:rPr lang="en-US" sz="1200" b="1" dirty="0">
                <a:latin typeface="Montserrat" panose="00000500000000000000" pitchFamily="2" charset="0"/>
                <a:cs typeface="Arial"/>
              </a:rPr>
              <a:t>l</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con</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nu</a:t>
            </a:r>
            <a:r>
              <a:rPr lang="en-US" sz="1200" b="1" dirty="0">
                <a:latin typeface="Montserrat" panose="00000500000000000000" pitchFamily="2" charset="0"/>
                <a:cs typeface="Arial"/>
              </a:rPr>
              <a:t>e</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to</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en</a:t>
            </a:r>
            <a:r>
              <a:rPr lang="en-US" sz="1200" b="1" spc="-10" dirty="0">
                <a:latin typeface="Montserrat" panose="00000500000000000000" pitchFamily="2" charset="0"/>
                <a:cs typeface="Arial"/>
              </a:rPr>
              <a:t> </a:t>
            </a:r>
            <a:r>
              <a:rPr lang="en-US" sz="1200" b="1" spc="-2" dirty="0">
                <a:latin typeface="Montserrat" panose="00000500000000000000" pitchFamily="2" charset="0"/>
                <a:cs typeface="Arial"/>
              </a:rPr>
              <a:t>a</a:t>
            </a:r>
            <a:r>
              <a:rPr lang="en-US" sz="1200" b="1" dirty="0">
                <a:latin typeface="Montserrat" panose="00000500000000000000" pitchFamily="2" charset="0"/>
                <a:cs typeface="Arial"/>
              </a:rPr>
              <a:t>fter</a:t>
            </a:r>
            <a:r>
              <a:rPr lang="en-US" sz="1200" b="1" spc="-12" dirty="0">
                <a:latin typeface="Montserrat" panose="00000500000000000000" pitchFamily="2" charset="0"/>
                <a:cs typeface="Arial"/>
              </a:rPr>
              <a:t> </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h</a:t>
            </a:r>
            <a:r>
              <a:rPr lang="en-US" sz="1200" b="1" dirty="0">
                <a:latin typeface="Montserrat" panose="00000500000000000000" pitchFamily="2" charset="0"/>
                <a:cs typeface="Arial"/>
              </a:rPr>
              <a:t>e</a:t>
            </a:r>
            <a:r>
              <a:rPr lang="en-US" sz="1200" b="1" spc="-25" dirty="0">
                <a:latin typeface="Montserrat" panose="00000500000000000000" pitchFamily="2" charset="0"/>
                <a:cs typeface="Arial"/>
              </a:rPr>
              <a:t>y</a:t>
            </a:r>
            <a:r>
              <a:rPr lang="en-US" sz="1200" b="1" dirty="0">
                <a:latin typeface="Montserrat" panose="00000500000000000000" pitchFamily="2" charset="0"/>
                <a:cs typeface="Arial"/>
              </a:rPr>
              <a:t>'</a:t>
            </a:r>
            <a:r>
              <a:rPr lang="en-US" sz="1200" b="1" spc="2" dirty="0">
                <a:latin typeface="Montserrat" panose="00000500000000000000" pitchFamily="2" charset="0"/>
                <a:cs typeface="Arial"/>
              </a:rPr>
              <a:t>r</a:t>
            </a:r>
            <a:r>
              <a:rPr lang="en-US" sz="1200" b="1" dirty="0">
                <a:latin typeface="Montserrat" panose="00000500000000000000" pitchFamily="2" charset="0"/>
                <a:cs typeface="Arial"/>
              </a:rPr>
              <a:t>e</a:t>
            </a:r>
            <a:r>
              <a:rPr lang="en-US" sz="1200" b="1" spc="17"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cke</a:t>
            </a:r>
            <a:r>
              <a:rPr lang="en-US" sz="1200" b="1" spc="-2" dirty="0">
                <a:latin typeface="Montserrat" panose="00000500000000000000" pitchFamily="2" charset="0"/>
                <a:cs typeface="Arial"/>
              </a:rPr>
              <a:t>d</a:t>
            </a:r>
            <a:r>
              <a:rPr lang="en-US" sz="1200" b="1" dirty="0">
                <a:latin typeface="Montserrat" panose="00000500000000000000" pitchFamily="2" charset="0"/>
                <a:cs typeface="Arial"/>
              </a:rPr>
              <a:t>?</a:t>
            </a:r>
            <a:endParaRPr lang="en-US" sz="1200" dirty="0">
              <a:latin typeface="Montserrat" panose="00000500000000000000" pitchFamily="2" charset="0"/>
            </a:endParaRPr>
          </a:p>
          <a:p>
            <a:pPr marL="6349"/>
            <a:endParaRPr lang="en-US" sz="1200" dirty="0">
              <a:latin typeface="Montserrat" panose="00000500000000000000" pitchFamily="2" charset="0"/>
            </a:endParaRPr>
          </a:p>
          <a:p>
            <a:pPr marL="6349" marR="52377"/>
            <a:r>
              <a:rPr lang="en-US" sz="1200" dirty="0">
                <a:latin typeface="Montserrat" panose="00000500000000000000" pitchFamily="2" charset="0"/>
                <a:cs typeface="Arial"/>
              </a:rPr>
              <a:t>Apri</a:t>
            </a:r>
            <a:r>
              <a:rPr lang="en-US" sz="1200" spc="2" dirty="0">
                <a:latin typeface="Montserrat" panose="00000500000000000000" pitchFamily="2" charset="0"/>
                <a:cs typeface="Arial"/>
              </a:rPr>
              <a:t>c</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bananas,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cantalo</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pe,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ki</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i,</a:t>
            </a:r>
            <a:r>
              <a:rPr lang="en-US" sz="1200" spc="5" dirty="0">
                <a:latin typeface="Montserrat" panose="00000500000000000000" pitchFamily="2" charset="0"/>
                <a:cs typeface="Arial"/>
              </a:rPr>
              <a:t> </a:t>
            </a:r>
            <a:r>
              <a:rPr lang="en-US" sz="1200" dirty="0">
                <a:latin typeface="Montserrat" panose="00000500000000000000" pitchFamily="2" charset="0"/>
                <a:cs typeface="Arial"/>
              </a:rPr>
              <a:t>nec</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a:t>
            </a:r>
            <a:r>
              <a:rPr lang="en-US" sz="1200" spc="-7" dirty="0">
                <a:latin typeface="Montserrat" panose="00000500000000000000" pitchFamily="2" charset="0"/>
                <a:cs typeface="Arial"/>
              </a:rPr>
              <a:t>r</a:t>
            </a:r>
            <a:r>
              <a:rPr lang="en-US" sz="1200" dirty="0">
                <a:latin typeface="Montserrat" panose="00000500000000000000" pitchFamily="2" charset="0"/>
                <a:cs typeface="Arial"/>
              </a:rPr>
              <a:t>ine</a:t>
            </a:r>
            <a:r>
              <a:rPr lang="en-US" sz="1200" spc="-5" dirty="0">
                <a:latin typeface="Montserrat" panose="00000500000000000000" pitchFamily="2" charset="0"/>
                <a:cs typeface="Arial"/>
              </a:rPr>
              <a:t>s</a:t>
            </a:r>
            <a:r>
              <a:rPr lang="en-US" sz="1200" dirty="0">
                <a:latin typeface="Montserrat" panose="00000500000000000000" pitchFamily="2" charset="0"/>
                <a:cs typeface="Arial"/>
              </a:rPr>
              <a:t>,</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peaches,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7" dirty="0">
                <a:latin typeface="Montserrat" panose="00000500000000000000" pitchFamily="2" charset="0"/>
                <a:cs typeface="Arial"/>
              </a:rPr>
              <a:t> </a:t>
            </a:r>
            <a:r>
              <a:rPr lang="en-US" sz="1200" dirty="0">
                <a:latin typeface="Montserrat" panose="00000500000000000000" pitchFamily="2" charset="0"/>
                <a:cs typeface="Arial"/>
              </a:rPr>
              <a:t>plantains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continue</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 ripen</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dirty="0">
                <a:latin typeface="Montserrat" panose="00000500000000000000" pitchFamily="2" charset="0"/>
                <a:cs typeface="Arial"/>
              </a:rPr>
              <a:t>a</a:t>
            </a:r>
            <a:r>
              <a:rPr lang="en-US" sz="1200" spc="2" dirty="0">
                <a:latin typeface="Montserrat" panose="00000500000000000000" pitchFamily="2" charset="0"/>
                <a:cs typeface="Arial"/>
              </a:rPr>
              <a:t>ft</a:t>
            </a:r>
            <a:r>
              <a:rPr lang="en-US" sz="1200" dirty="0">
                <a:latin typeface="Montserrat" panose="00000500000000000000" pitchFamily="2" charset="0"/>
                <a:cs typeface="Arial"/>
              </a:rPr>
              <a:t>er</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're</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picked.</a:t>
            </a:r>
            <a:r>
              <a:rPr lang="en-US" sz="1200" spc="-20"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7" dirty="0">
                <a:latin typeface="Montserrat" panose="00000500000000000000" pitchFamily="2" charset="0"/>
                <a:cs typeface="Arial"/>
              </a:rPr>
              <a:t> </a:t>
            </a:r>
            <a:r>
              <a:rPr lang="en-US" sz="1200" spc="-10" dirty="0">
                <a:latin typeface="Montserrat" panose="00000500000000000000" pitchFamily="2" charset="0"/>
                <a:cs typeface="Arial"/>
              </a:rPr>
              <a:t>y</a:t>
            </a:r>
            <a:r>
              <a:rPr lang="en-US" sz="1200" dirty="0">
                <a:latin typeface="Montserrat" panose="00000500000000000000" pitchFamily="2" charset="0"/>
                <a:cs typeface="Arial"/>
              </a:rPr>
              <a:t>ou</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should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pick</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buy</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ripe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read</a:t>
            </a:r>
            <a:r>
              <a:rPr lang="en-US" sz="1200" spc="-5" dirty="0">
                <a:latin typeface="Montserrat" panose="00000500000000000000" pitchFamily="2" charset="0"/>
                <a:cs typeface="Arial"/>
              </a:rPr>
              <a:t>y</a:t>
            </a:r>
            <a:r>
              <a:rPr lang="en-US" sz="1200" dirty="0">
                <a:latin typeface="Montserrat" panose="00000500000000000000" pitchFamily="2" charset="0"/>
                <a:cs typeface="Arial"/>
              </a:rPr>
              <a:t>-</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o-eat</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include:</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apples, cherries,</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grapefr</a:t>
            </a:r>
            <a:r>
              <a:rPr lang="en-US" sz="1200" spc="-5" dirty="0">
                <a:latin typeface="Montserrat" panose="00000500000000000000" pitchFamily="2" charset="0"/>
                <a:cs typeface="Arial"/>
              </a:rPr>
              <a:t>u</a:t>
            </a:r>
            <a:r>
              <a:rPr lang="en-US" sz="1200" dirty="0">
                <a:latin typeface="Montserrat" panose="00000500000000000000" pitchFamily="2" charset="0"/>
                <a:cs typeface="Arial"/>
              </a:rPr>
              <a:t>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t>
            </a:r>
            <a:r>
              <a:rPr lang="en-US" sz="1200" spc="-22" dirty="0">
                <a:latin typeface="Montserrat" panose="00000500000000000000" pitchFamily="2" charset="0"/>
                <a:cs typeface="Arial"/>
              </a:rPr>
              <a:t> </a:t>
            </a:r>
            <a:r>
              <a:rPr lang="en-US" sz="1200" dirty="0">
                <a:latin typeface="Montserrat" panose="00000500000000000000" pitchFamily="2" charset="0"/>
                <a:cs typeface="Arial"/>
              </a:rPr>
              <a:t>grapes,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oranges,</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pineapple,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s</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ra</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berries,</a:t>
            </a:r>
            <a:r>
              <a:rPr lang="en-US" sz="1200" spc="-22"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angerines</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w</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er</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elo</a:t>
            </a:r>
            <a:r>
              <a:rPr lang="en-US" sz="1200" spc="7" dirty="0">
                <a:latin typeface="Montserrat" panose="00000500000000000000" pitchFamily="2" charset="0"/>
                <a:cs typeface="Arial"/>
              </a:rPr>
              <a:t>n</a:t>
            </a:r>
            <a:r>
              <a:rPr lang="en-US" sz="1200" dirty="0">
                <a:latin typeface="Montserrat" panose="00000500000000000000" pitchFamily="2" charset="0"/>
                <a:cs typeface="Arial"/>
              </a:rPr>
              <a:t>.</a:t>
            </a:r>
          </a:p>
          <a:p>
            <a:pPr marL="6349" marR="6349">
              <a:spcBef>
                <a:spcPts val="42"/>
              </a:spcBef>
            </a:pPr>
            <a:r>
              <a:rPr lang="en-US" sz="1200" spc="-80" dirty="0">
                <a:latin typeface="Montserrat" panose="00000500000000000000" pitchFamily="2" charset="0"/>
                <a:cs typeface="Arial"/>
              </a:rPr>
              <a:t>T</a:t>
            </a:r>
            <a:r>
              <a:rPr lang="en-US" sz="1200" dirty="0">
                <a:latin typeface="Montserrat" panose="00000500000000000000" pitchFamily="2" charset="0"/>
                <a:cs typeface="Arial"/>
              </a:rPr>
              <a:t>o</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speed</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up</a:t>
            </a:r>
            <a:r>
              <a:rPr lang="en-US" sz="1200" spc="-10"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ripening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s</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such</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as peaches,</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pears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and</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plu</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s,</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put</a:t>
            </a:r>
            <a:r>
              <a:rPr lang="en-US" sz="1200" spc="-7" dirty="0">
                <a:latin typeface="Montserrat" panose="00000500000000000000" pitchFamily="2" charset="0"/>
                <a:cs typeface="Arial"/>
              </a:rPr>
              <a:t> </a:t>
            </a:r>
            <a:r>
              <a:rPr lang="en-US" sz="1200" spc="2" dirty="0">
                <a:latin typeface="Montserrat" panose="00000500000000000000" pitchFamily="2" charset="0"/>
                <a:cs typeface="Arial"/>
              </a:rPr>
              <a:t>t</a:t>
            </a:r>
            <a:r>
              <a:rPr lang="en-US" sz="1200" dirty="0">
                <a:latin typeface="Montserrat" panose="00000500000000000000" pitchFamily="2" charset="0"/>
                <a:cs typeface="Arial"/>
              </a:rPr>
              <a:t>hem</a:t>
            </a:r>
            <a:r>
              <a:rPr lang="en-US" sz="1200" spc="-20" dirty="0">
                <a:latin typeface="Montserrat" panose="00000500000000000000" pitchFamily="2" charset="0"/>
                <a:cs typeface="Arial"/>
              </a:rPr>
              <a:t> </a:t>
            </a: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ripening</a:t>
            </a:r>
            <a:r>
              <a:rPr lang="en-US" sz="1200" spc="-15" dirty="0">
                <a:latin typeface="Montserrat" panose="00000500000000000000" pitchFamily="2" charset="0"/>
                <a:cs typeface="Arial"/>
              </a:rPr>
              <a:t> </a:t>
            </a:r>
            <a:r>
              <a:rPr lang="en-US" sz="1200" dirty="0">
                <a:latin typeface="Montserrat" panose="00000500000000000000" pitchFamily="2" charset="0"/>
                <a:cs typeface="Arial"/>
              </a:rPr>
              <a:t>bo</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l or</a:t>
            </a:r>
            <a:r>
              <a:rPr lang="en-US" sz="1200" spc="-10" dirty="0">
                <a:latin typeface="Montserrat" panose="00000500000000000000" pitchFamily="2" charset="0"/>
                <a:cs typeface="Arial"/>
              </a:rPr>
              <a:t> </a:t>
            </a:r>
            <a:br>
              <a:rPr lang="en-US" sz="1200" spc="-10" dirty="0">
                <a:latin typeface="Montserrat" panose="00000500000000000000" pitchFamily="2" charset="0"/>
                <a:cs typeface="Arial"/>
              </a:rPr>
            </a:br>
            <a:r>
              <a:rPr lang="en-US" sz="1200" dirty="0">
                <a:latin typeface="Montserrat" panose="00000500000000000000" pitchFamily="2" charset="0"/>
                <a:cs typeface="Arial"/>
              </a:rPr>
              <a:t>in</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a</a:t>
            </a:r>
            <a:r>
              <a:rPr lang="en-US" sz="1200" spc="-2" dirty="0">
                <a:latin typeface="Montserrat" panose="00000500000000000000" pitchFamily="2" charset="0"/>
                <a:cs typeface="Arial"/>
              </a:rPr>
              <a:t> </a:t>
            </a:r>
            <a:r>
              <a:rPr lang="en-US" sz="1200" dirty="0">
                <a:latin typeface="Montserrat" panose="00000500000000000000" pitchFamily="2" charset="0"/>
                <a:cs typeface="Arial"/>
              </a:rPr>
              <a:t>loosely</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closed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o</a:t>
            </a:r>
            <a:r>
              <a:rPr lang="en-US" sz="1200" b="1" spc="10" dirty="0">
                <a:latin typeface="Montserrat" panose="00000500000000000000" pitchFamily="2" charset="0"/>
                <a:cs typeface="Arial"/>
              </a:rPr>
              <a:t>w</a:t>
            </a:r>
            <a:r>
              <a:rPr lang="en-US" sz="1200" b="1" dirty="0">
                <a:latin typeface="Montserrat" panose="00000500000000000000" pitchFamily="2" charset="0"/>
                <a:cs typeface="Arial"/>
              </a:rPr>
              <a:t>n</a:t>
            </a:r>
            <a:r>
              <a:rPr lang="en-US" sz="1200" b="1" spc="-22" dirty="0">
                <a:latin typeface="Montserrat" panose="00000500000000000000" pitchFamily="2" charset="0"/>
                <a:cs typeface="Arial"/>
              </a:rPr>
              <a:t> </a:t>
            </a:r>
            <a:r>
              <a:rPr lang="en-US" sz="1200" b="1" spc="-2" dirty="0">
                <a:latin typeface="Montserrat" panose="00000500000000000000" pitchFamily="2" charset="0"/>
                <a:cs typeface="Arial"/>
              </a:rPr>
              <a:t>p</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p</a:t>
            </a:r>
            <a:r>
              <a:rPr lang="en-US" sz="1200" b="1" dirty="0">
                <a:latin typeface="Montserrat" panose="00000500000000000000" pitchFamily="2" charset="0"/>
                <a:cs typeface="Arial"/>
              </a:rPr>
              <a:t>er</a:t>
            </a:r>
            <a:r>
              <a:rPr lang="en-US" sz="1200" b="1" spc="-7" dirty="0">
                <a:latin typeface="Montserrat" panose="00000500000000000000" pitchFamily="2" charset="0"/>
                <a:cs typeface="Arial"/>
              </a:rPr>
              <a:t> </a:t>
            </a:r>
            <a:r>
              <a:rPr lang="en-US" sz="1200" b="1" spc="-2" dirty="0">
                <a:latin typeface="Montserrat" panose="00000500000000000000" pitchFamily="2" charset="0"/>
                <a:cs typeface="Arial"/>
              </a:rPr>
              <a:t>b</a:t>
            </a:r>
            <a:r>
              <a:rPr lang="en-US" sz="1200" b="1" dirty="0">
                <a:latin typeface="Montserrat" panose="00000500000000000000" pitchFamily="2" charset="0"/>
                <a:cs typeface="Arial"/>
              </a:rPr>
              <a:t>ag</a:t>
            </a:r>
            <a:r>
              <a:rPr lang="en-US" sz="1200" b="1" spc="-2" dirty="0">
                <a:latin typeface="Montserrat" panose="00000500000000000000" pitchFamily="2" charset="0"/>
                <a:cs typeface="Arial"/>
              </a:rPr>
              <a:t> </a:t>
            </a:r>
            <a:r>
              <a:rPr lang="en-US" sz="1200" dirty="0">
                <a:latin typeface="Montserrat" panose="00000500000000000000" pitchFamily="2" charset="0"/>
                <a:cs typeface="Arial"/>
              </a:rPr>
              <a:t>at</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room</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te</a:t>
            </a:r>
            <a:r>
              <a:rPr lang="en-US" sz="1200" spc="-5" dirty="0">
                <a:latin typeface="Montserrat" panose="00000500000000000000" pitchFamily="2" charset="0"/>
                <a:cs typeface="Arial"/>
              </a:rPr>
              <a:t>m</a:t>
            </a:r>
            <a:r>
              <a:rPr lang="en-US" sz="1200" dirty="0">
                <a:latin typeface="Montserrat" panose="00000500000000000000" pitchFamily="2" charset="0"/>
                <a:cs typeface="Arial"/>
              </a:rPr>
              <a:t>pera</a:t>
            </a:r>
            <a:r>
              <a:rPr lang="en-US" sz="1200" spc="-5" dirty="0">
                <a:latin typeface="Montserrat" panose="00000500000000000000" pitchFamily="2" charset="0"/>
                <a:cs typeface="Arial"/>
              </a:rPr>
              <a:t>t</a:t>
            </a:r>
            <a:r>
              <a:rPr lang="en-US" sz="1200" spc="-7" dirty="0">
                <a:latin typeface="Montserrat" panose="00000500000000000000" pitchFamily="2" charset="0"/>
                <a:cs typeface="Arial"/>
              </a:rPr>
              <a:t>u</a:t>
            </a:r>
            <a:r>
              <a:rPr lang="en-US" sz="1200" dirty="0">
                <a:latin typeface="Montserrat" panose="00000500000000000000" pitchFamily="2" charset="0"/>
                <a:cs typeface="Arial"/>
              </a:rPr>
              <a:t>re.</a:t>
            </a:r>
            <a:r>
              <a:rPr lang="en-US" sz="1200" spc="-25" dirty="0">
                <a:latin typeface="Montserrat" panose="00000500000000000000" pitchFamily="2" charset="0"/>
                <a:cs typeface="Arial"/>
              </a:rPr>
              <a:t> </a:t>
            </a:r>
            <a:r>
              <a:rPr lang="en-US" sz="1200" dirty="0">
                <a:latin typeface="Montserrat" panose="00000500000000000000" pitchFamily="2" charset="0"/>
                <a:cs typeface="Arial"/>
              </a:rPr>
              <a:t>Plastic</a:t>
            </a:r>
            <a:r>
              <a:rPr lang="en-US" sz="1200" spc="-12" dirty="0">
                <a:latin typeface="Montserrat" panose="00000500000000000000" pitchFamily="2" charset="0"/>
                <a:cs typeface="Arial"/>
              </a:rPr>
              <a:t> </a:t>
            </a:r>
            <a:r>
              <a:rPr lang="en-US" sz="1200" dirty="0">
                <a:latin typeface="Montserrat" panose="00000500000000000000" pitchFamily="2" charset="0"/>
                <a:cs typeface="Arial"/>
              </a:rPr>
              <a:t>bags</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don’t</a:t>
            </a:r>
            <a:r>
              <a:rPr lang="en-US" sz="1200" spc="-12" dirty="0">
                <a:latin typeface="Montserrat" panose="00000500000000000000" pitchFamily="2" charset="0"/>
                <a:cs typeface="Arial"/>
              </a:rPr>
              <a:t> </a:t>
            </a:r>
            <a:r>
              <a:rPr lang="en-US" sz="1200" spc="-10" dirty="0">
                <a:latin typeface="Montserrat" panose="00000500000000000000" pitchFamily="2" charset="0"/>
                <a:cs typeface="Arial"/>
              </a:rPr>
              <a:t>w</a:t>
            </a:r>
            <a:r>
              <a:rPr lang="en-US" sz="1200" dirty="0">
                <a:latin typeface="Montserrat" panose="00000500000000000000" pitchFamily="2" charset="0"/>
                <a:cs typeface="Arial"/>
              </a:rPr>
              <a:t>ork for</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ripenin</a:t>
            </a:r>
            <a:r>
              <a:rPr lang="en-US" sz="1200" spc="5" dirty="0">
                <a:latin typeface="Montserrat" panose="00000500000000000000" pitchFamily="2" charset="0"/>
                <a:cs typeface="Arial"/>
              </a:rPr>
              <a:t>g</a:t>
            </a:r>
            <a:r>
              <a:rPr lang="en-US" sz="1200" dirty="0">
                <a:latin typeface="Montserrat" panose="00000500000000000000" pitchFamily="2" charset="0"/>
                <a:cs typeface="Arial"/>
              </a:rPr>
              <a:t>.</a:t>
            </a:r>
          </a:p>
        </p:txBody>
      </p:sp>
      <p:sp>
        <p:nvSpPr>
          <p:cNvPr id="16386" name="TextBox 7"/>
          <p:cNvSpPr txBox="1">
            <a:spLocks noChangeArrowheads="1"/>
          </p:cNvSpPr>
          <p:nvPr/>
        </p:nvSpPr>
        <p:spPr bwMode="auto">
          <a:xfrm rot="-5400000">
            <a:off x="72692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9" name="object 2"/>
          <p:cNvSpPr txBox="1">
            <a:spLocks noChangeArrowheads="1"/>
          </p:cNvSpPr>
          <p:nvPr/>
        </p:nvSpPr>
        <p:spPr bwMode="auto">
          <a:xfrm>
            <a:off x="2642303" y="1103159"/>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11320628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34301" y="1088169"/>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27314" y="2087912"/>
            <a:ext cx="8529636" cy="2993754"/>
          </a:xfrm>
          <a:prstGeom prst="rect">
            <a:avLst/>
          </a:prstGeom>
        </p:spPr>
        <p:txBody>
          <a:bodyPr vert="horz" wrap="square" lIns="0" tIns="0" rIns="0" bIns="0" rtlCol="0">
            <a:noAutofit/>
          </a:bodyPr>
          <a:lstStyle/>
          <a:p>
            <a:pPr marR="126022" algn="ctr"/>
            <a:r>
              <a:rPr lang="en-US" dirty="0">
                <a:solidFill>
                  <a:srgbClr val="000000"/>
                </a:solidFill>
                <a:latin typeface="Montserrat" panose="00000500000000000000" pitchFamily="2" charset="0"/>
                <a:cs typeface="Arial"/>
              </a:rPr>
              <a:t>“Every person you see has stories, and every person you see has a few that would break your heart. We deserve each other’s respect simply because we’ve survived all that we have and kept going anyway.”</a:t>
            </a:r>
          </a:p>
          <a:p>
            <a:pPr marL="170781" marR="3174" algn="ctr" defTabSz="457109" eaLnBrk="1" fontAlgn="auto" hangingPunct="1">
              <a:spcBef>
                <a:spcPts val="130"/>
              </a:spcBef>
              <a:spcAft>
                <a:spcPts val="0"/>
              </a:spcAft>
            </a:pPr>
            <a:r>
              <a:rPr lang="en-US" sz="1600" i="1" dirty="0">
                <a:solidFill>
                  <a:srgbClr val="BCC8C8"/>
                </a:solidFill>
                <a:latin typeface="Montserrat" panose="00000500000000000000" pitchFamily="2" charset="0"/>
                <a:cs typeface="Arial"/>
              </a:rPr>
              <a:t>Victoria Moran</a:t>
            </a:r>
          </a:p>
          <a:p>
            <a:pPr marR="126022"/>
            <a:endParaRPr lang="en-US" sz="1200" dirty="0">
              <a:latin typeface="Montserrat" panose="00000500000000000000" pitchFamily="2" charset="0"/>
              <a:cs typeface="Arial"/>
            </a:endParaRP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It has been said that “he who lives for himself alone lives for the meanest mortal known.” </a:t>
            </a:r>
            <a:br>
              <a:rPr lang="en-US" sz="1200" dirty="0">
                <a:latin typeface="Montserrat" panose="00000500000000000000" pitchFamily="2" charset="0"/>
                <a:cs typeface="Arial"/>
              </a:rPr>
            </a:br>
            <a:r>
              <a:rPr lang="en-US" sz="1200" dirty="0">
                <a:latin typeface="Montserrat" panose="00000500000000000000" pitchFamily="2" charset="0"/>
                <a:cs typeface="Arial"/>
              </a:rPr>
              <a:t>Compassion expands us. It extends our scope of positive influence beyond our immediate situation. </a:t>
            </a:r>
            <a:br>
              <a:rPr lang="en-US" sz="1200" dirty="0">
                <a:latin typeface="Montserrat" panose="00000500000000000000" pitchFamily="2" charset="0"/>
                <a:cs typeface="Arial"/>
              </a:rPr>
            </a:br>
            <a:r>
              <a:rPr lang="en-US" sz="1200" dirty="0">
                <a:latin typeface="Montserrat" panose="00000500000000000000" pitchFamily="2" charset="0"/>
                <a:cs typeface="Arial"/>
              </a:rPr>
              <a:t>Any success is hollow without it.</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The literal definition of compassion is “to feel with.” It means living with the knowledge that your life is as important as mine, your dreams as valid, your children as precious and your pain as real. Compassion gives us a more valid view of the world by taking us out of its center. Every person you see has stories, and every person you see has a few that would break your heart.  We deserve each other’s respect simply because we’ve survived all that we have and kept going anyway.</a:t>
            </a:r>
          </a:p>
        </p:txBody>
      </p:sp>
      <p:sp>
        <p:nvSpPr>
          <p:cNvPr id="6" name="object 5"/>
          <p:cNvSpPr txBox="1"/>
          <p:nvPr/>
        </p:nvSpPr>
        <p:spPr>
          <a:xfrm>
            <a:off x="2634301" y="6335774"/>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Victoria Moran, Creating a Charmed Life</a:t>
            </a:r>
          </a:p>
        </p:txBody>
      </p:sp>
    </p:spTree>
    <p:extLst>
      <p:ext uri="{BB962C8B-B14F-4D97-AF65-F5344CB8AC3E}">
        <p14:creationId xmlns:p14="http://schemas.microsoft.com/office/powerpoint/2010/main" val="9277126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3183"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8169"/>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R="126022"/>
            <a:r>
              <a:rPr lang="en-US" sz="1200" dirty="0">
                <a:latin typeface="Montserrat" panose="00000500000000000000" pitchFamily="2" charset="0"/>
                <a:cs typeface="Arial"/>
              </a:rPr>
              <a:t>Compassion fuels kindness, gentleness and patience. It helps you realize that everybody else is doing the </a:t>
            </a:r>
            <a:br>
              <a:rPr lang="en-US" sz="1200" dirty="0">
                <a:latin typeface="Montserrat" panose="00000500000000000000" pitchFamily="2" charset="0"/>
                <a:cs typeface="Arial"/>
              </a:rPr>
            </a:br>
            <a:r>
              <a:rPr lang="en-US" sz="1200" dirty="0">
                <a:latin typeface="Montserrat" panose="00000500000000000000" pitchFamily="2" charset="0"/>
                <a:cs typeface="Arial"/>
              </a:rPr>
              <a:t>best they can, just as you are. It makes it easier to give other imperfect people the benefit of the doubt. </a:t>
            </a:r>
            <a:br>
              <a:rPr lang="en-US" sz="1200" dirty="0">
                <a:latin typeface="Montserrat" panose="00000500000000000000" pitchFamily="2" charset="0"/>
                <a:cs typeface="Arial"/>
              </a:rPr>
            </a:br>
            <a:r>
              <a:rPr lang="en-US" sz="1200" dirty="0">
                <a:latin typeface="Montserrat" panose="00000500000000000000" pitchFamily="2" charset="0"/>
                <a:cs typeface="Arial"/>
              </a:rPr>
              <a:t>Compassion is also an invaluable aid in accepting others as they are and allowing them to be different from us.</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Enhance your compassion by starting close to home, with yourself. We can be so hard on ourselves. </a:t>
            </a:r>
            <a:br>
              <a:rPr lang="en-US" sz="1200" dirty="0">
                <a:latin typeface="Montserrat" panose="00000500000000000000" pitchFamily="2" charset="0"/>
                <a:cs typeface="Arial"/>
              </a:rPr>
            </a:br>
            <a:r>
              <a:rPr lang="en-US" sz="1200" dirty="0">
                <a:latin typeface="Montserrat" panose="00000500000000000000" pitchFamily="2" charset="0"/>
                <a:cs typeface="Arial"/>
              </a:rPr>
              <a:t>Find the midpoint between putting yourself down and rationalizing mistakes away. </a:t>
            </a:r>
            <a:br>
              <a:rPr lang="en-US" sz="1200" dirty="0">
                <a:latin typeface="Montserrat" panose="00000500000000000000" pitchFamily="2" charset="0"/>
                <a:cs typeface="Arial"/>
              </a:rPr>
            </a:br>
            <a:r>
              <a:rPr lang="en-US" sz="1200" dirty="0">
                <a:latin typeface="Montserrat" panose="00000500000000000000" pitchFamily="2" charset="0"/>
                <a:cs typeface="Arial"/>
              </a:rPr>
              <a:t>Accept responsibility, but don’t waste time with guilt.</a:t>
            </a:r>
          </a:p>
          <a:p>
            <a:pPr marR="126022"/>
            <a:endParaRPr lang="en-US" sz="1200" dirty="0">
              <a:latin typeface="Montserrat" panose="00000500000000000000" pitchFamily="2" charset="0"/>
              <a:cs typeface="Arial"/>
            </a:endParaRPr>
          </a:p>
          <a:p>
            <a:pPr marR="126022"/>
            <a:r>
              <a:rPr lang="en-US" sz="1200" b="1" dirty="0">
                <a:latin typeface="Montserrat" panose="00000500000000000000" pitchFamily="2" charset="0"/>
                <a:cs typeface="Arial"/>
              </a:rPr>
              <a:t>Treat yourself as you would a treasured friend!</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Go from showing more compassion toward yourself to showing more compassion to those closest to you. These are the people we love so dearly that feeling their pain splits us in two. Love without compassion, however, gets twisted. It results in emotional oddities like feeling angry because loved ones aren’t happy, </a:t>
            </a:r>
            <a:br>
              <a:rPr lang="en-US" sz="1200" dirty="0">
                <a:latin typeface="Montserrat" panose="00000500000000000000" pitchFamily="2" charset="0"/>
                <a:cs typeface="Arial"/>
              </a:rPr>
            </a:br>
            <a:r>
              <a:rPr lang="en-US" sz="1200" dirty="0">
                <a:latin typeface="Montserrat" panose="00000500000000000000" pitchFamily="2" charset="0"/>
                <a:cs typeface="Arial"/>
              </a:rPr>
              <a:t>or letting our fear of losing them overshadow their needs for growth, experience, and self-determination.</a:t>
            </a:r>
          </a:p>
        </p:txBody>
      </p:sp>
      <p:sp>
        <p:nvSpPr>
          <p:cNvPr id="6" name="object 5"/>
          <p:cNvSpPr txBox="1"/>
          <p:nvPr/>
        </p:nvSpPr>
        <p:spPr>
          <a:xfrm>
            <a:off x="2642303"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Victoria Moran, Creating a Charmed Life</a:t>
            </a:r>
          </a:p>
        </p:txBody>
      </p:sp>
    </p:spTree>
    <p:extLst>
      <p:ext uri="{BB962C8B-B14F-4D97-AF65-F5344CB8AC3E}">
        <p14:creationId xmlns:p14="http://schemas.microsoft.com/office/powerpoint/2010/main" val="11702686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193"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R="126022"/>
            <a:r>
              <a:rPr lang="en-US" sz="1200" dirty="0">
                <a:latin typeface="Montserrat" panose="00000500000000000000" pitchFamily="2" charset="0"/>
                <a:cs typeface="Arial"/>
              </a:rPr>
              <a:t>Express more compassion toward other people in your world, listen and help out as much as you can. </a:t>
            </a:r>
            <a:br>
              <a:rPr lang="en-US" sz="1200" dirty="0">
                <a:latin typeface="Montserrat" panose="00000500000000000000" pitchFamily="2" charset="0"/>
                <a:cs typeface="Arial"/>
              </a:rPr>
            </a:br>
            <a:r>
              <a:rPr lang="en-US" sz="1200" dirty="0">
                <a:latin typeface="Montserrat" panose="00000500000000000000" pitchFamily="2" charset="0"/>
                <a:cs typeface="Arial"/>
              </a:rPr>
              <a:t>A little thoughtfulness goes a long way. Avoid overextending yourself for others: misappropriated </a:t>
            </a:r>
            <a:br>
              <a:rPr lang="en-US" sz="1200" dirty="0">
                <a:latin typeface="Montserrat" panose="00000500000000000000" pitchFamily="2" charset="0"/>
                <a:cs typeface="Arial"/>
              </a:rPr>
            </a:br>
            <a:r>
              <a:rPr lang="en-US" sz="1200" dirty="0">
                <a:latin typeface="Montserrat" panose="00000500000000000000" pitchFamily="2" charset="0"/>
                <a:cs typeface="Arial"/>
              </a:rPr>
              <a:t>compassion can deplete your resources, thereby short-circuiting the process.</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Be on guard for overextending as you go beyond those you know to express compassion to those you don’t. </a:t>
            </a:r>
            <a:br>
              <a:rPr lang="en-US" sz="1200" dirty="0">
                <a:latin typeface="Montserrat" panose="00000500000000000000" pitchFamily="2" charset="0"/>
                <a:cs typeface="Arial"/>
              </a:rPr>
            </a:br>
            <a:r>
              <a:rPr lang="en-US" sz="1200" dirty="0">
                <a:latin typeface="Montserrat" panose="00000500000000000000" pitchFamily="2" charset="0"/>
                <a:cs typeface="Arial"/>
              </a:rPr>
              <a:t>There is no shortage of suffering. The sheer magnitude can make us want to retreat back into the comfort of more agreeable circumstances. One way to protect yourself while allowing your compassion to grow is to choose one cause that speaks to you and support it actively with your labor, your capital or both. That way, you can know that even though you can't save the world, you can make a difference in one piece of it.</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Finally, let your compassion go beyond the boundaries of human need to encompass other creatures too. “Until he extends the circle of his compassion to all living things,”  wrote Dr. Albert Schweitzer, “man will not himself find peace.” Become conversant with the notion that there really is a majestic web of life and that all members of it hold their own lives dear.</a:t>
            </a:r>
          </a:p>
        </p:txBody>
      </p:sp>
      <p:sp>
        <p:nvSpPr>
          <p:cNvPr id="6" name="object 5"/>
          <p:cNvSpPr txBox="1"/>
          <p:nvPr/>
        </p:nvSpPr>
        <p:spPr>
          <a:xfrm>
            <a:off x="2631167"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Victoria Moran, Creating a Charmed Life</a:t>
            </a:r>
          </a:p>
        </p:txBody>
      </p:sp>
    </p:spTree>
    <p:extLst>
      <p:ext uri="{BB962C8B-B14F-4D97-AF65-F5344CB8AC3E}">
        <p14:creationId xmlns:p14="http://schemas.microsoft.com/office/powerpoint/2010/main" val="32630421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68193"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10434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Relationships</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R="126022"/>
            <a:r>
              <a:rPr lang="en-US" sz="1200" dirty="0">
                <a:latin typeface="Montserrat" panose="00000500000000000000" pitchFamily="2" charset="0"/>
                <a:cs typeface="Arial"/>
              </a:rPr>
              <a:t>Follow your compassion where it takes you, even though some people are bound to disapprove. </a:t>
            </a:r>
            <a:br>
              <a:rPr lang="en-US" sz="1200" dirty="0">
                <a:latin typeface="Montserrat" panose="00000500000000000000" pitchFamily="2" charset="0"/>
                <a:cs typeface="Arial"/>
              </a:rPr>
            </a:br>
            <a:r>
              <a:rPr lang="en-US" sz="1200" dirty="0">
                <a:latin typeface="Montserrat" panose="00000500000000000000" pitchFamily="2" charset="0"/>
                <a:cs typeface="Arial"/>
              </a:rPr>
              <a:t>Perhaps your cause isn’t theirs or the suffering that pierces your soul doesn’t seem real to them. </a:t>
            </a:r>
            <a:br>
              <a:rPr lang="en-US" sz="1200" dirty="0">
                <a:latin typeface="Montserrat" panose="00000500000000000000" pitchFamily="2" charset="0"/>
                <a:cs typeface="Arial"/>
              </a:rPr>
            </a:br>
            <a:r>
              <a:rPr lang="en-US" sz="1200" dirty="0">
                <a:latin typeface="Montserrat" panose="00000500000000000000" pitchFamily="2" charset="0"/>
                <a:cs typeface="Arial"/>
              </a:rPr>
              <a:t>They may simply be so involved with their own concerns that little else matters.</a:t>
            </a:r>
          </a:p>
          <a:p>
            <a:pPr marR="126022"/>
            <a:endParaRPr lang="en-US" sz="1200" dirty="0">
              <a:latin typeface="Montserrat" panose="00000500000000000000" pitchFamily="2" charset="0"/>
              <a:cs typeface="Arial"/>
            </a:endParaRPr>
          </a:p>
          <a:p>
            <a:pPr marR="126022"/>
            <a:r>
              <a:rPr lang="en-US" sz="1200" dirty="0">
                <a:latin typeface="Montserrat" panose="00000500000000000000" pitchFamily="2" charset="0"/>
                <a:cs typeface="Arial"/>
              </a:rPr>
              <a:t>Save some compassion for them too!</a:t>
            </a:r>
          </a:p>
        </p:txBody>
      </p:sp>
      <p:sp>
        <p:nvSpPr>
          <p:cNvPr id="6" name="object 5"/>
          <p:cNvSpPr txBox="1"/>
          <p:nvPr/>
        </p:nvSpPr>
        <p:spPr>
          <a:xfrm>
            <a:off x="2631167" y="6342098"/>
            <a:ext cx="6866530" cy="134902"/>
          </a:xfrm>
          <a:prstGeom prst="rect">
            <a:avLst/>
          </a:prstGeom>
        </p:spPr>
        <p:txBody>
          <a:bodyPr vert="horz" wrap="square" lIns="0" tIns="0" rIns="0" bIns="0" rtlCol="0">
            <a:noAutofit/>
          </a:bodyPr>
          <a:lstStyle/>
          <a:p>
            <a:pPr marL="6349"/>
            <a:r>
              <a:rPr lang="en-US" sz="1000" i="1" dirty="0">
                <a:latin typeface="Montserrat" panose="00000500000000000000" pitchFamily="2" charset="0"/>
                <a:cs typeface="Arial"/>
              </a:rPr>
              <a:t>Victoria Moran, Creating a Charmed Life</a:t>
            </a:r>
          </a:p>
        </p:txBody>
      </p:sp>
    </p:spTree>
    <p:extLst>
      <p:ext uri="{BB962C8B-B14F-4D97-AF65-F5344CB8AC3E}">
        <p14:creationId xmlns:p14="http://schemas.microsoft.com/office/powerpoint/2010/main" val="3320649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sp>
        <p:nvSpPr>
          <p:cNvPr id="71" name="object 6">
            <a:extLst>
              <a:ext uri="{FF2B5EF4-FFF2-40B4-BE49-F238E27FC236}">
                <a16:creationId xmlns:a16="http://schemas.microsoft.com/office/drawing/2014/main" id="{F94C2405-BCE5-4DF9-ADCE-3D1C1F981C16}"/>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72" name="object 4">
            <a:extLst>
              <a:ext uri="{FF2B5EF4-FFF2-40B4-BE49-F238E27FC236}">
                <a16:creationId xmlns:a16="http://schemas.microsoft.com/office/drawing/2014/main" id="{94FE2755-0CBC-4289-9058-0CA8AA96822F}"/>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73" name="object 5">
            <a:extLst>
              <a:ext uri="{FF2B5EF4-FFF2-40B4-BE49-F238E27FC236}">
                <a16:creationId xmlns:a16="http://schemas.microsoft.com/office/drawing/2014/main" id="{EC5B578D-4C00-4A0F-92CE-61673046A5F4}"/>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74" name="object 17">
            <a:extLst>
              <a:ext uri="{FF2B5EF4-FFF2-40B4-BE49-F238E27FC236}">
                <a16:creationId xmlns:a16="http://schemas.microsoft.com/office/drawing/2014/main" id="{A9A9CEFB-8342-4D3C-B6E2-6079676C7A10}"/>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75" name="object 18">
            <a:extLst>
              <a:ext uri="{FF2B5EF4-FFF2-40B4-BE49-F238E27FC236}">
                <a16:creationId xmlns:a16="http://schemas.microsoft.com/office/drawing/2014/main" id="{F18D1ED5-8297-4E98-948C-DD906B10E936}"/>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76" name="TextBox 10">
            <a:extLst>
              <a:ext uri="{FF2B5EF4-FFF2-40B4-BE49-F238E27FC236}">
                <a16:creationId xmlns:a16="http://schemas.microsoft.com/office/drawing/2014/main" id="{02D3094E-2427-43A2-9389-F747B820C79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77" name="object 2">
            <a:extLst>
              <a:ext uri="{FF2B5EF4-FFF2-40B4-BE49-F238E27FC236}">
                <a16:creationId xmlns:a16="http://schemas.microsoft.com/office/drawing/2014/main" id="{E9C48ECA-B64E-4F5B-B894-3AE39BC3D35E}"/>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78" name="Group 77">
            <a:extLst>
              <a:ext uri="{FF2B5EF4-FFF2-40B4-BE49-F238E27FC236}">
                <a16:creationId xmlns:a16="http://schemas.microsoft.com/office/drawing/2014/main" id="{8B067089-926E-45CB-8AAF-8DE21D54D61E}"/>
              </a:ext>
            </a:extLst>
          </p:cNvPr>
          <p:cNvGrpSpPr/>
          <p:nvPr/>
        </p:nvGrpSpPr>
        <p:grpSpPr>
          <a:xfrm>
            <a:off x="5057924" y="5287835"/>
            <a:ext cx="6102201" cy="209947"/>
            <a:chOff x="12173416" y="8951961"/>
            <a:chExt cx="10145247" cy="51319"/>
          </a:xfrm>
        </p:grpSpPr>
        <p:sp>
          <p:nvSpPr>
            <p:cNvPr id="79" name="object 23">
              <a:extLst>
                <a:ext uri="{FF2B5EF4-FFF2-40B4-BE49-F238E27FC236}">
                  <a16:creationId xmlns:a16="http://schemas.microsoft.com/office/drawing/2014/main" id="{24C6D118-8E2C-4831-8E10-A280E0DF3D79}"/>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0" name="object 23">
              <a:extLst>
                <a:ext uri="{FF2B5EF4-FFF2-40B4-BE49-F238E27FC236}">
                  <a16:creationId xmlns:a16="http://schemas.microsoft.com/office/drawing/2014/main" id="{5E016D33-87AD-4FA6-A7D2-4997FAD3D309}"/>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1" name="object 23">
              <a:extLst>
                <a:ext uri="{FF2B5EF4-FFF2-40B4-BE49-F238E27FC236}">
                  <a16:creationId xmlns:a16="http://schemas.microsoft.com/office/drawing/2014/main" id="{7101FBD9-F431-4DA9-9305-AABBF19F2F60}"/>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82" name="object 23">
            <a:extLst>
              <a:ext uri="{FF2B5EF4-FFF2-40B4-BE49-F238E27FC236}">
                <a16:creationId xmlns:a16="http://schemas.microsoft.com/office/drawing/2014/main" id="{A52612CA-02E7-429C-BB51-1899872997EC}"/>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3" name="object 6">
            <a:extLst>
              <a:ext uri="{FF2B5EF4-FFF2-40B4-BE49-F238E27FC236}">
                <a16:creationId xmlns:a16="http://schemas.microsoft.com/office/drawing/2014/main" id="{378CD772-4202-4224-9E74-3C92420765F8}"/>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84" name="object 6">
            <a:extLst>
              <a:ext uri="{FF2B5EF4-FFF2-40B4-BE49-F238E27FC236}">
                <a16:creationId xmlns:a16="http://schemas.microsoft.com/office/drawing/2014/main" id="{7E92A93C-CB1E-4444-8279-2DC623EDEDB7}"/>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85" name="object 6">
            <a:extLst>
              <a:ext uri="{FF2B5EF4-FFF2-40B4-BE49-F238E27FC236}">
                <a16:creationId xmlns:a16="http://schemas.microsoft.com/office/drawing/2014/main" id="{2F2E57D1-8634-4847-8DEA-63BFE530D071}"/>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86" name="object 6">
            <a:extLst>
              <a:ext uri="{FF2B5EF4-FFF2-40B4-BE49-F238E27FC236}">
                <a16:creationId xmlns:a16="http://schemas.microsoft.com/office/drawing/2014/main" id="{DB62E487-4CEB-408A-95F1-C3B18DD87BF8}"/>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87" name="Table 86">
            <a:extLst>
              <a:ext uri="{FF2B5EF4-FFF2-40B4-BE49-F238E27FC236}">
                <a16:creationId xmlns:a16="http://schemas.microsoft.com/office/drawing/2014/main" id="{87DD4F0D-7BB2-4156-B85E-76E2DDBAE0FD}"/>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8" name="Table 87">
            <a:extLst>
              <a:ext uri="{FF2B5EF4-FFF2-40B4-BE49-F238E27FC236}">
                <a16:creationId xmlns:a16="http://schemas.microsoft.com/office/drawing/2014/main" id="{F581C35F-B1D1-4FD8-94DF-75AEC5A74BFA}"/>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9" name="Table 88">
            <a:extLst>
              <a:ext uri="{FF2B5EF4-FFF2-40B4-BE49-F238E27FC236}">
                <a16:creationId xmlns:a16="http://schemas.microsoft.com/office/drawing/2014/main" id="{E4ECB87E-8EA9-4050-B4E2-1BF00D2FBD0A}"/>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90" name="object 23">
            <a:extLst>
              <a:ext uri="{FF2B5EF4-FFF2-40B4-BE49-F238E27FC236}">
                <a16:creationId xmlns:a16="http://schemas.microsoft.com/office/drawing/2014/main" id="{7BE5C059-8C02-4DD8-AD23-C7531450BF65}"/>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91" name="Table 90">
            <a:extLst>
              <a:ext uri="{FF2B5EF4-FFF2-40B4-BE49-F238E27FC236}">
                <a16:creationId xmlns:a16="http://schemas.microsoft.com/office/drawing/2014/main" id="{62463A10-3A9C-4DEA-81A4-34F2DCAE1BC7}"/>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92" name="Table 91">
            <a:extLst>
              <a:ext uri="{FF2B5EF4-FFF2-40B4-BE49-F238E27FC236}">
                <a16:creationId xmlns:a16="http://schemas.microsoft.com/office/drawing/2014/main" id="{9E856EA6-2BDB-46F1-9D46-B99F30B2C9E3}"/>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extLst>
      <p:ext uri="{BB962C8B-B14F-4D97-AF65-F5344CB8AC3E}">
        <p14:creationId xmlns:p14="http://schemas.microsoft.com/office/powerpoint/2010/main" val="31752141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668415" y="3228945"/>
            <a:ext cx="17379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10</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8CDC6BF5-C751-40E7-ACF5-9C5562D322BA}"/>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B2D73559-7941-4355-93B2-A8AE3664BD8B}"/>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4A2663ED-5CF5-4F89-A6CF-D61CF7E8620A}"/>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58C6DBF0-CE36-4B64-B408-B2A28EFA8613}"/>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2A59B33D-DDFE-43C8-8280-551B1E371686}"/>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extLst>
      <p:ext uri="{BB962C8B-B14F-4D97-AF65-F5344CB8AC3E}">
        <p14:creationId xmlns:p14="http://schemas.microsoft.com/office/powerpoint/2010/main" val="29921241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81E5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446504" y="2875147"/>
            <a:ext cx="5293437"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11</a:t>
            </a:r>
            <a:endParaRPr lang="tr-TR" altLang="en-US" sz="6899" b="1" dirty="0">
              <a:solidFill>
                <a:schemeClr val="bg1"/>
              </a:solidFill>
              <a:latin typeface="Montserrat" pitchFamily="2" charset="0"/>
            </a:endParaRPr>
          </a:p>
        </p:txBody>
      </p:sp>
    </p:spTree>
    <p:extLst>
      <p:ext uri="{BB962C8B-B14F-4D97-AF65-F5344CB8AC3E}">
        <p14:creationId xmlns:p14="http://schemas.microsoft.com/office/powerpoint/2010/main" val="6858943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graphicFrame>
        <p:nvGraphicFramePr>
          <p:cNvPr id="22" name="Table 21">
            <a:extLst>
              <a:ext uri="{FF2B5EF4-FFF2-40B4-BE49-F238E27FC236}">
                <a16:creationId xmlns:a16="http://schemas.microsoft.com/office/drawing/2014/main" id="{DF6AD893-8DEF-481D-A699-DF7788EDB83E}"/>
              </a:ext>
            </a:extLst>
          </p:cNvPr>
          <p:cNvGraphicFramePr>
            <a:graphicFrameLocks noGrp="1"/>
          </p:cNvGraphicFramePr>
          <p:nvPr>
            <p:extLst>
              <p:ext uri="{D42A27DB-BD31-4B8C-83A1-F6EECF244321}">
                <p14:modId xmlns:p14="http://schemas.microsoft.com/office/powerpoint/2010/main" val="134110868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 name="object 18">
            <a:extLst>
              <a:ext uri="{FF2B5EF4-FFF2-40B4-BE49-F238E27FC236}">
                <a16:creationId xmlns:a16="http://schemas.microsoft.com/office/drawing/2014/main" id="{A8F1788F-9C62-4965-8C31-3C08D232A6F4}"/>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4" name="object 19">
            <a:extLst>
              <a:ext uri="{FF2B5EF4-FFF2-40B4-BE49-F238E27FC236}">
                <a16:creationId xmlns:a16="http://schemas.microsoft.com/office/drawing/2014/main" id="{D911D928-A933-4C6D-875D-5316696ADE28}"/>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5" name="object 2">
            <a:extLst>
              <a:ext uri="{FF2B5EF4-FFF2-40B4-BE49-F238E27FC236}">
                <a16:creationId xmlns:a16="http://schemas.microsoft.com/office/drawing/2014/main" id="{A5C7D15D-431D-4712-8782-553265FDB791}"/>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6" name="object 4">
            <a:extLst>
              <a:ext uri="{FF2B5EF4-FFF2-40B4-BE49-F238E27FC236}">
                <a16:creationId xmlns:a16="http://schemas.microsoft.com/office/drawing/2014/main" id="{1E46FE87-3F78-4E49-ACBF-F4EAD0D06D12}"/>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7" name="object 4">
            <a:extLst>
              <a:ext uri="{FF2B5EF4-FFF2-40B4-BE49-F238E27FC236}">
                <a16:creationId xmlns:a16="http://schemas.microsoft.com/office/drawing/2014/main" id="{38454C39-0AA2-4DDF-B1F6-B265B46F1508}"/>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Tree>
    <p:extLst>
      <p:ext uri="{BB962C8B-B14F-4D97-AF65-F5344CB8AC3E}">
        <p14:creationId xmlns:p14="http://schemas.microsoft.com/office/powerpoint/2010/main" val="14259416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9029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2642303" y="2087912"/>
            <a:ext cx="8514647" cy="2942459"/>
          </a:xfrm>
          <a:prstGeom prst="rect">
            <a:avLst/>
          </a:prstGeom>
        </p:spPr>
        <p:txBody>
          <a:bodyPr vert="horz" wrap="square" lIns="0" tIns="0" rIns="0" bIns="0" rtlCol="0">
            <a:noAutofit/>
          </a:bodyPr>
          <a:lstStyle/>
          <a:p>
            <a:pPr marR="6349" defTabSz="457109" eaLnBrk="1" fontAlgn="auto" hangingPunct="1">
              <a:spcBef>
                <a:spcPts val="0"/>
              </a:spcBef>
              <a:spcAft>
                <a:spcPts val="0"/>
              </a:spcAft>
            </a:pPr>
            <a:r>
              <a:rPr lang="en-US" sz="1200" dirty="0">
                <a:latin typeface="Montserrat" panose="00000500000000000000" pitchFamily="2" charset="0"/>
                <a:cs typeface="Arial"/>
              </a:rPr>
              <a:t>By the time you reach this module, you will have established some pretty healthy eating habits. </a:t>
            </a:r>
            <a:br>
              <a:rPr lang="en-US" sz="1200" dirty="0">
                <a:latin typeface="Montserrat" panose="00000500000000000000" pitchFamily="2" charset="0"/>
                <a:cs typeface="Arial"/>
              </a:rPr>
            </a:br>
            <a:r>
              <a:rPr lang="en-US" sz="1200" dirty="0">
                <a:latin typeface="Montserrat" panose="00000500000000000000" pitchFamily="2" charset="0"/>
                <a:cs typeface="Arial"/>
              </a:rPr>
              <a:t>This is the time to plan for when you do not have the comfortable control that being at home offers. </a:t>
            </a:r>
            <a:br>
              <a:rPr lang="en-US" sz="1200" dirty="0">
                <a:latin typeface="Montserrat" panose="00000500000000000000" pitchFamily="2" charset="0"/>
                <a:cs typeface="Arial"/>
              </a:rPr>
            </a:br>
            <a:r>
              <a:rPr lang="en-US" sz="1200" dirty="0">
                <a:latin typeface="Montserrat" panose="00000500000000000000" pitchFamily="2" charset="0"/>
                <a:cs typeface="Arial"/>
              </a:rPr>
              <a:t>Sometimes you will not be able to avoid going out to dinner. Eating out is a way of life for many people, </a:t>
            </a:r>
            <a:br>
              <a:rPr lang="en-US" sz="1200" dirty="0">
                <a:latin typeface="Montserrat" panose="00000500000000000000" pitchFamily="2" charset="0"/>
                <a:cs typeface="Arial"/>
              </a:rPr>
            </a:br>
            <a:r>
              <a:rPr lang="en-US" sz="1200" dirty="0">
                <a:latin typeface="Montserrat" panose="00000500000000000000" pitchFamily="2" charset="0"/>
                <a:cs typeface="Arial"/>
              </a:rPr>
              <a:t>but it can be a challenge for people who are trying to eat healthy. </a:t>
            </a:r>
            <a:br>
              <a:rPr lang="en-US" sz="1200" dirty="0">
                <a:latin typeface="Montserrat" panose="00000500000000000000" pitchFamily="2" charset="0"/>
                <a:cs typeface="Arial"/>
              </a:rPr>
            </a:br>
            <a:r>
              <a:rPr lang="en-US" sz="1200" dirty="0">
                <a:latin typeface="Montserrat" panose="00000500000000000000" pitchFamily="2" charset="0"/>
                <a:cs typeface="Arial"/>
              </a:rPr>
              <a:t>It can be done. It just requires some planning and careful choices.</a:t>
            </a:r>
          </a:p>
          <a:p>
            <a:pPr marR="6349" defTabSz="457109" eaLnBrk="1" fontAlgn="auto" hangingPunct="1">
              <a:spcBef>
                <a:spcPts val="0"/>
              </a:spcBef>
              <a:spcAft>
                <a:spcPts val="0"/>
              </a:spcAft>
            </a:pPr>
            <a:endParaRPr lang="en-US" sz="1200" dirty="0">
              <a:latin typeface="Montserrat" panose="00000500000000000000" pitchFamily="2" charset="0"/>
              <a:cs typeface="Arial"/>
            </a:endParaRPr>
          </a:p>
          <a:p>
            <a:pPr marR="6349" defTabSz="457109" eaLnBrk="1" fontAlgn="auto" hangingPunct="1">
              <a:spcBef>
                <a:spcPts val="0"/>
              </a:spcBef>
              <a:spcAft>
                <a:spcPts val="0"/>
              </a:spcAft>
            </a:pPr>
            <a:r>
              <a:rPr lang="en-US" sz="1200" b="1" dirty="0">
                <a:latin typeface="Montserrat" panose="00000500000000000000" pitchFamily="2" charset="0"/>
                <a:cs typeface="Arial"/>
              </a:rPr>
              <a:t>What is involved?</a:t>
            </a:r>
          </a:p>
          <a:p>
            <a:pPr marR="6349" defTabSz="457109" eaLnBrk="1" fontAlgn="auto" hangingPunct="1">
              <a:spcBef>
                <a:spcPts val="0"/>
              </a:spcBef>
              <a:spcAft>
                <a:spcPts val="0"/>
              </a:spcAft>
            </a:pPr>
            <a:r>
              <a:rPr lang="en-US" sz="1200" dirty="0">
                <a:latin typeface="Montserrat" panose="00000500000000000000" pitchFamily="2" charset="0"/>
                <a:cs typeface="Arial"/>
              </a:rPr>
              <a:t>Eating out successfully requires that you plan ahead. In the restaurant, it is important to ask for what you want.</a:t>
            </a:r>
            <a:br>
              <a:rPr lang="en-US" sz="1200" dirty="0">
                <a:latin typeface="Montserrat" panose="00000500000000000000" pitchFamily="2" charset="0"/>
                <a:cs typeface="Arial"/>
              </a:rPr>
            </a:br>
            <a:r>
              <a:rPr lang="en-US" sz="1200" dirty="0">
                <a:latin typeface="Montserrat" panose="00000500000000000000" pitchFamily="2" charset="0"/>
                <a:cs typeface="Arial"/>
              </a:rPr>
              <a:t>Be firm, yet polite (assertive). It is in a server’s best interest to try to give you what you want.</a:t>
            </a:r>
          </a:p>
          <a:p>
            <a:pPr marR="6349" defTabSz="457109" eaLnBrk="1" fontAlgn="auto" hangingPunct="1">
              <a:spcBef>
                <a:spcPts val="0"/>
              </a:spcBef>
              <a:spcAft>
                <a:spcPts val="0"/>
              </a:spcAft>
            </a:pPr>
            <a:r>
              <a:rPr lang="en-US" sz="1200" dirty="0">
                <a:latin typeface="Montserrat" panose="00000500000000000000" pitchFamily="2" charset="0"/>
                <a:cs typeface="Arial"/>
              </a:rPr>
              <a:t>Asking for what we need, especially in public, does not come easily for some of us. </a:t>
            </a:r>
            <a:br>
              <a:rPr lang="en-US" sz="1200" dirty="0">
                <a:latin typeface="Montserrat" panose="00000500000000000000" pitchFamily="2" charset="0"/>
                <a:cs typeface="Arial"/>
              </a:rPr>
            </a:br>
            <a:r>
              <a:rPr lang="en-US" sz="1200" dirty="0">
                <a:latin typeface="Montserrat" panose="00000500000000000000" pitchFamily="2" charset="0"/>
                <a:cs typeface="Arial"/>
              </a:rPr>
              <a:t>So asking for and getting what you want takes practice.</a:t>
            </a:r>
          </a:p>
          <a:p>
            <a:pPr marR="6349" defTabSz="457109" eaLnBrk="1" fontAlgn="auto" hangingPunct="1">
              <a:spcBef>
                <a:spcPts val="0"/>
              </a:spcBef>
              <a:spcAft>
                <a:spcPts val="0"/>
              </a:spcAft>
            </a:pPr>
            <a:endParaRPr lang="en-US" sz="1200" dirty="0">
              <a:latin typeface="Montserrat" panose="00000500000000000000" pitchFamily="2" charset="0"/>
              <a:cs typeface="Arial"/>
            </a:endParaRPr>
          </a:p>
          <a:p>
            <a:pPr marR="6349" defTabSz="457109" eaLnBrk="1" fontAlgn="auto" hangingPunct="1">
              <a:spcBef>
                <a:spcPts val="0"/>
              </a:spcBef>
              <a:spcAft>
                <a:spcPts val="0"/>
              </a:spcAft>
            </a:pPr>
            <a:r>
              <a:rPr lang="en-US" sz="1200" b="1" dirty="0">
                <a:latin typeface="Montserrat" panose="00000500000000000000" pitchFamily="2" charset="0"/>
                <a:cs typeface="Arial"/>
              </a:rPr>
              <a:t>Making Good Choices</a:t>
            </a:r>
          </a:p>
          <a:p>
            <a:pPr marR="6349" defTabSz="457109" eaLnBrk="1" fontAlgn="auto" hangingPunct="1">
              <a:spcBef>
                <a:spcPts val="0"/>
              </a:spcBef>
              <a:spcAft>
                <a:spcPts val="0"/>
              </a:spcAft>
            </a:pPr>
            <a:r>
              <a:rPr lang="en-US" sz="1200" dirty="0">
                <a:latin typeface="Montserrat" panose="00000500000000000000" pitchFamily="2" charset="0"/>
                <a:cs typeface="Arial"/>
              </a:rPr>
              <a:t>A big challenge in eating out is finding and making good food choices. Often, a restaurant, dinner party or event will not have exactly what you want. Be creative, stay committed and do not worry if the situation is less than perfect. </a:t>
            </a:r>
            <a:br>
              <a:rPr lang="en-US" sz="1200" dirty="0">
                <a:latin typeface="Montserrat" panose="00000500000000000000" pitchFamily="2" charset="0"/>
                <a:cs typeface="Arial"/>
              </a:rPr>
            </a:br>
            <a:r>
              <a:rPr lang="en-US" sz="1200" dirty="0">
                <a:latin typeface="Montserrat" panose="00000500000000000000" pitchFamily="2" charset="0"/>
                <a:cs typeface="Arial"/>
              </a:rPr>
              <a:t>You will learn from every situation and be more prepared in the future.</a:t>
            </a:r>
          </a:p>
        </p:txBody>
      </p:sp>
    </p:spTree>
    <p:extLst>
      <p:ext uri="{BB962C8B-B14F-4D97-AF65-F5344CB8AC3E}">
        <p14:creationId xmlns:p14="http://schemas.microsoft.com/office/powerpoint/2010/main" val="37801996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27621" y="2117892"/>
            <a:ext cx="6333101" cy="2942459"/>
          </a:xfrm>
          <a:prstGeom prst="rect">
            <a:avLst/>
          </a:prstGeom>
        </p:spPr>
        <p:txBody>
          <a:bodyPr vert="horz" wrap="square" lIns="0" tIns="0" rIns="0" bIns="0" rtlCol="0">
            <a:noAutofit/>
          </a:bodyPr>
          <a:lstStyle/>
          <a:p>
            <a:pPr marR="6349" defTabSz="457109" eaLnBrk="1" fontAlgn="auto" hangingPunct="1">
              <a:spcBef>
                <a:spcPts val="0"/>
              </a:spcBef>
              <a:spcAft>
                <a:spcPts val="0"/>
              </a:spcAft>
            </a:pPr>
            <a:r>
              <a:rPr lang="en-US" sz="1200" b="1" dirty="0">
                <a:latin typeface="Montserrat" panose="00000500000000000000" pitchFamily="2" charset="0"/>
                <a:cs typeface="Arial"/>
              </a:rPr>
              <a:t>Four Keys to Healthy Eating Out</a:t>
            </a:r>
          </a:p>
          <a:p>
            <a:pPr marR="6349" defTabSz="457109" eaLnBrk="1" fontAlgn="auto" hangingPunct="1">
              <a:spcBef>
                <a:spcPts val="0"/>
              </a:spcBef>
              <a:spcAft>
                <a:spcPts val="0"/>
              </a:spcAft>
            </a:pPr>
            <a:endParaRPr lang="en-US" sz="1200" dirty="0">
              <a:latin typeface="Montserrat" panose="00000500000000000000" pitchFamily="2" charset="0"/>
              <a:cs typeface="Arial"/>
            </a:endParaRPr>
          </a:p>
          <a:p>
            <a:pPr marL="177764" marR="6349" indent="-171733" defTabSz="457109" eaLnBrk="1" fontAlgn="auto" hangingPunct="1">
              <a:spcBef>
                <a:spcPts val="0"/>
              </a:spcBef>
              <a:spcAft>
                <a:spcPts val="600"/>
              </a:spcAft>
              <a:buFont typeface="+mj-lt"/>
              <a:buAutoNum type="arabicPeriod"/>
              <a:tabLst>
                <a:tab pos="177764" algn="l"/>
              </a:tabLst>
            </a:pPr>
            <a:r>
              <a:rPr lang="en-US" sz="1200" b="1" dirty="0">
                <a:latin typeface="Montserrat" panose="00000500000000000000" pitchFamily="2" charset="0"/>
                <a:cs typeface="Arial"/>
              </a:rPr>
              <a:t>Plan ahead</a:t>
            </a:r>
            <a:br>
              <a:rPr lang="en-US" sz="1200" dirty="0">
                <a:latin typeface="Montserrat" panose="00000500000000000000" pitchFamily="2" charset="0"/>
                <a:cs typeface="Arial"/>
              </a:rPr>
            </a:br>
            <a:r>
              <a:rPr lang="en-US" sz="1200" dirty="0">
                <a:latin typeface="Montserrat" panose="00000500000000000000" pitchFamily="2" charset="0"/>
                <a:cs typeface="Arial"/>
              </a:rPr>
              <a:t>Having a plan will help you prepare for difficult situations and handle them more easily. </a:t>
            </a:r>
            <a:br>
              <a:rPr lang="en-US" sz="1200" dirty="0">
                <a:latin typeface="Montserrat" panose="00000500000000000000" pitchFamily="2" charset="0"/>
                <a:cs typeface="Arial"/>
              </a:rPr>
            </a:br>
            <a:r>
              <a:rPr lang="en-US" sz="1200" dirty="0">
                <a:latin typeface="Montserrat" panose="00000500000000000000" pitchFamily="2" charset="0"/>
                <a:cs typeface="Arial"/>
              </a:rPr>
              <a:t>If you plan ahead, you are less likely to run into roadblocks.</a:t>
            </a:r>
          </a:p>
          <a:p>
            <a:pPr marL="177764" marR="6349" indent="-171733" defTabSz="457109" eaLnBrk="1" fontAlgn="auto" hangingPunct="1">
              <a:spcBef>
                <a:spcPts val="0"/>
              </a:spcBef>
              <a:spcAft>
                <a:spcPts val="600"/>
              </a:spcAft>
              <a:buFont typeface="+mj-lt"/>
              <a:buAutoNum type="arabicPeriod"/>
              <a:tabLst>
                <a:tab pos="177764" algn="l"/>
              </a:tabLst>
            </a:pPr>
            <a:r>
              <a:rPr lang="en-US" sz="1200" b="1" dirty="0">
                <a:latin typeface="Montserrat" panose="00000500000000000000" pitchFamily="2" charset="0"/>
                <a:cs typeface="Arial"/>
              </a:rPr>
              <a:t>Ask for what you want</a:t>
            </a:r>
            <a:br>
              <a:rPr lang="en-US" sz="1200" dirty="0">
                <a:latin typeface="Montserrat" panose="00000500000000000000" pitchFamily="2" charset="0"/>
                <a:cs typeface="Arial"/>
              </a:rPr>
            </a:br>
            <a:r>
              <a:rPr lang="en-US" sz="1200" dirty="0">
                <a:latin typeface="Montserrat" panose="00000500000000000000" pitchFamily="2" charset="0"/>
                <a:cs typeface="Arial"/>
              </a:rPr>
              <a:t>It is up to you to ask for what you want. A good restaurant will want to meet your needs, </a:t>
            </a:r>
            <a:br>
              <a:rPr lang="en-US" sz="1200" dirty="0">
                <a:latin typeface="Montserrat" panose="00000500000000000000" pitchFamily="2" charset="0"/>
                <a:cs typeface="Arial"/>
              </a:rPr>
            </a:br>
            <a:r>
              <a:rPr lang="en-US" sz="1200" dirty="0">
                <a:latin typeface="Montserrat" panose="00000500000000000000" pitchFamily="2" charset="0"/>
                <a:cs typeface="Arial"/>
              </a:rPr>
              <a:t>after all, you are paying for the meal. Be firm and friendly.</a:t>
            </a:r>
          </a:p>
          <a:p>
            <a:pPr marL="177764" marR="6349" indent="-171733" defTabSz="457109" eaLnBrk="1" fontAlgn="auto" hangingPunct="1">
              <a:spcBef>
                <a:spcPts val="0"/>
              </a:spcBef>
              <a:spcAft>
                <a:spcPts val="600"/>
              </a:spcAft>
              <a:buFont typeface="+mj-lt"/>
              <a:buAutoNum type="arabicPeriod"/>
              <a:tabLst>
                <a:tab pos="177764" algn="l"/>
              </a:tabLst>
            </a:pPr>
            <a:r>
              <a:rPr lang="en-US" sz="1200" b="1" dirty="0">
                <a:latin typeface="Montserrat" panose="00000500000000000000" pitchFamily="2" charset="0"/>
                <a:cs typeface="Arial"/>
              </a:rPr>
              <a:t>Take charge of what's around you</a:t>
            </a:r>
            <a:br>
              <a:rPr lang="en-US" sz="1200" dirty="0">
                <a:latin typeface="Montserrat" panose="00000500000000000000" pitchFamily="2" charset="0"/>
                <a:cs typeface="Arial"/>
              </a:rPr>
            </a:br>
            <a:r>
              <a:rPr lang="en-US" sz="1200" dirty="0">
                <a:latin typeface="Montserrat" panose="00000500000000000000" pitchFamily="2" charset="0"/>
                <a:cs typeface="Arial"/>
              </a:rPr>
              <a:t>Take steps to surround yourself with things that will support your goal of eating healthy, </a:t>
            </a:r>
            <a:br>
              <a:rPr lang="en-US" sz="1200" dirty="0">
                <a:latin typeface="Montserrat" panose="00000500000000000000" pitchFamily="2" charset="0"/>
                <a:cs typeface="Arial"/>
              </a:rPr>
            </a:br>
            <a:r>
              <a:rPr lang="en-US" sz="1200" dirty="0">
                <a:latin typeface="Montserrat" panose="00000500000000000000" pitchFamily="2" charset="0"/>
                <a:cs typeface="Arial"/>
              </a:rPr>
              <a:t>such as choosing a restaurant with low-fat options and going with people who support your lifestyle. </a:t>
            </a:r>
            <a:br>
              <a:rPr lang="en-US" sz="1200" dirty="0">
                <a:latin typeface="Montserrat" panose="00000500000000000000" pitchFamily="2" charset="0"/>
                <a:cs typeface="Arial"/>
              </a:rPr>
            </a:br>
            <a:r>
              <a:rPr lang="en-US" sz="1200" dirty="0">
                <a:latin typeface="Montserrat" panose="00000500000000000000" pitchFamily="2" charset="0"/>
                <a:cs typeface="Arial"/>
              </a:rPr>
              <a:t>If you can, remove the things that get in the way or tempt you.</a:t>
            </a:r>
          </a:p>
          <a:p>
            <a:pPr marL="177764" marR="6349" indent="-171733" defTabSz="457109" eaLnBrk="1" fontAlgn="auto" hangingPunct="1">
              <a:spcBef>
                <a:spcPts val="0"/>
              </a:spcBef>
              <a:spcAft>
                <a:spcPts val="600"/>
              </a:spcAft>
              <a:buFont typeface="+mj-lt"/>
              <a:buAutoNum type="arabicPeriod"/>
              <a:tabLst>
                <a:tab pos="177764" algn="l"/>
              </a:tabLst>
            </a:pPr>
            <a:r>
              <a:rPr lang="en-US" sz="1200" b="1" dirty="0">
                <a:latin typeface="Montserrat" panose="00000500000000000000" pitchFamily="2" charset="0"/>
                <a:cs typeface="Arial"/>
              </a:rPr>
              <a:t>Choose foods carefully</a:t>
            </a:r>
            <a:br>
              <a:rPr lang="en-US" sz="1200" dirty="0">
                <a:latin typeface="Montserrat" panose="00000500000000000000" pitchFamily="2" charset="0"/>
                <a:cs typeface="Arial"/>
              </a:rPr>
            </a:br>
            <a:r>
              <a:rPr lang="en-US" sz="1200" dirty="0">
                <a:latin typeface="Montserrat" panose="00000500000000000000" pitchFamily="2" charset="0"/>
                <a:cs typeface="Arial"/>
              </a:rPr>
              <a:t>There are usually more food choices when you eat away from home. </a:t>
            </a:r>
            <a:br>
              <a:rPr lang="en-US" sz="1200" dirty="0">
                <a:latin typeface="Montserrat" panose="00000500000000000000" pitchFamily="2" charset="0"/>
                <a:cs typeface="Arial"/>
              </a:rPr>
            </a:br>
            <a:r>
              <a:rPr lang="en-US" sz="1200" dirty="0">
                <a:latin typeface="Montserrat" panose="00000500000000000000" pitchFamily="2" charset="0"/>
                <a:cs typeface="Arial"/>
              </a:rPr>
              <a:t>Take care when choosing foods and stay focused on your goals.</a:t>
            </a:r>
          </a:p>
        </p:txBody>
      </p:sp>
    </p:spTree>
    <p:extLst>
      <p:ext uri="{BB962C8B-B14F-4D97-AF65-F5344CB8AC3E}">
        <p14:creationId xmlns:p14="http://schemas.microsoft.com/office/powerpoint/2010/main" val="1627217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St</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i</a:t>
            </a:r>
            <a:r>
              <a:rPr lang="en-US" sz="1200" b="1" spc="-2" dirty="0">
                <a:latin typeface="Montserrat" panose="00000500000000000000" pitchFamily="2" charset="0"/>
                <a:cs typeface="Arial"/>
              </a:rPr>
              <a:t>n</a:t>
            </a:r>
            <a:r>
              <a:rPr lang="en-US" sz="1200" b="1" dirty="0">
                <a:latin typeface="Montserrat" panose="00000500000000000000" pitchFamily="2" charset="0"/>
                <a:cs typeface="Arial"/>
              </a:rPr>
              <a:t>g</a:t>
            </a:r>
            <a:r>
              <a:rPr lang="en-US" sz="1200" b="1" spc="-10"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5" dirty="0">
                <a:latin typeface="Montserrat" panose="00000500000000000000" pitchFamily="2" charset="0"/>
                <a:cs typeface="Arial"/>
              </a:rPr>
              <a:t>p</a:t>
            </a:r>
            <a:r>
              <a:rPr lang="en-US" sz="1200" b="1" spc="-2" dirty="0">
                <a:latin typeface="Montserrat" panose="00000500000000000000" pitchFamily="2" charset="0"/>
                <a:cs typeface="Arial"/>
              </a:rPr>
              <a:t>p</a:t>
            </a:r>
            <a:r>
              <a:rPr lang="en-US" sz="1200" b="1" spc="2" dirty="0">
                <a:latin typeface="Montserrat" panose="00000500000000000000" pitchFamily="2" charset="0"/>
                <a:cs typeface="Arial"/>
              </a:rPr>
              <a:t>l</a:t>
            </a:r>
            <a:r>
              <a:rPr lang="en-US" sz="1200" b="1" dirty="0">
                <a:latin typeface="Montserrat" panose="00000500000000000000" pitchFamily="2" charset="0"/>
                <a:cs typeface="Arial"/>
              </a:rPr>
              <a:t>es</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94914"/>
            <a:r>
              <a:rPr lang="en-US" sz="1200" dirty="0">
                <a:latin typeface="Montserrat" panose="00000500000000000000" pitchFamily="2" charset="0"/>
                <a:cs typeface="Arial"/>
              </a:rPr>
              <a:t>Properly refrigerated apples can have a shelf life of 90 days or more according to the U.S. Apple Association. For best quality, store apples in a ventilated plastic bag in the crisper section of the refrigerator. </a:t>
            </a:r>
            <a:br>
              <a:rPr lang="en-US" sz="1200" dirty="0">
                <a:latin typeface="Montserrat" panose="00000500000000000000" pitchFamily="2" charset="0"/>
                <a:cs typeface="Arial"/>
              </a:rPr>
            </a:br>
            <a:r>
              <a:rPr lang="en-US" sz="1200" dirty="0">
                <a:latin typeface="Montserrat" panose="00000500000000000000" pitchFamily="2" charset="0"/>
                <a:cs typeface="Arial"/>
              </a:rPr>
              <a:t>Check often and remove any apples that have begun to decay.</a:t>
            </a:r>
          </a:p>
          <a:p>
            <a:endParaRPr lang="en-US" sz="1200" dirty="0">
              <a:latin typeface="Montserrat" panose="00000500000000000000" pitchFamily="2" charset="0"/>
              <a:cs typeface="Arial"/>
            </a:endParaRPr>
          </a:p>
          <a:p>
            <a:pPr marL="6349" marR="6349"/>
            <a:r>
              <a:rPr lang="en-US" sz="1200" dirty="0">
                <a:latin typeface="Montserrat" panose="00000500000000000000" pitchFamily="2" charset="0"/>
                <a:cs typeface="Arial"/>
              </a:rPr>
              <a:t>Store apples and other fruits in a separate refrigerator crisper drawer away from vegetables. Fruits give off ethylene gas that can shorten the storage life of vegetables. Some vegetables give off odors that can be absorbed by fruits and affect their quality. Store fruits and vegetables unwashed to lengthen their storage </a:t>
            </a:r>
            <a:br>
              <a:rPr lang="en-US" sz="1200" dirty="0">
                <a:latin typeface="Montserrat" panose="00000500000000000000" pitchFamily="2" charset="0"/>
                <a:cs typeface="Arial"/>
              </a:rPr>
            </a:br>
            <a:r>
              <a:rPr lang="en-US" sz="1200" dirty="0">
                <a:latin typeface="Montserrat" panose="00000500000000000000" pitchFamily="2" charset="0"/>
                <a:cs typeface="Arial"/>
              </a:rPr>
              <a:t>life and maintain quality. Wash at the time of using.</a:t>
            </a:r>
          </a:p>
          <a:p>
            <a:pPr>
              <a:spcBef>
                <a:spcPts val="7"/>
              </a:spcBef>
            </a:pPr>
            <a:endParaRPr lang="en-US" sz="1200" dirty="0">
              <a:latin typeface="Montserrat" panose="00000500000000000000" pitchFamily="2" charset="0"/>
            </a:endParaRPr>
          </a:p>
          <a:p>
            <a:pPr>
              <a:spcBef>
                <a:spcPts val="7"/>
              </a:spcBef>
            </a:pPr>
            <a:endParaRPr lang="en-US" sz="1200" dirty="0">
              <a:latin typeface="Montserrat" panose="00000500000000000000" pitchFamily="2" charset="0"/>
            </a:endParaRPr>
          </a:p>
          <a:p>
            <a:pPr marL="6349"/>
            <a:r>
              <a:rPr lang="en-US" sz="1200" b="1" spc="-5" dirty="0">
                <a:latin typeface="Montserrat" panose="00000500000000000000" pitchFamily="2" charset="0"/>
                <a:cs typeface="Arial"/>
              </a:rPr>
              <a:t>C</a:t>
            </a:r>
            <a:r>
              <a:rPr lang="en-US" sz="1200" b="1" dirty="0">
                <a:latin typeface="Montserrat" panose="00000500000000000000" pitchFamily="2" charset="0"/>
                <a:cs typeface="Arial"/>
              </a:rPr>
              <a:t>an</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I s</a:t>
            </a:r>
            <a:r>
              <a:rPr lang="en-US" sz="1200" b="1" spc="-2" dirty="0">
                <a:latin typeface="Montserrat" panose="00000500000000000000" pitchFamily="2" charset="0"/>
                <a:cs typeface="Arial"/>
              </a:rPr>
              <a:t>ub</a:t>
            </a:r>
            <a:r>
              <a:rPr lang="en-US" sz="1200" b="1" dirty="0">
                <a:latin typeface="Montserrat" panose="00000500000000000000" pitchFamily="2" charset="0"/>
                <a:cs typeface="Arial"/>
              </a:rPr>
              <a:t>st</a:t>
            </a:r>
            <a:r>
              <a:rPr lang="en-US" sz="1200" b="1" spc="2" dirty="0">
                <a:latin typeface="Montserrat" panose="00000500000000000000" pitchFamily="2" charset="0"/>
                <a:cs typeface="Arial"/>
              </a:rPr>
              <a:t>i</a:t>
            </a:r>
            <a:r>
              <a:rPr lang="en-US" sz="1200" b="1" dirty="0">
                <a:latin typeface="Montserrat" panose="00000500000000000000" pitchFamily="2" charset="0"/>
                <a:cs typeface="Arial"/>
              </a:rPr>
              <a:t>t</a:t>
            </a:r>
            <a:r>
              <a:rPr lang="en-US" sz="1200" b="1" spc="-2" dirty="0">
                <a:latin typeface="Montserrat" panose="00000500000000000000" pitchFamily="2" charset="0"/>
                <a:cs typeface="Arial"/>
              </a:rPr>
              <a:t>u</a:t>
            </a:r>
            <a:r>
              <a:rPr lang="en-US" sz="1200" b="1" spc="-7" dirty="0">
                <a:latin typeface="Montserrat" panose="00000500000000000000" pitchFamily="2" charset="0"/>
                <a:cs typeface="Arial"/>
              </a:rPr>
              <a:t>t</a:t>
            </a:r>
            <a:r>
              <a:rPr lang="en-US" sz="1200" b="1" dirty="0">
                <a:latin typeface="Montserrat" panose="00000500000000000000" pitchFamily="2" charset="0"/>
                <a:cs typeface="Arial"/>
              </a:rPr>
              <a:t>e</a:t>
            </a:r>
            <a:r>
              <a:rPr lang="en-US" sz="1200" b="1" spc="-22" dirty="0">
                <a:latin typeface="Montserrat" panose="00000500000000000000" pitchFamily="2" charset="0"/>
                <a:cs typeface="Arial"/>
              </a:rPr>
              <a:t> </a:t>
            </a:r>
            <a:r>
              <a:rPr lang="en-US" sz="1200" b="1" dirty="0">
                <a:latin typeface="Montserrat" panose="00000500000000000000" pitchFamily="2" charset="0"/>
                <a:cs typeface="Arial"/>
              </a:rPr>
              <a:t>a</a:t>
            </a:r>
            <a:r>
              <a:rPr lang="en-US" sz="1200" b="1" spc="2" dirty="0">
                <a:latin typeface="Montserrat" panose="00000500000000000000" pitchFamily="2" charset="0"/>
                <a:cs typeface="Arial"/>
              </a:rPr>
              <a:t>ll</a:t>
            </a:r>
            <a:r>
              <a:rPr lang="en-US" sz="1200" b="1" dirty="0">
                <a:latin typeface="Montserrat" panose="00000500000000000000" pitchFamily="2" charset="0"/>
                <a:cs typeface="Arial"/>
              </a:rPr>
              <a:t>-</a:t>
            </a:r>
            <a:r>
              <a:rPr lang="en-US" sz="1200" b="1" spc="-2" dirty="0">
                <a:latin typeface="Montserrat" panose="00000500000000000000" pitchFamily="2" charset="0"/>
                <a:cs typeface="Arial"/>
              </a:rPr>
              <a:t>pu</a:t>
            </a:r>
            <a:r>
              <a:rPr lang="en-US" sz="1200" b="1" dirty="0">
                <a:latin typeface="Montserrat" panose="00000500000000000000" pitchFamily="2" charset="0"/>
                <a:cs typeface="Arial"/>
              </a:rPr>
              <a:t>r</a:t>
            </a:r>
            <a:r>
              <a:rPr lang="en-US" sz="1200" b="1" spc="-2" dirty="0">
                <a:latin typeface="Montserrat" panose="00000500000000000000" pitchFamily="2" charset="0"/>
                <a:cs typeface="Arial"/>
              </a:rPr>
              <a:t>po</a:t>
            </a:r>
            <a:r>
              <a:rPr lang="en-US" sz="1200" b="1" dirty="0">
                <a:latin typeface="Montserrat" panose="00000500000000000000" pitchFamily="2" charset="0"/>
                <a:cs typeface="Arial"/>
              </a:rPr>
              <a:t>se</a:t>
            </a:r>
            <a:r>
              <a:rPr lang="en-US" sz="1200" b="1" spc="-25" dirty="0">
                <a:latin typeface="Montserrat" panose="00000500000000000000" pitchFamily="2" charset="0"/>
                <a:cs typeface="Arial"/>
              </a:rPr>
              <a:t> </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l</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r</a:t>
            </a:r>
            <a:r>
              <a:rPr lang="en-US" sz="1200" b="1" spc="-5" dirty="0">
                <a:latin typeface="Montserrat" panose="00000500000000000000" pitchFamily="2" charset="0"/>
                <a:cs typeface="Arial"/>
              </a:rPr>
              <a:t> </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o</a:t>
            </a:r>
            <a:r>
              <a:rPr lang="en-US" sz="1200" b="1" dirty="0">
                <a:latin typeface="Montserrat" panose="00000500000000000000" pitchFamily="2" charset="0"/>
                <a:cs typeface="Arial"/>
              </a:rPr>
              <a:t>r c</a:t>
            </a:r>
            <a:r>
              <a:rPr lang="en-US" sz="1200" b="1" spc="-2" dirty="0">
                <a:latin typeface="Montserrat" panose="00000500000000000000" pitchFamily="2" charset="0"/>
                <a:cs typeface="Arial"/>
              </a:rPr>
              <a:t>ak</a:t>
            </a:r>
            <a:r>
              <a:rPr lang="en-US" sz="1200" b="1" dirty="0">
                <a:latin typeface="Montserrat" panose="00000500000000000000" pitchFamily="2" charset="0"/>
                <a:cs typeface="Arial"/>
              </a:rPr>
              <a:t>e</a:t>
            </a:r>
            <a:r>
              <a:rPr lang="en-US" sz="1200" b="1" spc="-15" dirty="0">
                <a:latin typeface="Montserrat" panose="00000500000000000000" pitchFamily="2" charset="0"/>
                <a:cs typeface="Arial"/>
              </a:rPr>
              <a:t> </a:t>
            </a:r>
            <a:r>
              <a:rPr lang="en-US" sz="1200" b="1" dirty="0">
                <a:latin typeface="Montserrat" panose="00000500000000000000" pitchFamily="2" charset="0"/>
                <a:cs typeface="Arial"/>
              </a:rPr>
              <a:t>f</a:t>
            </a:r>
            <a:r>
              <a:rPr lang="en-US" sz="1200" b="1" spc="2" dirty="0">
                <a:latin typeface="Montserrat" panose="00000500000000000000" pitchFamily="2" charset="0"/>
                <a:cs typeface="Arial"/>
              </a:rPr>
              <a:t>l</a:t>
            </a:r>
            <a:r>
              <a:rPr lang="en-US" sz="1200" b="1" spc="-2" dirty="0">
                <a:latin typeface="Montserrat" panose="00000500000000000000" pitchFamily="2" charset="0"/>
                <a:cs typeface="Arial"/>
              </a:rPr>
              <a:t>ou</a:t>
            </a:r>
            <a:r>
              <a:rPr lang="en-US" sz="1200" b="1" dirty="0">
                <a:latin typeface="Montserrat" panose="00000500000000000000" pitchFamily="2" charset="0"/>
                <a:cs typeface="Arial"/>
              </a:rPr>
              <a:t>r?</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12380"/>
            <a:r>
              <a:rPr lang="en-US" sz="1200" dirty="0">
                <a:latin typeface="Montserrat" panose="00000500000000000000" pitchFamily="2" charset="0"/>
                <a:cs typeface="Arial"/>
              </a:rPr>
              <a:t>Cake flour contains less gluten than all-purpose flour and produces a more tender texture. Though results won't be the same, in an emergency, you can substitute 7/8 cup of all-purpose flour for 1 cup</a:t>
            </a:r>
            <a:r>
              <a:rPr lang="en-US" sz="1200" spc="-10" dirty="0">
                <a:latin typeface="Montserrat" panose="00000500000000000000" pitchFamily="2" charset="0"/>
                <a:cs typeface="Arial"/>
              </a:rPr>
              <a:t> </a:t>
            </a:r>
            <a:r>
              <a:rPr lang="en-US" sz="1200" dirty="0">
                <a:latin typeface="Montserrat" panose="00000500000000000000" pitchFamily="2" charset="0"/>
                <a:cs typeface="Arial"/>
              </a:rPr>
              <a:t>of</a:t>
            </a:r>
            <a:r>
              <a:rPr lang="en-US" sz="1200" spc="-7" dirty="0">
                <a:latin typeface="Montserrat" panose="00000500000000000000" pitchFamily="2" charset="0"/>
                <a:cs typeface="Arial"/>
              </a:rPr>
              <a:t> </a:t>
            </a:r>
            <a:r>
              <a:rPr lang="en-US" sz="1200" dirty="0">
                <a:latin typeface="Montserrat" panose="00000500000000000000" pitchFamily="2" charset="0"/>
                <a:cs typeface="Arial"/>
              </a:rPr>
              <a:t>cake</a:t>
            </a:r>
            <a:r>
              <a:rPr lang="en-US" sz="1200" spc="-15" dirty="0">
                <a:latin typeface="Montserrat" panose="00000500000000000000" pitchFamily="2" charset="0"/>
                <a:cs typeface="Arial"/>
              </a:rPr>
              <a:t> </a:t>
            </a:r>
            <a:r>
              <a:rPr lang="en-US" sz="1200" spc="2" dirty="0">
                <a:latin typeface="Montserrat" panose="00000500000000000000" pitchFamily="2" charset="0"/>
                <a:cs typeface="Arial"/>
              </a:rPr>
              <a:t>f</a:t>
            </a:r>
            <a:r>
              <a:rPr lang="en-US" sz="1200" dirty="0">
                <a:latin typeface="Montserrat" panose="00000500000000000000" pitchFamily="2" charset="0"/>
                <a:cs typeface="Arial"/>
              </a:rPr>
              <a:t>lou</a:t>
            </a:r>
            <a:r>
              <a:rPr lang="en-US" sz="1200" spc="-37" dirty="0">
                <a:latin typeface="Montserrat" panose="00000500000000000000" pitchFamily="2" charset="0"/>
                <a:cs typeface="Arial"/>
              </a:rPr>
              <a:t>r</a:t>
            </a:r>
            <a:r>
              <a:rPr lang="en-US" sz="1200" dirty="0">
                <a:latin typeface="Montserrat" panose="00000500000000000000" pitchFamily="2" charset="0"/>
                <a:cs typeface="Arial"/>
              </a:rPr>
              <a:t>.</a:t>
            </a:r>
          </a:p>
          <a:p>
            <a:pPr marL="6349" marR="12380"/>
            <a:endParaRPr lang="en-US" sz="1200" dirty="0">
              <a:latin typeface="Montserrat" panose="00000500000000000000" pitchFamily="2" charset="0"/>
              <a:cs typeface="Arial"/>
            </a:endParaRPr>
          </a:p>
        </p:txBody>
      </p:sp>
      <p:sp>
        <p:nvSpPr>
          <p:cNvPr id="16386" name="TextBox 7"/>
          <p:cNvSpPr txBox="1">
            <a:spLocks noChangeArrowheads="1"/>
          </p:cNvSpPr>
          <p:nvPr/>
        </p:nvSpPr>
        <p:spPr bwMode="auto">
          <a:xfrm rot="-5400000">
            <a:off x="729504"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31601935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23197" y="2110490"/>
            <a:ext cx="5977761" cy="2942459"/>
          </a:xfrm>
          <a:prstGeom prst="rect">
            <a:avLst/>
          </a:prstGeom>
        </p:spPr>
        <p:txBody>
          <a:bodyPr vert="horz" wrap="square" lIns="0" tIns="0" rIns="0" bIns="0" rtlCol="0">
            <a:noAutofit/>
          </a:bodyPr>
          <a:lstStyle/>
          <a:p>
            <a:pPr marR="6349" defTabSz="457109" eaLnBrk="1" fontAlgn="auto" hangingPunct="1">
              <a:spcBef>
                <a:spcPts val="0"/>
              </a:spcBef>
              <a:spcAft>
                <a:spcPts val="0"/>
              </a:spcAft>
            </a:pPr>
            <a:r>
              <a:rPr lang="en-US" sz="1200" b="1" dirty="0">
                <a:latin typeface="Montserrat" panose="00000500000000000000" pitchFamily="2" charset="0"/>
                <a:cs typeface="Arial"/>
              </a:rPr>
              <a:t>Here are some tips for how to plan ahead when eating out.</a:t>
            </a:r>
          </a:p>
          <a:p>
            <a:pPr marR="6349" defTabSz="457109" eaLnBrk="1" fontAlgn="auto" hangingPunct="1">
              <a:spcBef>
                <a:spcPts val="0"/>
              </a:spcBef>
              <a:spcAft>
                <a:spcPts val="0"/>
              </a:spcAft>
            </a:pPr>
            <a:endParaRPr lang="en-US" sz="1200" dirty="0">
              <a:latin typeface="Montserrat" panose="00000500000000000000" pitchFamily="2" charset="0"/>
              <a:cs typeface="Arial"/>
            </a:endParaRP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Call restaurants or go to their websites to find out about healthy, low-calorie choices on the menu.</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Select a restaurant that offers low-fat, low-calorie choices.</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Eat less fat and fewer calories than usual during other meals during the day when you plan </a:t>
            </a:r>
            <a:br>
              <a:rPr lang="en-US" sz="1200" dirty="0">
                <a:latin typeface="Montserrat" panose="00000500000000000000" pitchFamily="2" charset="0"/>
                <a:cs typeface="Arial"/>
              </a:rPr>
            </a:br>
            <a:r>
              <a:rPr lang="en-US" sz="1200" dirty="0">
                <a:latin typeface="Montserrat" panose="00000500000000000000" pitchFamily="2" charset="0"/>
                <a:cs typeface="Arial"/>
              </a:rPr>
              <a:t>to eat out in the evening.</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Eat a small, healthy snack or drink a large, low-calorie or calorie-free beverage before you go out.</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Plan what to order before you get to the restaurant and order without looking at the menu.</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Do not drink alcohol before eating.</a:t>
            </a:r>
          </a:p>
          <a:p>
            <a:pPr marL="177764" marR="6349" indent="-171733" defTabSz="457109" eaLnBrk="1" fontAlgn="auto" hangingPunct="1">
              <a:spcBef>
                <a:spcPts val="0"/>
              </a:spcBef>
              <a:spcAft>
                <a:spcPts val="600"/>
              </a:spcAft>
              <a:buFont typeface="+mj-lt"/>
              <a:buAutoNum type="arabicPeriod"/>
              <a:tabLst>
                <a:tab pos="177764" algn="l"/>
              </a:tabLst>
            </a:pPr>
            <a:r>
              <a:rPr lang="en-US" sz="1200" dirty="0">
                <a:latin typeface="Montserrat" panose="00000500000000000000" pitchFamily="2" charset="0"/>
                <a:cs typeface="Arial"/>
              </a:rPr>
              <a:t>For parties or dinner parties, bring a healthy, low calorie dish to share with others.</a:t>
            </a:r>
          </a:p>
        </p:txBody>
      </p:sp>
    </p:spTree>
    <p:extLst>
      <p:ext uri="{BB962C8B-B14F-4D97-AF65-F5344CB8AC3E}">
        <p14:creationId xmlns:p14="http://schemas.microsoft.com/office/powerpoint/2010/main" val="8970511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29892" y="2110490"/>
            <a:ext cx="5977761" cy="2942459"/>
          </a:xfrm>
          <a:prstGeom prst="rect">
            <a:avLst/>
          </a:prstGeom>
        </p:spPr>
        <p:txBody>
          <a:bodyPr vert="horz" wrap="square" lIns="0" tIns="0" rIns="0" bIns="0" rtlCol="0">
            <a:noAutofit/>
          </a:bodyPr>
          <a:lstStyle/>
          <a:p>
            <a:pPr marR="6349" defTabSz="457109" eaLnBrk="1" fontAlgn="auto" hangingPunct="1">
              <a:spcBef>
                <a:spcPts val="0"/>
              </a:spcBef>
              <a:spcAft>
                <a:spcPts val="0"/>
              </a:spcAft>
            </a:pPr>
            <a:r>
              <a:rPr lang="en-US" sz="1200" dirty="0">
                <a:latin typeface="Montserrat" panose="00000500000000000000" pitchFamily="2" charset="0"/>
                <a:cs typeface="Arial"/>
              </a:rPr>
              <a:t>Restaurants expect that people will ask for what they want, so find out about healthy food options. </a:t>
            </a:r>
            <a:br>
              <a:rPr lang="en-US" sz="1200" dirty="0">
                <a:latin typeface="Montserrat" panose="00000500000000000000" pitchFamily="2" charset="0"/>
                <a:cs typeface="Arial"/>
              </a:rPr>
            </a:br>
            <a:r>
              <a:rPr lang="en-US" sz="1200" dirty="0">
                <a:latin typeface="Montserrat" panose="00000500000000000000" pitchFamily="2" charset="0"/>
                <a:cs typeface="Arial"/>
              </a:rPr>
              <a:t>After all, you are paying for your meal!</a:t>
            </a:r>
          </a:p>
          <a:p>
            <a:pPr marR="6349" defTabSz="457109" eaLnBrk="1" fontAlgn="auto" hangingPunct="1">
              <a:spcBef>
                <a:spcPts val="0"/>
              </a:spcBef>
              <a:spcAft>
                <a:spcPts val="0"/>
              </a:spcAft>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Ask for the </a:t>
            </a:r>
            <a:r>
              <a:rPr lang="en-US" sz="1200" b="1" i="1" dirty="0">
                <a:latin typeface="Montserrat" panose="00000500000000000000" pitchFamily="2" charset="0"/>
                <a:cs typeface="Arial"/>
              </a:rPr>
              <a:t>foods</a:t>
            </a:r>
            <a:r>
              <a:rPr lang="en-US" sz="1200" b="1" dirty="0">
                <a:latin typeface="Montserrat" panose="00000500000000000000" pitchFamily="2" charset="0"/>
                <a:cs typeface="Arial"/>
              </a:rPr>
              <a:t> you want:</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Ask for low-fat, low-calorie foods.</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Ask if foods can be cooked in a different way.</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Do not be afraid to ask for foods that are not on the menu.</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Ask for the </a:t>
            </a:r>
            <a:r>
              <a:rPr lang="en-US" sz="1200" b="1" i="1" dirty="0">
                <a:latin typeface="Montserrat" panose="00000500000000000000" pitchFamily="2" charset="0"/>
                <a:cs typeface="Arial"/>
              </a:rPr>
              <a:t>amounts</a:t>
            </a:r>
            <a:r>
              <a:rPr lang="en-US" sz="1200" b="1" dirty="0">
                <a:latin typeface="Montserrat" panose="00000500000000000000" pitchFamily="2" charset="0"/>
                <a:cs typeface="Arial"/>
              </a:rPr>
              <a:t> you want:</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Ask how large the serving size is.</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Order salad dressing, gravy, sauces or spreads on the side.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Ask for less cheese or no cheese.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Split a main dish or dessert with someone.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Order a small size (appetizer, children's size, half portion).</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Before or after the meal, have the amount you do not want to eat put in a container to take home.</a:t>
            </a:r>
          </a:p>
        </p:txBody>
      </p:sp>
    </p:spTree>
    <p:extLst>
      <p:ext uri="{BB962C8B-B14F-4D97-AF65-F5344CB8AC3E}">
        <p14:creationId xmlns:p14="http://schemas.microsoft.com/office/powerpoint/2010/main" val="1044626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29892" y="2107368"/>
            <a:ext cx="5977761" cy="2942459"/>
          </a:xfrm>
          <a:prstGeom prst="rect">
            <a:avLst/>
          </a:prstGeom>
        </p:spPr>
        <p:txBody>
          <a:bodyPr vert="horz" wrap="square" lIns="0" tIns="0" rIns="0" bIns="0" rtlCol="0">
            <a:noAutofit/>
          </a:bodyPr>
          <a:lstStyle/>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How to ask for what you want:</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Use a firm and friendly tone of voice that can be heard.</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Look the person in the eye.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Repeat your needs until you are heard.</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Keep your voice calm.</a:t>
            </a:r>
          </a:p>
          <a:p>
            <a:pPr marL="6031" marR="6349" defTabSz="457109" eaLnBrk="1" fontAlgn="auto" hangingPunct="1">
              <a:spcBef>
                <a:spcPts val="0"/>
              </a:spcBef>
              <a:spcAft>
                <a:spcPts val="300"/>
              </a:spcAft>
              <a:tabLst>
                <a:tab pos="177764" algn="l"/>
              </a:tabLst>
              <a:defRPr/>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If the server brings you something you didn’t ask for:</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Avoid being threatening or the opposite (wishy-washy).</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Be firm and friendly.</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"This looks very nice. But I asked for broiled fish, not fried. Please may I have some broiled fish?.”</a:t>
            </a:r>
          </a:p>
        </p:txBody>
      </p:sp>
    </p:spTree>
    <p:extLst>
      <p:ext uri="{BB962C8B-B14F-4D97-AF65-F5344CB8AC3E}">
        <p14:creationId xmlns:p14="http://schemas.microsoft.com/office/powerpoint/2010/main" val="20958906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29889" y="2110490"/>
            <a:ext cx="5977761" cy="2942459"/>
          </a:xfrm>
          <a:prstGeom prst="rect">
            <a:avLst/>
          </a:prstGeom>
        </p:spPr>
        <p:txBody>
          <a:bodyPr vert="horz" wrap="square" lIns="0" tIns="0" rIns="0" bIns="0" rtlCol="0">
            <a:noAutofit/>
          </a:bodyPr>
          <a:lstStyle/>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Take Charge of What’s Around You</a:t>
            </a:r>
          </a:p>
          <a:p>
            <a:pPr marL="6031" marR="6349" defTabSz="457109" eaLnBrk="1" fontAlgn="auto" hangingPunct="1">
              <a:spcBef>
                <a:spcPts val="0"/>
              </a:spcBef>
              <a:spcAft>
                <a:spcPts val="300"/>
              </a:spcAft>
              <a:tabLst>
                <a:tab pos="177764" algn="l"/>
              </a:tabLst>
              <a:defRPr/>
            </a:pPr>
            <a:r>
              <a:rPr lang="en-US" sz="1200" dirty="0">
                <a:latin typeface="Montserrat" panose="00000500000000000000" pitchFamily="2" charset="0"/>
                <a:cs typeface="Arial"/>
              </a:rPr>
              <a:t>Here are some important tips for taking charge of what is around you that will help </a:t>
            </a:r>
            <a:br>
              <a:rPr lang="en-US" sz="1200" dirty="0">
                <a:latin typeface="Montserrat" panose="00000500000000000000" pitchFamily="2" charset="0"/>
                <a:cs typeface="Arial"/>
              </a:rPr>
            </a:br>
            <a:r>
              <a:rPr lang="en-US" sz="1200" dirty="0">
                <a:latin typeface="Montserrat" panose="00000500000000000000" pitchFamily="2" charset="0"/>
                <a:cs typeface="Arial"/>
              </a:rPr>
              <a:t>you continue to make healthy choices when you are not eating at home.</a:t>
            </a:r>
          </a:p>
          <a:p>
            <a:pPr marL="6031" marR="6349" defTabSz="457109" eaLnBrk="1" fontAlgn="auto" hangingPunct="1">
              <a:spcBef>
                <a:spcPts val="0"/>
              </a:spcBef>
              <a:spcAft>
                <a:spcPts val="300"/>
              </a:spcAft>
              <a:tabLst>
                <a:tab pos="177764" algn="l"/>
              </a:tabLst>
              <a:defRPr/>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Be the first to order.</a:t>
            </a:r>
          </a:p>
          <a:p>
            <a:pPr marL="6031" marR="6349" defTabSz="457109" eaLnBrk="1" fontAlgn="auto" hangingPunct="1">
              <a:spcBef>
                <a:spcPts val="0"/>
              </a:spcBef>
              <a:spcAft>
                <a:spcPts val="300"/>
              </a:spcAft>
              <a:tabLst>
                <a:tab pos="177764" algn="l"/>
              </a:tabLst>
              <a:defRPr/>
            </a:pPr>
            <a:r>
              <a:rPr lang="en-US" sz="1200" dirty="0">
                <a:latin typeface="Montserrat" panose="00000500000000000000" pitchFamily="2" charset="0"/>
                <a:cs typeface="Arial"/>
              </a:rPr>
              <a:t>You will be less likely to order unhealthy meals that other people order.</a:t>
            </a:r>
          </a:p>
          <a:p>
            <a:pPr marL="6031" marR="6349" defTabSz="457109" eaLnBrk="1" fontAlgn="auto" hangingPunct="1">
              <a:spcBef>
                <a:spcPts val="0"/>
              </a:spcBef>
              <a:spcAft>
                <a:spcPts val="300"/>
              </a:spcAft>
              <a:tabLst>
                <a:tab pos="177764" algn="l"/>
              </a:tabLst>
              <a:defRPr/>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Keep foods off the table that you do not want to eat.</a:t>
            </a:r>
          </a:p>
          <a:p>
            <a:pPr marL="6031" marR="6349" defTabSz="457109" eaLnBrk="1" fontAlgn="auto" hangingPunct="1">
              <a:spcBef>
                <a:spcPts val="0"/>
              </a:spcBef>
              <a:spcAft>
                <a:spcPts val="300"/>
              </a:spcAft>
              <a:tabLst>
                <a:tab pos="177764" algn="l"/>
              </a:tabLst>
              <a:defRPr/>
            </a:pPr>
            <a:r>
              <a:rPr lang="en-US" sz="1200" dirty="0">
                <a:latin typeface="Montserrat" panose="00000500000000000000" pitchFamily="2" charset="0"/>
                <a:cs typeface="Arial"/>
              </a:rPr>
              <a:t>Ask the server to remove bread and butter from the table.</a:t>
            </a:r>
          </a:p>
          <a:p>
            <a:pPr marL="6031" marR="6349" defTabSz="457109" eaLnBrk="1" fontAlgn="auto" hangingPunct="1">
              <a:spcBef>
                <a:spcPts val="0"/>
              </a:spcBef>
              <a:spcAft>
                <a:spcPts val="300"/>
              </a:spcAft>
              <a:tabLst>
                <a:tab pos="177764" algn="l"/>
              </a:tabLst>
              <a:defRPr/>
            </a:pPr>
            <a:endParaRPr lang="en-US" sz="1200" dirty="0">
              <a:latin typeface="Montserrat" panose="00000500000000000000" pitchFamily="2" charset="0"/>
              <a:cs typeface="Arial"/>
            </a:endParaRPr>
          </a:p>
          <a:p>
            <a:pPr marL="6031" marR="6349" defTabSz="457109" eaLnBrk="1" fontAlgn="auto" hangingPunct="1">
              <a:spcBef>
                <a:spcPts val="0"/>
              </a:spcBef>
              <a:spcAft>
                <a:spcPts val="300"/>
              </a:spcAft>
              <a:tabLst>
                <a:tab pos="177764" algn="l"/>
              </a:tabLst>
              <a:defRPr/>
            </a:pPr>
            <a:r>
              <a:rPr lang="en-US" sz="1200" b="1" dirty="0">
                <a:latin typeface="Montserrat" panose="00000500000000000000" pitchFamily="2" charset="0"/>
                <a:cs typeface="Arial"/>
              </a:rPr>
              <a:t>Ask the server to remove your plate as soon as you finish.</a:t>
            </a:r>
          </a:p>
          <a:p>
            <a:pPr marL="6031" marR="6349" defTabSz="457109" eaLnBrk="1" fontAlgn="auto" hangingPunct="1">
              <a:spcBef>
                <a:spcPts val="0"/>
              </a:spcBef>
              <a:spcAft>
                <a:spcPts val="300"/>
              </a:spcAft>
              <a:tabLst>
                <a:tab pos="177764" algn="l"/>
              </a:tabLst>
              <a:defRPr/>
            </a:pPr>
            <a:r>
              <a:rPr lang="en-US" sz="1200" dirty="0">
                <a:latin typeface="Montserrat" panose="00000500000000000000" pitchFamily="2" charset="0"/>
                <a:cs typeface="Arial"/>
              </a:rPr>
              <a:t>You’ll be less likely to pick at the leftover food on your plate.</a:t>
            </a:r>
          </a:p>
        </p:txBody>
      </p:sp>
    </p:spTree>
    <p:extLst>
      <p:ext uri="{BB962C8B-B14F-4D97-AF65-F5344CB8AC3E}">
        <p14:creationId xmlns:p14="http://schemas.microsoft.com/office/powerpoint/2010/main" val="11776286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graphicFrame>
        <p:nvGraphicFramePr>
          <p:cNvPr id="5" name="object 4"/>
          <p:cNvGraphicFramePr>
            <a:graphicFrameLocks noGrp="1"/>
          </p:cNvGraphicFramePr>
          <p:nvPr>
            <p:extLst>
              <p:ext uri="{D42A27DB-BD31-4B8C-83A1-F6EECF244321}">
                <p14:modId xmlns:p14="http://schemas.microsoft.com/office/powerpoint/2010/main" val="741788605"/>
              </p:ext>
            </p:extLst>
          </p:nvPr>
        </p:nvGraphicFramePr>
        <p:xfrm>
          <a:off x="4175572" y="2244240"/>
          <a:ext cx="5626267" cy="2369520"/>
        </p:xfrm>
        <a:graphic>
          <a:graphicData uri="http://schemas.openxmlformats.org/drawingml/2006/table">
            <a:tbl>
              <a:tblPr firstRow="1" bandRow="1">
                <a:tableStyleId>{2D5ABB26-0587-4C30-8999-92F81FD0307C}</a:tableStyleId>
              </a:tblPr>
              <a:tblGrid>
                <a:gridCol w="2016079">
                  <a:extLst>
                    <a:ext uri="{9D8B030D-6E8A-4147-A177-3AD203B41FA5}">
                      <a16:colId xmlns:a16="http://schemas.microsoft.com/office/drawing/2014/main" val="20000"/>
                    </a:ext>
                  </a:extLst>
                </a:gridCol>
                <a:gridCol w="1806356">
                  <a:extLst>
                    <a:ext uri="{9D8B030D-6E8A-4147-A177-3AD203B41FA5}">
                      <a16:colId xmlns:a16="http://schemas.microsoft.com/office/drawing/2014/main" val="20001"/>
                    </a:ext>
                  </a:extLst>
                </a:gridCol>
                <a:gridCol w="1803832">
                  <a:extLst>
                    <a:ext uri="{9D8B030D-6E8A-4147-A177-3AD203B41FA5}">
                      <a16:colId xmlns:a16="http://schemas.microsoft.com/office/drawing/2014/main" val="20002"/>
                    </a:ext>
                  </a:extLst>
                </a:gridCol>
              </a:tblGrid>
              <a:tr h="263280">
                <a:tc>
                  <a:txBody>
                    <a:bodyPr/>
                    <a:lstStyle/>
                    <a:p>
                      <a:pPr marL="85090">
                        <a:lnSpc>
                          <a:spcPts val="2160"/>
                        </a:lnSpc>
                      </a:pPr>
                      <a:r>
                        <a:rPr sz="1200" b="1" spc="-10" dirty="0">
                          <a:latin typeface="Montserrat" panose="00000500000000000000" pitchFamily="2" charset="0"/>
                          <a:cs typeface="Arial"/>
                        </a:rPr>
                        <a:t>Do</a:t>
                      </a:r>
                      <a:r>
                        <a:rPr sz="1200" b="1" spc="-45" dirty="0">
                          <a:latin typeface="Montserrat" panose="00000500000000000000" pitchFamily="2" charset="0"/>
                          <a:cs typeface="Arial"/>
                        </a:rPr>
                        <a:t>’</a:t>
                      </a:r>
                      <a:r>
                        <a:rPr sz="1200" b="1" spc="0" dirty="0">
                          <a:latin typeface="Montserrat" panose="00000500000000000000" pitchFamily="2" charset="0"/>
                          <a:cs typeface="Arial"/>
                        </a:rPr>
                        <a: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b="1" spc="-10" dirty="0">
                          <a:latin typeface="Montserrat" panose="00000500000000000000" pitchFamily="2" charset="0"/>
                          <a:cs typeface="Arial"/>
                        </a:rPr>
                        <a:t>Don</a:t>
                      </a:r>
                      <a:r>
                        <a:rPr sz="1200" b="1" spc="0" dirty="0">
                          <a:latin typeface="Montserrat" panose="00000500000000000000" pitchFamily="2" charset="0"/>
                          <a:cs typeface="Arial"/>
                        </a:rPr>
                        <a:t>’ts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b="1" spc="15" dirty="0">
                          <a:latin typeface="Montserrat" panose="00000500000000000000" pitchFamily="2" charset="0"/>
                          <a:cs typeface="Arial"/>
                        </a:rPr>
                        <a:t>M</a:t>
                      </a:r>
                      <a:r>
                        <a:rPr sz="1200" b="1" spc="0" dirty="0">
                          <a:latin typeface="Montserrat" panose="00000500000000000000" pitchFamily="2" charset="0"/>
                          <a:cs typeface="Arial"/>
                        </a:rPr>
                        <a:t>ore</a:t>
                      </a:r>
                      <a:r>
                        <a:rPr sz="1200" b="1" spc="-40" dirty="0">
                          <a:latin typeface="Montserrat" panose="00000500000000000000" pitchFamily="2" charset="0"/>
                          <a:cs typeface="Arial"/>
                        </a:rPr>
                        <a:t> </a:t>
                      </a:r>
                      <a:r>
                        <a:rPr sz="1200" b="1" spc="0" dirty="0">
                          <a:latin typeface="Montserrat" panose="00000500000000000000" pitchFamily="2" charset="0"/>
                          <a:cs typeface="Arial"/>
                        </a:rPr>
                        <a:t>D</a:t>
                      </a:r>
                      <a:r>
                        <a:rPr sz="1200" b="1" spc="-10" dirty="0">
                          <a:latin typeface="Montserrat" panose="00000500000000000000" pitchFamily="2" charset="0"/>
                          <a:cs typeface="Arial"/>
                        </a:rPr>
                        <a:t>o</a:t>
                      </a:r>
                      <a:r>
                        <a:rPr sz="1200" b="1" spc="0" dirty="0">
                          <a:latin typeface="Montserrat" panose="00000500000000000000" pitchFamily="2" charset="0"/>
                          <a:cs typeface="Arial"/>
                        </a:rPr>
                        <a:t>n’ts</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63280">
                <a:tc>
                  <a:txBody>
                    <a:bodyPr/>
                    <a:lstStyle/>
                    <a:p>
                      <a:pPr marL="85090">
                        <a:lnSpc>
                          <a:spcPts val="2160"/>
                        </a:lnSpc>
                      </a:pPr>
                      <a:r>
                        <a:rPr sz="1200" dirty="0">
                          <a:latin typeface="Montserrat" panose="00000500000000000000" pitchFamily="2" charset="0"/>
                          <a:cs typeface="Arial"/>
                        </a:rPr>
                        <a:t>Baked</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Au</a:t>
                      </a:r>
                      <a:r>
                        <a:rPr sz="1200" spc="-10" dirty="0">
                          <a:latin typeface="Montserrat" panose="00000500000000000000" pitchFamily="2" charset="0"/>
                          <a:cs typeface="Arial"/>
                        </a:rPr>
                        <a:t> </a:t>
                      </a:r>
                      <a:r>
                        <a:rPr sz="1200" spc="0" dirty="0">
                          <a:latin typeface="Montserrat" panose="00000500000000000000" pitchFamily="2" charset="0"/>
                          <a:cs typeface="Arial"/>
                        </a:rPr>
                        <a:t>Gr</a:t>
                      </a:r>
                      <a:r>
                        <a:rPr sz="1200" spc="-5" dirty="0">
                          <a:latin typeface="Montserrat" panose="00000500000000000000" pitchFamily="2" charset="0"/>
                          <a:cs typeface="Arial"/>
                        </a:rPr>
                        <a:t>a</a:t>
                      </a:r>
                      <a:r>
                        <a:rPr sz="1200" spc="5" dirty="0">
                          <a:latin typeface="Montserrat" panose="00000500000000000000" pitchFamily="2" charset="0"/>
                          <a:cs typeface="Arial"/>
                        </a:rPr>
                        <a:t>t</a:t>
                      </a:r>
                      <a:r>
                        <a:rPr sz="1200" spc="0" dirty="0">
                          <a:latin typeface="Montserrat" panose="00000500000000000000" pitchFamily="2" charset="0"/>
                          <a:cs typeface="Arial"/>
                        </a:rPr>
                        <a:t>in</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Par</a:t>
                      </a:r>
                      <a:r>
                        <a:rPr sz="1200" spc="-10" dirty="0">
                          <a:latin typeface="Montserrat" panose="00000500000000000000" pitchFamily="2" charset="0"/>
                          <a:cs typeface="Arial"/>
                        </a:rPr>
                        <a:t>m</a:t>
                      </a:r>
                      <a:r>
                        <a:rPr sz="1200" spc="0" dirty="0">
                          <a:latin typeface="Montserrat" panose="00000500000000000000" pitchFamily="2" charset="0"/>
                          <a:cs typeface="Arial"/>
                        </a:rPr>
                        <a:t>esan</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63280">
                <a:tc>
                  <a:txBody>
                    <a:bodyPr/>
                    <a:lstStyle/>
                    <a:p>
                      <a:pPr marL="85090">
                        <a:lnSpc>
                          <a:spcPts val="2160"/>
                        </a:lnSpc>
                      </a:pPr>
                      <a:r>
                        <a:rPr sz="1200" spc="-5" dirty="0">
                          <a:latin typeface="Montserrat" panose="00000500000000000000" pitchFamily="2" charset="0"/>
                          <a:cs typeface="Arial"/>
                        </a:rPr>
                        <a:t>Boiled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spc="-5" dirty="0">
                          <a:latin typeface="Montserrat" panose="00000500000000000000" pitchFamily="2" charset="0"/>
                          <a:cs typeface="Arial"/>
                        </a:rPr>
                        <a:t>Breaded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Pa</a:t>
                      </a:r>
                      <a:r>
                        <a:rPr sz="1200" spc="5" dirty="0">
                          <a:latin typeface="Montserrat" panose="00000500000000000000" pitchFamily="2" charset="0"/>
                          <a:cs typeface="Arial"/>
                        </a:rPr>
                        <a:t>st</a:t>
                      </a:r>
                      <a:r>
                        <a:rPr sz="1200" spc="0" dirty="0">
                          <a:latin typeface="Montserrat" panose="00000500000000000000" pitchFamily="2" charset="0"/>
                          <a:cs typeface="Arial"/>
                        </a:rPr>
                        <a:t>ry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3280">
                <a:tc>
                  <a:txBody>
                    <a:bodyPr/>
                    <a:lstStyle/>
                    <a:p>
                      <a:pPr marL="85090">
                        <a:lnSpc>
                          <a:spcPts val="2160"/>
                        </a:lnSpc>
                      </a:pPr>
                      <a:r>
                        <a:rPr sz="1200" spc="-5" dirty="0">
                          <a:latin typeface="Montserrat" panose="00000500000000000000" pitchFamily="2" charset="0"/>
                          <a:cs typeface="Arial"/>
                        </a:rPr>
                        <a:t>Broiled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Bu</a:t>
                      </a:r>
                      <a:r>
                        <a:rPr sz="1200" spc="5" dirty="0">
                          <a:latin typeface="Montserrat" panose="00000500000000000000" pitchFamily="2" charset="0"/>
                          <a:cs typeface="Arial"/>
                        </a:rPr>
                        <a:t>tt</a:t>
                      </a:r>
                      <a:r>
                        <a:rPr sz="1200" spc="0" dirty="0">
                          <a:latin typeface="Montserrat" panose="00000500000000000000" pitchFamily="2" charset="0"/>
                          <a:cs typeface="Arial"/>
                        </a:rPr>
                        <a:t>ered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Rich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3280">
                <a:tc>
                  <a:txBody>
                    <a:bodyPr/>
                    <a:lstStyle/>
                    <a:p>
                      <a:pPr marL="85090">
                        <a:lnSpc>
                          <a:spcPts val="2160"/>
                        </a:lnSpc>
                      </a:pPr>
                      <a:r>
                        <a:rPr sz="1200" spc="-5" dirty="0">
                          <a:latin typeface="Montserrat" panose="00000500000000000000" pitchFamily="2" charset="0"/>
                          <a:cs typeface="Arial"/>
                        </a:rPr>
                        <a:t>Grilled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spc="-10" dirty="0">
                          <a:latin typeface="Montserrat" panose="00000500000000000000" pitchFamily="2" charset="0"/>
                          <a:cs typeface="Arial"/>
                        </a:rPr>
                        <a:t>C</a:t>
                      </a:r>
                      <a:r>
                        <a:rPr sz="1200" spc="0" dirty="0">
                          <a:latin typeface="Montserrat" panose="00000500000000000000" pitchFamily="2" charset="0"/>
                          <a:cs typeface="Arial"/>
                        </a:rPr>
                        <a:t>heese</a:t>
                      </a:r>
                      <a:r>
                        <a:rPr sz="1200" spc="-25" dirty="0">
                          <a:latin typeface="Montserrat" panose="00000500000000000000" pitchFamily="2" charset="0"/>
                          <a:cs typeface="Arial"/>
                        </a:rPr>
                        <a:t> </a:t>
                      </a:r>
                      <a:r>
                        <a:rPr sz="1200" spc="0" dirty="0">
                          <a:latin typeface="Montserrat" panose="00000500000000000000" pitchFamily="2" charset="0"/>
                          <a:cs typeface="Arial"/>
                        </a:rPr>
                        <a:t>Sauce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Sau</a:t>
                      </a:r>
                      <a:r>
                        <a:rPr sz="1200" spc="5" dirty="0">
                          <a:latin typeface="Montserrat" panose="00000500000000000000" pitchFamily="2" charset="0"/>
                          <a:cs typeface="Arial"/>
                        </a:rPr>
                        <a:t>t</a:t>
                      </a:r>
                      <a:r>
                        <a:rPr sz="1200" spc="0" dirty="0">
                          <a:latin typeface="Montserrat" panose="00000500000000000000" pitchFamily="2" charset="0"/>
                          <a:cs typeface="Arial"/>
                        </a:rPr>
                        <a:t>éed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63280">
                <a:tc>
                  <a:txBody>
                    <a:bodyPr/>
                    <a:lstStyle/>
                    <a:p>
                      <a:pPr marL="85090">
                        <a:lnSpc>
                          <a:spcPts val="2160"/>
                        </a:lnSpc>
                      </a:pPr>
                      <a:r>
                        <a:rPr sz="1200" dirty="0">
                          <a:latin typeface="Montserrat" panose="00000500000000000000" pitchFamily="2" charset="0"/>
                          <a:cs typeface="Arial"/>
                        </a:rPr>
                        <a:t>Poached</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spc="-10" dirty="0">
                          <a:latin typeface="Montserrat" panose="00000500000000000000" pitchFamily="2" charset="0"/>
                          <a:cs typeface="Arial"/>
                        </a:rPr>
                        <a:t>C</a:t>
                      </a:r>
                      <a:r>
                        <a:rPr sz="1200" spc="0" dirty="0">
                          <a:latin typeface="Montserrat" panose="00000500000000000000" pitchFamily="2" charset="0"/>
                          <a:cs typeface="Arial"/>
                        </a:rPr>
                        <a:t>rea</a:t>
                      </a:r>
                      <a:r>
                        <a:rPr sz="1200" spc="-10" dirty="0">
                          <a:latin typeface="Montserrat" panose="00000500000000000000" pitchFamily="2" charset="0"/>
                          <a:cs typeface="Arial"/>
                        </a:rPr>
                        <a:t>m</a:t>
                      </a:r>
                      <a:r>
                        <a:rPr sz="1200" spc="0" dirty="0">
                          <a:latin typeface="Montserrat" panose="00000500000000000000" pitchFamily="2" charset="0"/>
                          <a:cs typeface="Arial"/>
                        </a:rPr>
                        <a:t>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E</a:t>
                      </a:r>
                      <a:r>
                        <a:rPr sz="1200" spc="5" dirty="0">
                          <a:latin typeface="Montserrat" panose="00000500000000000000" pitchFamily="2" charset="0"/>
                          <a:cs typeface="Arial"/>
                        </a:rPr>
                        <a:t>s</a:t>
                      </a:r>
                      <a:r>
                        <a:rPr sz="1200" spc="0" dirty="0">
                          <a:latin typeface="Montserrat" panose="00000500000000000000" pitchFamily="2" charset="0"/>
                          <a:cs typeface="Arial"/>
                        </a:rPr>
                        <a:t>calloped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63280">
                <a:tc>
                  <a:txBody>
                    <a:bodyPr/>
                    <a:lstStyle/>
                    <a:p>
                      <a:pPr marL="85090">
                        <a:lnSpc>
                          <a:spcPts val="2160"/>
                        </a:lnSpc>
                      </a:pPr>
                      <a:r>
                        <a:rPr sz="1200" spc="-10" dirty="0">
                          <a:latin typeface="Montserrat" panose="00000500000000000000" pitchFamily="2" charset="0"/>
                          <a:cs typeface="Arial"/>
                        </a:rPr>
                        <a:t>R</a:t>
                      </a:r>
                      <a:r>
                        <a:rPr sz="1200" spc="0" dirty="0">
                          <a:latin typeface="Montserrat" panose="00000500000000000000" pitchFamily="2" charset="0"/>
                          <a:cs typeface="Arial"/>
                        </a:rPr>
                        <a:t>oas</a:t>
                      </a:r>
                      <a:r>
                        <a:rPr sz="1200" spc="5" dirty="0">
                          <a:latin typeface="Montserrat" panose="00000500000000000000" pitchFamily="2" charset="0"/>
                          <a:cs typeface="Arial"/>
                        </a:rPr>
                        <a:t>t</a:t>
                      </a:r>
                      <a:r>
                        <a:rPr sz="1200" spc="0" dirty="0">
                          <a:latin typeface="Montserrat" panose="00000500000000000000" pitchFamily="2" charset="0"/>
                          <a:cs typeface="Arial"/>
                        </a:rPr>
                        <a:t>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spc="-5" dirty="0">
                          <a:latin typeface="Montserrat" panose="00000500000000000000" pitchFamily="2" charset="0"/>
                          <a:cs typeface="Arial"/>
                        </a:rPr>
                        <a:t>F</a:t>
                      </a:r>
                      <a:r>
                        <a:rPr sz="1200" spc="0" dirty="0">
                          <a:latin typeface="Montserrat" panose="00000500000000000000" pitchFamily="2" charset="0"/>
                          <a:cs typeface="Arial"/>
                        </a:rPr>
                        <a:t>ried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S</a:t>
                      </a:r>
                      <a:r>
                        <a:rPr sz="1200" spc="5" dirty="0">
                          <a:latin typeface="Montserrat" panose="00000500000000000000" pitchFamily="2" charset="0"/>
                          <a:cs typeface="Arial"/>
                        </a:rPr>
                        <a:t>c</a:t>
                      </a:r>
                      <a:r>
                        <a:rPr sz="1200" spc="0" dirty="0">
                          <a:latin typeface="Montserrat" panose="00000500000000000000" pitchFamily="2" charset="0"/>
                          <a:cs typeface="Arial"/>
                        </a:rPr>
                        <a:t>alloped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63280">
                <a:tc>
                  <a:txBody>
                    <a:bodyPr/>
                    <a:lstStyle/>
                    <a:p>
                      <a:pPr marL="85090">
                        <a:lnSpc>
                          <a:spcPts val="2160"/>
                        </a:lnSpc>
                      </a:pPr>
                      <a:r>
                        <a:rPr sz="1200" dirty="0">
                          <a:latin typeface="Montserrat" panose="00000500000000000000" pitchFamily="2" charset="0"/>
                          <a:cs typeface="Arial"/>
                        </a:rPr>
                        <a:t>S</a:t>
                      </a:r>
                      <a:r>
                        <a:rPr sz="1200" spc="5" dirty="0">
                          <a:latin typeface="Montserrat" panose="00000500000000000000" pitchFamily="2" charset="0"/>
                          <a:cs typeface="Arial"/>
                        </a:rPr>
                        <a:t>t</a:t>
                      </a:r>
                      <a:r>
                        <a:rPr sz="1200" spc="0" dirty="0">
                          <a:latin typeface="Montserrat" panose="00000500000000000000" pitchFamily="2" charset="0"/>
                          <a:cs typeface="Arial"/>
                        </a:rPr>
                        <a:t>ea</a:t>
                      </a:r>
                      <a:r>
                        <a:rPr sz="1200" spc="-10" dirty="0">
                          <a:latin typeface="Montserrat" panose="00000500000000000000" pitchFamily="2" charset="0"/>
                          <a:cs typeface="Arial"/>
                        </a:rPr>
                        <a:t>m</a:t>
                      </a:r>
                      <a:r>
                        <a:rPr sz="1200" spc="0" dirty="0">
                          <a:latin typeface="Montserrat" panose="00000500000000000000" pitchFamily="2" charset="0"/>
                          <a:cs typeface="Arial"/>
                        </a:rPr>
                        <a:t>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Gra</a:t>
                      </a:r>
                      <a:r>
                        <a:rPr sz="1200" spc="-20" dirty="0">
                          <a:latin typeface="Montserrat" panose="00000500000000000000" pitchFamily="2" charset="0"/>
                          <a:cs typeface="Arial"/>
                        </a:rPr>
                        <a:t>v</a:t>
                      </a:r>
                      <a:r>
                        <a:rPr sz="1200" spc="0" dirty="0">
                          <a:latin typeface="Montserrat" panose="00000500000000000000" pitchFamily="2" charset="0"/>
                          <a:cs typeface="Arial"/>
                        </a:rPr>
                        <a:t>y</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Sea</a:t>
                      </a:r>
                      <a:r>
                        <a:rPr sz="1200" spc="5" dirty="0">
                          <a:latin typeface="Montserrat" panose="00000500000000000000" pitchFamily="2" charset="0"/>
                          <a:cs typeface="Arial"/>
                        </a:rPr>
                        <a:t>s</a:t>
                      </a:r>
                      <a:r>
                        <a:rPr sz="1200" spc="0" dirty="0">
                          <a:latin typeface="Montserrat" panose="00000500000000000000" pitchFamily="2" charset="0"/>
                          <a:cs typeface="Arial"/>
                        </a:rPr>
                        <a:t>oned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63280">
                <a:tc>
                  <a:txBody>
                    <a:bodyPr/>
                    <a:lstStyle/>
                    <a:p>
                      <a:pPr marL="85090">
                        <a:lnSpc>
                          <a:spcPts val="2160"/>
                        </a:lnSpc>
                      </a:pPr>
                      <a:r>
                        <a:rPr sz="1200" dirty="0">
                          <a:latin typeface="Montserrat" panose="00000500000000000000" pitchFamily="2" charset="0"/>
                          <a:cs typeface="Arial"/>
                        </a:rPr>
                        <a:t>S</a:t>
                      </a:r>
                      <a:r>
                        <a:rPr sz="1200" spc="5" dirty="0">
                          <a:latin typeface="Montserrat" panose="00000500000000000000" pitchFamily="2" charset="0"/>
                          <a:cs typeface="Arial"/>
                        </a:rPr>
                        <a:t>t</a:t>
                      </a:r>
                      <a:r>
                        <a:rPr sz="1200" spc="0" dirty="0">
                          <a:latin typeface="Montserrat" panose="00000500000000000000" pitchFamily="2" charset="0"/>
                          <a:cs typeface="Arial"/>
                        </a:rPr>
                        <a:t>ir-</a:t>
                      </a:r>
                      <a:r>
                        <a:rPr sz="1200" spc="5" dirty="0">
                          <a:latin typeface="Montserrat" panose="00000500000000000000" pitchFamily="2" charset="0"/>
                          <a:cs typeface="Arial"/>
                        </a:rPr>
                        <a:t>f</a:t>
                      </a:r>
                      <a:r>
                        <a:rPr sz="1200" spc="0" dirty="0">
                          <a:latin typeface="Montserrat" panose="00000500000000000000" pitchFamily="2" charset="0"/>
                          <a:cs typeface="Arial"/>
                        </a:rPr>
                        <a:t>ried</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spc="-10" dirty="0">
                          <a:latin typeface="Montserrat" panose="00000500000000000000" pitchFamily="2" charset="0"/>
                          <a:cs typeface="Arial"/>
                        </a:rPr>
                        <a:t>H</a:t>
                      </a:r>
                      <a:r>
                        <a:rPr sz="1200" spc="0" dirty="0">
                          <a:latin typeface="Montserrat" panose="00000500000000000000" pitchFamily="2" charset="0"/>
                          <a:cs typeface="Arial"/>
                        </a:rPr>
                        <a:t>ollandaise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ts val="2160"/>
                        </a:lnSpc>
                      </a:pPr>
                      <a:r>
                        <a:rPr sz="1200" dirty="0">
                          <a:latin typeface="Montserrat" panose="00000500000000000000" pitchFamily="2" charset="0"/>
                          <a:cs typeface="Arial"/>
                        </a:rPr>
                        <a:t>Sou</a:t>
                      </a:r>
                      <a:r>
                        <a:rPr sz="1200" spc="5" dirty="0">
                          <a:latin typeface="Montserrat" panose="00000500000000000000" pitchFamily="2" charset="0"/>
                          <a:cs typeface="Arial"/>
                        </a:rPr>
                        <a:t>t</a:t>
                      </a:r>
                      <a:r>
                        <a:rPr sz="1200" spc="0" dirty="0">
                          <a:latin typeface="Montserrat" panose="00000500000000000000" pitchFamily="2" charset="0"/>
                          <a:cs typeface="Arial"/>
                        </a:rPr>
                        <a:t>hern</a:t>
                      </a:r>
                      <a:r>
                        <a:rPr sz="1200" spc="-45" dirty="0">
                          <a:latin typeface="Montserrat" panose="00000500000000000000" pitchFamily="2" charset="0"/>
                          <a:cs typeface="Arial"/>
                        </a:rPr>
                        <a:t> </a:t>
                      </a:r>
                      <a:r>
                        <a:rPr sz="1200" spc="0" dirty="0">
                          <a:latin typeface="Montserrat" panose="00000500000000000000" pitchFamily="2" charset="0"/>
                          <a:cs typeface="Arial"/>
                        </a:rPr>
                        <a:t>S</a:t>
                      </a:r>
                      <a:r>
                        <a:rPr sz="1200" spc="5" dirty="0">
                          <a:latin typeface="Montserrat" panose="00000500000000000000" pitchFamily="2" charset="0"/>
                          <a:cs typeface="Arial"/>
                        </a:rPr>
                        <a:t>t</a:t>
                      </a:r>
                      <a:r>
                        <a:rPr sz="1200" spc="-20" dirty="0">
                          <a:latin typeface="Montserrat" panose="00000500000000000000" pitchFamily="2" charset="0"/>
                          <a:cs typeface="Arial"/>
                        </a:rPr>
                        <a:t>y</a:t>
                      </a:r>
                      <a:r>
                        <a:rPr sz="1200" spc="0" dirty="0">
                          <a:latin typeface="Montserrat" panose="00000500000000000000" pitchFamily="2" charset="0"/>
                          <a:cs typeface="Arial"/>
                        </a:rPr>
                        <a:t>le</a:t>
                      </a:r>
                      <a:endParaRPr sz="1200" dirty="0">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868019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99512"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Eating out/Travel</a:t>
            </a:r>
          </a:p>
        </p:txBody>
      </p:sp>
      <p:sp>
        <p:nvSpPr>
          <p:cNvPr id="8" name="object 5"/>
          <p:cNvSpPr txBox="1"/>
          <p:nvPr/>
        </p:nvSpPr>
        <p:spPr>
          <a:xfrm>
            <a:off x="3632903" y="2095500"/>
            <a:ext cx="6279308" cy="2942459"/>
          </a:xfrm>
          <a:prstGeom prst="rect">
            <a:avLst/>
          </a:prstGeom>
        </p:spPr>
        <p:txBody>
          <a:bodyPr vert="horz" wrap="square" lIns="0" tIns="0" rIns="0" bIns="0" rtlCol="0">
            <a:noAutofit/>
          </a:bodyPr>
          <a:lstStyle/>
          <a:p>
            <a:pPr marL="6031" marR="6349" defTabSz="457109" eaLnBrk="1" fontAlgn="auto" hangingPunct="1">
              <a:spcBef>
                <a:spcPts val="0"/>
              </a:spcBef>
              <a:spcAft>
                <a:spcPts val="600"/>
              </a:spcAft>
              <a:tabLst>
                <a:tab pos="177764" algn="l"/>
              </a:tabLst>
              <a:defRPr/>
            </a:pPr>
            <a:r>
              <a:rPr lang="en-US" sz="1200" b="1" dirty="0">
                <a:latin typeface="Montserrat" panose="00000500000000000000" pitchFamily="2" charset="0"/>
                <a:cs typeface="Arial"/>
              </a:rPr>
              <a:t>Planning ahead is the secret to healthy eating when you travel.</a:t>
            </a:r>
            <a:endParaRPr lang="en-US" sz="1200" dirty="0">
              <a:latin typeface="Montserrat" panose="00000500000000000000" pitchFamily="2" charset="0"/>
              <a:cs typeface="Arial"/>
            </a:endParaRP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Stick to whole foods, with just a little packaged foods if necessary.</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Plane travel may cause water retention, bloating and gas. Skip the soft drinks and alcohol, drink water, lots of water. </a:t>
            </a:r>
            <a:br>
              <a:rPr lang="en-US" sz="1200" dirty="0">
                <a:latin typeface="Montserrat" panose="00000500000000000000" pitchFamily="2" charset="0"/>
                <a:cs typeface="Arial"/>
              </a:rPr>
            </a:br>
            <a:r>
              <a:rPr lang="en-US" sz="1200" dirty="0">
                <a:latin typeface="Montserrat" panose="00000500000000000000" pitchFamily="2" charset="0"/>
                <a:cs typeface="Arial"/>
              </a:rPr>
              <a:t>Try it one time and you will understand the importance. It is the difference between getting off the plane with giant ankles and swollen feet and comfortably walking off the plane.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Focus on enjoying your family, friends and the relaxation and atmosphere.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Check out available restaurants and menus before you leave home.</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Bring foods with you, pack a bag of homemade protein bars, fruit, nuts and celery.</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Stop at the farmer’s market when you arrive at your destination. You will not only enjoy nice, fresh, </a:t>
            </a:r>
            <a:br>
              <a:rPr lang="en-US" sz="1200" dirty="0">
                <a:latin typeface="Montserrat" panose="00000500000000000000" pitchFamily="2" charset="0"/>
                <a:cs typeface="Arial"/>
              </a:rPr>
            </a:br>
            <a:r>
              <a:rPr lang="en-US" sz="1200" dirty="0">
                <a:latin typeface="Montserrat" panose="00000500000000000000" pitchFamily="2" charset="0"/>
                <a:cs typeface="Arial"/>
              </a:rPr>
              <a:t>whole foods, but you will get to be introduced to a part of the culture that most people don’t encounter.</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Bring any bottles, tools or utensils that you may need in preparing foods you bring with you.</a:t>
            </a:r>
          </a:p>
          <a:p>
            <a:pPr marL="177764" marR="6349" indent="-171733" defTabSz="457109" eaLnBrk="1" fontAlgn="auto" hangingPunct="1">
              <a:spcBef>
                <a:spcPts val="0"/>
              </a:spcBef>
              <a:spcAft>
                <a:spcPts val="300"/>
              </a:spcAft>
              <a:buFont typeface="Wingdings" panose="05000000000000000000" pitchFamily="2" charset="2"/>
              <a:buChar char="§"/>
              <a:tabLst>
                <a:tab pos="177764" algn="l"/>
              </a:tabLst>
              <a:defRPr/>
            </a:pPr>
            <a:r>
              <a:rPr lang="en-US" sz="1200" dirty="0">
                <a:latin typeface="Montserrat" panose="00000500000000000000" pitchFamily="2" charset="0"/>
                <a:cs typeface="Arial"/>
              </a:rPr>
              <a:t>Talk to people who live in the area and find out good places to shop or eat out.</a:t>
            </a:r>
          </a:p>
        </p:txBody>
      </p:sp>
    </p:spTree>
    <p:extLst>
      <p:ext uri="{BB962C8B-B14F-4D97-AF65-F5344CB8AC3E}">
        <p14:creationId xmlns:p14="http://schemas.microsoft.com/office/powerpoint/2010/main" val="23340197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05284" y="3230240"/>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7" name="object 4"/>
          <p:cNvSpPr txBox="1"/>
          <p:nvPr/>
        </p:nvSpPr>
        <p:spPr>
          <a:xfrm>
            <a:off x="2639680" y="2087912"/>
            <a:ext cx="8517269" cy="2942458"/>
          </a:xfrm>
          <a:prstGeom prst="rect">
            <a:avLst/>
          </a:prstGeom>
        </p:spPr>
        <p:txBody>
          <a:bodyPr vert="horz" wrap="square" lIns="0" tIns="0" rIns="0" bIns="0" rtlCol="0">
            <a:noAutofit/>
          </a:bodyPr>
          <a:lstStyle/>
          <a:p>
            <a:pPr marL="6349" defTabSz="457109" eaLnBrk="1" fontAlgn="auto" hangingPunct="1">
              <a:spcBef>
                <a:spcPts val="0"/>
              </a:spcBef>
              <a:spcAft>
                <a:spcPts val="0"/>
              </a:spcAft>
            </a:pPr>
            <a:r>
              <a:rPr lang="en-US" sz="1200" dirty="0">
                <a:solidFill>
                  <a:srgbClr val="000000"/>
                </a:solidFill>
                <a:latin typeface="Montserrat" panose="00000500000000000000" pitchFamily="2" charset="0"/>
                <a:cs typeface="Arial"/>
              </a:rPr>
              <a:t>Describe a problem you have when you eat out:</a:t>
            </a: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r>
              <a:rPr lang="en-US" sz="1200" dirty="0">
                <a:solidFill>
                  <a:srgbClr val="000000"/>
                </a:solidFill>
                <a:latin typeface="Montserrat" panose="00000500000000000000" pitchFamily="2" charset="0"/>
                <a:cs typeface="Arial"/>
              </a:rPr>
              <a:t>Make a positive action plan:</a:t>
            </a: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r>
              <a:rPr lang="en-US" sz="1200" dirty="0">
                <a:solidFill>
                  <a:srgbClr val="000000"/>
                </a:solidFill>
                <a:latin typeface="Montserrat" panose="00000500000000000000" pitchFamily="2" charset="0"/>
                <a:cs typeface="Arial"/>
              </a:rPr>
              <a:t>Roadblocks that might occur, I will handle them by:</a:t>
            </a: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r>
              <a:rPr lang="en-US" sz="1200" dirty="0">
                <a:solidFill>
                  <a:srgbClr val="000000"/>
                </a:solidFill>
                <a:latin typeface="Montserrat" panose="00000500000000000000" pitchFamily="2" charset="0"/>
                <a:cs typeface="Arial"/>
              </a:rPr>
              <a:t>I will do this to make my success more likely:</a:t>
            </a: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endParaRPr lang="en-US" sz="1200" dirty="0">
              <a:solidFill>
                <a:srgbClr val="000000"/>
              </a:solidFill>
              <a:latin typeface="Montserrat" panose="00000500000000000000" pitchFamily="2" charset="0"/>
              <a:cs typeface="Arial"/>
            </a:endParaRPr>
          </a:p>
          <a:p>
            <a:pPr marL="6349" defTabSz="457109" eaLnBrk="1" fontAlgn="auto" hangingPunct="1">
              <a:spcBef>
                <a:spcPts val="0"/>
              </a:spcBef>
              <a:spcAft>
                <a:spcPts val="0"/>
              </a:spcAft>
            </a:pPr>
            <a:r>
              <a:rPr lang="en-US" sz="1200" dirty="0">
                <a:solidFill>
                  <a:srgbClr val="000000"/>
                </a:solidFill>
                <a:latin typeface="Montserrat" panose="00000500000000000000" pitchFamily="2" charset="0"/>
                <a:cs typeface="Arial"/>
              </a:rPr>
              <a:t>How can my health coach help me?</a:t>
            </a:r>
          </a:p>
        </p:txBody>
      </p:sp>
      <p:sp>
        <p:nvSpPr>
          <p:cNvPr id="12" name="object 2"/>
          <p:cNvSpPr txBox="1">
            <a:spLocks noChangeArrowheads="1"/>
          </p:cNvSpPr>
          <p:nvPr/>
        </p:nvSpPr>
        <p:spPr bwMode="auto">
          <a:xfrm>
            <a:off x="2639681" y="1075465"/>
            <a:ext cx="352968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A Positive Action Plan</a:t>
            </a:r>
          </a:p>
        </p:txBody>
      </p:sp>
      <p:graphicFrame>
        <p:nvGraphicFramePr>
          <p:cNvPr id="2" name="Table 1">
            <a:extLst>
              <a:ext uri="{FF2B5EF4-FFF2-40B4-BE49-F238E27FC236}">
                <a16:creationId xmlns:a16="http://schemas.microsoft.com/office/drawing/2014/main" id="{E2FFCCCF-1E62-4E5A-82FA-530E25C53764}"/>
              </a:ext>
            </a:extLst>
          </p:cNvPr>
          <p:cNvGraphicFramePr>
            <a:graphicFrameLocks noGrp="1"/>
          </p:cNvGraphicFramePr>
          <p:nvPr>
            <p:extLst>
              <p:ext uri="{D42A27DB-BD31-4B8C-83A1-F6EECF244321}">
                <p14:modId xmlns:p14="http://schemas.microsoft.com/office/powerpoint/2010/main" val="321311702"/>
              </p:ext>
            </p:extLst>
          </p:nvPr>
        </p:nvGraphicFramePr>
        <p:xfrm>
          <a:off x="2639680" y="2598176"/>
          <a:ext cx="8504902" cy="370840"/>
        </p:xfrm>
        <a:graphic>
          <a:graphicData uri="http://schemas.openxmlformats.org/drawingml/2006/table">
            <a:tbl>
              <a:tblPr>
                <a:tableStyleId>{5940675A-B579-460E-94D1-54222C63F5DA}</a:tableStyleId>
              </a:tblPr>
              <a:tblGrid>
                <a:gridCol w="8504902">
                  <a:extLst>
                    <a:ext uri="{9D8B030D-6E8A-4147-A177-3AD203B41FA5}">
                      <a16:colId xmlns:a16="http://schemas.microsoft.com/office/drawing/2014/main" val="2566980487"/>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399427430"/>
                  </a:ext>
                </a:extLst>
              </a:tr>
            </a:tbl>
          </a:graphicData>
        </a:graphic>
      </p:graphicFrame>
      <p:graphicFrame>
        <p:nvGraphicFramePr>
          <p:cNvPr id="16" name="Table 15">
            <a:extLst>
              <a:ext uri="{FF2B5EF4-FFF2-40B4-BE49-F238E27FC236}">
                <a16:creationId xmlns:a16="http://schemas.microsoft.com/office/drawing/2014/main" id="{EFD97E6D-5E71-449B-AB3E-DB25508205EC}"/>
              </a:ext>
            </a:extLst>
          </p:cNvPr>
          <p:cNvGraphicFramePr>
            <a:graphicFrameLocks noGrp="1"/>
          </p:cNvGraphicFramePr>
          <p:nvPr>
            <p:extLst>
              <p:ext uri="{D42A27DB-BD31-4B8C-83A1-F6EECF244321}">
                <p14:modId xmlns:p14="http://schemas.microsoft.com/office/powerpoint/2010/main" val="1347147148"/>
              </p:ext>
            </p:extLst>
          </p:nvPr>
        </p:nvGraphicFramePr>
        <p:xfrm>
          <a:off x="2627313" y="3479280"/>
          <a:ext cx="8517269" cy="370840"/>
        </p:xfrm>
        <a:graphic>
          <a:graphicData uri="http://schemas.openxmlformats.org/drawingml/2006/table">
            <a:tbl>
              <a:tblPr>
                <a:tableStyleId>{5940675A-B579-460E-94D1-54222C63F5DA}</a:tableStyleId>
              </a:tblPr>
              <a:tblGrid>
                <a:gridCol w="8517269">
                  <a:extLst>
                    <a:ext uri="{9D8B030D-6E8A-4147-A177-3AD203B41FA5}">
                      <a16:colId xmlns:a16="http://schemas.microsoft.com/office/drawing/2014/main" val="2566980487"/>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399427430"/>
                  </a:ext>
                </a:extLst>
              </a:tr>
            </a:tbl>
          </a:graphicData>
        </a:graphic>
      </p:graphicFrame>
      <p:graphicFrame>
        <p:nvGraphicFramePr>
          <p:cNvPr id="17" name="Table 16">
            <a:extLst>
              <a:ext uri="{FF2B5EF4-FFF2-40B4-BE49-F238E27FC236}">
                <a16:creationId xmlns:a16="http://schemas.microsoft.com/office/drawing/2014/main" id="{07C39396-B6C3-4FEF-8D44-45FF5E52B465}"/>
              </a:ext>
            </a:extLst>
          </p:cNvPr>
          <p:cNvGraphicFramePr>
            <a:graphicFrameLocks noGrp="1"/>
          </p:cNvGraphicFramePr>
          <p:nvPr>
            <p:extLst>
              <p:ext uri="{D42A27DB-BD31-4B8C-83A1-F6EECF244321}">
                <p14:modId xmlns:p14="http://schemas.microsoft.com/office/powerpoint/2010/main" val="1652094582"/>
              </p:ext>
            </p:extLst>
          </p:nvPr>
        </p:nvGraphicFramePr>
        <p:xfrm>
          <a:off x="2627312" y="4360384"/>
          <a:ext cx="8517269" cy="370840"/>
        </p:xfrm>
        <a:graphic>
          <a:graphicData uri="http://schemas.openxmlformats.org/drawingml/2006/table">
            <a:tbl>
              <a:tblPr>
                <a:tableStyleId>{5940675A-B579-460E-94D1-54222C63F5DA}</a:tableStyleId>
              </a:tblPr>
              <a:tblGrid>
                <a:gridCol w="8517269">
                  <a:extLst>
                    <a:ext uri="{9D8B030D-6E8A-4147-A177-3AD203B41FA5}">
                      <a16:colId xmlns:a16="http://schemas.microsoft.com/office/drawing/2014/main" val="2566980487"/>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399427430"/>
                  </a:ext>
                </a:extLst>
              </a:tr>
            </a:tbl>
          </a:graphicData>
        </a:graphic>
      </p:graphicFrame>
      <p:graphicFrame>
        <p:nvGraphicFramePr>
          <p:cNvPr id="18" name="Table 17">
            <a:extLst>
              <a:ext uri="{FF2B5EF4-FFF2-40B4-BE49-F238E27FC236}">
                <a16:creationId xmlns:a16="http://schemas.microsoft.com/office/drawing/2014/main" id="{E3B920A4-B078-4F60-A670-7A96A0E95D61}"/>
              </a:ext>
            </a:extLst>
          </p:cNvPr>
          <p:cNvGraphicFramePr>
            <a:graphicFrameLocks noGrp="1"/>
          </p:cNvGraphicFramePr>
          <p:nvPr>
            <p:extLst>
              <p:ext uri="{D42A27DB-BD31-4B8C-83A1-F6EECF244321}">
                <p14:modId xmlns:p14="http://schemas.microsoft.com/office/powerpoint/2010/main" val="3147877788"/>
              </p:ext>
            </p:extLst>
          </p:nvPr>
        </p:nvGraphicFramePr>
        <p:xfrm>
          <a:off x="2639681" y="5325234"/>
          <a:ext cx="8517269" cy="370840"/>
        </p:xfrm>
        <a:graphic>
          <a:graphicData uri="http://schemas.openxmlformats.org/drawingml/2006/table">
            <a:tbl>
              <a:tblPr>
                <a:tableStyleId>{5940675A-B579-460E-94D1-54222C63F5DA}</a:tableStyleId>
              </a:tblPr>
              <a:tblGrid>
                <a:gridCol w="8517269">
                  <a:extLst>
                    <a:ext uri="{9D8B030D-6E8A-4147-A177-3AD203B41FA5}">
                      <a16:colId xmlns:a16="http://schemas.microsoft.com/office/drawing/2014/main" val="2566980487"/>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399427430"/>
                  </a:ext>
                </a:extLst>
              </a:tr>
            </a:tbl>
          </a:graphicData>
        </a:graphic>
      </p:graphicFrame>
      <p:graphicFrame>
        <p:nvGraphicFramePr>
          <p:cNvPr id="28" name="Table 27">
            <a:extLst>
              <a:ext uri="{FF2B5EF4-FFF2-40B4-BE49-F238E27FC236}">
                <a16:creationId xmlns:a16="http://schemas.microsoft.com/office/drawing/2014/main" id="{9AB76F63-1A9C-4E21-BD99-108ED7474935}"/>
              </a:ext>
            </a:extLst>
          </p:cNvPr>
          <p:cNvGraphicFramePr>
            <a:graphicFrameLocks noGrp="1"/>
          </p:cNvGraphicFramePr>
          <p:nvPr>
            <p:extLst>
              <p:ext uri="{D42A27DB-BD31-4B8C-83A1-F6EECF244321}">
                <p14:modId xmlns:p14="http://schemas.microsoft.com/office/powerpoint/2010/main" val="3879592647"/>
              </p:ext>
            </p:extLst>
          </p:nvPr>
        </p:nvGraphicFramePr>
        <p:xfrm>
          <a:off x="2639681" y="6236318"/>
          <a:ext cx="8517269" cy="370840"/>
        </p:xfrm>
        <a:graphic>
          <a:graphicData uri="http://schemas.openxmlformats.org/drawingml/2006/table">
            <a:tbl>
              <a:tblPr>
                <a:tableStyleId>{5940675A-B579-460E-94D1-54222C63F5DA}</a:tableStyleId>
              </a:tblPr>
              <a:tblGrid>
                <a:gridCol w="8517269">
                  <a:extLst>
                    <a:ext uri="{9D8B030D-6E8A-4147-A177-3AD203B41FA5}">
                      <a16:colId xmlns:a16="http://schemas.microsoft.com/office/drawing/2014/main" val="2566980487"/>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399427430"/>
                  </a:ext>
                </a:extLst>
              </a:tr>
            </a:tbl>
          </a:graphicData>
        </a:graphic>
      </p:graphicFrame>
    </p:spTree>
    <p:extLst>
      <p:ext uri="{BB962C8B-B14F-4D97-AF65-F5344CB8AC3E}">
        <p14:creationId xmlns:p14="http://schemas.microsoft.com/office/powerpoint/2010/main" val="28165266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sp>
        <p:nvSpPr>
          <p:cNvPr id="37" name="object 6">
            <a:extLst>
              <a:ext uri="{FF2B5EF4-FFF2-40B4-BE49-F238E27FC236}">
                <a16:creationId xmlns:a16="http://schemas.microsoft.com/office/drawing/2014/main" id="{3ADE342A-2712-40B3-A20B-501FC235D372}"/>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38" name="object 4">
            <a:extLst>
              <a:ext uri="{FF2B5EF4-FFF2-40B4-BE49-F238E27FC236}">
                <a16:creationId xmlns:a16="http://schemas.microsoft.com/office/drawing/2014/main" id="{F30BF53B-16E4-4BA0-B8E7-FEAF4992E34B}"/>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39" name="object 5">
            <a:extLst>
              <a:ext uri="{FF2B5EF4-FFF2-40B4-BE49-F238E27FC236}">
                <a16:creationId xmlns:a16="http://schemas.microsoft.com/office/drawing/2014/main" id="{6948A389-74D6-435E-9CA7-E47E247591A1}"/>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1" name="object 17">
            <a:extLst>
              <a:ext uri="{FF2B5EF4-FFF2-40B4-BE49-F238E27FC236}">
                <a16:creationId xmlns:a16="http://schemas.microsoft.com/office/drawing/2014/main" id="{E57C94F8-C1B3-417A-B021-00926C932E54}"/>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2" name="object 18">
            <a:extLst>
              <a:ext uri="{FF2B5EF4-FFF2-40B4-BE49-F238E27FC236}">
                <a16:creationId xmlns:a16="http://schemas.microsoft.com/office/drawing/2014/main" id="{3F19660D-BA04-41CC-A6D4-A14982D8F3BC}"/>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3" name="TextBox 10">
            <a:extLst>
              <a:ext uri="{FF2B5EF4-FFF2-40B4-BE49-F238E27FC236}">
                <a16:creationId xmlns:a16="http://schemas.microsoft.com/office/drawing/2014/main" id="{703C0C2F-C617-4260-83AF-5B492ECE96FD}"/>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4" name="object 2">
            <a:extLst>
              <a:ext uri="{FF2B5EF4-FFF2-40B4-BE49-F238E27FC236}">
                <a16:creationId xmlns:a16="http://schemas.microsoft.com/office/drawing/2014/main" id="{62FFD565-DC37-4708-8E9A-B439D6B7025A}"/>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78" name="Group 77">
            <a:extLst>
              <a:ext uri="{FF2B5EF4-FFF2-40B4-BE49-F238E27FC236}">
                <a16:creationId xmlns:a16="http://schemas.microsoft.com/office/drawing/2014/main" id="{80989B13-5B44-4B3E-88B8-9F477C030361}"/>
              </a:ext>
            </a:extLst>
          </p:cNvPr>
          <p:cNvGrpSpPr/>
          <p:nvPr/>
        </p:nvGrpSpPr>
        <p:grpSpPr>
          <a:xfrm>
            <a:off x="5057924" y="5287835"/>
            <a:ext cx="6102201" cy="209947"/>
            <a:chOff x="12173416" y="8951961"/>
            <a:chExt cx="10145247" cy="51319"/>
          </a:xfrm>
        </p:grpSpPr>
        <p:sp>
          <p:nvSpPr>
            <p:cNvPr id="79" name="object 23">
              <a:extLst>
                <a:ext uri="{FF2B5EF4-FFF2-40B4-BE49-F238E27FC236}">
                  <a16:creationId xmlns:a16="http://schemas.microsoft.com/office/drawing/2014/main" id="{4DBCC5C5-8061-485C-B8D9-857F271F74E4}"/>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0" name="object 23">
              <a:extLst>
                <a:ext uri="{FF2B5EF4-FFF2-40B4-BE49-F238E27FC236}">
                  <a16:creationId xmlns:a16="http://schemas.microsoft.com/office/drawing/2014/main" id="{272E1340-EF4B-4BE0-B476-8282940AF262}"/>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1" name="object 23">
              <a:extLst>
                <a:ext uri="{FF2B5EF4-FFF2-40B4-BE49-F238E27FC236}">
                  <a16:creationId xmlns:a16="http://schemas.microsoft.com/office/drawing/2014/main" id="{0C9B8815-7318-4567-9156-883529A4C5ED}"/>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82" name="object 23">
            <a:extLst>
              <a:ext uri="{FF2B5EF4-FFF2-40B4-BE49-F238E27FC236}">
                <a16:creationId xmlns:a16="http://schemas.microsoft.com/office/drawing/2014/main" id="{714CACCF-A696-4E67-80C0-5858C066E05A}"/>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3" name="object 6">
            <a:extLst>
              <a:ext uri="{FF2B5EF4-FFF2-40B4-BE49-F238E27FC236}">
                <a16:creationId xmlns:a16="http://schemas.microsoft.com/office/drawing/2014/main" id="{4BEA9F89-7508-40A9-A861-5B441F83E743}"/>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84" name="object 6">
            <a:extLst>
              <a:ext uri="{FF2B5EF4-FFF2-40B4-BE49-F238E27FC236}">
                <a16:creationId xmlns:a16="http://schemas.microsoft.com/office/drawing/2014/main" id="{5A52417A-DF47-47FD-9C5E-D26EBE8BA794}"/>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85" name="object 6">
            <a:extLst>
              <a:ext uri="{FF2B5EF4-FFF2-40B4-BE49-F238E27FC236}">
                <a16:creationId xmlns:a16="http://schemas.microsoft.com/office/drawing/2014/main" id="{60F5AFD7-B4EB-44D8-8058-CAFE301B20F0}"/>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86" name="object 6">
            <a:extLst>
              <a:ext uri="{FF2B5EF4-FFF2-40B4-BE49-F238E27FC236}">
                <a16:creationId xmlns:a16="http://schemas.microsoft.com/office/drawing/2014/main" id="{C5CB167A-C463-4CE3-BFFE-A12195830B00}"/>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87" name="Table 86">
            <a:extLst>
              <a:ext uri="{FF2B5EF4-FFF2-40B4-BE49-F238E27FC236}">
                <a16:creationId xmlns:a16="http://schemas.microsoft.com/office/drawing/2014/main" id="{7E6F168F-8BD2-4843-8C57-A2096052821C}"/>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8" name="Table 87">
            <a:extLst>
              <a:ext uri="{FF2B5EF4-FFF2-40B4-BE49-F238E27FC236}">
                <a16:creationId xmlns:a16="http://schemas.microsoft.com/office/drawing/2014/main" id="{4613A607-B644-4B61-9C6A-13DBFAAE9765}"/>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9" name="Table 88">
            <a:extLst>
              <a:ext uri="{FF2B5EF4-FFF2-40B4-BE49-F238E27FC236}">
                <a16:creationId xmlns:a16="http://schemas.microsoft.com/office/drawing/2014/main" id="{A8200629-DD6F-40DD-84A7-64BC42BEE57E}"/>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90" name="object 23">
            <a:extLst>
              <a:ext uri="{FF2B5EF4-FFF2-40B4-BE49-F238E27FC236}">
                <a16:creationId xmlns:a16="http://schemas.microsoft.com/office/drawing/2014/main" id="{7915465B-7560-4700-979C-28FB109194C6}"/>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91" name="Table 90">
            <a:extLst>
              <a:ext uri="{FF2B5EF4-FFF2-40B4-BE49-F238E27FC236}">
                <a16:creationId xmlns:a16="http://schemas.microsoft.com/office/drawing/2014/main" id="{A9DCC558-448B-4A8D-B38B-C2595E5FBEF7}"/>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92" name="Table 91">
            <a:extLst>
              <a:ext uri="{FF2B5EF4-FFF2-40B4-BE49-F238E27FC236}">
                <a16:creationId xmlns:a16="http://schemas.microsoft.com/office/drawing/2014/main" id="{4C0175B4-0230-4529-94CF-ECA30628006F}"/>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extLst>
      <p:ext uri="{BB962C8B-B14F-4D97-AF65-F5344CB8AC3E}">
        <p14:creationId xmlns:p14="http://schemas.microsoft.com/office/powerpoint/2010/main" val="39290296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05284" y="3228945"/>
            <a:ext cx="166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11</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9220948E-EE56-46E9-86FD-98649F0EB03B}"/>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F150976B-23BB-49B5-AB2F-DE585085E09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1707722E-70A3-4D3B-888C-E51CC41EA26B}"/>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A552249D-07DA-4C79-97D0-BE4D45F6C498}"/>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3B3401D5-E59C-45E1-8491-2BB066C5550B}"/>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extLst>
      <p:ext uri="{BB962C8B-B14F-4D97-AF65-F5344CB8AC3E}">
        <p14:creationId xmlns:p14="http://schemas.microsoft.com/office/powerpoint/2010/main" val="8620143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451" y="1002345"/>
            <a:ext cx="10183541" cy="4853311"/>
          </a:xfrm>
          <a:prstGeom prst="rect">
            <a:avLst/>
          </a:prstGeom>
          <a:solidFill>
            <a:srgbClr val="6DBE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900" dirty="0">
              <a:latin typeface="Montserrat" panose="00000500000000000000" pitchFamily="2" charset="0"/>
            </a:endParaRPr>
          </a:p>
        </p:txBody>
      </p:sp>
      <p:sp>
        <p:nvSpPr>
          <p:cNvPr id="2" name="TextBox 18"/>
          <p:cNvSpPr txBox="1">
            <a:spLocks noChangeArrowheads="1"/>
          </p:cNvSpPr>
          <p:nvPr/>
        </p:nvSpPr>
        <p:spPr bwMode="auto">
          <a:xfrm>
            <a:off x="3358339" y="2875147"/>
            <a:ext cx="5469767" cy="115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899" dirty="0">
                <a:solidFill>
                  <a:schemeClr val="bg1"/>
                </a:solidFill>
                <a:latin typeface="Montserrat" pitchFamily="2" charset="0"/>
              </a:rPr>
              <a:t>SESSION  </a:t>
            </a:r>
            <a:r>
              <a:rPr lang="en-US" altLang="en-US" sz="6899" b="1" dirty="0">
                <a:solidFill>
                  <a:schemeClr val="bg1"/>
                </a:solidFill>
                <a:latin typeface="Montserrat" pitchFamily="2" charset="0"/>
              </a:rPr>
              <a:t>12</a:t>
            </a:r>
            <a:endParaRPr lang="tr-TR" altLang="en-US" sz="6899" b="1" dirty="0">
              <a:solidFill>
                <a:schemeClr val="bg1"/>
              </a:solidFill>
              <a:latin typeface="Montserrat" pitchFamily="2" charset="0"/>
            </a:endParaRPr>
          </a:p>
        </p:txBody>
      </p:sp>
    </p:spTree>
    <p:extLst>
      <p:ext uri="{BB962C8B-B14F-4D97-AF65-F5344CB8AC3E}">
        <p14:creationId xmlns:p14="http://schemas.microsoft.com/office/powerpoint/2010/main" val="1578661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35261" y="3228944"/>
            <a:ext cx="16209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7</a:t>
            </a:r>
            <a:endParaRPr lang="tr-TR" altLang="en-US" sz="2000" b="1" dirty="0">
              <a:solidFill>
                <a:schemeClr val="bg1"/>
              </a:solidFill>
              <a:latin typeface="Montserrat" pitchFamily="2" charset="0"/>
            </a:endParaRPr>
          </a:p>
        </p:txBody>
      </p:sp>
      <p:sp>
        <p:nvSpPr>
          <p:cNvPr id="7" name="object 5"/>
          <p:cNvSpPr txBox="1"/>
          <p:nvPr/>
        </p:nvSpPr>
        <p:spPr>
          <a:xfrm>
            <a:off x="2642304" y="2094614"/>
            <a:ext cx="8514646" cy="2935756"/>
          </a:xfrm>
          <a:prstGeom prst="rect">
            <a:avLst/>
          </a:prstGeom>
        </p:spPr>
        <p:txBody>
          <a:bodyPr vert="horz" wrap="square" lIns="0" tIns="0" rIns="0" bIns="0" rtlCol="0">
            <a:noAutofit/>
          </a:bodyPr>
          <a:lstStyle/>
          <a:p>
            <a:pPr marL="6349"/>
            <a:r>
              <a:rPr lang="en-US" sz="1200" b="1" dirty="0">
                <a:latin typeface="Montserrat" panose="00000500000000000000" pitchFamily="2" charset="0"/>
                <a:cs typeface="Arial"/>
              </a:rPr>
              <a:t>Substituting whole wheat flour for white all-purpose flour in a recipe?</a:t>
            </a:r>
            <a:endParaRPr lang="en-US" sz="1200" dirty="0">
              <a:latin typeface="Montserrat" panose="00000500000000000000" pitchFamily="2" charset="0"/>
              <a:cs typeface="Arial"/>
            </a:endParaRPr>
          </a:p>
          <a:p>
            <a:endParaRPr lang="en-US" sz="1200" dirty="0">
              <a:latin typeface="Montserrat" panose="00000500000000000000" pitchFamily="2" charset="0"/>
            </a:endParaRPr>
          </a:p>
          <a:p>
            <a:pPr marL="6349" marR="46981"/>
            <a:r>
              <a:rPr lang="en-US" sz="1200" dirty="0">
                <a:latin typeface="Montserrat" panose="00000500000000000000" pitchFamily="2" charset="0"/>
                <a:cs typeface="Arial"/>
              </a:rPr>
              <a:t>For each cup of white all-purpose flour, you can often substitute 1/2 cup of whole wheat flour plus 1/2 cup of all-purpose flour. Substituting equal amounts of whole wheat flour for all-purpose flour doesn't work as well. The resulting product is likely to have less volume and a coarser texture.</a:t>
            </a:r>
          </a:p>
          <a:p>
            <a:pPr>
              <a:spcBef>
                <a:spcPts val="13"/>
              </a:spcBef>
            </a:pPr>
            <a:endParaRPr lang="en-US" sz="1200" dirty="0">
              <a:latin typeface="Montserrat" panose="00000500000000000000" pitchFamily="2" charset="0"/>
            </a:endParaRPr>
          </a:p>
          <a:p>
            <a:pPr>
              <a:spcBef>
                <a:spcPts val="13"/>
              </a:spcBef>
            </a:pPr>
            <a:endParaRPr lang="en-US" sz="1200" dirty="0">
              <a:latin typeface="Montserrat" panose="00000500000000000000" pitchFamily="2" charset="0"/>
            </a:endParaRPr>
          </a:p>
          <a:p>
            <a:pPr marL="6349"/>
            <a:r>
              <a:rPr lang="en-US" sz="1200" b="1" dirty="0">
                <a:latin typeface="Montserrat" panose="00000500000000000000" pitchFamily="2" charset="0"/>
                <a:cs typeface="Arial"/>
              </a:rPr>
              <a:t>Substituting Oil for a Solid Shortening</a:t>
            </a:r>
            <a:endParaRPr lang="en-US" sz="1200" dirty="0">
              <a:latin typeface="Montserrat" panose="00000500000000000000" pitchFamily="2" charset="0"/>
            </a:endParaRPr>
          </a:p>
          <a:p>
            <a:endParaRPr lang="en-US" sz="1200" dirty="0">
              <a:latin typeface="Montserrat" panose="00000500000000000000" pitchFamily="2" charset="0"/>
            </a:endParaRPr>
          </a:p>
          <a:p>
            <a:pPr marL="6349" marR="6349"/>
            <a:r>
              <a:rPr lang="en-US" sz="1200" dirty="0">
                <a:latin typeface="Montserrat" panose="00000500000000000000" pitchFamily="2" charset="0"/>
                <a:cs typeface="Arial"/>
              </a:rPr>
              <a:t>There is no standard procedure to substitute oil for a solid shortening in baked products. While oil is 100% fat, butter, margarine and other solid shortenings are lower in fat on a volume for volume basis. Solid shortening helps incorporate air into the batter when it is whipped with other ingredients such as sugar and eggs. </a:t>
            </a:r>
            <a:br>
              <a:rPr lang="en-US" sz="1200" dirty="0">
                <a:latin typeface="Montserrat" panose="00000500000000000000" pitchFamily="2" charset="0"/>
                <a:cs typeface="Arial"/>
              </a:rPr>
            </a:br>
            <a:r>
              <a:rPr lang="en-US" sz="1200" dirty="0">
                <a:latin typeface="Montserrat" panose="00000500000000000000" pitchFamily="2" charset="0"/>
                <a:cs typeface="Arial"/>
              </a:rPr>
              <a:t>This procedure is often referred to as "creaming." If you try to cream ingredients with oil, your baked product </a:t>
            </a:r>
            <a:br>
              <a:rPr lang="en-US" sz="1200" dirty="0">
                <a:latin typeface="Montserrat" panose="00000500000000000000" pitchFamily="2" charset="0"/>
                <a:cs typeface="Arial"/>
              </a:rPr>
            </a:br>
            <a:r>
              <a:rPr lang="en-US" sz="1200" dirty="0">
                <a:latin typeface="Montserrat" panose="00000500000000000000" pitchFamily="2" charset="0"/>
                <a:cs typeface="Arial"/>
              </a:rPr>
              <a:t>is likely to be more compact and oily in texture. Your best bet is to check with the companies that make oil, most have toll-free numbers or addresses that you can contact for more information and recipes. </a:t>
            </a:r>
            <a:br>
              <a:rPr lang="en-US" sz="1200" dirty="0">
                <a:latin typeface="Montserrat" panose="00000500000000000000" pitchFamily="2" charset="0"/>
                <a:cs typeface="Arial"/>
              </a:rPr>
            </a:br>
            <a:r>
              <a:rPr lang="en-US" sz="1200" dirty="0">
                <a:latin typeface="Montserrat" panose="00000500000000000000" pitchFamily="2" charset="0"/>
                <a:cs typeface="Arial"/>
              </a:rPr>
              <a:t>Also, check your cookbooks, the library and the internet for recipes that use oil.</a:t>
            </a:r>
          </a:p>
          <a:p>
            <a:pPr marL="6349" marR="6349"/>
            <a:endParaRPr lang="en-US" sz="1200" dirty="0">
              <a:latin typeface="Montserrat" panose="00000500000000000000" pitchFamily="2" charset="0"/>
              <a:cs typeface="Arial"/>
            </a:endParaRPr>
          </a:p>
        </p:txBody>
      </p:sp>
      <p:sp>
        <p:nvSpPr>
          <p:cNvPr id="9" name="object 2"/>
          <p:cNvSpPr txBox="1">
            <a:spLocks noChangeArrowheads="1"/>
          </p:cNvSpPr>
          <p:nvPr/>
        </p:nvSpPr>
        <p:spPr bwMode="auto">
          <a:xfrm>
            <a:off x="2642303" y="1085046"/>
            <a:ext cx="266471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Preparation</a:t>
            </a:r>
          </a:p>
        </p:txBody>
      </p:sp>
      <p:sp>
        <p:nvSpPr>
          <p:cNvPr id="10" name="object 5"/>
          <p:cNvSpPr txBox="1"/>
          <p:nvPr/>
        </p:nvSpPr>
        <p:spPr>
          <a:xfrm>
            <a:off x="2642303" y="6342098"/>
            <a:ext cx="4562080" cy="134902"/>
          </a:xfrm>
          <a:prstGeom prst="rect">
            <a:avLst/>
          </a:prstGeom>
        </p:spPr>
        <p:txBody>
          <a:bodyPr vert="horz" wrap="square" lIns="0" tIns="0" rIns="0" bIns="0" rtlCol="0">
            <a:noAutofit/>
          </a:bodyPr>
          <a:lstStyle/>
          <a:p>
            <a:pPr marL="6349"/>
            <a:r>
              <a:rPr sz="1000" i="1" dirty="0">
                <a:latin typeface="Montserrat" panose="00000500000000000000" pitchFamily="2" charset="0"/>
                <a:cs typeface="Arial"/>
              </a:rPr>
              <a:t>Al</a:t>
            </a:r>
            <a:r>
              <a:rPr sz="1000" i="1" spc="-2" dirty="0">
                <a:latin typeface="Montserrat" panose="00000500000000000000" pitchFamily="2" charset="0"/>
                <a:cs typeface="Arial"/>
              </a:rPr>
              <a:t>i</a:t>
            </a:r>
            <a:r>
              <a:rPr sz="1000" i="1" dirty="0">
                <a:latin typeface="Montserrat" panose="00000500000000000000" pitchFamily="2" charset="0"/>
                <a:cs typeface="Arial"/>
              </a:rPr>
              <a:t>ce</a:t>
            </a:r>
            <a:r>
              <a:rPr sz="1000" i="1" spc="-2" dirty="0">
                <a:latin typeface="Montserrat" panose="00000500000000000000" pitchFamily="2" charset="0"/>
                <a:cs typeface="Arial"/>
              </a:rPr>
              <a:t> </a:t>
            </a:r>
            <a:r>
              <a:rPr sz="1000" i="1" dirty="0">
                <a:latin typeface="Montserrat" panose="00000500000000000000" pitchFamily="2" charset="0"/>
                <a:cs typeface="Arial"/>
              </a:rPr>
              <a:t>He</a:t>
            </a:r>
            <a:r>
              <a:rPr sz="1000" i="1" spc="2" dirty="0">
                <a:latin typeface="Montserrat" panose="00000500000000000000" pitchFamily="2" charset="0"/>
                <a:cs typeface="Arial"/>
              </a:rPr>
              <a:t>n</a:t>
            </a:r>
            <a:r>
              <a:rPr sz="1000" i="1" dirty="0">
                <a:latin typeface="Montserrat" panose="00000500000000000000" pitchFamily="2" charset="0"/>
                <a:cs typeface="Arial"/>
              </a:rPr>
              <a:t>n</a:t>
            </a:r>
            <a:r>
              <a:rPr sz="1000" i="1" spc="-5" dirty="0">
                <a:latin typeface="Montserrat" panose="00000500000000000000" pitchFamily="2" charset="0"/>
                <a:cs typeface="Arial"/>
              </a:rPr>
              <a:t>e</a:t>
            </a:r>
            <a:r>
              <a:rPr sz="1000" i="1" spc="-10" dirty="0">
                <a:latin typeface="Montserrat" panose="00000500000000000000" pitchFamily="2" charset="0"/>
                <a:cs typeface="Arial"/>
              </a:rPr>
              <a:t>m</a:t>
            </a:r>
            <a:r>
              <a:rPr sz="1000" i="1" dirty="0">
                <a:latin typeface="Montserrat" panose="00000500000000000000" pitchFamily="2" charset="0"/>
                <a:cs typeface="Arial"/>
              </a:rPr>
              <a:t>an,</a:t>
            </a:r>
            <a:r>
              <a:rPr sz="1000" i="1" spc="-15" dirty="0">
                <a:latin typeface="Montserrat" panose="00000500000000000000" pitchFamily="2" charset="0"/>
                <a:cs typeface="Arial"/>
              </a:rPr>
              <a:t> </a:t>
            </a:r>
            <a:r>
              <a:rPr sz="1000" i="1" spc="-2" dirty="0">
                <a:latin typeface="Montserrat" panose="00000500000000000000" pitchFamily="2" charset="0"/>
                <a:cs typeface="Arial"/>
              </a:rPr>
              <a:t>M</a:t>
            </a:r>
            <a:r>
              <a:rPr sz="1000" i="1" dirty="0">
                <a:latin typeface="Montserrat" panose="00000500000000000000" pitchFamily="2" charset="0"/>
                <a:cs typeface="Arial"/>
              </a:rPr>
              <a:t>S,</a:t>
            </a:r>
            <a:r>
              <a:rPr sz="1000" i="1" spc="7" dirty="0">
                <a:latin typeface="Montserrat" panose="00000500000000000000" pitchFamily="2" charset="0"/>
                <a:cs typeface="Arial"/>
              </a:rPr>
              <a:t> </a:t>
            </a:r>
            <a:r>
              <a:rPr sz="1000" i="1" dirty="0">
                <a:latin typeface="Montserrat" panose="00000500000000000000" pitchFamily="2" charset="0"/>
                <a:cs typeface="Arial"/>
              </a:rPr>
              <a:t>R</a:t>
            </a:r>
            <a:r>
              <a:rPr sz="1000" i="1" spc="-2" dirty="0">
                <a:latin typeface="Montserrat" panose="00000500000000000000" pitchFamily="2" charset="0"/>
                <a:cs typeface="Arial"/>
              </a:rPr>
              <a:t>D</a:t>
            </a:r>
            <a:r>
              <a:rPr sz="1000" i="1" dirty="0">
                <a:latin typeface="Montserrat" panose="00000500000000000000" pitchFamily="2" charset="0"/>
                <a:cs typeface="Arial"/>
              </a:rPr>
              <a:t>,</a:t>
            </a:r>
            <a:r>
              <a:rPr sz="1000" i="1" spc="2" dirty="0">
                <a:latin typeface="Montserrat" panose="00000500000000000000" pitchFamily="2" charset="0"/>
                <a:cs typeface="Arial"/>
              </a:rPr>
              <a:t> </a:t>
            </a:r>
            <a:r>
              <a:rPr sz="1000" i="1" dirty="0">
                <a:latin typeface="Montserrat" panose="00000500000000000000" pitchFamily="2" charset="0"/>
                <a:cs typeface="Arial"/>
              </a:rPr>
              <a:t>U</a:t>
            </a:r>
            <a:r>
              <a:rPr sz="1000" i="1" spc="-2" dirty="0">
                <a:latin typeface="Montserrat" panose="00000500000000000000" pitchFamily="2" charset="0"/>
                <a:cs typeface="Arial"/>
              </a:rPr>
              <a:t>N</a:t>
            </a:r>
            <a:r>
              <a:rPr sz="1000" i="1" dirty="0">
                <a:latin typeface="Montserrat" panose="00000500000000000000" pitchFamily="2" charset="0"/>
                <a:cs typeface="Arial"/>
              </a:rPr>
              <a:t>L</a:t>
            </a:r>
            <a:r>
              <a:rPr sz="1000" i="1" spc="-15" dirty="0">
                <a:latin typeface="Montserrat" panose="00000500000000000000" pitchFamily="2" charset="0"/>
                <a:cs typeface="Arial"/>
              </a:rPr>
              <a:t> </a:t>
            </a:r>
            <a:r>
              <a:rPr sz="1000" i="1" dirty="0">
                <a:latin typeface="Montserrat" panose="00000500000000000000" pitchFamily="2" charset="0"/>
                <a:cs typeface="Arial"/>
              </a:rPr>
              <a:t>Ext</a:t>
            </a:r>
            <a:r>
              <a:rPr sz="1000" i="1" spc="2" dirty="0">
                <a:latin typeface="Montserrat" panose="00000500000000000000" pitchFamily="2" charset="0"/>
                <a:cs typeface="Arial"/>
              </a:rPr>
              <a:t>e</a:t>
            </a:r>
            <a:r>
              <a:rPr sz="1000" i="1" dirty="0">
                <a:latin typeface="Montserrat" panose="00000500000000000000" pitchFamily="2" charset="0"/>
                <a:cs typeface="Arial"/>
              </a:rPr>
              <a:t>nsion</a:t>
            </a:r>
            <a:r>
              <a:rPr sz="1000" i="1" spc="-15" dirty="0">
                <a:latin typeface="Montserrat" panose="00000500000000000000" pitchFamily="2" charset="0"/>
                <a:cs typeface="Arial"/>
              </a:rPr>
              <a:t> </a:t>
            </a:r>
            <a:r>
              <a:rPr sz="1000" i="1" dirty="0">
                <a:latin typeface="Montserrat" panose="00000500000000000000" pitchFamily="2" charset="0"/>
                <a:cs typeface="Arial"/>
              </a:rPr>
              <a:t>in</a:t>
            </a:r>
            <a:r>
              <a:rPr sz="1000" i="1" spc="-5" dirty="0">
                <a:latin typeface="Montserrat" panose="00000500000000000000" pitchFamily="2" charset="0"/>
                <a:cs typeface="Arial"/>
              </a:rPr>
              <a:t> </a:t>
            </a:r>
            <a:r>
              <a:rPr sz="1000" i="1" dirty="0">
                <a:latin typeface="Montserrat" panose="00000500000000000000" pitchFamily="2" charset="0"/>
                <a:cs typeface="Arial"/>
              </a:rPr>
              <a:t>Lancast</a:t>
            </a:r>
            <a:r>
              <a:rPr sz="1000" i="1" spc="-2" dirty="0">
                <a:latin typeface="Montserrat" panose="00000500000000000000" pitchFamily="2" charset="0"/>
                <a:cs typeface="Arial"/>
              </a:rPr>
              <a:t>e</a:t>
            </a:r>
            <a:r>
              <a:rPr sz="1000" i="1" dirty="0">
                <a:latin typeface="Montserrat" panose="00000500000000000000" pitchFamily="2" charset="0"/>
                <a:cs typeface="Arial"/>
              </a:rPr>
              <a:t>r</a:t>
            </a:r>
            <a:r>
              <a:rPr sz="1000" i="1" spc="-20" dirty="0">
                <a:latin typeface="Montserrat" panose="00000500000000000000" pitchFamily="2" charset="0"/>
                <a:cs typeface="Arial"/>
              </a:rPr>
              <a:t> </a:t>
            </a:r>
            <a:r>
              <a:rPr sz="1000" i="1" dirty="0">
                <a:latin typeface="Montserrat" panose="00000500000000000000" pitchFamily="2" charset="0"/>
                <a:cs typeface="Arial"/>
              </a:rPr>
              <a:t>Co</a:t>
            </a:r>
            <a:r>
              <a:rPr sz="1000" i="1" spc="2" dirty="0">
                <a:latin typeface="Montserrat" panose="00000500000000000000" pitchFamily="2" charset="0"/>
                <a:cs typeface="Arial"/>
              </a:rPr>
              <a:t>u</a:t>
            </a:r>
            <a:r>
              <a:rPr sz="1000" i="1" dirty="0">
                <a:latin typeface="Montserrat" panose="00000500000000000000" pitchFamily="2" charset="0"/>
                <a:cs typeface="Arial"/>
              </a:rPr>
              <a:t>nty</a:t>
            </a:r>
            <a:endParaRPr sz="1000" dirty="0">
              <a:latin typeface="Montserrat" panose="00000500000000000000" pitchFamily="2" charset="0"/>
              <a:cs typeface="Arial"/>
            </a:endParaRPr>
          </a:p>
        </p:txBody>
      </p:sp>
    </p:spTree>
    <p:extLst>
      <p:ext uri="{BB962C8B-B14F-4D97-AF65-F5344CB8AC3E}">
        <p14:creationId xmlns:p14="http://schemas.microsoft.com/office/powerpoint/2010/main" val="22634273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7"/>
          <p:cNvSpPr txBox="1">
            <a:spLocks noChangeArrowheads="1"/>
          </p:cNvSpPr>
          <p:nvPr/>
        </p:nvSpPr>
        <p:spPr bwMode="auto">
          <a:xfrm rot="-5400000">
            <a:off x="680437" y="3224520"/>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graphicFrame>
        <p:nvGraphicFramePr>
          <p:cNvPr id="22" name="Table 21">
            <a:extLst>
              <a:ext uri="{FF2B5EF4-FFF2-40B4-BE49-F238E27FC236}">
                <a16:creationId xmlns:a16="http://schemas.microsoft.com/office/drawing/2014/main" id="{EC2AF219-5113-4EE5-8DFE-A13F2AF7103A}"/>
              </a:ext>
            </a:extLst>
          </p:cNvPr>
          <p:cNvGraphicFramePr>
            <a:graphicFrameLocks noGrp="1"/>
          </p:cNvGraphicFramePr>
          <p:nvPr>
            <p:extLst>
              <p:ext uri="{D42A27DB-BD31-4B8C-83A1-F6EECF244321}">
                <p14:modId xmlns:p14="http://schemas.microsoft.com/office/powerpoint/2010/main" val="1341108682"/>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
        <p:nvSpPr>
          <p:cNvPr id="23" name="object 18">
            <a:extLst>
              <a:ext uri="{FF2B5EF4-FFF2-40B4-BE49-F238E27FC236}">
                <a16:creationId xmlns:a16="http://schemas.microsoft.com/office/drawing/2014/main" id="{C19F57FB-C667-4776-A334-0E315B970EF6}"/>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4" name="object 19">
            <a:extLst>
              <a:ext uri="{FF2B5EF4-FFF2-40B4-BE49-F238E27FC236}">
                <a16:creationId xmlns:a16="http://schemas.microsoft.com/office/drawing/2014/main" id="{8275BBFD-4594-4A04-853B-AE7088D1B943}"/>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5" name="object 2">
            <a:extLst>
              <a:ext uri="{FF2B5EF4-FFF2-40B4-BE49-F238E27FC236}">
                <a16:creationId xmlns:a16="http://schemas.microsoft.com/office/drawing/2014/main" id="{65DE451C-4FA0-4E65-92B0-9BB07D493320}"/>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6" name="object 4">
            <a:extLst>
              <a:ext uri="{FF2B5EF4-FFF2-40B4-BE49-F238E27FC236}">
                <a16:creationId xmlns:a16="http://schemas.microsoft.com/office/drawing/2014/main" id="{14C5C72F-4AB0-4049-A8EE-1A231C0B551C}"/>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7" name="object 4">
            <a:extLst>
              <a:ext uri="{FF2B5EF4-FFF2-40B4-BE49-F238E27FC236}">
                <a16:creationId xmlns:a16="http://schemas.microsoft.com/office/drawing/2014/main" id="{88B38A86-85BD-447D-BC64-A6D0F8A5EB04}"/>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Tree>
    <p:extLst>
      <p:ext uri="{BB962C8B-B14F-4D97-AF65-F5344CB8AC3E}">
        <p14:creationId xmlns:p14="http://schemas.microsoft.com/office/powerpoint/2010/main" val="25834283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15" name="object 6">
            <a:extLst>
              <a:ext uri="{FF2B5EF4-FFF2-40B4-BE49-F238E27FC236}">
                <a16:creationId xmlns:a16="http://schemas.microsoft.com/office/drawing/2014/main" id="{239E1EB0-63D7-4910-AC46-82D4B165FEB2}"/>
              </a:ext>
            </a:extLst>
          </p:cNvPr>
          <p:cNvSpPr txBox="1"/>
          <p:nvPr/>
        </p:nvSpPr>
        <p:spPr>
          <a:xfrm>
            <a:off x="2609057" y="3600042"/>
            <a:ext cx="8550275" cy="1519647"/>
          </a:xfrm>
          <a:prstGeom prst="rect">
            <a:avLst/>
          </a:prstGeom>
        </p:spPr>
        <p:txBody>
          <a:bodyPr vert="horz" wrap="square" lIns="0" tIns="0" rIns="0" bIns="0" rtlCol="0">
            <a:noAutofit/>
          </a:bodyPr>
          <a:lstStyle/>
          <a:p>
            <a:pPr marL="6351" marR="6351" defTabSz="457189">
              <a:lnSpc>
                <a:spcPct val="112900"/>
              </a:lnSpc>
              <a:spcAft>
                <a:spcPts val="600"/>
              </a:spcAft>
            </a:pPr>
            <a:r>
              <a:rPr sz="1200" i="1" spc="-20" dirty="0">
                <a:solidFill>
                  <a:srgbClr val="000000"/>
                </a:solidFill>
                <a:latin typeface="Montserrat" panose="00000500000000000000" pitchFamily="2" charset="0"/>
                <a:cs typeface="Arial"/>
              </a:rPr>
              <a:t>What tangible results have you seen (weight, energy level, reduced health concerns, cooking frequency, food choices, etc.)?</a:t>
            </a:r>
            <a:endParaRPr sz="1200" spc="-20" dirty="0">
              <a:solidFill>
                <a:srgbClr val="000000"/>
              </a:solidFill>
              <a:latin typeface="Montserrat" panose="00000500000000000000" pitchFamily="2" charset="0"/>
              <a:cs typeface="Arial"/>
            </a:endParaRPr>
          </a:p>
          <a:p>
            <a:pPr defTabSz="457189">
              <a:lnSpc>
                <a:spcPts val="500"/>
              </a:lnSpc>
              <a:spcAft>
                <a:spcPts val="600"/>
              </a:spcAft>
            </a:pPr>
            <a:endParaRPr sz="1200" spc="-20" dirty="0">
              <a:solidFill>
                <a:srgbClr val="000000"/>
              </a:solidFill>
              <a:latin typeface="Calibri"/>
            </a:endParaRPr>
          </a:p>
          <a:p>
            <a:pPr defTabSz="457189">
              <a:lnSpc>
                <a:spcPts val="500"/>
              </a:lnSpc>
              <a:spcBef>
                <a:spcPts val="10"/>
              </a:spcBef>
              <a:spcAft>
                <a:spcPts val="600"/>
              </a:spcAft>
            </a:pPr>
            <a:endParaRPr sz="1200" spc="-20" dirty="0">
              <a:solidFill>
                <a:srgbClr val="000000"/>
              </a:solidFill>
              <a:latin typeface="Calibri"/>
            </a:endParaRPr>
          </a:p>
          <a:p>
            <a:pPr marL="6351" defTabSz="457189">
              <a:spcAft>
                <a:spcPts val="600"/>
              </a:spcAft>
            </a:pPr>
            <a:r>
              <a:rPr sz="1200" i="1" spc="-20" dirty="0">
                <a:solidFill>
                  <a:srgbClr val="000000"/>
                </a:solidFill>
                <a:latin typeface="Montserrat" panose="00000500000000000000" pitchFamily="2" charset="0"/>
                <a:cs typeface="Arial"/>
              </a:rPr>
              <a:t>Do you know someone else who would benefit from this type of nutritional coaching?</a:t>
            </a:r>
            <a:endParaRPr sz="1200" spc="-20" dirty="0">
              <a:solidFill>
                <a:srgbClr val="000000"/>
              </a:solidFill>
              <a:latin typeface="Calibri"/>
            </a:endParaRPr>
          </a:p>
          <a:p>
            <a:pPr defTabSz="457189">
              <a:lnSpc>
                <a:spcPts val="500"/>
              </a:lnSpc>
              <a:spcAft>
                <a:spcPts val="600"/>
              </a:spcAft>
            </a:pPr>
            <a:endParaRPr lang="en-US" sz="1200" spc="-20" dirty="0">
              <a:solidFill>
                <a:srgbClr val="000000"/>
              </a:solidFill>
              <a:latin typeface="Calibri"/>
            </a:endParaRPr>
          </a:p>
          <a:p>
            <a:pPr defTabSz="457189">
              <a:lnSpc>
                <a:spcPts val="500"/>
              </a:lnSpc>
              <a:spcBef>
                <a:spcPts val="12"/>
              </a:spcBef>
              <a:spcAft>
                <a:spcPts val="600"/>
              </a:spcAft>
            </a:pPr>
            <a:endParaRPr sz="1200" spc="-20" dirty="0">
              <a:solidFill>
                <a:srgbClr val="000000"/>
              </a:solidFill>
              <a:latin typeface="Calibri"/>
            </a:endParaRPr>
          </a:p>
          <a:p>
            <a:pPr marL="6351" defTabSz="457189">
              <a:spcAft>
                <a:spcPts val="600"/>
              </a:spcAft>
            </a:pPr>
            <a:r>
              <a:rPr sz="1200" i="1" spc="-26" dirty="0">
                <a:solidFill>
                  <a:srgbClr val="000000"/>
                </a:solidFill>
                <a:latin typeface="Montserrat" panose="00000500000000000000" pitchFamily="2" charset="0"/>
                <a:cs typeface="Arial"/>
              </a:rPr>
              <a:t>What kind of events would you like to participate in (cooking, yoga, running, meditation)?</a:t>
            </a:r>
            <a:endParaRPr sz="1200" spc="-26" dirty="0">
              <a:solidFill>
                <a:srgbClr val="000000"/>
              </a:solidFill>
              <a:latin typeface="Montserrat" panose="00000500000000000000" pitchFamily="2" charset="0"/>
              <a:cs typeface="Arial"/>
            </a:endParaRPr>
          </a:p>
        </p:txBody>
      </p:sp>
      <p:sp>
        <p:nvSpPr>
          <p:cNvPr id="16" name="TextBox 10">
            <a:extLst>
              <a:ext uri="{FF2B5EF4-FFF2-40B4-BE49-F238E27FC236}">
                <a16:creationId xmlns:a16="http://schemas.microsoft.com/office/drawing/2014/main" id="{78921B69-489F-4E71-BEB2-0488B559F1C5}"/>
              </a:ext>
            </a:extLst>
          </p:cNvPr>
          <p:cNvSpPr txBox="1">
            <a:spLocks noChangeArrowheads="1"/>
          </p:cNvSpPr>
          <p:nvPr/>
        </p:nvSpPr>
        <p:spPr bwMode="auto">
          <a:xfrm>
            <a:off x="9051768" y="108766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Assessment</a:t>
            </a:r>
          </a:p>
        </p:txBody>
      </p:sp>
      <p:sp>
        <p:nvSpPr>
          <p:cNvPr id="19" name="object 2">
            <a:extLst>
              <a:ext uri="{FF2B5EF4-FFF2-40B4-BE49-F238E27FC236}">
                <a16:creationId xmlns:a16="http://schemas.microsoft.com/office/drawing/2014/main" id="{7B4552D2-834A-467F-88DA-030075B24C2B}"/>
              </a:ext>
            </a:extLst>
          </p:cNvPr>
          <p:cNvSpPr txBox="1">
            <a:spLocks noChangeArrowheads="1"/>
          </p:cNvSpPr>
          <p:nvPr/>
        </p:nvSpPr>
        <p:spPr bwMode="auto">
          <a:xfrm>
            <a:off x="2624599" y="108558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Assessment</a:t>
            </a:r>
          </a:p>
        </p:txBody>
      </p:sp>
      <p:sp>
        <p:nvSpPr>
          <p:cNvPr id="22" name="object 5">
            <a:extLst>
              <a:ext uri="{FF2B5EF4-FFF2-40B4-BE49-F238E27FC236}">
                <a16:creationId xmlns:a16="http://schemas.microsoft.com/office/drawing/2014/main" id="{89C338F4-6273-4154-B28D-55C27C40F54D}"/>
              </a:ext>
            </a:extLst>
          </p:cNvPr>
          <p:cNvSpPr txBox="1"/>
          <p:nvPr/>
        </p:nvSpPr>
        <p:spPr>
          <a:xfrm>
            <a:off x="2609850" y="2087563"/>
            <a:ext cx="8550275" cy="949571"/>
          </a:xfrm>
          <a:prstGeom prst="rect">
            <a:avLst/>
          </a:prstGeom>
        </p:spPr>
        <p:txBody>
          <a:bodyPr vert="horz" wrap="square" lIns="0" tIns="0" rIns="0" bIns="0" rtlCol="0">
            <a:noAutofit/>
          </a:bodyPr>
          <a:lstStyle/>
          <a:p>
            <a:pPr marL="6351" defTabSz="457189"/>
            <a:r>
              <a:rPr lang="en-US" sz="1200" i="1" spc="-20" dirty="0">
                <a:solidFill>
                  <a:srgbClr val="000000"/>
                </a:solidFill>
                <a:latin typeface="Montserrat" panose="00000500000000000000" pitchFamily="2" charset="0"/>
                <a:cs typeface="Arial"/>
              </a:rPr>
              <a:t>6</a:t>
            </a:r>
            <a:r>
              <a:rPr sz="1200" i="1" spc="-20" dirty="0">
                <a:solidFill>
                  <a:srgbClr val="000000"/>
                </a:solidFill>
                <a:latin typeface="Montserrat" panose="00000500000000000000" pitchFamily="2" charset="0"/>
                <a:cs typeface="Arial"/>
              </a:rPr>
              <a:t> month interim assessment</a:t>
            </a:r>
            <a:endParaRPr sz="1200" spc="-20" dirty="0">
              <a:solidFill>
                <a:srgbClr val="000000"/>
              </a:solidFill>
              <a:latin typeface="Montserrat" panose="00000500000000000000" pitchFamily="2" charset="0"/>
              <a:cs typeface="Arial"/>
            </a:endParaRPr>
          </a:p>
          <a:p>
            <a:pPr defTabSz="457189">
              <a:lnSpc>
                <a:spcPts val="426"/>
              </a:lnSpc>
              <a:spcBef>
                <a:spcPts val="19"/>
              </a:spcBef>
            </a:pPr>
            <a:endParaRPr sz="1200" spc="-20" dirty="0">
              <a:solidFill>
                <a:srgbClr val="000000"/>
              </a:solidFill>
              <a:latin typeface="Calibri"/>
            </a:endParaRPr>
          </a:p>
          <a:p>
            <a:pPr defTabSz="457189">
              <a:lnSpc>
                <a:spcPts val="500"/>
              </a:lnSpc>
            </a:pPr>
            <a:endParaRPr sz="1200" spc="-20" dirty="0">
              <a:solidFill>
                <a:srgbClr val="000000"/>
              </a:solidFill>
              <a:latin typeface="Calibri"/>
            </a:endParaRPr>
          </a:p>
          <a:p>
            <a:pPr marL="6351" marR="6351" defTabSz="457189">
              <a:lnSpc>
                <a:spcPct val="113599"/>
              </a:lnSpc>
              <a:spcAft>
                <a:spcPts val="600"/>
              </a:spcAft>
              <a:tabLst>
                <a:tab pos="308603" algn="l"/>
                <a:tab pos="3543212" algn="l"/>
              </a:tabLst>
            </a:pPr>
            <a:r>
              <a:rPr sz="1200" i="1" spc="-20" dirty="0">
                <a:solidFill>
                  <a:srgbClr val="000000"/>
                </a:solidFill>
                <a:latin typeface="Montserrat" panose="00000500000000000000" pitchFamily="2" charset="0"/>
                <a:cs typeface="Arial"/>
              </a:rPr>
              <a:t>Name:  </a:t>
            </a:r>
            <a:r>
              <a:rPr sz="1200" i="1" u="sng" spc="-20" dirty="0">
                <a:solidFill>
                  <a:srgbClr val="000000"/>
                </a:solidFill>
                <a:latin typeface="Montserrat" panose="00000500000000000000" pitchFamily="2" charset="0"/>
                <a:cs typeface="Arial"/>
              </a:rPr>
              <a:t> </a:t>
            </a:r>
            <a:r>
              <a:rPr sz="1200" i="1" spc="-20" dirty="0">
                <a:solidFill>
                  <a:srgbClr val="000000"/>
                </a:solidFill>
                <a:latin typeface="Montserrat" panose="00000500000000000000" pitchFamily="2" charset="0"/>
                <a:cs typeface="Arial"/>
              </a:rPr>
              <a:t> </a:t>
            </a:r>
            <a:endParaRPr lang="en-US" sz="1200" i="1" spc="-20" dirty="0">
              <a:solidFill>
                <a:srgbClr val="000000"/>
              </a:solidFill>
              <a:latin typeface="Montserrat" panose="00000500000000000000" pitchFamily="2" charset="0"/>
              <a:cs typeface="Arial"/>
            </a:endParaRPr>
          </a:p>
          <a:p>
            <a:pPr marL="6351" marR="6351" defTabSz="457189">
              <a:lnSpc>
                <a:spcPct val="113599"/>
              </a:lnSpc>
              <a:spcAft>
                <a:spcPts val="300"/>
              </a:spcAft>
              <a:tabLst>
                <a:tab pos="308603" algn="l"/>
                <a:tab pos="3543212" algn="l"/>
              </a:tabLst>
            </a:pPr>
            <a:r>
              <a:rPr sz="1200" i="1" spc="-20" dirty="0">
                <a:solidFill>
                  <a:srgbClr val="000000"/>
                </a:solidFill>
                <a:latin typeface="Montserrat" panose="00000500000000000000" pitchFamily="2" charset="0"/>
                <a:cs typeface="Arial"/>
              </a:rPr>
              <a:t>Date:	</a:t>
            </a:r>
            <a:endParaRPr sz="1200" spc="-20" dirty="0">
              <a:solidFill>
                <a:srgbClr val="000000"/>
              </a:solidFill>
              <a:latin typeface="Montserrat" panose="00000500000000000000" pitchFamily="2" charset="0"/>
              <a:cs typeface="Arial"/>
            </a:endParaRPr>
          </a:p>
          <a:p>
            <a:pPr defTabSz="457189">
              <a:lnSpc>
                <a:spcPts val="500"/>
              </a:lnSpc>
            </a:pPr>
            <a:endParaRPr sz="1200" spc="-20" dirty="0">
              <a:solidFill>
                <a:srgbClr val="000000"/>
              </a:solidFill>
              <a:latin typeface="Calibri"/>
            </a:endParaRPr>
          </a:p>
          <a:p>
            <a:pPr defTabSz="457189">
              <a:lnSpc>
                <a:spcPts val="551"/>
              </a:lnSpc>
              <a:spcBef>
                <a:spcPts val="7"/>
              </a:spcBef>
            </a:pPr>
            <a:endParaRPr sz="1200" spc="-20" dirty="0">
              <a:solidFill>
                <a:srgbClr val="000000"/>
              </a:solidFill>
              <a:latin typeface="Calibri"/>
            </a:endParaRPr>
          </a:p>
          <a:p>
            <a:pPr marL="6351" defTabSz="457189"/>
            <a:r>
              <a:rPr sz="1200" i="1" spc="-20" dirty="0">
                <a:solidFill>
                  <a:srgbClr val="000000"/>
                </a:solidFill>
                <a:latin typeface="Montserrat" panose="00000500000000000000" pitchFamily="2" charset="0"/>
                <a:cs typeface="Arial"/>
              </a:rPr>
              <a:t>What good things have happened in the last three months?</a:t>
            </a:r>
            <a:endParaRPr sz="1200" spc="-20" dirty="0">
              <a:solidFill>
                <a:srgbClr val="000000"/>
              </a:solidFill>
              <a:latin typeface="Montserrat" panose="00000500000000000000" pitchFamily="2" charset="0"/>
              <a:cs typeface="Arial"/>
            </a:endParaRPr>
          </a:p>
        </p:txBody>
      </p:sp>
      <p:sp>
        <p:nvSpPr>
          <p:cNvPr id="23" name="object 10">
            <a:extLst>
              <a:ext uri="{FF2B5EF4-FFF2-40B4-BE49-F238E27FC236}">
                <a16:creationId xmlns:a16="http://schemas.microsoft.com/office/drawing/2014/main" id="{F33167E3-0890-4F97-A584-35CAB215F3BC}"/>
              </a:ext>
            </a:extLst>
          </p:cNvPr>
          <p:cNvSpPr/>
          <p:nvPr/>
        </p:nvSpPr>
        <p:spPr>
          <a:xfrm>
            <a:off x="4574074" y="2537771"/>
            <a:ext cx="6585260" cy="41171"/>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4" name="object 14">
            <a:extLst>
              <a:ext uri="{FF2B5EF4-FFF2-40B4-BE49-F238E27FC236}">
                <a16:creationId xmlns:a16="http://schemas.microsoft.com/office/drawing/2014/main" id="{8B318106-89A3-416F-B34E-9D23D9359A9C}"/>
              </a:ext>
            </a:extLst>
          </p:cNvPr>
          <p:cNvSpPr/>
          <p:nvPr/>
        </p:nvSpPr>
        <p:spPr>
          <a:xfrm>
            <a:off x="2609057" y="3536014"/>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5" name="object 14">
            <a:extLst>
              <a:ext uri="{FF2B5EF4-FFF2-40B4-BE49-F238E27FC236}">
                <a16:creationId xmlns:a16="http://schemas.microsoft.com/office/drawing/2014/main" id="{B56843C3-A71F-49C3-8E5A-4D8123AA99AC}"/>
              </a:ext>
            </a:extLst>
          </p:cNvPr>
          <p:cNvSpPr/>
          <p:nvPr/>
        </p:nvSpPr>
        <p:spPr>
          <a:xfrm>
            <a:off x="2624599" y="4297913"/>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6" name="object 14">
            <a:extLst>
              <a:ext uri="{FF2B5EF4-FFF2-40B4-BE49-F238E27FC236}">
                <a16:creationId xmlns:a16="http://schemas.microsoft.com/office/drawing/2014/main" id="{6401E28A-7F6C-404F-ABB3-2E005F90487E}"/>
              </a:ext>
            </a:extLst>
          </p:cNvPr>
          <p:cNvSpPr/>
          <p:nvPr/>
        </p:nvSpPr>
        <p:spPr>
          <a:xfrm>
            <a:off x="2624599" y="4841039"/>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7" name="object 14">
            <a:extLst>
              <a:ext uri="{FF2B5EF4-FFF2-40B4-BE49-F238E27FC236}">
                <a16:creationId xmlns:a16="http://schemas.microsoft.com/office/drawing/2014/main" id="{FDD097E3-F755-4E4D-A49E-15AE97DD969A}"/>
              </a:ext>
            </a:extLst>
          </p:cNvPr>
          <p:cNvSpPr/>
          <p:nvPr/>
        </p:nvSpPr>
        <p:spPr>
          <a:xfrm>
            <a:off x="2624599" y="5384165"/>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8" name="object 10">
            <a:extLst>
              <a:ext uri="{FF2B5EF4-FFF2-40B4-BE49-F238E27FC236}">
                <a16:creationId xmlns:a16="http://schemas.microsoft.com/office/drawing/2014/main" id="{AA838AB4-450C-40C3-B156-AAE474B28CFD}"/>
              </a:ext>
            </a:extLst>
          </p:cNvPr>
          <p:cNvSpPr/>
          <p:nvPr/>
        </p:nvSpPr>
        <p:spPr>
          <a:xfrm>
            <a:off x="4591280" y="2835198"/>
            <a:ext cx="6585260" cy="41171"/>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Tree>
    <p:extLst>
      <p:ext uri="{BB962C8B-B14F-4D97-AF65-F5344CB8AC3E}">
        <p14:creationId xmlns:p14="http://schemas.microsoft.com/office/powerpoint/2010/main" val="1496871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0437" y="3234282"/>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13" name="object 5">
            <a:extLst>
              <a:ext uri="{FF2B5EF4-FFF2-40B4-BE49-F238E27FC236}">
                <a16:creationId xmlns:a16="http://schemas.microsoft.com/office/drawing/2014/main" id="{4F69885A-E183-4AED-8AC8-CDF60F7E61BD}"/>
              </a:ext>
            </a:extLst>
          </p:cNvPr>
          <p:cNvSpPr txBox="1"/>
          <p:nvPr/>
        </p:nvSpPr>
        <p:spPr>
          <a:xfrm>
            <a:off x="2624599" y="2087564"/>
            <a:ext cx="8534734" cy="1354138"/>
          </a:xfrm>
          <a:prstGeom prst="rect">
            <a:avLst/>
          </a:prstGeom>
        </p:spPr>
        <p:txBody>
          <a:bodyPr vert="horz" wrap="square" lIns="0" tIns="0" rIns="0" bIns="0" rtlCol="0">
            <a:noAutofit/>
          </a:bodyPr>
          <a:lstStyle/>
          <a:p>
            <a:pPr marL="6351" defTabSz="457189"/>
            <a:r>
              <a:rPr sz="1200" i="1" spc="-26" dirty="0">
                <a:solidFill>
                  <a:srgbClr val="000000"/>
                </a:solidFill>
                <a:latin typeface="Montserrat" panose="00000500000000000000" pitchFamily="2" charset="0"/>
                <a:cs typeface="Arial"/>
              </a:rPr>
              <a:t>Would you be willing to write a testimonial based on your experience with this program and</a:t>
            </a:r>
            <a:r>
              <a:rPr lang="en-US" sz="1200" spc="-26" dirty="0">
                <a:solidFill>
                  <a:srgbClr val="000000"/>
                </a:solidFill>
                <a:latin typeface="Montserrat" panose="00000500000000000000" pitchFamily="2" charset="0"/>
                <a:cs typeface="Arial"/>
              </a:rPr>
              <a:t> </a:t>
            </a:r>
            <a:r>
              <a:rPr sz="1200" i="1" spc="-26" dirty="0">
                <a:solidFill>
                  <a:srgbClr val="000000"/>
                </a:solidFill>
                <a:latin typeface="Montserrat" panose="00000500000000000000" pitchFamily="2" charset="0"/>
                <a:cs typeface="Arial"/>
              </a:rPr>
              <a:t>allow me to use your photo with it?</a:t>
            </a:r>
            <a:r>
              <a:rPr sz="1200" i="1" u="sng" spc="-26" dirty="0">
                <a:solidFill>
                  <a:srgbClr val="000000"/>
                </a:solidFill>
                <a:latin typeface="Montserrat" panose="00000500000000000000" pitchFamily="2" charset="0"/>
                <a:cs typeface="Arial"/>
              </a:rPr>
              <a:t> </a:t>
            </a:r>
            <a:endParaRPr sz="1200" spc="-26" dirty="0">
              <a:solidFill>
                <a:srgbClr val="000000"/>
              </a:solidFill>
              <a:latin typeface="Montserrat" panose="00000500000000000000" pitchFamily="2" charset="0"/>
              <a:cs typeface="Arial"/>
            </a:endParaRPr>
          </a:p>
          <a:p>
            <a:pPr defTabSz="457189">
              <a:lnSpc>
                <a:spcPts val="500"/>
              </a:lnSpc>
            </a:pPr>
            <a:endParaRPr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sz="1200" dirty="0">
              <a:solidFill>
                <a:srgbClr val="000000"/>
              </a:solidFill>
              <a:latin typeface="Calibri"/>
            </a:endParaRPr>
          </a:p>
          <a:p>
            <a:pPr marL="6351" defTabSz="457189"/>
            <a:r>
              <a:rPr sz="1200" i="1" dirty="0">
                <a:solidFill>
                  <a:srgbClr val="000000"/>
                </a:solidFill>
                <a:latin typeface="Montserrat" panose="00000500000000000000" pitchFamily="2" charset="0"/>
                <a:cs typeface="Arial"/>
              </a:rPr>
              <a:t>Are there other health issues you would like continued support on? If so, please list them.</a:t>
            </a:r>
            <a:endParaRPr sz="1200" dirty="0">
              <a:solidFill>
                <a:srgbClr val="000000"/>
              </a:solidFill>
              <a:latin typeface="Montserrat" panose="00000500000000000000" pitchFamily="2" charset="0"/>
              <a:cs typeface="Arial"/>
            </a:endParaRPr>
          </a:p>
          <a:p>
            <a:pPr defTabSz="457189">
              <a:lnSpc>
                <a:spcPts val="500"/>
              </a:lnSpc>
            </a:pPr>
            <a:endParaRPr sz="1200" dirty="0">
              <a:solidFill>
                <a:srgbClr val="000000"/>
              </a:solidFill>
              <a:latin typeface="Calibri"/>
            </a:endParaRPr>
          </a:p>
          <a:p>
            <a:pPr defTabSz="457189">
              <a:lnSpc>
                <a:spcPts val="500"/>
              </a:lnSpc>
            </a:pPr>
            <a:endParaRPr sz="1200" dirty="0">
              <a:solidFill>
                <a:srgbClr val="000000"/>
              </a:solidFill>
              <a:latin typeface="Calibri"/>
            </a:endParaRPr>
          </a:p>
          <a:p>
            <a:pPr defTabSz="457189">
              <a:lnSpc>
                <a:spcPts val="500"/>
              </a:lnSpc>
            </a:pPr>
            <a:endParaRPr lang="en-US" sz="1200" dirty="0">
              <a:solidFill>
                <a:srgbClr val="000000"/>
              </a:solidFill>
              <a:latin typeface="Calibri"/>
            </a:endParaRPr>
          </a:p>
          <a:p>
            <a:pPr defTabSz="457189">
              <a:lnSpc>
                <a:spcPts val="500"/>
              </a:lnSpc>
            </a:pPr>
            <a:endParaRPr lang="en-US" sz="1200" dirty="0">
              <a:solidFill>
                <a:srgbClr val="000000"/>
              </a:solidFill>
              <a:latin typeface="Calibri"/>
            </a:endParaRPr>
          </a:p>
          <a:p>
            <a:pPr defTabSz="457189">
              <a:lnSpc>
                <a:spcPts val="500"/>
              </a:lnSpc>
            </a:pPr>
            <a:endParaRPr sz="1200" dirty="0">
              <a:solidFill>
                <a:srgbClr val="000000"/>
              </a:solidFill>
              <a:latin typeface="Calibri"/>
            </a:endParaRPr>
          </a:p>
          <a:p>
            <a:pPr defTabSz="457189">
              <a:lnSpc>
                <a:spcPts val="500"/>
              </a:lnSpc>
              <a:spcBef>
                <a:spcPts val="10"/>
              </a:spcBef>
            </a:pPr>
            <a:endParaRPr lang="en-US" sz="1200" dirty="0">
              <a:solidFill>
                <a:srgbClr val="000000"/>
              </a:solidFill>
              <a:latin typeface="Calibri"/>
            </a:endParaRPr>
          </a:p>
          <a:p>
            <a:pPr defTabSz="457189">
              <a:lnSpc>
                <a:spcPts val="500"/>
              </a:lnSpc>
              <a:spcBef>
                <a:spcPts val="10"/>
              </a:spcBef>
            </a:pPr>
            <a:endParaRPr lang="en-US" sz="1200" dirty="0">
              <a:solidFill>
                <a:srgbClr val="000000"/>
              </a:solidFill>
              <a:latin typeface="Calibri"/>
            </a:endParaRPr>
          </a:p>
          <a:p>
            <a:pPr defTabSz="457189">
              <a:lnSpc>
                <a:spcPts val="500"/>
              </a:lnSpc>
              <a:spcBef>
                <a:spcPts val="10"/>
              </a:spcBef>
            </a:pPr>
            <a:endParaRPr sz="1200" dirty="0">
              <a:solidFill>
                <a:srgbClr val="000000"/>
              </a:solidFill>
              <a:latin typeface="Calibri"/>
            </a:endParaRPr>
          </a:p>
          <a:p>
            <a:pPr marL="6351" defTabSz="457189"/>
            <a:r>
              <a:rPr sz="1200" i="1" dirty="0">
                <a:solidFill>
                  <a:srgbClr val="000000"/>
                </a:solidFill>
                <a:latin typeface="Montserrat" panose="00000500000000000000" pitchFamily="2" charset="0"/>
                <a:cs typeface="Arial"/>
              </a:rPr>
              <a:t>And finally, what do you want to talk about today?</a:t>
            </a:r>
            <a:endParaRPr sz="1200" dirty="0">
              <a:solidFill>
                <a:srgbClr val="000000"/>
              </a:solidFill>
              <a:latin typeface="Montserrat" panose="00000500000000000000" pitchFamily="2" charset="0"/>
              <a:cs typeface="Arial"/>
            </a:endParaRPr>
          </a:p>
        </p:txBody>
      </p:sp>
      <p:sp>
        <p:nvSpPr>
          <p:cNvPr id="16" name="object 6">
            <a:extLst>
              <a:ext uri="{FF2B5EF4-FFF2-40B4-BE49-F238E27FC236}">
                <a16:creationId xmlns:a16="http://schemas.microsoft.com/office/drawing/2014/main" id="{3EE8588A-8EA1-4712-8176-FA9BE3EAD90B}"/>
              </a:ext>
            </a:extLst>
          </p:cNvPr>
          <p:cNvSpPr txBox="1"/>
          <p:nvPr/>
        </p:nvSpPr>
        <p:spPr>
          <a:xfrm>
            <a:off x="2624597" y="4935701"/>
            <a:ext cx="8541086" cy="619538"/>
          </a:xfrm>
          <a:prstGeom prst="rect">
            <a:avLst/>
          </a:prstGeom>
        </p:spPr>
        <p:txBody>
          <a:bodyPr vert="horz" wrap="square" lIns="0" tIns="0" rIns="0" bIns="0" rtlCol="0">
            <a:noAutofit/>
          </a:bodyPr>
          <a:lstStyle/>
          <a:p>
            <a:pPr marL="6351" marR="6351" defTabSz="457189">
              <a:lnSpc>
                <a:spcPct val="113599"/>
              </a:lnSpc>
            </a:pPr>
            <a:r>
              <a:rPr sz="1200" b="1" spc="-26" dirty="0">
                <a:solidFill>
                  <a:srgbClr val="000000"/>
                </a:solidFill>
                <a:latin typeface="Montserrat" panose="00000500000000000000" pitchFamily="2" charset="0"/>
                <a:cs typeface="Arial"/>
              </a:rPr>
              <a:t>Thanks so much for taking the time to fill this out. </a:t>
            </a:r>
            <a:endParaRPr lang="en-US" sz="1200" b="1" spc="-26" dirty="0">
              <a:solidFill>
                <a:srgbClr val="000000"/>
              </a:solidFill>
              <a:latin typeface="Montserrat" panose="00000500000000000000" pitchFamily="2" charset="0"/>
              <a:cs typeface="Arial"/>
            </a:endParaRPr>
          </a:p>
          <a:p>
            <a:pPr marL="6351" marR="6351" defTabSz="457189">
              <a:lnSpc>
                <a:spcPct val="113599"/>
              </a:lnSpc>
            </a:pPr>
            <a:r>
              <a:rPr sz="1200" b="1" spc="-26" dirty="0">
                <a:solidFill>
                  <a:srgbClr val="000000"/>
                </a:solidFill>
                <a:latin typeface="Montserrat" panose="00000500000000000000" pitchFamily="2" charset="0"/>
                <a:cs typeface="Arial"/>
              </a:rPr>
              <a:t>I truly enjoyed working with you and look</a:t>
            </a:r>
            <a:r>
              <a:rPr lang="en-US" sz="1200" b="1" spc="-26" dirty="0">
                <a:solidFill>
                  <a:srgbClr val="000000"/>
                </a:solidFill>
                <a:latin typeface="Montserrat" panose="00000500000000000000" pitchFamily="2" charset="0"/>
                <a:cs typeface="Arial"/>
              </a:rPr>
              <a:t> </a:t>
            </a:r>
            <a:r>
              <a:rPr sz="1200" b="1" spc="-26" dirty="0">
                <a:solidFill>
                  <a:srgbClr val="000000"/>
                </a:solidFill>
                <a:latin typeface="Montserrat" panose="00000500000000000000" pitchFamily="2" charset="0"/>
                <a:cs typeface="Arial"/>
              </a:rPr>
              <a:t>forward to working with you more!</a:t>
            </a:r>
          </a:p>
        </p:txBody>
      </p:sp>
      <p:sp>
        <p:nvSpPr>
          <p:cNvPr id="18" name="object 14">
            <a:extLst>
              <a:ext uri="{FF2B5EF4-FFF2-40B4-BE49-F238E27FC236}">
                <a16:creationId xmlns:a16="http://schemas.microsoft.com/office/drawing/2014/main" id="{EC4DF919-4476-4E39-81B7-541B29138467}"/>
              </a:ext>
            </a:extLst>
          </p:cNvPr>
          <p:cNvSpPr/>
          <p:nvPr/>
        </p:nvSpPr>
        <p:spPr>
          <a:xfrm>
            <a:off x="2624597" y="2796168"/>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9" name="TextBox 10">
            <a:extLst>
              <a:ext uri="{FF2B5EF4-FFF2-40B4-BE49-F238E27FC236}">
                <a16:creationId xmlns:a16="http://schemas.microsoft.com/office/drawing/2014/main" id="{70C1225B-CF43-4090-B7BC-802E7DA3C1D4}"/>
              </a:ext>
            </a:extLst>
          </p:cNvPr>
          <p:cNvSpPr txBox="1">
            <a:spLocks noChangeArrowheads="1"/>
          </p:cNvSpPr>
          <p:nvPr/>
        </p:nvSpPr>
        <p:spPr bwMode="auto">
          <a:xfrm>
            <a:off x="9060656" y="1076790"/>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Assessment</a:t>
            </a:r>
          </a:p>
        </p:txBody>
      </p:sp>
      <p:sp>
        <p:nvSpPr>
          <p:cNvPr id="22" name="object 2">
            <a:extLst>
              <a:ext uri="{FF2B5EF4-FFF2-40B4-BE49-F238E27FC236}">
                <a16:creationId xmlns:a16="http://schemas.microsoft.com/office/drawing/2014/main" id="{02B63EFA-E6EF-449A-9A3D-2F66887E3829}"/>
              </a:ext>
            </a:extLst>
          </p:cNvPr>
          <p:cNvSpPr txBox="1">
            <a:spLocks noChangeArrowheads="1"/>
          </p:cNvSpPr>
          <p:nvPr/>
        </p:nvSpPr>
        <p:spPr bwMode="auto">
          <a:xfrm>
            <a:off x="262459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Assessment</a:t>
            </a:r>
          </a:p>
        </p:txBody>
      </p:sp>
      <p:sp>
        <p:nvSpPr>
          <p:cNvPr id="23" name="object 14">
            <a:extLst>
              <a:ext uri="{FF2B5EF4-FFF2-40B4-BE49-F238E27FC236}">
                <a16:creationId xmlns:a16="http://schemas.microsoft.com/office/drawing/2014/main" id="{3C5878EF-515E-4B38-A865-87A2583F5A6A}"/>
              </a:ext>
            </a:extLst>
          </p:cNvPr>
          <p:cNvSpPr/>
          <p:nvPr/>
        </p:nvSpPr>
        <p:spPr>
          <a:xfrm>
            <a:off x="2601860" y="3516659"/>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4" name="object 14">
            <a:extLst>
              <a:ext uri="{FF2B5EF4-FFF2-40B4-BE49-F238E27FC236}">
                <a16:creationId xmlns:a16="http://schemas.microsoft.com/office/drawing/2014/main" id="{B7FA29FD-D08B-414D-8B1F-582271E8B8E3}"/>
              </a:ext>
            </a:extLst>
          </p:cNvPr>
          <p:cNvSpPr/>
          <p:nvPr/>
        </p:nvSpPr>
        <p:spPr>
          <a:xfrm>
            <a:off x="2624597" y="4226180"/>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5" name="object 14">
            <a:extLst>
              <a:ext uri="{FF2B5EF4-FFF2-40B4-BE49-F238E27FC236}">
                <a16:creationId xmlns:a16="http://schemas.microsoft.com/office/drawing/2014/main" id="{E9C3EE51-817D-4419-B992-42F429559A84}"/>
              </a:ext>
            </a:extLst>
          </p:cNvPr>
          <p:cNvSpPr/>
          <p:nvPr/>
        </p:nvSpPr>
        <p:spPr>
          <a:xfrm>
            <a:off x="2624597" y="4670104"/>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Tree>
    <p:extLst>
      <p:ext uri="{BB962C8B-B14F-4D97-AF65-F5344CB8AC3E}">
        <p14:creationId xmlns:p14="http://schemas.microsoft.com/office/powerpoint/2010/main" val="36447279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6" name="object 2">
            <a:extLst>
              <a:ext uri="{FF2B5EF4-FFF2-40B4-BE49-F238E27FC236}">
                <a16:creationId xmlns:a16="http://schemas.microsoft.com/office/drawing/2014/main" id="{533C7D58-2FB2-483C-A17B-27162191751C}"/>
              </a:ext>
            </a:extLst>
          </p:cNvPr>
          <p:cNvSpPr txBox="1">
            <a:spLocks noChangeArrowheads="1"/>
          </p:cNvSpPr>
          <p:nvPr/>
        </p:nvSpPr>
        <p:spPr bwMode="auto">
          <a:xfrm>
            <a:off x="2624599" y="107455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Review</a:t>
            </a:r>
          </a:p>
        </p:txBody>
      </p:sp>
      <p:sp>
        <p:nvSpPr>
          <p:cNvPr id="8" name="object 4">
            <a:extLst>
              <a:ext uri="{FF2B5EF4-FFF2-40B4-BE49-F238E27FC236}">
                <a16:creationId xmlns:a16="http://schemas.microsoft.com/office/drawing/2014/main" id="{3DF2EA2F-757C-44BF-B554-96897D2711AD}"/>
              </a:ext>
            </a:extLst>
          </p:cNvPr>
          <p:cNvSpPr txBox="1"/>
          <p:nvPr/>
        </p:nvSpPr>
        <p:spPr>
          <a:xfrm>
            <a:off x="2624599" y="2087563"/>
            <a:ext cx="8535527" cy="1119188"/>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Congratulations on completing your first personalized health and nutrition program!</a:t>
            </a:r>
            <a:endParaRPr sz="1200" dirty="0">
              <a:latin typeface="Montserrat" panose="00000500000000000000" pitchFamily="2" charset="0"/>
              <a:cs typeface="Arial"/>
            </a:endParaRPr>
          </a:p>
          <a:p>
            <a:pPr defTabSz="457189">
              <a:lnSpc>
                <a:spcPts val="426"/>
              </a:lnSpc>
              <a:spcBef>
                <a:spcPts val="18"/>
              </a:spcBef>
            </a:pPr>
            <a:endParaRPr sz="1200" dirty="0">
              <a:latin typeface="Calibri"/>
            </a:endParaRPr>
          </a:p>
          <a:p>
            <a:pPr defTabSz="457189">
              <a:lnSpc>
                <a:spcPts val="500"/>
              </a:lnSpc>
            </a:pPr>
            <a:endParaRPr sz="1200" dirty="0">
              <a:latin typeface="Calibri"/>
            </a:endParaRPr>
          </a:p>
          <a:p>
            <a:pPr marL="6351" marR="137157" defTabSz="457189">
              <a:lnSpc>
                <a:spcPct val="113599"/>
              </a:lnSpc>
            </a:pPr>
            <a:r>
              <a:rPr sz="1200" dirty="0">
                <a:latin typeface="Montserrat" panose="00000500000000000000" pitchFamily="2" charset="0"/>
                <a:cs typeface="Arial"/>
              </a:rPr>
              <a:t>Please take a few minutes to jot down some of the things you have learned in the last </a:t>
            </a:r>
            <a:r>
              <a:rPr lang="en-US" sz="1200" dirty="0">
                <a:latin typeface="Montserrat" panose="00000500000000000000" pitchFamily="2" charset="0"/>
                <a:cs typeface="Arial"/>
              </a:rPr>
              <a:t>6</a:t>
            </a:r>
            <a:r>
              <a:rPr sz="1200" dirty="0">
                <a:latin typeface="Montserrat" panose="00000500000000000000" pitchFamily="2" charset="0"/>
                <a:cs typeface="Arial"/>
              </a:rPr>
              <a:t> months </a:t>
            </a:r>
            <a:br>
              <a:rPr lang="en-US" sz="1200" dirty="0">
                <a:latin typeface="Montserrat" panose="00000500000000000000" pitchFamily="2" charset="0"/>
                <a:cs typeface="Arial"/>
              </a:rPr>
            </a:br>
            <a:r>
              <a:rPr sz="1200" dirty="0">
                <a:latin typeface="Montserrat" panose="00000500000000000000" pitchFamily="2" charset="0"/>
                <a:cs typeface="Arial"/>
              </a:rPr>
              <a:t>as well as some of the things you would like to work on in the next 3 months.</a:t>
            </a:r>
          </a:p>
        </p:txBody>
      </p:sp>
      <p:graphicFrame>
        <p:nvGraphicFramePr>
          <p:cNvPr id="10" name="object 5">
            <a:extLst>
              <a:ext uri="{FF2B5EF4-FFF2-40B4-BE49-F238E27FC236}">
                <a16:creationId xmlns:a16="http://schemas.microsoft.com/office/drawing/2014/main" id="{2EB01CE1-DFF4-48AD-9B47-CFE50E185713}"/>
              </a:ext>
            </a:extLst>
          </p:cNvPr>
          <p:cNvGraphicFramePr>
            <a:graphicFrameLocks noGrp="1"/>
          </p:cNvGraphicFramePr>
          <p:nvPr>
            <p:extLst>
              <p:ext uri="{D42A27DB-BD31-4B8C-83A1-F6EECF244321}">
                <p14:modId xmlns:p14="http://schemas.microsoft.com/office/powerpoint/2010/main" val="777224646"/>
              </p:ext>
            </p:extLst>
          </p:nvPr>
        </p:nvGraphicFramePr>
        <p:xfrm>
          <a:off x="2624598" y="2936977"/>
          <a:ext cx="8535527" cy="2786510"/>
        </p:xfrm>
        <a:graphic>
          <a:graphicData uri="http://schemas.openxmlformats.org/drawingml/2006/table">
            <a:tbl>
              <a:tblPr firstRow="1" bandRow="1"/>
              <a:tblGrid>
                <a:gridCol w="339828">
                  <a:extLst>
                    <a:ext uri="{9D8B030D-6E8A-4147-A177-3AD203B41FA5}">
                      <a16:colId xmlns:a16="http://schemas.microsoft.com/office/drawing/2014/main" val="20000"/>
                    </a:ext>
                  </a:extLst>
                </a:gridCol>
                <a:gridCol w="8195699">
                  <a:extLst>
                    <a:ext uri="{9D8B030D-6E8A-4147-A177-3AD203B41FA5}">
                      <a16:colId xmlns:a16="http://schemas.microsoft.com/office/drawing/2014/main" val="20001"/>
                    </a:ext>
                  </a:extLst>
                </a:gridCol>
              </a:tblGrid>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1</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2</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3</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4</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5</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6</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7</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8</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9</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spc="-5" dirty="0">
                          <a:solidFill>
                            <a:srgbClr val="000000"/>
                          </a:solidFill>
                          <a:latin typeface="Montserrat" panose="00000500000000000000" pitchFamily="2" charset="0"/>
                          <a:cs typeface="Arial"/>
                        </a:rPr>
                        <a:t>10</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530210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413594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Program Renewal</a:t>
            </a:r>
          </a:p>
        </p:txBody>
      </p:sp>
      <p:sp>
        <p:nvSpPr>
          <p:cNvPr id="8" name="object 5"/>
          <p:cNvSpPr txBox="1">
            <a:spLocks/>
          </p:cNvSpPr>
          <p:nvPr/>
        </p:nvSpPr>
        <p:spPr>
          <a:xfrm>
            <a:off x="2642303" y="2087912"/>
            <a:ext cx="8514647" cy="2942459"/>
          </a:xfrm>
          <a:prstGeom prst="rect">
            <a:avLst/>
          </a:prstGeom>
        </p:spPr>
        <p:txBody>
          <a:bodyPr vert="horz" wrap="square" lIns="0" tIns="0" rIns="0" bIns="0" rtlCol="0">
            <a:noAutofit/>
          </a:bodyPr>
          <a:lstStyle/>
          <a:p>
            <a:pPr marL="6349" marR="144751" defTabSz="457109" eaLnBrk="1" fontAlgn="auto" hangingPunct="1">
              <a:spcBef>
                <a:spcPts val="0"/>
              </a:spcBef>
              <a:spcAft>
                <a:spcPts val="0"/>
              </a:spcAft>
              <a:defRPr/>
            </a:pPr>
            <a:r>
              <a:rPr lang="en-US" sz="1200" kern="0" dirty="0">
                <a:latin typeface="Montserrat" panose="00000500000000000000" pitchFamily="2" charset="0"/>
                <a:cs typeface="Arial"/>
              </a:rPr>
              <a:t>We have covered a lot in the first six months of our program. The next 3-6 months will see you making even more progress. </a:t>
            </a:r>
            <a:br>
              <a:rPr lang="en-US" sz="1200" kern="0" dirty="0">
                <a:latin typeface="Montserrat" panose="00000500000000000000" pitchFamily="2" charset="0"/>
                <a:cs typeface="Arial"/>
              </a:rPr>
            </a:br>
            <a:r>
              <a:rPr lang="en-US" sz="1200" kern="0" dirty="0">
                <a:latin typeface="Montserrat" panose="00000500000000000000" pitchFamily="2" charset="0"/>
                <a:cs typeface="Arial"/>
              </a:rPr>
              <a:t>You will set new goals, and now, from experience, you can visualize achieving them. In the next three months we will cover more goal setting, learning more about yourself, how to overcome negative thoughts, the importance of fun and laughter, as well as taking time for quite reflection and of course, anything specific to your needs which should be covered.</a:t>
            </a:r>
          </a:p>
          <a:p>
            <a:pPr defTabSz="457109" eaLnBrk="1" fontAlgn="auto" hangingPunct="1">
              <a:spcBef>
                <a:spcPts val="4"/>
              </a:spcBef>
              <a:spcAft>
                <a:spcPts val="0"/>
              </a:spcAft>
              <a:defRPr/>
            </a:pPr>
            <a:endParaRPr lang="en-US" sz="1200" kern="0" dirty="0">
              <a:latin typeface="Montserrat" panose="00000500000000000000" pitchFamily="2" charset="0"/>
            </a:endParaRPr>
          </a:p>
          <a:p>
            <a:pPr defTabSz="457109" eaLnBrk="1" fontAlgn="auto" hangingPunct="1">
              <a:spcBef>
                <a:spcPts val="0"/>
              </a:spcBef>
              <a:spcAft>
                <a:spcPts val="0"/>
              </a:spcAft>
              <a:defRPr/>
            </a:pPr>
            <a:endParaRPr lang="en-US" sz="1200" kern="0" dirty="0">
              <a:latin typeface="Montserrat" panose="00000500000000000000" pitchFamily="2" charset="0"/>
            </a:endParaRPr>
          </a:p>
          <a:p>
            <a:pPr marL="6349" marR="51425" defTabSz="457109" eaLnBrk="1" fontAlgn="auto" hangingPunct="1">
              <a:spcBef>
                <a:spcPts val="0"/>
              </a:spcBef>
              <a:spcAft>
                <a:spcPts val="0"/>
              </a:spcAft>
              <a:defRPr/>
            </a:pPr>
            <a:r>
              <a:rPr lang="en-US" sz="1200" kern="0" dirty="0">
                <a:latin typeface="Montserrat" panose="00000500000000000000" pitchFamily="2" charset="0"/>
                <a:cs typeface="Arial"/>
              </a:rPr>
              <a:t>You should renew your program if you have had wonderful results and want to continue your momentum, want to change direction and start working on another goal and want the support and service that I have provided.</a:t>
            </a:r>
          </a:p>
          <a:p>
            <a:pPr defTabSz="457109" eaLnBrk="1" fontAlgn="auto" hangingPunct="1">
              <a:spcBef>
                <a:spcPts val="1"/>
              </a:spcBef>
              <a:spcAft>
                <a:spcPts val="0"/>
              </a:spcAft>
              <a:defRPr/>
            </a:pPr>
            <a:endParaRPr lang="en-US" sz="1200" kern="0" dirty="0">
              <a:latin typeface="Montserrat" panose="00000500000000000000" pitchFamily="2" charset="0"/>
            </a:endParaRPr>
          </a:p>
          <a:p>
            <a:pPr defTabSz="457109" eaLnBrk="1" fontAlgn="auto" hangingPunct="1">
              <a:spcBef>
                <a:spcPts val="0"/>
              </a:spcBef>
              <a:spcAft>
                <a:spcPts val="0"/>
              </a:spcAft>
              <a:defRPr/>
            </a:pPr>
            <a:endParaRPr lang="en-US" sz="1200" kern="0" dirty="0">
              <a:latin typeface="Montserrat" panose="00000500000000000000" pitchFamily="2" charset="0"/>
            </a:endParaRPr>
          </a:p>
          <a:p>
            <a:pPr marL="6349" marR="6349" defTabSz="457109" eaLnBrk="1" fontAlgn="auto" hangingPunct="1">
              <a:spcBef>
                <a:spcPts val="0"/>
              </a:spcBef>
              <a:spcAft>
                <a:spcPts val="0"/>
              </a:spcAft>
              <a:defRPr/>
            </a:pPr>
            <a:r>
              <a:rPr lang="en-US" sz="1200" kern="0" dirty="0">
                <a:latin typeface="Montserrat" panose="00000500000000000000" pitchFamily="2" charset="0"/>
                <a:cs typeface="Arial"/>
              </a:rPr>
              <a:t>I would like to go ahead and set your appointments for the next three months so that we can continue on the same schedule. </a:t>
            </a:r>
            <a:br>
              <a:rPr lang="en-US" sz="1200" kern="0" dirty="0">
                <a:latin typeface="Montserrat" panose="00000500000000000000" pitchFamily="2" charset="0"/>
                <a:cs typeface="Arial"/>
              </a:rPr>
            </a:br>
            <a:r>
              <a:rPr lang="en-US" sz="1200" kern="0" dirty="0">
                <a:latin typeface="Montserrat" panose="00000500000000000000" pitchFamily="2" charset="0"/>
                <a:cs typeface="Arial"/>
              </a:rPr>
              <a:t>If you would like a more in-depth program, I will create a custom program for those who have completed the three month program so we can visit more often or focus in a different direction.</a:t>
            </a:r>
          </a:p>
          <a:p>
            <a:pPr defTabSz="457109" eaLnBrk="1" fontAlgn="auto" hangingPunct="1">
              <a:spcBef>
                <a:spcPts val="4"/>
              </a:spcBef>
              <a:spcAft>
                <a:spcPts val="0"/>
              </a:spcAft>
              <a:defRPr/>
            </a:pPr>
            <a:endParaRPr lang="en-US" sz="1200" kern="0" dirty="0">
              <a:latin typeface="Montserrat" panose="00000500000000000000" pitchFamily="2" charset="0"/>
            </a:endParaRPr>
          </a:p>
          <a:p>
            <a:pPr defTabSz="457109" eaLnBrk="1" fontAlgn="auto" hangingPunct="1">
              <a:spcBef>
                <a:spcPts val="0"/>
              </a:spcBef>
              <a:spcAft>
                <a:spcPts val="0"/>
              </a:spcAft>
              <a:defRPr/>
            </a:pPr>
            <a:endParaRPr lang="en-US" sz="1200" kern="0" dirty="0">
              <a:latin typeface="Montserrat" panose="00000500000000000000" pitchFamily="2" charset="0"/>
            </a:endParaRPr>
          </a:p>
          <a:p>
            <a:pPr marL="6349" marR="336800" defTabSz="457109" eaLnBrk="1" fontAlgn="auto" hangingPunct="1">
              <a:spcBef>
                <a:spcPts val="0"/>
              </a:spcBef>
              <a:spcAft>
                <a:spcPts val="0"/>
              </a:spcAft>
              <a:defRPr/>
            </a:pPr>
            <a:r>
              <a:rPr lang="en-US" sz="1200" kern="0" dirty="0">
                <a:latin typeface="Montserrat" panose="00000500000000000000" pitchFamily="2" charset="0"/>
                <a:cs typeface="Arial"/>
              </a:rPr>
              <a:t>I have enjoyed working with you and welcome the opportunity to continue our work together. </a:t>
            </a:r>
            <a:br>
              <a:rPr lang="en-US" sz="1200" kern="0" dirty="0">
                <a:latin typeface="Montserrat" panose="00000500000000000000" pitchFamily="2" charset="0"/>
                <a:cs typeface="Arial"/>
              </a:rPr>
            </a:br>
            <a:r>
              <a:rPr lang="en-US" sz="1200" kern="0" dirty="0">
                <a:latin typeface="Montserrat" panose="00000500000000000000" pitchFamily="2" charset="0"/>
                <a:cs typeface="Arial"/>
              </a:rPr>
              <a:t>If you have any questions at all, I am happy to help.</a:t>
            </a:r>
          </a:p>
        </p:txBody>
      </p:sp>
    </p:spTree>
    <p:extLst>
      <p:ext uri="{BB962C8B-B14F-4D97-AF65-F5344CB8AC3E}">
        <p14:creationId xmlns:p14="http://schemas.microsoft.com/office/powerpoint/2010/main" val="16225086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4" name="object 2"/>
          <p:cNvSpPr txBox="1">
            <a:spLocks noChangeArrowheads="1"/>
          </p:cNvSpPr>
          <p:nvPr/>
        </p:nvSpPr>
        <p:spPr bwMode="auto">
          <a:xfrm>
            <a:off x="2642303" y="1085046"/>
            <a:ext cx="3997453"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The Road Not Taken</a:t>
            </a:r>
          </a:p>
        </p:txBody>
      </p:sp>
      <p:sp>
        <p:nvSpPr>
          <p:cNvPr id="8" name="object 5"/>
          <p:cNvSpPr txBox="1"/>
          <p:nvPr/>
        </p:nvSpPr>
        <p:spPr>
          <a:xfrm>
            <a:off x="2642828" y="2267795"/>
            <a:ext cx="8514122" cy="2942459"/>
          </a:xfrm>
          <a:prstGeom prst="rect">
            <a:avLst/>
          </a:prstGeom>
        </p:spPr>
        <p:txBody>
          <a:bodyPr vert="horz" wrap="square" lIns="0" tIns="0" rIns="0" bIns="0" numCol="2" spcCol="457200" rtlCol="0" anchor="ctr">
            <a:noAutofit/>
          </a:bodyPr>
          <a:lstStyle/>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“Two roads diverged in a yellow wood, </a:t>
            </a:r>
            <a:br>
              <a:rPr lang="en-US" sz="1400" dirty="0">
                <a:solidFill>
                  <a:srgbClr val="000000"/>
                </a:solidFill>
                <a:latin typeface="Montserrat" panose="00000500000000000000" pitchFamily="2" charset="0"/>
                <a:cs typeface="Arial"/>
              </a:rPr>
            </a:br>
            <a:r>
              <a:rPr lang="en-US" sz="1400" dirty="0">
                <a:solidFill>
                  <a:srgbClr val="000000"/>
                </a:solidFill>
                <a:latin typeface="Montserrat" panose="00000500000000000000" pitchFamily="2" charset="0"/>
                <a:cs typeface="Arial"/>
              </a:rPr>
              <a:t>And sorry I could not travel both</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And be one traveler, long I stood</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And looked down one as far as I could </a:t>
            </a:r>
          </a:p>
          <a:p>
            <a:pPr marL="6349" marR="6349" algn="ctr" defTabSz="457109" eaLnBrk="1" fontAlgn="auto" hangingPunct="1">
              <a:spcBef>
                <a:spcPts val="0"/>
              </a:spcBef>
              <a:spcAft>
                <a:spcPts val="1200"/>
              </a:spcAft>
            </a:pPr>
            <a:r>
              <a:rPr lang="en-US" sz="1400" dirty="0">
                <a:solidFill>
                  <a:srgbClr val="000000"/>
                </a:solidFill>
                <a:latin typeface="Montserrat" panose="00000500000000000000" pitchFamily="2" charset="0"/>
                <a:cs typeface="Arial"/>
              </a:rPr>
              <a:t>To where it bent in the undergrowth; </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Then took the other, as just as fair, </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And having perhaps the better claim,</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Because it was grassy and wanted wear;</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Though as for that the passing there</a:t>
            </a:r>
          </a:p>
          <a:p>
            <a:pPr marL="6349" marR="6349" algn="ctr" defTabSz="457109" eaLnBrk="1" fontAlgn="auto" hangingPunct="1">
              <a:spcBef>
                <a:spcPts val="0"/>
              </a:spcBef>
              <a:spcAft>
                <a:spcPts val="1200"/>
              </a:spcAft>
            </a:pPr>
            <a:r>
              <a:rPr lang="en-US" sz="1400" dirty="0">
                <a:solidFill>
                  <a:srgbClr val="000000"/>
                </a:solidFill>
                <a:latin typeface="Montserrat" panose="00000500000000000000" pitchFamily="2" charset="0"/>
                <a:cs typeface="Arial"/>
              </a:rPr>
              <a:t>Had worn them really about the same,</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And both that morning equally lay </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In leaves no step had trodden black.</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Oh, I kept the first for another day!</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Yet knowing how way leads on to way, </a:t>
            </a:r>
          </a:p>
          <a:p>
            <a:pPr marL="6349" marR="6349" algn="ctr" defTabSz="457109" eaLnBrk="1" fontAlgn="auto" hangingPunct="1">
              <a:spcBef>
                <a:spcPts val="0"/>
              </a:spcBef>
              <a:spcAft>
                <a:spcPts val="1200"/>
              </a:spcAft>
            </a:pPr>
            <a:r>
              <a:rPr lang="en-US" sz="1400" dirty="0">
                <a:solidFill>
                  <a:srgbClr val="000000"/>
                </a:solidFill>
                <a:latin typeface="Montserrat" panose="00000500000000000000" pitchFamily="2" charset="0"/>
                <a:cs typeface="Arial"/>
              </a:rPr>
              <a:t>I doubted if I should ever come back.</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I shall be telling this with a sigh </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Somewhere ages and ages hence: </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Two roads diverged in a wood, and I—</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I took the one less traveled by,</a:t>
            </a:r>
          </a:p>
          <a:p>
            <a:pPr marL="6349" marR="6349" algn="ctr" defTabSz="457109" eaLnBrk="1" fontAlgn="auto" hangingPunct="1">
              <a:spcBef>
                <a:spcPts val="0"/>
              </a:spcBef>
              <a:spcAft>
                <a:spcPts val="300"/>
              </a:spcAft>
            </a:pPr>
            <a:r>
              <a:rPr lang="en-US" sz="1400" dirty="0">
                <a:solidFill>
                  <a:srgbClr val="000000"/>
                </a:solidFill>
                <a:latin typeface="Montserrat" panose="00000500000000000000" pitchFamily="2" charset="0"/>
                <a:cs typeface="Arial"/>
              </a:rPr>
              <a:t>And that has made all the difference.”</a:t>
            </a:r>
          </a:p>
          <a:p>
            <a:pPr marL="6349" marR="6349" algn="ctr" defTabSz="457109" eaLnBrk="1" fontAlgn="auto" hangingPunct="1">
              <a:spcBef>
                <a:spcPts val="0"/>
              </a:spcBef>
              <a:spcAft>
                <a:spcPts val="300"/>
              </a:spcAft>
            </a:pPr>
            <a:endParaRPr lang="en-US" sz="1400" dirty="0">
              <a:latin typeface="Arial"/>
              <a:cs typeface="Arial"/>
            </a:endParaRPr>
          </a:p>
          <a:p>
            <a:pPr marL="1905" marR="6349" algn="ctr" defTabSz="457109" eaLnBrk="1" fontAlgn="auto" hangingPunct="1">
              <a:spcBef>
                <a:spcPts val="5"/>
              </a:spcBef>
              <a:spcAft>
                <a:spcPts val="300"/>
              </a:spcAft>
            </a:pPr>
            <a:r>
              <a:rPr lang="en-US" sz="1400" i="1" spc="-75" dirty="0">
                <a:solidFill>
                  <a:srgbClr val="BCC8C8"/>
                </a:solidFill>
                <a:latin typeface="Montserrat" panose="00000500000000000000" pitchFamily="2" charset="0"/>
                <a:cs typeface="Arial"/>
              </a:rPr>
              <a:t>The Road Not Taken</a:t>
            </a:r>
          </a:p>
          <a:p>
            <a:pPr marL="1905" marR="6349" algn="ctr" defTabSz="457109" eaLnBrk="1" fontAlgn="auto" hangingPunct="1">
              <a:spcBef>
                <a:spcPts val="5"/>
              </a:spcBef>
              <a:spcAft>
                <a:spcPts val="0"/>
              </a:spcAft>
            </a:pPr>
            <a:r>
              <a:rPr lang="en-US" sz="1400" i="1" spc="-75" dirty="0">
                <a:solidFill>
                  <a:srgbClr val="BCC8C8"/>
                </a:solidFill>
                <a:latin typeface="Montserrat" panose="00000500000000000000" pitchFamily="2" charset="0"/>
                <a:cs typeface="Arial"/>
              </a:rPr>
              <a:t>Robert Frost</a:t>
            </a:r>
          </a:p>
          <a:p>
            <a:pPr marL="6349" marR="6349" algn="ctr" defTabSz="457109" eaLnBrk="1" fontAlgn="auto" hangingPunct="1">
              <a:spcBef>
                <a:spcPts val="0"/>
              </a:spcBef>
              <a:spcAft>
                <a:spcPts val="300"/>
              </a:spcAft>
            </a:pPr>
            <a:endParaRPr lang="en-US" sz="1400" dirty="0">
              <a:latin typeface="Arial"/>
              <a:cs typeface="Arial"/>
            </a:endParaRPr>
          </a:p>
        </p:txBody>
      </p:sp>
    </p:spTree>
    <p:extLst>
      <p:ext uri="{BB962C8B-B14F-4D97-AF65-F5344CB8AC3E}">
        <p14:creationId xmlns:p14="http://schemas.microsoft.com/office/powerpoint/2010/main" val="420562203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sp>
        <p:nvSpPr>
          <p:cNvPr id="40" name="object 6">
            <a:extLst>
              <a:ext uri="{FF2B5EF4-FFF2-40B4-BE49-F238E27FC236}">
                <a16:creationId xmlns:a16="http://schemas.microsoft.com/office/drawing/2014/main" id="{4A0B681F-E3FC-41DA-B1B1-AF19F6594573}"/>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41" name="object 4">
            <a:extLst>
              <a:ext uri="{FF2B5EF4-FFF2-40B4-BE49-F238E27FC236}">
                <a16:creationId xmlns:a16="http://schemas.microsoft.com/office/drawing/2014/main" id="{8ECE27E0-0CE7-4E53-A1DB-BEDB34345602}"/>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42" name="object 5">
            <a:extLst>
              <a:ext uri="{FF2B5EF4-FFF2-40B4-BE49-F238E27FC236}">
                <a16:creationId xmlns:a16="http://schemas.microsoft.com/office/drawing/2014/main" id="{549E84D1-5A65-41BA-99F5-6053955E1439}"/>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3" name="object 17">
            <a:extLst>
              <a:ext uri="{FF2B5EF4-FFF2-40B4-BE49-F238E27FC236}">
                <a16:creationId xmlns:a16="http://schemas.microsoft.com/office/drawing/2014/main" id="{236D167C-14DD-412A-8214-E7D6B84795E0}"/>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4" name="object 18">
            <a:extLst>
              <a:ext uri="{FF2B5EF4-FFF2-40B4-BE49-F238E27FC236}">
                <a16:creationId xmlns:a16="http://schemas.microsoft.com/office/drawing/2014/main" id="{7829934E-6105-4E1B-B553-BFD8FF0F9CB0}"/>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5" name="TextBox 10">
            <a:extLst>
              <a:ext uri="{FF2B5EF4-FFF2-40B4-BE49-F238E27FC236}">
                <a16:creationId xmlns:a16="http://schemas.microsoft.com/office/drawing/2014/main" id="{5E5DE84D-D6DB-45C1-A5E4-0D346886A787}"/>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6" name="object 2">
            <a:extLst>
              <a:ext uri="{FF2B5EF4-FFF2-40B4-BE49-F238E27FC236}">
                <a16:creationId xmlns:a16="http://schemas.microsoft.com/office/drawing/2014/main" id="{38EE4C78-0ADA-45E4-A2F2-1A647E974C27}"/>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7" name="Group 46">
            <a:extLst>
              <a:ext uri="{FF2B5EF4-FFF2-40B4-BE49-F238E27FC236}">
                <a16:creationId xmlns:a16="http://schemas.microsoft.com/office/drawing/2014/main" id="{409B662F-3FA2-49DD-8BF5-2B691F8F05DA}"/>
              </a:ext>
            </a:extLst>
          </p:cNvPr>
          <p:cNvGrpSpPr/>
          <p:nvPr/>
        </p:nvGrpSpPr>
        <p:grpSpPr>
          <a:xfrm>
            <a:off x="5057924" y="5287835"/>
            <a:ext cx="6102201" cy="209947"/>
            <a:chOff x="12173416" y="8951961"/>
            <a:chExt cx="10145247" cy="51319"/>
          </a:xfrm>
        </p:grpSpPr>
        <p:sp>
          <p:nvSpPr>
            <p:cNvPr id="48" name="object 23">
              <a:extLst>
                <a:ext uri="{FF2B5EF4-FFF2-40B4-BE49-F238E27FC236}">
                  <a16:creationId xmlns:a16="http://schemas.microsoft.com/office/drawing/2014/main" id="{AA72EA41-E23C-48F4-B2C4-C3C2799EC859}"/>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23">
              <a:extLst>
                <a:ext uri="{FF2B5EF4-FFF2-40B4-BE49-F238E27FC236}">
                  <a16:creationId xmlns:a16="http://schemas.microsoft.com/office/drawing/2014/main" id="{DDFC22C3-E18C-4F04-A66B-69D880071E2E}"/>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0" name="object 23">
              <a:extLst>
                <a:ext uri="{FF2B5EF4-FFF2-40B4-BE49-F238E27FC236}">
                  <a16:creationId xmlns:a16="http://schemas.microsoft.com/office/drawing/2014/main" id="{47BC9316-111D-4A85-BC89-9D7BE0A8D712}"/>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51" name="object 23">
            <a:extLst>
              <a:ext uri="{FF2B5EF4-FFF2-40B4-BE49-F238E27FC236}">
                <a16:creationId xmlns:a16="http://schemas.microsoft.com/office/drawing/2014/main" id="{FB10B361-9794-4ACB-852B-12D9AB2AE9D0}"/>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2" name="object 6">
            <a:extLst>
              <a:ext uri="{FF2B5EF4-FFF2-40B4-BE49-F238E27FC236}">
                <a16:creationId xmlns:a16="http://schemas.microsoft.com/office/drawing/2014/main" id="{EBFAA8CC-4434-4067-8245-4E7A7256E838}"/>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3" name="object 6">
            <a:extLst>
              <a:ext uri="{FF2B5EF4-FFF2-40B4-BE49-F238E27FC236}">
                <a16:creationId xmlns:a16="http://schemas.microsoft.com/office/drawing/2014/main" id="{FBDACE3A-5D6C-477C-BD32-F8F576F4BA2C}"/>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4" name="object 6">
            <a:extLst>
              <a:ext uri="{FF2B5EF4-FFF2-40B4-BE49-F238E27FC236}">
                <a16:creationId xmlns:a16="http://schemas.microsoft.com/office/drawing/2014/main" id="{A770D1F1-8C8F-473D-8E34-45667E75ECD5}"/>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5" name="object 6">
            <a:extLst>
              <a:ext uri="{FF2B5EF4-FFF2-40B4-BE49-F238E27FC236}">
                <a16:creationId xmlns:a16="http://schemas.microsoft.com/office/drawing/2014/main" id="{DA628C3F-E47B-43D4-B19C-615B84C59C92}"/>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6" name="Table 55">
            <a:extLst>
              <a:ext uri="{FF2B5EF4-FFF2-40B4-BE49-F238E27FC236}">
                <a16:creationId xmlns:a16="http://schemas.microsoft.com/office/drawing/2014/main" id="{A409607E-0F1F-4AD8-9B28-ED7BBB497FF6}"/>
              </a:ext>
            </a:extLst>
          </p:cNvPr>
          <p:cNvGraphicFramePr>
            <a:graphicFrameLocks noGrp="1"/>
          </p:cNvGraphicFramePr>
          <p:nvPr>
            <p:extLst>
              <p:ext uri="{D42A27DB-BD31-4B8C-83A1-F6EECF244321}">
                <p14:modId xmlns:p14="http://schemas.microsoft.com/office/powerpoint/2010/main" val="3413824565"/>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7" name="Table 56">
            <a:extLst>
              <a:ext uri="{FF2B5EF4-FFF2-40B4-BE49-F238E27FC236}">
                <a16:creationId xmlns:a16="http://schemas.microsoft.com/office/drawing/2014/main" id="{E85F6336-3C0C-48FB-B668-4EBDC24A34C3}"/>
              </a:ext>
            </a:extLst>
          </p:cNvPr>
          <p:cNvGraphicFramePr>
            <a:graphicFrameLocks noGrp="1"/>
          </p:cNvGraphicFramePr>
          <p:nvPr>
            <p:extLst>
              <p:ext uri="{D42A27DB-BD31-4B8C-83A1-F6EECF244321}">
                <p14:modId xmlns:p14="http://schemas.microsoft.com/office/powerpoint/2010/main" val="710513728"/>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8" name="Table 57">
            <a:extLst>
              <a:ext uri="{FF2B5EF4-FFF2-40B4-BE49-F238E27FC236}">
                <a16:creationId xmlns:a16="http://schemas.microsoft.com/office/drawing/2014/main" id="{D034E0C0-91A1-4093-9906-7C77D2437D95}"/>
              </a:ext>
            </a:extLst>
          </p:cNvPr>
          <p:cNvGraphicFramePr>
            <a:graphicFrameLocks noGrp="1"/>
          </p:cNvGraphicFramePr>
          <p:nvPr>
            <p:extLst>
              <p:ext uri="{D42A27DB-BD31-4B8C-83A1-F6EECF244321}">
                <p14:modId xmlns:p14="http://schemas.microsoft.com/office/powerpoint/2010/main" val="3773649854"/>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9" name="object 23">
            <a:extLst>
              <a:ext uri="{FF2B5EF4-FFF2-40B4-BE49-F238E27FC236}">
                <a16:creationId xmlns:a16="http://schemas.microsoft.com/office/drawing/2014/main" id="{8EB79EEA-1AAB-4D94-806F-80DF650E4977}"/>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60" name="Table 59">
            <a:extLst>
              <a:ext uri="{FF2B5EF4-FFF2-40B4-BE49-F238E27FC236}">
                <a16:creationId xmlns:a16="http://schemas.microsoft.com/office/drawing/2014/main" id="{ADA0680E-AED5-4F84-B054-DB3CEF7242D3}"/>
              </a:ext>
            </a:extLst>
          </p:cNvPr>
          <p:cNvGraphicFramePr>
            <a:graphicFrameLocks noGrp="1"/>
          </p:cNvGraphicFramePr>
          <p:nvPr>
            <p:extLst>
              <p:ext uri="{D42A27DB-BD31-4B8C-83A1-F6EECF244321}">
                <p14:modId xmlns:p14="http://schemas.microsoft.com/office/powerpoint/2010/main" val="109741114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61" name="Table 60">
            <a:extLst>
              <a:ext uri="{FF2B5EF4-FFF2-40B4-BE49-F238E27FC236}">
                <a16:creationId xmlns:a16="http://schemas.microsoft.com/office/drawing/2014/main" id="{DBFB0055-72DA-48A4-BE2C-7D8EFAF3F85E}"/>
              </a:ext>
            </a:extLst>
          </p:cNvPr>
          <p:cNvGraphicFramePr>
            <a:graphicFrameLocks noGrp="1"/>
          </p:cNvGraphicFramePr>
          <p:nvPr>
            <p:extLst>
              <p:ext uri="{D42A27DB-BD31-4B8C-83A1-F6EECF244321}">
                <p14:modId xmlns:p14="http://schemas.microsoft.com/office/powerpoint/2010/main" val="502934731"/>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Tree>
    <p:extLst>
      <p:ext uri="{BB962C8B-B14F-4D97-AF65-F5344CB8AC3E}">
        <p14:creationId xmlns:p14="http://schemas.microsoft.com/office/powerpoint/2010/main" val="25617633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680437" y="3228945"/>
            <a:ext cx="1713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12</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DC24533C-B566-460E-85A8-3A8208D62651}"/>
              </a:ext>
            </a:extLst>
          </p:cNvPr>
          <p:cNvGraphicFramePr>
            <a:graphicFrameLocks noGrp="1"/>
          </p:cNvGraphicFramePr>
          <p:nvPr>
            <p:extLst>
              <p:ext uri="{D42A27DB-BD31-4B8C-83A1-F6EECF244321}">
                <p14:modId xmlns:p14="http://schemas.microsoft.com/office/powerpoint/2010/main" val="4236511862"/>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0DF724E5-37A1-4C96-8DB7-C01B299D0C3F}"/>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E98D2069-FEDF-4AF4-A455-EE3F93F90AC7}"/>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6B0289D5-D17A-4A01-951C-7AA7B57B30DB}"/>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02B4F5C0-69C4-42AD-B7D7-FD3975BF38FE}"/>
              </a:ext>
            </a:extLst>
          </p:cNvPr>
          <p:cNvGraphicFramePr>
            <a:graphicFrameLocks noGrp="1"/>
          </p:cNvGraphicFramePr>
          <p:nvPr>
            <p:extLst>
              <p:ext uri="{D42A27DB-BD31-4B8C-83A1-F6EECF244321}">
                <p14:modId xmlns:p14="http://schemas.microsoft.com/office/powerpoint/2010/main" val="980376995"/>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spTree>
    <p:extLst>
      <p:ext uri="{BB962C8B-B14F-4D97-AF65-F5344CB8AC3E}">
        <p14:creationId xmlns:p14="http://schemas.microsoft.com/office/powerpoint/2010/main" val="20934147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7"/>
          <p:cNvSpPr txBox="1">
            <a:spLocks noChangeArrowheads="1"/>
          </p:cNvSpPr>
          <p:nvPr/>
        </p:nvSpPr>
        <p:spPr bwMode="auto">
          <a:xfrm rot="-5400000">
            <a:off x="629141" y="3228945"/>
            <a:ext cx="18165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tr-TR" altLang="en-US" sz="2000">
                <a:solidFill>
                  <a:schemeClr val="bg1"/>
                </a:solidFill>
                <a:latin typeface="Montserrat" pitchFamily="2" charset="0"/>
              </a:rPr>
              <a:t>RESOURCES</a:t>
            </a:r>
          </a:p>
        </p:txBody>
      </p:sp>
      <p:sp>
        <p:nvSpPr>
          <p:cNvPr id="35843" name="object 3"/>
          <p:cNvSpPr txBox="1">
            <a:spLocks noChangeArrowheads="1"/>
          </p:cNvSpPr>
          <p:nvPr/>
        </p:nvSpPr>
        <p:spPr bwMode="auto">
          <a:xfrm>
            <a:off x="2627312" y="2087912"/>
            <a:ext cx="8529637" cy="416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6666" rIns="0" bIns="0">
            <a:spAutoFit/>
          </a:bodyPr>
          <a:lstStyle>
            <a:lvl1pPr marL="103188">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eaLnBrk="1" hangingPunct="1">
              <a:spcBef>
                <a:spcPts val="1750"/>
              </a:spcBef>
              <a:spcAft>
                <a:spcPts val="900"/>
              </a:spcAft>
            </a:pPr>
            <a:r>
              <a:rPr lang="en-US" altLang="en-US" sz="1200" b="1" dirty="0">
                <a:solidFill>
                  <a:srgbClr val="000000"/>
                </a:solidFill>
                <a:latin typeface="+mn-lt"/>
                <a:cs typeface="Arial" charset="0"/>
              </a:rPr>
              <a:t>Works Cited</a:t>
            </a:r>
            <a:endParaRPr lang="en-US" altLang="en-US" sz="1200" dirty="0">
              <a:solidFill>
                <a:srgbClr val="000000"/>
              </a:solidFill>
              <a:latin typeface="+mn-lt"/>
              <a:cs typeface="Arial" charset="0"/>
            </a:endParaRPr>
          </a:p>
          <a:p>
            <a:pPr marL="6349" marR="26665">
              <a:spcAft>
                <a:spcPts val="900"/>
              </a:spcAft>
            </a:pPr>
            <a:r>
              <a:rPr lang="en-US" sz="1200" dirty="0">
                <a:latin typeface="+mn-lt"/>
                <a:cs typeface="Arial"/>
              </a:rPr>
              <a:t>Alice Henneman, M.R. (n.d.). </a:t>
            </a:r>
            <a:r>
              <a:rPr lang="en-US" sz="1200" i="1" dirty="0">
                <a:latin typeface="+mn-lt"/>
                <a:cs typeface="Arial"/>
              </a:rPr>
              <a:t>UNL Food: Food, Nutrition &amp; Health. </a:t>
            </a:r>
            <a:r>
              <a:rPr lang="en-US" sz="1200" dirty="0">
                <a:latin typeface="+mn-lt"/>
                <a:cs typeface="Arial"/>
              </a:rPr>
              <a:t>Retrieved January 2013, Lancaster County Extension: </a:t>
            </a:r>
            <a:r>
              <a:rPr lang="en-US" sz="1200" u="heavy" dirty="0">
                <a:solidFill>
                  <a:srgbClr val="0000FF"/>
                </a:solidFill>
                <a:latin typeface="+mn-lt"/>
                <a:cs typeface="Arial"/>
                <a:hlinkClick r:id="rId2"/>
              </a:rPr>
              <a:t>http://lancaster.unl.edu/food/</a:t>
            </a:r>
            <a:endParaRPr lang="en-US" sz="1200" dirty="0">
              <a:latin typeface="+mn-lt"/>
            </a:endParaRPr>
          </a:p>
          <a:p>
            <a:pPr marL="6349" marR="103802">
              <a:spcAft>
                <a:spcPts val="900"/>
              </a:spcAft>
            </a:pPr>
            <a:r>
              <a:rPr lang="en-US" sz="1200" dirty="0">
                <a:latin typeface="+mn-lt"/>
                <a:cs typeface="Arial"/>
              </a:rPr>
              <a:t>Barton Goldsmith, P. (2012, February). The Best Tools for Building a Healthy Relationship Foundation. </a:t>
            </a:r>
            <a:r>
              <a:rPr lang="en-US" sz="1200" i="1" dirty="0">
                <a:latin typeface="+mn-lt"/>
                <a:cs typeface="Arial"/>
              </a:rPr>
              <a:t>Psychology Today</a:t>
            </a:r>
            <a:r>
              <a:rPr lang="en-US" sz="1200" dirty="0">
                <a:latin typeface="+mn-lt"/>
                <a:cs typeface="Arial"/>
              </a:rPr>
              <a:t>.</a:t>
            </a:r>
            <a:endParaRPr lang="en-US" sz="1200" dirty="0">
              <a:latin typeface="+mn-lt"/>
            </a:endParaRPr>
          </a:p>
          <a:p>
            <a:pPr marL="6349">
              <a:spcAft>
                <a:spcPts val="900"/>
              </a:spcAft>
            </a:pPr>
            <a:r>
              <a:rPr lang="en-US" sz="1200" dirty="0">
                <a:latin typeface="+mn-lt"/>
                <a:cs typeface="Arial"/>
              </a:rPr>
              <a:t>BrainyQuote. </a:t>
            </a:r>
            <a:r>
              <a:rPr lang="en-US" sz="1200" u="heavy" dirty="0">
                <a:solidFill>
                  <a:srgbClr val="0000FF"/>
                </a:solidFill>
                <a:latin typeface="+mn-lt"/>
                <a:cs typeface="Arial"/>
                <a:hlinkClick r:id="rId3"/>
              </a:rPr>
              <a:t>www.brainyquote.com</a:t>
            </a:r>
            <a:endParaRPr lang="en-US" sz="1200" dirty="0">
              <a:latin typeface="+mn-lt"/>
            </a:endParaRPr>
          </a:p>
          <a:p>
            <a:pPr marL="6349" marR="207603">
              <a:spcAft>
                <a:spcPts val="900"/>
              </a:spcAft>
            </a:pPr>
            <a:r>
              <a:rPr lang="en-US" sz="1200" dirty="0">
                <a:latin typeface="+mn-lt"/>
                <a:cs typeface="Arial"/>
              </a:rPr>
              <a:t>Ceridian Corporation. (1999). </a:t>
            </a:r>
            <a:r>
              <a:rPr lang="en-US" sz="1200" i="1" dirty="0">
                <a:latin typeface="+mn-lt"/>
                <a:cs typeface="Arial"/>
              </a:rPr>
              <a:t>Assertive Bill of Rights. </a:t>
            </a:r>
            <a:r>
              <a:rPr lang="en-US" sz="1200" dirty="0">
                <a:latin typeface="+mn-lt"/>
                <a:cs typeface="Arial"/>
              </a:rPr>
              <a:t>Ceridian Corporation (1999). 930 Commonwealth Avenue West, Boston, MA 02215.</a:t>
            </a:r>
            <a:endParaRPr lang="en-US" sz="1200" dirty="0">
              <a:latin typeface="+mn-lt"/>
            </a:endParaRPr>
          </a:p>
          <a:p>
            <a:pPr marL="6349" marR="6349">
              <a:spcAft>
                <a:spcPts val="900"/>
              </a:spcAft>
            </a:pPr>
            <a:r>
              <a:rPr lang="en-US" sz="1200" dirty="0">
                <a:latin typeface="+mn-lt"/>
                <a:cs typeface="Arial"/>
              </a:rPr>
              <a:t>Cherniske, S. </a:t>
            </a:r>
            <a:r>
              <a:rPr lang="en-US" sz="1200" i="1" dirty="0">
                <a:latin typeface="+mn-lt"/>
                <a:cs typeface="Arial"/>
              </a:rPr>
              <a:t>Caffeine Blues: Wake Up to the Hidden Dangers of America's #1 Drug. </a:t>
            </a:r>
            <a:r>
              <a:rPr lang="en-US" sz="1200" dirty="0">
                <a:latin typeface="+mn-lt"/>
                <a:cs typeface="Arial"/>
              </a:rPr>
              <a:t>Grand Central Publishing, </a:t>
            </a:r>
            <a:r>
              <a:rPr lang="en-US" sz="1200" i="1" dirty="0">
                <a:latin typeface="+mn-lt"/>
                <a:cs typeface="Arial"/>
              </a:rPr>
              <a:t>1998.</a:t>
            </a:r>
          </a:p>
          <a:p>
            <a:pPr marL="6349" marR="6349">
              <a:spcAft>
                <a:spcPts val="900"/>
              </a:spcAft>
            </a:pPr>
            <a:r>
              <a:rPr lang="en-US" sz="1200" dirty="0">
                <a:latin typeface="+mn-lt"/>
                <a:cs typeface="Arial"/>
                <a:hlinkClick r:id="rId4"/>
              </a:rPr>
              <a:t>HumanMetrics. </a:t>
            </a:r>
            <a:r>
              <a:rPr lang="en-US" sz="1200" i="1" dirty="0">
                <a:latin typeface="+mn-lt"/>
                <a:cs typeface="Arial"/>
                <a:hlinkClick r:id="rId4"/>
              </a:rPr>
              <a:t>Myers Briggs Personality Test. </a:t>
            </a:r>
            <a:r>
              <a:rPr lang="en-US" sz="1200" u="heavy" dirty="0">
                <a:solidFill>
                  <a:srgbClr val="0000FF"/>
                </a:solidFill>
                <a:latin typeface="+mn-lt"/>
                <a:cs typeface="Arial"/>
                <a:hlinkClick r:id="rId5"/>
              </a:rPr>
              <a:t>http://www.humanmetrics.com/cgi-</a:t>
            </a:r>
            <a:r>
              <a:rPr lang="en-US" sz="1200" dirty="0">
                <a:solidFill>
                  <a:srgbClr val="0000FF"/>
                </a:solidFill>
                <a:latin typeface="+mn-lt"/>
                <a:cs typeface="Arial"/>
                <a:hlinkClick r:id="rId5"/>
              </a:rPr>
              <a:t> </a:t>
            </a:r>
            <a:r>
              <a:rPr lang="en-US" sz="1200" u="heavy" dirty="0">
                <a:solidFill>
                  <a:srgbClr val="0000FF"/>
                </a:solidFill>
                <a:latin typeface="+mn-lt"/>
                <a:cs typeface="Arial"/>
                <a:hlinkClick r:id="rId5"/>
              </a:rPr>
              <a:t>win/JTypes2.asp</a:t>
            </a:r>
            <a:endParaRPr lang="en-US" sz="1200" dirty="0">
              <a:latin typeface="+mn-lt"/>
              <a:cs typeface="Arial"/>
            </a:endParaRPr>
          </a:p>
          <a:p>
            <a:pPr marL="6349" marR="6349">
              <a:spcAft>
                <a:spcPts val="900"/>
              </a:spcAft>
            </a:pPr>
            <a:r>
              <a:rPr lang="en-US" sz="1200" dirty="0">
                <a:latin typeface="+mn-lt"/>
                <a:cs typeface="Arial"/>
              </a:rPr>
              <a:t>Moran, V. (1999). </a:t>
            </a:r>
            <a:r>
              <a:rPr lang="en-US" sz="1200" i="1" dirty="0">
                <a:latin typeface="+mn-lt"/>
                <a:cs typeface="Arial"/>
              </a:rPr>
              <a:t>Creating a Charmed Life. </a:t>
            </a:r>
            <a:r>
              <a:rPr lang="en-US" sz="1200" dirty="0">
                <a:latin typeface="+mn-lt"/>
                <a:cs typeface="Arial"/>
              </a:rPr>
              <a:t>New York: Harper Collins Publishers. </a:t>
            </a:r>
          </a:p>
          <a:p>
            <a:pPr marL="6349" marR="6349">
              <a:spcAft>
                <a:spcPts val="900"/>
              </a:spcAft>
            </a:pPr>
            <a:r>
              <a:rPr lang="en-US" sz="1200" dirty="0">
                <a:latin typeface="+mn-lt"/>
                <a:cs typeface="Arial"/>
              </a:rPr>
              <a:t>Mountain State Centers for Independent Living. </a:t>
            </a:r>
            <a:r>
              <a:rPr lang="en-US" sz="1200" u="heavy" dirty="0">
                <a:solidFill>
                  <a:srgbClr val="0000FF"/>
                </a:solidFill>
                <a:latin typeface="+mn-lt"/>
                <a:cs typeface="Arial"/>
                <a:hlinkClick r:id="rId6"/>
              </a:rPr>
              <a:t>www.mtstcil.org/</a:t>
            </a:r>
            <a:endParaRPr lang="en-US" sz="1200" dirty="0">
              <a:latin typeface="+mn-lt"/>
              <a:cs typeface="Arial"/>
            </a:endParaRPr>
          </a:p>
          <a:p>
            <a:pPr marL="6349" marR="1020558">
              <a:spcBef>
                <a:spcPts val="5"/>
              </a:spcBef>
              <a:spcAft>
                <a:spcPts val="900"/>
              </a:spcAft>
            </a:pPr>
            <a:r>
              <a:rPr lang="en-US" sz="1200" dirty="0">
                <a:latin typeface="+mn-lt"/>
                <a:cs typeface="Arial"/>
              </a:rPr>
              <a:t>Marano, H. E. (2004, October 1). Relationship Rules. </a:t>
            </a:r>
          </a:p>
          <a:p>
            <a:pPr marL="6349" marR="1020558">
              <a:spcBef>
                <a:spcPts val="5"/>
              </a:spcBef>
              <a:spcAft>
                <a:spcPts val="900"/>
              </a:spcAft>
            </a:pPr>
            <a:r>
              <a:rPr lang="en-US" sz="1200" dirty="0">
                <a:latin typeface="+mn-lt"/>
                <a:cs typeface="Arial"/>
              </a:rPr>
              <a:t>US Food and Drug Administration. (2008). </a:t>
            </a:r>
            <a:r>
              <a:rPr lang="en-US" sz="1200" u="heavy" dirty="0">
                <a:solidFill>
                  <a:srgbClr val="0000FF"/>
                </a:solidFill>
                <a:latin typeface="+mn-lt"/>
                <a:cs typeface="Arial"/>
                <a:hlinkClick r:id="rId7"/>
              </a:rPr>
              <a:t>www.fda.gov</a:t>
            </a:r>
            <a:endParaRPr lang="en-US" sz="1200" dirty="0">
              <a:latin typeface="+mn-lt"/>
              <a:cs typeface="Arial"/>
            </a:endParaRPr>
          </a:p>
          <a:p>
            <a:pPr marL="6349" marR="6349" defTabSz="457109" eaLnBrk="1" fontAlgn="auto" hangingPunct="1">
              <a:spcBef>
                <a:spcPts val="0"/>
              </a:spcBef>
              <a:spcAft>
                <a:spcPts val="900"/>
              </a:spcAft>
            </a:pPr>
            <a:endParaRPr lang="en-US" sz="1200" dirty="0">
              <a:solidFill>
                <a:srgbClr val="000000"/>
              </a:solidFill>
              <a:latin typeface="+mn-lt"/>
              <a:cs typeface="Arial"/>
            </a:endParaRPr>
          </a:p>
          <a:p>
            <a:pPr marL="6349" marR="93009" defTabSz="457109" eaLnBrk="1" fontAlgn="auto" hangingPunct="1">
              <a:spcBef>
                <a:spcPts val="0"/>
              </a:spcBef>
              <a:spcAft>
                <a:spcPts val="900"/>
              </a:spcAft>
            </a:pPr>
            <a:endParaRPr lang="en-US" sz="1200" dirty="0">
              <a:solidFill>
                <a:srgbClr val="000000"/>
              </a:solidFill>
              <a:latin typeface="+mn-lt"/>
              <a:cs typeface="Aria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7"/>
          <p:cNvSpPr txBox="1">
            <a:spLocks noChangeArrowheads="1"/>
          </p:cNvSpPr>
          <p:nvPr/>
        </p:nvSpPr>
        <p:spPr bwMode="auto">
          <a:xfrm rot="-5400000">
            <a:off x="629141" y="3228945"/>
            <a:ext cx="18165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tr-TR" altLang="en-US" sz="2000">
                <a:solidFill>
                  <a:schemeClr val="bg1"/>
                </a:solidFill>
                <a:latin typeface="Montserrat" pitchFamily="2" charset="0"/>
              </a:rPr>
              <a:t>RESOURCES</a:t>
            </a:r>
          </a:p>
        </p:txBody>
      </p:sp>
      <p:sp>
        <p:nvSpPr>
          <p:cNvPr id="4" name="object 3"/>
          <p:cNvSpPr txBox="1">
            <a:spLocks noChangeArrowheads="1"/>
          </p:cNvSpPr>
          <p:nvPr/>
        </p:nvSpPr>
        <p:spPr bwMode="auto">
          <a:xfrm>
            <a:off x="2627313" y="2087912"/>
            <a:ext cx="8463248" cy="1876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6666" rIns="0" bIns="0">
            <a:spAutoFit/>
          </a:bodyPr>
          <a:lstStyle>
            <a:lvl1pPr marL="103188">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eaLnBrk="1" hangingPunct="1">
              <a:spcBef>
                <a:spcPts val="1750"/>
              </a:spcBef>
              <a:spcAft>
                <a:spcPts val="900"/>
              </a:spcAft>
            </a:pPr>
            <a:r>
              <a:rPr lang="en-US" altLang="en-US" sz="1200" b="1" dirty="0">
                <a:solidFill>
                  <a:srgbClr val="000000"/>
                </a:solidFill>
                <a:latin typeface="+mn-lt"/>
                <a:cs typeface="Arial" charset="0"/>
              </a:rPr>
              <a:t>Bibliography</a:t>
            </a:r>
          </a:p>
          <a:p>
            <a:pPr marL="6349" marR="6349">
              <a:spcAft>
                <a:spcPts val="900"/>
              </a:spcAft>
            </a:pPr>
            <a:r>
              <a:rPr lang="en-US" sz="1200" dirty="0">
                <a:latin typeface="+mn-lt"/>
                <a:cs typeface="Arial"/>
              </a:rPr>
              <a:t>James Scala, P. (2000). </a:t>
            </a:r>
            <a:r>
              <a:rPr lang="en-US" sz="1200" i="1" dirty="0">
                <a:latin typeface="+mn-lt"/>
                <a:cs typeface="Arial"/>
              </a:rPr>
              <a:t>The New Eating Right For a Bad Gut. </a:t>
            </a:r>
            <a:r>
              <a:rPr lang="en-US" sz="1200" dirty="0">
                <a:latin typeface="+mn-lt"/>
                <a:cs typeface="Arial"/>
              </a:rPr>
              <a:t>New York: Penguin Group. </a:t>
            </a:r>
          </a:p>
          <a:p>
            <a:pPr marL="6349" marR="6349">
              <a:spcAft>
                <a:spcPts val="900"/>
              </a:spcAft>
            </a:pPr>
            <a:r>
              <a:rPr lang="en-US" sz="1200" dirty="0">
                <a:latin typeface="+mn-lt"/>
                <a:cs typeface="Arial"/>
              </a:rPr>
              <a:t>Kirby, R. (2013, January). </a:t>
            </a:r>
            <a:r>
              <a:rPr lang="en-US" sz="1200" i="1" dirty="0">
                <a:latin typeface="+mn-lt"/>
                <a:cs typeface="Arial"/>
              </a:rPr>
              <a:t>Radiant Optimal Wellness</a:t>
            </a:r>
            <a:r>
              <a:rPr lang="en-US" sz="1200" dirty="0">
                <a:latin typeface="+mn-lt"/>
                <a:cs typeface="Arial"/>
              </a:rPr>
              <a:t>. Retrieved January 2013.</a:t>
            </a:r>
            <a:endParaRPr lang="en-US" sz="1200" dirty="0">
              <a:latin typeface="+mn-lt"/>
            </a:endParaRPr>
          </a:p>
          <a:p>
            <a:pPr marL="6349">
              <a:spcAft>
                <a:spcPts val="900"/>
              </a:spcAft>
            </a:pPr>
            <a:r>
              <a:rPr lang="en-US" sz="1200" dirty="0">
                <a:latin typeface="+mn-lt"/>
                <a:cs typeface="Arial"/>
              </a:rPr>
              <a:t>Phillips, B. (2010). </a:t>
            </a:r>
            <a:r>
              <a:rPr lang="en-US" sz="1200" i="1" dirty="0">
                <a:latin typeface="+mn-lt"/>
                <a:cs typeface="Arial"/>
              </a:rPr>
              <a:t>Transformation. </a:t>
            </a:r>
            <a:r>
              <a:rPr lang="en-US" sz="1200" dirty="0">
                <a:latin typeface="+mn-lt"/>
                <a:cs typeface="Arial"/>
              </a:rPr>
              <a:t>Los Angeles: T-Media, Inc.</a:t>
            </a:r>
            <a:endParaRPr lang="en-US" sz="1200" dirty="0">
              <a:latin typeface="+mn-lt"/>
            </a:endParaRPr>
          </a:p>
          <a:p>
            <a:pPr marL="6349" marR="96183">
              <a:spcAft>
                <a:spcPts val="900"/>
              </a:spcAft>
            </a:pPr>
            <a:r>
              <a:rPr lang="en-US" sz="1200" dirty="0">
                <a:latin typeface="+mn-lt"/>
                <a:cs typeface="Arial"/>
              </a:rPr>
              <a:t>Robbins, A. (2010, August). </a:t>
            </a:r>
            <a:r>
              <a:rPr lang="en-US" sz="1200" i="1" dirty="0">
                <a:latin typeface="+mn-lt"/>
                <a:cs typeface="Arial"/>
              </a:rPr>
              <a:t>The Power of Momentum</a:t>
            </a:r>
            <a:r>
              <a:rPr lang="en-US" sz="1200" dirty="0">
                <a:latin typeface="+mn-lt"/>
                <a:cs typeface="Arial"/>
              </a:rPr>
              <a:t>. Retrieved November 2012, </a:t>
            </a:r>
            <a:br>
              <a:rPr lang="en-US" sz="1200" dirty="0">
                <a:latin typeface="+mn-lt"/>
                <a:cs typeface="Arial"/>
              </a:rPr>
            </a:br>
            <a:r>
              <a:rPr lang="en-US" sz="1200" dirty="0">
                <a:latin typeface="+mn-lt"/>
                <a:cs typeface="Arial"/>
              </a:rPr>
              <a:t>from Anthony Robbins: </a:t>
            </a:r>
            <a:r>
              <a:rPr lang="en-US" sz="1200" u="heavy" dirty="0">
                <a:solidFill>
                  <a:srgbClr val="0000FF"/>
                </a:solidFill>
                <a:latin typeface="+mn-lt"/>
                <a:cs typeface="Arial"/>
                <a:hlinkClick r:id="rId2"/>
              </a:rPr>
              <a:t>http://training.tonyrobbins.com/103/new-year-new-life/</a:t>
            </a:r>
            <a:endParaRPr lang="en-US" sz="1200" dirty="0">
              <a:solidFill>
                <a:srgbClr val="000000"/>
              </a:solidFill>
              <a:latin typeface="+mn-lt"/>
              <a:cs typeface="Arial"/>
            </a:endParaRPr>
          </a:p>
          <a:p>
            <a:pPr marL="6349" marR="93009" defTabSz="457109" eaLnBrk="1" fontAlgn="auto" hangingPunct="1">
              <a:spcBef>
                <a:spcPts val="0"/>
              </a:spcBef>
              <a:spcAft>
                <a:spcPts val="900"/>
              </a:spcAft>
            </a:pPr>
            <a:endParaRPr lang="en-US" sz="1200" dirty="0">
              <a:solidFill>
                <a:srgbClr val="000000"/>
              </a:solidFill>
              <a:latin typeface="+mn-lt"/>
              <a:cs typeface="Arial"/>
            </a:endParaRPr>
          </a:p>
        </p:txBody>
      </p:sp>
    </p:spTree>
    <p:extLst>
      <p:ext uri="{BB962C8B-B14F-4D97-AF65-F5344CB8AC3E}">
        <p14:creationId xmlns:p14="http://schemas.microsoft.com/office/powerpoint/2010/main" val="1297132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20418</TotalTime>
  <Words>12271</Words>
  <Application>Microsoft Office PowerPoint</Application>
  <PresentationFormat>Custom</PresentationFormat>
  <Paragraphs>1184</Paragraphs>
  <Slides>99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99</vt:i4>
      </vt:variant>
    </vt:vector>
  </HeadingPairs>
  <TitlesOfParts>
    <vt:vector size="108" baseType="lpstr">
      <vt:lpstr>Arial</vt:lpstr>
      <vt:lpstr>Calibri</vt:lpstr>
      <vt:lpstr>Calibri Light</vt:lpstr>
      <vt:lpstr>Montserrat</vt:lpstr>
      <vt:lpstr>Montserrat Medium</vt:lpstr>
      <vt:lpstr>Montserrat SemiBold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2459</cp:revision>
  <dcterms:created xsi:type="dcterms:W3CDTF">2014-09-26T10:57:37Z</dcterms:created>
  <dcterms:modified xsi:type="dcterms:W3CDTF">2025-03-03T18:53:47Z</dcterms:modified>
</cp:coreProperties>
</file>