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800" r:id="rId2"/>
    <p:sldId id="912" r:id="rId3"/>
    <p:sldId id="881" r:id="rId4"/>
    <p:sldId id="892" r:id="rId5"/>
    <p:sldId id="886" r:id="rId6"/>
    <p:sldId id="943" r:id="rId7"/>
    <p:sldId id="954" r:id="rId8"/>
    <p:sldId id="1000" r:id="rId9"/>
    <p:sldId id="1002" r:id="rId10"/>
    <p:sldId id="1003" r:id="rId11"/>
    <p:sldId id="1004" r:id="rId12"/>
  </p:sldIdLst>
  <p:sldSz cx="7772400" cy="10058400"/>
  <p:notesSz cx="6858000" cy="9144000"/>
  <p:defaultTextStyle>
    <a:defPPr>
      <a:defRPr lang="en-US"/>
    </a:defPPr>
    <a:lvl1pPr algn="l" defTabSz="855878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27939" indent="-213970" algn="l" defTabSz="855878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855878" indent="-427939" algn="l" defTabSz="855878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283818" indent="-641909" algn="l" defTabSz="855878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711757" indent="-855878" algn="l" defTabSz="855878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1069848" algn="l" defTabSz="427939" rtl="0" eaLnBrk="1" latinLnBrk="0" hangingPunct="1">
      <a:defRPr sz="1700"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1283818" algn="l" defTabSz="427939" rtl="0" eaLnBrk="1" latinLnBrk="0" hangingPunct="1">
      <a:defRPr sz="1700"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1497787" algn="l" defTabSz="427939" rtl="0" eaLnBrk="1" latinLnBrk="0" hangingPunct="1">
      <a:defRPr sz="1700"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1711757" algn="l" defTabSz="427939" rtl="0" eaLnBrk="1" latinLnBrk="0" hangingPunct="1">
      <a:defRPr sz="1700"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76">
          <p15:clr>
            <a:srgbClr val="A4A3A4"/>
          </p15:clr>
        </p15:guide>
        <p15:guide id="2" orient="horz" pos="4608">
          <p15:clr>
            <a:srgbClr val="A4A3A4"/>
          </p15:clr>
        </p15:guide>
        <p15:guide id="3" pos="1584">
          <p15:clr>
            <a:srgbClr val="A4A3A4"/>
          </p15:clr>
        </p15:guide>
        <p15:guide id="4" pos="446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1AEB3"/>
    <a:srgbClr val="BCC8C8"/>
    <a:srgbClr val="91A05D"/>
    <a:srgbClr val="ADC26F"/>
    <a:srgbClr val="BD4C5B"/>
    <a:srgbClr val="DB5764"/>
    <a:srgbClr val="48999A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0D2F03-9FAC-4FD4-A834-749ECC830608}" v="2" dt="2019-02-12T22:52:48.65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048" autoAdjust="0"/>
    <p:restoredTop sz="95353" autoAdjust="0"/>
  </p:normalViewPr>
  <p:slideViewPr>
    <p:cSldViewPr snapToObjects="1" showGuides="1">
      <p:cViewPr varScale="1">
        <p:scale>
          <a:sx n="43" d="100"/>
          <a:sy n="43" d="100"/>
        </p:scale>
        <p:origin x="1896" y="48"/>
      </p:cViewPr>
      <p:guideLst>
        <p:guide orient="horz" pos="576"/>
        <p:guide orient="horz" pos="4608"/>
        <p:guide pos="1584"/>
        <p:guide pos="446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 snapToObjects="1" showGuides="1">
      <p:cViewPr varScale="1">
        <p:scale>
          <a:sx n="87" d="100"/>
          <a:sy n="87" d="100"/>
        </p:scale>
        <p:origin x="384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4598B2B-551C-4F10-80B6-3494F80347D7}" type="datetimeFigureOut">
              <a:rPr lang="en-US"/>
              <a:pPr>
                <a:defRPr/>
              </a:pPr>
              <a:t>3/4/2025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1D18BD9-3198-42CD-B53C-9C19EA73D3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13917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600" kern="1200">
        <a:solidFill>
          <a:schemeClr val="tx1"/>
        </a:solidFill>
        <a:latin typeface="+mn-lt"/>
        <a:ea typeface="+mn-ea"/>
        <a:cs typeface="+mn-cs"/>
      </a:defRPr>
    </a:lvl1pPr>
    <a:lvl2pPr marL="213970" algn="l" rtl="0" eaLnBrk="0" fontAlgn="base" hangingPunct="0">
      <a:spcBef>
        <a:spcPct val="30000"/>
      </a:spcBef>
      <a:spcAft>
        <a:spcPct val="0"/>
      </a:spcAft>
      <a:defRPr sz="600" kern="1200">
        <a:solidFill>
          <a:schemeClr val="tx1"/>
        </a:solidFill>
        <a:latin typeface="+mn-lt"/>
        <a:ea typeface="+mn-ea"/>
        <a:cs typeface="+mn-cs"/>
      </a:defRPr>
    </a:lvl2pPr>
    <a:lvl3pPr marL="427939" algn="l" rtl="0" eaLnBrk="0" fontAlgn="base" hangingPunct="0">
      <a:spcBef>
        <a:spcPct val="30000"/>
      </a:spcBef>
      <a:spcAft>
        <a:spcPct val="0"/>
      </a:spcAft>
      <a:defRPr sz="600" kern="1200">
        <a:solidFill>
          <a:schemeClr val="tx1"/>
        </a:solidFill>
        <a:latin typeface="+mn-lt"/>
        <a:ea typeface="+mn-ea"/>
        <a:cs typeface="+mn-cs"/>
      </a:defRPr>
    </a:lvl3pPr>
    <a:lvl4pPr marL="641909" algn="l" rtl="0" eaLnBrk="0" fontAlgn="base" hangingPunct="0">
      <a:spcBef>
        <a:spcPct val="30000"/>
      </a:spcBef>
      <a:spcAft>
        <a:spcPct val="0"/>
      </a:spcAft>
      <a:defRPr sz="600" kern="1200">
        <a:solidFill>
          <a:schemeClr val="tx1"/>
        </a:solidFill>
        <a:latin typeface="+mn-lt"/>
        <a:ea typeface="+mn-ea"/>
        <a:cs typeface="+mn-cs"/>
      </a:defRPr>
    </a:lvl4pPr>
    <a:lvl5pPr marL="855878" algn="l" rtl="0" eaLnBrk="0" fontAlgn="base" hangingPunct="0">
      <a:spcBef>
        <a:spcPct val="30000"/>
      </a:spcBef>
      <a:spcAft>
        <a:spcPct val="0"/>
      </a:spcAft>
      <a:defRPr sz="600" kern="1200">
        <a:solidFill>
          <a:schemeClr val="tx1"/>
        </a:solidFill>
        <a:latin typeface="+mn-lt"/>
        <a:ea typeface="+mn-ea"/>
        <a:cs typeface="+mn-cs"/>
      </a:defRPr>
    </a:lvl5pPr>
    <a:lvl6pPr marL="1069848" algn="l" defTabSz="427939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6pPr>
    <a:lvl7pPr marL="1283818" algn="l" defTabSz="427939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7pPr>
    <a:lvl8pPr marL="1497787" algn="l" defTabSz="427939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8pPr>
    <a:lvl9pPr marL="1711757" algn="l" defTabSz="427939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D18BD9-3198-42CD-B53C-9C19EA73D39D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21895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457200" y="457200"/>
            <a:ext cx="6858000" cy="9144000"/>
          </a:xfrm>
          <a:prstGeom prst="rect">
            <a:avLst/>
          </a:prstGeom>
          <a:noFill/>
          <a:ln w="317500">
            <a:solidFill>
              <a:srgbClr val="51AEB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2794" tIns="21397" rIns="42794" bIns="21397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2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7D8B4A-63EA-49EB-8A51-2AAB39E1EB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8337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 rot="10800000">
            <a:off x="0" y="0"/>
            <a:ext cx="1828800" cy="10058400"/>
          </a:xfrm>
          <a:prstGeom prst="rect">
            <a:avLst/>
          </a:prstGeom>
          <a:solidFill>
            <a:srgbClr val="51AE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2794" tIns="21397" rIns="42794" bIns="21397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3" name="Rectangle 2"/>
          <p:cNvSpPr/>
          <p:nvPr userDrawn="1"/>
        </p:nvSpPr>
        <p:spPr>
          <a:xfrm rot="10800000">
            <a:off x="1485901" y="2743198"/>
            <a:ext cx="685800" cy="4572001"/>
          </a:xfrm>
          <a:prstGeom prst="rect">
            <a:avLst/>
          </a:prstGeom>
          <a:solidFill>
            <a:srgbClr val="4899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2794" tIns="21397" rIns="42794" bIns="21397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7E409-C3D2-4A37-993F-CF0BAD8B52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6291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534353" y="535517"/>
            <a:ext cx="6703695" cy="1944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2794" tIns="21397" rIns="42794" bIns="2139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Master heading</a:t>
            </a:r>
          </a:p>
        </p:txBody>
      </p:sp>
      <p:sp>
        <p:nvSpPr>
          <p:cNvPr id="1027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4353" y="2677584"/>
            <a:ext cx="6703695" cy="638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2794" tIns="21397" rIns="42794" bIns="213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Sub Heading 1</a:t>
            </a:r>
          </a:p>
          <a:p>
            <a:pPr lvl="1"/>
            <a:r>
              <a:rPr lang="en-US" altLang="en-US"/>
              <a:t>Sub Heading 2</a:t>
            </a:r>
          </a:p>
          <a:p>
            <a:pPr lvl="2"/>
            <a:r>
              <a:rPr lang="en-US" altLang="en-US"/>
              <a:t>Body Heading</a:t>
            </a:r>
          </a:p>
          <a:p>
            <a:pPr lvl="3"/>
            <a:r>
              <a:rPr lang="en-US" altLang="en-US"/>
              <a:t>Body </a:t>
            </a:r>
          </a:p>
          <a:p>
            <a:pPr lvl="4"/>
            <a:r>
              <a:rPr lang="en-US" altLang="en-US"/>
              <a:t>Size 14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5489258" y="9322647"/>
            <a:ext cx="1748790" cy="535517"/>
          </a:xfrm>
          <a:prstGeom prst="rect">
            <a:avLst/>
          </a:prstGeom>
        </p:spPr>
        <p:txBody>
          <a:bodyPr vert="horz" wrap="square" lIns="42794" tIns="21397" rIns="42794" bIns="21397" numCol="1" anchor="ctr" anchorCtr="0" compatLnSpc="1">
            <a:prstTxWarp prst="textNoShape">
              <a:avLst/>
            </a:prstTxWarp>
          </a:bodyPr>
          <a:lstStyle>
            <a:lvl1pPr algn="r">
              <a:defRPr sz="6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0D92234-AF6E-4279-878A-AE19F4342A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61" r:id="rId2"/>
  </p:sldLayoutIdLst>
  <p:txStyles>
    <p:titleStyle>
      <a:lvl1pPr algn="l" defTabSz="85587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7000" kern="1200">
          <a:solidFill>
            <a:schemeClr val="tx1"/>
          </a:solidFill>
          <a:latin typeface="Montserrat" pitchFamily="2" charset="77"/>
          <a:ea typeface="+mj-ea"/>
          <a:cs typeface="+mj-cs"/>
        </a:defRPr>
      </a:lvl1pPr>
      <a:lvl2pPr algn="l" defTabSz="85587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Montserrat" pitchFamily="2" charset="0"/>
        </a:defRPr>
      </a:lvl2pPr>
      <a:lvl3pPr algn="l" defTabSz="85587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Montserrat" pitchFamily="2" charset="0"/>
        </a:defRPr>
      </a:lvl3pPr>
      <a:lvl4pPr algn="l" defTabSz="85587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Montserrat" pitchFamily="2" charset="0"/>
        </a:defRPr>
      </a:lvl4pPr>
      <a:lvl5pPr algn="l" defTabSz="85587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Montserrat" pitchFamily="2" charset="0"/>
        </a:defRPr>
      </a:lvl5pPr>
      <a:lvl6pPr marL="213970" algn="l" defTabSz="855878" rtl="0" fontAlgn="base">
        <a:lnSpc>
          <a:spcPct val="90000"/>
        </a:lnSpc>
        <a:spcBef>
          <a:spcPct val="0"/>
        </a:spcBef>
        <a:spcAft>
          <a:spcPct val="0"/>
        </a:spcAft>
        <a:defRPr sz="4100">
          <a:solidFill>
            <a:schemeClr val="tx1"/>
          </a:solidFill>
          <a:latin typeface="Calibri Light" panose="020F0302020204030204" pitchFamily="34" charset="0"/>
        </a:defRPr>
      </a:lvl6pPr>
      <a:lvl7pPr marL="427939" algn="l" defTabSz="855878" rtl="0" fontAlgn="base">
        <a:lnSpc>
          <a:spcPct val="90000"/>
        </a:lnSpc>
        <a:spcBef>
          <a:spcPct val="0"/>
        </a:spcBef>
        <a:spcAft>
          <a:spcPct val="0"/>
        </a:spcAft>
        <a:defRPr sz="4100">
          <a:solidFill>
            <a:schemeClr val="tx1"/>
          </a:solidFill>
          <a:latin typeface="Calibri Light" panose="020F0302020204030204" pitchFamily="34" charset="0"/>
        </a:defRPr>
      </a:lvl7pPr>
      <a:lvl8pPr marL="641909" algn="l" defTabSz="855878" rtl="0" fontAlgn="base">
        <a:lnSpc>
          <a:spcPct val="90000"/>
        </a:lnSpc>
        <a:spcBef>
          <a:spcPct val="0"/>
        </a:spcBef>
        <a:spcAft>
          <a:spcPct val="0"/>
        </a:spcAft>
        <a:defRPr sz="4100">
          <a:solidFill>
            <a:schemeClr val="tx1"/>
          </a:solidFill>
          <a:latin typeface="Calibri Light" panose="020F0302020204030204" pitchFamily="34" charset="0"/>
        </a:defRPr>
      </a:lvl8pPr>
      <a:lvl9pPr marL="855878" algn="l" defTabSz="855878" rtl="0" fontAlgn="base">
        <a:lnSpc>
          <a:spcPct val="90000"/>
        </a:lnSpc>
        <a:spcBef>
          <a:spcPct val="0"/>
        </a:spcBef>
        <a:spcAft>
          <a:spcPct val="0"/>
        </a:spcAft>
        <a:defRPr sz="41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13970" indent="-213970" algn="l" defTabSz="855878" rtl="0" eaLnBrk="0" fontAlgn="base" hangingPunct="0">
        <a:lnSpc>
          <a:spcPct val="90000"/>
        </a:lnSpc>
        <a:spcBef>
          <a:spcPts val="936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Montserrat" pitchFamily="2" charset="77"/>
          <a:ea typeface="+mn-ea"/>
          <a:cs typeface="+mn-cs"/>
        </a:defRPr>
      </a:lvl1pPr>
      <a:lvl2pPr marL="641909" indent="-213970" algn="l" defTabSz="855878" rtl="0" eaLnBrk="0" fontAlgn="base" hangingPunct="0">
        <a:lnSpc>
          <a:spcPct val="90000"/>
        </a:lnSpc>
        <a:spcBef>
          <a:spcPts val="468"/>
        </a:spcBef>
        <a:spcAft>
          <a:spcPct val="0"/>
        </a:spcAft>
        <a:buFont typeface="Arial" charset="0"/>
        <a:buChar char="•"/>
        <a:defRPr sz="2100" kern="1200">
          <a:solidFill>
            <a:schemeClr val="tx1"/>
          </a:solidFill>
          <a:latin typeface="Montserrat" pitchFamily="2" charset="77"/>
          <a:ea typeface="+mn-ea"/>
          <a:cs typeface="+mn-cs"/>
        </a:defRPr>
      </a:lvl2pPr>
      <a:lvl3pPr marL="1069848" indent="-213970" algn="l" defTabSz="855878" rtl="0" eaLnBrk="0" fontAlgn="base" hangingPunct="0">
        <a:lnSpc>
          <a:spcPct val="90000"/>
        </a:lnSpc>
        <a:spcBef>
          <a:spcPts val="468"/>
        </a:spcBef>
        <a:spcAft>
          <a:spcPct val="0"/>
        </a:spcAft>
        <a:buFont typeface="Arial" charset="0"/>
        <a:buChar char="•"/>
        <a:defRPr sz="1400" kern="1200">
          <a:solidFill>
            <a:schemeClr val="tx1"/>
          </a:solidFill>
          <a:latin typeface="Montserrat" pitchFamily="2" charset="77"/>
          <a:ea typeface="+mn-ea"/>
          <a:cs typeface="+mn-cs"/>
        </a:defRPr>
      </a:lvl3pPr>
      <a:lvl4pPr marL="1497787" indent="-213970" algn="l" defTabSz="855878" rtl="0" eaLnBrk="0" fontAlgn="base" hangingPunct="0">
        <a:lnSpc>
          <a:spcPct val="90000"/>
        </a:lnSpc>
        <a:spcBef>
          <a:spcPts val="468"/>
        </a:spcBef>
        <a:spcAft>
          <a:spcPct val="0"/>
        </a:spcAft>
        <a:buFont typeface="Arial" charset="0"/>
        <a:buChar char="•"/>
        <a:defRPr sz="900" kern="1200">
          <a:solidFill>
            <a:schemeClr val="tx1"/>
          </a:solidFill>
          <a:latin typeface="Montserrat" pitchFamily="2" charset="77"/>
          <a:ea typeface="+mn-ea"/>
          <a:cs typeface="+mn-cs"/>
        </a:defRPr>
      </a:lvl4pPr>
      <a:lvl5pPr marL="1925726" indent="-213970" algn="l" defTabSz="855878" rtl="0" eaLnBrk="0" fontAlgn="base" hangingPunct="0">
        <a:lnSpc>
          <a:spcPct val="90000"/>
        </a:lnSpc>
        <a:spcBef>
          <a:spcPts val="468"/>
        </a:spcBef>
        <a:spcAft>
          <a:spcPct val="0"/>
        </a:spcAft>
        <a:buFont typeface="Arial" charset="0"/>
        <a:buChar char="•"/>
        <a:defRPr sz="700" kern="1200">
          <a:solidFill>
            <a:schemeClr val="tx1"/>
          </a:solidFill>
          <a:latin typeface="Montserrat" pitchFamily="2" charset="77"/>
          <a:ea typeface="+mn-ea"/>
          <a:cs typeface="+mn-cs"/>
        </a:defRPr>
      </a:lvl5pPr>
      <a:lvl6pPr marL="2353666" indent="-213970" algn="l" defTabSz="855878" rtl="0" eaLnBrk="1" latinLnBrk="0" hangingPunct="1">
        <a:lnSpc>
          <a:spcPct val="90000"/>
        </a:lnSpc>
        <a:spcBef>
          <a:spcPts val="468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781605" indent="-213970" algn="l" defTabSz="855878" rtl="0" eaLnBrk="1" latinLnBrk="0" hangingPunct="1">
        <a:lnSpc>
          <a:spcPct val="90000"/>
        </a:lnSpc>
        <a:spcBef>
          <a:spcPts val="468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09544" indent="-213970" algn="l" defTabSz="855878" rtl="0" eaLnBrk="1" latinLnBrk="0" hangingPunct="1">
        <a:lnSpc>
          <a:spcPct val="90000"/>
        </a:lnSpc>
        <a:spcBef>
          <a:spcPts val="468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37483" indent="-213970" algn="l" defTabSz="855878" rtl="0" eaLnBrk="1" latinLnBrk="0" hangingPunct="1">
        <a:lnSpc>
          <a:spcPct val="90000"/>
        </a:lnSpc>
        <a:spcBef>
          <a:spcPts val="468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5587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27939" algn="l" defTabSz="85587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55878" algn="l" defTabSz="85587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83818" algn="l" defTabSz="85587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11757" algn="l" defTabSz="85587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39696" algn="l" defTabSz="85587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67635" algn="l" defTabSz="85587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95574" algn="l" defTabSz="85587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23514" algn="l" defTabSz="85587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8"/>
          <p:cNvSpPr txBox="1">
            <a:spLocks noChangeArrowheads="1"/>
          </p:cNvSpPr>
          <p:nvPr/>
        </p:nvSpPr>
        <p:spPr bwMode="auto">
          <a:xfrm>
            <a:off x="-27709" y="5361635"/>
            <a:ext cx="7772400" cy="1551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2794" tIns="21397" rIns="42794" bIns="21397">
            <a:spAutoFit/>
          </a:bodyPr>
          <a:lstStyle>
            <a:lvl1pPr>
              <a:defRPr sz="3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tr-TR" altLang="en-US" sz="7000" b="1" dirty="0">
                <a:latin typeface="Montserrat SemiBold" pitchFamily="2" charset="0"/>
              </a:rPr>
              <a:t>3 MONTHS</a:t>
            </a:r>
          </a:p>
          <a:p>
            <a:pPr algn="ctr" eaLnBrk="1" hangingPunct="1"/>
            <a:r>
              <a:rPr lang="en-US" altLang="en-US" sz="2800" dirty="0">
                <a:latin typeface="Montserrat Medium" pitchFamily="2" charset="0"/>
              </a:rPr>
              <a:t>TO </a:t>
            </a:r>
            <a:r>
              <a:rPr lang="tr-TR" altLang="en-US" sz="2800" dirty="0">
                <a:latin typeface="Montserrat Medium" pitchFamily="2" charset="0"/>
              </a:rPr>
              <a:t>GREAT HEALTH</a:t>
            </a:r>
          </a:p>
        </p:txBody>
      </p:sp>
      <p:sp>
        <p:nvSpPr>
          <p:cNvPr id="3" name="TextBox 10"/>
          <p:cNvSpPr txBox="1">
            <a:spLocks noChangeArrowheads="1"/>
          </p:cNvSpPr>
          <p:nvPr/>
        </p:nvSpPr>
        <p:spPr bwMode="auto">
          <a:xfrm>
            <a:off x="820924" y="8839761"/>
            <a:ext cx="2164665" cy="4664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2794" tIns="21397" rIns="42794" bIns="21397">
            <a:spAutoFit/>
          </a:bodyPr>
          <a:lstStyle>
            <a:lvl1pPr>
              <a:defRPr sz="3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ts val="3276"/>
              </a:lnSpc>
            </a:pPr>
            <a:r>
              <a:rPr lang="en-US" altLang="en-US" sz="2400" dirty="0">
                <a:solidFill>
                  <a:srgbClr val="BCC8C8"/>
                </a:solidFill>
                <a:latin typeface="Montserrat" pitchFamily="2" charset="0"/>
              </a:rPr>
              <a:t>Prepare</a:t>
            </a:r>
            <a:endParaRPr lang="tr-TR" altLang="en-US" sz="2400" dirty="0">
              <a:solidFill>
                <a:srgbClr val="BCC8C8"/>
              </a:solidFill>
              <a:latin typeface="Montserrat" pitchFamily="2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FC813BA-DC81-47EB-890C-CC7BF917044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6868" y="2057400"/>
            <a:ext cx="3063246" cy="2859030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 txBox="1">
            <a:spLocks noChangeArrowheads="1"/>
          </p:cNvSpPr>
          <p:nvPr/>
        </p:nvSpPr>
        <p:spPr bwMode="auto">
          <a:xfrm>
            <a:off x="2514600" y="988346"/>
            <a:ext cx="4648200" cy="535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2794" tIns="21397" rIns="42794" bIns="21397">
            <a:spAutoFit/>
          </a:bodyPr>
          <a:lstStyle/>
          <a:p>
            <a:pPr eaLnBrk="1" hangingPunct="1"/>
            <a:r>
              <a:rPr lang="en-US" altLang="en-US" sz="3200" dirty="0">
                <a:solidFill>
                  <a:srgbClr val="3B3838"/>
                </a:solidFill>
                <a:latin typeface="Montserrat SemiBold"/>
              </a:rPr>
              <a:t>Wellness Assessment</a:t>
            </a:r>
          </a:p>
        </p:txBody>
      </p:sp>
      <p:sp>
        <p:nvSpPr>
          <p:cNvPr id="5" name="Rectangle 4"/>
          <p:cNvSpPr/>
          <p:nvPr/>
        </p:nvSpPr>
        <p:spPr>
          <a:xfrm>
            <a:off x="2438400" y="1828800"/>
            <a:ext cx="4953000" cy="71070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500"/>
              </a:lnSpc>
              <a:spcAft>
                <a:spcPts val="800"/>
              </a:spcAft>
            </a:pPr>
            <a:r>
              <a:rPr lang="en-US" sz="1200" b="1" dirty="0"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FRUITS AND VEGETABLES: How may servings of fruits and vegetables do you eat daily? (A serving is: 1 cup fresh, </a:t>
            </a:r>
            <a:br>
              <a:rPr lang="en-US" sz="1200" b="1" dirty="0"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200" b="1" dirty="0"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1/2 cup cooked, 1 medium fruit, or 3/4 cup juice)</a:t>
            </a:r>
          </a:p>
          <a:p>
            <a:pPr marL="342900" marR="0" lvl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□"/>
            </a:pPr>
            <a:r>
              <a:rPr lang="en-US" sz="1200" dirty="0"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One or less</a:t>
            </a:r>
          </a:p>
          <a:p>
            <a:pPr marL="342900" marR="0" lvl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□"/>
            </a:pPr>
            <a:r>
              <a:rPr lang="en-US" sz="1200" dirty="0"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Two daily</a:t>
            </a:r>
          </a:p>
          <a:p>
            <a:pPr marL="342900" marR="0" lvl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□"/>
            </a:pPr>
            <a:r>
              <a:rPr lang="en-US" sz="1200" dirty="0"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Three daily</a:t>
            </a:r>
          </a:p>
          <a:p>
            <a:pPr marL="342900" marR="0" lvl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□"/>
            </a:pPr>
            <a:r>
              <a:rPr lang="en-US" sz="1200" dirty="0"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Four daily</a:t>
            </a:r>
          </a:p>
          <a:p>
            <a:pPr marL="342900" marR="0" lvl="0" indent="-342900">
              <a:lnSpc>
                <a:spcPts val="1500"/>
              </a:lnSpc>
              <a:spcBef>
                <a:spcPts val="0"/>
              </a:spcBef>
              <a:spcAft>
                <a:spcPts val="1800"/>
              </a:spcAft>
              <a:buFont typeface="Courier New" panose="02070309020205020404" pitchFamily="49" charset="0"/>
              <a:buChar char="□"/>
            </a:pPr>
            <a:r>
              <a:rPr lang="en-US" sz="1200" dirty="0"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Five or more daily</a:t>
            </a:r>
          </a:p>
          <a:p>
            <a:pPr>
              <a:lnSpc>
                <a:spcPts val="1500"/>
              </a:lnSpc>
              <a:spcAft>
                <a:spcPts val="800"/>
              </a:spcAft>
            </a:pPr>
            <a:r>
              <a:rPr lang="en-US" sz="1200" b="1" spc="-80" dirty="0"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How many 8 ounce portions of a soft drink do you drink each day?</a:t>
            </a:r>
          </a:p>
          <a:p>
            <a:pPr marL="342900" marR="0" lvl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□"/>
            </a:pPr>
            <a:r>
              <a:rPr lang="en-US" sz="1200" dirty="0"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None or rarely</a:t>
            </a:r>
          </a:p>
          <a:p>
            <a:pPr marL="342900" marR="0" lvl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□"/>
            </a:pPr>
            <a:r>
              <a:rPr lang="en-US" sz="1200" dirty="0"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1-2 portions</a:t>
            </a:r>
          </a:p>
          <a:p>
            <a:pPr marL="342900" marR="0" lvl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□"/>
            </a:pPr>
            <a:r>
              <a:rPr lang="en-US" sz="1200" dirty="0"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3-5 portions</a:t>
            </a:r>
          </a:p>
          <a:p>
            <a:pPr marL="342900" marR="0" lvl="0" indent="-342900">
              <a:lnSpc>
                <a:spcPts val="1500"/>
              </a:lnSpc>
              <a:spcBef>
                <a:spcPts val="0"/>
              </a:spcBef>
              <a:spcAft>
                <a:spcPts val="1800"/>
              </a:spcAft>
              <a:buFont typeface="Courier New" panose="02070309020205020404" pitchFamily="49" charset="0"/>
              <a:buChar char="□"/>
            </a:pPr>
            <a:r>
              <a:rPr lang="en-US" sz="1200" dirty="0"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6 or more portions</a:t>
            </a:r>
          </a:p>
          <a:p>
            <a:pPr>
              <a:lnSpc>
                <a:spcPts val="1500"/>
              </a:lnSpc>
              <a:spcAft>
                <a:spcPts val="800"/>
              </a:spcAft>
            </a:pPr>
            <a:r>
              <a:rPr lang="en-US" sz="1200" b="1" dirty="0"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How </a:t>
            </a:r>
            <a:r>
              <a:rPr lang="en-US" sz="1200" b="1" dirty="0">
                <a:latin typeface="Montserrat"/>
                <a:ea typeface="Times New Roman" panose="02020603050405020304" pitchFamily="18" charset="0"/>
                <a:cs typeface="Times New Roman" panose="02020603050405020304" pitchFamily="18" charset="0"/>
              </a:rPr>
              <a:t>often do you eat "junk" snack foods between meals? </a:t>
            </a:r>
            <a:br>
              <a:rPr lang="en-US" sz="1200" b="1" dirty="0">
                <a:latin typeface="Montserra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200" b="1" dirty="0">
                <a:latin typeface="Montserrat"/>
                <a:ea typeface="Times New Roman" panose="02020603050405020304" pitchFamily="18" charset="0"/>
                <a:cs typeface="Times New Roman" panose="02020603050405020304" pitchFamily="18" charset="0"/>
              </a:rPr>
              <a:t>(Ex. pastries, candy, ice cream, cookies)</a:t>
            </a:r>
            <a:endParaRPr lang="en-US" sz="1200" b="1" dirty="0">
              <a:latin typeface="Montserra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□"/>
            </a:pPr>
            <a:r>
              <a:rPr lang="en-US" sz="1200" dirty="0">
                <a:latin typeface="Montserrat"/>
                <a:ea typeface="Times New Roman" panose="02020603050405020304" pitchFamily="18" charset="0"/>
                <a:cs typeface="Times New Roman" panose="02020603050405020304" pitchFamily="18" charset="0"/>
              </a:rPr>
              <a:t>Three or more times per day</a:t>
            </a:r>
            <a:endParaRPr lang="en-US" sz="1200" dirty="0">
              <a:latin typeface="Montserra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□"/>
            </a:pPr>
            <a:r>
              <a:rPr lang="en-US" sz="1200" dirty="0">
                <a:latin typeface="Montserrat"/>
                <a:ea typeface="Times New Roman" panose="02020603050405020304" pitchFamily="18" charset="0"/>
                <a:cs typeface="Times New Roman" panose="02020603050405020304" pitchFamily="18" charset="0"/>
              </a:rPr>
              <a:t>Once or twice per day</a:t>
            </a:r>
            <a:endParaRPr lang="en-US" sz="1200" dirty="0">
              <a:latin typeface="Montserra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□"/>
            </a:pPr>
            <a:r>
              <a:rPr lang="en-US" sz="1200" dirty="0">
                <a:latin typeface="Montserrat"/>
                <a:ea typeface="Times New Roman" panose="02020603050405020304" pitchFamily="18" charset="0"/>
                <a:cs typeface="Times New Roman" panose="02020603050405020304" pitchFamily="18" charset="0"/>
              </a:rPr>
              <a:t>A few times per week</a:t>
            </a:r>
            <a:endParaRPr lang="en-US" sz="1200" dirty="0">
              <a:latin typeface="Montserra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ts val="1500"/>
              </a:lnSpc>
              <a:spcBef>
                <a:spcPts val="0"/>
              </a:spcBef>
              <a:spcAft>
                <a:spcPts val="1800"/>
              </a:spcAft>
              <a:buFont typeface="Courier New" panose="02070309020205020404" pitchFamily="49" charset="0"/>
              <a:buChar char="□"/>
            </a:pPr>
            <a:r>
              <a:rPr lang="en-US" sz="1200" dirty="0">
                <a:latin typeface="Montserrat"/>
                <a:ea typeface="Times New Roman" panose="02020603050405020304" pitchFamily="18" charset="0"/>
                <a:cs typeface="Times New Roman" panose="02020603050405020304" pitchFamily="18" charset="0"/>
              </a:rPr>
              <a:t>Seldom or never </a:t>
            </a:r>
            <a:endParaRPr lang="en-US" sz="1200" dirty="0">
              <a:latin typeface="Montserra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500"/>
              </a:lnSpc>
              <a:spcAft>
                <a:spcPts val="800"/>
              </a:spcAft>
            </a:pPr>
            <a:r>
              <a:rPr lang="en-US" sz="1200" b="1" dirty="0">
                <a:latin typeface="Montserrat"/>
                <a:ea typeface="Times New Roman" panose="02020603050405020304" pitchFamily="18" charset="0"/>
                <a:cs typeface="Times New Roman" panose="02020603050405020304" pitchFamily="18" charset="0"/>
              </a:rPr>
              <a:t>How many hours of sleep do you get on average?</a:t>
            </a:r>
            <a:endParaRPr lang="en-US" sz="1200" b="1" dirty="0">
              <a:latin typeface="Montserra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□"/>
            </a:pPr>
            <a:r>
              <a:rPr lang="en-US" sz="1200" dirty="0">
                <a:latin typeface="Montserrat"/>
                <a:ea typeface="Times New Roman" panose="02020603050405020304" pitchFamily="18" charset="0"/>
                <a:cs typeface="Times New Roman" panose="02020603050405020304" pitchFamily="18" charset="0"/>
              </a:rPr>
              <a:t>Less than 6 hours</a:t>
            </a:r>
            <a:endParaRPr lang="en-US" sz="1200" dirty="0">
              <a:latin typeface="Montserra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□"/>
            </a:pPr>
            <a:r>
              <a:rPr lang="en-US" sz="1200" dirty="0">
                <a:latin typeface="Montserrat"/>
                <a:ea typeface="Times New Roman" panose="02020603050405020304" pitchFamily="18" charset="0"/>
                <a:cs typeface="Times New Roman" panose="02020603050405020304" pitchFamily="18" charset="0"/>
              </a:rPr>
              <a:t>6-7 hours</a:t>
            </a:r>
            <a:endParaRPr lang="en-US" sz="1200" dirty="0">
              <a:latin typeface="Montserra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□"/>
            </a:pPr>
            <a:r>
              <a:rPr lang="en-US" sz="1200" dirty="0">
                <a:latin typeface="Montserrat"/>
                <a:ea typeface="Times New Roman" panose="02020603050405020304" pitchFamily="18" charset="0"/>
                <a:cs typeface="Times New Roman" panose="02020603050405020304" pitchFamily="18" charset="0"/>
              </a:rPr>
              <a:t>7-8 hours</a:t>
            </a:r>
            <a:endParaRPr lang="en-US" sz="1200" dirty="0">
              <a:latin typeface="Montserra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ts val="1500"/>
              </a:lnSpc>
              <a:spcBef>
                <a:spcPts val="0"/>
              </a:spcBef>
              <a:spcAft>
                <a:spcPts val="1800"/>
              </a:spcAft>
              <a:buFont typeface="Courier New" panose="02070309020205020404" pitchFamily="49" charset="0"/>
              <a:buChar char="□"/>
            </a:pPr>
            <a:r>
              <a:rPr lang="en-US" sz="1200" dirty="0">
                <a:latin typeface="Montserrat"/>
                <a:ea typeface="Times New Roman" panose="02020603050405020304" pitchFamily="18" charset="0"/>
                <a:cs typeface="Times New Roman" panose="02020603050405020304" pitchFamily="18" charset="0"/>
              </a:rPr>
              <a:t>8 or more hours</a:t>
            </a:r>
            <a:endParaRPr lang="en-US" sz="1200" dirty="0">
              <a:latin typeface="Montserra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500"/>
              </a:lnSpc>
              <a:spcAft>
                <a:spcPts val="800"/>
              </a:spcAft>
            </a:pPr>
            <a:r>
              <a:rPr lang="en-US" sz="1200" b="1" dirty="0">
                <a:latin typeface="Montserrat"/>
                <a:ea typeface="Times New Roman" panose="02020603050405020304" pitchFamily="18" charset="0"/>
                <a:cs typeface="Times New Roman" panose="02020603050405020304" pitchFamily="18" charset="0"/>
              </a:rPr>
              <a:t>Do you have any limitations in exercising? </a:t>
            </a:r>
            <a:br>
              <a:rPr lang="en-US" sz="1200" b="1" dirty="0">
                <a:latin typeface="Montserra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200" b="1" dirty="0">
                <a:latin typeface="Montserrat"/>
                <a:ea typeface="Times New Roman" panose="02020603050405020304" pitchFamily="18" charset="0"/>
                <a:cs typeface="Times New Roman" panose="02020603050405020304" pitchFamily="18" charset="0"/>
              </a:rPr>
              <a:t>(arthritis, back injury, sprained ankle, etc.)</a:t>
            </a:r>
            <a:endParaRPr lang="en-US" sz="1200" b="1" dirty="0">
              <a:latin typeface="Montserra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□"/>
            </a:pPr>
            <a:r>
              <a:rPr lang="en-US" sz="1200" dirty="0">
                <a:latin typeface="Montserrat"/>
                <a:ea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endParaRPr lang="en-US" sz="1200" dirty="0">
              <a:latin typeface="Montserra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ts val="1500"/>
              </a:lnSpc>
              <a:spcBef>
                <a:spcPts val="0"/>
              </a:spcBef>
              <a:spcAft>
                <a:spcPts val="800"/>
              </a:spcAft>
              <a:buFont typeface="Courier New" panose="02070309020205020404" pitchFamily="49" charset="0"/>
              <a:buChar char="□"/>
            </a:pPr>
            <a:r>
              <a:rPr lang="en-US" sz="1200" dirty="0">
                <a:latin typeface="Montserrat"/>
                <a:ea typeface="Times New Roman" panose="02020603050405020304" pitchFamily="18" charset="0"/>
                <a:cs typeface="Times New Roman" panose="02020603050405020304" pitchFamily="18" charset="0"/>
              </a:rPr>
              <a:t>Yes ____________________________________________</a:t>
            </a:r>
            <a:r>
              <a:rPr lang="en-US" sz="1200" dirty="0">
                <a:latin typeface="Montserrat"/>
              </a:rPr>
              <a:t>_______</a:t>
            </a:r>
            <a:r>
              <a:rPr lang="en-US" sz="1200" dirty="0">
                <a:latin typeface="Montserrat"/>
                <a:ea typeface="Times New Roman" panose="02020603050405020304" pitchFamily="18" charset="0"/>
                <a:cs typeface="Times New Roman" panose="02020603050405020304" pitchFamily="18" charset="0"/>
              </a:rPr>
              <a:t>______</a:t>
            </a:r>
            <a:endParaRPr lang="en-US" sz="1200" dirty="0">
              <a:effectLst/>
              <a:latin typeface="Montserra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 rot="-5400000">
            <a:off x="1125152" y="4807537"/>
            <a:ext cx="1407298" cy="443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2794" tIns="21397" rIns="42794" bIns="21397">
            <a:spAutoFit/>
          </a:bodyPr>
          <a:lstStyle/>
          <a:p>
            <a:pPr algn="ctr" eaLnBrk="1" hangingPunct="1"/>
            <a:r>
              <a:rPr lang="en-US" altLang="en-US" sz="2600" dirty="0">
                <a:solidFill>
                  <a:schemeClr val="bg1"/>
                </a:solidFill>
                <a:latin typeface="Montserrat" pitchFamily="2" charset="0"/>
              </a:rPr>
              <a:t>PREPARE</a:t>
            </a:r>
            <a:endParaRPr lang="tr-TR" altLang="en-US" sz="2600" b="1" dirty="0">
              <a:solidFill>
                <a:schemeClr val="bg1"/>
              </a:solidFill>
              <a:latin typeface="Montserra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63279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 txBox="1">
            <a:spLocks noChangeArrowheads="1"/>
          </p:cNvSpPr>
          <p:nvPr/>
        </p:nvSpPr>
        <p:spPr bwMode="auto">
          <a:xfrm>
            <a:off x="2505075" y="988346"/>
            <a:ext cx="4657725" cy="535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2794" tIns="21397" rIns="42794" bIns="21397">
            <a:spAutoFit/>
          </a:bodyPr>
          <a:lstStyle/>
          <a:p>
            <a:pPr eaLnBrk="1" hangingPunct="1"/>
            <a:r>
              <a:rPr lang="en-US" altLang="en-US" sz="3200" dirty="0">
                <a:solidFill>
                  <a:srgbClr val="3B3838"/>
                </a:solidFill>
                <a:latin typeface="Montserrat SemiBold"/>
              </a:rPr>
              <a:t>Wellness Assessment</a:t>
            </a:r>
          </a:p>
        </p:txBody>
      </p:sp>
      <p:sp>
        <p:nvSpPr>
          <p:cNvPr id="7" name="object 4"/>
          <p:cNvSpPr txBox="1"/>
          <p:nvPr/>
        </p:nvSpPr>
        <p:spPr>
          <a:xfrm>
            <a:off x="2505075" y="1828800"/>
            <a:ext cx="4581525" cy="3048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5944" defTabSz="427939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latin typeface="Montserrat" panose="00000500000000000000" pitchFamily="2" charset="0"/>
                <a:cs typeface="Arial"/>
              </a:rPr>
              <a:t>Questions, comments or concerns for my Coach</a:t>
            </a:r>
          </a:p>
        </p:txBody>
      </p:sp>
      <p:sp>
        <p:nvSpPr>
          <p:cNvPr id="9" name="Rectangle 8"/>
          <p:cNvSpPr/>
          <p:nvPr/>
        </p:nvSpPr>
        <p:spPr>
          <a:xfrm>
            <a:off x="2505074" y="2133600"/>
            <a:ext cx="4581525" cy="6934200"/>
          </a:xfrm>
          <a:prstGeom prst="rect">
            <a:avLst/>
          </a:prstGeom>
          <a:solidFill>
            <a:srgbClr val="51AEB3">
              <a:alpha val="23137"/>
            </a:srgbClr>
          </a:solidFill>
          <a:ln w="12700" cap="flat" cmpd="sng" algn="ctr">
            <a:solidFill>
              <a:schemeClr val="accent3">
                <a:lumMod val="50000"/>
              </a:scheme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 rot="-5400000">
            <a:off x="1125152" y="4807537"/>
            <a:ext cx="1407298" cy="443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2794" tIns="21397" rIns="42794" bIns="21397">
            <a:spAutoFit/>
          </a:bodyPr>
          <a:lstStyle/>
          <a:p>
            <a:pPr algn="ctr" eaLnBrk="1" hangingPunct="1"/>
            <a:r>
              <a:rPr lang="en-US" altLang="en-US" sz="2600" dirty="0">
                <a:solidFill>
                  <a:schemeClr val="bg1"/>
                </a:solidFill>
                <a:latin typeface="Montserrat" pitchFamily="2" charset="0"/>
              </a:rPr>
              <a:t>PREPARE</a:t>
            </a:r>
            <a:endParaRPr lang="tr-TR" altLang="en-US" sz="2600" b="1" dirty="0">
              <a:solidFill>
                <a:schemeClr val="bg1"/>
              </a:solidFill>
              <a:latin typeface="Montserra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742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0"/>
          <p:cNvSpPr txBox="1">
            <a:spLocks noChangeArrowheads="1"/>
          </p:cNvSpPr>
          <p:nvPr/>
        </p:nvSpPr>
        <p:spPr bwMode="auto">
          <a:xfrm>
            <a:off x="4724401" y="457200"/>
            <a:ext cx="2133600" cy="423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2794" tIns="21397" rIns="42794" bIns="21397">
            <a:spAutoFit/>
          </a:bodyPr>
          <a:lstStyle>
            <a:lvl1pPr>
              <a:defRPr sz="3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ts val="3276"/>
              </a:lnSpc>
            </a:pPr>
            <a:r>
              <a:rPr lang="en-US" altLang="en-US" sz="2000" dirty="0">
                <a:solidFill>
                  <a:srgbClr val="BCC8C8"/>
                </a:solidFill>
                <a:latin typeface="Montserrat" pitchFamily="2" charset="0"/>
              </a:rPr>
              <a:t>Keeping Track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3200400" y="2759248"/>
            <a:ext cx="2428617" cy="4688547"/>
            <a:chOff x="3551311" y="2206043"/>
            <a:chExt cx="2428617" cy="4688547"/>
          </a:xfrm>
        </p:grpSpPr>
        <p:sp>
          <p:nvSpPr>
            <p:cNvPr id="9" name="TextBox 8"/>
            <p:cNvSpPr txBox="1"/>
            <p:nvPr/>
          </p:nvSpPr>
          <p:spPr>
            <a:xfrm>
              <a:off x="3924417" y="2206043"/>
              <a:ext cx="1596453" cy="597210"/>
            </a:xfrm>
            <a:prstGeom prst="rect">
              <a:avLst/>
            </a:prstGeom>
            <a:noFill/>
          </p:spPr>
          <p:txBody>
            <a:bodyPr wrap="none" lIns="42794" tIns="21397" rIns="42794" bIns="21397"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600" dirty="0">
                  <a:solidFill>
                    <a:schemeClr val="bg2">
                      <a:lumMod val="25000"/>
                    </a:schemeClr>
                  </a:solidFill>
                  <a:latin typeface="Montserrat" panose="00000500000000000000" pitchFamily="50" charset="-94"/>
                </a:rPr>
                <a:t>FORMS</a:t>
              </a:r>
              <a:endParaRPr lang="tr-TR" sz="3600" dirty="0">
                <a:solidFill>
                  <a:schemeClr val="bg2">
                    <a:lumMod val="25000"/>
                  </a:schemeClr>
                </a:solidFill>
                <a:latin typeface="Montserrat" panose="00000500000000000000" pitchFamily="50" charset="-94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343400" y="2951995"/>
              <a:ext cx="1636528" cy="3890419"/>
            </a:xfrm>
            <a:prstGeom prst="rect">
              <a:avLst/>
            </a:prstGeom>
            <a:noFill/>
          </p:spPr>
          <p:txBody>
            <a:bodyPr wrap="none" lIns="42794" tIns="21397" rIns="42794" bIns="21397">
              <a:spAutoFit/>
            </a:bodyPr>
            <a:lstStyle/>
            <a:p>
              <a:pPr eaLnBrk="1" fontAlgn="auto" hangingPunct="1">
                <a:lnSpc>
                  <a:spcPts val="5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>
                  <a:solidFill>
                    <a:schemeClr val="bg2">
                      <a:lumMod val="25000"/>
                    </a:schemeClr>
                  </a:solidFill>
                  <a:latin typeface="Montserrat" panose="00000500000000000000" pitchFamily="50" charset="-94"/>
                </a:rPr>
                <a:t>Agreement</a:t>
              </a:r>
            </a:p>
            <a:p>
              <a:pPr eaLnBrk="1" fontAlgn="auto" hangingPunct="1">
                <a:lnSpc>
                  <a:spcPts val="5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>
                  <a:solidFill>
                    <a:schemeClr val="bg2">
                      <a:lumMod val="25000"/>
                    </a:schemeClr>
                  </a:solidFill>
                  <a:latin typeface="Montserrat" panose="00000500000000000000" pitchFamily="50" charset="-94"/>
                </a:rPr>
                <a:t>Session Plan</a:t>
              </a:r>
            </a:p>
            <a:p>
              <a:pPr eaLnBrk="1" fontAlgn="auto" hangingPunct="1">
                <a:lnSpc>
                  <a:spcPts val="5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>
                  <a:solidFill>
                    <a:schemeClr val="bg2">
                      <a:lumMod val="25000"/>
                    </a:schemeClr>
                  </a:solidFill>
                  <a:latin typeface="Montserrat" panose="00000500000000000000" pitchFamily="50" charset="-94"/>
                </a:rPr>
                <a:t>Session Schedule</a:t>
              </a:r>
            </a:p>
            <a:p>
              <a:pPr eaLnBrk="1" fontAlgn="auto" hangingPunct="1">
                <a:lnSpc>
                  <a:spcPts val="5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>
                  <a:solidFill>
                    <a:schemeClr val="bg2">
                      <a:lumMod val="25000"/>
                    </a:schemeClr>
                  </a:solidFill>
                  <a:latin typeface="Montserrat" panose="00000500000000000000" pitchFamily="50" charset="-94"/>
                </a:rPr>
                <a:t>Journal</a:t>
              </a:r>
            </a:p>
            <a:p>
              <a:pPr eaLnBrk="1" fontAlgn="auto" hangingPunct="1">
                <a:lnSpc>
                  <a:spcPts val="5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>
                  <a:solidFill>
                    <a:schemeClr val="bg2">
                      <a:lumMod val="25000"/>
                    </a:schemeClr>
                  </a:solidFill>
                  <a:latin typeface="Montserrat" panose="00000500000000000000" pitchFamily="50" charset="-94"/>
                </a:rPr>
                <a:t>Wish List</a:t>
              </a:r>
            </a:p>
            <a:p>
              <a:pPr eaLnBrk="1" fontAlgn="auto" hangingPunct="1">
                <a:lnSpc>
                  <a:spcPts val="5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>
                  <a:solidFill>
                    <a:schemeClr val="bg2">
                      <a:lumMod val="25000"/>
                    </a:schemeClr>
                  </a:solidFill>
                  <a:latin typeface="Montserrat" panose="00000500000000000000" pitchFamily="50" charset="-94"/>
                </a:rPr>
                <a:t>Health History</a:t>
              </a:r>
            </a:p>
          </p:txBody>
        </p:sp>
        <p:sp>
          <p:nvSpPr>
            <p:cNvPr id="11" name="TextBox 10"/>
            <p:cNvSpPr txBox="1">
              <a:spLocks noChangeArrowheads="1"/>
            </p:cNvSpPr>
            <p:nvPr/>
          </p:nvSpPr>
          <p:spPr bwMode="auto">
            <a:xfrm>
              <a:off x="3551311" y="3004171"/>
              <a:ext cx="334889" cy="38904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42794" tIns="21397" rIns="42794" bIns="21397">
              <a:spAutoFit/>
            </a:bodyPr>
            <a:lstStyle>
              <a:lvl1pPr>
                <a:defRPr sz="36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 sz="36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 sz="36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 sz="36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 sz="36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18288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18288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18288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18288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lnSpc>
                  <a:spcPts val="5000"/>
                </a:lnSpc>
              </a:pPr>
              <a:r>
                <a:rPr lang="tr-TR" altLang="en-US" dirty="0">
                  <a:solidFill>
                    <a:srgbClr val="BCC8C8"/>
                  </a:solidFill>
                  <a:latin typeface="Montserrat" pitchFamily="2" charset="0"/>
                </a:rPr>
                <a:t>1</a:t>
              </a:r>
              <a:endParaRPr lang="en-US" altLang="en-US" dirty="0">
                <a:solidFill>
                  <a:srgbClr val="BCC8C8"/>
                </a:solidFill>
                <a:latin typeface="Montserrat" pitchFamily="2" charset="0"/>
              </a:endParaRPr>
            </a:p>
            <a:p>
              <a:pPr algn="ctr" eaLnBrk="1" hangingPunct="1">
                <a:lnSpc>
                  <a:spcPts val="5000"/>
                </a:lnSpc>
              </a:pPr>
              <a:r>
                <a:rPr lang="en-US" altLang="en-US" dirty="0">
                  <a:solidFill>
                    <a:srgbClr val="BCC8C8"/>
                  </a:solidFill>
                  <a:latin typeface="Montserrat" pitchFamily="2" charset="0"/>
                </a:rPr>
                <a:t>2</a:t>
              </a:r>
            </a:p>
            <a:p>
              <a:pPr algn="ctr" eaLnBrk="1" hangingPunct="1">
                <a:lnSpc>
                  <a:spcPts val="5000"/>
                </a:lnSpc>
              </a:pPr>
              <a:r>
                <a:rPr lang="en-US" altLang="en-US" dirty="0">
                  <a:solidFill>
                    <a:srgbClr val="BCC8C8"/>
                  </a:solidFill>
                  <a:latin typeface="Montserrat" pitchFamily="2" charset="0"/>
                </a:rPr>
                <a:t>3</a:t>
              </a:r>
            </a:p>
            <a:p>
              <a:pPr algn="ctr" eaLnBrk="1" hangingPunct="1">
                <a:lnSpc>
                  <a:spcPts val="5000"/>
                </a:lnSpc>
              </a:pPr>
              <a:r>
                <a:rPr lang="en-US" altLang="en-US" dirty="0">
                  <a:solidFill>
                    <a:srgbClr val="BCC8C8"/>
                  </a:solidFill>
                  <a:latin typeface="Montserrat" pitchFamily="2" charset="0"/>
                </a:rPr>
                <a:t>4</a:t>
              </a:r>
            </a:p>
            <a:p>
              <a:pPr algn="ctr" eaLnBrk="1" hangingPunct="1">
                <a:lnSpc>
                  <a:spcPts val="5000"/>
                </a:lnSpc>
              </a:pPr>
              <a:r>
                <a:rPr lang="en-US" altLang="en-US" dirty="0">
                  <a:solidFill>
                    <a:srgbClr val="BCC8C8"/>
                  </a:solidFill>
                  <a:latin typeface="Montserrat" pitchFamily="2" charset="0"/>
                </a:rPr>
                <a:t>5</a:t>
              </a:r>
            </a:p>
            <a:p>
              <a:pPr algn="ctr" eaLnBrk="1" hangingPunct="1">
                <a:lnSpc>
                  <a:spcPts val="5000"/>
                </a:lnSpc>
              </a:pPr>
              <a:r>
                <a:rPr lang="en-US" altLang="en-US" dirty="0">
                  <a:solidFill>
                    <a:srgbClr val="BCC8C8"/>
                  </a:solidFill>
                  <a:latin typeface="Montserrat" pitchFamily="2" charset="0"/>
                </a:rPr>
                <a:t>6</a:t>
              </a:r>
            </a:p>
          </p:txBody>
        </p:sp>
      </p:grpSp>
      <p:sp>
        <p:nvSpPr>
          <p:cNvPr id="8" name="TextBox 7"/>
          <p:cNvSpPr txBox="1">
            <a:spLocks noChangeArrowheads="1"/>
          </p:cNvSpPr>
          <p:nvPr/>
        </p:nvSpPr>
        <p:spPr bwMode="auto">
          <a:xfrm rot="-5400000">
            <a:off x="1125152" y="4807537"/>
            <a:ext cx="1407298" cy="443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2794" tIns="21397" rIns="42794" bIns="21397">
            <a:spAutoFit/>
          </a:bodyPr>
          <a:lstStyle/>
          <a:p>
            <a:pPr algn="ctr" eaLnBrk="1" hangingPunct="1"/>
            <a:r>
              <a:rPr lang="en-US" altLang="en-US" sz="2600" dirty="0">
                <a:solidFill>
                  <a:schemeClr val="bg1"/>
                </a:solidFill>
                <a:latin typeface="Montserrat" pitchFamily="2" charset="0"/>
              </a:rPr>
              <a:t>PREPARE</a:t>
            </a:r>
            <a:endParaRPr lang="tr-TR" altLang="en-US" sz="2600" b="1" dirty="0">
              <a:solidFill>
                <a:schemeClr val="bg1"/>
              </a:solidFill>
              <a:latin typeface="Montserra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9653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object 3"/>
          <p:cNvSpPr txBox="1">
            <a:spLocks noChangeArrowheads="1"/>
          </p:cNvSpPr>
          <p:nvPr/>
        </p:nvSpPr>
        <p:spPr bwMode="auto">
          <a:xfrm>
            <a:off x="2362200" y="1378527"/>
            <a:ext cx="4800600" cy="746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12700">
              <a:tabLst>
                <a:tab pos="3786188" algn="l"/>
                <a:tab pos="5854700" algn="l"/>
              </a:tabLst>
              <a:defRPr sz="3600">
                <a:solidFill>
                  <a:schemeClr val="tx1"/>
                </a:solidFill>
                <a:latin typeface="Calibri" pitchFamily="34" charset="0"/>
              </a:defRPr>
            </a:lvl1pPr>
            <a:lvl2pPr>
              <a:tabLst>
                <a:tab pos="3786188" algn="l"/>
                <a:tab pos="5854700" algn="l"/>
              </a:tabLst>
              <a:defRPr sz="3600">
                <a:solidFill>
                  <a:schemeClr val="tx1"/>
                </a:solidFill>
                <a:latin typeface="Calibri" pitchFamily="34" charset="0"/>
              </a:defRPr>
            </a:lvl2pPr>
            <a:lvl3pPr>
              <a:tabLst>
                <a:tab pos="3786188" algn="l"/>
                <a:tab pos="5854700" algn="l"/>
              </a:tabLst>
              <a:defRPr sz="3600">
                <a:solidFill>
                  <a:schemeClr val="tx1"/>
                </a:solidFill>
                <a:latin typeface="Calibri" pitchFamily="34" charset="0"/>
              </a:defRPr>
            </a:lvl3pPr>
            <a:lvl4pPr>
              <a:tabLst>
                <a:tab pos="3786188" algn="l"/>
                <a:tab pos="5854700" algn="l"/>
              </a:tabLst>
              <a:defRPr sz="3600">
                <a:solidFill>
                  <a:schemeClr val="tx1"/>
                </a:solidFill>
                <a:latin typeface="Calibri" pitchFamily="34" charset="0"/>
              </a:defRPr>
            </a:lvl4pPr>
            <a:lvl5pPr>
              <a:tabLst>
                <a:tab pos="3786188" algn="l"/>
                <a:tab pos="5854700" algn="l"/>
              </a:tabLst>
              <a:defRPr sz="3600">
                <a:solidFill>
                  <a:schemeClr val="tx1"/>
                </a:solidFill>
                <a:latin typeface="Calibri" pitchFamily="34" charset="0"/>
              </a:defRPr>
            </a:lvl5pPr>
            <a:lvl6pPr marL="4114800" indent="-1828800" defTabSz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3786188" algn="l"/>
                <a:tab pos="5854700" algn="l"/>
              </a:tabLst>
              <a:defRPr sz="3600">
                <a:solidFill>
                  <a:schemeClr val="tx1"/>
                </a:solidFill>
                <a:latin typeface="Calibri" pitchFamily="34" charset="0"/>
              </a:defRPr>
            </a:lvl6pPr>
            <a:lvl7pPr marL="4572000" indent="-1828800" defTabSz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3786188" algn="l"/>
                <a:tab pos="5854700" algn="l"/>
              </a:tabLst>
              <a:defRPr sz="3600">
                <a:solidFill>
                  <a:schemeClr val="tx1"/>
                </a:solidFill>
                <a:latin typeface="Calibri" pitchFamily="34" charset="0"/>
              </a:defRPr>
            </a:lvl7pPr>
            <a:lvl8pPr marL="5029200" indent="-1828800" defTabSz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3786188" algn="l"/>
                <a:tab pos="5854700" algn="l"/>
              </a:tabLst>
              <a:defRPr sz="3600">
                <a:solidFill>
                  <a:schemeClr val="tx1"/>
                </a:solidFill>
                <a:latin typeface="Calibri" pitchFamily="34" charset="0"/>
              </a:defRPr>
            </a:lvl8pPr>
            <a:lvl9pPr marL="5486400" indent="-1828800" defTabSz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3786188" algn="l"/>
                <a:tab pos="5854700" algn="l"/>
              </a:tabLst>
              <a:defRPr sz="3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228600">
              <a:lnSpc>
                <a:spcPts val="1400"/>
              </a:lnSpc>
              <a:spcAft>
                <a:spcPts val="281"/>
              </a:spcAft>
              <a:tabLst/>
            </a:pPr>
            <a:r>
              <a:rPr lang="en-US" altLang="en-US" sz="1000" spc="-40" dirty="0">
                <a:solidFill>
                  <a:srgbClr val="000000"/>
                </a:solidFill>
                <a:latin typeface="Montserrat"/>
                <a:cs typeface="Arial" charset="0"/>
              </a:rPr>
              <a:t>This agreement between						and			                             will </a:t>
            </a:r>
            <a:br>
              <a:rPr lang="en-US" altLang="en-US" sz="1000" spc="-40" dirty="0">
                <a:solidFill>
                  <a:srgbClr val="000000"/>
                </a:solidFill>
                <a:latin typeface="Montserrat"/>
                <a:cs typeface="Arial" charset="0"/>
              </a:rPr>
            </a:br>
            <a:r>
              <a:rPr lang="en-US" altLang="en-US" sz="1000" spc="-40" dirty="0">
                <a:solidFill>
                  <a:srgbClr val="000000"/>
                </a:solidFill>
                <a:latin typeface="Montserrat"/>
                <a:cs typeface="Arial" charset="0"/>
              </a:rPr>
              <a:t>continue for         months at a	      month rate of $	 	       , totaling $	</a:t>
            </a:r>
            <a:br>
              <a:rPr lang="en-US" altLang="en-US" sz="1000" spc="-40" dirty="0">
                <a:solidFill>
                  <a:srgbClr val="000000"/>
                </a:solidFill>
                <a:latin typeface="Montserrat"/>
                <a:cs typeface="Arial" charset="0"/>
              </a:rPr>
            </a:br>
            <a:r>
              <a:rPr lang="en-US" altLang="en-US" sz="1000" spc="-40" dirty="0">
                <a:solidFill>
                  <a:srgbClr val="000000"/>
                </a:solidFill>
                <a:latin typeface="Montserrat"/>
                <a:cs typeface="Arial" charset="0"/>
              </a:rPr>
              <a:t>due and payable at the time of this agreement. The service provided is health coaching and lifestyle medicine. </a:t>
            </a:r>
            <a:br>
              <a:rPr lang="en-US" altLang="en-US" sz="1000" spc="-40" dirty="0">
                <a:solidFill>
                  <a:srgbClr val="000000"/>
                </a:solidFill>
                <a:latin typeface="Montserrat"/>
                <a:cs typeface="Arial" charset="0"/>
              </a:rPr>
            </a:br>
            <a:r>
              <a:rPr lang="en-US" altLang="en-US" sz="1000" spc="-40" dirty="0">
                <a:solidFill>
                  <a:srgbClr val="000000"/>
                </a:solidFill>
                <a:latin typeface="Montserrat"/>
                <a:cs typeface="Arial" charset="0"/>
              </a:rPr>
              <a:t>This coaching will address specific health behavior goals. </a:t>
            </a:r>
            <a:br>
              <a:rPr lang="en-US" altLang="en-US" sz="1000" spc="-40" dirty="0">
                <a:solidFill>
                  <a:srgbClr val="000000"/>
                </a:solidFill>
                <a:latin typeface="Montserrat"/>
                <a:cs typeface="Arial" charset="0"/>
              </a:rPr>
            </a:br>
            <a:r>
              <a:rPr lang="en-US" altLang="en-US" sz="1000" spc="-40" dirty="0">
                <a:solidFill>
                  <a:srgbClr val="000000"/>
                </a:solidFill>
                <a:latin typeface="Montserrat"/>
                <a:cs typeface="Arial" charset="0"/>
              </a:rPr>
              <a:t>The time agreement is as per the attached Session Schedule.</a:t>
            </a:r>
          </a:p>
          <a:p>
            <a:pPr>
              <a:lnSpc>
                <a:spcPts val="1400"/>
              </a:lnSpc>
            </a:pPr>
            <a:endParaRPr lang="en-US" altLang="en-US" sz="1000" spc="-40" dirty="0">
              <a:solidFill>
                <a:srgbClr val="000000"/>
              </a:solidFill>
              <a:latin typeface="Montserrat"/>
              <a:cs typeface="Arial" charset="0"/>
            </a:endParaRPr>
          </a:p>
          <a:p>
            <a:pPr>
              <a:lnSpc>
                <a:spcPts val="1400"/>
              </a:lnSpc>
              <a:spcAft>
                <a:spcPts val="281"/>
              </a:spcAft>
            </a:pPr>
            <a:r>
              <a:rPr lang="en-US" altLang="en-US" sz="1000" b="1" spc="-40" dirty="0">
                <a:solidFill>
                  <a:srgbClr val="000000"/>
                </a:solidFill>
                <a:latin typeface="Montserrat"/>
                <a:cs typeface="Arial" charset="0"/>
              </a:rPr>
              <a:t>Roles and Responsibilities: </a:t>
            </a:r>
          </a:p>
          <a:p>
            <a:pPr>
              <a:lnSpc>
                <a:spcPts val="1400"/>
              </a:lnSpc>
              <a:spcAft>
                <a:spcPts val="281"/>
              </a:spcAft>
            </a:pPr>
            <a:r>
              <a:rPr lang="en-US" altLang="en-US" sz="1000" b="1" spc="-40" dirty="0">
                <a:solidFill>
                  <a:srgbClr val="000000"/>
                </a:solidFill>
                <a:latin typeface="Montserrat"/>
                <a:cs typeface="Arial" charset="0"/>
              </a:rPr>
              <a:t>Client</a:t>
            </a:r>
            <a:endParaRPr lang="en-US" altLang="en-US" sz="1000" spc="-40" dirty="0">
              <a:solidFill>
                <a:srgbClr val="000000"/>
              </a:solidFill>
              <a:latin typeface="Montserrat"/>
              <a:cs typeface="Arial" charset="0"/>
            </a:endParaRPr>
          </a:p>
          <a:p>
            <a:pPr marL="274320" lvl="1">
              <a:lnSpc>
                <a:spcPts val="1400"/>
              </a:lnSpc>
              <a:spcBef>
                <a:spcPts val="23"/>
              </a:spcBef>
              <a:spcAft>
                <a:spcPts val="562"/>
              </a:spcAft>
              <a:buFont typeface="Arial" charset="0"/>
              <a:buAutoNum type="arabicPeriod"/>
            </a:pPr>
            <a:r>
              <a:rPr lang="en-US" altLang="en-US" sz="1000" spc="-40" dirty="0">
                <a:solidFill>
                  <a:srgbClr val="000000"/>
                </a:solidFill>
                <a:latin typeface="Montserrat"/>
                <a:cs typeface="Arial" charset="0"/>
              </a:rPr>
              <a:t>The client leads the session, asks for what he/she wants and lets the coach know </a:t>
            </a:r>
            <a:br>
              <a:rPr lang="en-US" altLang="en-US" sz="1000" spc="-40" dirty="0">
                <a:solidFill>
                  <a:srgbClr val="000000"/>
                </a:solidFill>
                <a:latin typeface="Montserrat"/>
                <a:cs typeface="Arial" charset="0"/>
              </a:rPr>
            </a:br>
            <a:r>
              <a:rPr lang="en-US" altLang="en-US" sz="1000" spc="-40" dirty="0">
                <a:solidFill>
                  <a:srgbClr val="000000"/>
                </a:solidFill>
                <a:latin typeface="Montserrat"/>
                <a:cs typeface="Arial" charset="0"/>
              </a:rPr>
              <a:t>what is working and not working in the health coaching relationship.</a:t>
            </a:r>
          </a:p>
          <a:p>
            <a:pPr marL="274320" lvl="1">
              <a:lnSpc>
                <a:spcPts val="1400"/>
              </a:lnSpc>
              <a:spcAft>
                <a:spcPts val="281"/>
              </a:spcAft>
              <a:buFont typeface="Arial" charset="0"/>
              <a:buAutoNum type="arabicPeriod"/>
            </a:pPr>
            <a:r>
              <a:rPr lang="en-US" altLang="en-US" sz="1000" spc="-40" dirty="0">
                <a:solidFill>
                  <a:srgbClr val="000000"/>
                </a:solidFill>
                <a:latin typeface="Montserrat"/>
                <a:cs typeface="Arial" charset="0"/>
              </a:rPr>
              <a:t>The client defines, clarifies and commits to specific action steps.</a:t>
            </a:r>
          </a:p>
          <a:p>
            <a:pPr marL="274320" lvl="1">
              <a:lnSpc>
                <a:spcPts val="1400"/>
              </a:lnSpc>
              <a:spcAft>
                <a:spcPts val="281"/>
              </a:spcAft>
              <a:buFont typeface="Arial" charset="0"/>
              <a:buAutoNum type="arabicPeriod"/>
            </a:pPr>
            <a:r>
              <a:rPr lang="en-US" altLang="en-US" sz="1000" spc="-40" dirty="0">
                <a:solidFill>
                  <a:srgbClr val="000000"/>
                </a:solidFill>
                <a:latin typeface="Montserrat"/>
                <a:cs typeface="Arial" charset="0"/>
              </a:rPr>
              <a:t>The client gives 24 hours notice in case of appointment reschedule.</a:t>
            </a:r>
          </a:p>
          <a:p>
            <a:pPr marL="274320" lvl="1">
              <a:lnSpc>
                <a:spcPts val="1400"/>
              </a:lnSpc>
              <a:spcAft>
                <a:spcPts val="281"/>
              </a:spcAft>
              <a:buFont typeface="Arial" charset="0"/>
              <a:buAutoNum type="arabicPeriod"/>
            </a:pPr>
            <a:r>
              <a:rPr lang="en-US" altLang="en-US" sz="1000" spc="-40" dirty="0">
                <a:solidFill>
                  <a:srgbClr val="000000"/>
                </a:solidFill>
                <a:latin typeface="Montserrat"/>
                <a:cs typeface="Arial" charset="0"/>
              </a:rPr>
              <a:t>The client takes responsibility for own actions.</a:t>
            </a:r>
          </a:p>
          <a:p>
            <a:pPr>
              <a:lnSpc>
                <a:spcPts val="1400"/>
              </a:lnSpc>
            </a:pPr>
            <a:endParaRPr lang="en-US" altLang="en-US" sz="1000" spc="-40" dirty="0">
              <a:solidFill>
                <a:srgbClr val="000000"/>
              </a:solidFill>
              <a:latin typeface="Montserrat"/>
            </a:endParaRPr>
          </a:p>
          <a:p>
            <a:pPr>
              <a:lnSpc>
                <a:spcPts val="1400"/>
              </a:lnSpc>
              <a:spcAft>
                <a:spcPts val="281"/>
              </a:spcAft>
            </a:pPr>
            <a:r>
              <a:rPr lang="en-US" altLang="en-US" sz="1000" b="1" spc="-40" dirty="0">
                <a:solidFill>
                  <a:srgbClr val="000000"/>
                </a:solidFill>
                <a:latin typeface="Montserrat"/>
                <a:cs typeface="Arial" charset="0"/>
              </a:rPr>
              <a:t>Canaan Vibes LLC</a:t>
            </a:r>
            <a:endParaRPr lang="en-US" altLang="en-US" sz="1000" spc="-40" dirty="0">
              <a:solidFill>
                <a:srgbClr val="000000"/>
              </a:solidFill>
              <a:latin typeface="Montserrat"/>
              <a:cs typeface="Arial" charset="0"/>
            </a:endParaRPr>
          </a:p>
          <a:p>
            <a:pPr marL="274320" lvl="1">
              <a:lnSpc>
                <a:spcPts val="1400"/>
              </a:lnSpc>
              <a:spcAft>
                <a:spcPts val="281"/>
              </a:spcAft>
              <a:buFont typeface="Arial" charset="0"/>
              <a:buAutoNum type="arabicPeriod"/>
            </a:pPr>
            <a:r>
              <a:rPr lang="en-US" altLang="en-US" sz="1000" spc="-40" dirty="0">
                <a:solidFill>
                  <a:srgbClr val="000000"/>
                </a:solidFill>
                <a:latin typeface="Montserrat"/>
                <a:cs typeface="Arial" charset="0"/>
              </a:rPr>
              <a:t>The Canaan vibes LLC supports the client in his/her goals, action steps and outcomes.</a:t>
            </a:r>
          </a:p>
          <a:p>
            <a:pPr marL="274320" lvl="1">
              <a:lnSpc>
                <a:spcPts val="1400"/>
              </a:lnSpc>
              <a:spcAft>
                <a:spcPts val="281"/>
              </a:spcAft>
              <a:buFont typeface="Arial" charset="0"/>
              <a:buAutoNum type="arabicPeriod"/>
            </a:pPr>
            <a:r>
              <a:rPr lang="en-US" altLang="en-US" sz="1000" spc="-40" dirty="0">
                <a:solidFill>
                  <a:srgbClr val="000000"/>
                </a:solidFill>
                <a:latin typeface="Montserrat"/>
                <a:cs typeface="Arial" charset="0"/>
              </a:rPr>
              <a:t>The Canaan vibes LLC supports the client in defining and clarifying action steps.</a:t>
            </a:r>
          </a:p>
          <a:p>
            <a:pPr marL="274320" lvl="1">
              <a:lnSpc>
                <a:spcPts val="1400"/>
              </a:lnSpc>
              <a:spcAft>
                <a:spcPts val="281"/>
              </a:spcAft>
              <a:buFont typeface="Arial" charset="0"/>
              <a:buAutoNum type="arabicPeriod"/>
            </a:pPr>
            <a:r>
              <a:rPr lang="en-US" altLang="en-US" sz="1000" spc="-40" dirty="0">
                <a:solidFill>
                  <a:srgbClr val="000000"/>
                </a:solidFill>
                <a:latin typeface="Montserrat"/>
                <a:cs typeface="Arial" charset="0"/>
              </a:rPr>
              <a:t>The Canaan vibes LLC asks questions to assess the level of client commitment to the actions.</a:t>
            </a:r>
          </a:p>
          <a:p>
            <a:pPr marL="274320" lvl="1">
              <a:lnSpc>
                <a:spcPts val="1400"/>
              </a:lnSpc>
              <a:spcAft>
                <a:spcPts val="281"/>
              </a:spcAft>
              <a:buFont typeface="Arial" charset="0"/>
              <a:buAutoNum type="arabicPeriod"/>
            </a:pPr>
            <a:r>
              <a:rPr lang="en-US" altLang="en-US" sz="1000" spc="-40" dirty="0">
                <a:solidFill>
                  <a:srgbClr val="000000"/>
                </a:solidFill>
                <a:latin typeface="Montserrat"/>
                <a:cs typeface="Arial" charset="0"/>
              </a:rPr>
              <a:t>The Canaan vibes LLC tracks the client’s progress.</a:t>
            </a:r>
          </a:p>
          <a:p>
            <a:pPr marL="274320" lvl="1">
              <a:lnSpc>
                <a:spcPts val="1400"/>
              </a:lnSpc>
              <a:spcAft>
                <a:spcPts val="281"/>
              </a:spcAft>
              <a:buFont typeface="Arial" charset="0"/>
              <a:buAutoNum type="arabicPeriod"/>
            </a:pPr>
            <a:r>
              <a:rPr lang="en-US" altLang="en-US" sz="1000" spc="-40" dirty="0">
                <a:solidFill>
                  <a:srgbClr val="000000"/>
                </a:solidFill>
                <a:latin typeface="Montserrat"/>
                <a:cs typeface="Arial" charset="0"/>
              </a:rPr>
              <a:t>The Canaan vibes LLC discusses options and possibilities while the client does </a:t>
            </a:r>
            <a:br>
              <a:rPr lang="en-US" altLang="en-US" sz="1000" spc="-40" dirty="0">
                <a:solidFill>
                  <a:srgbClr val="000000"/>
                </a:solidFill>
                <a:latin typeface="Montserrat"/>
                <a:cs typeface="Arial" charset="0"/>
              </a:rPr>
            </a:br>
            <a:r>
              <a:rPr lang="en-US" altLang="en-US" sz="1000" spc="-40" dirty="0">
                <a:solidFill>
                  <a:srgbClr val="000000"/>
                </a:solidFill>
                <a:latin typeface="Montserrat"/>
                <a:cs typeface="Arial" charset="0"/>
              </a:rPr>
              <a:t>the work.</a:t>
            </a:r>
          </a:p>
          <a:p>
            <a:pPr marL="274320" lvl="1">
              <a:lnSpc>
                <a:spcPts val="1400"/>
              </a:lnSpc>
              <a:spcAft>
                <a:spcPts val="281"/>
              </a:spcAft>
              <a:buFont typeface="Arial" charset="0"/>
              <a:buAutoNum type="arabicPeriod"/>
            </a:pPr>
            <a:r>
              <a:rPr lang="en-US" altLang="en-US" sz="1000" spc="-40" dirty="0">
                <a:solidFill>
                  <a:srgbClr val="000000"/>
                </a:solidFill>
                <a:latin typeface="Montserrat"/>
                <a:cs typeface="Arial" charset="0"/>
              </a:rPr>
              <a:t>The Canaan vibes LLC respects the client’s willingness to be truthful and </a:t>
            </a:r>
            <a:br>
              <a:rPr lang="en-US" altLang="en-US" sz="1000" spc="-40" dirty="0">
                <a:solidFill>
                  <a:srgbClr val="000000"/>
                </a:solidFill>
                <a:latin typeface="Montserrat"/>
                <a:cs typeface="Arial" charset="0"/>
              </a:rPr>
            </a:br>
            <a:r>
              <a:rPr lang="en-US" altLang="en-US" sz="1000" spc="-40" dirty="0">
                <a:solidFill>
                  <a:srgbClr val="000000"/>
                </a:solidFill>
                <a:latin typeface="Montserrat"/>
                <a:cs typeface="Arial" charset="0"/>
              </a:rPr>
              <a:t>keeps all information confidential and private.</a:t>
            </a:r>
          </a:p>
          <a:p>
            <a:pPr marL="274320" lvl="1">
              <a:lnSpc>
                <a:spcPts val="1400"/>
              </a:lnSpc>
              <a:spcAft>
                <a:spcPts val="281"/>
              </a:spcAft>
              <a:buFont typeface="Arial" charset="0"/>
              <a:buAutoNum type="arabicPeriod"/>
            </a:pPr>
            <a:endParaRPr lang="en-US" altLang="en-US" sz="1000" spc="-40" dirty="0">
              <a:solidFill>
                <a:srgbClr val="000000"/>
              </a:solidFill>
              <a:latin typeface="Montserrat"/>
              <a:cs typeface="Arial" charset="0"/>
            </a:endParaRPr>
          </a:p>
          <a:p>
            <a:pPr marL="5944">
              <a:lnSpc>
                <a:spcPts val="1400"/>
              </a:lnSpc>
              <a:spcAft>
                <a:spcPts val="281"/>
              </a:spcAft>
              <a:defRPr/>
            </a:pPr>
            <a:r>
              <a:rPr lang="en-US" sz="1000" b="1" spc="-40" dirty="0">
                <a:solidFill>
                  <a:srgbClr val="000000"/>
                </a:solidFill>
                <a:latin typeface="Montserrat"/>
                <a:cs typeface="Arial"/>
              </a:rPr>
              <a:t>Both Coach and Client</a:t>
            </a:r>
          </a:p>
          <a:p>
            <a:pPr marL="274320" lvl="1">
              <a:lnSpc>
                <a:spcPts val="1400"/>
              </a:lnSpc>
              <a:spcAft>
                <a:spcPts val="281"/>
              </a:spcAft>
              <a:buFont typeface="Arial" charset="0"/>
              <a:buAutoNum type="arabicPeriod"/>
              <a:defRPr/>
            </a:pPr>
            <a:r>
              <a:rPr lang="en-US" sz="1000" spc="-40" dirty="0">
                <a:solidFill>
                  <a:srgbClr val="000000"/>
                </a:solidFill>
                <a:latin typeface="Montserrat"/>
                <a:cs typeface="Arial" charset="0"/>
              </a:rPr>
              <a:t>Both the coach and the client make calls and appointments on time.</a:t>
            </a:r>
          </a:p>
          <a:p>
            <a:pPr marL="274320" lvl="1">
              <a:lnSpc>
                <a:spcPts val="1400"/>
              </a:lnSpc>
              <a:spcAft>
                <a:spcPts val="281"/>
              </a:spcAft>
              <a:buFont typeface="Arial" charset="0"/>
              <a:buAutoNum type="arabicPeriod"/>
              <a:defRPr/>
            </a:pPr>
            <a:r>
              <a:rPr lang="en-US" sz="1000" spc="-40" dirty="0">
                <a:solidFill>
                  <a:srgbClr val="000000"/>
                </a:solidFill>
                <a:latin typeface="Montserrat"/>
                <a:cs typeface="Arial" charset="0"/>
              </a:rPr>
              <a:t>Both the coach and the client commit to principles of accountability, </a:t>
            </a:r>
            <a:br>
              <a:rPr lang="en-US" sz="1000" spc="-40" dirty="0">
                <a:solidFill>
                  <a:srgbClr val="000000"/>
                </a:solidFill>
                <a:latin typeface="Montserrat"/>
                <a:cs typeface="Arial" charset="0"/>
              </a:rPr>
            </a:br>
            <a:r>
              <a:rPr lang="en-US" sz="1000" spc="-40" dirty="0">
                <a:solidFill>
                  <a:srgbClr val="000000"/>
                </a:solidFill>
                <a:latin typeface="Montserrat"/>
                <a:cs typeface="Arial" charset="0"/>
              </a:rPr>
              <a:t>honesty and respect.</a:t>
            </a:r>
          </a:p>
          <a:p>
            <a:pPr marL="274320" lvl="1">
              <a:lnSpc>
                <a:spcPts val="1400"/>
              </a:lnSpc>
              <a:spcAft>
                <a:spcPts val="281"/>
              </a:spcAft>
              <a:buFont typeface="Arial" charset="0"/>
              <a:buAutoNum type="arabicPeriod"/>
              <a:defRPr/>
            </a:pPr>
            <a:endParaRPr lang="en-US" sz="1000" spc="-40" dirty="0">
              <a:solidFill>
                <a:srgbClr val="000000"/>
              </a:solidFill>
              <a:latin typeface="Montserrat"/>
              <a:cs typeface="Arial" charset="0"/>
            </a:endParaRPr>
          </a:p>
          <a:p>
            <a:pPr>
              <a:spcAft>
                <a:spcPts val="281"/>
              </a:spcAft>
            </a:pPr>
            <a:r>
              <a:rPr lang="en-US" altLang="en-US" sz="1000" spc="-40" dirty="0">
                <a:solidFill>
                  <a:srgbClr val="000000"/>
                </a:solidFill>
                <a:latin typeface="Montserrat"/>
                <a:cs typeface="Arial" charset="0"/>
              </a:rPr>
              <a:t>I have read and agree to the provisions of this Canaan vibes LLC Agreement. </a:t>
            </a:r>
          </a:p>
          <a:p>
            <a:r>
              <a:rPr lang="en-US" altLang="en-US" sz="1000" spc="-40" dirty="0">
                <a:solidFill>
                  <a:srgbClr val="000000"/>
                </a:solidFill>
                <a:latin typeface="Montserrat"/>
                <a:cs typeface="Arial" charset="0"/>
              </a:rPr>
              <a:t>This agreement contains all the terms and provisions applicable within.</a:t>
            </a:r>
          </a:p>
          <a:p>
            <a:pPr marL="274320" lvl="1">
              <a:lnSpc>
                <a:spcPts val="1400"/>
              </a:lnSpc>
              <a:spcAft>
                <a:spcPts val="281"/>
              </a:spcAft>
              <a:buFont typeface="Arial" charset="0"/>
              <a:buAutoNum type="arabicPeriod"/>
              <a:defRPr/>
            </a:pPr>
            <a:endParaRPr lang="en-US" sz="1000" spc="-40" dirty="0">
              <a:solidFill>
                <a:srgbClr val="000000"/>
              </a:solidFill>
              <a:latin typeface="Montserrat"/>
              <a:cs typeface="Arial" charset="0"/>
            </a:endParaRPr>
          </a:p>
          <a:p>
            <a:pPr>
              <a:lnSpc>
                <a:spcPts val="1400"/>
              </a:lnSpc>
              <a:spcAft>
                <a:spcPts val="281"/>
              </a:spcAft>
              <a:buFont typeface="Arial" charset="0"/>
              <a:buAutoNum type="arabicPeriod"/>
            </a:pPr>
            <a:endParaRPr lang="en-US" altLang="en-US" sz="1000" spc="-40" dirty="0">
              <a:solidFill>
                <a:srgbClr val="000000"/>
              </a:solidFill>
              <a:latin typeface="Montserrat"/>
              <a:cs typeface="Arial" charset="0"/>
            </a:endParaRPr>
          </a:p>
        </p:txBody>
      </p:sp>
      <p:sp>
        <p:nvSpPr>
          <p:cNvPr id="5" name="TextBox 7"/>
          <p:cNvSpPr txBox="1">
            <a:spLocks noChangeArrowheads="1"/>
          </p:cNvSpPr>
          <p:nvPr/>
        </p:nvSpPr>
        <p:spPr bwMode="auto">
          <a:xfrm rot="-5400000">
            <a:off x="758065" y="4807537"/>
            <a:ext cx="2141474" cy="443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2794" tIns="21397" rIns="42794" bIns="21397">
            <a:spAutoFit/>
          </a:bodyPr>
          <a:lstStyle/>
          <a:p>
            <a:pPr algn="ctr" eaLnBrk="1" hangingPunct="1"/>
            <a:r>
              <a:rPr lang="en-US" altLang="en-US" sz="2600" dirty="0">
                <a:solidFill>
                  <a:schemeClr val="bg1"/>
                </a:solidFill>
                <a:latin typeface="Montserrat" pitchFamily="2" charset="0"/>
              </a:rPr>
              <a:t> AGREEMENT </a:t>
            </a:r>
          </a:p>
        </p:txBody>
      </p:sp>
      <p:sp>
        <p:nvSpPr>
          <p:cNvPr id="17" name="TextBox 10"/>
          <p:cNvSpPr txBox="1">
            <a:spLocks noChangeArrowheads="1"/>
          </p:cNvSpPr>
          <p:nvPr/>
        </p:nvSpPr>
        <p:spPr bwMode="auto">
          <a:xfrm>
            <a:off x="4495800" y="457200"/>
            <a:ext cx="2590800" cy="423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2794" tIns="21397" rIns="42794" bIns="21397">
            <a:spAutoFit/>
          </a:bodyPr>
          <a:lstStyle>
            <a:lvl1pPr>
              <a:defRPr sz="3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ts val="3276"/>
              </a:lnSpc>
            </a:pPr>
            <a:r>
              <a:rPr lang="en-US" altLang="en-US" sz="2000" spc="-40" dirty="0">
                <a:solidFill>
                  <a:srgbClr val="000000"/>
                </a:solidFill>
                <a:latin typeface="Montserrat"/>
                <a:cs typeface="Arial" charset="0"/>
              </a:rPr>
              <a:t>Canaan Vibes LLC</a:t>
            </a:r>
            <a:endParaRPr lang="en-US" altLang="en-US" sz="2000" dirty="0">
              <a:solidFill>
                <a:srgbClr val="BCC8C8"/>
              </a:solidFill>
              <a:latin typeface="Montserrat" pitchFamily="2" charset="0"/>
            </a:endParaRPr>
          </a:p>
        </p:txBody>
      </p:sp>
      <p:sp>
        <p:nvSpPr>
          <p:cNvPr id="19" name="object 10"/>
          <p:cNvSpPr>
            <a:spLocks/>
          </p:cNvSpPr>
          <p:nvPr/>
        </p:nvSpPr>
        <p:spPr bwMode="auto">
          <a:xfrm>
            <a:off x="3861504" y="1500526"/>
            <a:ext cx="1091496" cy="99674"/>
          </a:xfrm>
          <a:custGeom>
            <a:avLst/>
            <a:gdLst>
              <a:gd name="T0" fmla="*/ 0 w 2564326"/>
              <a:gd name="T1" fmla="*/ 0 h 136110"/>
              <a:gd name="T2" fmla="*/ 4924234 w 2564326"/>
              <a:gd name="T3" fmla="*/ 0 h 13611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564326" h="136110">
                <a:moveTo>
                  <a:pt x="0" y="0"/>
                </a:moveTo>
                <a:lnTo>
                  <a:pt x="2564326" y="0"/>
                </a:lnTo>
              </a:path>
            </a:pathLst>
          </a:cu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 sz="1000">
              <a:latin typeface="Montserrat"/>
            </a:endParaRPr>
          </a:p>
        </p:txBody>
      </p:sp>
      <p:sp>
        <p:nvSpPr>
          <p:cNvPr id="20" name="object 10"/>
          <p:cNvSpPr>
            <a:spLocks/>
          </p:cNvSpPr>
          <p:nvPr/>
        </p:nvSpPr>
        <p:spPr bwMode="auto">
          <a:xfrm>
            <a:off x="5299652" y="1500526"/>
            <a:ext cx="1223008" cy="99674"/>
          </a:xfrm>
          <a:custGeom>
            <a:avLst/>
            <a:gdLst>
              <a:gd name="T0" fmla="*/ 0 w 2564326"/>
              <a:gd name="T1" fmla="*/ 0 h 136110"/>
              <a:gd name="T2" fmla="*/ 4924234 w 2564326"/>
              <a:gd name="T3" fmla="*/ 0 h 13611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564326" h="136110">
                <a:moveTo>
                  <a:pt x="0" y="0"/>
                </a:moveTo>
                <a:lnTo>
                  <a:pt x="2564326" y="0"/>
                </a:lnTo>
              </a:path>
            </a:pathLst>
          </a:cu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 sz="1000">
              <a:latin typeface="Montserrat"/>
            </a:endParaRPr>
          </a:p>
        </p:txBody>
      </p:sp>
      <p:sp>
        <p:nvSpPr>
          <p:cNvPr id="21" name="object 10"/>
          <p:cNvSpPr>
            <a:spLocks/>
          </p:cNvSpPr>
          <p:nvPr/>
        </p:nvSpPr>
        <p:spPr bwMode="auto">
          <a:xfrm>
            <a:off x="3198442" y="1679575"/>
            <a:ext cx="177060" cy="99674"/>
          </a:xfrm>
          <a:custGeom>
            <a:avLst/>
            <a:gdLst>
              <a:gd name="T0" fmla="*/ 0 w 2564326"/>
              <a:gd name="T1" fmla="*/ 0 h 136110"/>
              <a:gd name="T2" fmla="*/ 4924234 w 2564326"/>
              <a:gd name="T3" fmla="*/ 0 h 13611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564326" h="136110">
                <a:moveTo>
                  <a:pt x="0" y="0"/>
                </a:moveTo>
                <a:lnTo>
                  <a:pt x="2564326" y="0"/>
                </a:lnTo>
              </a:path>
            </a:pathLst>
          </a:cu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 sz="1000">
              <a:latin typeface="Montserrat"/>
            </a:endParaRPr>
          </a:p>
        </p:txBody>
      </p:sp>
      <p:sp>
        <p:nvSpPr>
          <p:cNvPr id="22" name="object 10"/>
          <p:cNvSpPr>
            <a:spLocks/>
          </p:cNvSpPr>
          <p:nvPr/>
        </p:nvSpPr>
        <p:spPr bwMode="auto">
          <a:xfrm>
            <a:off x="4088309" y="1679575"/>
            <a:ext cx="177060" cy="99674"/>
          </a:xfrm>
          <a:custGeom>
            <a:avLst/>
            <a:gdLst>
              <a:gd name="T0" fmla="*/ 0 w 2564326"/>
              <a:gd name="T1" fmla="*/ 0 h 136110"/>
              <a:gd name="T2" fmla="*/ 4924234 w 2564326"/>
              <a:gd name="T3" fmla="*/ 0 h 13611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564326" h="136110">
                <a:moveTo>
                  <a:pt x="0" y="0"/>
                </a:moveTo>
                <a:lnTo>
                  <a:pt x="2564326" y="0"/>
                </a:lnTo>
              </a:path>
            </a:pathLst>
          </a:cu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 sz="1000">
              <a:latin typeface="Montserrat"/>
            </a:endParaRPr>
          </a:p>
        </p:txBody>
      </p:sp>
      <p:sp>
        <p:nvSpPr>
          <p:cNvPr id="23" name="object 10"/>
          <p:cNvSpPr>
            <a:spLocks/>
          </p:cNvSpPr>
          <p:nvPr/>
        </p:nvSpPr>
        <p:spPr bwMode="auto">
          <a:xfrm>
            <a:off x="5145376" y="1679575"/>
            <a:ext cx="493424" cy="99674"/>
          </a:xfrm>
          <a:custGeom>
            <a:avLst/>
            <a:gdLst>
              <a:gd name="T0" fmla="*/ 0 w 2564326"/>
              <a:gd name="T1" fmla="*/ 0 h 136110"/>
              <a:gd name="T2" fmla="*/ 4924234 w 2564326"/>
              <a:gd name="T3" fmla="*/ 0 h 13611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564326" h="136110">
                <a:moveTo>
                  <a:pt x="0" y="0"/>
                </a:moveTo>
                <a:lnTo>
                  <a:pt x="2564326" y="0"/>
                </a:lnTo>
              </a:path>
            </a:pathLst>
          </a:cu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 sz="1000">
              <a:latin typeface="Montserrat"/>
            </a:endParaRPr>
          </a:p>
        </p:txBody>
      </p:sp>
      <p:sp>
        <p:nvSpPr>
          <p:cNvPr id="24" name="object 10"/>
          <p:cNvSpPr>
            <a:spLocks/>
          </p:cNvSpPr>
          <p:nvPr/>
        </p:nvSpPr>
        <p:spPr bwMode="auto">
          <a:xfrm>
            <a:off x="6283366" y="1652338"/>
            <a:ext cx="650834" cy="126911"/>
          </a:xfrm>
          <a:custGeom>
            <a:avLst/>
            <a:gdLst>
              <a:gd name="T0" fmla="*/ 0 w 2564326"/>
              <a:gd name="T1" fmla="*/ 0 h 136110"/>
              <a:gd name="T2" fmla="*/ 4924234 w 2564326"/>
              <a:gd name="T3" fmla="*/ 0 h 13611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564326" h="136110">
                <a:moveTo>
                  <a:pt x="0" y="0"/>
                </a:moveTo>
                <a:lnTo>
                  <a:pt x="2564326" y="0"/>
                </a:lnTo>
              </a:path>
            </a:pathLst>
          </a:cu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 sz="1000">
              <a:latin typeface="Montserrat"/>
            </a:endParaRPr>
          </a:p>
        </p:txBody>
      </p:sp>
      <p:sp>
        <p:nvSpPr>
          <p:cNvPr id="18" name="object 3">
            <a:extLst>
              <a:ext uri="{FF2B5EF4-FFF2-40B4-BE49-F238E27FC236}">
                <a16:creationId xmlns:a16="http://schemas.microsoft.com/office/drawing/2014/main" id="{C5E1C882-822E-49EC-A5C5-771A690B4F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9228755"/>
            <a:ext cx="1193522" cy="286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12700">
              <a:defRPr sz="36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36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36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36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3600">
                <a:solidFill>
                  <a:schemeClr val="tx1"/>
                </a:solidFill>
                <a:latin typeface="Calibri" pitchFamily="34" charset="0"/>
              </a:defRPr>
            </a:lvl5pPr>
            <a:lvl6pPr marL="4114800" indent="-1828800" defTabSz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6pPr>
            <a:lvl7pPr marL="4572000" indent="-1828800" defTabSz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7pPr>
            <a:lvl8pPr marL="5029200" indent="-1828800" defTabSz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8pPr>
            <a:lvl9pPr marL="5486400" indent="-1828800" defTabSz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1000" dirty="0">
                <a:solidFill>
                  <a:srgbClr val="000000"/>
                </a:solidFill>
                <a:latin typeface="Montserrat"/>
                <a:cs typeface="Arial" charset="0"/>
              </a:rPr>
              <a:t>Print Name</a:t>
            </a:r>
          </a:p>
        </p:txBody>
      </p:sp>
      <p:sp>
        <p:nvSpPr>
          <p:cNvPr id="25" name="object 10">
            <a:extLst>
              <a:ext uri="{FF2B5EF4-FFF2-40B4-BE49-F238E27FC236}">
                <a16:creationId xmlns:a16="http://schemas.microsoft.com/office/drawing/2014/main" id="{460E09A4-FD14-4D97-9651-EBB213B24B0F}"/>
              </a:ext>
            </a:extLst>
          </p:cNvPr>
          <p:cNvSpPr>
            <a:spLocks/>
          </p:cNvSpPr>
          <p:nvPr/>
        </p:nvSpPr>
        <p:spPr bwMode="auto">
          <a:xfrm>
            <a:off x="2291843" y="9097258"/>
            <a:ext cx="1569661" cy="99834"/>
          </a:xfrm>
          <a:custGeom>
            <a:avLst/>
            <a:gdLst>
              <a:gd name="T0" fmla="*/ 0 w 2564326"/>
              <a:gd name="T1" fmla="*/ 0 h 136110"/>
              <a:gd name="T2" fmla="*/ 4924234 w 2564326"/>
              <a:gd name="T3" fmla="*/ 0 h 13611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564326" h="136110">
                <a:moveTo>
                  <a:pt x="0" y="0"/>
                </a:moveTo>
                <a:lnTo>
                  <a:pt x="2564326" y="0"/>
                </a:lnTo>
              </a:path>
            </a:pathLst>
          </a:cu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 sz="1000">
              <a:latin typeface="Montserrat"/>
            </a:endParaRPr>
          </a:p>
        </p:txBody>
      </p:sp>
      <p:sp>
        <p:nvSpPr>
          <p:cNvPr id="26" name="object 5">
            <a:extLst>
              <a:ext uri="{FF2B5EF4-FFF2-40B4-BE49-F238E27FC236}">
                <a16:creationId xmlns:a16="http://schemas.microsoft.com/office/drawing/2014/main" id="{BDDCFCA0-7977-47E8-AEDA-348129A926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2442" y="9215543"/>
            <a:ext cx="373004" cy="286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12700">
              <a:defRPr sz="36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36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36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36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3600">
                <a:solidFill>
                  <a:schemeClr val="tx1"/>
                </a:solidFill>
                <a:latin typeface="Calibri" pitchFamily="34" charset="0"/>
              </a:defRPr>
            </a:lvl5pPr>
            <a:lvl6pPr marL="4114800" indent="-1828800" defTabSz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6pPr>
            <a:lvl7pPr marL="4572000" indent="-1828800" defTabSz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7pPr>
            <a:lvl8pPr marL="5029200" indent="-1828800" defTabSz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8pPr>
            <a:lvl9pPr marL="5486400" indent="-1828800" defTabSz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1000" dirty="0">
                <a:solidFill>
                  <a:srgbClr val="000000"/>
                </a:solidFill>
                <a:latin typeface="Montserrat"/>
                <a:cs typeface="Arial" charset="0"/>
              </a:rPr>
              <a:t>Date</a:t>
            </a:r>
          </a:p>
        </p:txBody>
      </p:sp>
      <p:sp>
        <p:nvSpPr>
          <p:cNvPr id="27" name="object 12">
            <a:extLst>
              <a:ext uri="{FF2B5EF4-FFF2-40B4-BE49-F238E27FC236}">
                <a16:creationId xmlns:a16="http://schemas.microsoft.com/office/drawing/2014/main" id="{D33F60B2-ECB9-41F7-BADD-6872629AE04F}"/>
              </a:ext>
            </a:extLst>
          </p:cNvPr>
          <p:cNvSpPr>
            <a:spLocks/>
          </p:cNvSpPr>
          <p:nvPr/>
        </p:nvSpPr>
        <p:spPr bwMode="auto">
          <a:xfrm>
            <a:off x="6161208" y="9097258"/>
            <a:ext cx="664903" cy="36750"/>
          </a:xfrm>
          <a:custGeom>
            <a:avLst/>
            <a:gdLst>
              <a:gd name="T0" fmla="*/ 0 w 1678234"/>
              <a:gd name="T1" fmla="*/ 0 h 50033"/>
              <a:gd name="T2" fmla="*/ 2085010 w 1678234"/>
              <a:gd name="T3" fmla="*/ 0 h 50033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678234" h="50033">
                <a:moveTo>
                  <a:pt x="0" y="0"/>
                </a:moveTo>
                <a:lnTo>
                  <a:pt x="1678234" y="0"/>
                </a:lnTo>
              </a:path>
            </a:pathLst>
          </a:cu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 sz="1000">
              <a:latin typeface="Montserrat"/>
            </a:endParaRPr>
          </a:p>
        </p:txBody>
      </p:sp>
      <p:sp>
        <p:nvSpPr>
          <p:cNvPr id="28" name="object 4">
            <a:extLst>
              <a:ext uri="{FF2B5EF4-FFF2-40B4-BE49-F238E27FC236}">
                <a16:creationId xmlns:a16="http://schemas.microsoft.com/office/drawing/2014/main" id="{72F58004-DE06-43E7-93FA-A4AF127148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0546" y="9224559"/>
            <a:ext cx="1029324" cy="285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12700">
              <a:defRPr sz="36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36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36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36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3600">
                <a:solidFill>
                  <a:schemeClr val="tx1"/>
                </a:solidFill>
                <a:latin typeface="Calibri" pitchFamily="34" charset="0"/>
              </a:defRPr>
            </a:lvl5pPr>
            <a:lvl6pPr marL="4114800" indent="-1828800" defTabSz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6pPr>
            <a:lvl7pPr marL="4572000" indent="-1828800" defTabSz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7pPr>
            <a:lvl8pPr marL="5029200" indent="-1828800" defTabSz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8pPr>
            <a:lvl9pPr marL="5486400" indent="-1828800" defTabSz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1000" dirty="0">
                <a:solidFill>
                  <a:srgbClr val="000000"/>
                </a:solidFill>
                <a:latin typeface="Montserrat"/>
                <a:cs typeface="Arial" charset="0"/>
              </a:rPr>
              <a:t>Signature</a:t>
            </a:r>
          </a:p>
        </p:txBody>
      </p:sp>
      <p:sp>
        <p:nvSpPr>
          <p:cNvPr id="29" name="object 10">
            <a:extLst>
              <a:ext uri="{FF2B5EF4-FFF2-40B4-BE49-F238E27FC236}">
                <a16:creationId xmlns:a16="http://schemas.microsoft.com/office/drawing/2014/main" id="{E6BC5C6F-53C0-4942-85D0-FC094D9A065D}"/>
              </a:ext>
            </a:extLst>
          </p:cNvPr>
          <p:cNvSpPr>
            <a:spLocks/>
          </p:cNvSpPr>
          <p:nvPr/>
        </p:nvSpPr>
        <p:spPr bwMode="auto">
          <a:xfrm>
            <a:off x="4265369" y="9098370"/>
            <a:ext cx="1569660" cy="99674"/>
          </a:xfrm>
          <a:custGeom>
            <a:avLst/>
            <a:gdLst>
              <a:gd name="T0" fmla="*/ 0 w 2564326"/>
              <a:gd name="T1" fmla="*/ 0 h 136110"/>
              <a:gd name="T2" fmla="*/ 4924234 w 2564326"/>
              <a:gd name="T3" fmla="*/ 0 h 13611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564326" h="136110">
                <a:moveTo>
                  <a:pt x="0" y="0"/>
                </a:moveTo>
                <a:lnTo>
                  <a:pt x="2564326" y="0"/>
                </a:lnTo>
              </a:path>
            </a:pathLst>
          </a:cu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 sz="1000">
              <a:latin typeface="Montserra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2" name="object 7"/>
          <p:cNvSpPr txBox="1">
            <a:spLocks noChangeArrowheads="1"/>
          </p:cNvSpPr>
          <p:nvPr/>
        </p:nvSpPr>
        <p:spPr bwMode="auto">
          <a:xfrm>
            <a:off x="2514600" y="1905000"/>
            <a:ext cx="4572000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12700">
              <a:defRPr sz="36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36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36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36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3600">
                <a:solidFill>
                  <a:schemeClr val="tx1"/>
                </a:solidFill>
                <a:latin typeface="Calibri" pitchFamily="34" charset="0"/>
              </a:defRPr>
            </a:lvl5pPr>
            <a:lvl6pPr marL="4114800" indent="-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6pPr>
            <a:lvl7pPr marL="4572000" indent="-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7pPr>
            <a:lvl8pPr marL="5029200" indent="-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8pPr>
            <a:lvl9pPr marL="5486400" indent="-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defTabSz="427939" eaLnBrk="1" hangingPunct="1">
              <a:lnSpc>
                <a:spcPts val="6000"/>
              </a:lnSpc>
              <a:spcAft>
                <a:spcPts val="0"/>
              </a:spcAft>
            </a:pPr>
            <a:r>
              <a:rPr lang="en-US" sz="1600" b="1" u="sng" dirty="0">
                <a:latin typeface="Montserrat"/>
              </a:rPr>
              <a:t>3 Month Program #1</a:t>
            </a:r>
            <a:endParaRPr lang="en-US" sz="1600" dirty="0">
              <a:solidFill>
                <a:srgbClr val="51AEB3"/>
              </a:solidFill>
              <a:latin typeface="Montserrat" pitchFamily="2" charset="0"/>
              <a:cs typeface="Arial" charset="0"/>
            </a:endParaRPr>
          </a:p>
          <a:p>
            <a:pPr marL="0" defTabSz="427939" eaLnBrk="1" hangingPunct="1">
              <a:lnSpc>
                <a:spcPts val="6000"/>
              </a:lnSpc>
              <a:spcAft>
                <a:spcPts val="0"/>
              </a:spcAft>
            </a:pPr>
            <a:r>
              <a:rPr lang="en-US" altLang="en-US" sz="1600" dirty="0">
                <a:solidFill>
                  <a:srgbClr val="51AEB3"/>
                </a:solidFill>
                <a:latin typeface="Montserrat" pitchFamily="2" charset="0"/>
                <a:cs typeface="Arial" charset="0"/>
              </a:rPr>
              <a:t>SESSION  1 - Goals (6 month) </a:t>
            </a:r>
          </a:p>
          <a:p>
            <a:pPr defTabSz="427939" eaLnBrk="1" hangingPunct="1">
              <a:lnSpc>
                <a:spcPts val="6000"/>
              </a:lnSpc>
              <a:spcAft>
                <a:spcPts val="0"/>
              </a:spcAft>
            </a:pPr>
            <a:r>
              <a:rPr lang="en-US" altLang="en-US" sz="1600" dirty="0">
                <a:solidFill>
                  <a:srgbClr val="48999A"/>
                </a:solidFill>
                <a:latin typeface="Montserrat" pitchFamily="2" charset="0"/>
                <a:cs typeface="Arial" charset="0"/>
              </a:rPr>
              <a:t>SESSION  2 - Keeping Track </a:t>
            </a:r>
          </a:p>
          <a:p>
            <a:pPr defTabSz="427939" eaLnBrk="1" hangingPunct="1">
              <a:lnSpc>
                <a:spcPts val="6000"/>
              </a:lnSpc>
              <a:spcAft>
                <a:spcPts val="0"/>
              </a:spcAft>
            </a:pPr>
            <a:r>
              <a:rPr lang="en-US" altLang="en-US" sz="1600" dirty="0">
                <a:solidFill>
                  <a:srgbClr val="DB5764"/>
                </a:solidFill>
                <a:latin typeface="Montserrat" pitchFamily="2" charset="0"/>
                <a:cs typeface="Arial" charset="0"/>
              </a:rPr>
              <a:t>SESSION  3 - My Plate </a:t>
            </a:r>
          </a:p>
          <a:p>
            <a:pPr defTabSz="427939" eaLnBrk="1" hangingPunct="1">
              <a:lnSpc>
                <a:spcPts val="6000"/>
              </a:lnSpc>
              <a:spcAft>
                <a:spcPts val="0"/>
              </a:spcAft>
            </a:pPr>
            <a:r>
              <a:rPr lang="en-US" altLang="en-US" sz="1600" dirty="0">
                <a:solidFill>
                  <a:srgbClr val="BD4C5B"/>
                </a:solidFill>
                <a:latin typeface="Montserrat" pitchFamily="2" charset="0"/>
                <a:cs typeface="Arial" charset="0"/>
              </a:rPr>
              <a:t>SESSION  4 - Portion Control </a:t>
            </a:r>
          </a:p>
          <a:p>
            <a:pPr defTabSz="427939" eaLnBrk="1" hangingPunct="1">
              <a:lnSpc>
                <a:spcPts val="6000"/>
              </a:lnSpc>
              <a:spcAft>
                <a:spcPts val="0"/>
              </a:spcAft>
            </a:pPr>
            <a:r>
              <a:rPr lang="en-US" altLang="en-US" sz="1600" dirty="0">
                <a:solidFill>
                  <a:srgbClr val="ADC26F"/>
                </a:solidFill>
                <a:latin typeface="Montserrat" pitchFamily="2" charset="0"/>
                <a:cs typeface="Arial" charset="0"/>
              </a:rPr>
              <a:t>SESSION  5 – Exercise </a:t>
            </a:r>
          </a:p>
          <a:p>
            <a:pPr defTabSz="427939" eaLnBrk="1" hangingPunct="1">
              <a:lnSpc>
                <a:spcPts val="6000"/>
              </a:lnSpc>
              <a:spcAft>
                <a:spcPts val="0"/>
              </a:spcAft>
            </a:pPr>
            <a:r>
              <a:rPr lang="en-US" altLang="en-US" sz="1600" dirty="0">
                <a:solidFill>
                  <a:srgbClr val="91A05D"/>
                </a:solidFill>
                <a:latin typeface="Montserrat" pitchFamily="2" charset="0"/>
                <a:cs typeface="Arial" charset="0"/>
              </a:rPr>
              <a:t>SESSION  6 – Assessment</a:t>
            </a:r>
          </a:p>
        </p:txBody>
      </p:sp>
      <p:sp>
        <p:nvSpPr>
          <p:cNvPr id="15" name="object 2"/>
          <p:cNvSpPr txBox="1">
            <a:spLocks noChangeArrowheads="1"/>
          </p:cNvSpPr>
          <p:nvPr/>
        </p:nvSpPr>
        <p:spPr bwMode="auto">
          <a:xfrm>
            <a:off x="2514600" y="988346"/>
            <a:ext cx="3198808" cy="535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2794" tIns="21397" rIns="42794" bIns="21397">
            <a:spAutoFit/>
          </a:bodyPr>
          <a:lstStyle/>
          <a:p>
            <a:pPr eaLnBrk="1" hangingPunct="1"/>
            <a:r>
              <a:rPr lang="en-US" altLang="en-US" sz="3200" dirty="0">
                <a:solidFill>
                  <a:srgbClr val="3B3838"/>
                </a:solidFill>
                <a:latin typeface="Montserrat SemiBold"/>
              </a:rPr>
              <a:t>Sessions 1-6</a:t>
            </a:r>
          </a:p>
        </p:txBody>
      </p:sp>
      <p:sp>
        <p:nvSpPr>
          <p:cNvPr id="5" name="TextBox 7"/>
          <p:cNvSpPr txBox="1">
            <a:spLocks noChangeArrowheads="1"/>
          </p:cNvSpPr>
          <p:nvPr/>
        </p:nvSpPr>
        <p:spPr bwMode="auto">
          <a:xfrm rot="-5400000">
            <a:off x="1125152" y="4807537"/>
            <a:ext cx="1407298" cy="443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2794" tIns="21397" rIns="42794" bIns="21397">
            <a:spAutoFit/>
          </a:bodyPr>
          <a:lstStyle/>
          <a:p>
            <a:pPr algn="ctr" eaLnBrk="1" hangingPunct="1"/>
            <a:r>
              <a:rPr lang="en-US" altLang="en-US" sz="2600" dirty="0">
                <a:solidFill>
                  <a:schemeClr val="bg1"/>
                </a:solidFill>
                <a:latin typeface="Montserrat" pitchFamily="2" charset="0"/>
              </a:rPr>
              <a:t>PREPARE</a:t>
            </a:r>
            <a:endParaRPr lang="tr-TR" altLang="en-US" sz="2600" b="1" dirty="0">
              <a:solidFill>
                <a:schemeClr val="bg1"/>
              </a:solidFill>
              <a:latin typeface="Montserrat" pitchFamily="2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object 5"/>
          <p:cNvSpPr txBox="1">
            <a:spLocks noChangeArrowheads="1"/>
          </p:cNvSpPr>
          <p:nvPr/>
        </p:nvSpPr>
        <p:spPr bwMode="auto">
          <a:xfrm>
            <a:off x="2518649" y="5715952"/>
            <a:ext cx="4567951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12700">
              <a:tabLst>
                <a:tab pos="3502025" algn="l"/>
              </a:tabLst>
              <a:defRPr sz="3600">
                <a:solidFill>
                  <a:schemeClr val="tx1"/>
                </a:solidFill>
                <a:latin typeface="Calibri" pitchFamily="34" charset="0"/>
              </a:defRPr>
            </a:lvl1pPr>
            <a:lvl2pPr>
              <a:tabLst>
                <a:tab pos="3502025" algn="l"/>
              </a:tabLst>
              <a:defRPr sz="3600">
                <a:solidFill>
                  <a:schemeClr val="tx1"/>
                </a:solidFill>
                <a:latin typeface="Calibri" pitchFamily="34" charset="0"/>
              </a:defRPr>
            </a:lvl2pPr>
            <a:lvl3pPr>
              <a:tabLst>
                <a:tab pos="3502025" algn="l"/>
              </a:tabLst>
              <a:defRPr sz="3600">
                <a:solidFill>
                  <a:schemeClr val="tx1"/>
                </a:solidFill>
                <a:latin typeface="Calibri" pitchFamily="34" charset="0"/>
              </a:defRPr>
            </a:lvl3pPr>
            <a:lvl4pPr>
              <a:tabLst>
                <a:tab pos="3502025" algn="l"/>
              </a:tabLst>
              <a:defRPr sz="3600">
                <a:solidFill>
                  <a:schemeClr val="tx1"/>
                </a:solidFill>
                <a:latin typeface="Calibri" pitchFamily="34" charset="0"/>
              </a:defRPr>
            </a:lvl4pPr>
            <a:lvl5pPr>
              <a:tabLst>
                <a:tab pos="3502025" algn="l"/>
              </a:tabLst>
              <a:defRPr sz="3600">
                <a:solidFill>
                  <a:schemeClr val="tx1"/>
                </a:solidFill>
                <a:latin typeface="Calibri" pitchFamily="34" charset="0"/>
              </a:defRPr>
            </a:lvl5pPr>
            <a:lvl6pPr marL="4114800" indent="-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3502025" algn="l"/>
              </a:tabLst>
              <a:defRPr sz="3600">
                <a:solidFill>
                  <a:schemeClr val="tx1"/>
                </a:solidFill>
                <a:latin typeface="Calibri" pitchFamily="34" charset="0"/>
              </a:defRPr>
            </a:lvl6pPr>
            <a:lvl7pPr marL="4572000" indent="-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3502025" algn="l"/>
              </a:tabLst>
              <a:defRPr sz="3600">
                <a:solidFill>
                  <a:schemeClr val="tx1"/>
                </a:solidFill>
                <a:latin typeface="Calibri" pitchFamily="34" charset="0"/>
              </a:defRPr>
            </a:lvl7pPr>
            <a:lvl8pPr marL="5029200" indent="-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3502025" algn="l"/>
              </a:tabLst>
              <a:defRPr sz="3600">
                <a:solidFill>
                  <a:schemeClr val="tx1"/>
                </a:solidFill>
                <a:latin typeface="Calibri" pitchFamily="34" charset="0"/>
              </a:defRPr>
            </a:lvl8pPr>
            <a:lvl9pPr marL="5486400" indent="-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3502025" algn="l"/>
              </a:tabLst>
              <a:defRPr sz="3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427939" eaLnBrk="1" hangingPunct="1">
              <a:lnSpc>
                <a:spcPts val="1900"/>
              </a:lnSpc>
              <a:spcAft>
                <a:spcPts val="0"/>
              </a:spcAft>
            </a:pPr>
            <a:r>
              <a:rPr lang="en-US" altLang="en-US" sz="1000" dirty="0">
                <a:solidFill>
                  <a:srgbClr val="000000"/>
                </a:solidFill>
                <a:latin typeface="Montserrat" pitchFamily="2" charset="0"/>
                <a:cs typeface="Arial" charset="0"/>
              </a:rPr>
              <a:t>Health Coach</a:t>
            </a:r>
            <a:br>
              <a:rPr lang="en-US" altLang="en-US" sz="1000" dirty="0">
                <a:solidFill>
                  <a:srgbClr val="000000"/>
                </a:solidFill>
                <a:latin typeface="Montserrat" pitchFamily="2" charset="0"/>
                <a:cs typeface="Arial" charset="0"/>
              </a:rPr>
            </a:br>
            <a:r>
              <a:rPr lang="en-US" altLang="en-US" sz="1000" dirty="0">
                <a:solidFill>
                  <a:srgbClr val="000000"/>
                </a:solidFill>
                <a:latin typeface="Montserrat" pitchFamily="2" charset="0"/>
                <a:cs typeface="Arial" charset="0"/>
              </a:rPr>
              <a:t>Phone Number</a:t>
            </a:r>
            <a:br>
              <a:rPr lang="en-US" altLang="en-US" sz="1000" dirty="0">
                <a:solidFill>
                  <a:srgbClr val="000000"/>
                </a:solidFill>
                <a:latin typeface="Montserrat" pitchFamily="2" charset="0"/>
                <a:cs typeface="Arial" charset="0"/>
              </a:rPr>
            </a:br>
            <a:r>
              <a:rPr lang="en-US" altLang="en-US" sz="1000" dirty="0">
                <a:solidFill>
                  <a:srgbClr val="000000"/>
                </a:solidFill>
                <a:latin typeface="Montserrat" pitchFamily="2" charset="0"/>
                <a:cs typeface="Arial" charset="0"/>
              </a:rPr>
              <a:t>Best Time to Call</a:t>
            </a:r>
            <a:br>
              <a:rPr lang="en-US" altLang="en-US" sz="1000" dirty="0">
                <a:solidFill>
                  <a:srgbClr val="000000"/>
                </a:solidFill>
                <a:latin typeface="Montserrat" pitchFamily="2" charset="0"/>
                <a:cs typeface="Arial" charset="0"/>
              </a:rPr>
            </a:br>
            <a:r>
              <a:rPr lang="en-US" altLang="en-US" sz="1000" dirty="0">
                <a:solidFill>
                  <a:srgbClr val="000000"/>
                </a:solidFill>
                <a:latin typeface="Montserrat" pitchFamily="2" charset="0"/>
                <a:cs typeface="Arial" charset="0"/>
              </a:rPr>
              <a:t>Email</a:t>
            </a:r>
            <a:endParaRPr lang="en-US" altLang="en-US" sz="1000" u="sng" dirty="0">
              <a:solidFill>
                <a:srgbClr val="000000"/>
              </a:solidFill>
              <a:latin typeface="Montserrat" pitchFamily="2" charset="0"/>
              <a:cs typeface="Arial" charset="0"/>
            </a:endParaRPr>
          </a:p>
          <a:p>
            <a:pPr defTabSz="427939" eaLnBrk="1" hangingPunct="1">
              <a:lnSpc>
                <a:spcPts val="1400"/>
              </a:lnSpc>
              <a:spcBef>
                <a:spcPts val="18"/>
              </a:spcBef>
            </a:pPr>
            <a:endParaRPr lang="en-US" altLang="en-US" sz="1000" dirty="0">
              <a:solidFill>
                <a:srgbClr val="000000"/>
              </a:solidFill>
            </a:endParaRPr>
          </a:p>
          <a:p>
            <a:pPr defTabSz="427939" eaLnBrk="1" hangingPunct="1">
              <a:lnSpc>
                <a:spcPts val="1400"/>
              </a:lnSpc>
            </a:pPr>
            <a:endParaRPr lang="en-US" altLang="en-US" sz="1000" dirty="0">
              <a:solidFill>
                <a:srgbClr val="000000"/>
              </a:solidFill>
            </a:endParaRPr>
          </a:p>
          <a:p>
            <a:pPr defTabSz="427939" eaLnBrk="1" hangingPunct="1">
              <a:lnSpc>
                <a:spcPts val="1400"/>
              </a:lnSpc>
            </a:pPr>
            <a:r>
              <a:rPr lang="en-US" altLang="en-US" sz="1000" dirty="0">
                <a:solidFill>
                  <a:srgbClr val="000000"/>
                </a:solidFill>
                <a:latin typeface="Montserrat" pitchFamily="2" charset="0"/>
                <a:cs typeface="Arial" charset="0"/>
              </a:rPr>
              <a:t>I agree to the dates and times listed above and understand that if </a:t>
            </a:r>
            <a:br>
              <a:rPr lang="en-US" altLang="en-US" sz="1000" dirty="0">
                <a:solidFill>
                  <a:srgbClr val="000000"/>
                </a:solidFill>
                <a:latin typeface="Montserrat" pitchFamily="2" charset="0"/>
                <a:cs typeface="Arial" charset="0"/>
              </a:rPr>
            </a:br>
            <a:r>
              <a:rPr lang="en-US" altLang="en-US" sz="1000" dirty="0">
                <a:solidFill>
                  <a:srgbClr val="000000"/>
                </a:solidFill>
                <a:latin typeface="Montserrat" pitchFamily="2" charset="0"/>
                <a:cs typeface="Arial" charset="0"/>
              </a:rPr>
              <a:t>I do not cancel 24 hours in advance, I will be charged for the session.</a:t>
            </a:r>
          </a:p>
        </p:txBody>
      </p:sp>
      <p:graphicFrame>
        <p:nvGraphicFramePr>
          <p:cNvPr id="1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1831284"/>
              </p:ext>
            </p:extLst>
          </p:nvPr>
        </p:nvGraphicFramePr>
        <p:xfrm>
          <a:off x="2514602" y="2057403"/>
          <a:ext cx="4571998" cy="3124191"/>
        </p:xfrm>
        <a:graphic>
          <a:graphicData uri="http://schemas.openxmlformats.org/drawingml/2006/table">
            <a:tbl>
              <a:tblPr firstRow="1" bandRow="1"/>
              <a:tblGrid>
                <a:gridCol w="1523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4778">
                <a:tc>
                  <a:txBody>
                    <a:bodyPr/>
                    <a:lstStyle>
                      <a:lvl1pPr marL="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914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828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2743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36576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45720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5486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6400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7315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85090"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00"/>
                          </a:solidFill>
                          <a:latin typeface="Montserrat" panose="00000500000000000000" pitchFamily="2" charset="0"/>
                          <a:cs typeface="Arial"/>
                        </a:rPr>
                        <a:t>Session</a:t>
                      </a:r>
                      <a:r>
                        <a:rPr sz="1200" spc="-30" dirty="0">
                          <a:solidFill>
                            <a:srgbClr val="000000"/>
                          </a:solidFill>
                          <a:latin typeface="Montserrat" panose="00000500000000000000" pitchFamily="2" charset="0"/>
                          <a:cs typeface="Arial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00"/>
                          </a:solidFill>
                          <a:latin typeface="Montserrat" panose="00000500000000000000" pitchFamily="2" charset="0"/>
                          <a:cs typeface="Arial"/>
                        </a:rPr>
                        <a:t>D</a:t>
                      </a:r>
                      <a:r>
                        <a:rPr sz="1200" spc="0" dirty="0">
                          <a:solidFill>
                            <a:srgbClr val="000000"/>
                          </a:solidFill>
                          <a:latin typeface="Montserrat" panose="00000500000000000000" pitchFamily="2" charset="0"/>
                          <a:cs typeface="Arial"/>
                        </a:rPr>
                        <a:t>a</a:t>
                      </a:r>
                      <a:r>
                        <a:rPr sz="1200" spc="5" dirty="0">
                          <a:solidFill>
                            <a:srgbClr val="000000"/>
                          </a:solidFill>
                          <a:latin typeface="Montserrat" panose="00000500000000000000" pitchFamily="2" charset="0"/>
                          <a:cs typeface="Arial"/>
                        </a:rPr>
                        <a:t>t</a:t>
                      </a:r>
                      <a:r>
                        <a:rPr sz="1200" spc="0" dirty="0">
                          <a:solidFill>
                            <a:srgbClr val="000000"/>
                          </a:solidFill>
                          <a:latin typeface="Montserrat" panose="00000500000000000000" pitchFamily="2" charset="0"/>
                          <a:cs typeface="Arial"/>
                        </a:rPr>
                        <a:t>e</a:t>
                      </a:r>
                      <a:endParaRPr sz="1200" dirty="0">
                        <a:solidFill>
                          <a:srgbClr val="000000"/>
                        </a:solidFill>
                        <a:latin typeface="Montserrat" panose="00000500000000000000" pitchFamily="2" charset="0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914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828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2743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36576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45720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5486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6400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7315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85725"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00"/>
                          </a:solidFill>
                          <a:latin typeface="Montserrat" panose="00000500000000000000" pitchFamily="2" charset="0"/>
                          <a:cs typeface="Arial"/>
                        </a:rPr>
                        <a:t>Session</a:t>
                      </a:r>
                      <a:r>
                        <a:rPr sz="1200" spc="-55" dirty="0">
                          <a:solidFill>
                            <a:srgbClr val="000000"/>
                          </a:solidFill>
                          <a:latin typeface="Montserrat" panose="00000500000000000000" pitchFamily="2" charset="0"/>
                          <a:cs typeface="Arial"/>
                        </a:rPr>
                        <a:t> T</a:t>
                      </a:r>
                      <a:r>
                        <a:rPr sz="1200" spc="0" dirty="0">
                          <a:solidFill>
                            <a:srgbClr val="000000"/>
                          </a:solidFill>
                          <a:latin typeface="Montserrat" panose="00000500000000000000" pitchFamily="2" charset="0"/>
                          <a:cs typeface="Arial"/>
                        </a:rPr>
                        <a:t>i</a:t>
                      </a:r>
                      <a:r>
                        <a:rPr sz="1200" spc="-10" dirty="0">
                          <a:solidFill>
                            <a:srgbClr val="000000"/>
                          </a:solidFill>
                          <a:latin typeface="Montserrat" panose="00000500000000000000" pitchFamily="2" charset="0"/>
                          <a:cs typeface="Arial"/>
                        </a:rPr>
                        <a:t>m</a:t>
                      </a:r>
                      <a:r>
                        <a:rPr sz="1200" spc="0" dirty="0">
                          <a:solidFill>
                            <a:srgbClr val="000000"/>
                          </a:solidFill>
                          <a:latin typeface="Montserrat" panose="00000500000000000000" pitchFamily="2" charset="0"/>
                          <a:cs typeface="Arial"/>
                        </a:rPr>
                        <a:t>e</a:t>
                      </a:r>
                      <a:endParaRPr sz="1200" dirty="0">
                        <a:solidFill>
                          <a:srgbClr val="000000"/>
                        </a:solidFill>
                        <a:latin typeface="Montserrat" panose="00000500000000000000" pitchFamily="2" charset="0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914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828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2743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36576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45720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5486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6400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7315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85725"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00"/>
                          </a:solidFill>
                          <a:latin typeface="Montserrat" panose="00000500000000000000" pitchFamily="2" charset="0"/>
                          <a:cs typeface="Arial"/>
                        </a:rPr>
                        <a:t>Session</a:t>
                      </a:r>
                      <a:r>
                        <a:rPr sz="1200" spc="-55" dirty="0">
                          <a:solidFill>
                            <a:srgbClr val="000000"/>
                          </a:solidFill>
                          <a:latin typeface="Montserrat" panose="00000500000000000000" pitchFamily="2" charset="0"/>
                          <a:cs typeface="Arial"/>
                        </a:rPr>
                        <a:t> T</a:t>
                      </a:r>
                      <a:r>
                        <a:rPr sz="1200" spc="0" dirty="0">
                          <a:solidFill>
                            <a:srgbClr val="000000"/>
                          </a:solidFill>
                          <a:latin typeface="Montserrat" panose="00000500000000000000" pitchFamily="2" charset="0"/>
                          <a:cs typeface="Arial"/>
                        </a:rPr>
                        <a:t>i</a:t>
                      </a:r>
                      <a:r>
                        <a:rPr sz="1200" spc="5" dirty="0">
                          <a:solidFill>
                            <a:srgbClr val="000000"/>
                          </a:solidFill>
                          <a:latin typeface="Montserrat" panose="00000500000000000000" pitchFamily="2" charset="0"/>
                          <a:cs typeface="Arial"/>
                        </a:rPr>
                        <a:t>t</a:t>
                      </a:r>
                      <a:r>
                        <a:rPr sz="1200" spc="0" dirty="0">
                          <a:solidFill>
                            <a:srgbClr val="000000"/>
                          </a:solidFill>
                          <a:latin typeface="Montserrat" panose="00000500000000000000" pitchFamily="2" charset="0"/>
                          <a:cs typeface="Arial"/>
                        </a:rPr>
                        <a:t>le</a:t>
                      </a:r>
                      <a:endParaRPr sz="1200" dirty="0">
                        <a:solidFill>
                          <a:srgbClr val="000000"/>
                        </a:solidFill>
                        <a:latin typeface="Montserrat" panose="00000500000000000000" pitchFamily="2" charset="0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6569">
                <a:tc>
                  <a:txBody>
                    <a:bodyPr/>
                    <a:lstStyle>
                      <a:lvl1pPr marL="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914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828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2743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36576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45720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5486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6400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7315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sz="1200" dirty="0">
                        <a:solidFill>
                          <a:srgbClr val="000000"/>
                        </a:solidFill>
                        <a:latin typeface="Montserrat" panose="00000500000000000000" pitchFamily="2" charset="0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914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828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2743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36576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45720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5486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6400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7315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sz="1200" dirty="0">
                        <a:solidFill>
                          <a:srgbClr val="000000"/>
                        </a:solidFill>
                        <a:latin typeface="Montserrat" panose="00000500000000000000" pitchFamily="2" charset="0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914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828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2743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36576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45720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5486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6400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7315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sz="1200" dirty="0">
                        <a:solidFill>
                          <a:srgbClr val="000000"/>
                        </a:solidFill>
                        <a:latin typeface="Montserrat" panose="00000500000000000000" pitchFamily="2" charset="0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6569">
                <a:tc>
                  <a:txBody>
                    <a:bodyPr/>
                    <a:lstStyle>
                      <a:lvl1pPr marL="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914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828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2743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36576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45720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5486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6400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7315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sz="1200" dirty="0">
                        <a:solidFill>
                          <a:srgbClr val="000000"/>
                        </a:solidFill>
                        <a:latin typeface="Montserrat" panose="00000500000000000000" pitchFamily="2" charset="0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914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828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2743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36576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45720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5486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6400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7315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sz="1200" dirty="0">
                        <a:solidFill>
                          <a:srgbClr val="000000"/>
                        </a:solidFill>
                        <a:latin typeface="Montserrat" panose="00000500000000000000" pitchFamily="2" charset="0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914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828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2743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36576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45720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5486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6400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7315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sz="1200" dirty="0">
                        <a:solidFill>
                          <a:srgbClr val="000000"/>
                        </a:solidFill>
                        <a:latin typeface="Montserrat" panose="00000500000000000000" pitchFamily="2" charset="0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6568">
                <a:tc>
                  <a:txBody>
                    <a:bodyPr/>
                    <a:lstStyle>
                      <a:lvl1pPr marL="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914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828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2743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36576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45720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5486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6400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7315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sz="1200" dirty="0">
                        <a:solidFill>
                          <a:srgbClr val="000000"/>
                        </a:solidFill>
                        <a:latin typeface="Montserrat" panose="00000500000000000000" pitchFamily="2" charset="0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914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828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2743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36576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45720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5486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6400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7315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sz="1200" dirty="0">
                        <a:solidFill>
                          <a:srgbClr val="000000"/>
                        </a:solidFill>
                        <a:latin typeface="Montserrat" panose="00000500000000000000" pitchFamily="2" charset="0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914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828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2743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36576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45720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5486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6400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7315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sz="1200" dirty="0">
                        <a:solidFill>
                          <a:srgbClr val="000000"/>
                        </a:solidFill>
                        <a:latin typeface="Montserrat" panose="00000500000000000000" pitchFamily="2" charset="0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6569">
                <a:tc>
                  <a:txBody>
                    <a:bodyPr/>
                    <a:lstStyle>
                      <a:lvl1pPr marL="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914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828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2743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36576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45720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5486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6400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7315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sz="1200" dirty="0">
                        <a:solidFill>
                          <a:srgbClr val="000000"/>
                        </a:solidFill>
                        <a:latin typeface="Montserrat" panose="00000500000000000000" pitchFamily="2" charset="0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914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828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2743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36576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45720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5486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6400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7315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sz="1200" dirty="0">
                        <a:solidFill>
                          <a:srgbClr val="000000"/>
                        </a:solidFill>
                        <a:latin typeface="Montserrat" panose="00000500000000000000" pitchFamily="2" charset="0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914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828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2743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36576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45720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5486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6400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7315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sz="1200" dirty="0">
                        <a:solidFill>
                          <a:srgbClr val="000000"/>
                        </a:solidFill>
                        <a:latin typeface="Montserrat" panose="00000500000000000000" pitchFamily="2" charset="0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6569">
                <a:tc>
                  <a:txBody>
                    <a:bodyPr/>
                    <a:lstStyle>
                      <a:lvl1pPr marL="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914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828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2743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36576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45720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5486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6400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7315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sz="1200" dirty="0">
                        <a:solidFill>
                          <a:srgbClr val="000000"/>
                        </a:solidFill>
                        <a:latin typeface="Montserrat" panose="00000500000000000000" pitchFamily="2" charset="0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914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828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2743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36576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45720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5486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6400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7315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sz="1200" dirty="0">
                        <a:solidFill>
                          <a:srgbClr val="000000"/>
                        </a:solidFill>
                        <a:latin typeface="Montserrat" panose="00000500000000000000" pitchFamily="2" charset="0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914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828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2743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36576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45720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5486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6400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7315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sz="1200" dirty="0">
                        <a:solidFill>
                          <a:srgbClr val="000000"/>
                        </a:solidFill>
                        <a:latin typeface="Montserrat" panose="00000500000000000000" pitchFamily="2" charset="0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6569">
                <a:tc>
                  <a:txBody>
                    <a:bodyPr/>
                    <a:lstStyle>
                      <a:lvl1pPr marL="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914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828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2743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36576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45720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5486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6400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7315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sz="1200" dirty="0">
                        <a:solidFill>
                          <a:srgbClr val="000000"/>
                        </a:solidFill>
                        <a:latin typeface="Montserrat" panose="00000500000000000000" pitchFamily="2" charset="0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914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828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2743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36576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45720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5486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6400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7315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sz="1200" dirty="0">
                        <a:solidFill>
                          <a:srgbClr val="000000"/>
                        </a:solidFill>
                        <a:latin typeface="Montserrat" panose="00000500000000000000" pitchFamily="2" charset="0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914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828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2743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36576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45720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5486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6400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7315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sz="1200" dirty="0">
                        <a:solidFill>
                          <a:srgbClr val="000000"/>
                        </a:solidFill>
                        <a:latin typeface="Montserrat" panose="00000500000000000000" pitchFamily="2" charset="0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6" name="TextBox 10"/>
          <p:cNvSpPr txBox="1">
            <a:spLocks noChangeArrowheads="1"/>
          </p:cNvSpPr>
          <p:nvPr/>
        </p:nvSpPr>
        <p:spPr bwMode="auto">
          <a:xfrm>
            <a:off x="3458665" y="457200"/>
            <a:ext cx="3627935" cy="4664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2794" tIns="21397" rIns="42794" bIns="21397">
            <a:spAutoFit/>
          </a:bodyPr>
          <a:lstStyle>
            <a:lvl1pPr>
              <a:defRPr sz="3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ts val="3276"/>
              </a:lnSpc>
            </a:pPr>
            <a:r>
              <a:rPr lang="en-US" altLang="en-US" sz="2000" dirty="0">
                <a:solidFill>
                  <a:srgbClr val="BCC8C8"/>
                </a:solidFill>
                <a:latin typeface="Montserrat" pitchFamily="2" charset="0"/>
              </a:rPr>
              <a:t>Plan Ahead for Success</a:t>
            </a:r>
          </a:p>
        </p:txBody>
      </p:sp>
      <p:sp>
        <p:nvSpPr>
          <p:cNvPr id="17" name="object 2"/>
          <p:cNvSpPr txBox="1">
            <a:spLocks noChangeArrowheads="1"/>
          </p:cNvSpPr>
          <p:nvPr/>
        </p:nvSpPr>
        <p:spPr bwMode="auto">
          <a:xfrm>
            <a:off x="2514600" y="988346"/>
            <a:ext cx="3839057" cy="535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2794" tIns="21397" rIns="42794" bIns="21397">
            <a:spAutoFit/>
          </a:bodyPr>
          <a:lstStyle/>
          <a:p>
            <a:pPr eaLnBrk="1" hangingPunct="1"/>
            <a:r>
              <a:rPr lang="en-US" altLang="en-US" sz="3200" dirty="0">
                <a:solidFill>
                  <a:srgbClr val="3B3838"/>
                </a:solidFill>
                <a:latin typeface="Montserrat SemiBold"/>
              </a:rPr>
              <a:t>Session Schedule</a:t>
            </a:r>
          </a:p>
        </p:txBody>
      </p:sp>
      <p:sp>
        <p:nvSpPr>
          <p:cNvPr id="19" name="TextBox 7"/>
          <p:cNvSpPr txBox="1">
            <a:spLocks noChangeArrowheads="1"/>
          </p:cNvSpPr>
          <p:nvPr/>
        </p:nvSpPr>
        <p:spPr bwMode="auto">
          <a:xfrm rot="-5400000">
            <a:off x="1125152" y="4807537"/>
            <a:ext cx="1407298" cy="443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2794" tIns="21397" rIns="42794" bIns="21397">
            <a:spAutoFit/>
          </a:bodyPr>
          <a:lstStyle/>
          <a:p>
            <a:pPr algn="ctr" eaLnBrk="1" hangingPunct="1"/>
            <a:r>
              <a:rPr lang="en-US" altLang="en-US" sz="2600" dirty="0">
                <a:solidFill>
                  <a:schemeClr val="bg1"/>
                </a:solidFill>
                <a:latin typeface="Montserrat" pitchFamily="2" charset="0"/>
              </a:rPr>
              <a:t>PREPARE</a:t>
            </a:r>
            <a:endParaRPr lang="tr-TR" altLang="en-US" sz="2600" b="1" dirty="0">
              <a:solidFill>
                <a:schemeClr val="bg1"/>
              </a:solidFill>
              <a:latin typeface="Montserrat" pitchFamily="2" charset="0"/>
            </a:endParaRPr>
          </a:p>
        </p:txBody>
      </p:sp>
      <p:sp>
        <p:nvSpPr>
          <p:cNvPr id="21" name="object 3"/>
          <p:cNvSpPr txBox="1">
            <a:spLocks noChangeArrowheads="1"/>
          </p:cNvSpPr>
          <p:nvPr/>
        </p:nvSpPr>
        <p:spPr bwMode="auto">
          <a:xfrm>
            <a:off x="2514600" y="8171746"/>
            <a:ext cx="1193522" cy="286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12700">
              <a:defRPr sz="36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36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36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36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3600">
                <a:solidFill>
                  <a:schemeClr val="tx1"/>
                </a:solidFill>
                <a:latin typeface="Calibri" pitchFamily="34" charset="0"/>
              </a:defRPr>
            </a:lvl5pPr>
            <a:lvl6pPr marL="4114800" indent="-1828800" defTabSz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6pPr>
            <a:lvl7pPr marL="4572000" indent="-1828800" defTabSz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7pPr>
            <a:lvl8pPr marL="5029200" indent="-1828800" defTabSz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8pPr>
            <a:lvl9pPr marL="5486400" indent="-1828800" defTabSz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1000" dirty="0">
                <a:solidFill>
                  <a:srgbClr val="000000"/>
                </a:solidFill>
                <a:latin typeface="Montserrat"/>
                <a:cs typeface="Arial" charset="0"/>
              </a:rPr>
              <a:t>Print Name</a:t>
            </a:r>
          </a:p>
        </p:txBody>
      </p:sp>
      <p:sp>
        <p:nvSpPr>
          <p:cNvPr id="22" name="object 10"/>
          <p:cNvSpPr>
            <a:spLocks/>
          </p:cNvSpPr>
          <p:nvPr/>
        </p:nvSpPr>
        <p:spPr bwMode="auto">
          <a:xfrm>
            <a:off x="2518648" y="8154352"/>
            <a:ext cx="1569661" cy="99834"/>
          </a:xfrm>
          <a:custGeom>
            <a:avLst/>
            <a:gdLst>
              <a:gd name="T0" fmla="*/ 0 w 2564326"/>
              <a:gd name="T1" fmla="*/ 0 h 136110"/>
              <a:gd name="T2" fmla="*/ 4924234 w 2564326"/>
              <a:gd name="T3" fmla="*/ 0 h 13611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564326" h="136110">
                <a:moveTo>
                  <a:pt x="0" y="0"/>
                </a:moveTo>
                <a:lnTo>
                  <a:pt x="2564326" y="0"/>
                </a:lnTo>
              </a:path>
            </a:pathLst>
          </a:cu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 sz="1000">
              <a:latin typeface="Montserrat"/>
            </a:endParaRPr>
          </a:p>
        </p:txBody>
      </p:sp>
      <p:sp>
        <p:nvSpPr>
          <p:cNvPr id="23" name="object 5"/>
          <p:cNvSpPr txBox="1">
            <a:spLocks noChangeArrowheads="1"/>
          </p:cNvSpPr>
          <p:nvPr/>
        </p:nvSpPr>
        <p:spPr bwMode="auto">
          <a:xfrm>
            <a:off x="6202442" y="8158534"/>
            <a:ext cx="373004" cy="286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12700">
              <a:defRPr sz="36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36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36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36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3600">
                <a:solidFill>
                  <a:schemeClr val="tx1"/>
                </a:solidFill>
                <a:latin typeface="Calibri" pitchFamily="34" charset="0"/>
              </a:defRPr>
            </a:lvl5pPr>
            <a:lvl6pPr marL="4114800" indent="-1828800" defTabSz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6pPr>
            <a:lvl7pPr marL="4572000" indent="-1828800" defTabSz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7pPr>
            <a:lvl8pPr marL="5029200" indent="-1828800" defTabSz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8pPr>
            <a:lvl9pPr marL="5486400" indent="-1828800" defTabSz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1000" dirty="0">
                <a:solidFill>
                  <a:srgbClr val="000000"/>
                </a:solidFill>
                <a:latin typeface="Montserrat"/>
                <a:cs typeface="Arial" charset="0"/>
              </a:rPr>
              <a:t>Date</a:t>
            </a:r>
          </a:p>
        </p:txBody>
      </p:sp>
      <p:sp>
        <p:nvSpPr>
          <p:cNvPr id="24" name="object 12"/>
          <p:cNvSpPr>
            <a:spLocks/>
          </p:cNvSpPr>
          <p:nvPr/>
        </p:nvSpPr>
        <p:spPr bwMode="auto">
          <a:xfrm>
            <a:off x="6206492" y="8154352"/>
            <a:ext cx="664903" cy="36750"/>
          </a:xfrm>
          <a:custGeom>
            <a:avLst/>
            <a:gdLst>
              <a:gd name="T0" fmla="*/ 0 w 1678234"/>
              <a:gd name="T1" fmla="*/ 0 h 50033"/>
              <a:gd name="T2" fmla="*/ 2085010 w 1678234"/>
              <a:gd name="T3" fmla="*/ 0 h 50033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678234" h="50033">
                <a:moveTo>
                  <a:pt x="0" y="0"/>
                </a:moveTo>
                <a:lnTo>
                  <a:pt x="1678234" y="0"/>
                </a:lnTo>
              </a:path>
            </a:pathLst>
          </a:cu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 sz="1000">
              <a:latin typeface="Montserrat"/>
            </a:endParaRPr>
          </a:p>
        </p:txBody>
      </p:sp>
      <p:sp>
        <p:nvSpPr>
          <p:cNvPr id="25" name="object 4"/>
          <p:cNvSpPr txBox="1">
            <a:spLocks noChangeArrowheads="1"/>
          </p:cNvSpPr>
          <p:nvPr/>
        </p:nvSpPr>
        <p:spPr bwMode="auto">
          <a:xfrm>
            <a:off x="4360546" y="8167550"/>
            <a:ext cx="1029324" cy="285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12700">
              <a:defRPr sz="36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36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36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36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3600">
                <a:solidFill>
                  <a:schemeClr val="tx1"/>
                </a:solidFill>
                <a:latin typeface="Calibri" pitchFamily="34" charset="0"/>
              </a:defRPr>
            </a:lvl5pPr>
            <a:lvl6pPr marL="4114800" indent="-1828800" defTabSz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6pPr>
            <a:lvl7pPr marL="4572000" indent="-1828800" defTabSz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7pPr>
            <a:lvl8pPr marL="5029200" indent="-1828800" defTabSz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8pPr>
            <a:lvl9pPr marL="5486400" indent="-1828800" defTabSz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1000" dirty="0">
                <a:solidFill>
                  <a:srgbClr val="000000"/>
                </a:solidFill>
                <a:latin typeface="Montserrat"/>
                <a:cs typeface="Arial" charset="0"/>
              </a:rPr>
              <a:t>Signature</a:t>
            </a:r>
          </a:p>
        </p:txBody>
      </p:sp>
      <p:sp>
        <p:nvSpPr>
          <p:cNvPr id="26" name="object 10"/>
          <p:cNvSpPr>
            <a:spLocks/>
          </p:cNvSpPr>
          <p:nvPr/>
        </p:nvSpPr>
        <p:spPr bwMode="auto">
          <a:xfrm>
            <a:off x="4360546" y="8154352"/>
            <a:ext cx="1569660" cy="99674"/>
          </a:xfrm>
          <a:custGeom>
            <a:avLst/>
            <a:gdLst>
              <a:gd name="T0" fmla="*/ 0 w 2564326"/>
              <a:gd name="T1" fmla="*/ 0 h 136110"/>
              <a:gd name="T2" fmla="*/ 4924234 w 2564326"/>
              <a:gd name="T3" fmla="*/ 0 h 13611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564326" h="136110">
                <a:moveTo>
                  <a:pt x="0" y="0"/>
                </a:moveTo>
                <a:lnTo>
                  <a:pt x="2564326" y="0"/>
                </a:lnTo>
              </a:path>
            </a:pathLst>
          </a:cu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 sz="1000">
              <a:latin typeface="Montserrat"/>
            </a:endParaRPr>
          </a:p>
        </p:txBody>
      </p:sp>
      <p:sp>
        <p:nvSpPr>
          <p:cNvPr id="27" name="object 10"/>
          <p:cNvSpPr>
            <a:spLocks/>
          </p:cNvSpPr>
          <p:nvPr/>
        </p:nvSpPr>
        <p:spPr bwMode="auto">
          <a:xfrm>
            <a:off x="3455878" y="5897284"/>
            <a:ext cx="2259122" cy="99834"/>
          </a:xfrm>
          <a:custGeom>
            <a:avLst/>
            <a:gdLst>
              <a:gd name="T0" fmla="*/ 0 w 2564326"/>
              <a:gd name="T1" fmla="*/ 0 h 136110"/>
              <a:gd name="T2" fmla="*/ 4924234 w 2564326"/>
              <a:gd name="T3" fmla="*/ 0 h 13611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564326" h="136110">
                <a:moveTo>
                  <a:pt x="0" y="0"/>
                </a:moveTo>
                <a:lnTo>
                  <a:pt x="2564326" y="0"/>
                </a:lnTo>
              </a:path>
            </a:pathLst>
          </a:cu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 sz="1000">
              <a:latin typeface="Montserrat"/>
            </a:endParaRPr>
          </a:p>
        </p:txBody>
      </p:sp>
      <p:sp>
        <p:nvSpPr>
          <p:cNvPr id="28" name="object 10"/>
          <p:cNvSpPr>
            <a:spLocks/>
          </p:cNvSpPr>
          <p:nvPr/>
        </p:nvSpPr>
        <p:spPr bwMode="auto">
          <a:xfrm>
            <a:off x="3550444" y="6141402"/>
            <a:ext cx="2164556" cy="99834"/>
          </a:xfrm>
          <a:custGeom>
            <a:avLst/>
            <a:gdLst>
              <a:gd name="T0" fmla="*/ 0 w 2564326"/>
              <a:gd name="T1" fmla="*/ 0 h 136110"/>
              <a:gd name="T2" fmla="*/ 4924234 w 2564326"/>
              <a:gd name="T3" fmla="*/ 0 h 13611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564326" h="136110">
                <a:moveTo>
                  <a:pt x="0" y="0"/>
                </a:moveTo>
                <a:lnTo>
                  <a:pt x="2564326" y="0"/>
                </a:lnTo>
              </a:path>
            </a:pathLst>
          </a:cu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 sz="1000">
              <a:latin typeface="Montserrat"/>
            </a:endParaRPr>
          </a:p>
        </p:txBody>
      </p:sp>
      <p:sp>
        <p:nvSpPr>
          <p:cNvPr id="29" name="object 10"/>
          <p:cNvSpPr>
            <a:spLocks/>
          </p:cNvSpPr>
          <p:nvPr/>
        </p:nvSpPr>
        <p:spPr bwMode="auto">
          <a:xfrm>
            <a:off x="3657600" y="6385362"/>
            <a:ext cx="2057400" cy="99834"/>
          </a:xfrm>
          <a:custGeom>
            <a:avLst/>
            <a:gdLst>
              <a:gd name="T0" fmla="*/ 0 w 2564326"/>
              <a:gd name="T1" fmla="*/ 0 h 136110"/>
              <a:gd name="T2" fmla="*/ 4924234 w 2564326"/>
              <a:gd name="T3" fmla="*/ 0 h 13611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564326" h="136110">
                <a:moveTo>
                  <a:pt x="0" y="0"/>
                </a:moveTo>
                <a:lnTo>
                  <a:pt x="2564326" y="0"/>
                </a:lnTo>
              </a:path>
            </a:pathLst>
          </a:cu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 sz="1000">
              <a:latin typeface="Montserrat"/>
            </a:endParaRPr>
          </a:p>
        </p:txBody>
      </p:sp>
      <p:sp>
        <p:nvSpPr>
          <p:cNvPr id="31" name="object 10"/>
          <p:cNvSpPr>
            <a:spLocks/>
          </p:cNvSpPr>
          <p:nvPr/>
        </p:nvSpPr>
        <p:spPr bwMode="auto">
          <a:xfrm>
            <a:off x="2971800" y="6629400"/>
            <a:ext cx="2743200" cy="99834"/>
          </a:xfrm>
          <a:custGeom>
            <a:avLst/>
            <a:gdLst>
              <a:gd name="T0" fmla="*/ 0 w 2564326"/>
              <a:gd name="T1" fmla="*/ 0 h 136110"/>
              <a:gd name="T2" fmla="*/ 4924234 w 2564326"/>
              <a:gd name="T3" fmla="*/ 0 h 13611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564326" h="136110">
                <a:moveTo>
                  <a:pt x="0" y="0"/>
                </a:moveTo>
                <a:lnTo>
                  <a:pt x="2564326" y="0"/>
                </a:lnTo>
              </a:path>
            </a:pathLst>
          </a:cu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 sz="1000">
              <a:latin typeface="Montserra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2"/>
          <p:cNvSpPr txBox="1">
            <a:spLocks noChangeArrowheads="1"/>
          </p:cNvSpPr>
          <p:nvPr/>
        </p:nvSpPr>
        <p:spPr bwMode="auto">
          <a:xfrm>
            <a:off x="2514600" y="988346"/>
            <a:ext cx="3839057" cy="535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2794" tIns="21397" rIns="42794" bIns="21397">
            <a:spAutoFit/>
          </a:bodyPr>
          <a:lstStyle/>
          <a:p>
            <a:pPr eaLnBrk="1" hangingPunct="1"/>
            <a:r>
              <a:rPr lang="en-US" altLang="en-US" sz="3200" dirty="0">
                <a:solidFill>
                  <a:srgbClr val="3B3838"/>
                </a:solidFill>
                <a:latin typeface="Montserrat SemiBold"/>
              </a:rPr>
              <a:t>Daily Journal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1130222"/>
              </p:ext>
            </p:extLst>
          </p:nvPr>
        </p:nvGraphicFramePr>
        <p:xfrm>
          <a:off x="2516191" y="1828800"/>
          <a:ext cx="4570409" cy="73415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76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52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19200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lang="en-US" sz="1100" dirty="0">
                          <a:latin typeface="Montserrat"/>
                        </a:rPr>
                        <a:t>Thoughts, feelings, intuitions (spiritual, family, inspirational)</a:t>
                      </a:r>
                    </a:p>
                  </a:txBody>
                  <a:tcPr marL="102034" marR="102034" marT="51017" marB="51017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endParaRPr lang="en-US" sz="1100" dirty="0">
                        <a:latin typeface="Montserrat"/>
                      </a:endParaRPr>
                    </a:p>
                  </a:txBody>
                  <a:tcPr marL="102034" marR="102034" marT="51017" marB="5101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4993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lang="en-US" sz="1100" dirty="0">
                          <a:latin typeface="Montserrat"/>
                        </a:rPr>
                        <a:t>Gratitude</a:t>
                      </a:r>
                    </a:p>
                    <a:p>
                      <a:pPr>
                        <a:lnSpc>
                          <a:spcPts val="1400"/>
                        </a:lnSpc>
                      </a:pPr>
                      <a:endParaRPr lang="en-US" sz="1100" dirty="0">
                        <a:latin typeface="Montserrat"/>
                      </a:endParaRPr>
                    </a:p>
                    <a:p>
                      <a:pPr>
                        <a:lnSpc>
                          <a:spcPts val="1400"/>
                        </a:lnSpc>
                      </a:pPr>
                      <a:endParaRPr lang="en-US" sz="1100" dirty="0">
                        <a:latin typeface="Montserrat"/>
                      </a:endParaRPr>
                    </a:p>
                  </a:txBody>
                  <a:tcPr marL="102034" marR="102034" marT="51017" marB="51017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endParaRPr lang="en-US" sz="1100" dirty="0">
                        <a:latin typeface="Montserrat"/>
                      </a:endParaRPr>
                    </a:p>
                  </a:txBody>
                  <a:tcPr marL="102034" marR="102034" marT="51017" marB="5101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1986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lang="en-US" sz="1100" dirty="0">
                          <a:latin typeface="Montserrat"/>
                        </a:rPr>
                        <a:t>Goals</a:t>
                      </a:r>
                    </a:p>
                    <a:p>
                      <a:pPr>
                        <a:lnSpc>
                          <a:spcPts val="1400"/>
                        </a:lnSpc>
                      </a:pPr>
                      <a:endParaRPr lang="en-US" sz="1100" dirty="0">
                        <a:latin typeface="Montserrat"/>
                      </a:endParaRPr>
                    </a:p>
                    <a:p>
                      <a:pPr>
                        <a:lnSpc>
                          <a:spcPts val="1400"/>
                        </a:lnSpc>
                      </a:pPr>
                      <a:endParaRPr lang="en-US" sz="1100" dirty="0">
                        <a:latin typeface="Montserrat"/>
                      </a:endParaRPr>
                    </a:p>
                  </a:txBody>
                  <a:tcPr marL="102034" marR="102034" marT="51017" marB="51017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endParaRPr lang="en-US" sz="1100" dirty="0">
                        <a:latin typeface="Montserrat"/>
                      </a:endParaRPr>
                    </a:p>
                  </a:txBody>
                  <a:tcPr marL="102034" marR="102034" marT="51017" marB="5101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5179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lang="en-US" sz="1100" dirty="0">
                          <a:latin typeface="Montserrat"/>
                        </a:rPr>
                        <a:t>Action Steps</a:t>
                      </a:r>
                    </a:p>
                    <a:p>
                      <a:pPr>
                        <a:lnSpc>
                          <a:spcPts val="1400"/>
                        </a:lnSpc>
                      </a:pPr>
                      <a:endParaRPr lang="en-US" sz="1100" dirty="0">
                        <a:latin typeface="Montserrat"/>
                      </a:endParaRPr>
                    </a:p>
                    <a:p>
                      <a:pPr>
                        <a:lnSpc>
                          <a:spcPts val="1400"/>
                        </a:lnSpc>
                      </a:pPr>
                      <a:endParaRPr lang="en-US" sz="1100" dirty="0">
                        <a:latin typeface="Montserrat"/>
                      </a:endParaRPr>
                    </a:p>
                  </a:txBody>
                  <a:tcPr marL="102034" marR="102034" marT="51017" marB="51017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endParaRPr lang="en-US" sz="1100" dirty="0">
                        <a:latin typeface="Montserrat"/>
                      </a:endParaRPr>
                    </a:p>
                  </a:txBody>
                  <a:tcPr marL="102034" marR="102034" marT="51017" marB="5101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2172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lang="en-US" sz="1100" dirty="0">
                          <a:latin typeface="Montserrat"/>
                        </a:rPr>
                        <a:t>Joy,</a:t>
                      </a:r>
                      <a:r>
                        <a:rPr lang="en-US" sz="1100" baseline="0" dirty="0">
                          <a:latin typeface="Montserrat"/>
                        </a:rPr>
                        <a:t> Laughter, </a:t>
                      </a:r>
                      <a:br>
                        <a:rPr lang="en-US" sz="1100" baseline="0" dirty="0">
                          <a:latin typeface="Montserrat"/>
                        </a:rPr>
                      </a:br>
                      <a:r>
                        <a:rPr lang="en-US" sz="1100" baseline="0" dirty="0">
                          <a:latin typeface="Montserrat"/>
                        </a:rPr>
                        <a:t>Play</a:t>
                      </a:r>
                    </a:p>
                    <a:p>
                      <a:pPr>
                        <a:lnSpc>
                          <a:spcPts val="1400"/>
                        </a:lnSpc>
                      </a:pPr>
                      <a:endParaRPr lang="en-US" sz="1100" baseline="0" dirty="0">
                        <a:latin typeface="Montserrat"/>
                      </a:endParaRPr>
                    </a:p>
                  </a:txBody>
                  <a:tcPr marL="102034" marR="102034" marT="51017" marB="51017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endParaRPr lang="en-US" sz="1100" dirty="0">
                        <a:latin typeface="Montserrat"/>
                      </a:endParaRPr>
                    </a:p>
                  </a:txBody>
                  <a:tcPr marL="102034" marR="102034" marT="51017" marB="5101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619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lang="en-US" sz="1100" dirty="0">
                          <a:latin typeface="Montserrat"/>
                        </a:rPr>
                        <a:t>Fitness</a:t>
                      </a:r>
                      <a:r>
                        <a:rPr lang="en-US" sz="1100" baseline="0" dirty="0">
                          <a:latin typeface="Montserrat"/>
                        </a:rPr>
                        <a:t> Plans</a:t>
                      </a:r>
                    </a:p>
                    <a:p>
                      <a:pPr>
                        <a:lnSpc>
                          <a:spcPts val="1400"/>
                        </a:lnSpc>
                      </a:pPr>
                      <a:endParaRPr lang="en-US" sz="1100" baseline="0" dirty="0">
                        <a:latin typeface="Montserrat"/>
                      </a:endParaRPr>
                    </a:p>
                    <a:p>
                      <a:pPr>
                        <a:lnSpc>
                          <a:spcPts val="1400"/>
                        </a:lnSpc>
                      </a:pPr>
                      <a:endParaRPr lang="en-US" sz="1100" dirty="0">
                        <a:latin typeface="Montserrat"/>
                      </a:endParaRPr>
                    </a:p>
                  </a:txBody>
                  <a:tcPr marL="102034" marR="102034" marT="51017" marB="51017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endParaRPr lang="en-US" sz="1100" dirty="0">
                        <a:latin typeface="Montserrat"/>
                      </a:endParaRPr>
                    </a:p>
                  </a:txBody>
                  <a:tcPr marL="102034" marR="102034" marT="51017" marB="5101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97382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lang="en-US" sz="1100" dirty="0">
                          <a:latin typeface="Montserrat"/>
                        </a:rPr>
                        <a:t>Meals</a:t>
                      </a:r>
                    </a:p>
                    <a:p>
                      <a:pPr>
                        <a:lnSpc>
                          <a:spcPts val="1400"/>
                        </a:lnSpc>
                      </a:pPr>
                      <a:r>
                        <a:rPr lang="en-US" sz="1100" dirty="0">
                          <a:latin typeface="Montserrat"/>
                        </a:rPr>
                        <a:t>Water/Liquids</a:t>
                      </a:r>
                    </a:p>
                    <a:p>
                      <a:pPr>
                        <a:lnSpc>
                          <a:spcPts val="1400"/>
                        </a:lnSpc>
                      </a:pPr>
                      <a:r>
                        <a:rPr lang="en-US" sz="1100" dirty="0">
                          <a:latin typeface="Montserrat"/>
                        </a:rPr>
                        <a:t>Vegetables</a:t>
                      </a:r>
                    </a:p>
                    <a:p>
                      <a:pPr>
                        <a:lnSpc>
                          <a:spcPts val="1400"/>
                        </a:lnSpc>
                      </a:pPr>
                      <a:r>
                        <a:rPr lang="en-US" sz="1100" dirty="0">
                          <a:latin typeface="Montserrat"/>
                        </a:rPr>
                        <a:t>Fruits</a:t>
                      </a:r>
                    </a:p>
                    <a:p>
                      <a:pPr>
                        <a:lnSpc>
                          <a:spcPts val="1400"/>
                        </a:lnSpc>
                      </a:pPr>
                      <a:r>
                        <a:rPr lang="en-US" sz="1100" dirty="0">
                          <a:latin typeface="Montserrat"/>
                        </a:rPr>
                        <a:t>Healthy</a:t>
                      </a:r>
                      <a:r>
                        <a:rPr lang="en-US" sz="1100" baseline="0" dirty="0">
                          <a:latin typeface="Montserrat"/>
                        </a:rPr>
                        <a:t> Fats</a:t>
                      </a:r>
                    </a:p>
                    <a:p>
                      <a:pPr>
                        <a:lnSpc>
                          <a:spcPts val="1400"/>
                        </a:lnSpc>
                      </a:pPr>
                      <a:r>
                        <a:rPr lang="en-US" sz="1100" baseline="0" dirty="0">
                          <a:latin typeface="Montserrat"/>
                        </a:rPr>
                        <a:t>Protein</a:t>
                      </a:r>
                    </a:p>
                    <a:p>
                      <a:pPr>
                        <a:lnSpc>
                          <a:spcPts val="1400"/>
                        </a:lnSpc>
                      </a:pPr>
                      <a:r>
                        <a:rPr lang="en-US" sz="1100" baseline="0" dirty="0">
                          <a:latin typeface="Montserrat"/>
                        </a:rPr>
                        <a:t>Whole Grains</a:t>
                      </a:r>
                    </a:p>
                    <a:p>
                      <a:pPr>
                        <a:lnSpc>
                          <a:spcPts val="1400"/>
                        </a:lnSpc>
                      </a:pPr>
                      <a:r>
                        <a:rPr lang="en-US" sz="1100" baseline="0" dirty="0">
                          <a:latin typeface="Montserrat"/>
                        </a:rPr>
                        <a:t>Supplements</a:t>
                      </a:r>
                      <a:endParaRPr lang="en-US" sz="1100" dirty="0">
                        <a:latin typeface="Montserrat"/>
                      </a:endParaRPr>
                    </a:p>
                  </a:txBody>
                  <a:tcPr marL="102034" marR="102034" marT="51017" marB="51017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endParaRPr lang="en-US" sz="1100" dirty="0">
                        <a:latin typeface="Montserrat"/>
                      </a:endParaRPr>
                    </a:p>
                  </a:txBody>
                  <a:tcPr marL="102034" marR="102034" marT="51017" marB="5101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97648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lang="en-US" sz="1100" dirty="0">
                          <a:latin typeface="Montserrat"/>
                        </a:rPr>
                        <a:t>Progress </a:t>
                      </a:r>
                      <a:br>
                        <a:rPr lang="en-US" sz="1100" dirty="0">
                          <a:latin typeface="Montserrat"/>
                        </a:rPr>
                      </a:br>
                      <a:r>
                        <a:rPr lang="en-US" sz="1100" dirty="0">
                          <a:latin typeface="Montserrat"/>
                        </a:rPr>
                        <a:t>(3</a:t>
                      </a:r>
                      <a:r>
                        <a:rPr lang="en-US" sz="1100" baseline="0" dirty="0">
                          <a:latin typeface="Montserrat"/>
                        </a:rPr>
                        <a:t> things </a:t>
                      </a:r>
                      <a:br>
                        <a:rPr lang="en-US" sz="1100" baseline="0" dirty="0">
                          <a:latin typeface="Montserrat"/>
                        </a:rPr>
                      </a:br>
                      <a:r>
                        <a:rPr lang="en-US" sz="1100" baseline="0" dirty="0">
                          <a:latin typeface="Montserrat"/>
                        </a:rPr>
                        <a:t>you did well yesterday and 1 thing you will do better tomorrow)</a:t>
                      </a:r>
                    </a:p>
                  </a:txBody>
                  <a:tcPr marL="102034" marR="102034" marT="51017" marB="51017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endParaRPr lang="en-US" sz="1100" dirty="0">
                        <a:latin typeface="Montserrat"/>
                      </a:endParaRPr>
                    </a:p>
                  </a:txBody>
                  <a:tcPr marL="102034" marR="102034" marT="51017" marB="5101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TextBox 7"/>
          <p:cNvSpPr txBox="1">
            <a:spLocks noChangeArrowheads="1"/>
          </p:cNvSpPr>
          <p:nvPr/>
        </p:nvSpPr>
        <p:spPr bwMode="auto">
          <a:xfrm rot="-5400000">
            <a:off x="1125152" y="4807537"/>
            <a:ext cx="1407298" cy="443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2794" tIns="21397" rIns="42794" bIns="21397">
            <a:spAutoFit/>
          </a:bodyPr>
          <a:lstStyle/>
          <a:p>
            <a:pPr algn="ctr" eaLnBrk="1" hangingPunct="1"/>
            <a:r>
              <a:rPr lang="en-US" altLang="en-US" sz="2600" dirty="0">
                <a:solidFill>
                  <a:schemeClr val="bg1"/>
                </a:solidFill>
                <a:latin typeface="Montserrat" pitchFamily="2" charset="0"/>
              </a:rPr>
              <a:t>PREPARE</a:t>
            </a:r>
            <a:endParaRPr lang="tr-TR" altLang="en-US" sz="2600" b="1" dirty="0">
              <a:solidFill>
                <a:schemeClr val="bg1"/>
              </a:solidFill>
              <a:latin typeface="Montserra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74195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4"/>
          <p:cNvSpPr txBox="1"/>
          <p:nvPr/>
        </p:nvSpPr>
        <p:spPr>
          <a:xfrm>
            <a:off x="2514600" y="1676400"/>
            <a:ext cx="4571999" cy="9906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5944" defTabSz="427939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latin typeface="Montserrat" panose="00000500000000000000" pitchFamily="2" charset="0"/>
                <a:cs typeface="Arial"/>
              </a:rPr>
              <a:t>Congratulations on embarking on your first personalized health and nutrition program!</a:t>
            </a:r>
          </a:p>
          <a:p>
            <a:pPr marL="5944" defTabSz="427939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</a:pPr>
            <a:endParaRPr lang="en-US" sz="1000" dirty="0">
              <a:latin typeface="Montserrat" panose="00000500000000000000" pitchFamily="2" charset="0"/>
              <a:cs typeface="Arial"/>
            </a:endParaRPr>
          </a:p>
          <a:p>
            <a:pPr marL="5944" defTabSz="427939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latin typeface="Montserrat" panose="00000500000000000000" pitchFamily="2" charset="0"/>
                <a:cs typeface="Arial"/>
              </a:rPr>
              <a:t>Please take a few minutes to jot down some of the things you would like to work on in the next 3 months.</a:t>
            </a:r>
          </a:p>
        </p:txBody>
      </p:sp>
      <p:graphicFrame>
        <p:nvGraphicFramePr>
          <p:cNvPr id="9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9352404"/>
              </p:ext>
            </p:extLst>
          </p:nvPr>
        </p:nvGraphicFramePr>
        <p:xfrm>
          <a:off x="2514599" y="2743200"/>
          <a:ext cx="4571999" cy="5867400"/>
        </p:xfrm>
        <a:graphic>
          <a:graphicData uri="http://schemas.openxmlformats.org/drawingml/2006/table">
            <a:tbl>
              <a:tblPr firstRow="1" bandRow="1"/>
              <a:tblGrid>
                <a:gridCol w="381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909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6740">
                <a:tc>
                  <a:txBody>
                    <a:bodyPr/>
                    <a:lstStyle>
                      <a:lvl1pPr marL="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914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828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2743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36576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45720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5486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6400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7315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85090" algn="l">
                        <a:lnSpc>
                          <a:spcPct val="100000"/>
                        </a:lnSpc>
                      </a:pPr>
                      <a:r>
                        <a:rPr sz="1300" dirty="0">
                          <a:solidFill>
                            <a:srgbClr val="000000"/>
                          </a:solidFill>
                          <a:latin typeface="Montserrat" panose="00000500000000000000" pitchFamily="2" charset="0"/>
                          <a:cs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914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828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2743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36576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45720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5486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6400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7315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/>
                      <a:endParaRPr sz="1300" dirty="0">
                        <a:solidFill>
                          <a:srgbClr val="000000"/>
                        </a:solidFill>
                        <a:latin typeface="Montserrat" panose="00000500000000000000" pitchFamily="2" charset="0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6740">
                <a:tc>
                  <a:txBody>
                    <a:bodyPr/>
                    <a:lstStyle>
                      <a:lvl1pPr marL="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914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828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2743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36576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45720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5486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6400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7315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85090" algn="l">
                        <a:lnSpc>
                          <a:spcPct val="100000"/>
                        </a:lnSpc>
                      </a:pPr>
                      <a:r>
                        <a:rPr sz="1300" dirty="0">
                          <a:solidFill>
                            <a:srgbClr val="000000"/>
                          </a:solidFill>
                          <a:latin typeface="Montserrat" panose="00000500000000000000" pitchFamily="2" charset="0"/>
                          <a:cs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914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828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2743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36576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45720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5486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6400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7315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/>
                      <a:endParaRPr sz="1300" dirty="0">
                        <a:solidFill>
                          <a:srgbClr val="000000"/>
                        </a:solidFill>
                        <a:latin typeface="Montserrat" panose="00000500000000000000" pitchFamily="2" charset="0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6740">
                <a:tc>
                  <a:txBody>
                    <a:bodyPr/>
                    <a:lstStyle>
                      <a:lvl1pPr marL="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914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828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2743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36576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45720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5486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6400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7315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85090" algn="l">
                        <a:lnSpc>
                          <a:spcPct val="100000"/>
                        </a:lnSpc>
                      </a:pPr>
                      <a:r>
                        <a:rPr sz="1300" dirty="0">
                          <a:solidFill>
                            <a:srgbClr val="000000"/>
                          </a:solidFill>
                          <a:latin typeface="Montserrat" panose="00000500000000000000" pitchFamily="2" charset="0"/>
                          <a:cs typeface="Arial"/>
                        </a:rPr>
                        <a:t>3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914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828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2743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36576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45720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5486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6400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7315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/>
                      <a:endParaRPr sz="1300" dirty="0">
                        <a:solidFill>
                          <a:srgbClr val="000000"/>
                        </a:solidFill>
                        <a:latin typeface="Montserrat" panose="00000500000000000000" pitchFamily="2" charset="0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6740">
                <a:tc>
                  <a:txBody>
                    <a:bodyPr/>
                    <a:lstStyle>
                      <a:lvl1pPr marL="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914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828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2743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36576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45720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5486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6400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7315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85090" algn="l">
                        <a:lnSpc>
                          <a:spcPct val="100000"/>
                        </a:lnSpc>
                      </a:pPr>
                      <a:r>
                        <a:rPr sz="1300" dirty="0">
                          <a:solidFill>
                            <a:srgbClr val="000000"/>
                          </a:solidFill>
                          <a:latin typeface="Montserrat" panose="00000500000000000000" pitchFamily="2" charset="0"/>
                          <a:cs typeface="Arial"/>
                        </a:rPr>
                        <a:t>4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914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828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2743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36576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45720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5486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6400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7315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/>
                      <a:endParaRPr sz="1300" dirty="0">
                        <a:solidFill>
                          <a:srgbClr val="000000"/>
                        </a:solidFill>
                        <a:latin typeface="Montserrat" panose="00000500000000000000" pitchFamily="2" charset="0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6740">
                <a:tc>
                  <a:txBody>
                    <a:bodyPr/>
                    <a:lstStyle>
                      <a:lvl1pPr marL="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914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828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2743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36576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45720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5486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6400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7315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85090" algn="l">
                        <a:lnSpc>
                          <a:spcPct val="100000"/>
                        </a:lnSpc>
                      </a:pPr>
                      <a:r>
                        <a:rPr sz="1300" dirty="0">
                          <a:solidFill>
                            <a:srgbClr val="000000"/>
                          </a:solidFill>
                          <a:latin typeface="Montserrat" panose="00000500000000000000" pitchFamily="2" charset="0"/>
                          <a:cs typeface="Arial"/>
                        </a:rPr>
                        <a:t>5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914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828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2743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36576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45720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5486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6400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7315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/>
                      <a:endParaRPr sz="1300" dirty="0">
                        <a:solidFill>
                          <a:srgbClr val="000000"/>
                        </a:solidFill>
                        <a:latin typeface="Montserrat" panose="00000500000000000000" pitchFamily="2" charset="0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6740">
                <a:tc>
                  <a:txBody>
                    <a:bodyPr/>
                    <a:lstStyle>
                      <a:lvl1pPr marL="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914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828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2743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36576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45720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5486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6400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7315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85090" algn="l">
                        <a:lnSpc>
                          <a:spcPct val="100000"/>
                        </a:lnSpc>
                      </a:pPr>
                      <a:r>
                        <a:rPr sz="1300" dirty="0">
                          <a:solidFill>
                            <a:srgbClr val="000000"/>
                          </a:solidFill>
                          <a:latin typeface="Montserrat" panose="00000500000000000000" pitchFamily="2" charset="0"/>
                          <a:cs typeface="Arial"/>
                        </a:rPr>
                        <a:t>6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914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828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2743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36576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45720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5486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6400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7315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/>
                      <a:endParaRPr sz="1300" dirty="0">
                        <a:solidFill>
                          <a:srgbClr val="000000"/>
                        </a:solidFill>
                        <a:latin typeface="Montserrat" panose="00000500000000000000" pitchFamily="2" charset="0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6740">
                <a:tc>
                  <a:txBody>
                    <a:bodyPr/>
                    <a:lstStyle>
                      <a:lvl1pPr marL="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914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828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2743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36576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45720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5486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6400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7315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85090" algn="l">
                        <a:lnSpc>
                          <a:spcPct val="100000"/>
                        </a:lnSpc>
                      </a:pPr>
                      <a:r>
                        <a:rPr sz="1300" dirty="0">
                          <a:solidFill>
                            <a:srgbClr val="000000"/>
                          </a:solidFill>
                          <a:latin typeface="Montserrat" panose="00000500000000000000" pitchFamily="2" charset="0"/>
                          <a:cs typeface="Arial"/>
                        </a:rPr>
                        <a:t>7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914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828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2743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36576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45720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5486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6400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7315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/>
                      <a:endParaRPr sz="1300" dirty="0">
                        <a:solidFill>
                          <a:srgbClr val="000000"/>
                        </a:solidFill>
                        <a:latin typeface="Montserrat" panose="00000500000000000000" pitchFamily="2" charset="0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6740">
                <a:tc>
                  <a:txBody>
                    <a:bodyPr/>
                    <a:lstStyle>
                      <a:lvl1pPr marL="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914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828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2743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36576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45720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5486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6400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7315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85090" algn="l">
                        <a:lnSpc>
                          <a:spcPct val="100000"/>
                        </a:lnSpc>
                      </a:pPr>
                      <a:r>
                        <a:rPr sz="1300" dirty="0">
                          <a:solidFill>
                            <a:srgbClr val="000000"/>
                          </a:solidFill>
                          <a:latin typeface="Montserrat" panose="00000500000000000000" pitchFamily="2" charset="0"/>
                          <a:cs typeface="Arial"/>
                        </a:rPr>
                        <a:t>8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914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828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2743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36576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45720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5486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6400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7315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/>
                      <a:endParaRPr sz="1300" dirty="0">
                        <a:solidFill>
                          <a:srgbClr val="000000"/>
                        </a:solidFill>
                        <a:latin typeface="Montserrat" panose="00000500000000000000" pitchFamily="2" charset="0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86740">
                <a:tc>
                  <a:txBody>
                    <a:bodyPr/>
                    <a:lstStyle>
                      <a:lvl1pPr marL="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914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828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2743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36576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45720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5486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6400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7315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85090" algn="l">
                        <a:lnSpc>
                          <a:spcPct val="100000"/>
                        </a:lnSpc>
                      </a:pPr>
                      <a:r>
                        <a:rPr sz="1300" dirty="0">
                          <a:solidFill>
                            <a:srgbClr val="000000"/>
                          </a:solidFill>
                          <a:latin typeface="Montserrat" panose="00000500000000000000" pitchFamily="2" charset="0"/>
                          <a:cs typeface="Arial"/>
                        </a:rPr>
                        <a:t>9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914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828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2743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36576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45720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5486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6400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7315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/>
                      <a:endParaRPr sz="1300" dirty="0">
                        <a:solidFill>
                          <a:srgbClr val="000000"/>
                        </a:solidFill>
                        <a:latin typeface="Montserrat" panose="00000500000000000000" pitchFamily="2" charset="0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86740">
                <a:tc>
                  <a:txBody>
                    <a:bodyPr/>
                    <a:lstStyle>
                      <a:lvl1pPr marL="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914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828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2743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36576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45720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5486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6400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7315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85090" algn="l">
                        <a:lnSpc>
                          <a:spcPct val="100000"/>
                        </a:lnSpc>
                      </a:pPr>
                      <a:r>
                        <a:rPr sz="1300" spc="-5" dirty="0">
                          <a:solidFill>
                            <a:srgbClr val="000000"/>
                          </a:solidFill>
                          <a:latin typeface="Montserrat" panose="00000500000000000000" pitchFamily="2" charset="0"/>
                          <a:cs typeface="Arial"/>
                        </a:rPr>
                        <a:t>10</a:t>
                      </a:r>
                      <a:endParaRPr sz="1300" dirty="0">
                        <a:solidFill>
                          <a:srgbClr val="000000"/>
                        </a:solidFill>
                        <a:latin typeface="Montserrat" panose="00000500000000000000" pitchFamily="2" charset="0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914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1828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2743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36576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45720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54864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64008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7315200" algn="l" defTabSz="1828800" rtl="0" eaLnBrk="1" latinLnBrk="0" hangingPunct="1">
                        <a:defRPr sz="3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/>
                      <a:endParaRPr sz="1300" dirty="0">
                        <a:solidFill>
                          <a:srgbClr val="000000"/>
                        </a:solidFill>
                        <a:latin typeface="Montserrat" panose="00000500000000000000" pitchFamily="2" charset="0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6" name="object 2"/>
          <p:cNvSpPr txBox="1">
            <a:spLocks noChangeArrowheads="1"/>
          </p:cNvSpPr>
          <p:nvPr/>
        </p:nvSpPr>
        <p:spPr bwMode="auto">
          <a:xfrm>
            <a:off x="2514600" y="988346"/>
            <a:ext cx="3839057" cy="535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2794" tIns="21397" rIns="42794" bIns="21397">
            <a:spAutoFit/>
          </a:bodyPr>
          <a:lstStyle/>
          <a:p>
            <a:pPr eaLnBrk="1" hangingPunct="1"/>
            <a:r>
              <a:rPr lang="en-US" altLang="en-US" sz="3200" dirty="0">
                <a:solidFill>
                  <a:srgbClr val="3B3838"/>
                </a:solidFill>
                <a:latin typeface="Montserrat SemiBold"/>
              </a:rPr>
              <a:t>Wish List</a:t>
            </a:r>
          </a:p>
        </p:txBody>
      </p:sp>
      <p:sp>
        <p:nvSpPr>
          <p:cNvPr id="10" name="TextBox 7"/>
          <p:cNvSpPr txBox="1">
            <a:spLocks noChangeArrowheads="1"/>
          </p:cNvSpPr>
          <p:nvPr/>
        </p:nvSpPr>
        <p:spPr bwMode="auto">
          <a:xfrm rot="-5400000">
            <a:off x="1125152" y="4807537"/>
            <a:ext cx="1407298" cy="443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2794" tIns="21397" rIns="42794" bIns="21397">
            <a:spAutoFit/>
          </a:bodyPr>
          <a:lstStyle/>
          <a:p>
            <a:pPr algn="ctr" eaLnBrk="1" hangingPunct="1"/>
            <a:r>
              <a:rPr lang="en-US" altLang="en-US" sz="2600" dirty="0">
                <a:solidFill>
                  <a:schemeClr val="bg1"/>
                </a:solidFill>
                <a:latin typeface="Montserrat" pitchFamily="2" charset="0"/>
              </a:rPr>
              <a:t>PREPARE</a:t>
            </a:r>
            <a:endParaRPr lang="tr-TR" altLang="en-US" sz="2600" b="1" dirty="0">
              <a:solidFill>
                <a:schemeClr val="bg1"/>
              </a:solidFill>
              <a:latin typeface="Montserra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30210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4"/>
          <p:cNvSpPr txBox="1"/>
          <p:nvPr/>
        </p:nvSpPr>
        <p:spPr>
          <a:xfrm>
            <a:off x="2514600" y="1828800"/>
            <a:ext cx="4648200" cy="3048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5944" defTabSz="427939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latin typeface="Montserrat" panose="00000500000000000000" pitchFamily="2" charset="0"/>
                <a:cs typeface="Arial"/>
              </a:rPr>
              <a:t>Please complete this form and email it to your health coach before your first meeting.</a:t>
            </a:r>
          </a:p>
        </p:txBody>
      </p:sp>
      <p:sp>
        <p:nvSpPr>
          <p:cNvPr id="6" name="object 2"/>
          <p:cNvSpPr txBox="1">
            <a:spLocks noChangeArrowheads="1"/>
          </p:cNvSpPr>
          <p:nvPr/>
        </p:nvSpPr>
        <p:spPr bwMode="auto">
          <a:xfrm>
            <a:off x="2514600" y="988346"/>
            <a:ext cx="4724400" cy="535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2794" tIns="21397" rIns="42794" bIns="21397">
            <a:spAutoFit/>
          </a:bodyPr>
          <a:lstStyle/>
          <a:p>
            <a:pPr eaLnBrk="1" hangingPunct="1"/>
            <a:r>
              <a:rPr lang="en-US" altLang="en-US" sz="3200" dirty="0">
                <a:solidFill>
                  <a:srgbClr val="3B3838"/>
                </a:solidFill>
                <a:latin typeface="Montserrat SemiBold" panose="00000700000000000000" pitchFamily="2" charset="0"/>
              </a:rPr>
              <a:t>Wellness Assessment</a:t>
            </a:r>
          </a:p>
        </p:txBody>
      </p:sp>
      <p:sp>
        <p:nvSpPr>
          <p:cNvPr id="9" name="TextBox 7"/>
          <p:cNvSpPr txBox="1">
            <a:spLocks noChangeArrowheads="1"/>
          </p:cNvSpPr>
          <p:nvPr/>
        </p:nvSpPr>
        <p:spPr bwMode="auto">
          <a:xfrm rot="-5400000">
            <a:off x="1125152" y="4807537"/>
            <a:ext cx="1407298" cy="443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2794" tIns="21397" rIns="42794" bIns="21397">
            <a:spAutoFit/>
          </a:bodyPr>
          <a:lstStyle/>
          <a:p>
            <a:pPr algn="ctr" eaLnBrk="1" hangingPunct="1"/>
            <a:r>
              <a:rPr lang="en-US" altLang="en-US" sz="2600" dirty="0">
                <a:solidFill>
                  <a:schemeClr val="bg1"/>
                </a:solidFill>
                <a:latin typeface="Montserrat" pitchFamily="2" charset="0"/>
              </a:rPr>
              <a:t>PREPARE</a:t>
            </a:r>
            <a:endParaRPr lang="tr-TR" altLang="en-US" sz="2600" b="1" dirty="0">
              <a:solidFill>
                <a:schemeClr val="bg1"/>
              </a:solidFill>
              <a:latin typeface="Montserrat" pitchFamily="2" charset="0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6645243"/>
              </p:ext>
            </p:extLst>
          </p:nvPr>
        </p:nvGraphicFramePr>
        <p:xfrm>
          <a:off x="2438400" y="2362200"/>
          <a:ext cx="4724400" cy="69853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2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78180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Montserrat"/>
                          <a:ea typeface="+mn-ea"/>
                          <a:cs typeface="+mn-cs"/>
                        </a:rPr>
                        <a:t>Name</a:t>
                      </a:r>
                      <a:r>
                        <a:rPr lang="en-US" sz="1200" kern="1200" baseline="0" dirty="0">
                          <a:solidFill>
                            <a:schemeClr val="tx1"/>
                          </a:solidFill>
                          <a:latin typeface="Montserrat"/>
                          <a:ea typeface="+mn-ea"/>
                          <a:cs typeface="+mn-cs"/>
                        </a:rPr>
                        <a:t> __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Montserrat"/>
                          <a:ea typeface="+mn-ea"/>
                          <a:cs typeface="+mn-cs"/>
                        </a:rPr>
                        <a:t>______________________________  Date ____ /____ /____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Montserrat"/>
                          <a:ea typeface="+mn-ea"/>
                          <a:cs typeface="+mn-cs"/>
                        </a:rPr>
                        <a:t>Email Address ________________________________ ____________</a:t>
                      </a:r>
                      <a:br>
                        <a:rPr lang="en-US" sz="1200" kern="1200" dirty="0">
                          <a:solidFill>
                            <a:schemeClr val="tx1"/>
                          </a:solidFill>
                          <a:latin typeface="Montserrat"/>
                          <a:ea typeface="+mn-ea"/>
                          <a:cs typeface="+mn-cs"/>
                        </a:rPr>
                      </a:b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Montserrat"/>
                          <a:ea typeface="+mn-ea"/>
                          <a:cs typeface="+mn-cs"/>
                        </a:rPr>
                        <a:t>Gender ______________   </a:t>
                      </a:r>
                      <a:r>
                        <a:rPr lang="en-US" sz="1200" dirty="0">
                          <a:latin typeface="Montserrat"/>
                        </a:rPr>
                        <a:t>Birthdate _________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Montserrat"/>
                          <a:ea typeface="+mn-ea"/>
                          <a:cs typeface="+mn-cs"/>
                        </a:rPr>
                        <a:t>______</a:t>
                      </a:r>
                      <a:r>
                        <a:rPr lang="en-US" sz="1200" dirty="0">
                          <a:latin typeface="Montserrat"/>
                        </a:rPr>
                        <a:t>_____  </a:t>
                      </a:r>
                      <a:br>
                        <a:rPr lang="en-US" sz="1200" dirty="0">
                          <a:latin typeface="Montserrat"/>
                        </a:rPr>
                      </a:br>
                      <a:r>
                        <a:rPr lang="en-US" sz="1200" dirty="0">
                          <a:latin typeface="Montserrat"/>
                        </a:rPr>
                        <a:t>Weight</a:t>
                      </a:r>
                      <a:r>
                        <a:rPr lang="en-US" sz="1200" baseline="0" dirty="0">
                          <a:latin typeface="Montserrat"/>
                        </a:rPr>
                        <a:t> ___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Montserrat"/>
                          <a:ea typeface="+mn-ea"/>
                          <a:cs typeface="+mn-cs"/>
                        </a:rPr>
                        <a:t>______</a:t>
                      </a:r>
                      <a:r>
                        <a:rPr lang="en-US" sz="1200" baseline="0" dirty="0">
                          <a:latin typeface="Montserrat"/>
                        </a:rPr>
                        <a:t>__  Height ____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Montserrat"/>
                          <a:ea typeface="+mn-ea"/>
                          <a:cs typeface="+mn-cs"/>
                        </a:rPr>
                        <a:t>_____</a:t>
                      </a:r>
                      <a:r>
                        <a:rPr lang="en-US" sz="1200" baseline="0" dirty="0">
                          <a:latin typeface="Montserrat"/>
                        </a:rPr>
                        <a:t>__</a:t>
                      </a:r>
                      <a:endParaRPr lang="en-US" sz="1200" dirty="0">
                        <a:latin typeface="Montserrat"/>
                      </a:endParaRP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1200" spc="-20" dirty="0">
                          <a:latin typeface="Montserrat"/>
                        </a:rPr>
                        <a:t>Does your physician know you are working with</a:t>
                      </a:r>
                      <a:r>
                        <a:rPr lang="en-US" sz="1200" spc="-20" baseline="0" dirty="0">
                          <a:latin typeface="Montserrat"/>
                        </a:rPr>
                        <a:t> me?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Montserrat"/>
                          <a:ea typeface="+mn-ea"/>
                          <a:cs typeface="+mn-cs"/>
                        </a:rPr>
                        <a:t>______</a:t>
                      </a:r>
                      <a:r>
                        <a:rPr lang="en-US" sz="1200" dirty="0">
                          <a:latin typeface="Montserrat"/>
                        </a:rPr>
                        <a:t>__</a:t>
                      </a:r>
                    </a:p>
                    <a:p>
                      <a:pPr marL="0" marR="0" indent="0" algn="l" defTabSz="777202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Montserrat"/>
                        </a:rPr>
                        <a:t>Date of last Physical_____________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Montserrat"/>
                          <a:ea typeface="+mn-ea"/>
                          <a:cs typeface="+mn-cs"/>
                        </a:rPr>
                        <a:t>____________</a:t>
                      </a:r>
                      <a:r>
                        <a:rPr lang="en-US" sz="1200" dirty="0">
                          <a:latin typeface="Montserrat"/>
                        </a:rPr>
                        <a:t>______________</a:t>
                      </a:r>
                    </a:p>
                    <a:p>
                      <a:pPr marL="0" marR="0" indent="0" algn="l" defTabSz="777202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pc="0" dirty="0">
                          <a:latin typeface="Montserrat"/>
                        </a:rPr>
                        <a:t>Are you taking any</a:t>
                      </a:r>
                      <a:r>
                        <a:rPr lang="en-US" sz="1200" spc="0" baseline="0" dirty="0">
                          <a:latin typeface="Montserrat"/>
                        </a:rPr>
                        <a:t> Vitamin supplements? </a:t>
                      </a:r>
                      <a:r>
                        <a:rPr lang="en-US" sz="1200" spc="0" dirty="0">
                          <a:latin typeface="Montserrat"/>
                        </a:rPr>
                        <a:t>Please List    </a:t>
                      </a:r>
                      <a:r>
                        <a:rPr lang="en-US" sz="1200" dirty="0">
                          <a:latin typeface="Montserrat"/>
                        </a:rPr>
                        <a:t>______________________________________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Montserrat"/>
                          <a:ea typeface="+mn-ea"/>
                          <a:cs typeface="+mn-cs"/>
                        </a:rPr>
                        <a:t>_____________</a:t>
                      </a:r>
                      <a:r>
                        <a:rPr lang="en-US" sz="1200" dirty="0">
                          <a:latin typeface="Montserrat"/>
                        </a:rPr>
                        <a:t>________</a:t>
                      </a:r>
                      <a:br>
                        <a:rPr lang="en-US" sz="1200" dirty="0">
                          <a:latin typeface="Montserrat"/>
                        </a:rPr>
                      </a:br>
                      <a:r>
                        <a:rPr lang="en-US" sz="1200" dirty="0">
                          <a:latin typeface="Montserrat"/>
                        </a:rPr>
                        <a:t>___________________________________________________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Montserrat"/>
                          <a:ea typeface="+mn-ea"/>
                          <a:cs typeface="+mn-cs"/>
                        </a:rPr>
                        <a:t>________</a:t>
                      </a:r>
                      <a:endParaRPr lang="en-US" sz="1200" dirty="0">
                        <a:latin typeface="Montserrat"/>
                      </a:endParaRP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1200" dirty="0">
                          <a:latin typeface="Montserrat"/>
                        </a:rPr>
                        <a:t>Do you smoke? ________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Montserrat"/>
                          <a:ea typeface="+mn-ea"/>
                          <a:cs typeface="+mn-cs"/>
                        </a:rPr>
                        <a:t>__</a:t>
                      </a:r>
                      <a:r>
                        <a:rPr lang="en-US" sz="1200" dirty="0">
                          <a:latin typeface="Montserrat"/>
                        </a:rPr>
                        <a:t>  </a:t>
                      </a:r>
                      <a:r>
                        <a:rPr lang="en-US" sz="1200" b="0" dirty="0">
                          <a:latin typeface="Montserrat"/>
                        </a:rPr>
                        <a:t>If yes, how long?__</a:t>
                      </a:r>
                      <a:r>
                        <a:rPr lang="en-US" sz="1200" dirty="0">
                          <a:latin typeface="Montserrat"/>
                        </a:rPr>
                        <a:t>__</a:t>
                      </a:r>
                      <a:r>
                        <a:rPr lang="en-US" sz="1200" b="0" dirty="0">
                          <a:latin typeface="Montserrat"/>
                        </a:rPr>
                        <a:t>_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Montserrat"/>
                          <a:ea typeface="+mn-ea"/>
                          <a:cs typeface="+mn-cs"/>
                        </a:rPr>
                        <a:t>_____</a:t>
                      </a:r>
                      <a:r>
                        <a:rPr lang="en-US" sz="1200" b="0" dirty="0">
                          <a:latin typeface="Montserrat"/>
                        </a:rPr>
                        <a:t>______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1200" dirty="0">
                          <a:latin typeface="Montserrat"/>
                        </a:rPr>
                        <a:t>Do you feel healthy? ______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Montserrat"/>
                          <a:ea typeface="+mn-ea"/>
                          <a:cs typeface="+mn-cs"/>
                        </a:rPr>
                        <a:t>___</a:t>
                      </a:r>
                      <a:r>
                        <a:rPr lang="en-US" sz="1200" dirty="0">
                          <a:latin typeface="Montserrat"/>
                        </a:rPr>
                        <a:t>___   </a:t>
                      </a:r>
                      <a:br>
                        <a:rPr lang="en-US" sz="1200" dirty="0">
                          <a:latin typeface="Montserrat"/>
                        </a:rPr>
                      </a:br>
                      <a:r>
                        <a:rPr lang="en-US" sz="1200" dirty="0">
                          <a:latin typeface="Montserrat"/>
                        </a:rPr>
                        <a:t>Explain</a:t>
                      </a:r>
                      <a:r>
                        <a:rPr lang="en-US" sz="1200" baseline="0" dirty="0">
                          <a:latin typeface="Montserrat"/>
                        </a:rPr>
                        <a:t>____________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Montserrat"/>
                          <a:ea typeface="+mn-ea"/>
                          <a:cs typeface="+mn-cs"/>
                        </a:rPr>
                        <a:t>________</a:t>
                      </a:r>
                      <a:r>
                        <a:rPr lang="en-US" sz="1200" baseline="0" dirty="0">
                          <a:latin typeface="Montserrat"/>
                        </a:rPr>
                        <a:t>_</a:t>
                      </a:r>
                      <a:r>
                        <a:rPr lang="en-US" sz="1200" dirty="0">
                          <a:latin typeface="Montserrat"/>
                        </a:rPr>
                        <a:t>____</a:t>
                      </a:r>
                      <a:r>
                        <a:rPr lang="en-US" sz="1200" baseline="0" dirty="0">
                          <a:latin typeface="Montserrat"/>
                        </a:rPr>
                        <a:t>__</a:t>
                      </a:r>
                      <a:r>
                        <a:rPr lang="en-US" sz="1200" dirty="0">
                          <a:latin typeface="Montserrat"/>
                        </a:rPr>
                        <a:t>__________________________________________________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Montserrat"/>
                          <a:ea typeface="+mn-ea"/>
                          <a:cs typeface="+mn-cs"/>
                        </a:rPr>
                        <a:t>_____________</a:t>
                      </a:r>
                      <a:r>
                        <a:rPr lang="en-US" sz="1200" dirty="0">
                          <a:latin typeface="Montserrat"/>
                        </a:rPr>
                        <a:t>_____________________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1200" dirty="0">
                          <a:latin typeface="Montserrat"/>
                        </a:rPr>
                        <a:t>Are you happy with your weight?__________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Montserrat"/>
                          <a:ea typeface="+mn-ea"/>
                          <a:cs typeface="+mn-cs"/>
                        </a:rPr>
                        <a:t>___________</a:t>
                      </a:r>
                      <a:r>
                        <a:rPr lang="en-US" sz="1200" dirty="0">
                          <a:latin typeface="Montserrat"/>
                        </a:rPr>
                        <a:t>_____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1200" dirty="0">
                          <a:latin typeface="Montserrat"/>
                        </a:rPr>
                        <a:t>Are</a:t>
                      </a:r>
                      <a:r>
                        <a:rPr lang="en-US" sz="1200" baseline="0" dirty="0">
                          <a:latin typeface="Montserrat"/>
                        </a:rPr>
                        <a:t> you taking any medications? ___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Montserrat"/>
                          <a:ea typeface="+mn-ea"/>
                          <a:cs typeface="+mn-cs"/>
                        </a:rPr>
                        <a:t>____</a:t>
                      </a:r>
                      <a:r>
                        <a:rPr lang="en-US" sz="1200" baseline="0" dirty="0">
                          <a:latin typeface="Montserrat"/>
                        </a:rPr>
                        <a:t>__  </a:t>
                      </a:r>
                      <a:br>
                        <a:rPr lang="en-US" sz="1200" baseline="0" dirty="0">
                          <a:latin typeface="Montserrat"/>
                        </a:rPr>
                      </a:br>
                      <a:r>
                        <a:rPr lang="en-US" sz="1200" baseline="0" dirty="0">
                          <a:latin typeface="Montserrat"/>
                        </a:rPr>
                        <a:t>Please List: </a:t>
                      </a:r>
                      <a:r>
                        <a:rPr lang="en-US" sz="1200" dirty="0">
                          <a:latin typeface="Montserrat"/>
                        </a:rPr>
                        <a:t>____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Montserrat"/>
                          <a:ea typeface="+mn-ea"/>
                          <a:cs typeface="+mn-cs"/>
                        </a:rPr>
                        <a:t>_______</a:t>
                      </a:r>
                      <a:r>
                        <a:rPr lang="en-US" sz="1200" dirty="0">
                          <a:latin typeface="Montserrat"/>
                        </a:rPr>
                        <a:t>_____________________________________ _____________________________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Montserrat"/>
                          <a:ea typeface="+mn-ea"/>
                          <a:cs typeface="+mn-cs"/>
                        </a:rPr>
                        <a:t>_____________</a:t>
                      </a:r>
                      <a:r>
                        <a:rPr lang="en-US" sz="1200" dirty="0">
                          <a:latin typeface="Montserrat"/>
                        </a:rPr>
                        <a:t>______________________________________________________________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Montserrat"/>
                          <a:ea typeface="+mn-ea"/>
                          <a:cs typeface="+mn-cs"/>
                        </a:rPr>
                        <a:t>_____________</a:t>
                      </a:r>
                      <a:r>
                        <a:rPr lang="en-US" sz="1200" dirty="0">
                          <a:latin typeface="Montserrat"/>
                        </a:rPr>
                        <a:t>_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1200" dirty="0">
                          <a:latin typeface="Montserrat"/>
                        </a:rPr>
                        <a:t>How often do you drink alcohol? ________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Montserrat"/>
                          <a:ea typeface="+mn-ea"/>
                          <a:cs typeface="+mn-cs"/>
                        </a:rPr>
                        <a:t>___________</a:t>
                      </a:r>
                      <a:r>
                        <a:rPr lang="en-US" sz="1200" dirty="0">
                          <a:latin typeface="Montserrat"/>
                        </a:rPr>
                        <a:t>_______</a:t>
                      </a:r>
                    </a:p>
                  </a:txBody>
                  <a:tcPr marL="89715" marR="89715" marT="44857" marB="4485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27043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 txBox="1">
            <a:spLocks noChangeArrowheads="1"/>
          </p:cNvSpPr>
          <p:nvPr/>
        </p:nvSpPr>
        <p:spPr bwMode="auto">
          <a:xfrm>
            <a:off x="2514600" y="988346"/>
            <a:ext cx="4648200" cy="535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2794" tIns="21397" rIns="42794" bIns="21397">
            <a:spAutoFit/>
          </a:bodyPr>
          <a:lstStyle/>
          <a:p>
            <a:pPr eaLnBrk="1" hangingPunct="1"/>
            <a:r>
              <a:rPr lang="en-US" altLang="en-US" sz="3200" dirty="0">
                <a:solidFill>
                  <a:srgbClr val="3B3838"/>
                </a:solidFill>
                <a:latin typeface="Montserrat SemiBold"/>
              </a:rPr>
              <a:t>Wellness Assessment</a:t>
            </a:r>
          </a:p>
        </p:txBody>
      </p:sp>
      <p:sp>
        <p:nvSpPr>
          <p:cNvPr id="9" name="Rectangle 8"/>
          <p:cNvSpPr/>
          <p:nvPr/>
        </p:nvSpPr>
        <p:spPr>
          <a:xfrm>
            <a:off x="2438400" y="1828800"/>
            <a:ext cx="4724400" cy="70686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500"/>
              </a:lnSpc>
              <a:spcAft>
                <a:spcPts val="800"/>
              </a:spcAft>
            </a:pPr>
            <a:r>
              <a:rPr lang="en-US" sz="1200" b="1" dirty="0"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I want to address the following areas with my coach:</a:t>
            </a:r>
          </a:p>
          <a:p>
            <a:pPr marL="342900" marR="0" lvl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□"/>
            </a:pPr>
            <a:r>
              <a:rPr lang="en-US" sz="1200" dirty="0"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Improved energy</a:t>
            </a:r>
          </a:p>
          <a:p>
            <a:pPr marL="342900" marR="0" lvl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□"/>
            </a:pPr>
            <a:r>
              <a:rPr lang="en-US" sz="1200" dirty="0"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Increase physical activity</a:t>
            </a:r>
          </a:p>
          <a:p>
            <a:pPr marL="342900" marR="0" lvl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□"/>
            </a:pPr>
            <a:r>
              <a:rPr lang="en-US" sz="1200" dirty="0"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Lose weight</a:t>
            </a:r>
          </a:p>
          <a:p>
            <a:pPr marL="342900" marR="0" lvl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□"/>
            </a:pPr>
            <a:r>
              <a:rPr lang="en-US" sz="1200" dirty="0"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Maintain weight</a:t>
            </a:r>
          </a:p>
          <a:p>
            <a:pPr marL="342900" marR="0" lvl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□"/>
            </a:pPr>
            <a:r>
              <a:rPr lang="en-US" sz="1200" dirty="0"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Improve eating habits</a:t>
            </a:r>
          </a:p>
          <a:p>
            <a:pPr marL="342900" marR="0" lvl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□"/>
            </a:pPr>
            <a:r>
              <a:rPr lang="en-US" sz="1200" dirty="0"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Improve health risks or medical conditions</a:t>
            </a:r>
          </a:p>
          <a:p>
            <a:pPr marL="342900" marR="0" lvl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□"/>
            </a:pPr>
            <a:r>
              <a:rPr lang="en-US" sz="1200" dirty="0"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Reduce need for medication</a:t>
            </a:r>
          </a:p>
          <a:p>
            <a:pPr marL="342900" marR="0" lvl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□"/>
            </a:pPr>
            <a:r>
              <a:rPr lang="en-US" sz="1200" dirty="0"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Improve sleep</a:t>
            </a:r>
          </a:p>
          <a:p>
            <a:pPr marL="342900" marR="0" lvl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□"/>
            </a:pPr>
            <a:r>
              <a:rPr lang="en-US" sz="1200" dirty="0"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Manage stress better or reduce stress</a:t>
            </a:r>
          </a:p>
          <a:p>
            <a:pPr marL="342900" marR="0" lvl="0" indent="-342900">
              <a:lnSpc>
                <a:spcPts val="1500"/>
              </a:lnSpc>
              <a:spcBef>
                <a:spcPts val="0"/>
              </a:spcBef>
              <a:spcAft>
                <a:spcPts val="1800"/>
              </a:spcAft>
              <a:buFont typeface="Courier New" panose="02070309020205020404" pitchFamily="49" charset="0"/>
              <a:buChar char="□"/>
            </a:pPr>
            <a:r>
              <a:rPr lang="en-US" sz="1200" dirty="0"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Improve life/work/school balance</a:t>
            </a:r>
          </a:p>
          <a:p>
            <a:pPr>
              <a:lnSpc>
                <a:spcPts val="1500"/>
              </a:lnSpc>
              <a:spcAft>
                <a:spcPts val="800"/>
              </a:spcAft>
            </a:pPr>
            <a:r>
              <a:rPr lang="en-US" sz="1200" b="1" dirty="0"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How often are you physically active each week? </a:t>
            </a:r>
            <a:br>
              <a:rPr lang="en-US" sz="1200" b="1" dirty="0"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200" b="1" dirty="0"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(continuously moving your body for 15+ minutes)</a:t>
            </a:r>
          </a:p>
          <a:p>
            <a:pPr marL="342900" marR="0" lvl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□"/>
            </a:pPr>
            <a:r>
              <a:rPr lang="en-US" sz="1200" dirty="0"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6-7 times per week</a:t>
            </a:r>
          </a:p>
          <a:p>
            <a:pPr marL="342900" marR="0" lvl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□"/>
            </a:pPr>
            <a:r>
              <a:rPr lang="en-US" sz="1200" dirty="0"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4-5 times per week</a:t>
            </a:r>
          </a:p>
          <a:p>
            <a:pPr marL="342900" marR="0" lvl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□"/>
            </a:pPr>
            <a:r>
              <a:rPr lang="en-US" sz="1200" dirty="0"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2-3 times per week</a:t>
            </a:r>
          </a:p>
          <a:p>
            <a:pPr marL="342900" marR="0" lvl="0" indent="-342900">
              <a:lnSpc>
                <a:spcPts val="1500"/>
              </a:lnSpc>
              <a:spcBef>
                <a:spcPts val="0"/>
              </a:spcBef>
              <a:spcAft>
                <a:spcPts val="1800"/>
              </a:spcAft>
              <a:buFont typeface="Courier New" panose="02070309020205020404" pitchFamily="49" charset="0"/>
              <a:buChar char="□"/>
            </a:pPr>
            <a:r>
              <a:rPr lang="en-US" sz="1200" dirty="0"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1 or fewer times per week</a:t>
            </a:r>
          </a:p>
          <a:p>
            <a:pPr>
              <a:lnSpc>
                <a:spcPts val="1500"/>
              </a:lnSpc>
              <a:spcAft>
                <a:spcPts val="800"/>
              </a:spcAft>
            </a:pPr>
            <a:r>
              <a:rPr lang="en-US" sz="1200" b="1" dirty="0"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How often do you eat breakfast each week? </a:t>
            </a:r>
            <a:br>
              <a:rPr lang="en-US" sz="1200" b="1" dirty="0"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200" b="1" dirty="0"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(Just coffee does not count)</a:t>
            </a:r>
          </a:p>
          <a:p>
            <a:pPr marL="342900" marR="0" lvl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□"/>
            </a:pPr>
            <a:r>
              <a:rPr lang="en-US" sz="1200" dirty="0"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Every day</a:t>
            </a:r>
          </a:p>
          <a:p>
            <a:pPr marL="342900" marR="0" lvl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□"/>
            </a:pPr>
            <a:r>
              <a:rPr lang="en-US" sz="1200" dirty="0"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Most mornings</a:t>
            </a:r>
          </a:p>
          <a:p>
            <a:pPr marL="342900" marR="0" lvl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□"/>
            </a:pPr>
            <a:r>
              <a:rPr lang="en-US" sz="1200" dirty="0"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2-3 times per week</a:t>
            </a:r>
          </a:p>
          <a:p>
            <a:pPr marL="342900" marR="0" lvl="0" indent="-342900">
              <a:lnSpc>
                <a:spcPts val="1500"/>
              </a:lnSpc>
              <a:spcBef>
                <a:spcPts val="0"/>
              </a:spcBef>
              <a:spcAft>
                <a:spcPts val="1800"/>
              </a:spcAft>
              <a:buFont typeface="Courier New" panose="02070309020205020404" pitchFamily="49" charset="0"/>
              <a:buChar char="□"/>
            </a:pPr>
            <a:r>
              <a:rPr lang="en-US" sz="1200" dirty="0"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Almost never</a:t>
            </a:r>
          </a:p>
          <a:p>
            <a:pPr>
              <a:lnSpc>
                <a:spcPts val="1500"/>
              </a:lnSpc>
              <a:spcAft>
                <a:spcPts val="800"/>
              </a:spcAft>
            </a:pPr>
            <a:r>
              <a:rPr lang="en-US" sz="1200" b="1" dirty="0"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How many 8 ounce glasses of water do you drink a day?</a:t>
            </a:r>
          </a:p>
          <a:p>
            <a:pPr marL="342900" marR="0" lvl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□"/>
            </a:pPr>
            <a:r>
              <a:rPr lang="en-US" sz="1200" dirty="0"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6 or more glasses</a:t>
            </a:r>
          </a:p>
          <a:p>
            <a:pPr marL="342900" marR="0" lvl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□"/>
            </a:pPr>
            <a:r>
              <a:rPr lang="en-US" sz="1200" dirty="0"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4-5 glasses</a:t>
            </a:r>
          </a:p>
          <a:p>
            <a:pPr marL="342900" marR="0" lvl="0" indent="-34290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□"/>
            </a:pPr>
            <a:r>
              <a:rPr lang="en-US" sz="1200" dirty="0"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1-3 glasses</a:t>
            </a:r>
          </a:p>
          <a:p>
            <a:pPr marL="342900" marR="0" lvl="0" indent="-342900">
              <a:lnSpc>
                <a:spcPts val="1500"/>
              </a:lnSpc>
              <a:spcBef>
                <a:spcPts val="0"/>
              </a:spcBef>
              <a:spcAft>
                <a:spcPts val="800"/>
              </a:spcAft>
              <a:buFont typeface="Courier New" panose="02070309020205020404" pitchFamily="49" charset="0"/>
              <a:buChar char="□"/>
            </a:pPr>
            <a:r>
              <a:rPr lang="en-US" sz="1200" dirty="0"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None</a:t>
            </a:r>
          </a:p>
          <a:p>
            <a:pPr>
              <a:lnSpc>
                <a:spcPts val="1500"/>
              </a:lnSpc>
              <a:spcAft>
                <a:spcPts val="800"/>
              </a:spcAft>
            </a:pPr>
            <a:r>
              <a:rPr lang="en-US" sz="1200" dirty="0"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200" dirty="0">
              <a:effectLst/>
              <a:latin typeface="Montserra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7"/>
          <p:cNvSpPr txBox="1">
            <a:spLocks noChangeArrowheads="1"/>
          </p:cNvSpPr>
          <p:nvPr/>
        </p:nvSpPr>
        <p:spPr bwMode="auto">
          <a:xfrm rot="-5400000">
            <a:off x="1125152" y="4807537"/>
            <a:ext cx="1407298" cy="443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2794" tIns="21397" rIns="42794" bIns="21397">
            <a:spAutoFit/>
          </a:bodyPr>
          <a:lstStyle/>
          <a:p>
            <a:pPr algn="ctr" eaLnBrk="1" hangingPunct="1"/>
            <a:r>
              <a:rPr lang="en-US" altLang="en-US" sz="2600" dirty="0">
                <a:solidFill>
                  <a:schemeClr val="bg1"/>
                </a:solidFill>
                <a:latin typeface="Montserrat" pitchFamily="2" charset="0"/>
              </a:rPr>
              <a:t>PREPARE</a:t>
            </a:r>
            <a:endParaRPr lang="tr-TR" altLang="en-US" sz="2600" b="1" dirty="0">
              <a:solidFill>
                <a:schemeClr val="bg1"/>
              </a:solidFill>
              <a:latin typeface="Montserra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27879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20165</TotalTime>
  <Words>981</Words>
  <Application>Microsoft Office PowerPoint</Application>
  <PresentationFormat>Custom</PresentationFormat>
  <Paragraphs>172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Courier New</vt:lpstr>
      <vt:lpstr>Montserrat</vt:lpstr>
      <vt:lpstr>Montserrat Medium</vt:lpstr>
      <vt:lpstr>Montserrat SemiBold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2447</cp:revision>
  <dcterms:created xsi:type="dcterms:W3CDTF">2014-09-26T10:57:37Z</dcterms:created>
  <dcterms:modified xsi:type="dcterms:W3CDTF">2025-03-03T19:23:20Z</dcterms:modified>
</cp:coreProperties>
</file>