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800" r:id="rId2"/>
    <p:sldId id="912" r:id="rId3"/>
    <p:sldId id="881" r:id="rId4"/>
    <p:sldId id="892" r:id="rId5"/>
    <p:sldId id="886" r:id="rId6"/>
    <p:sldId id="943" r:id="rId7"/>
    <p:sldId id="954" r:id="rId8"/>
    <p:sldId id="1000" r:id="rId9"/>
    <p:sldId id="1002" r:id="rId10"/>
    <p:sldId id="1003" r:id="rId11"/>
    <p:sldId id="1004" r:id="rId12"/>
  </p:sldIdLst>
  <p:sldSz cx="7772400" cy="10058400"/>
  <p:notesSz cx="6858000" cy="9144000"/>
  <p:defaultTextStyle>
    <a:defPPr>
      <a:defRPr lang="en-US"/>
    </a:defPPr>
    <a:lvl1pPr algn="l" defTabSz="855878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27939" indent="-213970" algn="l" defTabSz="855878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855878" indent="-427939" algn="l" defTabSz="855878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283818" indent="-641909" algn="l" defTabSz="855878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711757" indent="-855878" algn="l" defTabSz="855878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1069848" algn="l" defTabSz="427939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1283818" algn="l" defTabSz="427939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1497787" algn="l" defTabSz="427939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1711757" algn="l" defTabSz="427939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A4A3A4"/>
          </p15:clr>
        </p15:guide>
        <p15:guide id="2" orient="horz" pos="4608">
          <p15:clr>
            <a:srgbClr val="A4A3A4"/>
          </p15:clr>
        </p15:guide>
        <p15:guide id="3" pos="1584">
          <p15:clr>
            <a:srgbClr val="A4A3A4"/>
          </p15:clr>
        </p15:guide>
        <p15:guide id="4" pos="44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664E"/>
    <a:srgbClr val="CD5746"/>
    <a:srgbClr val="51AEB3"/>
    <a:srgbClr val="BCC8C8"/>
    <a:srgbClr val="91A05D"/>
    <a:srgbClr val="ADC26F"/>
    <a:srgbClr val="BD4C5B"/>
    <a:srgbClr val="DB5764"/>
    <a:srgbClr val="48999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E7054E-2F18-4E6F-AE17-FAA60D6CD1BB}" v="1" dt="2019-02-12T22:53:23.2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1" autoAdjust="0"/>
    <p:restoredTop sz="95353" autoAdjust="0"/>
  </p:normalViewPr>
  <p:slideViewPr>
    <p:cSldViewPr snapToObjects="1" showGuides="1">
      <p:cViewPr>
        <p:scale>
          <a:sx n="95" d="100"/>
          <a:sy n="95" d="100"/>
        </p:scale>
        <p:origin x="788" y="-2168"/>
      </p:cViewPr>
      <p:guideLst>
        <p:guide orient="horz" pos="576"/>
        <p:guide orient="horz" pos="4608"/>
        <p:guide pos="1584"/>
        <p:guide pos="44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Objects="1" showGuides="1"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598B2B-551C-4F10-80B6-3494F80347D7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D18BD9-3198-42CD-B53C-9C19EA73D3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391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13970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27939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41909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855878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069848" algn="l" defTabSz="42793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283818" algn="l" defTabSz="42793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497787" algn="l" defTabSz="42793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711757" algn="l" defTabSz="42793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D18BD9-3198-42CD-B53C-9C19EA73D39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189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7200" y="457200"/>
            <a:ext cx="6858000" cy="9144000"/>
          </a:xfrm>
          <a:prstGeom prst="rect">
            <a:avLst/>
          </a:prstGeom>
          <a:noFill/>
          <a:ln w="317500">
            <a:solidFill>
              <a:srgbClr val="E766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794" tIns="21397" rIns="42794" bIns="2139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D8B4A-63EA-49EB-8A51-2AAB39E1EB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33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rot="10800000">
            <a:off x="0" y="0"/>
            <a:ext cx="1828800" cy="10058400"/>
          </a:xfrm>
          <a:prstGeom prst="rect">
            <a:avLst/>
          </a:prstGeom>
          <a:solidFill>
            <a:srgbClr val="E766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794" tIns="21397" rIns="42794" bIns="2139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" name="Rectangle 2"/>
          <p:cNvSpPr/>
          <p:nvPr userDrawn="1"/>
        </p:nvSpPr>
        <p:spPr>
          <a:xfrm rot="10800000">
            <a:off x="1485901" y="2743198"/>
            <a:ext cx="685800" cy="4572001"/>
          </a:xfrm>
          <a:prstGeom prst="rect">
            <a:avLst/>
          </a:prstGeom>
          <a:solidFill>
            <a:srgbClr val="CD57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794" tIns="21397" rIns="42794" bIns="2139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7E409-C3D2-4A37-993F-CF0BAD8B52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29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534353" y="535517"/>
            <a:ext cx="6703695" cy="194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794" tIns="21397" rIns="42794" bIns="21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Master heading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794" tIns="21397" rIns="42794" bIns="21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Sub Heading 1</a:t>
            </a:r>
          </a:p>
          <a:p>
            <a:pPr lvl="1"/>
            <a:r>
              <a:rPr lang="en-US" altLang="en-US"/>
              <a:t>Sub Heading 2</a:t>
            </a:r>
          </a:p>
          <a:p>
            <a:pPr lvl="2"/>
            <a:r>
              <a:rPr lang="en-US" altLang="en-US"/>
              <a:t>Body Heading</a:t>
            </a:r>
          </a:p>
          <a:p>
            <a:pPr lvl="3"/>
            <a:r>
              <a:rPr lang="en-US" altLang="en-US"/>
              <a:t>Body </a:t>
            </a:r>
          </a:p>
          <a:p>
            <a:pPr lvl="4"/>
            <a:r>
              <a:rPr lang="en-US" altLang="en-US"/>
              <a:t>Size 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wrap="square" lIns="42794" tIns="21397" rIns="42794" bIns="21397" numCol="1" anchor="ctr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D92234-AF6E-4279-878A-AE19F4342A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61" r:id="rId2"/>
  </p:sldLayoutIdLst>
  <p:txStyles>
    <p:titleStyle>
      <a:lvl1pPr algn="l" defTabSz="85587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Montserrat" pitchFamily="2" charset="77"/>
          <a:ea typeface="+mj-ea"/>
          <a:cs typeface="+mj-cs"/>
        </a:defRPr>
      </a:lvl1pPr>
      <a:lvl2pPr algn="l" defTabSz="85587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Montserrat" pitchFamily="2" charset="0"/>
        </a:defRPr>
      </a:lvl2pPr>
      <a:lvl3pPr algn="l" defTabSz="85587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Montserrat" pitchFamily="2" charset="0"/>
        </a:defRPr>
      </a:lvl3pPr>
      <a:lvl4pPr algn="l" defTabSz="85587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Montserrat" pitchFamily="2" charset="0"/>
        </a:defRPr>
      </a:lvl4pPr>
      <a:lvl5pPr algn="l" defTabSz="85587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Montserrat" pitchFamily="2" charset="0"/>
        </a:defRPr>
      </a:lvl5pPr>
      <a:lvl6pPr marL="213970" algn="l" defTabSz="855878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</a:defRPr>
      </a:lvl6pPr>
      <a:lvl7pPr marL="427939" algn="l" defTabSz="855878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</a:defRPr>
      </a:lvl7pPr>
      <a:lvl8pPr marL="641909" algn="l" defTabSz="855878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</a:defRPr>
      </a:lvl8pPr>
      <a:lvl9pPr marL="855878" algn="l" defTabSz="855878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13970" indent="-213970" algn="l" defTabSz="855878" rtl="0" eaLnBrk="0" fontAlgn="base" hangingPunct="0">
        <a:lnSpc>
          <a:spcPct val="90000"/>
        </a:lnSpc>
        <a:spcBef>
          <a:spcPts val="936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41909" indent="-213970" algn="l" defTabSz="855878" rtl="0" eaLnBrk="0" fontAlgn="base" hangingPunct="0">
        <a:lnSpc>
          <a:spcPct val="90000"/>
        </a:lnSpc>
        <a:spcBef>
          <a:spcPts val="468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069848" indent="-213970" algn="l" defTabSz="855878" rtl="0" eaLnBrk="0" fontAlgn="base" hangingPunct="0">
        <a:lnSpc>
          <a:spcPct val="90000"/>
        </a:lnSpc>
        <a:spcBef>
          <a:spcPts val="46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497787" indent="-213970" algn="l" defTabSz="855878" rtl="0" eaLnBrk="0" fontAlgn="base" hangingPunct="0">
        <a:lnSpc>
          <a:spcPct val="90000"/>
        </a:lnSpc>
        <a:spcBef>
          <a:spcPts val="468"/>
        </a:spcBef>
        <a:spcAft>
          <a:spcPct val="0"/>
        </a:spcAft>
        <a:buFont typeface="Arial" charset="0"/>
        <a:buChar char="•"/>
        <a:defRPr sz="9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1925726" indent="-213970" algn="l" defTabSz="855878" rtl="0" eaLnBrk="0" fontAlgn="base" hangingPunct="0">
        <a:lnSpc>
          <a:spcPct val="90000"/>
        </a:lnSpc>
        <a:spcBef>
          <a:spcPts val="468"/>
        </a:spcBef>
        <a:spcAft>
          <a:spcPct val="0"/>
        </a:spcAft>
        <a:buFont typeface="Arial" charset="0"/>
        <a:buChar char="•"/>
        <a:defRPr sz="7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353666" indent="-213970" algn="l" defTabSz="855878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81605" indent="-213970" algn="l" defTabSz="855878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09544" indent="-213970" algn="l" defTabSz="855878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37483" indent="-213970" algn="l" defTabSz="855878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7939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5878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3818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1757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9696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7635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95574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23514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8"/>
          <p:cNvSpPr txBox="1">
            <a:spLocks noChangeArrowheads="1"/>
          </p:cNvSpPr>
          <p:nvPr/>
        </p:nvSpPr>
        <p:spPr bwMode="auto">
          <a:xfrm>
            <a:off x="-76200" y="5035924"/>
            <a:ext cx="7772400" cy="1551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794" tIns="21397" rIns="42794" bIns="21397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en-US" sz="7000" b="1" dirty="0">
                <a:latin typeface="Montserrat SemiBold" pitchFamily="2" charset="0"/>
              </a:rPr>
              <a:t>6</a:t>
            </a:r>
            <a:r>
              <a:rPr lang="tr-TR" altLang="en-US" sz="7000" b="1" dirty="0">
                <a:latin typeface="Montserrat SemiBold" pitchFamily="2" charset="0"/>
              </a:rPr>
              <a:t> MONTHS</a:t>
            </a:r>
          </a:p>
          <a:p>
            <a:pPr algn="ctr" eaLnBrk="1" hangingPunct="1"/>
            <a:r>
              <a:rPr lang="en-US" altLang="en-US" sz="2800" dirty="0">
                <a:latin typeface="Montserrat Medium" pitchFamily="2" charset="0"/>
              </a:rPr>
              <a:t>TO </a:t>
            </a:r>
            <a:r>
              <a:rPr lang="tr-TR" altLang="en-US" sz="2800" dirty="0">
                <a:latin typeface="Montserrat Medium" pitchFamily="2" charset="0"/>
              </a:rPr>
              <a:t>GREAT HEALTH</a:t>
            </a:r>
          </a:p>
        </p:txBody>
      </p:sp>
      <p:sp>
        <p:nvSpPr>
          <p:cNvPr id="3" name="TextBox 10"/>
          <p:cNvSpPr txBox="1">
            <a:spLocks noChangeArrowheads="1"/>
          </p:cNvSpPr>
          <p:nvPr/>
        </p:nvSpPr>
        <p:spPr bwMode="auto">
          <a:xfrm>
            <a:off x="820924" y="8839761"/>
            <a:ext cx="2164665" cy="466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3276"/>
              </a:lnSpc>
            </a:pPr>
            <a:r>
              <a:rPr lang="en-US" altLang="en-US" sz="2400" dirty="0">
                <a:solidFill>
                  <a:srgbClr val="BCC8C8"/>
                </a:solidFill>
                <a:latin typeface="Montserrat" pitchFamily="2" charset="0"/>
              </a:rPr>
              <a:t>Prepare</a:t>
            </a:r>
            <a:endParaRPr lang="tr-TR" altLang="en-US" sz="2400" dirty="0">
              <a:solidFill>
                <a:srgbClr val="BCC8C8"/>
              </a:solidFill>
              <a:latin typeface="Montserrat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CEA0C8-AF86-4A97-8D14-84DC648522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577" y="1758322"/>
            <a:ext cx="3063246" cy="285903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4648200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Wellness Assessment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2438400" y="1828800"/>
            <a:ext cx="4953000" cy="7107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FRUITS AND VEGETABLES: How may servings of fruits and vegetables do you eat daily? (A serving is: 1 cup fresh, </a:t>
            </a:r>
            <a:b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1/2 cup cooked, 1 medium fruit, or 3/4 cup juice)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One or less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Two daily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Three daily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Four daily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Five or more daily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spc="-8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How many 8 ounce portions of a soft drink do you drink each day?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None or rarely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1-2 portions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3-5 portions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6 or more portions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often do you eat "junk" snack foods between meals? </a:t>
            </a:r>
            <a:b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(Ex. pastries, candy, ice cream, cookies)</a:t>
            </a:r>
            <a:endParaRPr lang="en-US" sz="1200" b="1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Three or more times per day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Once or twice per day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A few times per week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Seldom or never 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How many hours of sleep do you get on average?</a:t>
            </a:r>
            <a:endParaRPr lang="en-US" sz="1200" b="1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Less than 6 hours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6-7 hours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7-8 hours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8 or more hours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Do you have any limitations in exercising? </a:t>
            </a:r>
            <a:b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(arthritis, back injury, sprained ankle, etc.)</a:t>
            </a:r>
            <a:endParaRPr lang="en-US" sz="1200" b="1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Yes ____________________________________________</a:t>
            </a:r>
            <a:r>
              <a:rPr lang="en-US" sz="1200" dirty="0">
                <a:latin typeface="Montserrat"/>
              </a:rPr>
              <a:t>_______</a:t>
            </a: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endParaRPr lang="en-US" sz="1200" dirty="0">
              <a:effectLst/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327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ChangeArrowheads="1"/>
          </p:cNvSpPr>
          <p:nvPr/>
        </p:nvSpPr>
        <p:spPr bwMode="auto">
          <a:xfrm>
            <a:off x="2505075" y="988346"/>
            <a:ext cx="4657725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Wellness Assessment</a:t>
            </a:r>
          </a:p>
        </p:txBody>
      </p:sp>
      <p:sp>
        <p:nvSpPr>
          <p:cNvPr id="7" name="object 4"/>
          <p:cNvSpPr txBox="1"/>
          <p:nvPr/>
        </p:nvSpPr>
        <p:spPr>
          <a:xfrm>
            <a:off x="2505075" y="1828800"/>
            <a:ext cx="4581525" cy="3048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944" defTabSz="42793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Montserrat" panose="00000500000000000000" pitchFamily="2" charset="0"/>
                <a:cs typeface="Arial"/>
              </a:rPr>
              <a:t>Questions, comments or concerns for my Coach</a:t>
            </a:r>
          </a:p>
        </p:txBody>
      </p:sp>
      <p:sp>
        <p:nvSpPr>
          <p:cNvPr id="9" name="Rectangle 8"/>
          <p:cNvSpPr/>
          <p:nvPr/>
        </p:nvSpPr>
        <p:spPr>
          <a:xfrm>
            <a:off x="2505074" y="2133600"/>
            <a:ext cx="4581525" cy="6934200"/>
          </a:xfrm>
          <a:prstGeom prst="rect">
            <a:avLst/>
          </a:prstGeom>
          <a:solidFill>
            <a:srgbClr val="E7664E">
              <a:alpha val="23137"/>
            </a:srgb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42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4724401" y="457200"/>
            <a:ext cx="2133600" cy="42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ts val="3276"/>
              </a:lnSpc>
            </a:pPr>
            <a:r>
              <a:rPr lang="en-US" altLang="en-US" sz="2000" dirty="0">
                <a:solidFill>
                  <a:srgbClr val="BCC8C8"/>
                </a:solidFill>
                <a:latin typeface="Montserrat" pitchFamily="2" charset="0"/>
              </a:rPr>
              <a:t>Keeping Track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200400" y="2759248"/>
            <a:ext cx="2428617" cy="4688547"/>
            <a:chOff x="3551311" y="2206043"/>
            <a:chExt cx="2428617" cy="4688547"/>
          </a:xfrm>
        </p:grpSpPr>
        <p:sp>
          <p:nvSpPr>
            <p:cNvPr id="9" name="TextBox 8"/>
            <p:cNvSpPr txBox="1"/>
            <p:nvPr/>
          </p:nvSpPr>
          <p:spPr>
            <a:xfrm>
              <a:off x="3924417" y="2206043"/>
              <a:ext cx="1596453" cy="597210"/>
            </a:xfrm>
            <a:prstGeom prst="rect">
              <a:avLst/>
            </a:prstGeom>
            <a:noFill/>
          </p:spPr>
          <p:txBody>
            <a:bodyPr wrap="none" lIns="42794" tIns="21397" rIns="42794" bIns="21397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FORMS</a:t>
              </a:r>
              <a:endParaRPr lang="tr-TR" sz="3600" dirty="0">
                <a:solidFill>
                  <a:schemeClr val="bg2">
                    <a:lumMod val="25000"/>
                  </a:schemeClr>
                </a:solidFill>
                <a:latin typeface="Montserrat" panose="00000500000000000000" pitchFamily="50" charset="-94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343400" y="2951995"/>
              <a:ext cx="1636528" cy="3890419"/>
            </a:xfrm>
            <a:prstGeom prst="rect">
              <a:avLst/>
            </a:prstGeom>
            <a:noFill/>
          </p:spPr>
          <p:txBody>
            <a:bodyPr wrap="none" lIns="42794" tIns="21397" rIns="42794" bIns="21397">
              <a:spAutoFit/>
            </a:bodyPr>
            <a:lstStyle/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Agreement</a:t>
              </a:r>
            </a:p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Session Plan</a:t>
              </a:r>
            </a:p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Session Schedule</a:t>
              </a:r>
            </a:p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Journal</a:t>
              </a:r>
            </a:p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Wish List</a:t>
              </a:r>
            </a:p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Health History</a:t>
              </a: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3551311" y="3004171"/>
              <a:ext cx="334889" cy="3890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2794" tIns="21397" rIns="42794" bIns="21397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5000"/>
                </a:lnSpc>
              </a:pPr>
              <a:r>
                <a:rPr lang="tr-TR" altLang="en-US" dirty="0">
                  <a:solidFill>
                    <a:srgbClr val="BCC8C8"/>
                  </a:solidFill>
                  <a:latin typeface="Montserrat" pitchFamily="2" charset="0"/>
                </a:rPr>
                <a:t>1</a:t>
              </a:r>
              <a:endParaRPr lang="en-US" altLang="en-US" dirty="0">
                <a:solidFill>
                  <a:srgbClr val="BCC8C8"/>
                </a:solidFill>
                <a:latin typeface="Montserrat" pitchFamily="2" charset="0"/>
              </a:endParaRPr>
            </a:p>
            <a:p>
              <a:pPr algn="ctr" eaLnBrk="1" hangingPunct="1">
                <a:lnSpc>
                  <a:spcPts val="5000"/>
                </a:lnSpc>
              </a:pPr>
              <a:r>
                <a:rPr lang="en-US" altLang="en-US" dirty="0">
                  <a:solidFill>
                    <a:srgbClr val="BCC8C8"/>
                  </a:solidFill>
                  <a:latin typeface="Montserrat" pitchFamily="2" charset="0"/>
                </a:rPr>
                <a:t>2</a:t>
              </a:r>
            </a:p>
            <a:p>
              <a:pPr algn="ctr" eaLnBrk="1" hangingPunct="1">
                <a:lnSpc>
                  <a:spcPts val="5000"/>
                </a:lnSpc>
              </a:pPr>
              <a:r>
                <a:rPr lang="en-US" altLang="en-US" dirty="0">
                  <a:solidFill>
                    <a:srgbClr val="BCC8C8"/>
                  </a:solidFill>
                  <a:latin typeface="Montserrat" pitchFamily="2" charset="0"/>
                </a:rPr>
                <a:t>3</a:t>
              </a:r>
            </a:p>
            <a:p>
              <a:pPr algn="ctr" eaLnBrk="1" hangingPunct="1">
                <a:lnSpc>
                  <a:spcPts val="5000"/>
                </a:lnSpc>
              </a:pPr>
              <a:r>
                <a:rPr lang="en-US" altLang="en-US" dirty="0">
                  <a:solidFill>
                    <a:srgbClr val="BCC8C8"/>
                  </a:solidFill>
                  <a:latin typeface="Montserrat" pitchFamily="2" charset="0"/>
                </a:rPr>
                <a:t>4</a:t>
              </a:r>
            </a:p>
            <a:p>
              <a:pPr algn="ctr" eaLnBrk="1" hangingPunct="1">
                <a:lnSpc>
                  <a:spcPts val="5000"/>
                </a:lnSpc>
              </a:pPr>
              <a:r>
                <a:rPr lang="en-US" altLang="en-US" dirty="0">
                  <a:solidFill>
                    <a:srgbClr val="BCC8C8"/>
                  </a:solidFill>
                  <a:latin typeface="Montserrat" pitchFamily="2" charset="0"/>
                </a:rPr>
                <a:t>5</a:t>
              </a:r>
            </a:p>
            <a:p>
              <a:pPr algn="ctr" eaLnBrk="1" hangingPunct="1">
                <a:lnSpc>
                  <a:spcPts val="5000"/>
                </a:lnSpc>
              </a:pPr>
              <a:r>
                <a:rPr lang="en-US" altLang="en-US" dirty="0">
                  <a:solidFill>
                    <a:srgbClr val="BCC8C8"/>
                  </a:solidFill>
                  <a:latin typeface="Montserrat" pitchFamily="2" charset="0"/>
                </a:rPr>
                <a:t>6</a:t>
              </a:r>
            </a:p>
          </p:txBody>
        </p:sp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653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3"/>
          <p:cNvSpPr txBox="1">
            <a:spLocks noChangeArrowheads="1"/>
          </p:cNvSpPr>
          <p:nvPr/>
        </p:nvSpPr>
        <p:spPr bwMode="auto">
          <a:xfrm>
            <a:off x="2514600" y="1371600"/>
            <a:ext cx="4800600" cy="74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228600">
              <a:lnSpc>
                <a:spcPts val="1400"/>
              </a:lnSpc>
              <a:spcAft>
                <a:spcPts val="281"/>
              </a:spcAft>
              <a:tabLst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This agreement between						and			                             will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continue for         months at a	      month rate of $	 	       , totaling $	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due and payable at the time of this agreement. The service provided is health coaching and lifestyle medicine.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This coaching will address specific health behavior goals.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time agreement is as per the attached Session Schedule.</a:t>
            </a:r>
          </a:p>
          <a:p>
            <a:pPr>
              <a:lnSpc>
                <a:spcPts val="1400"/>
              </a:lnSpc>
            </a:pPr>
            <a:endParaRPr lang="en-US" alt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>
              <a:lnSpc>
                <a:spcPts val="1400"/>
              </a:lnSpc>
              <a:spcAft>
                <a:spcPts val="281"/>
              </a:spcAft>
            </a:pPr>
            <a:r>
              <a:rPr lang="en-US" altLang="en-US" sz="1000" b="1" spc="-40" dirty="0">
                <a:solidFill>
                  <a:srgbClr val="000000"/>
                </a:solidFill>
                <a:latin typeface="Montserrat"/>
                <a:cs typeface="Arial" charset="0"/>
              </a:rPr>
              <a:t>Roles and Responsibilities: </a:t>
            </a:r>
          </a:p>
          <a:p>
            <a:pPr>
              <a:lnSpc>
                <a:spcPts val="1400"/>
              </a:lnSpc>
              <a:spcAft>
                <a:spcPts val="281"/>
              </a:spcAft>
            </a:pPr>
            <a:r>
              <a:rPr lang="en-US" altLang="en-US" sz="1000" b="1" spc="-40" dirty="0">
                <a:solidFill>
                  <a:srgbClr val="000000"/>
                </a:solidFill>
                <a:latin typeface="Montserrat"/>
                <a:cs typeface="Arial" charset="0"/>
              </a:rPr>
              <a:t>Client</a:t>
            </a:r>
            <a:endParaRPr lang="en-US" alt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 marL="274320" lvl="1">
              <a:lnSpc>
                <a:spcPts val="1400"/>
              </a:lnSpc>
              <a:spcBef>
                <a:spcPts val="23"/>
              </a:spcBef>
              <a:spcAft>
                <a:spcPts val="562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client leads the session, asks for what he/she wants and lets the coach know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what is working and not working in the coaching relationship.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client defines, clarifies and commits to specific action steps.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client gives 24 hours notice in case of appointment reschedule.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client takes responsibility for own actions.</a:t>
            </a:r>
          </a:p>
          <a:p>
            <a:pPr>
              <a:lnSpc>
                <a:spcPts val="1400"/>
              </a:lnSpc>
            </a:pPr>
            <a:endParaRPr lang="en-US" altLang="en-US" sz="1000" spc="-40" dirty="0">
              <a:solidFill>
                <a:srgbClr val="000000"/>
              </a:solidFill>
              <a:latin typeface="Montserrat"/>
            </a:endParaRPr>
          </a:p>
          <a:p>
            <a:pPr>
              <a:lnSpc>
                <a:spcPts val="1400"/>
              </a:lnSpc>
              <a:spcAft>
                <a:spcPts val="281"/>
              </a:spcAft>
            </a:pPr>
            <a:r>
              <a:rPr lang="en-US" altLang="en-US" sz="1000" b="1" spc="-40" dirty="0">
                <a:solidFill>
                  <a:srgbClr val="000000"/>
                </a:solidFill>
                <a:latin typeface="Montserrat"/>
                <a:cs typeface="Arial" charset="0"/>
              </a:rPr>
              <a:t>Canaan Vibes LLC</a:t>
            </a:r>
            <a:endParaRPr lang="en-US" alt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supports the client in his/her goals, action steps and outcomes.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supports the client in defining and clarifying action steps.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asks questions to assess the level of client commitment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to the actions.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tracks the client’s progress.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discusses options and possibilities while the client does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work.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respects the client’s willingness to be truthful and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keeps all information confidential and private.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endParaRPr lang="en-US" alt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 marL="5944">
              <a:lnSpc>
                <a:spcPts val="1400"/>
              </a:lnSpc>
              <a:spcAft>
                <a:spcPts val="281"/>
              </a:spcAft>
              <a:defRPr/>
            </a:pPr>
            <a:r>
              <a:rPr lang="en-US" sz="1000" b="1" spc="-40" dirty="0">
                <a:solidFill>
                  <a:srgbClr val="000000"/>
                </a:solidFill>
                <a:latin typeface="Montserrat"/>
                <a:cs typeface="Arial"/>
              </a:rPr>
              <a:t>Both Coach and Client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  <a:defRPr/>
            </a:pPr>
            <a:r>
              <a:rPr 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Both the coach and the client make calls and appointments on time.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  <a:defRPr/>
            </a:pPr>
            <a:r>
              <a:rPr 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Both the coach and the client commit to principles of accountability, </a:t>
            </a:r>
            <a:br>
              <a:rPr 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honesty and respect.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  <a:defRPr/>
            </a:pPr>
            <a:endParaRPr 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>
              <a:spcAft>
                <a:spcPts val="281"/>
              </a:spcAft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I have read and agree to the provisions of this Canaan Vibes LLC Health Coaching Agreement. </a:t>
            </a:r>
          </a:p>
          <a:p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This agreement contains all the terms and provisions applicable within.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  <a:defRPr/>
            </a:pPr>
            <a:endParaRPr 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endParaRPr lang="en-US" alt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 rot="-5400000">
            <a:off x="758065" y="4807537"/>
            <a:ext cx="2141474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 AGREEMENT </a:t>
            </a:r>
          </a:p>
        </p:txBody>
      </p:sp>
      <p:sp>
        <p:nvSpPr>
          <p:cNvPr id="20" name="object 3"/>
          <p:cNvSpPr txBox="1">
            <a:spLocks noChangeArrowheads="1"/>
          </p:cNvSpPr>
          <p:nvPr/>
        </p:nvSpPr>
        <p:spPr bwMode="auto">
          <a:xfrm>
            <a:off x="2518650" y="9327552"/>
            <a:ext cx="1193522" cy="28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Print Name</a:t>
            </a:r>
          </a:p>
        </p:txBody>
      </p:sp>
      <p:sp>
        <p:nvSpPr>
          <p:cNvPr id="21" name="object 10"/>
          <p:cNvSpPr>
            <a:spLocks/>
          </p:cNvSpPr>
          <p:nvPr/>
        </p:nvSpPr>
        <p:spPr bwMode="auto">
          <a:xfrm>
            <a:off x="2298567" y="9288147"/>
            <a:ext cx="1569661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2" name="object 5"/>
          <p:cNvSpPr txBox="1">
            <a:spLocks noChangeArrowheads="1"/>
          </p:cNvSpPr>
          <p:nvPr/>
        </p:nvSpPr>
        <p:spPr bwMode="auto">
          <a:xfrm>
            <a:off x="6206492" y="9314340"/>
            <a:ext cx="373004" cy="28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Date</a:t>
            </a:r>
          </a:p>
        </p:txBody>
      </p:sp>
      <p:sp>
        <p:nvSpPr>
          <p:cNvPr id="23" name="object 12"/>
          <p:cNvSpPr>
            <a:spLocks/>
          </p:cNvSpPr>
          <p:nvPr/>
        </p:nvSpPr>
        <p:spPr bwMode="auto">
          <a:xfrm>
            <a:off x="6019800" y="9278542"/>
            <a:ext cx="664903" cy="36750"/>
          </a:xfrm>
          <a:custGeom>
            <a:avLst/>
            <a:gdLst>
              <a:gd name="T0" fmla="*/ 0 w 1678234"/>
              <a:gd name="T1" fmla="*/ 0 h 50033"/>
              <a:gd name="T2" fmla="*/ 2085010 w 1678234"/>
              <a:gd name="T3" fmla="*/ 0 h 5003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78234" h="50033">
                <a:moveTo>
                  <a:pt x="0" y="0"/>
                </a:moveTo>
                <a:lnTo>
                  <a:pt x="1678234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4" name="object 4"/>
          <p:cNvSpPr txBox="1">
            <a:spLocks noChangeArrowheads="1"/>
          </p:cNvSpPr>
          <p:nvPr/>
        </p:nvSpPr>
        <p:spPr bwMode="auto">
          <a:xfrm>
            <a:off x="4364596" y="9323356"/>
            <a:ext cx="1029324" cy="28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Signature</a:t>
            </a:r>
          </a:p>
        </p:txBody>
      </p:sp>
      <p:sp>
        <p:nvSpPr>
          <p:cNvPr id="39" name="object 10"/>
          <p:cNvSpPr>
            <a:spLocks/>
          </p:cNvSpPr>
          <p:nvPr/>
        </p:nvSpPr>
        <p:spPr bwMode="auto">
          <a:xfrm>
            <a:off x="4069140" y="9289259"/>
            <a:ext cx="1569660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40" name="TextBox 10"/>
          <p:cNvSpPr txBox="1">
            <a:spLocks noChangeArrowheads="1"/>
          </p:cNvSpPr>
          <p:nvPr/>
        </p:nvSpPr>
        <p:spPr bwMode="auto">
          <a:xfrm>
            <a:off x="4648200" y="457200"/>
            <a:ext cx="2438400" cy="42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ts val="3276"/>
              </a:lnSpc>
            </a:pPr>
            <a:r>
              <a:rPr lang="en-US" altLang="en-US" sz="2000" spc="-40" dirty="0">
                <a:solidFill>
                  <a:srgbClr val="000000"/>
                </a:solidFill>
                <a:latin typeface="Montserrat"/>
                <a:cs typeface="Arial" charset="0"/>
              </a:rPr>
              <a:t>Canaan Vibes LLC</a:t>
            </a:r>
            <a:endParaRPr lang="en-US" altLang="en-US" sz="2000" dirty="0">
              <a:solidFill>
                <a:srgbClr val="BCC8C8"/>
              </a:solidFill>
              <a:latin typeface="Montserrat" pitchFamily="2" charset="0"/>
            </a:endParaRPr>
          </a:p>
        </p:txBody>
      </p:sp>
      <p:sp>
        <p:nvSpPr>
          <p:cNvPr id="41" name="object 10"/>
          <p:cNvSpPr>
            <a:spLocks/>
          </p:cNvSpPr>
          <p:nvPr/>
        </p:nvSpPr>
        <p:spPr bwMode="auto">
          <a:xfrm>
            <a:off x="3861504" y="1500526"/>
            <a:ext cx="1091496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42" name="object 10"/>
          <p:cNvSpPr>
            <a:spLocks/>
          </p:cNvSpPr>
          <p:nvPr/>
        </p:nvSpPr>
        <p:spPr bwMode="auto">
          <a:xfrm>
            <a:off x="5299652" y="1500526"/>
            <a:ext cx="1223008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43" name="object 10"/>
          <p:cNvSpPr>
            <a:spLocks/>
          </p:cNvSpPr>
          <p:nvPr/>
        </p:nvSpPr>
        <p:spPr bwMode="auto">
          <a:xfrm>
            <a:off x="3198442" y="1679575"/>
            <a:ext cx="177060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44" name="object 10"/>
          <p:cNvSpPr>
            <a:spLocks/>
          </p:cNvSpPr>
          <p:nvPr/>
        </p:nvSpPr>
        <p:spPr bwMode="auto">
          <a:xfrm>
            <a:off x="4088309" y="1679575"/>
            <a:ext cx="177060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45" name="object 10"/>
          <p:cNvSpPr>
            <a:spLocks/>
          </p:cNvSpPr>
          <p:nvPr/>
        </p:nvSpPr>
        <p:spPr bwMode="auto">
          <a:xfrm>
            <a:off x="5145376" y="1679575"/>
            <a:ext cx="493424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46" name="object 10"/>
          <p:cNvSpPr>
            <a:spLocks/>
          </p:cNvSpPr>
          <p:nvPr/>
        </p:nvSpPr>
        <p:spPr bwMode="auto">
          <a:xfrm>
            <a:off x="6283366" y="1652338"/>
            <a:ext cx="650834" cy="126911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object 7"/>
          <p:cNvSpPr txBox="1">
            <a:spLocks noChangeArrowheads="1"/>
          </p:cNvSpPr>
          <p:nvPr/>
        </p:nvSpPr>
        <p:spPr bwMode="auto">
          <a:xfrm>
            <a:off x="2514600" y="1905000"/>
            <a:ext cx="4800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defTabSz="427939" eaLnBrk="1" hangingPunct="1">
              <a:lnSpc>
                <a:spcPts val="6000"/>
              </a:lnSpc>
              <a:spcAft>
                <a:spcPts val="0"/>
              </a:spcAft>
            </a:pPr>
            <a:r>
              <a:rPr lang="en-US" sz="1600" b="1" u="sng" dirty="0">
                <a:latin typeface="Montserrat"/>
              </a:rPr>
              <a:t>3 Month Program #2</a:t>
            </a:r>
            <a:endParaRPr lang="en-US" sz="1600" dirty="0">
              <a:solidFill>
                <a:srgbClr val="51AEB3"/>
              </a:solidFill>
              <a:latin typeface="Montserrat" pitchFamily="2" charset="0"/>
              <a:cs typeface="Arial" charset="0"/>
            </a:endParaRPr>
          </a:p>
          <a:p>
            <a:pPr defTabSz="427939" eaLnBrk="1" hangingPunct="1">
              <a:lnSpc>
                <a:spcPts val="6000"/>
              </a:lnSpc>
            </a:pPr>
            <a:r>
              <a:rPr lang="en-US" altLang="en-US" sz="1600" dirty="0">
                <a:solidFill>
                  <a:srgbClr val="E7664E"/>
                </a:solidFill>
                <a:latin typeface="Montserrat" pitchFamily="2" charset="0"/>
                <a:cs typeface="Arial" charset="0"/>
              </a:rPr>
              <a:t>SESSION 7 - Food Preparation</a:t>
            </a:r>
          </a:p>
          <a:p>
            <a:pPr defTabSz="427939" eaLnBrk="1" hangingPunct="1">
              <a:lnSpc>
                <a:spcPts val="6000"/>
              </a:lnSpc>
            </a:pPr>
            <a:r>
              <a:rPr lang="en-US" altLang="en-US" sz="1600" dirty="0">
                <a:solidFill>
                  <a:srgbClr val="CD5746"/>
                </a:solidFill>
                <a:latin typeface="Montserrat" pitchFamily="2" charset="0"/>
                <a:cs typeface="Arial" charset="0"/>
              </a:rPr>
              <a:t>SESSION 8 </a:t>
            </a:r>
            <a:r>
              <a:rPr lang="en-US" altLang="en-US" sz="1600" spc="-80" dirty="0">
                <a:solidFill>
                  <a:srgbClr val="CD5746"/>
                </a:solidFill>
                <a:latin typeface="Montserrat" pitchFamily="2" charset="0"/>
                <a:cs typeface="Arial" charset="0"/>
              </a:rPr>
              <a:t>- Your Environment - Communication </a:t>
            </a:r>
          </a:p>
          <a:p>
            <a:pPr defTabSz="427939" eaLnBrk="1" hangingPunct="1">
              <a:lnSpc>
                <a:spcPts val="6000"/>
              </a:lnSpc>
            </a:pPr>
            <a:r>
              <a:rPr lang="en-US" altLang="en-US" sz="1600" dirty="0">
                <a:solidFill>
                  <a:srgbClr val="61BEDA"/>
                </a:solidFill>
                <a:latin typeface="Montserrat" pitchFamily="2" charset="0"/>
                <a:cs typeface="Arial" charset="0"/>
              </a:rPr>
              <a:t>SESSION 9 - Self Care </a:t>
            </a:r>
          </a:p>
          <a:p>
            <a:pPr defTabSz="427939" eaLnBrk="1" hangingPunct="1">
              <a:lnSpc>
                <a:spcPts val="6000"/>
              </a:lnSpc>
            </a:pPr>
            <a:r>
              <a:rPr lang="en-US" altLang="en-US" sz="1600" dirty="0">
                <a:solidFill>
                  <a:srgbClr val="59B0C1"/>
                </a:solidFill>
                <a:latin typeface="Montserrat" pitchFamily="2" charset="0"/>
                <a:cs typeface="Arial" charset="0"/>
              </a:rPr>
              <a:t>SESSION  10 - Relationships</a:t>
            </a:r>
          </a:p>
          <a:p>
            <a:pPr defTabSz="427939" eaLnBrk="1" hangingPunct="1">
              <a:lnSpc>
                <a:spcPts val="6000"/>
              </a:lnSpc>
            </a:pPr>
            <a:r>
              <a:rPr lang="en-US" altLang="en-US" sz="1600" dirty="0">
                <a:solidFill>
                  <a:srgbClr val="81E5D3"/>
                </a:solidFill>
                <a:latin typeface="Montserrat" pitchFamily="2" charset="0"/>
                <a:cs typeface="Arial" charset="0"/>
              </a:rPr>
              <a:t>SESSION  11 - Eating Out/Travel</a:t>
            </a:r>
          </a:p>
          <a:p>
            <a:pPr defTabSz="427939" eaLnBrk="1" hangingPunct="1">
              <a:lnSpc>
                <a:spcPts val="6000"/>
              </a:lnSpc>
            </a:pPr>
            <a:r>
              <a:rPr lang="en-US" altLang="en-US" sz="1600" dirty="0">
                <a:solidFill>
                  <a:srgbClr val="6DBEAD"/>
                </a:solidFill>
                <a:latin typeface="Montserrat" pitchFamily="2" charset="0"/>
                <a:cs typeface="Arial" charset="0"/>
              </a:rPr>
              <a:t>SESSION  12 - Assessment</a:t>
            </a:r>
          </a:p>
        </p:txBody>
      </p:sp>
      <p:sp>
        <p:nvSpPr>
          <p:cNvPr id="15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3198808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Sessions 7-12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5"/>
          <p:cNvSpPr txBox="1">
            <a:spLocks noChangeArrowheads="1"/>
          </p:cNvSpPr>
          <p:nvPr/>
        </p:nvSpPr>
        <p:spPr bwMode="auto">
          <a:xfrm>
            <a:off x="2518649" y="5715952"/>
            <a:ext cx="4567951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27939" eaLnBrk="1" hangingPunct="1">
              <a:lnSpc>
                <a:spcPts val="1900"/>
              </a:lnSpc>
              <a:spcAft>
                <a:spcPts val="0"/>
              </a:spcAft>
            </a:pP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Health Coach</a:t>
            </a:r>
            <a:b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</a:b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Phone Number</a:t>
            </a:r>
            <a:b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</a:b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Best Time to Call</a:t>
            </a:r>
            <a:b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</a:b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Email</a:t>
            </a:r>
            <a:endParaRPr lang="en-US" altLang="en-US" sz="1000" u="sng" dirty="0">
              <a:solidFill>
                <a:srgbClr val="000000"/>
              </a:solidFill>
              <a:latin typeface="Montserrat" pitchFamily="2" charset="0"/>
              <a:cs typeface="Arial" charset="0"/>
            </a:endParaRPr>
          </a:p>
          <a:p>
            <a:pPr defTabSz="427939" eaLnBrk="1" hangingPunct="1">
              <a:lnSpc>
                <a:spcPts val="1400"/>
              </a:lnSpc>
              <a:spcBef>
                <a:spcPts val="18"/>
              </a:spcBef>
            </a:pPr>
            <a:endParaRPr lang="en-US" altLang="en-US" sz="1000" dirty="0">
              <a:solidFill>
                <a:srgbClr val="000000"/>
              </a:solidFill>
            </a:endParaRPr>
          </a:p>
          <a:p>
            <a:pPr defTabSz="427939" eaLnBrk="1" hangingPunct="1">
              <a:lnSpc>
                <a:spcPts val="1400"/>
              </a:lnSpc>
            </a:pPr>
            <a:endParaRPr lang="en-US" altLang="en-US" sz="1000" dirty="0">
              <a:solidFill>
                <a:srgbClr val="000000"/>
              </a:solidFill>
            </a:endParaRPr>
          </a:p>
          <a:p>
            <a:pPr defTabSz="427939" eaLnBrk="1" hangingPunct="1">
              <a:lnSpc>
                <a:spcPts val="1400"/>
              </a:lnSpc>
            </a:pP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I agree to the dates and times listed above and understand that if </a:t>
            </a:r>
            <a:b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</a:b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I do not cancel 24 hours in advance, I will be charged for the session.</a:t>
            </a:r>
          </a:p>
        </p:txBody>
      </p:sp>
      <p:graphicFrame>
        <p:nvGraphicFramePr>
          <p:cNvPr id="20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53238"/>
              </p:ext>
            </p:extLst>
          </p:nvPr>
        </p:nvGraphicFramePr>
        <p:xfrm>
          <a:off x="2514602" y="2057403"/>
          <a:ext cx="4571998" cy="3124191"/>
        </p:xfrm>
        <a:graphic>
          <a:graphicData uri="http://schemas.openxmlformats.org/drawingml/2006/table">
            <a:tbl>
              <a:tblPr firstRow="1" bandRow="1"/>
              <a:tblGrid>
                <a:gridCol w="1523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778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Session</a:t>
                      </a:r>
                      <a:r>
                        <a:rPr sz="1200" spc="-3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D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a</a:t>
                      </a:r>
                      <a:r>
                        <a:rPr sz="1200" spc="5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t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e</a:t>
                      </a:r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72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Session</a:t>
                      </a:r>
                      <a:r>
                        <a:rPr sz="1200" spc="-55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 T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i</a:t>
                      </a:r>
                      <a:r>
                        <a:rPr sz="1200" spc="-1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m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e</a:t>
                      </a:r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72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Session</a:t>
                      </a:r>
                      <a:r>
                        <a:rPr sz="1200" spc="-55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 T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i</a:t>
                      </a:r>
                      <a:r>
                        <a:rPr sz="1200" spc="5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t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le</a:t>
                      </a:r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569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69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68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569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569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569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" name="TextBox 10"/>
          <p:cNvSpPr txBox="1">
            <a:spLocks noChangeArrowheads="1"/>
          </p:cNvSpPr>
          <p:nvPr/>
        </p:nvSpPr>
        <p:spPr bwMode="auto">
          <a:xfrm>
            <a:off x="3458665" y="457200"/>
            <a:ext cx="3627935" cy="466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ts val="3276"/>
              </a:lnSpc>
            </a:pPr>
            <a:r>
              <a:rPr lang="en-US" altLang="en-US" sz="2000" dirty="0">
                <a:solidFill>
                  <a:srgbClr val="BCC8C8"/>
                </a:solidFill>
                <a:latin typeface="Montserrat" pitchFamily="2" charset="0"/>
              </a:rPr>
              <a:t>Plan Ahead for Success</a:t>
            </a:r>
          </a:p>
        </p:txBody>
      </p:sp>
      <p:sp>
        <p:nvSpPr>
          <p:cNvPr id="32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3839057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Session Schedule</a:t>
            </a:r>
          </a:p>
        </p:txBody>
      </p:sp>
      <p:sp>
        <p:nvSpPr>
          <p:cNvPr id="33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34" name="object 3"/>
          <p:cNvSpPr txBox="1">
            <a:spLocks noChangeArrowheads="1"/>
          </p:cNvSpPr>
          <p:nvPr/>
        </p:nvSpPr>
        <p:spPr bwMode="auto">
          <a:xfrm>
            <a:off x="2514600" y="8171746"/>
            <a:ext cx="1193522" cy="28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Print Name</a:t>
            </a:r>
          </a:p>
        </p:txBody>
      </p:sp>
      <p:sp>
        <p:nvSpPr>
          <p:cNvPr id="35" name="object 10"/>
          <p:cNvSpPr>
            <a:spLocks/>
          </p:cNvSpPr>
          <p:nvPr/>
        </p:nvSpPr>
        <p:spPr bwMode="auto">
          <a:xfrm>
            <a:off x="2518648" y="8154352"/>
            <a:ext cx="1569661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36" name="object 5"/>
          <p:cNvSpPr txBox="1">
            <a:spLocks noChangeArrowheads="1"/>
          </p:cNvSpPr>
          <p:nvPr/>
        </p:nvSpPr>
        <p:spPr bwMode="auto">
          <a:xfrm>
            <a:off x="6202442" y="8158534"/>
            <a:ext cx="373004" cy="28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Date</a:t>
            </a:r>
          </a:p>
        </p:txBody>
      </p:sp>
      <p:sp>
        <p:nvSpPr>
          <p:cNvPr id="37" name="object 12"/>
          <p:cNvSpPr>
            <a:spLocks/>
          </p:cNvSpPr>
          <p:nvPr/>
        </p:nvSpPr>
        <p:spPr bwMode="auto">
          <a:xfrm>
            <a:off x="6206492" y="8154352"/>
            <a:ext cx="664903" cy="36750"/>
          </a:xfrm>
          <a:custGeom>
            <a:avLst/>
            <a:gdLst>
              <a:gd name="T0" fmla="*/ 0 w 1678234"/>
              <a:gd name="T1" fmla="*/ 0 h 50033"/>
              <a:gd name="T2" fmla="*/ 2085010 w 1678234"/>
              <a:gd name="T3" fmla="*/ 0 h 5003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78234" h="50033">
                <a:moveTo>
                  <a:pt x="0" y="0"/>
                </a:moveTo>
                <a:lnTo>
                  <a:pt x="1678234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38" name="object 4"/>
          <p:cNvSpPr txBox="1">
            <a:spLocks noChangeArrowheads="1"/>
          </p:cNvSpPr>
          <p:nvPr/>
        </p:nvSpPr>
        <p:spPr bwMode="auto">
          <a:xfrm>
            <a:off x="4360546" y="8167550"/>
            <a:ext cx="1029324" cy="28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Signature</a:t>
            </a:r>
          </a:p>
        </p:txBody>
      </p:sp>
      <p:sp>
        <p:nvSpPr>
          <p:cNvPr id="39" name="object 10"/>
          <p:cNvSpPr>
            <a:spLocks/>
          </p:cNvSpPr>
          <p:nvPr/>
        </p:nvSpPr>
        <p:spPr bwMode="auto">
          <a:xfrm>
            <a:off x="4360546" y="8154352"/>
            <a:ext cx="1569660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40" name="object 10"/>
          <p:cNvSpPr>
            <a:spLocks/>
          </p:cNvSpPr>
          <p:nvPr/>
        </p:nvSpPr>
        <p:spPr bwMode="auto">
          <a:xfrm>
            <a:off x="3455878" y="5897284"/>
            <a:ext cx="2259122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41" name="object 10"/>
          <p:cNvSpPr>
            <a:spLocks/>
          </p:cNvSpPr>
          <p:nvPr/>
        </p:nvSpPr>
        <p:spPr bwMode="auto">
          <a:xfrm>
            <a:off x="3550444" y="6141402"/>
            <a:ext cx="2164556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42" name="object 10"/>
          <p:cNvSpPr>
            <a:spLocks/>
          </p:cNvSpPr>
          <p:nvPr/>
        </p:nvSpPr>
        <p:spPr bwMode="auto">
          <a:xfrm>
            <a:off x="3657600" y="6385362"/>
            <a:ext cx="2057400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43" name="object 10"/>
          <p:cNvSpPr>
            <a:spLocks/>
          </p:cNvSpPr>
          <p:nvPr/>
        </p:nvSpPr>
        <p:spPr bwMode="auto">
          <a:xfrm>
            <a:off x="2971800" y="6629400"/>
            <a:ext cx="2743200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3839057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Daily Journal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736310"/>
              </p:ext>
            </p:extLst>
          </p:nvPr>
        </p:nvGraphicFramePr>
        <p:xfrm>
          <a:off x="2516191" y="1828800"/>
          <a:ext cx="4570409" cy="7333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7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Thoughts, feelings, intuitions (spiritual, family, inspirational)</a:t>
                      </a: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99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Gratitude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98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Goals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17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Action Steps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17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Joy,</a:t>
                      </a:r>
                      <a:r>
                        <a:rPr lang="en-US" sz="1100" baseline="0" dirty="0">
                          <a:latin typeface="Montserrat"/>
                        </a:rPr>
                        <a:t> Laughter, </a:t>
                      </a:r>
                      <a:br>
                        <a:rPr lang="en-US" sz="1100" baseline="0" dirty="0">
                          <a:latin typeface="Montserrat"/>
                        </a:rPr>
                      </a:br>
                      <a:r>
                        <a:rPr lang="en-US" sz="1100" baseline="0" dirty="0">
                          <a:latin typeface="Montserrat"/>
                        </a:rPr>
                        <a:t>Play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baseline="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61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Fitness</a:t>
                      </a:r>
                      <a:r>
                        <a:rPr lang="en-US" sz="1100" baseline="0" dirty="0">
                          <a:latin typeface="Montserrat"/>
                        </a:rPr>
                        <a:t> Plans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baseline="0" dirty="0">
                        <a:latin typeface="Montserrat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738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Meals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Water/Liquids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Vegetables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Fruits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Healthy</a:t>
                      </a:r>
                      <a:r>
                        <a:rPr lang="en-US" sz="1100" baseline="0" dirty="0">
                          <a:latin typeface="Montserrat"/>
                        </a:rPr>
                        <a:t> Fats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baseline="0" dirty="0">
                          <a:latin typeface="Montserrat"/>
                        </a:rPr>
                        <a:t>Protein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baseline="0" dirty="0">
                          <a:latin typeface="Montserrat"/>
                        </a:rPr>
                        <a:t>Whole Grains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baseline="0" dirty="0">
                          <a:latin typeface="Montserrat"/>
                        </a:rPr>
                        <a:t>Supplements</a:t>
                      </a: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764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Progress </a:t>
                      </a:r>
                      <a:br>
                        <a:rPr lang="en-US" sz="1100" dirty="0">
                          <a:latin typeface="Montserrat"/>
                        </a:rPr>
                      </a:br>
                      <a:r>
                        <a:rPr lang="en-US" sz="1100" dirty="0">
                          <a:latin typeface="Montserrat"/>
                        </a:rPr>
                        <a:t>(3</a:t>
                      </a:r>
                      <a:r>
                        <a:rPr lang="en-US" sz="1100" baseline="0" dirty="0">
                          <a:latin typeface="Montserrat"/>
                        </a:rPr>
                        <a:t> things </a:t>
                      </a:r>
                      <a:br>
                        <a:rPr lang="en-US" sz="1100" baseline="0" dirty="0">
                          <a:latin typeface="Montserrat"/>
                        </a:rPr>
                      </a:br>
                      <a:r>
                        <a:rPr lang="en-US" sz="1100" baseline="0" dirty="0">
                          <a:latin typeface="Montserrat"/>
                        </a:rPr>
                        <a:t>you did well yesterday and 1 thing you will do better tomorrow)</a:t>
                      </a: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419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4"/>
          <p:cNvSpPr txBox="1"/>
          <p:nvPr/>
        </p:nvSpPr>
        <p:spPr>
          <a:xfrm>
            <a:off x="2514600" y="1676400"/>
            <a:ext cx="4571999" cy="990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944" defTabSz="427939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latin typeface="Montserrat" panose="00000500000000000000" pitchFamily="2" charset="0"/>
                <a:cs typeface="Arial"/>
              </a:rPr>
              <a:t>Congratulations on embarking on your first personalized health and nutrition program!</a:t>
            </a:r>
          </a:p>
          <a:p>
            <a:pPr marL="5944" defTabSz="427939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Montserrat" panose="00000500000000000000" pitchFamily="2" charset="0"/>
              <a:cs typeface="Arial"/>
            </a:endParaRPr>
          </a:p>
          <a:p>
            <a:pPr marL="5944" defTabSz="427939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latin typeface="Montserrat" panose="00000500000000000000" pitchFamily="2" charset="0"/>
                <a:cs typeface="Arial"/>
              </a:rPr>
              <a:t>Please take a few minutes to jot down some of the things you would like to work on in the next 3 months.</a:t>
            </a:r>
          </a:p>
        </p:txBody>
      </p:sp>
      <p:graphicFrame>
        <p:nvGraphicFramePr>
          <p:cNvPr id="11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736860"/>
              </p:ext>
            </p:extLst>
          </p:nvPr>
        </p:nvGraphicFramePr>
        <p:xfrm>
          <a:off x="2514599" y="2743200"/>
          <a:ext cx="4571999" cy="5867400"/>
        </p:xfrm>
        <a:graphic>
          <a:graphicData uri="http://schemas.openxmlformats.org/drawingml/2006/table">
            <a:tbl>
              <a:tblPr firstRow="1" bandRow="1"/>
              <a:tblGrid>
                <a:gridCol w="381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0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spc="-5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10</a:t>
                      </a:r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3839057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Wish List</a:t>
            </a: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02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A2FD5643-97DA-4FDE-8000-C82D174185E9}"/>
              </a:ext>
            </a:extLst>
          </p:cNvPr>
          <p:cNvSpPr txBox="1"/>
          <p:nvPr/>
        </p:nvSpPr>
        <p:spPr>
          <a:xfrm>
            <a:off x="2514600" y="1828800"/>
            <a:ext cx="4648200" cy="3048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944" defTabSz="42793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Montserrat" panose="00000500000000000000" pitchFamily="2" charset="0"/>
                <a:cs typeface="Arial"/>
              </a:rPr>
              <a:t>Please complete this form and email it to your health coach before your first meeting.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162DE4C3-639E-440D-84F6-47FE1AD6D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988346"/>
            <a:ext cx="4724400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 panose="00000700000000000000" pitchFamily="2" charset="0"/>
              </a:rPr>
              <a:t>Wellness Assessment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42903A0-057C-4FF2-9580-F414F2236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53223"/>
              </p:ext>
            </p:extLst>
          </p:nvPr>
        </p:nvGraphicFramePr>
        <p:xfrm>
          <a:off x="2438400" y="2362200"/>
          <a:ext cx="4724400" cy="6985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2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818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Name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 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______________________________  Date ____ /____ /____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Email Address ________________________________ ____________</a:t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Gender ______________   </a:t>
                      </a:r>
                      <a:r>
                        <a:rPr lang="en-US" sz="1200" dirty="0">
                          <a:latin typeface="Montserrat"/>
                        </a:rPr>
                        <a:t>Birthdate 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</a:t>
                      </a:r>
                      <a:r>
                        <a:rPr lang="en-US" sz="1200" dirty="0">
                          <a:latin typeface="Montserrat"/>
                        </a:rPr>
                        <a:t>_____  </a:t>
                      </a:r>
                      <a:br>
                        <a:rPr lang="en-US" sz="1200" dirty="0">
                          <a:latin typeface="Montserrat"/>
                        </a:rPr>
                      </a:br>
                      <a:r>
                        <a:rPr lang="en-US" sz="1200" dirty="0">
                          <a:latin typeface="Montserrat"/>
                        </a:rPr>
                        <a:t>Weight</a:t>
                      </a:r>
                      <a:r>
                        <a:rPr lang="en-US" sz="1200" baseline="0" dirty="0">
                          <a:latin typeface="Montserrat"/>
                        </a:rPr>
                        <a:t> 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</a:t>
                      </a:r>
                      <a:r>
                        <a:rPr lang="en-US" sz="1200" baseline="0" dirty="0">
                          <a:latin typeface="Montserrat"/>
                        </a:rPr>
                        <a:t>__  Height 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</a:t>
                      </a:r>
                      <a:r>
                        <a:rPr lang="en-US" sz="1200" baseline="0" dirty="0">
                          <a:latin typeface="Montserrat"/>
                        </a:rPr>
                        <a:t>__</a:t>
                      </a:r>
                      <a:endParaRPr lang="en-US" sz="1200" dirty="0">
                        <a:latin typeface="Montserrat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spc="-20" dirty="0">
                          <a:latin typeface="Montserrat"/>
                        </a:rPr>
                        <a:t>Does your physician know you are working with</a:t>
                      </a:r>
                      <a:r>
                        <a:rPr lang="en-US" sz="1200" spc="-20" baseline="0" dirty="0">
                          <a:latin typeface="Montserrat"/>
                        </a:rPr>
                        <a:t> me?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</a:t>
                      </a:r>
                      <a:r>
                        <a:rPr lang="en-US" sz="1200" dirty="0">
                          <a:latin typeface="Montserrat"/>
                        </a:rPr>
                        <a:t>__</a:t>
                      </a:r>
                    </a:p>
                    <a:p>
                      <a:pPr marL="0" marR="0" indent="0" algn="l" defTabSz="777202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Montserrat"/>
                        </a:rPr>
                        <a:t>Date of last Physical_____________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</a:t>
                      </a:r>
                      <a:r>
                        <a:rPr lang="en-US" sz="1200" dirty="0">
                          <a:latin typeface="Montserrat"/>
                        </a:rPr>
                        <a:t>______________</a:t>
                      </a:r>
                    </a:p>
                    <a:p>
                      <a:pPr marL="0" marR="0" indent="0" algn="l" defTabSz="777202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0" dirty="0">
                          <a:latin typeface="Montserrat"/>
                        </a:rPr>
                        <a:t>Are you taking any</a:t>
                      </a:r>
                      <a:r>
                        <a:rPr lang="en-US" sz="1200" spc="0" baseline="0" dirty="0">
                          <a:latin typeface="Montserrat"/>
                        </a:rPr>
                        <a:t> Vitamin supplements? </a:t>
                      </a:r>
                      <a:r>
                        <a:rPr lang="en-US" sz="1200" spc="0" dirty="0">
                          <a:latin typeface="Montserrat"/>
                        </a:rPr>
                        <a:t>Please List    </a:t>
                      </a:r>
                      <a:r>
                        <a:rPr lang="en-US" sz="1200" dirty="0">
                          <a:latin typeface="Montserrat"/>
                        </a:rPr>
                        <a:t>______________________________________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_____________</a:t>
                      </a:r>
                      <a:r>
                        <a:rPr lang="en-US" sz="1200" dirty="0">
                          <a:latin typeface="Montserrat"/>
                        </a:rPr>
                        <a:t>________</a:t>
                      </a:r>
                      <a:br>
                        <a:rPr lang="en-US" sz="1200" dirty="0">
                          <a:latin typeface="Montserrat"/>
                        </a:rPr>
                      </a:br>
                      <a:r>
                        <a:rPr lang="en-US" sz="1200" dirty="0">
                          <a:latin typeface="Montserrat"/>
                        </a:rPr>
                        <a:t>___________________________________________________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</a:t>
                      </a:r>
                      <a:endParaRPr lang="en-US" sz="1200" dirty="0">
                        <a:latin typeface="Montserrat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dirty="0">
                          <a:latin typeface="Montserrat"/>
                        </a:rPr>
                        <a:t>Do you smoke? 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</a:t>
                      </a:r>
                      <a:r>
                        <a:rPr lang="en-US" sz="1200" dirty="0">
                          <a:latin typeface="Montserrat"/>
                        </a:rPr>
                        <a:t>  </a:t>
                      </a:r>
                      <a:r>
                        <a:rPr lang="en-US" sz="1200" b="0" dirty="0">
                          <a:latin typeface="Montserrat"/>
                        </a:rPr>
                        <a:t>If yes, how long?__</a:t>
                      </a:r>
                      <a:r>
                        <a:rPr lang="en-US" sz="1200" dirty="0">
                          <a:latin typeface="Montserrat"/>
                        </a:rPr>
                        <a:t>__</a:t>
                      </a:r>
                      <a:r>
                        <a:rPr lang="en-US" sz="1200" b="0" dirty="0">
                          <a:latin typeface="Montserrat"/>
                        </a:rPr>
                        <a:t>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</a:t>
                      </a:r>
                      <a:r>
                        <a:rPr lang="en-US" sz="1200" b="0" dirty="0">
                          <a:latin typeface="Montserrat"/>
                        </a:rPr>
                        <a:t>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dirty="0">
                          <a:latin typeface="Montserrat"/>
                        </a:rPr>
                        <a:t>Do you feel healthy? 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</a:t>
                      </a:r>
                      <a:r>
                        <a:rPr lang="en-US" sz="1200" dirty="0">
                          <a:latin typeface="Montserrat"/>
                        </a:rPr>
                        <a:t>___   </a:t>
                      </a:r>
                      <a:br>
                        <a:rPr lang="en-US" sz="1200" dirty="0">
                          <a:latin typeface="Montserrat"/>
                        </a:rPr>
                      </a:br>
                      <a:r>
                        <a:rPr lang="en-US" sz="1200" dirty="0">
                          <a:latin typeface="Montserrat"/>
                        </a:rPr>
                        <a:t>Explain</a:t>
                      </a:r>
                      <a:r>
                        <a:rPr lang="en-US" sz="1200" baseline="0" dirty="0">
                          <a:latin typeface="Montserrat"/>
                        </a:rPr>
                        <a:t>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</a:t>
                      </a:r>
                      <a:r>
                        <a:rPr lang="en-US" sz="1200" baseline="0" dirty="0">
                          <a:latin typeface="Montserrat"/>
                        </a:rPr>
                        <a:t>_</a:t>
                      </a:r>
                      <a:r>
                        <a:rPr lang="en-US" sz="1200" dirty="0">
                          <a:latin typeface="Montserrat"/>
                        </a:rPr>
                        <a:t>____</a:t>
                      </a:r>
                      <a:r>
                        <a:rPr lang="en-US" sz="1200" baseline="0" dirty="0">
                          <a:latin typeface="Montserrat"/>
                        </a:rPr>
                        <a:t>__</a:t>
                      </a:r>
                      <a:r>
                        <a:rPr lang="en-US" sz="1200" dirty="0">
                          <a:latin typeface="Montserrat"/>
                        </a:rPr>
                        <a:t>__________________________________________________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_____________</a:t>
                      </a:r>
                      <a:r>
                        <a:rPr lang="en-US" sz="1200" dirty="0">
                          <a:latin typeface="Montserrat"/>
                        </a:rPr>
                        <a:t>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dirty="0">
                          <a:latin typeface="Montserrat"/>
                        </a:rPr>
                        <a:t>Are you happy with your weight?__________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</a:t>
                      </a:r>
                      <a:r>
                        <a:rPr lang="en-US" sz="1200" dirty="0">
                          <a:latin typeface="Montserrat"/>
                        </a:rPr>
                        <a:t>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dirty="0">
                          <a:latin typeface="Montserrat"/>
                        </a:rPr>
                        <a:t>Are</a:t>
                      </a:r>
                      <a:r>
                        <a:rPr lang="en-US" sz="1200" baseline="0" dirty="0">
                          <a:latin typeface="Montserrat"/>
                        </a:rPr>
                        <a:t> you taking any medications? 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</a:t>
                      </a:r>
                      <a:r>
                        <a:rPr lang="en-US" sz="1200" baseline="0" dirty="0">
                          <a:latin typeface="Montserrat"/>
                        </a:rPr>
                        <a:t>__  </a:t>
                      </a:r>
                      <a:br>
                        <a:rPr lang="en-US" sz="1200" baseline="0" dirty="0">
                          <a:latin typeface="Montserrat"/>
                        </a:rPr>
                      </a:br>
                      <a:r>
                        <a:rPr lang="en-US" sz="1200" baseline="0" dirty="0">
                          <a:latin typeface="Montserrat"/>
                        </a:rPr>
                        <a:t>Please List: </a:t>
                      </a:r>
                      <a:r>
                        <a:rPr lang="en-US" sz="1200" dirty="0">
                          <a:latin typeface="Montserrat"/>
                        </a:rPr>
                        <a:t>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</a:t>
                      </a:r>
                      <a:r>
                        <a:rPr lang="en-US" sz="1200" dirty="0">
                          <a:latin typeface="Montserrat"/>
                        </a:rPr>
                        <a:t>_____________________________________ _____________________________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_____________</a:t>
                      </a:r>
                      <a:r>
                        <a:rPr lang="en-US" sz="1200" dirty="0">
                          <a:latin typeface="Montserrat"/>
                        </a:rPr>
                        <a:t>______________________________________________________________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_____________</a:t>
                      </a:r>
                      <a:r>
                        <a:rPr lang="en-US" sz="1200" dirty="0">
                          <a:latin typeface="Montserrat"/>
                        </a:rPr>
                        <a:t>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dirty="0">
                          <a:latin typeface="Montserrat"/>
                        </a:rPr>
                        <a:t>How often do you drink alcohol? 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</a:t>
                      </a:r>
                      <a:r>
                        <a:rPr lang="en-US" sz="1200" dirty="0">
                          <a:latin typeface="Montserrat"/>
                        </a:rPr>
                        <a:t>_______</a:t>
                      </a:r>
                    </a:p>
                  </a:txBody>
                  <a:tcPr marL="89715" marR="89715" marT="44857" marB="4485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704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4648200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Wellness Assessment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2438400" y="1828800"/>
            <a:ext cx="4724400" cy="7068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 want to address the following areas with my coach: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Improved energy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Increase physical activity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Lose weight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Maintain weight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Improve eating habits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Improve health risks or medical conditions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Reduce need for medication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Improve sleep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Manage stress better or reduce stress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Improve life/work/school balance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How often are you physically active each week? </a:t>
            </a:r>
            <a:b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(continuously moving your body for 15+ minutes)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6-7 times per week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4-5 times per week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2-3 times per week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1 or fewer times per week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How often do you eat breakfast each week? </a:t>
            </a:r>
            <a:b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(Just coffee does not count)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Every day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Most mornings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2-3 times per week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Almost never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How many 8 ounce glasses of water do you drink a day?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6 or more glasses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4-5 glasses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1-3 glasses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787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20087</TotalTime>
  <Words>984</Words>
  <Application>Microsoft Office PowerPoint</Application>
  <PresentationFormat>Custom</PresentationFormat>
  <Paragraphs>172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Montserrat</vt:lpstr>
      <vt:lpstr>Montserrat Medium</vt:lpstr>
      <vt:lpstr>Montserrat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2446</cp:revision>
  <dcterms:created xsi:type="dcterms:W3CDTF">2014-09-26T10:57:37Z</dcterms:created>
  <dcterms:modified xsi:type="dcterms:W3CDTF">2025-03-03T19:17:17Z</dcterms:modified>
</cp:coreProperties>
</file>