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17"/>
  </p:notesMasterIdLst>
  <p:sldIdLst>
    <p:sldId id="293" r:id="rId2"/>
    <p:sldId id="295" r:id="rId3"/>
    <p:sldId id="303" r:id="rId4"/>
    <p:sldId id="309" r:id="rId5"/>
    <p:sldId id="315" r:id="rId6"/>
    <p:sldId id="306" r:id="rId7"/>
    <p:sldId id="316" r:id="rId8"/>
    <p:sldId id="317" r:id="rId9"/>
    <p:sldId id="318" r:id="rId10"/>
    <p:sldId id="305" r:id="rId11"/>
    <p:sldId id="314" r:id="rId12"/>
    <p:sldId id="304" r:id="rId13"/>
    <p:sldId id="302" r:id="rId14"/>
    <p:sldId id="319" r:id="rId15"/>
    <p:sldId id="294" r:id="rId16"/>
  </p:sldIdLst>
  <p:sldSz cx="7772400" cy="10058400"/>
  <p:notesSz cx="6858000" cy="9144000"/>
  <p:embeddedFontLst>
    <p:embeddedFont>
      <p:font typeface="Helvetica Neue" panose="020B0604020202020204" charset="0"/>
      <p:regular r:id="rId18"/>
      <p:bold r:id="rId19"/>
      <p:italic r:id="rId20"/>
      <p:boldItalic r:id="rId21"/>
    </p:embeddedFont>
    <p:embeddedFont>
      <p:font typeface="Lato" panose="020F0502020204030203" pitchFamily="34" charset="0"/>
      <p:regular r:id="rId22"/>
      <p:bold r:id="rId23"/>
      <p:italic r:id="rId24"/>
      <p:boldItalic r:id="rId25"/>
    </p:embeddedFont>
    <p:embeddedFont>
      <p:font typeface="Montserrat Light" panose="00000400000000000000" pitchFamily="2"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144" userDrawn="1">
          <p15:clr>
            <a:srgbClr val="A4A3A4"/>
          </p15:clr>
        </p15:guide>
        <p15:guide id="2" pos="1094" userDrawn="1">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6" roundtripDataSignature="AMtx7mi4yHL48Tky/kj9Djj0usJSxfb57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6CF"/>
    <a:srgbClr val="DAD1CA"/>
    <a:srgbClr val="E1DAD4"/>
    <a:srgbClr val="DEE2E3"/>
    <a:srgbClr val="DAD5C4"/>
    <a:srgbClr val="06401F"/>
    <a:srgbClr val="7C9E39"/>
    <a:srgbClr val="DBDECD"/>
    <a:srgbClr val="E4E7CD"/>
    <a:srgbClr val="AD56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8F0BD35-4857-43CB-8953-C92D09AE181D}">
  <a:tblStyle styleId="{08F0BD35-4857-43CB-8953-C92D09AE181D}" styleName="Table_0">
    <a:wholeTbl>
      <a:tcTxStyle b="off" i="off">
        <a:font>
          <a:latin typeface="Helvetica"/>
          <a:ea typeface="Helvetica"/>
          <a:cs typeface="Helvetica"/>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3" d="100"/>
          <a:sy n="43" d="100"/>
        </p:scale>
        <p:origin x="2140" y="48"/>
      </p:cViewPr>
      <p:guideLst>
        <p:guide orient="horz" pos="3144"/>
        <p:guide pos="109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68"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6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66"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69"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103438" y="685800"/>
            <a:ext cx="2651125"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SzPts val="1400"/>
              <a:buNone/>
              <a:defRPr sz="2200" b="0" i="0" u="none" strike="noStrike" cap="none">
                <a:latin typeface="Lato"/>
                <a:ea typeface="Lato"/>
                <a:cs typeface="Lato"/>
                <a:sym typeface="Lato"/>
              </a:defRPr>
            </a:lvl1pPr>
            <a:lvl2pPr marL="914400" marR="0" lvl="1" indent="-228600" algn="l" rtl="0">
              <a:lnSpc>
                <a:spcPct val="117999"/>
              </a:lnSpc>
              <a:spcBef>
                <a:spcPts val="0"/>
              </a:spcBef>
              <a:spcAft>
                <a:spcPts val="0"/>
              </a:spcAft>
              <a:buSzPts val="1400"/>
              <a:buNone/>
              <a:defRPr sz="2200" b="0" i="0" u="none" strike="noStrike" cap="none">
                <a:latin typeface="Lato"/>
                <a:ea typeface="Lato"/>
                <a:cs typeface="Lato"/>
                <a:sym typeface="Lato"/>
              </a:defRPr>
            </a:lvl2pPr>
            <a:lvl3pPr marL="1371600" marR="0" lvl="2" indent="-228600" algn="l" rtl="0">
              <a:lnSpc>
                <a:spcPct val="117999"/>
              </a:lnSpc>
              <a:spcBef>
                <a:spcPts val="0"/>
              </a:spcBef>
              <a:spcAft>
                <a:spcPts val="0"/>
              </a:spcAft>
              <a:buSzPts val="1400"/>
              <a:buNone/>
              <a:defRPr sz="2200" b="0" i="0" u="none" strike="noStrike" cap="none">
                <a:latin typeface="Lato"/>
                <a:ea typeface="Lato"/>
                <a:cs typeface="Lato"/>
                <a:sym typeface="Lato"/>
              </a:defRPr>
            </a:lvl3pPr>
            <a:lvl4pPr marL="1828800" marR="0" lvl="3" indent="-228600" algn="l" rtl="0">
              <a:lnSpc>
                <a:spcPct val="117999"/>
              </a:lnSpc>
              <a:spcBef>
                <a:spcPts val="0"/>
              </a:spcBef>
              <a:spcAft>
                <a:spcPts val="0"/>
              </a:spcAft>
              <a:buSzPts val="1400"/>
              <a:buNone/>
              <a:defRPr sz="2200" b="0" i="0" u="none" strike="noStrike" cap="none">
                <a:latin typeface="Lato"/>
                <a:ea typeface="Lato"/>
                <a:cs typeface="Lato"/>
                <a:sym typeface="Lato"/>
              </a:defRPr>
            </a:lvl4pPr>
            <a:lvl5pPr marL="2286000" marR="0" lvl="4" indent="-228600" algn="l" rtl="0">
              <a:lnSpc>
                <a:spcPct val="117999"/>
              </a:lnSpc>
              <a:spcBef>
                <a:spcPts val="0"/>
              </a:spcBef>
              <a:spcAft>
                <a:spcPts val="0"/>
              </a:spcAft>
              <a:buSzPts val="1400"/>
              <a:buNone/>
              <a:defRPr sz="2200" b="0" i="0" u="none" strike="noStrike" cap="none">
                <a:latin typeface="Lato"/>
                <a:ea typeface="Lato"/>
                <a:cs typeface="Lato"/>
                <a:sym typeface="Lato"/>
              </a:defRPr>
            </a:lvl5pPr>
            <a:lvl6pPr marL="2743200" marR="0" lvl="5" indent="-228600" algn="l" rtl="0">
              <a:lnSpc>
                <a:spcPct val="117999"/>
              </a:lnSpc>
              <a:spcBef>
                <a:spcPts val="0"/>
              </a:spcBef>
              <a:spcAft>
                <a:spcPts val="0"/>
              </a:spcAft>
              <a:buSzPts val="1400"/>
              <a:buNone/>
              <a:defRPr sz="2200" b="0" i="0" u="none" strike="noStrike" cap="none">
                <a:latin typeface="Lato"/>
                <a:ea typeface="Lato"/>
                <a:cs typeface="Lato"/>
                <a:sym typeface="Lato"/>
              </a:defRPr>
            </a:lvl6pPr>
            <a:lvl7pPr marL="3200400" marR="0" lvl="6" indent="-228600" algn="l" rtl="0">
              <a:lnSpc>
                <a:spcPct val="117999"/>
              </a:lnSpc>
              <a:spcBef>
                <a:spcPts val="0"/>
              </a:spcBef>
              <a:spcAft>
                <a:spcPts val="0"/>
              </a:spcAft>
              <a:buSzPts val="1400"/>
              <a:buNone/>
              <a:defRPr sz="2200" b="0" i="0" u="none" strike="noStrike" cap="none">
                <a:latin typeface="Lato"/>
                <a:ea typeface="Lato"/>
                <a:cs typeface="Lato"/>
                <a:sym typeface="Lato"/>
              </a:defRPr>
            </a:lvl7pPr>
            <a:lvl8pPr marL="3657600" marR="0" lvl="7" indent="-228600" algn="l" rtl="0">
              <a:lnSpc>
                <a:spcPct val="117999"/>
              </a:lnSpc>
              <a:spcBef>
                <a:spcPts val="0"/>
              </a:spcBef>
              <a:spcAft>
                <a:spcPts val="0"/>
              </a:spcAft>
              <a:buSzPts val="1400"/>
              <a:buNone/>
              <a:defRPr sz="2200" b="0" i="0" u="none" strike="noStrike" cap="none">
                <a:latin typeface="Lato"/>
                <a:ea typeface="Lato"/>
                <a:cs typeface="Lato"/>
                <a:sym typeface="Lato"/>
              </a:defRPr>
            </a:lvl8pPr>
            <a:lvl9pPr marL="4114800" marR="0" lvl="8" indent="-228600" algn="l" rtl="0">
              <a:lnSpc>
                <a:spcPct val="117999"/>
              </a:lnSpc>
              <a:spcBef>
                <a:spcPts val="0"/>
              </a:spcBef>
              <a:spcAft>
                <a:spcPts val="0"/>
              </a:spcAft>
              <a:buSzPts val="1400"/>
              <a:buNone/>
              <a:defRPr sz="2200" b="0" i="0" u="none" strike="noStrike" cap="none">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38D9C885-B90B-65D8-5E89-F138A38B77E5}"/>
            </a:ext>
          </a:extLst>
        </p:cNvPr>
        <p:cNvGrpSpPr/>
        <p:nvPr/>
      </p:nvGrpSpPr>
      <p:grpSpPr>
        <a:xfrm>
          <a:off x="0" y="0"/>
          <a:ext cx="0" cy="0"/>
          <a:chOff x="0" y="0"/>
          <a:chExt cx="0" cy="0"/>
        </a:xfrm>
      </p:grpSpPr>
      <p:sp>
        <p:nvSpPr>
          <p:cNvPr id="81" name="Google Shape;81;p1:notes">
            <a:extLst>
              <a:ext uri="{FF2B5EF4-FFF2-40B4-BE49-F238E27FC236}">
                <a16:creationId xmlns:a16="http://schemas.microsoft.com/office/drawing/2014/main" id="{B9556E5F-AA19-2A02-4ADA-688F0BB4E701}"/>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2" name="Google Shape;82;p1:notes">
            <a:extLst>
              <a:ext uri="{FF2B5EF4-FFF2-40B4-BE49-F238E27FC236}">
                <a16:creationId xmlns:a16="http://schemas.microsoft.com/office/drawing/2014/main" id="{9B5C6F45-2E3D-1BA0-A2D9-47E385B42CF7}"/>
              </a:ext>
            </a:extLst>
          </p:cNvPr>
          <p:cNvSpPr>
            <a:spLocks noGrp="1" noRot="1" noChangeAspect="1"/>
          </p:cNvSpPr>
          <p:nvPr>
            <p:ph type="sldImg" idx="2"/>
          </p:nvPr>
        </p:nvSpPr>
        <p:spPr>
          <a:xfrm>
            <a:off x="2103438" y="685800"/>
            <a:ext cx="26511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9473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38D9C885-B90B-65D8-5E89-F138A38B77E5}"/>
            </a:ext>
          </a:extLst>
        </p:cNvPr>
        <p:cNvGrpSpPr/>
        <p:nvPr/>
      </p:nvGrpSpPr>
      <p:grpSpPr>
        <a:xfrm>
          <a:off x="0" y="0"/>
          <a:ext cx="0" cy="0"/>
          <a:chOff x="0" y="0"/>
          <a:chExt cx="0" cy="0"/>
        </a:xfrm>
      </p:grpSpPr>
      <p:sp>
        <p:nvSpPr>
          <p:cNvPr id="81" name="Google Shape;81;p1:notes">
            <a:extLst>
              <a:ext uri="{FF2B5EF4-FFF2-40B4-BE49-F238E27FC236}">
                <a16:creationId xmlns:a16="http://schemas.microsoft.com/office/drawing/2014/main" id="{B9556E5F-AA19-2A02-4ADA-688F0BB4E701}"/>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2" name="Google Shape;82;p1:notes">
            <a:extLst>
              <a:ext uri="{FF2B5EF4-FFF2-40B4-BE49-F238E27FC236}">
                <a16:creationId xmlns:a16="http://schemas.microsoft.com/office/drawing/2014/main" id="{9B5C6F45-2E3D-1BA0-A2D9-47E385B42CF7}"/>
              </a:ext>
            </a:extLst>
          </p:cNvPr>
          <p:cNvSpPr>
            <a:spLocks noGrp="1" noRot="1" noChangeAspect="1"/>
          </p:cNvSpPr>
          <p:nvPr>
            <p:ph type="sldImg" idx="2"/>
          </p:nvPr>
        </p:nvSpPr>
        <p:spPr>
          <a:xfrm>
            <a:off x="2103438" y="685800"/>
            <a:ext cx="26511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7476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1" type="tx">
  <p:cSld name="TITLE_AND_BODY">
    <p:spTree>
      <p:nvGrpSpPr>
        <p:cNvPr id="1" name="Shape 9"/>
        <p:cNvGrpSpPr/>
        <p:nvPr/>
      </p:nvGrpSpPr>
      <p:grpSpPr>
        <a:xfrm>
          <a:off x="0" y="0"/>
          <a:ext cx="0" cy="0"/>
          <a:chOff x="0" y="0"/>
          <a:chExt cx="0" cy="0"/>
        </a:xfrm>
      </p:grpSpPr>
      <p:sp>
        <p:nvSpPr>
          <p:cNvPr id="10" name="Google Shape;10;p27"/>
          <p:cNvSpPr>
            <a:spLocks noGrp="1"/>
          </p:cNvSpPr>
          <p:nvPr>
            <p:ph type="pic" idx="2"/>
          </p:nvPr>
        </p:nvSpPr>
        <p:spPr>
          <a:xfrm>
            <a:off x="3885515" y="1489260"/>
            <a:ext cx="3078530" cy="7079863"/>
          </a:xfrm>
          <a:prstGeom prst="rect">
            <a:avLst/>
          </a:prstGeom>
          <a:solidFill>
            <a:schemeClr val="lt1"/>
          </a:solidFill>
          <a:ln>
            <a:noFill/>
          </a:ln>
        </p:spPr>
      </p:sp>
      <p:sp>
        <p:nvSpPr>
          <p:cNvPr id="11" name="Google Shape;11;p27"/>
          <p:cNvSpPr txBox="1">
            <a:spLocks noGrp="1"/>
          </p:cNvSpPr>
          <p:nvPr>
            <p:ph type="sldNum" idx="12"/>
          </p:nvPr>
        </p:nvSpPr>
        <p:spPr>
          <a:xfrm>
            <a:off x="3811926" y="9592734"/>
            <a:ext cx="144500" cy="1210588"/>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fld id="{00000000-1234-1234-1234-123412341234}"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40">
  <p:cSld name="1_40">
    <p:spTree>
      <p:nvGrpSpPr>
        <p:cNvPr id="1" name="Shape 69"/>
        <p:cNvGrpSpPr/>
        <p:nvPr/>
      </p:nvGrpSpPr>
      <p:grpSpPr>
        <a:xfrm>
          <a:off x="0" y="0"/>
          <a:ext cx="0" cy="0"/>
          <a:chOff x="0" y="0"/>
          <a:chExt cx="0" cy="0"/>
        </a:xfrm>
      </p:grpSpPr>
      <p:sp>
        <p:nvSpPr>
          <p:cNvPr id="70" name="Google Shape;70;p45"/>
          <p:cNvSpPr txBox="1">
            <a:spLocks noGrp="1"/>
          </p:cNvSpPr>
          <p:nvPr>
            <p:ph type="sldNum" idx="12"/>
          </p:nvPr>
        </p:nvSpPr>
        <p:spPr>
          <a:xfrm>
            <a:off x="3811926" y="9592734"/>
            <a:ext cx="144500" cy="1210588"/>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fld id="{00000000-1234-1234-1234-123412341234}" type="slidenum">
              <a:rPr lang="en-US" smtClean="0"/>
              <a:pPr/>
              <a:t>‹#›</a:t>
            </a:fld>
            <a:endParaRPr lang="en-US" dirty="0"/>
          </a:p>
        </p:txBody>
      </p:sp>
      <p:sp>
        <p:nvSpPr>
          <p:cNvPr id="71" name="Google Shape;71;p45"/>
          <p:cNvSpPr>
            <a:spLocks noGrp="1"/>
          </p:cNvSpPr>
          <p:nvPr>
            <p:ph type="pic" idx="2"/>
          </p:nvPr>
        </p:nvSpPr>
        <p:spPr>
          <a:xfrm>
            <a:off x="786059" y="5384310"/>
            <a:ext cx="2359345" cy="3373793"/>
          </a:xfrm>
          <a:prstGeom prst="rect">
            <a:avLst/>
          </a:prstGeom>
          <a:solidFill>
            <a:schemeClr val="lt1"/>
          </a:solidFill>
          <a:ln>
            <a:noFill/>
          </a:ln>
        </p:spPr>
      </p:sp>
      <p:sp>
        <p:nvSpPr>
          <p:cNvPr id="72" name="Google Shape;72;p45"/>
          <p:cNvSpPr>
            <a:spLocks noGrp="1"/>
          </p:cNvSpPr>
          <p:nvPr>
            <p:ph type="pic" idx="3"/>
          </p:nvPr>
        </p:nvSpPr>
        <p:spPr>
          <a:xfrm flipH="1">
            <a:off x="693066" y="2697412"/>
            <a:ext cx="1287029" cy="1390601"/>
          </a:xfrm>
          <a:prstGeom prst="roundRect">
            <a:avLst>
              <a:gd name="adj" fmla="val 8873"/>
            </a:avLst>
          </a:prstGeom>
          <a:solidFill>
            <a:srgbClr val="F2F2F2"/>
          </a:solidFill>
          <a:ln>
            <a:noFill/>
          </a:ln>
        </p:spPr>
      </p:sp>
      <p:sp>
        <p:nvSpPr>
          <p:cNvPr id="73" name="Google Shape;73;p45"/>
          <p:cNvSpPr>
            <a:spLocks noGrp="1"/>
          </p:cNvSpPr>
          <p:nvPr>
            <p:ph type="pic" idx="4"/>
          </p:nvPr>
        </p:nvSpPr>
        <p:spPr>
          <a:xfrm flipH="1">
            <a:off x="2502456" y="1607637"/>
            <a:ext cx="615647" cy="3049683"/>
          </a:xfrm>
          <a:prstGeom prst="roundRect">
            <a:avLst>
              <a:gd name="adj" fmla="val 10989"/>
            </a:avLst>
          </a:prstGeom>
          <a:solidFill>
            <a:srgbClr val="F2F2F2"/>
          </a:solidFill>
          <a:ln>
            <a:noFill/>
          </a:ln>
        </p:spPr>
      </p:sp>
      <p:sp>
        <p:nvSpPr>
          <p:cNvPr id="74" name="Google Shape;74;p45"/>
          <p:cNvSpPr>
            <a:spLocks noGrp="1"/>
          </p:cNvSpPr>
          <p:nvPr>
            <p:ph type="pic" idx="5"/>
          </p:nvPr>
        </p:nvSpPr>
        <p:spPr>
          <a:xfrm flipH="1">
            <a:off x="3757667" y="1580536"/>
            <a:ext cx="557629" cy="2763442"/>
          </a:xfrm>
          <a:prstGeom prst="roundRect">
            <a:avLst>
              <a:gd name="adj" fmla="val 12018"/>
            </a:avLst>
          </a:prstGeom>
          <a:solidFill>
            <a:srgbClr val="F2F2F2"/>
          </a:solidFill>
          <a:ln>
            <a:noFill/>
          </a:ln>
        </p:spPr>
      </p:sp>
      <p:sp>
        <p:nvSpPr>
          <p:cNvPr id="75" name="Google Shape;75;p45"/>
          <p:cNvSpPr>
            <a:spLocks noGrp="1"/>
          </p:cNvSpPr>
          <p:nvPr>
            <p:ph type="pic" idx="6"/>
          </p:nvPr>
        </p:nvSpPr>
        <p:spPr>
          <a:xfrm flipH="1">
            <a:off x="4668303" y="1580536"/>
            <a:ext cx="557630" cy="2763442"/>
          </a:xfrm>
          <a:prstGeom prst="roundRect">
            <a:avLst>
              <a:gd name="adj" fmla="val 12018"/>
            </a:avLst>
          </a:prstGeom>
          <a:solidFill>
            <a:srgbClr val="F2F2F2"/>
          </a:solidFill>
          <a:ln>
            <a:noFill/>
          </a:ln>
        </p:spPr>
      </p:sp>
      <p:sp>
        <p:nvSpPr>
          <p:cNvPr id="76" name="Google Shape;76;p45"/>
          <p:cNvSpPr>
            <a:spLocks noGrp="1"/>
          </p:cNvSpPr>
          <p:nvPr>
            <p:ph type="pic" idx="7"/>
          </p:nvPr>
        </p:nvSpPr>
        <p:spPr>
          <a:xfrm flipH="1">
            <a:off x="5745577" y="1904170"/>
            <a:ext cx="362435" cy="990570"/>
          </a:xfrm>
          <a:prstGeom prst="roundRect">
            <a:avLst>
              <a:gd name="adj" fmla="val 17376"/>
            </a:avLst>
          </a:prstGeom>
          <a:solidFill>
            <a:srgbClr val="F2F2F2"/>
          </a:solidFill>
          <a:ln>
            <a:noFill/>
          </a:ln>
        </p:spPr>
      </p:sp>
      <p:sp>
        <p:nvSpPr>
          <p:cNvPr id="77" name="Google Shape;77;p45"/>
          <p:cNvSpPr>
            <a:spLocks noGrp="1"/>
          </p:cNvSpPr>
          <p:nvPr>
            <p:ph type="pic" idx="8"/>
          </p:nvPr>
        </p:nvSpPr>
        <p:spPr>
          <a:xfrm flipH="1">
            <a:off x="6589989" y="1895989"/>
            <a:ext cx="362435" cy="990570"/>
          </a:xfrm>
          <a:prstGeom prst="roundRect">
            <a:avLst>
              <a:gd name="adj" fmla="val 17376"/>
            </a:avLst>
          </a:prstGeom>
          <a:solidFill>
            <a:srgbClr val="F2F2F2"/>
          </a:solidFill>
          <a:ln>
            <a:noFill/>
          </a:ln>
        </p:spPr>
      </p:sp>
      <p:sp>
        <p:nvSpPr>
          <p:cNvPr id="78" name="Google Shape;78;p45"/>
          <p:cNvSpPr>
            <a:spLocks noGrp="1"/>
          </p:cNvSpPr>
          <p:nvPr>
            <p:ph type="pic" idx="9"/>
          </p:nvPr>
        </p:nvSpPr>
        <p:spPr>
          <a:xfrm flipH="1">
            <a:off x="3789957" y="6193069"/>
            <a:ext cx="1731701" cy="2763441"/>
          </a:xfrm>
          <a:prstGeom prst="roundRect">
            <a:avLst>
              <a:gd name="adj" fmla="val 2175"/>
            </a:avLst>
          </a:prstGeom>
          <a:solidFill>
            <a:srgbClr val="F2F2F2"/>
          </a:solidFill>
          <a:ln>
            <a:noFill/>
          </a:ln>
        </p:spPr>
      </p:sp>
      <p:sp>
        <p:nvSpPr>
          <p:cNvPr id="79" name="Google Shape;79;p45"/>
          <p:cNvSpPr>
            <a:spLocks noGrp="1"/>
          </p:cNvSpPr>
          <p:nvPr>
            <p:ph type="pic" idx="13"/>
          </p:nvPr>
        </p:nvSpPr>
        <p:spPr>
          <a:xfrm flipH="1">
            <a:off x="5934729" y="4998826"/>
            <a:ext cx="1196348" cy="3954093"/>
          </a:xfrm>
          <a:prstGeom prst="roundRect">
            <a:avLst>
              <a:gd name="adj" fmla="val 2175"/>
            </a:avLst>
          </a:prstGeom>
          <a:solidFill>
            <a:srgbClr val="F2F2F2"/>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26"/>
          <p:cNvSpPr txBox="1">
            <a:spLocks noGrp="1"/>
          </p:cNvSpPr>
          <p:nvPr>
            <p:ph type="title"/>
          </p:nvPr>
        </p:nvSpPr>
        <p:spPr>
          <a:xfrm>
            <a:off x="566738" y="1685713"/>
            <a:ext cx="6638925" cy="3408680"/>
          </a:xfrm>
          <a:prstGeom prst="rect">
            <a:avLst/>
          </a:prstGeom>
          <a:noFill/>
          <a:ln>
            <a:noFill/>
          </a:ln>
        </p:spPr>
        <p:txBody>
          <a:bodyPr spcFirstLastPara="1" wrap="square" lIns="50800" tIns="50800" rIns="50800" bIns="50800" anchor="b" anchorCtr="0">
            <a:normAutofit/>
          </a:bodyPr>
          <a:lstStyle>
            <a:lvl1pPr marR="0" lvl="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1pPr>
            <a:lvl2pPr marR="0" lvl="1"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2pPr>
            <a:lvl3pPr marR="0" lvl="2"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3pPr>
            <a:lvl4pPr marR="0" lvl="3"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4pPr>
            <a:lvl5pPr marR="0" lvl="4"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5pPr>
            <a:lvl6pPr marR="0" lvl="5"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6pPr>
            <a:lvl7pPr marR="0" lvl="6"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7pPr>
            <a:lvl8pPr marR="0" lvl="7"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8pPr>
            <a:lvl9pPr marR="0" lvl="8"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9pPr>
          </a:lstStyle>
          <a:p>
            <a:endParaRPr/>
          </a:p>
        </p:txBody>
      </p:sp>
      <p:sp>
        <p:nvSpPr>
          <p:cNvPr id="7" name="Google Shape;7;p26"/>
          <p:cNvSpPr txBox="1">
            <a:spLocks noGrp="1"/>
          </p:cNvSpPr>
          <p:nvPr>
            <p:ph type="body" idx="1"/>
          </p:nvPr>
        </p:nvSpPr>
        <p:spPr>
          <a:xfrm>
            <a:off x="566738" y="5187527"/>
            <a:ext cx="6638925" cy="1164167"/>
          </a:xfrm>
          <a:prstGeom prst="rect">
            <a:avLst/>
          </a:prstGeom>
          <a:noFill/>
          <a:ln>
            <a:noFill/>
          </a:ln>
        </p:spPr>
        <p:txBody>
          <a:bodyPr spcFirstLastPara="1" wrap="square" lIns="50800" tIns="50800" rIns="50800" bIns="50800" anchor="t" anchorCtr="0">
            <a:normAutofit/>
          </a:bodyPr>
          <a:lstStyle>
            <a:lvl1pPr marL="457200" marR="0" lvl="0"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9pPr>
          </a:lstStyle>
          <a:p>
            <a:endParaRPr/>
          </a:p>
        </p:txBody>
      </p:sp>
      <p:sp>
        <p:nvSpPr>
          <p:cNvPr id="8" name="Google Shape;8;p26"/>
          <p:cNvSpPr txBox="1">
            <a:spLocks noGrp="1"/>
          </p:cNvSpPr>
          <p:nvPr>
            <p:ph type="sldNum" idx="12"/>
          </p:nvPr>
        </p:nvSpPr>
        <p:spPr>
          <a:xfrm>
            <a:off x="3811926" y="9592734"/>
            <a:ext cx="144500" cy="1210588"/>
          </a:xfrm>
          <a:prstGeom prst="rect">
            <a:avLst/>
          </a:prstGeom>
          <a:noFill/>
          <a:ln>
            <a:noFill/>
          </a:ln>
        </p:spPr>
        <p:txBody>
          <a:bodyPr spcFirstLastPara="1" wrap="square" lIns="50800" tIns="50800" rIns="50800" bIns="50800" anchor="t" anchorCtr="0">
            <a:spAutoFit/>
          </a:bodyPr>
          <a:lstStyle>
            <a:lvl1pPr marL="0" marR="0" lvl="0"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649" r:id="rId1"/>
    <p:sldLayoutId id="2147483667"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7000" r="-47000"/>
          </a:stretch>
        </a:blipFill>
        <a:effectLst/>
      </p:bgPr>
    </p:bg>
    <p:spTree>
      <p:nvGrpSpPr>
        <p:cNvPr id="1" name="Shape 83">
          <a:extLst>
            <a:ext uri="{FF2B5EF4-FFF2-40B4-BE49-F238E27FC236}">
              <a16:creationId xmlns:a16="http://schemas.microsoft.com/office/drawing/2014/main" id="{BEF2578E-7A2F-7AD5-3B49-90BAC7130E2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00F83D8-9D8F-90E3-8763-9D83353B2294}"/>
              </a:ext>
            </a:extLst>
          </p:cNvPr>
          <p:cNvSpPr/>
          <p:nvPr/>
        </p:nvSpPr>
        <p:spPr>
          <a:xfrm>
            <a:off x="0" y="7010400"/>
            <a:ext cx="7772400" cy="3048000"/>
          </a:xfrm>
          <a:prstGeom prst="rect">
            <a:avLst/>
          </a:prstGeom>
          <a:solidFill>
            <a:srgbClr val="DDD6CF">
              <a:alpha val="8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Google Shape;89;p1">
            <a:extLst>
              <a:ext uri="{FF2B5EF4-FFF2-40B4-BE49-F238E27FC236}">
                <a16:creationId xmlns:a16="http://schemas.microsoft.com/office/drawing/2014/main" id="{C343AC70-7BD0-7406-647D-67C77932E7DF}"/>
              </a:ext>
            </a:extLst>
          </p:cNvPr>
          <p:cNvSpPr txBox="1"/>
          <p:nvPr/>
        </p:nvSpPr>
        <p:spPr>
          <a:xfrm>
            <a:off x="288310" y="9537084"/>
            <a:ext cx="4582897" cy="258492"/>
          </a:xfrm>
          <a:prstGeom prst="rect">
            <a:avLst/>
          </a:prstGeom>
          <a:noFill/>
          <a:ln>
            <a:noFill/>
          </a:ln>
        </p:spPr>
        <p:txBody>
          <a:bodyPr spcFirstLastPara="1" wrap="square" lIns="91425" tIns="45700" rIns="91425" bIns="45700" anchor="t" anchorCtr="0">
            <a:spAutoFit/>
          </a:bodyPr>
          <a:lstStyle/>
          <a:p>
            <a:pPr>
              <a:lnSpc>
                <a:spcPct val="90000"/>
              </a:lnSpc>
              <a:buClr>
                <a:srgbClr val="343541"/>
              </a:buClr>
              <a:buSzPts val="2800"/>
            </a:pPr>
            <a:r>
              <a:rPr lang="en-US" sz="1200" dirty="0">
                <a:solidFill>
                  <a:srgbClr val="0D0D0D"/>
                </a:solidFill>
                <a:latin typeface="Montserrat Light" panose="00000400000000000000" pitchFamily="50" charset="0"/>
              </a:rPr>
              <a:t>Love in Every Bite: Nourishing Wellness</a:t>
            </a:r>
            <a:endParaRPr sz="1200" dirty="0">
              <a:latin typeface="Montserrat Light" panose="00000400000000000000" pitchFamily="50" charset="0"/>
              <a:ea typeface="Helvetica Neue"/>
              <a:cs typeface="Helvetica Neue"/>
              <a:sym typeface="Helvetica Neue"/>
            </a:endParaRPr>
          </a:p>
        </p:txBody>
      </p:sp>
      <p:pic>
        <p:nvPicPr>
          <p:cNvPr id="5" name="Picture 4" descr="A chef hat and spatula and book&#10;&#10;Description automatically generated">
            <a:extLst>
              <a:ext uri="{FF2B5EF4-FFF2-40B4-BE49-F238E27FC236}">
                <a16:creationId xmlns:a16="http://schemas.microsoft.com/office/drawing/2014/main" id="{468A3830-7897-7F5E-7467-AFBF0D6EBDFD}"/>
              </a:ext>
            </a:extLst>
          </p:cNvPr>
          <p:cNvPicPr>
            <a:picLocks noChangeAspect="1"/>
          </p:cNvPicPr>
          <p:nvPr/>
        </p:nvPicPr>
        <p:blipFill>
          <a:blip r:embed="rId4">
            <a:grayscl/>
          </a:blip>
          <a:stretch>
            <a:fillRect/>
          </a:stretch>
        </p:blipFill>
        <p:spPr>
          <a:xfrm>
            <a:off x="288310" y="6864995"/>
            <a:ext cx="3193405" cy="3193405"/>
          </a:xfrm>
          <a:prstGeom prst="rect">
            <a:avLst/>
          </a:prstGeom>
        </p:spPr>
      </p:pic>
      <p:sp>
        <p:nvSpPr>
          <p:cNvPr id="9" name="TextBox 8">
            <a:extLst>
              <a:ext uri="{FF2B5EF4-FFF2-40B4-BE49-F238E27FC236}">
                <a16:creationId xmlns:a16="http://schemas.microsoft.com/office/drawing/2014/main" id="{3066278B-5E08-867D-2719-2540B72B1C34}"/>
              </a:ext>
            </a:extLst>
          </p:cNvPr>
          <p:cNvSpPr txBox="1"/>
          <p:nvPr/>
        </p:nvSpPr>
        <p:spPr>
          <a:xfrm>
            <a:off x="4290687" y="7254240"/>
            <a:ext cx="3481713" cy="830997"/>
          </a:xfrm>
          <a:prstGeom prst="rect">
            <a:avLst/>
          </a:prstGeom>
          <a:noFill/>
        </p:spPr>
        <p:txBody>
          <a:bodyPr wrap="square" rtlCol="0">
            <a:spAutoFit/>
          </a:bodyPr>
          <a:lstStyle/>
          <a:p>
            <a:r>
              <a:rPr lang="en-US" sz="1600" dirty="0">
                <a:latin typeface="+mn-lt"/>
              </a:rPr>
              <a:t>Bonus 0002</a:t>
            </a:r>
          </a:p>
          <a:p>
            <a:r>
              <a:rPr lang="en-US" sz="1600" dirty="0">
                <a:latin typeface="+mn-lt"/>
              </a:rPr>
              <a:t>Identifying Whole Foods vs</a:t>
            </a:r>
          </a:p>
          <a:p>
            <a:r>
              <a:rPr lang="en-US" sz="1600" dirty="0">
                <a:latin typeface="+mn-lt"/>
              </a:rPr>
              <a:t>Processed Foods</a:t>
            </a:r>
          </a:p>
        </p:txBody>
      </p:sp>
      <p:pic>
        <p:nvPicPr>
          <p:cNvPr id="3" name="Picture 2">
            <a:extLst>
              <a:ext uri="{FF2B5EF4-FFF2-40B4-BE49-F238E27FC236}">
                <a16:creationId xmlns:a16="http://schemas.microsoft.com/office/drawing/2014/main" id="{61B5B102-FD26-4812-A5C5-351064C82354}"/>
              </a:ext>
            </a:extLst>
          </p:cNvPr>
          <p:cNvPicPr>
            <a:picLocks noChangeAspect="1"/>
          </p:cNvPicPr>
          <p:nvPr/>
        </p:nvPicPr>
        <p:blipFill>
          <a:blip r:embed="rId5"/>
          <a:stretch>
            <a:fillRect/>
          </a:stretch>
        </p:blipFill>
        <p:spPr>
          <a:xfrm>
            <a:off x="5394705" y="7888586"/>
            <a:ext cx="2377695" cy="2219182"/>
          </a:xfrm>
          <a:prstGeom prst="rect">
            <a:avLst/>
          </a:prstGeom>
        </p:spPr>
      </p:pic>
    </p:spTree>
    <p:extLst>
      <p:ext uri="{BB962C8B-B14F-4D97-AF65-F5344CB8AC3E}">
        <p14:creationId xmlns:p14="http://schemas.microsoft.com/office/powerpoint/2010/main" val="109464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A4DBAD05-94E2-F8B4-B544-D356A017B1F8}"/>
              </a:ext>
            </a:extLst>
          </p:cNvPr>
          <p:cNvCxnSpPr>
            <a:cxnSpLocks/>
          </p:cNvCxnSpPr>
          <p:nvPr/>
        </p:nvCxnSpPr>
        <p:spPr>
          <a:xfrm>
            <a:off x="551542" y="1030515"/>
            <a:ext cx="6545944" cy="0"/>
          </a:xfrm>
          <a:prstGeom prst="line">
            <a:avLst/>
          </a:prstGeom>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DD2F6164-C873-5C71-29F6-B4D819261EF2}"/>
              </a:ext>
            </a:extLst>
          </p:cNvPr>
          <p:cNvSpPr txBox="1"/>
          <p:nvPr/>
        </p:nvSpPr>
        <p:spPr>
          <a:xfrm>
            <a:off x="965129" y="479522"/>
            <a:ext cx="5915367" cy="400110"/>
          </a:xfrm>
          <a:prstGeom prst="rect">
            <a:avLst/>
          </a:prstGeom>
          <a:noFill/>
        </p:spPr>
        <p:txBody>
          <a:bodyPr wrap="square" rtlCol="0">
            <a:spAutoFit/>
          </a:bodyPr>
          <a:lstStyle/>
          <a:p>
            <a:pPr algn="ctr"/>
            <a:r>
              <a:rPr lang="en-US" sz="2000" dirty="0">
                <a:solidFill>
                  <a:schemeClr val="bg1">
                    <a:lumMod val="50000"/>
                  </a:schemeClr>
                </a:solidFill>
                <a:latin typeface="+mj-lt"/>
              </a:rPr>
              <a:t>0002 Bonus Culinary Arts</a:t>
            </a:r>
          </a:p>
        </p:txBody>
      </p:sp>
      <p:sp>
        <p:nvSpPr>
          <p:cNvPr id="27" name="TextBox 26">
            <a:extLst>
              <a:ext uri="{FF2B5EF4-FFF2-40B4-BE49-F238E27FC236}">
                <a16:creationId xmlns:a16="http://schemas.microsoft.com/office/drawing/2014/main" id="{C57450B4-E8DF-82AC-7B50-8083B14DDDE5}"/>
              </a:ext>
            </a:extLst>
          </p:cNvPr>
          <p:cNvSpPr txBox="1"/>
          <p:nvPr/>
        </p:nvSpPr>
        <p:spPr>
          <a:xfrm>
            <a:off x="768530" y="1070595"/>
            <a:ext cx="6111966" cy="369332"/>
          </a:xfrm>
          <a:prstGeom prst="rect">
            <a:avLst/>
          </a:prstGeom>
          <a:noFill/>
        </p:spPr>
        <p:txBody>
          <a:bodyPr wrap="square" rtlCol="0">
            <a:spAutoFit/>
          </a:bodyPr>
          <a:lstStyle/>
          <a:p>
            <a:pPr algn="ctr"/>
            <a:r>
              <a:rPr lang="en-US" sz="1800" dirty="0">
                <a:solidFill>
                  <a:schemeClr val="tx1"/>
                </a:solidFill>
                <a:latin typeface="+mj-lt"/>
              </a:rPr>
              <a:t>Reflection Questions. </a:t>
            </a:r>
          </a:p>
        </p:txBody>
      </p:sp>
      <p:sp>
        <p:nvSpPr>
          <p:cNvPr id="28" name="TextBox 27">
            <a:extLst>
              <a:ext uri="{FF2B5EF4-FFF2-40B4-BE49-F238E27FC236}">
                <a16:creationId xmlns:a16="http://schemas.microsoft.com/office/drawing/2014/main" id="{43D02D94-476A-7EF8-AD4C-F15A2017DD9C}"/>
              </a:ext>
            </a:extLst>
          </p:cNvPr>
          <p:cNvSpPr txBox="1"/>
          <p:nvPr/>
        </p:nvSpPr>
        <p:spPr>
          <a:xfrm>
            <a:off x="830217" y="5565461"/>
            <a:ext cx="6111966" cy="646331"/>
          </a:xfrm>
          <a:prstGeom prst="rect">
            <a:avLst/>
          </a:prstGeom>
          <a:noFill/>
        </p:spPr>
        <p:txBody>
          <a:bodyPr wrap="square" rtlCol="0">
            <a:spAutoFit/>
          </a:bodyPr>
          <a:lstStyle/>
          <a:p>
            <a:r>
              <a:rPr lang="en-US" sz="1800" dirty="0">
                <a:latin typeface="+mj-lt"/>
              </a:rPr>
              <a:t>Has this exercise changed your perspective on whole vs. processed foods? </a:t>
            </a:r>
          </a:p>
        </p:txBody>
      </p:sp>
      <p:graphicFrame>
        <p:nvGraphicFramePr>
          <p:cNvPr id="2" name="Table 1">
            <a:extLst>
              <a:ext uri="{FF2B5EF4-FFF2-40B4-BE49-F238E27FC236}">
                <a16:creationId xmlns:a16="http://schemas.microsoft.com/office/drawing/2014/main" id="{6B54C7A1-84EF-FEA1-B97F-BBCBAFB1E131}"/>
              </a:ext>
            </a:extLst>
          </p:cNvPr>
          <p:cNvGraphicFramePr>
            <a:graphicFrameLocks noGrp="1"/>
          </p:cNvGraphicFramePr>
          <p:nvPr>
            <p:extLst>
              <p:ext uri="{D42A27DB-BD31-4B8C-83A1-F6EECF244321}">
                <p14:modId xmlns:p14="http://schemas.microsoft.com/office/powerpoint/2010/main" val="155429573"/>
              </p:ext>
            </p:extLst>
          </p:nvPr>
        </p:nvGraphicFramePr>
        <p:xfrm>
          <a:off x="866829" y="6514439"/>
          <a:ext cx="6111966" cy="2881086"/>
        </p:xfrm>
        <a:graphic>
          <a:graphicData uri="http://schemas.openxmlformats.org/drawingml/2006/table">
            <a:tbl>
              <a:tblPr firstRow="1" bandRow="1">
                <a:tableStyleId>{5940675A-B579-460E-94D1-54222C63F5DA}</a:tableStyleId>
              </a:tblPr>
              <a:tblGrid>
                <a:gridCol w="6111966">
                  <a:extLst>
                    <a:ext uri="{9D8B030D-6E8A-4147-A177-3AD203B41FA5}">
                      <a16:colId xmlns:a16="http://schemas.microsoft.com/office/drawing/2014/main" val="2447977288"/>
                    </a:ext>
                  </a:extLst>
                </a:gridCol>
              </a:tblGrid>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7455112"/>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4257329"/>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0377396"/>
                  </a:ext>
                </a:extLst>
              </a:tr>
              <a:tr h="356423">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0771977"/>
                  </a:ext>
                </a:extLst>
              </a:tr>
              <a:tr h="356423">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01625"/>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9873232"/>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56025872"/>
                  </a:ext>
                </a:extLst>
              </a:tr>
            </a:tbl>
          </a:graphicData>
        </a:graphic>
      </p:graphicFrame>
      <p:graphicFrame>
        <p:nvGraphicFramePr>
          <p:cNvPr id="3" name="Table 2">
            <a:extLst>
              <a:ext uri="{FF2B5EF4-FFF2-40B4-BE49-F238E27FC236}">
                <a16:creationId xmlns:a16="http://schemas.microsoft.com/office/drawing/2014/main" id="{FA7A3F1E-7E7D-C664-AE8E-FA5FBDEA53C9}"/>
              </a:ext>
            </a:extLst>
          </p:cNvPr>
          <p:cNvGraphicFramePr>
            <a:graphicFrameLocks noGrp="1"/>
          </p:cNvGraphicFramePr>
          <p:nvPr/>
        </p:nvGraphicFramePr>
        <p:xfrm>
          <a:off x="830217" y="2381728"/>
          <a:ext cx="6111966" cy="2881086"/>
        </p:xfrm>
        <a:graphic>
          <a:graphicData uri="http://schemas.openxmlformats.org/drawingml/2006/table">
            <a:tbl>
              <a:tblPr firstRow="1" bandRow="1">
                <a:tableStyleId>{5940675A-B579-460E-94D1-54222C63F5DA}</a:tableStyleId>
              </a:tblPr>
              <a:tblGrid>
                <a:gridCol w="6111966">
                  <a:extLst>
                    <a:ext uri="{9D8B030D-6E8A-4147-A177-3AD203B41FA5}">
                      <a16:colId xmlns:a16="http://schemas.microsoft.com/office/drawing/2014/main" val="2447977288"/>
                    </a:ext>
                  </a:extLst>
                </a:gridCol>
              </a:tblGrid>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7455112"/>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4257329"/>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0377396"/>
                  </a:ext>
                </a:extLst>
              </a:tr>
              <a:tr h="356423">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0771977"/>
                  </a:ext>
                </a:extLst>
              </a:tr>
              <a:tr h="356423">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01625"/>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9873232"/>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56025872"/>
                  </a:ext>
                </a:extLst>
              </a:tr>
            </a:tbl>
          </a:graphicData>
        </a:graphic>
      </p:graphicFrame>
      <p:sp>
        <p:nvSpPr>
          <p:cNvPr id="4" name="TextBox 3">
            <a:extLst>
              <a:ext uri="{FF2B5EF4-FFF2-40B4-BE49-F238E27FC236}">
                <a16:creationId xmlns:a16="http://schemas.microsoft.com/office/drawing/2014/main" id="{19C556DC-826A-8DDF-7F8F-D830D899EEA8}"/>
              </a:ext>
            </a:extLst>
          </p:cNvPr>
          <p:cNvSpPr txBox="1"/>
          <p:nvPr/>
        </p:nvSpPr>
        <p:spPr>
          <a:xfrm>
            <a:off x="830217" y="1432750"/>
            <a:ext cx="6050279" cy="646331"/>
          </a:xfrm>
          <a:prstGeom prst="rect">
            <a:avLst/>
          </a:prstGeom>
          <a:noFill/>
        </p:spPr>
        <p:txBody>
          <a:bodyPr wrap="square" rtlCol="0">
            <a:spAutoFit/>
          </a:bodyPr>
          <a:lstStyle/>
          <a:p>
            <a:r>
              <a:rPr lang="en-US" sz="1800" dirty="0">
                <a:latin typeface="+mn-lt"/>
              </a:rPr>
              <a:t>Reflect on the exercise. Were you surprised by how many foods you consume regularly are processed? </a:t>
            </a:r>
          </a:p>
        </p:txBody>
      </p:sp>
    </p:spTree>
    <p:extLst>
      <p:ext uri="{BB962C8B-B14F-4D97-AF65-F5344CB8AC3E}">
        <p14:creationId xmlns:p14="http://schemas.microsoft.com/office/powerpoint/2010/main" val="171550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A4DBAD05-94E2-F8B4-B544-D356A017B1F8}"/>
              </a:ext>
            </a:extLst>
          </p:cNvPr>
          <p:cNvCxnSpPr>
            <a:cxnSpLocks/>
          </p:cNvCxnSpPr>
          <p:nvPr/>
        </p:nvCxnSpPr>
        <p:spPr>
          <a:xfrm>
            <a:off x="551542" y="1030515"/>
            <a:ext cx="6545944" cy="0"/>
          </a:xfrm>
          <a:prstGeom prst="line">
            <a:avLst/>
          </a:prstGeom>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DD2F6164-C873-5C71-29F6-B4D819261EF2}"/>
              </a:ext>
            </a:extLst>
          </p:cNvPr>
          <p:cNvSpPr txBox="1"/>
          <p:nvPr/>
        </p:nvSpPr>
        <p:spPr>
          <a:xfrm>
            <a:off x="965129" y="479522"/>
            <a:ext cx="5915367" cy="400110"/>
          </a:xfrm>
          <a:prstGeom prst="rect">
            <a:avLst/>
          </a:prstGeom>
          <a:noFill/>
        </p:spPr>
        <p:txBody>
          <a:bodyPr wrap="square" rtlCol="0">
            <a:spAutoFit/>
          </a:bodyPr>
          <a:lstStyle/>
          <a:p>
            <a:pPr algn="ctr"/>
            <a:r>
              <a:rPr lang="en-US" sz="2000" dirty="0">
                <a:solidFill>
                  <a:schemeClr val="bg1">
                    <a:lumMod val="50000"/>
                  </a:schemeClr>
                </a:solidFill>
                <a:latin typeface="+mj-lt"/>
              </a:rPr>
              <a:t>0002 Bonus Culinary Arts</a:t>
            </a:r>
          </a:p>
        </p:txBody>
      </p:sp>
      <p:sp>
        <p:nvSpPr>
          <p:cNvPr id="27" name="TextBox 26">
            <a:extLst>
              <a:ext uri="{FF2B5EF4-FFF2-40B4-BE49-F238E27FC236}">
                <a16:creationId xmlns:a16="http://schemas.microsoft.com/office/drawing/2014/main" id="{C57450B4-E8DF-82AC-7B50-8083B14DDDE5}"/>
              </a:ext>
            </a:extLst>
          </p:cNvPr>
          <p:cNvSpPr txBox="1"/>
          <p:nvPr/>
        </p:nvSpPr>
        <p:spPr>
          <a:xfrm>
            <a:off x="768530" y="1070595"/>
            <a:ext cx="6111966" cy="369332"/>
          </a:xfrm>
          <a:prstGeom prst="rect">
            <a:avLst/>
          </a:prstGeom>
          <a:noFill/>
        </p:spPr>
        <p:txBody>
          <a:bodyPr wrap="square" rtlCol="0">
            <a:spAutoFit/>
          </a:bodyPr>
          <a:lstStyle/>
          <a:p>
            <a:pPr algn="ctr"/>
            <a:r>
              <a:rPr lang="en-US" sz="1800" dirty="0">
                <a:solidFill>
                  <a:schemeClr val="tx1"/>
                </a:solidFill>
                <a:latin typeface="+mj-lt"/>
              </a:rPr>
              <a:t>Reflection Questions. </a:t>
            </a:r>
          </a:p>
        </p:txBody>
      </p:sp>
      <p:sp>
        <p:nvSpPr>
          <p:cNvPr id="28" name="TextBox 27">
            <a:extLst>
              <a:ext uri="{FF2B5EF4-FFF2-40B4-BE49-F238E27FC236}">
                <a16:creationId xmlns:a16="http://schemas.microsoft.com/office/drawing/2014/main" id="{43D02D94-476A-7EF8-AD4C-F15A2017DD9C}"/>
              </a:ext>
            </a:extLst>
          </p:cNvPr>
          <p:cNvSpPr txBox="1"/>
          <p:nvPr/>
        </p:nvSpPr>
        <p:spPr>
          <a:xfrm>
            <a:off x="866829" y="5700956"/>
            <a:ext cx="6111966" cy="646331"/>
          </a:xfrm>
          <a:prstGeom prst="rect">
            <a:avLst/>
          </a:prstGeom>
          <a:noFill/>
        </p:spPr>
        <p:txBody>
          <a:bodyPr wrap="square" rtlCol="0">
            <a:spAutoFit/>
          </a:bodyPr>
          <a:lstStyle/>
          <a:p>
            <a:r>
              <a:rPr lang="en-US" sz="1800" dirty="0">
                <a:latin typeface="+mj-lt"/>
              </a:rPr>
              <a:t>How will this exercise influence my food choices in the future?</a:t>
            </a:r>
          </a:p>
        </p:txBody>
      </p:sp>
      <p:graphicFrame>
        <p:nvGraphicFramePr>
          <p:cNvPr id="2" name="Table 1">
            <a:extLst>
              <a:ext uri="{FF2B5EF4-FFF2-40B4-BE49-F238E27FC236}">
                <a16:creationId xmlns:a16="http://schemas.microsoft.com/office/drawing/2014/main" id="{6B54C7A1-84EF-FEA1-B97F-BBCBAFB1E131}"/>
              </a:ext>
            </a:extLst>
          </p:cNvPr>
          <p:cNvGraphicFramePr>
            <a:graphicFrameLocks noGrp="1"/>
          </p:cNvGraphicFramePr>
          <p:nvPr/>
        </p:nvGraphicFramePr>
        <p:xfrm>
          <a:off x="830217" y="6785429"/>
          <a:ext cx="6111966" cy="2881086"/>
        </p:xfrm>
        <a:graphic>
          <a:graphicData uri="http://schemas.openxmlformats.org/drawingml/2006/table">
            <a:tbl>
              <a:tblPr firstRow="1" bandRow="1">
                <a:tableStyleId>{5940675A-B579-460E-94D1-54222C63F5DA}</a:tableStyleId>
              </a:tblPr>
              <a:tblGrid>
                <a:gridCol w="6111966">
                  <a:extLst>
                    <a:ext uri="{9D8B030D-6E8A-4147-A177-3AD203B41FA5}">
                      <a16:colId xmlns:a16="http://schemas.microsoft.com/office/drawing/2014/main" val="2447977288"/>
                    </a:ext>
                  </a:extLst>
                </a:gridCol>
              </a:tblGrid>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7455112"/>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4257329"/>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0377396"/>
                  </a:ext>
                </a:extLst>
              </a:tr>
              <a:tr h="356423">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0771977"/>
                  </a:ext>
                </a:extLst>
              </a:tr>
              <a:tr h="356423">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01625"/>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9873232"/>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56025872"/>
                  </a:ext>
                </a:extLst>
              </a:tr>
            </a:tbl>
          </a:graphicData>
        </a:graphic>
      </p:graphicFrame>
      <p:graphicFrame>
        <p:nvGraphicFramePr>
          <p:cNvPr id="3" name="Table 2">
            <a:extLst>
              <a:ext uri="{FF2B5EF4-FFF2-40B4-BE49-F238E27FC236}">
                <a16:creationId xmlns:a16="http://schemas.microsoft.com/office/drawing/2014/main" id="{FA7A3F1E-7E7D-C664-AE8E-FA5FBDEA53C9}"/>
              </a:ext>
            </a:extLst>
          </p:cNvPr>
          <p:cNvGraphicFramePr>
            <a:graphicFrameLocks noGrp="1"/>
          </p:cNvGraphicFramePr>
          <p:nvPr/>
        </p:nvGraphicFramePr>
        <p:xfrm>
          <a:off x="830217" y="2381728"/>
          <a:ext cx="6111966" cy="2881086"/>
        </p:xfrm>
        <a:graphic>
          <a:graphicData uri="http://schemas.openxmlformats.org/drawingml/2006/table">
            <a:tbl>
              <a:tblPr firstRow="1" bandRow="1">
                <a:tableStyleId>{5940675A-B579-460E-94D1-54222C63F5DA}</a:tableStyleId>
              </a:tblPr>
              <a:tblGrid>
                <a:gridCol w="6111966">
                  <a:extLst>
                    <a:ext uri="{9D8B030D-6E8A-4147-A177-3AD203B41FA5}">
                      <a16:colId xmlns:a16="http://schemas.microsoft.com/office/drawing/2014/main" val="2447977288"/>
                    </a:ext>
                  </a:extLst>
                </a:gridCol>
              </a:tblGrid>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7455112"/>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4257329"/>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0377396"/>
                  </a:ext>
                </a:extLst>
              </a:tr>
              <a:tr h="356423">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0771977"/>
                  </a:ext>
                </a:extLst>
              </a:tr>
              <a:tr h="356423">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01625"/>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9873232"/>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56025872"/>
                  </a:ext>
                </a:extLst>
              </a:tr>
            </a:tbl>
          </a:graphicData>
        </a:graphic>
      </p:graphicFrame>
      <p:sp>
        <p:nvSpPr>
          <p:cNvPr id="4" name="TextBox 3">
            <a:extLst>
              <a:ext uri="{FF2B5EF4-FFF2-40B4-BE49-F238E27FC236}">
                <a16:creationId xmlns:a16="http://schemas.microsoft.com/office/drawing/2014/main" id="{19C556DC-826A-8DDF-7F8F-D830D899EEA8}"/>
              </a:ext>
            </a:extLst>
          </p:cNvPr>
          <p:cNvSpPr txBox="1"/>
          <p:nvPr/>
        </p:nvSpPr>
        <p:spPr>
          <a:xfrm>
            <a:off x="830218" y="1432750"/>
            <a:ext cx="6111966" cy="646331"/>
          </a:xfrm>
          <a:prstGeom prst="rect">
            <a:avLst/>
          </a:prstGeom>
          <a:noFill/>
        </p:spPr>
        <p:txBody>
          <a:bodyPr wrap="square" rtlCol="0">
            <a:spAutoFit/>
          </a:bodyPr>
          <a:lstStyle/>
          <a:p>
            <a:r>
              <a:rPr lang="en-US" sz="1800" dirty="0">
                <a:latin typeface="+mn-lt"/>
              </a:rPr>
              <a:t>What did I learn about the foods I regularly consume?</a:t>
            </a:r>
          </a:p>
        </p:txBody>
      </p:sp>
    </p:spTree>
    <p:extLst>
      <p:ext uri="{BB962C8B-B14F-4D97-AF65-F5344CB8AC3E}">
        <p14:creationId xmlns:p14="http://schemas.microsoft.com/office/powerpoint/2010/main" val="2424358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A4DBAD05-94E2-F8B4-B544-D356A017B1F8}"/>
              </a:ext>
            </a:extLst>
          </p:cNvPr>
          <p:cNvCxnSpPr>
            <a:cxnSpLocks/>
          </p:cNvCxnSpPr>
          <p:nvPr/>
        </p:nvCxnSpPr>
        <p:spPr>
          <a:xfrm>
            <a:off x="551542" y="1030515"/>
            <a:ext cx="6545944" cy="0"/>
          </a:xfrm>
          <a:prstGeom prst="line">
            <a:avLst/>
          </a:prstGeom>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DD2F6164-C873-5C71-29F6-B4D819261EF2}"/>
              </a:ext>
            </a:extLst>
          </p:cNvPr>
          <p:cNvSpPr txBox="1"/>
          <p:nvPr/>
        </p:nvSpPr>
        <p:spPr>
          <a:xfrm>
            <a:off x="965129" y="479522"/>
            <a:ext cx="5915367" cy="400110"/>
          </a:xfrm>
          <a:prstGeom prst="rect">
            <a:avLst/>
          </a:prstGeom>
          <a:noFill/>
        </p:spPr>
        <p:txBody>
          <a:bodyPr wrap="square" rtlCol="0">
            <a:spAutoFit/>
          </a:bodyPr>
          <a:lstStyle/>
          <a:p>
            <a:pPr algn="ctr"/>
            <a:r>
              <a:rPr lang="en-US" sz="2000" dirty="0">
                <a:solidFill>
                  <a:schemeClr val="bg1">
                    <a:lumMod val="50000"/>
                  </a:schemeClr>
                </a:solidFill>
                <a:latin typeface="+mj-lt"/>
              </a:rPr>
              <a:t>0002 Bonus Culinary Arts</a:t>
            </a:r>
          </a:p>
        </p:txBody>
      </p:sp>
      <p:sp>
        <p:nvSpPr>
          <p:cNvPr id="27" name="TextBox 26">
            <a:extLst>
              <a:ext uri="{FF2B5EF4-FFF2-40B4-BE49-F238E27FC236}">
                <a16:creationId xmlns:a16="http://schemas.microsoft.com/office/drawing/2014/main" id="{C57450B4-E8DF-82AC-7B50-8083B14DDDE5}"/>
              </a:ext>
            </a:extLst>
          </p:cNvPr>
          <p:cNvSpPr txBox="1"/>
          <p:nvPr/>
        </p:nvSpPr>
        <p:spPr>
          <a:xfrm>
            <a:off x="830217" y="1181399"/>
            <a:ext cx="6111966" cy="369332"/>
          </a:xfrm>
          <a:prstGeom prst="rect">
            <a:avLst/>
          </a:prstGeom>
          <a:noFill/>
        </p:spPr>
        <p:txBody>
          <a:bodyPr wrap="square" rtlCol="0">
            <a:spAutoFit/>
          </a:bodyPr>
          <a:lstStyle/>
          <a:p>
            <a:pPr algn="ctr"/>
            <a:r>
              <a:rPr lang="en-US" sz="1800" dirty="0">
                <a:solidFill>
                  <a:schemeClr val="tx1"/>
                </a:solidFill>
                <a:latin typeface="+mj-lt"/>
              </a:rPr>
              <a:t>Reflection Questions</a:t>
            </a:r>
          </a:p>
        </p:txBody>
      </p:sp>
      <p:sp>
        <p:nvSpPr>
          <p:cNvPr id="28" name="TextBox 27">
            <a:extLst>
              <a:ext uri="{FF2B5EF4-FFF2-40B4-BE49-F238E27FC236}">
                <a16:creationId xmlns:a16="http://schemas.microsoft.com/office/drawing/2014/main" id="{43D02D94-476A-7EF8-AD4C-F15A2017DD9C}"/>
              </a:ext>
            </a:extLst>
          </p:cNvPr>
          <p:cNvSpPr txBox="1"/>
          <p:nvPr/>
        </p:nvSpPr>
        <p:spPr>
          <a:xfrm>
            <a:off x="830216" y="5262814"/>
            <a:ext cx="6111966" cy="1477328"/>
          </a:xfrm>
          <a:prstGeom prst="rect">
            <a:avLst/>
          </a:prstGeom>
          <a:noFill/>
        </p:spPr>
        <p:txBody>
          <a:bodyPr wrap="square" rtlCol="0">
            <a:spAutoFit/>
          </a:bodyPr>
          <a:lstStyle/>
          <a:p>
            <a:r>
              <a:rPr lang="en-US" sz="1800" dirty="0">
                <a:latin typeface="+mj-lt"/>
              </a:rPr>
              <a:t>This exercise was designed to sharpen your awareness of the foods you eat and encourage a shift towards more whole food choices, promoting better health and wellness. Note additional benefits you may have gained by this exercise. </a:t>
            </a:r>
          </a:p>
        </p:txBody>
      </p:sp>
      <p:graphicFrame>
        <p:nvGraphicFramePr>
          <p:cNvPr id="2" name="Table 1">
            <a:extLst>
              <a:ext uri="{FF2B5EF4-FFF2-40B4-BE49-F238E27FC236}">
                <a16:creationId xmlns:a16="http://schemas.microsoft.com/office/drawing/2014/main" id="{6B54C7A1-84EF-FEA1-B97F-BBCBAFB1E131}"/>
              </a:ext>
            </a:extLst>
          </p:cNvPr>
          <p:cNvGraphicFramePr>
            <a:graphicFrameLocks noGrp="1"/>
          </p:cNvGraphicFramePr>
          <p:nvPr/>
        </p:nvGraphicFramePr>
        <p:xfrm>
          <a:off x="830217" y="6785429"/>
          <a:ext cx="6111966" cy="2881086"/>
        </p:xfrm>
        <a:graphic>
          <a:graphicData uri="http://schemas.openxmlformats.org/drawingml/2006/table">
            <a:tbl>
              <a:tblPr firstRow="1" bandRow="1">
                <a:tableStyleId>{5940675A-B579-460E-94D1-54222C63F5DA}</a:tableStyleId>
              </a:tblPr>
              <a:tblGrid>
                <a:gridCol w="6111966">
                  <a:extLst>
                    <a:ext uri="{9D8B030D-6E8A-4147-A177-3AD203B41FA5}">
                      <a16:colId xmlns:a16="http://schemas.microsoft.com/office/drawing/2014/main" val="2447977288"/>
                    </a:ext>
                  </a:extLst>
                </a:gridCol>
              </a:tblGrid>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7455112"/>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4257329"/>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0377396"/>
                  </a:ext>
                </a:extLst>
              </a:tr>
              <a:tr h="356423">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0771977"/>
                  </a:ext>
                </a:extLst>
              </a:tr>
              <a:tr h="356423">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01625"/>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9873232"/>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56025872"/>
                  </a:ext>
                </a:extLst>
              </a:tr>
            </a:tbl>
          </a:graphicData>
        </a:graphic>
      </p:graphicFrame>
      <p:graphicFrame>
        <p:nvGraphicFramePr>
          <p:cNvPr id="3" name="Table 2">
            <a:extLst>
              <a:ext uri="{FF2B5EF4-FFF2-40B4-BE49-F238E27FC236}">
                <a16:creationId xmlns:a16="http://schemas.microsoft.com/office/drawing/2014/main" id="{FA7A3F1E-7E7D-C664-AE8E-FA5FBDEA53C9}"/>
              </a:ext>
            </a:extLst>
          </p:cNvPr>
          <p:cNvGraphicFramePr>
            <a:graphicFrameLocks noGrp="1"/>
          </p:cNvGraphicFramePr>
          <p:nvPr/>
        </p:nvGraphicFramePr>
        <p:xfrm>
          <a:off x="830217" y="2381728"/>
          <a:ext cx="6111966" cy="2881086"/>
        </p:xfrm>
        <a:graphic>
          <a:graphicData uri="http://schemas.openxmlformats.org/drawingml/2006/table">
            <a:tbl>
              <a:tblPr firstRow="1" bandRow="1">
                <a:tableStyleId>{5940675A-B579-460E-94D1-54222C63F5DA}</a:tableStyleId>
              </a:tblPr>
              <a:tblGrid>
                <a:gridCol w="6111966">
                  <a:extLst>
                    <a:ext uri="{9D8B030D-6E8A-4147-A177-3AD203B41FA5}">
                      <a16:colId xmlns:a16="http://schemas.microsoft.com/office/drawing/2014/main" val="2447977288"/>
                    </a:ext>
                  </a:extLst>
                </a:gridCol>
              </a:tblGrid>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7455112"/>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4257329"/>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0377396"/>
                  </a:ext>
                </a:extLst>
              </a:tr>
              <a:tr h="356423">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0771977"/>
                  </a:ext>
                </a:extLst>
              </a:tr>
              <a:tr h="356423">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01625"/>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9873232"/>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56025872"/>
                  </a:ext>
                </a:extLst>
              </a:tr>
            </a:tbl>
          </a:graphicData>
        </a:graphic>
      </p:graphicFrame>
      <p:sp>
        <p:nvSpPr>
          <p:cNvPr id="4" name="TextBox 3">
            <a:extLst>
              <a:ext uri="{FF2B5EF4-FFF2-40B4-BE49-F238E27FC236}">
                <a16:creationId xmlns:a16="http://schemas.microsoft.com/office/drawing/2014/main" id="{19C556DC-826A-8DDF-7F8F-D830D899EEA8}"/>
              </a:ext>
            </a:extLst>
          </p:cNvPr>
          <p:cNvSpPr txBox="1"/>
          <p:nvPr/>
        </p:nvSpPr>
        <p:spPr>
          <a:xfrm>
            <a:off x="868498" y="1550731"/>
            <a:ext cx="6035403" cy="646331"/>
          </a:xfrm>
          <a:prstGeom prst="rect">
            <a:avLst/>
          </a:prstGeom>
          <a:noFill/>
        </p:spPr>
        <p:txBody>
          <a:bodyPr wrap="square" rtlCol="0">
            <a:spAutoFit/>
          </a:bodyPr>
          <a:lstStyle/>
          <a:p>
            <a:r>
              <a:rPr lang="en-US" sz="1800" dirty="0">
                <a:latin typeface="+mn-lt"/>
              </a:rPr>
              <a:t>What steps can I take to incorporate more whole foods into my diet?</a:t>
            </a:r>
          </a:p>
        </p:txBody>
      </p:sp>
    </p:spTree>
    <p:extLst>
      <p:ext uri="{BB962C8B-B14F-4D97-AF65-F5344CB8AC3E}">
        <p14:creationId xmlns:p14="http://schemas.microsoft.com/office/powerpoint/2010/main" val="4049917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A4DBAD05-94E2-F8B4-B544-D356A017B1F8}"/>
              </a:ext>
            </a:extLst>
          </p:cNvPr>
          <p:cNvCxnSpPr>
            <a:cxnSpLocks/>
          </p:cNvCxnSpPr>
          <p:nvPr/>
        </p:nvCxnSpPr>
        <p:spPr>
          <a:xfrm>
            <a:off x="551542" y="1030515"/>
            <a:ext cx="6545944" cy="0"/>
          </a:xfrm>
          <a:prstGeom prst="line">
            <a:avLst/>
          </a:prstGeom>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DD2F6164-C873-5C71-29F6-B4D819261EF2}"/>
              </a:ext>
            </a:extLst>
          </p:cNvPr>
          <p:cNvSpPr txBox="1"/>
          <p:nvPr/>
        </p:nvSpPr>
        <p:spPr>
          <a:xfrm>
            <a:off x="845456" y="391885"/>
            <a:ext cx="6081487" cy="400110"/>
          </a:xfrm>
          <a:prstGeom prst="rect">
            <a:avLst/>
          </a:prstGeom>
          <a:noFill/>
        </p:spPr>
        <p:txBody>
          <a:bodyPr wrap="square" rtlCol="0">
            <a:spAutoFit/>
          </a:bodyPr>
          <a:lstStyle/>
          <a:p>
            <a:pPr algn="ctr"/>
            <a:r>
              <a:rPr lang="en-US" sz="2000" dirty="0">
                <a:solidFill>
                  <a:schemeClr val="bg1">
                    <a:lumMod val="50000"/>
                  </a:schemeClr>
                </a:solidFill>
                <a:latin typeface="+mj-lt"/>
              </a:rPr>
              <a:t>0003  Bonus Culinary Arts</a:t>
            </a:r>
          </a:p>
        </p:txBody>
      </p:sp>
      <p:sp>
        <p:nvSpPr>
          <p:cNvPr id="10" name="TextBox 9">
            <a:extLst>
              <a:ext uri="{FF2B5EF4-FFF2-40B4-BE49-F238E27FC236}">
                <a16:creationId xmlns:a16="http://schemas.microsoft.com/office/drawing/2014/main" id="{5C4E118D-6CFD-2063-90E0-C2A0554CE31A}"/>
              </a:ext>
            </a:extLst>
          </p:cNvPr>
          <p:cNvSpPr txBox="1"/>
          <p:nvPr/>
        </p:nvSpPr>
        <p:spPr>
          <a:xfrm>
            <a:off x="3009900" y="1299993"/>
            <a:ext cx="1752600" cy="584775"/>
          </a:xfrm>
          <a:prstGeom prst="rect">
            <a:avLst/>
          </a:prstGeom>
          <a:noFill/>
        </p:spPr>
        <p:txBody>
          <a:bodyPr wrap="square" rtlCol="0">
            <a:spAutoFit/>
          </a:bodyPr>
          <a:lstStyle/>
          <a:p>
            <a:r>
              <a:rPr lang="en-US" sz="3200" dirty="0">
                <a:latin typeface="+mj-lt"/>
              </a:rPr>
              <a:t>Journal</a:t>
            </a:r>
          </a:p>
        </p:txBody>
      </p:sp>
      <p:graphicFrame>
        <p:nvGraphicFramePr>
          <p:cNvPr id="6" name="Table 5">
            <a:extLst>
              <a:ext uri="{FF2B5EF4-FFF2-40B4-BE49-F238E27FC236}">
                <a16:creationId xmlns:a16="http://schemas.microsoft.com/office/drawing/2014/main" id="{13392883-8401-CF94-1826-A429EDA0EA01}"/>
              </a:ext>
            </a:extLst>
          </p:cNvPr>
          <p:cNvGraphicFramePr>
            <a:graphicFrameLocks noGrp="1"/>
          </p:cNvGraphicFramePr>
          <p:nvPr/>
        </p:nvGraphicFramePr>
        <p:xfrm>
          <a:off x="845456" y="1884768"/>
          <a:ext cx="6081487" cy="7916480"/>
        </p:xfrm>
        <a:graphic>
          <a:graphicData uri="http://schemas.openxmlformats.org/drawingml/2006/table">
            <a:tbl>
              <a:tblPr firstRow="1" bandRow="1">
                <a:tableStyleId>{5940675A-B579-460E-94D1-54222C63F5DA}</a:tableStyleId>
              </a:tblPr>
              <a:tblGrid>
                <a:gridCol w="6081487">
                  <a:extLst>
                    <a:ext uri="{9D8B030D-6E8A-4147-A177-3AD203B41FA5}">
                      <a16:colId xmlns:a16="http://schemas.microsoft.com/office/drawing/2014/main" val="4003603916"/>
                    </a:ext>
                  </a:extLst>
                </a:gridCol>
              </a:tblGrid>
              <a:tr h="4947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67925802"/>
                  </a:ext>
                </a:extLst>
              </a:tr>
              <a:tr h="4947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9203330"/>
                  </a:ext>
                </a:extLst>
              </a:tr>
              <a:tr h="4947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27868509"/>
                  </a:ext>
                </a:extLst>
              </a:tr>
              <a:tr h="4947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67614024"/>
                  </a:ext>
                </a:extLst>
              </a:tr>
              <a:tr h="4947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7264214"/>
                  </a:ext>
                </a:extLst>
              </a:tr>
              <a:tr h="4947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1905118"/>
                  </a:ext>
                </a:extLst>
              </a:tr>
              <a:tr h="4947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0964161"/>
                  </a:ext>
                </a:extLst>
              </a:tr>
              <a:tr h="4947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15771902"/>
                  </a:ext>
                </a:extLst>
              </a:tr>
              <a:tr h="4947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28364838"/>
                  </a:ext>
                </a:extLst>
              </a:tr>
              <a:tr h="4947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40550609"/>
                  </a:ext>
                </a:extLst>
              </a:tr>
              <a:tr h="4947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7881732"/>
                  </a:ext>
                </a:extLst>
              </a:tr>
              <a:tr h="4947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80063744"/>
                  </a:ext>
                </a:extLst>
              </a:tr>
              <a:tr h="4947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28665509"/>
                  </a:ext>
                </a:extLst>
              </a:tr>
              <a:tr h="4947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4462184"/>
                  </a:ext>
                </a:extLst>
              </a:tr>
              <a:tr h="4947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21700154"/>
                  </a:ext>
                </a:extLst>
              </a:tr>
              <a:tr h="4947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7022071"/>
                  </a:ext>
                </a:extLst>
              </a:tr>
            </a:tbl>
          </a:graphicData>
        </a:graphic>
      </p:graphicFrame>
    </p:spTree>
    <p:extLst>
      <p:ext uri="{BB962C8B-B14F-4D97-AF65-F5344CB8AC3E}">
        <p14:creationId xmlns:p14="http://schemas.microsoft.com/office/powerpoint/2010/main" val="708960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A4DBAD05-94E2-F8B4-B544-D356A017B1F8}"/>
              </a:ext>
            </a:extLst>
          </p:cNvPr>
          <p:cNvCxnSpPr>
            <a:cxnSpLocks/>
          </p:cNvCxnSpPr>
          <p:nvPr/>
        </p:nvCxnSpPr>
        <p:spPr>
          <a:xfrm>
            <a:off x="551542" y="1030515"/>
            <a:ext cx="6545944" cy="0"/>
          </a:xfrm>
          <a:prstGeom prst="line">
            <a:avLst/>
          </a:prstGeom>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DD2F6164-C873-5C71-29F6-B4D819261EF2}"/>
              </a:ext>
            </a:extLst>
          </p:cNvPr>
          <p:cNvSpPr txBox="1"/>
          <p:nvPr/>
        </p:nvSpPr>
        <p:spPr>
          <a:xfrm>
            <a:off x="845456" y="391885"/>
            <a:ext cx="6081487" cy="400110"/>
          </a:xfrm>
          <a:prstGeom prst="rect">
            <a:avLst/>
          </a:prstGeom>
          <a:noFill/>
        </p:spPr>
        <p:txBody>
          <a:bodyPr wrap="square" rtlCol="0">
            <a:spAutoFit/>
          </a:bodyPr>
          <a:lstStyle/>
          <a:p>
            <a:pPr algn="ctr"/>
            <a:r>
              <a:rPr lang="en-US" sz="2000" dirty="0">
                <a:solidFill>
                  <a:schemeClr val="bg1">
                    <a:lumMod val="50000"/>
                  </a:schemeClr>
                </a:solidFill>
                <a:latin typeface="+mj-lt"/>
              </a:rPr>
              <a:t>0003  Bonus Culinary Arts</a:t>
            </a:r>
          </a:p>
        </p:txBody>
      </p:sp>
      <p:sp>
        <p:nvSpPr>
          <p:cNvPr id="10" name="TextBox 9">
            <a:extLst>
              <a:ext uri="{FF2B5EF4-FFF2-40B4-BE49-F238E27FC236}">
                <a16:creationId xmlns:a16="http://schemas.microsoft.com/office/drawing/2014/main" id="{5C4E118D-6CFD-2063-90E0-C2A0554CE31A}"/>
              </a:ext>
            </a:extLst>
          </p:cNvPr>
          <p:cNvSpPr txBox="1"/>
          <p:nvPr/>
        </p:nvSpPr>
        <p:spPr>
          <a:xfrm>
            <a:off x="3009900" y="1299993"/>
            <a:ext cx="1752600" cy="584775"/>
          </a:xfrm>
          <a:prstGeom prst="rect">
            <a:avLst/>
          </a:prstGeom>
          <a:noFill/>
        </p:spPr>
        <p:txBody>
          <a:bodyPr wrap="square" rtlCol="0">
            <a:spAutoFit/>
          </a:bodyPr>
          <a:lstStyle/>
          <a:p>
            <a:r>
              <a:rPr lang="en-US" sz="3200" dirty="0">
                <a:latin typeface="+mj-lt"/>
              </a:rPr>
              <a:t>Journal</a:t>
            </a:r>
          </a:p>
        </p:txBody>
      </p:sp>
      <p:graphicFrame>
        <p:nvGraphicFramePr>
          <p:cNvPr id="6" name="Table 5">
            <a:extLst>
              <a:ext uri="{FF2B5EF4-FFF2-40B4-BE49-F238E27FC236}">
                <a16:creationId xmlns:a16="http://schemas.microsoft.com/office/drawing/2014/main" id="{13392883-8401-CF94-1826-A429EDA0EA01}"/>
              </a:ext>
            </a:extLst>
          </p:cNvPr>
          <p:cNvGraphicFramePr>
            <a:graphicFrameLocks noGrp="1"/>
          </p:cNvGraphicFramePr>
          <p:nvPr/>
        </p:nvGraphicFramePr>
        <p:xfrm>
          <a:off x="845456" y="1884768"/>
          <a:ext cx="6081487" cy="7916480"/>
        </p:xfrm>
        <a:graphic>
          <a:graphicData uri="http://schemas.openxmlformats.org/drawingml/2006/table">
            <a:tbl>
              <a:tblPr firstRow="1" bandRow="1">
                <a:tableStyleId>{5940675A-B579-460E-94D1-54222C63F5DA}</a:tableStyleId>
              </a:tblPr>
              <a:tblGrid>
                <a:gridCol w="6081487">
                  <a:extLst>
                    <a:ext uri="{9D8B030D-6E8A-4147-A177-3AD203B41FA5}">
                      <a16:colId xmlns:a16="http://schemas.microsoft.com/office/drawing/2014/main" val="4003603916"/>
                    </a:ext>
                  </a:extLst>
                </a:gridCol>
              </a:tblGrid>
              <a:tr h="4947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67925802"/>
                  </a:ext>
                </a:extLst>
              </a:tr>
              <a:tr h="4947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9203330"/>
                  </a:ext>
                </a:extLst>
              </a:tr>
              <a:tr h="4947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27868509"/>
                  </a:ext>
                </a:extLst>
              </a:tr>
              <a:tr h="4947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67614024"/>
                  </a:ext>
                </a:extLst>
              </a:tr>
              <a:tr h="4947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7264214"/>
                  </a:ext>
                </a:extLst>
              </a:tr>
              <a:tr h="4947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1905118"/>
                  </a:ext>
                </a:extLst>
              </a:tr>
              <a:tr h="4947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0964161"/>
                  </a:ext>
                </a:extLst>
              </a:tr>
              <a:tr h="4947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15771902"/>
                  </a:ext>
                </a:extLst>
              </a:tr>
              <a:tr h="4947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28364838"/>
                  </a:ext>
                </a:extLst>
              </a:tr>
              <a:tr h="4947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40550609"/>
                  </a:ext>
                </a:extLst>
              </a:tr>
              <a:tr h="4947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7881732"/>
                  </a:ext>
                </a:extLst>
              </a:tr>
              <a:tr h="4947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80063744"/>
                  </a:ext>
                </a:extLst>
              </a:tr>
              <a:tr h="4947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28665509"/>
                  </a:ext>
                </a:extLst>
              </a:tr>
              <a:tr h="4947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4462184"/>
                  </a:ext>
                </a:extLst>
              </a:tr>
              <a:tr h="4947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21700154"/>
                  </a:ext>
                </a:extLst>
              </a:tr>
              <a:tr h="4947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7022071"/>
                  </a:ext>
                </a:extLst>
              </a:tr>
            </a:tbl>
          </a:graphicData>
        </a:graphic>
      </p:graphicFrame>
    </p:spTree>
    <p:extLst>
      <p:ext uri="{BB962C8B-B14F-4D97-AF65-F5344CB8AC3E}">
        <p14:creationId xmlns:p14="http://schemas.microsoft.com/office/powerpoint/2010/main" val="3338922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Shape 83">
          <a:extLst>
            <a:ext uri="{FF2B5EF4-FFF2-40B4-BE49-F238E27FC236}">
              <a16:creationId xmlns:a16="http://schemas.microsoft.com/office/drawing/2014/main" id="{BEF2578E-7A2F-7AD5-3B49-90BAC7130E2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00F83D8-9D8F-90E3-8763-9D83353B2294}"/>
              </a:ext>
            </a:extLst>
          </p:cNvPr>
          <p:cNvSpPr/>
          <p:nvPr/>
        </p:nvSpPr>
        <p:spPr>
          <a:xfrm>
            <a:off x="0" y="7010400"/>
            <a:ext cx="7772400" cy="3048000"/>
          </a:xfrm>
          <a:prstGeom prst="rect">
            <a:avLst/>
          </a:prstGeom>
          <a:solidFill>
            <a:srgbClr val="DDD6CF">
              <a:alpha val="8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Google Shape;89;p1">
            <a:extLst>
              <a:ext uri="{FF2B5EF4-FFF2-40B4-BE49-F238E27FC236}">
                <a16:creationId xmlns:a16="http://schemas.microsoft.com/office/drawing/2014/main" id="{C343AC70-7BD0-7406-647D-67C77932E7DF}"/>
              </a:ext>
            </a:extLst>
          </p:cNvPr>
          <p:cNvSpPr txBox="1"/>
          <p:nvPr/>
        </p:nvSpPr>
        <p:spPr>
          <a:xfrm>
            <a:off x="288310" y="9537084"/>
            <a:ext cx="4582897" cy="258492"/>
          </a:xfrm>
          <a:prstGeom prst="rect">
            <a:avLst/>
          </a:prstGeom>
          <a:noFill/>
          <a:ln>
            <a:noFill/>
          </a:ln>
        </p:spPr>
        <p:txBody>
          <a:bodyPr spcFirstLastPara="1" wrap="square" lIns="91425" tIns="45700" rIns="91425" bIns="45700" anchor="t" anchorCtr="0">
            <a:spAutoFit/>
          </a:bodyPr>
          <a:lstStyle/>
          <a:p>
            <a:pPr>
              <a:lnSpc>
                <a:spcPct val="90000"/>
              </a:lnSpc>
              <a:buClr>
                <a:srgbClr val="343541"/>
              </a:buClr>
              <a:buSzPts val="2800"/>
            </a:pPr>
            <a:r>
              <a:rPr lang="en-US" sz="1200" dirty="0">
                <a:solidFill>
                  <a:srgbClr val="0D0D0D"/>
                </a:solidFill>
                <a:latin typeface="Montserrat Light" panose="00000400000000000000" pitchFamily="50" charset="0"/>
              </a:rPr>
              <a:t>Love in Every Bite: Nourishing Wellness</a:t>
            </a:r>
            <a:endParaRPr sz="1200" dirty="0">
              <a:latin typeface="Montserrat Light" panose="00000400000000000000" pitchFamily="50" charset="0"/>
              <a:ea typeface="Helvetica Neue"/>
              <a:cs typeface="Helvetica Neue"/>
              <a:sym typeface="Helvetica Neue"/>
            </a:endParaRPr>
          </a:p>
        </p:txBody>
      </p:sp>
      <p:pic>
        <p:nvPicPr>
          <p:cNvPr id="5" name="Picture 4" descr="A chef hat and spatula and book&#10;&#10;Description automatically generated">
            <a:extLst>
              <a:ext uri="{FF2B5EF4-FFF2-40B4-BE49-F238E27FC236}">
                <a16:creationId xmlns:a16="http://schemas.microsoft.com/office/drawing/2014/main" id="{468A3830-7897-7F5E-7467-AFBF0D6EBDFD}"/>
              </a:ext>
            </a:extLst>
          </p:cNvPr>
          <p:cNvPicPr>
            <a:picLocks noChangeAspect="1"/>
          </p:cNvPicPr>
          <p:nvPr/>
        </p:nvPicPr>
        <p:blipFill>
          <a:blip r:embed="rId4">
            <a:grayscl/>
          </a:blip>
          <a:stretch>
            <a:fillRect/>
          </a:stretch>
        </p:blipFill>
        <p:spPr>
          <a:xfrm>
            <a:off x="288310" y="6864995"/>
            <a:ext cx="3193405" cy="3193405"/>
          </a:xfrm>
          <a:prstGeom prst="rect">
            <a:avLst/>
          </a:prstGeom>
        </p:spPr>
      </p:pic>
      <p:sp>
        <p:nvSpPr>
          <p:cNvPr id="9" name="TextBox 8">
            <a:extLst>
              <a:ext uri="{FF2B5EF4-FFF2-40B4-BE49-F238E27FC236}">
                <a16:creationId xmlns:a16="http://schemas.microsoft.com/office/drawing/2014/main" id="{3066278B-5E08-867D-2719-2540B72B1C34}"/>
              </a:ext>
            </a:extLst>
          </p:cNvPr>
          <p:cNvSpPr txBox="1"/>
          <p:nvPr/>
        </p:nvSpPr>
        <p:spPr>
          <a:xfrm>
            <a:off x="4578995" y="7254240"/>
            <a:ext cx="3193405" cy="830997"/>
          </a:xfrm>
          <a:prstGeom prst="rect">
            <a:avLst/>
          </a:prstGeom>
          <a:noFill/>
        </p:spPr>
        <p:txBody>
          <a:bodyPr wrap="square" rtlCol="0">
            <a:spAutoFit/>
          </a:bodyPr>
          <a:lstStyle/>
          <a:p>
            <a:r>
              <a:rPr lang="en-US" sz="1600" dirty="0">
                <a:latin typeface="+mn-lt"/>
              </a:rPr>
              <a:t>Bonus 0002</a:t>
            </a:r>
          </a:p>
          <a:p>
            <a:r>
              <a:rPr lang="en-US" sz="1600" dirty="0">
                <a:latin typeface="+mn-lt"/>
              </a:rPr>
              <a:t>Identifying Whole Foods vs</a:t>
            </a:r>
          </a:p>
          <a:p>
            <a:r>
              <a:rPr lang="en-US" sz="1600" dirty="0">
                <a:latin typeface="+mn-lt"/>
              </a:rPr>
              <a:t>Processed Foods</a:t>
            </a:r>
          </a:p>
        </p:txBody>
      </p:sp>
    </p:spTree>
    <p:extLst>
      <p:ext uri="{BB962C8B-B14F-4D97-AF65-F5344CB8AC3E}">
        <p14:creationId xmlns:p14="http://schemas.microsoft.com/office/powerpoint/2010/main" val="852960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9725E59-11E9-7C2E-5778-7BDF5F25CBB3}"/>
              </a:ext>
            </a:extLst>
          </p:cNvPr>
          <p:cNvSpPr txBox="1"/>
          <p:nvPr/>
        </p:nvSpPr>
        <p:spPr>
          <a:xfrm>
            <a:off x="649840" y="2431977"/>
            <a:ext cx="6545944" cy="6595908"/>
          </a:xfrm>
          <a:prstGeom prst="rect">
            <a:avLst/>
          </a:prstGeom>
          <a:noFill/>
        </p:spPr>
        <p:txBody>
          <a:bodyPr wrap="square">
            <a:spAutoFit/>
          </a:bodyPr>
          <a:lstStyle/>
          <a:p>
            <a:pPr>
              <a:lnSpc>
                <a:spcPct val="150000"/>
              </a:lnSpc>
            </a:pPr>
            <a:r>
              <a:rPr lang="en-US" sz="2000" b="1" dirty="0">
                <a:latin typeface="+mn-lt"/>
              </a:rPr>
              <a:t>Objective:</a:t>
            </a:r>
          </a:p>
          <a:p>
            <a:pPr>
              <a:lnSpc>
                <a:spcPct val="150000"/>
              </a:lnSpc>
            </a:pPr>
            <a:r>
              <a:rPr lang="en-US" sz="2000" dirty="0">
                <a:latin typeface="+mn-lt"/>
              </a:rPr>
              <a:t>To enhance your ability to distinguish between whole foods and processed foods, aiding in making healthier dietary choices.</a:t>
            </a:r>
          </a:p>
          <a:p>
            <a:pPr>
              <a:lnSpc>
                <a:spcPct val="150000"/>
              </a:lnSpc>
            </a:pPr>
            <a:endParaRPr lang="en-US" sz="2400" dirty="0">
              <a:latin typeface="+mn-lt"/>
            </a:endParaRPr>
          </a:p>
          <a:p>
            <a:pPr>
              <a:lnSpc>
                <a:spcPct val="150000"/>
              </a:lnSpc>
            </a:pPr>
            <a:r>
              <a:rPr lang="en-US" sz="2000" b="1" dirty="0">
                <a:latin typeface="+mn-lt"/>
              </a:rPr>
              <a:t>Instructions:</a:t>
            </a:r>
          </a:p>
          <a:p>
            <a:pPr>
              <a:lnSpc>
                <a:spcPct val="150000"/>
              </a:lnSpc>
            </a:pPr>
            <a:r>
              <a:rPr lang="en-US" sz="2000" dirty="0">
                <a:latin typeface="+mn-lt"/>
              </a:rPr>
              <a:t>This exercise involves categorizing a list of foods into "Whole Foods" or "Processed Foods." You'll be given a series of food items, and your task is to classify them accordingly. Remember, whole foods are items that are eaten in their natural state or with minimal processing, while processed foods have been altered from their original form through processing techniques.</a:t>
            </a:r>
          </a:p>
        </p:txBody>
      </p:sp>
      <p:sp>
        <p:nvSpPr>
          <p:cNvPr id="5" name="TextBox 4">
            <a:extLst>
              <a:ext uri="{FF2B5EF4-FFF2-40B4-BE49-F238E27FC236}">
                <a16:creationId xmlns:a16="http://schemas.microsoft.com/office/drawing/2014/main" id="{AD3C79AC-5FFB-D487-F86D-372628641C47}"/>
              </a:ext>
            </a:extLst>
          </p:cNvPr>
          <p:cNvSpPr txBox="1"/>
          <p:nvPr/>
        </p:nvSpPr>
        <p:spPr>
          <a:xfrm>
            <a:off x="551542" y="1226419"/>
            <a:ext cx="6205582" cy="954107"/>
          </a:xfrm>
          <a:prstGeom prst="rect">
            <a:avLst/>
          </a:prstGeom>
          <a:noFill/>
        </p:spPr>
        <p:txBody>
          <a:bodyPr wrap="square">
            <a:spAutoFit/>
          </a:bodyPr>
          <a:lstStyle/>
          <a:p>
            <a:r>
              <a:rPr lang="en-US" sz="2800" dirty="0">
                <a:latin typeface="+mj-lt"/>
              </a:rPr>
              <a:t>IDENTIFYING WHOLE FOODS VS</a:t>
            </a:r>
          </a:p>
          <a:p>
            <a:r>
              <a:rPr lang="en-US" sz="2800" dirty="0">
                <a:latin typeface="+mj-lt"/>
              </a:rPr>
              <a:t>PROCESSED FOODS </a:t>
            </a:r>
          </a:p>
        </p:txBody>
      </p:sp>
      <p:cxnSp>
        <p:nvCxnSpPr>
          <p:cNvPr id="2" name="Straight Connector 1">
            <a:extLst>
              <a:ext uri="{FF2B5EF4-FFF2-40B4-BE49-F238E27FC236}">
                <a16:creationId xmlns:a16="http://schemas.microsoft.com/office/drawing/2014/main" id="{D8156553-89AF-48D5-7648-769762D83BD1}"/>
              </a:ext>
            </a:extLst>
          </p:cNvPr>
          <p:cNvCxnSpPr>
            <a:cxnSpLocks/>
          </p:cNvCxnSpPr>
          <p:nvPr/>
        </p:nvCxnSpPr>
        <p:spPr>
          <a:xfrm>
            <a:off x="551542" y="1030515"/>
            <a:ext cx="6545944" cy="0"/>
          </a:xfrm>
          <a:prstGeom prst="line">
            <a:avLst/>
          </a:prstGeom>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52A25326-B386-B8D4-F576-70616E47715C}"/>
              </a:ext>
            </a:extLst>
          </p:cNvPr>
          <p:cNvSpPr txBox="1"/>
          <p:nvPr/>
        </p:nvSpPr>
        <p:spPr>
          <a:xfrm>
            <a:off x="965129" y="479522"/>
            <a:ext cx="5915367" cy="400110"/>
          </a:xfrm>
          <a:prstGeom prst="rect">
            <a:avLst/>
          </a:prstGeom>
          <a:noFill/>
        </p:spPr>
        <p:txBody>
          <a:bodyPr wrap="square" rtlCol="0">
            <a:spAutoFit/>
          </a:bodyPr>
          <a:lstStyle/>
          <a:p>
            <a:pPr algn="ctr"/>
            <a:r>
              <a:rPr lang="en-US" sz="2000" dirty="0">
                <a:solidFill>
                  <a:schemeClr val="bg1">
                    <a:lumMod val="50000"/>
                  </a:schemeClr>
                </a:solidFill>
                <a:latin typeface="+mj-lt"/>
              </a:rPr>
              <a:t>0002 Bonus Culinary Arts</a:t>
            </a:r>
          </a:p>
        </p:txBody>
      </p:sp>
    </p:spTree>
    <p:extLst>
      <p:ext uri="{BB962C8B-B14F-4D97-AF65-F5344CB8AC3E}">
        <p14:creationId xmlns:p14="http://schemas.microsoft.com/office/powerpoint/2010/main" val="1930768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7CD2555-7E32-986F-3D34-3754950F2EFE}"/>
              </a:ext>
            </a:extLst>
          </p:cNvPr>
          <p:cNvSpPr txBox="1"/>
          <p:nvPr/>
        </p:nvSpPr>
        <p:spPr>
          <a:xfrm>
            <a:off x="965129" y="479522"/>
            <a:ext cx="5915367" cy="400110"/>
          </a:xfrm>
          <a:prstGeom prst="rect">
            <a:avLst/>
          </a:prstGeom>
          <a:noFill/>
        </p:spPr>
        <p:txBody>
          <a:bodyPr wrap="square" rtlCol="0">
            <a:spAutoFit/>
          </a:bodyPr>
          <a:lstStyle/>
          <a:p>
            <a:pPr algn="ctr"/>
            <a:r>
              <a:rPr lang="en-US" sz="2000" dirty="0">
                <a:solidFill>
                  <a:schemeClr val="bg1">
                    <a:lumMod val="50000"/>
                  </a:schemeClr>
                </a:solidFill>
                <a:latin typeface="+mj-lt"/>
              </a:rPr>
              <a:t>0002 Bonus Culinary Arts</a:t>
            </a:r>
          </a:p>
        </p:txBody>
      </p:sp>
      <p:cxnSp>
        <p:nvCxnSpPr>
          <p:cNvPr id="14" name="Straight Connector 13">
            <a:extLst>
              <a:ext uri="{FF2B5EF4-FFF2-40B4-BE49-F238E27FC236}">
                <a16:creationId xmlns:a16="http://schemas.microsoft.com/office/drawing/2014/main" id="{6723081C-2431-7A25-6F83-C08C1DA4BE44}"/>
              </a:ext>
            </a:extLst>
          </p:cNvPr>
          <p:cNvCxnSpPr>
            <a:cxnSpLocks/>
          </p:cNvCxnSpPr>
          <p:nvPr/>
        </p:nvCxnSpPr>
        <p:spPr>
          <a:xfrm>
            <a:off x="551542" y="1030515"/>
            <a:ext cx="6545944" cy="0"/>
          </a:xfrm>
          <a:prstGeom prst="line">
            <a:avLst/>
          </a:prstGeom>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88FAD204-6BE1-6CBA-36CC-E04D03C45776}"/>
              </a:ext>
            </a:extLst>
          </p:cNvPr>
          <p:cNvSpPr txBox="1"/>
          <p:nvPr/>
        </p:nvSpPr>
        <p:spPr>
          <a:xfrm>
            <a:off x="687760" y="2933343"/>
            <a:ext cx="3198440" cy="6289414"/>
          </a:xfrm>
          <a:prstGeom prst="rect">
            <a:avLst/>
          </a:prstGeom>
          <a:noFill/>
        </p:spPr>
        <p:txBody>
          <a:bodyPr wrap="square">
            <a:spAutoFit/>
          </a:bodyPr>
          <a:lstStyle/>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2000" kern="100" dirty="0">
                <a:effectLst/>
                <a:latin typeface="+mn-lt"/>
                <a:ea typeface="Montserrat" panose="00000500000000000000" pitchFamily="2" charset="0"/>
                <a:cs typeface="Times New Roman" panose="02020603050405020304" pitchFamily="18" charset="0"/>
              </a:rPr>
              <a:t>Pen and paper (or a digital device for note-taking).</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2000" kern="100" dirty="0">
                <a:effectLst/>
                <a:latin typeface="+mn-lt"/>
                <a:ea typeface="Montserrat" panose="00000500000000000000" pitchFamily="2" charset="0"/>
                <a:cs typeface="Times New Roman" panose="02020603050405020304" pitchFamily="18" charset="0"/>
              </a:rPr>
              <a:t>A list of food items (</a:t>
            </a:r>
            <a:r>
              <a:rPr lang="en-US" sz="2000" kern="100" dirty="0">
                <a:latin typeface="+mn-lt"/>
                <a:ea typeface="Montserrat" panose="00000500000000000000" pitchFamily="2" charset="0"/>
                <a:cs typeface="Times New Roman" panose="02020603050405020304" pitchFamily="18" charset="0"/>
              </a:rPr>
              <a:t>see images and list</a:t>
            </a:r>
            <a:r>
              <a:rPr lang="en-US" sz="2000" kern="100" dirty="0">
                <a:effectLst/>
                <a:latin typeface="+mn-lt"/>
                <a:ea typeface="Montserrat" panose="00000500000000000000" pitchFamily="2" charset="0"/>
                <a:cs typeface="Times New Roman" panose="02020603050405020304" pitchFamily="18" charset="0"/>
              </a:rPr>
              <a:t>).</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2000" kern="100" dirty="0">
                <a:effectLst/>
                <a:latin typeface="+mn-lt"/>
                <a:ea typeface="Montserrat" panose="00000500000000000000" pitchFamily="2" charset="0"/>
                <a:cs typeface="Times New Roman" panose="02020603050405020304" pitchFamily="18" charset="0"/>
              </a:rPr>
              <a:t>A basic understanding of whole foods (minimally processed, no added ingredients) vs. processed foods (altered from their natural state, may contain added ingredients like sugar, salt, or fat).</a:t>
            </a:r>
          </a:p>
        </p:txBody>
      </p:sp>
      <p:pic>
        <p:nvPicPr>
          <p:cNvPr id="4" name="Picture Placeholder 14">
            <a:extLst>
              <a:ext uri="{FF2B5EF4-FFF2-40B4-BE49-F238E27FC236}">
                <a16:creationId xmlns:a16="http://schemas.microsoft.com/office/drawing/2014/main" id="{0571C0D3-A8D2-B1AD-FF18-A61AD3B13529}"/>
              </a:ext>
            </a:extLst>
          </p:cNvPr>
          <p:cNvPicPr>
            <a:picLocks noGrp="1" noChangeAspect="1"/>
          </p:cNvPicPr>
          <p:nvPr>
            <p:ph type="pic" idx="2"/>
          </p:nvPr>
        </p:nvPicPr>
        <p:blipFill>
          <a:blip r:embed="rId2"/>
          <a:srcRect t="2960" b="2960"/>
          <a:stretch/>
        </p:blipFill>
        <p:spPr>
          <a:xfrm>
            <a:off x="3922812" y="2142894"/>
            <a:ext cx="3078530" cy="7079863"/>
          </a:xfrm>
        </p:spPr>
      </p:pic>
      <p:sp>
        <p:nvSpPr>
          <p:cNvPr id="6" name="TextBox 5">
            <a:extLst>
              <a:ext uri="{FF2B5EF4-FFF2-40B4-BE49-F238E27FC236}">
                <a16:creationId xmlns:a16="http://schemas.microsoft.com/office/drawing/2014/main" id="{0D3102C4-7D1B-91D1-6BF1-2D1E862FBAFF}"/>
              </a:ext>
            </a:extLst>
          </p:cNvPr>
          <p:cNvSpPr txBox="1"/>
          <p:nvPr/>
        </p:nvSpPr>
        <p:spPr>
          <a:xfrm>
            <a:off x="551542" y="2426009"/>
            <a:ext cx="318003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Montserrat Light"/>
                <a:cs typeface="Arial"/>
                <a:sym typeface="Arial"/>
              </a:rPr>
              <a:t>Materials Needed</a:t>
            </a:r>
          </a:p>
        </p:txBody>
      </p:sp>
      <p:sp>
        <p:nvSpPr>
          <p:cNvPr id="7" name="TextBox 6">
            <a:extLst>
              <a:ext uri="{FF2B5EF4-FFF2-40B4-BE49-F238E27FC236}">
                <a16:creationId xmlns:a16="http://schemas.microsoft.com/office/drawing/2014/main" id="{7C3E5032-EDFD-2305-5561-B6D197574078}"/>
              </a:ext>
            </a:extLst>
          </p:cNvPr>
          <p:cNvSpPr txBox="1"/>
          <p:nvPr/>
        </p:nvSpPr>
        <p:spPr>
          <a:xfrm>
            <a:off x="551542" y="1103316"/>
            <a:ext cx="6545944" cy="830997"/>
          </a:xfrm>
          <a:prstGeom prst="rect">
            <a:avLst/>
          </a:prstGeom>
          <a:noFill/>
        </p:spPr>
        <p:txBody>
          <a:bodyPr wrap="square">
            <a:spAutoFit/>
          </a:bodyPr>
          <a:lstStyle/>
          <a:p>
            <a:pPr algn="ctr"/>
            <a:r>
              <a:rPr lang="en-US" sz="2400" dirty="0">
                <a:latin typeface="+mj-lt"/>
              </a:rPr>
              <a:t>IDENTIFYING WHOLE FOODS VS</a:t>
            </a:r>
          </a:p>
          <a:p>
            <a:pPr algn="ctr"/>
            <a:r>
              <a:rPr lang="en-US" sz="2400" dirty="0">
                <a:latin typeface="+mj-lt"/>
              </a:rPr>
              <a:t>PROCESSED FOODS </a:t>
            </a:r>
          </a:p>
        </p:txBody>
      </p:sp>
    </p:spTree>
    <p:extLst>
      <p:ext uri="{BB962C8B-B14F-4D97-AF65-F5344CB8AC3E}">
        <p14:creationId xmlns:p14="http://schemas.microsoft.com/office/powerpoint/2010/main" val="2696717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7CD2555-7E32-986F-3D34-3754950F2EFE}"/>
              </a:ext>
            </a:extLst>
          </p:cNvPr>
          <p:cNvSpPr txBox="1"/>
          <p:nvPr/>
        </p:nvSpPr>
        <p:spPr>
          <a:xfrm>
            <a:off x="965129" y="479522"/>
            <a:ext cx="5915367" cy="400110"/>
          </a:xfrm>
          <a:prstGeom prst="rect">
            <a:avLst/>
          </a:prstGeom>
          <a:noFill/>
        </p:spPr>
        <p:txBody>
          <a:bodyPr wrap="square" rtlCol="0">
            <a:spAutoFit/>
          </a:bodyPr>
          <a:lstStyle/>
          <a:p>
            <a:pPr algn="ctr"/>
            <a:r>
              <a:rPr lang="en-US" sz="2000" dirty="0">
                <a:solidFill>
                  <a:schemeClr val="bg1">
                    <a:lumMod val="50000"/>
                  </a:schemeClr>
                </a:solidFill>
                <a:latin typeface="+mj-lt"/>
              </a:rPr>
              <a:t>0002 Bonus Culinary Arts</a:t>
            </a:r>
          </a:p>
        </p:txBody>
      </p:sp>
      <p:cxnSp>
        <p:nvCxnSpPr>
          <p:cNvPr id="14" name="Straight Connector 13">
            <a:extLst>
              <a:ext uri="{FF2B5EF4-FFF2-40B4-BE49-F238E27FC236}">
                <a16:creationId xmlns:a16="http://schemas.microsoft.com/office/drawing/2014/main" id="{6723081C-2431-7A25-6F83-C08C1DA4BE44}"/>
              </a:ext>
            </a:extLst>
          </p:cNvPr>
          <p:cNvCxnSpPr>
            <a:cxnSpLocks/>
          </p:cNvCxnSpPr>
          <p:nvPr/>
        </p:nvCxnSpPr>
        <p:spPr>
          <a:xfrm>
            <a:off x="551542" y="1030515"/>
            <a:ext cx="6545944" cy="0"/>
          </a:xfrm>
          <a:prstGeom prst="line">
            <a:avLst/>
          </a:prstGeom>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F8DEC68B-9BA0-7908-B881-7C4ED4F2BC38}"/>
              </a:ext>
            </a:extLst>
          </p:cNvPr>
          <p:cNvSpPr txBox="1"/>
          <p:nvPr/>
        </p:nvSpPr>
        <p:spPr>
          <a:xfrm>
            <a:off x="965129" y="2340550"/>
            <a:ext cx="5915368" cy="6532558"/>
          </a:xfrm>
          <a:prstGeom prst="rect">
            <a:avLst/>
          </a:prstGeom>
          <a:noFill/>
        </p:spPr>
        <p:txBody>
          <a:bodyPr wrap="square">
            <a:spAutoFit/>
          </a:bodyPr>
          <a:lstStyle/>
          <a:p>
            <a:pPr marL="0" marR="0">
              <a:lnSpc>
                <a:spcPct val="115000"/>
              </a:lnSpc>
              <a:spcBef>
                <a:spcPts val="0"/>
              </a:spcBef>
              <a:spcAft>
                <a:spcPts val="800"/>
              </a:spcAft>
            </a:pPr>
            <a:r>
              <a:rPr lang="en-US" sz="1800" kern="100" dirty="0">
                <a:effectLst/>
                <a:latin typeface="+mn-lt"/>
                <a:ea typeface="Montserrat" panose="00000500000000000000" pitchFamily="2" charset="0"/>
                <a:cs typeface="Times New Roman" panose="02020603050405020304" pitchFamily="18" charset="0"/>
              </a:rPr>
              <a:t>Activity Steps:</a:t>
            </a:r>
          </a:p>
          <a:p>
            <a:pPr marL="342900" marR="0" lvl="0" indent="-342900">
              <a:lnSpc>
                <a:spcPct val="115000"/>
              </a:lnSpc>
              <a:spcBef>
                <a:spcPts val="0"/>
              </a:spcBef>
              <a:spcAft>
                <a:spcPts val="800"/>
              </a:spcAft>
              <a:buFont typeface="+mj-lt"/>
              <a:buAutoNum type="arabicPeriod"/>
              <a:tabLst>
                <a:tab pos="457200" algn="l"/>
              </a:tabLst>
            </a:pPr>
            <a:r>
              <a:rPr lang="en-US" sz="1800" b="1" kern="100" dirty="0">
                <a:effectLst/>
                <a:latin typeface="+mn-lt"/>
                <a:ea typeface="Montserrat" panose="00000500000000000000" pitchFamily="2" charset="0"/>
                <a:cs typeface="Times New Roman" panose="02020603050405020304" pitchFamily="18" charset="0"/>
              </a:rPr>
              <a:t>Review the Food Item </a:t>
            </a:r>
            <a:r>
              <a:rPr lang="en-US" sz="1800" b="1" kern="100" dirty="0">
                <a:latin typeface="+mn-lt"/>
                <a:ea typeface="Montserrat" panose="00000500000000000000" pitchFamily="2" charset="0"/>
                <a:cs typeface="Times New Roman" panose="02020603050405020304" pitchFamily="18" charset="0"/>
              </a:rPr>
              <a:t>List and Images</a:t>
            </a:r>
            <a:r>
              <a:rPr lang="en-US" sz="1800" b="1" kern="100" dirty="0">
                <a:effectLst/>
                <a:latin typeface="+mn-lt"/>
                <a:ea typeface="Montserrat" panose="00000500000000000000" pitchFamily="2" charset="0"/>
                <a:cs typeface="Times New Roman" panose="02020603050405020304" pitchFamily="18" charset="0"/>
              </a:rPr>
              <a:t>:</a:t>
            </a:r>
            <a:r>
              <a:rPr lang="en-US" sz="1800" kern="100" dirty="0">
                <a:effectLst/>
                <a:latin typeface="+mn-lt"/>
                <a:ea typeface="Montserrat" panose="00000500000000000000" pitchFamily="2" charset="0"/>
                <a:cs typeface="Times New Roman" panose="02020603050405020304" pitchFamily="18" charset="0"/>
              </a:rPr>
              <a:t> Start by </a:t>
            </a:r>
            <a:r>
              <a:rPr lang="en-US" sz="1800" kern="100" dirty="0">
                <a:latin typeface="+mn-lt"/>
                <a:ea typeface="Montserrat" panose="00000500000000000000" pitchFamily="2" charset="0"/>
                <a:cs typeface="Times New Roman" panose="02020603050405020304" pitchFamily="18" charset="0"/>
              </a:rPr>
              <a:t>viewing the images and then read</a:t>
            </a:r>
            <a:r>
              <a:rPr lang="en-US" sz="1800" kern="100" dirty="0">
                <a:effectLst/>
                <a:latin typeface="+mn-lt"/>
                <a:ea typeface="Montserrat" panose="00000500000000000000" pitchFamily="2" charset="0"/>
                <a:cs typeface="Times New Roman" panose="02020603050405020304" pitchFamily="18" charset="0"/>
              </a:rPr>
              <a:t> through the list of food items provided.</a:t>
            </a:r>
          </a:p>
          <a:p>
            <a:pPr marL="342900" marR="0" lvl="0" indent="-342900">
              <a:lnSpc>
                <a:spcPct val="115000"/>
              </a:lnSpc>
              <a:spcBef>
                <a:spcPts val="0"/>
              </a:spcBef>
              <a:spcAft>
                <a:spcPts val="800"/>
              </a:spcAft>
              <a:buFont typeface="+mj-lt"/>
              <a:buAutoNum type="arabicPeriod"/>
              <a:tabLst>
                <a:tab pos="457200" algn="l"/>
              </a:tabLst>
            </a:pPr>
            <a:r>
              <a:rPr lang="en-US" sz="1800" b="1" kern="100" dirty="0">
                <a:effectLst/>
                <a:latin typeface="+mn-lt"/>
                <a:ea typeface="Montserrat" panose="00000500000000000000" pitchFamily="2" charset="0"/>
                <a:cs typeface="Times New Roman" panose="02020603050405020304" pitchFamily="18" charset="0"/>
              </a:rPr>
              <a:t>Categorize Each Item:</a:t>
            </a:r>
            <a:r>
              <a:rPr lang="en-US" sz="1800" kern="100" dirty="0">
                <a:effectLst/>
                <a:latin typeface="+mn-lt"/>
                <a:ea typeface="Montserrat" panose="00000500000000000000" pitchFamily="2" charset="0"/>
                <a:cs typeface="Times New Roman" panose="02020603050405020304" pitchFamily="18" charset="0"/>
              </a:rPr>
              <a:t> Next to each food item, write "Whole Food" if you believe the item is consumed in its natural state or with minimal processing. Write "Processed Food" if the item has been significantly altered from its original form.</a:t>
            </a:r>
          </a:p>
          <a:p>
            <a:pPr marL="342900" marR="0" lvl="0" indent="-342900">
              <a:lnSpc>
                <a:spcPct val="115000"/>
              </a:lnSpc>
              <a:spcBef>
                <a:spcPts val="0"/>
              </a:spcBef>
              <a:spcAft>
                <a:spcPts val="800"/>
              </a:spcAft>
              <a:buFont typeface="+mj-lt"/>
              <a:buAutoNum type="arabicPeriod"/>
              <a:tabLst>
                <a:tab pos="457200" algn="l"/>
              </a:tabLst>
            </a:pPr>
            <a:r>
              <a:rPr lang="en-US" sz="1800" b="1" kern="100" dirty="0">
                <a:effectLst/>
                <a:latin typeface="+mn-lt"/>
                <a:ea typeface="Montserrat" panose="00000500000000000000" pitchFamily="2" charset="0"/>
                <a:cs typeface="Times New Roman" panose="02020603050405020304" pitchFamily="18" charset="0"/>
              </a:rPr>
              <a:t>Justification:</a:t>
            </a:r>
            <a:r>
              <a:rPr lang="en-US" sz="1800" kern="100" dirty="0">
                <a:effectLst/>
                <a:latin typeface="+mn-lt"/>
                <a:ea typeface="Montserrat" panose="00000500000000000000" pitchFamily="2" charset="0"/>
                <a:cs typeface="Times New Roman" panose="02020603050405020304" pitchFamily="18" charset="0"/>
              </a:rPr>
              <a:t> For each item you've categorized, briefly jot down your reasoning. For example, if you categorized "Apple" as a whole food, you might note, "Eaten in its natural state, no added ingredients."</a:t>
            </a:r>
          </a:p>
          <a:p>
            <a:pPr marL="342900" marR="0" lvl="0" indent="-342900">
              <a:lnSpc>
                <a:spcPct val="115000"/>
              </a:lnSpc>
              <a:spcBef>
                <a:spcPts val="0"/>
              </a:spcBef>
              <a:spcAft>
                <a:spcPts val="800"/>
              </a:spcAft>
              <a:buFont typeface="+mj-lt"/>
              <a:buAutoNum type="arabicPeriod"/>
              <a:tabLst>
                <a:tab pos="457200" algn="l"/>
              </a:tabLst>
            </a:pPr>
            <a:r>
              <a:rPr lang="en-US" sz="1800" b="1" kern="100" dirty="0">
                <a:effectLst/>
                <a:latin typeface="+mn-lt"/>
                <a:ea typeface="Montserrat" panose="00000500000000000000" pitchFamily="2" charset="0"/>
                <a:cs typeface="Times New Roman" panose="02020603050405020304" pitchFamily="18" charset="0"/>
              </a:rPr>
              <a:t>Check Your Answers:</a:t>
            </a:r>
            <a:r>
              <a:rPr lang="en-US" sz="1800" kern="100" dirty="0">
                <a:effectLst/>
                <a:latin typeface="+mn-lt"/>
                <a:ea typeface="Montserrat" panose="00000500000000000000" pitchFamily="2" charset="0"/>
                <a:cs typeface="Times New Roman" panose="02020603050405020304" pitchFamily="18" charset="0"/>
              </a:rPr>
              <a:t> Use a reliable source, such as a nutrition textbook or a credible website, to verify your categorizations. Reflect on any misconceptions you may have had.</a:t>
            </a:r>
          </a:p>
        </p:txBody>
      </p:sp>
      <p:sp>
        <p:nvSpPr>
          <p:cNvPr id="3" name="TextBox 2">
            <a:extLst>
              <a:ext uri="{FF2B5EF4-FFF2-40B4-BE49-F238E27FC236}">
                <a16:creationId xmlns:a16="http://schemas.microsoft.com/office/drawing/2014/main" id="{4D8A9E18-4A12-9561-79D6-075D21551CBA}"/>
              </a:ext>
            </a:extLst>
          </p:cNvPr>
          <p:cNvSpPr txBox="1"/>
          <p:nvPr/>
        </p:nvSpPr>
        <p:spPr>
          <a:xfrm>
            <a:off x="551542" y="1226419"/>
            <a:ext cx="6545944" cy="830997"/>
          </a:xfrm>
          <a:prstGeom prst="rect">
            <a:avLst/>
          </a:prstGeom>
          <a:noFill/>
        </p:spPr>
        <p:txBody>
          <a:bodyPr wrap="square">
            <a:spAutoFit/>
          </a:bodyPr>
          <a:lstStyle/>
          <a:p>
            <a:pPr algn="ctr"/>
            <a:r>
              <a:rPr lang="en-US" sz="2400" dirty="0">
                <a:latin typeface="+mj-lt"/>
              </a:rPr>
              <a:t>IDENTIFYING WHOLE FOODS VS</a:t>
            </a:r>
          </a:p>
          <a:p>
            <a:pPr algn="ctr"/>
            <a:r>
              <a:rPr lang="en-US" sz="2400" dirty="0">
                <a:latin typeface="+mj-lt"/>
              </a:rPr>
              <a:t>PROCESSED FOODS </a:t>
            </a:r>
          </a:p>
        </p:txBody>
      </p:sp>
    </p:spTree>
    <p:extLst>
      <p:ext uri="{BB962C8B-B14F-4D97-AF65-F5344CB8AC3E}">
        <p14:creationId xmlns:p14="http://schemas.microsoft.com/office/powerpoint/2010/main" val="1690853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7CD2555-7E32-986F-3D34-3754950F2EFE}"/>
              </a:ext>
            </a:extLst>
          </p:cNvPr>
          <p:cNvSpPr txBox="1"/>
          <p:nvPr/>
        </p:nvSpPr>
        <p:spPr>
          <a:xfrm>
            <a:off x="965129" y="479522"/>
            <a:ext cx="5915367" cy="400110"/>
          </a:xfrm>
          <a:prstGeom prst="rect">
            <a:avLst/>
          </a:prstGeom>
          <a:noFill/>
        </p:spPr>
        <p:txBody>
          <a:bodyPr wrap="square" rtlCol="0">
            <a:spAutoFit/>
          </a:bodyPr>
          <a:lstStyle/>
          <a:p>
            <a:pPr algn="ctr"/>
            <a:r>
              <a:rPr lang="en-US" sz="2000" dirty="0">
                <a:solidFill>
                  <a:schemeClr val="bg1">
                    <a:lumMod val="50000"/>
                  </a:schemeClr>
                </a:solidFill>
                <a:latin typeface="+mj-lt"/>
              </a:rPr>
              <a:t>0002 Bonus Culinary Arts</a:t>
            </a:r>
          </a:p>
        </p:txBody>
      </p:sp>
      <p:cxnSp>
        <p:nvCxnSpPr>
          <p:cNvPr id="14" name="Straight Connector 13">
            <a:extLst>
              <a:ext uri="{FF2B5EF4-FFF2-40B4-BE49-F238E27FC236}">
                <a16:creationId xmlns:a16="http://schemas.microsoft.com/office/drawing/2014/main" id="{6723081C-2431-7A25-6F83-C08C1DA4BE44}"/>
              </a:ext>
            </a:extLst>
          </p:cNvPr>
          <p:cNvCxnSpPr>
            <a:cxnSpLocks/>
          </p:cNvCxnSpPr>
          <p:nvPr/>
        </p:nvCxnSpPr>
        <p:spPr>
          <a:xfrm>
            <a:off x="551542" y="1030515"/>
            <a:ext cx="6545944" cy="0"/>
          </a:xfrm>
          <a:prstGeom prst="line">
            <a:avLst/>
          </a:prstGeom>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4D8A9E18-4A12-9561-79D6-075D21551CBA}"/>
              </a:ext>
            </a:extLst>
          </p:cNvPr>
          <p:cNvSpPr txBox="1"/>
          <p:nvPr/>
        </p:nvSpPr>
        <p:spPr>
          <a:xfrm>
            <a:off x="595120" y="1030515"/>
            <a:ext cx="6307924" cy="830997"/>
          </a:xfrm>
          <a:prstGeom prst="rect">
            <a:avLst/>
          </a:prstGeom>
          <a:noFill/>
        </p:spPr>
        <p:txBody>
          <a:bodyPr wrap="square">
            <a:spAutoFit/>
          </a:bodyPr>
          <a:lstStyle/>
          <a:p>
            <a:pPr algn="ctr"/>
            <a:r>
              <a:rPr lang="en-US" sz="2400" dirty="0">
                <a:latin typeface="+mj-lt"/>
              </a:rPr>
              <a:t>IDENTIFYING WHOLE FOODS </a:t>
            </a:r>
          </a:p>
          <a:p>
            <a:pPr algn="ctr"/>
            <a:r>
              <a:rPr lang="en-US" sz="2400" dirty="0">
                <a:latin typeface="+mj-lt"/>
              </a:rPr>
              <a:t>VS PROCESSED FOODS </a:t>
            </a:r>
          </a:p>
        </p:txBody>
      </p:sp>
      <p:pic>
        <p:nvPicPr>
          <p:cNvPr id="5" name="Picture Placeholder 14">
            <a:extLst>
              <a:ext uri="{FF2B5EF4-FFF2-40B4-BE49-F238E27FC236}">
                <a16:creationId xmlns:a16="http://schemas.microsoft.com/office/drawing/2014/main" id="{00D06C73-A3ED-2CC0-B7BA-6AD658AE2CDB}"/>
              </a:ext>
            </a:extLst>
          </p:cNvPr>
          <p:cNvPicPr>
            <a:picLocks noGrp="1" noChangeAspect="1"/>
          </p:cNvPicPr>
          <p:nvPr>
            <p:ph type="pic" idx="2"/>
          </p:nvPr>
        </p:nvPicPr>
        <p:blipFill>
          <a:blip r:embed="rId2"/>
          <a:srcRect t="2960" b="2960"/>
          <a:stretch/>
        </p:blipFill>
        <p:spPr>
          <a:xfrm>
            <a:off x="3922812" y="1948022"/>
            <a:ext cx="3078530" cy="7079863"/>
          </a:xfrm>
        </p:spPr>
      </p:pic>
      <p:sp>
        <p:nvSpPr>
          <p:cNvPr id="6" name="TextBox 5">
            <a:extLst>
              <a:ext uri="{FF2B5EF4-FFF2-40B4-BE49-F238E27FC236}">
                <a16:creationId xmlns:a16="http://schemas.microsoft.com/office/drawing/2014/main" id="{F9603C1A-E850-A2EA-D99C-5ABFE53EDD29}"/>
              </a:ext>
            </a:extLst>
          </p:cNvPr>
          <p:cNvSpPr txBox="1"/>
          <p:nvPr/>
        </p:nvSpPr>
        <p:spPr>
          <a:xfrm>
            <a:off x="620196" y="2322855"/>
            <a:ext cx="2964180" cy="6965240"/>
          </a:xfrm>
          <a:prstGeom prst="rect">
            <a:avLst/>
          </a:prstGeom>
          <a:noFill/>
        </p:spPr>
        <p:txBody>
          <a:bodyPr wrap="square">
            <a:spAutoFit/>
          </a:bodyPr>
          <a:lstStyle/>
          <a:p>
            <a:pPr marL="457200" indent="-457200">
              <a:lnSpc>
                <a:spcPct val="150000"/>
              </a:lnSpc>
              <a:buFont typeface="+mj-lt"/>
              <a:buAutoNum type="arabicPeriod"/>
            </a:pPr>
            <a:r>
              <a:rPr lang="en-US" sz="2000" dirty="0">
                <a:latin typeface="+mn-lt"/>
              </a:rPr>
              <a:t>Apple</a:t>
            </a:r>
          </a:p>
          <a:p>
            <a:pPr marL="457200" indent="-457200">
              <a:lnSpc>
                <a:spcPct val="150000"/>
              </a:lnSpc>
              <a:buFont typeface="+mj-lt"/>
              <a:buAutoNum type="arabicPeriod"/>
            </a:pPr>
            <a:r>
              <a:rPr lang="en-US" sz="2000" dirty="0">
                <a:latin typeface="+mn-lt"/>
              </a:rPr>
              <a:t>Canned vegetables with added salt</a:t>
            </a:r>
          </a:p>
          <a:p>
            <a:pPr marL="457200" indent="-457200">
              <a:lnSpc>
                <a:spcPct val="150000"/>
              </a:lnSpc>
              <a:buFont typeface="+mj-lt"/>
              <a:buAutoNum type="arabicPeriod"/>
            </a:pPr>
            <a:r>
              <a:rPr lang="en-US" sz="2000" dirty="0">
                <a:latin typeface="+mn-lt"/>
              </a:rPr>
              <a:t>Fresh salmon</a:t>
            </a:r>
          </a:p>
          <a:p>
            <a:pPr marL="457200" indent="-457200">
              <a:lnSpc>
                <a:spcPct val="150000"/>
              </a:lnSpc>
              <a:buFont typeface="+mj-lt"/>
              <a:buAutoNum type="arabicPeriod"/>
            </a:pPr>
            <a:r>
              <a:rPr lang="en-US" sz="2000" dirty="0">
                <a:latin typeface="+mn-lt"/>
              </a:rPr>
              <a:t>White bread</a:t>
            </a:r>
          </a:p>
          <a:p>
            <a:pPr marL="457200" indent="-457200">
              <a:lnSpc>
                <a:spcPct val="150000"/>
              </a:lnSpc>
              <a:buFont typeface="+mj-lt"/>
              <a:buAutoNum type="arabicPeriod"/>
            </a:pPr>
            <a:r>
              <a:rPr lang="en-US" sz="2000" dirty="0">
                <a:latin typeface="+mn-lt"/>
              </a:rPr>
              <a:t>Raw almonds</a:t>
            </a:r>
          </a:p>
          <a:p>
            <a:pPr marL="457200" indent="-457200">
              <a:lnSpc>
                <a:spcPct val="150000"/>
              </a:lnSpc>
              <a:buFont typeface="+mj-lt"/>
              <a:buAutoNum type="arabicPeriod"/>
            </a:pPr>
            <a:r>
              <a:rPr lang="en-US" sz="2000" dirty="0">
                <a:latin typeface="+mn-lt"/>
              </a:rPr>
              <a:t>Frozen pizza</a:t>
            </a:r>
          </a:p>
          <a:p>
            <a:pPr marL="457200" indent="-457200">
              <a:lnSpc>
                <a:spcPct val="150000"/>
              </a:lnSpc>
              <a:buFont typeface="+mj-lt"/>
              <a:buAutoNum type="arabicPeriod"/>
            </a:pPr>
            <a:r>
              <a:rPr lang="en-US" sz="2000" dirty="0">
                <a:latin typeface="+mn-lt"/>
              </a:rPr>
              <a:t>Quinoa</a:t>
            </a:r>
          </a:p>
          <a:p>
            <a:pPr marL="457200" indent="-457200">
              <a:lnSpc>
                <a:spcPct val="150000"/>
              </a:lnSpc>
              <a:buFont typeface="+mj-lt"/>
              <a:buAutoNum type="arabicPeriod"/>
            </a:pPr>
            <a:r>
              <a:rPr lang="en-US" sz="2000" dirty="0">
                <a:latin typeface="+mn-lt"/>
              </a:rPr>
              <a:t>Instant noodles</a:t>
            </a:r>
          </a:p>
          <a:p>
            <a:pPr marL="457200" indent="-457200">
              <a:lnSpc>
                <a:spcPct val="150000"/>
              </a:lnSpc>
              <a:buFont typeface="+mj-lt"/>
              <a:buAutoNum type="arabicPeriod"/>
            </a:pPr>
            <a:r>
              <a:rPr lang="en-US" sz="2000" dirty="0">
                <a:latin typeface="+mn-lt"/>
              </a:rPr>
              <a:t>Spinach leaves</a:t>
            </a:r>
          </a:p>
          <a:p>
            <a:pPr marL="457200" indent="-457200">
              <a:lnSpc>
                <a:spcPct val="150000"/>
              </a:lnSpc>
              <a:buFont typeface="+mj-lt"/>
              <a:buAutoNum type="arabicPeriod"/>
            </a:pPr>
            <a:r>
              <a:rPr lang="en-US" sz="2000" dirty="0">
                <a:latin typeface="+mn-lt"/>
              </a:rPr>
              <a:t>Chocolate chip cookies</a:t>
            </a:r>
          </a:p>
          <a:p>
            <a:pPr marL="457200" indent="-457200">
              <a:lnSpc>
                <a:spcPct val="150000"/>
              </a:lnSpc>
              <a:buFont typeface="+mj-lt"/>
              <a:buAutoNum type="arabicPeriod"/>
            </a:pPr>
            <a:r>
              <a:rPr lang="en-US" sz="2000" dirty="0">
                <a:latin typeface="+mn-lt"/>
              </a:rPr>
              <a:t>Olive oil</a:t>
            </a:r>
          </a:p>
          <a:p>
            <a:pPr marL="457200" indent="-457200">
              <a:lnSpc>
                <a:spcPct val="150000"/>
              </a:lnSpc>
              <a:buFont typeface="+mj-lt"/>
              <a:buAutoNum type="arabicPeriod"/>
            </a:pPr>
            <a:r>
              <a:rPr lang="en-US" sz="2000" dirty="0">
                <a:latin typeface="+mn-lt"/>
              </a:rPr>
              <a:t>Breakfast cereal</a:t>
            </a:r>
          </a:p>
        </p:txBody>
      </p:sp>
      <p:sp>
        <p:nvSpPr>
          <p:cNvPr id="7" name="TextBox 6">
            <a:extLst>
              <a:ext uri="{FF2B5EF4-FFF2-40B4-BE49-F238E27FC236}">
                <a16:creationId xmlns:a16="http://schemas.microsoft.com/office/drawing/2014/main" id="{F6C8855C-2AFD-CD34-7FA3-CA461C6F31EA}"/>
              </a:ext>
            </a:extLst>
          </p:cNvPr>
          <p:cNvSpPr txBox="1"/>
          <p:nvPr/>
        </p:nvSpPr>
        <p:spPr>
          <a:xfrm>
            <a:off x="620196" y="1937704"/>
            <a:ext cx="322939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latin typeface="Montserrat Light"/>
              </a:rPr>
              <a:t>Food Item List </a:t>
            </a:r>
            <a:endParaRPr kumimoji="0" lang="en-US" sz="2400" b="0" i="0" u="none" strike="noStrike" kern="0" cap="none" spc="0" normalizeH="0" baseline="0" noProof="0" dirty="0">
              <a:ln>
                <a:noFill/>
              </a:ln>
              <a:solidFill>
                <a:srgbClr val="000000"/>
              </a:solidFill>
              <a:effectLst/>
              <a:uLnTx/>
              <a:uFillTx/>
              <a:latin typeface="Montserrat Light"/>
              <a:cs typeface="Arial"/>
              <a:sym typeface="Arial"/>
            </a:endParaRPr>
          </a:p>
        </p:txBody>
      </p:sp>
    </p:spTree>
    <p:extLst>
      <p:ext uri="{BB962C8B-B14F-4D97-AF65-F5344CB8AC3E}">
        <p14:creationId xmlns:p14="http://schemas.microsoft.com/office/powerpoint/2010/main" val="2579102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4">
            <a:extLst>
              <a:ext uri="{FF2B5EF4-FFF2-40B4-BE49-F238E27FC236}">
                <a16:creationId xmlns:a16="http://schemas.microsoft.com/office/drawing/2014/main" id="{9074E587-ADA3-7242-38A9-B4AE4B957901}"/>
              </a:ext>
              <a:ext uri="{C183D7F6-B498-43B3-948B-1728B52AA6E4}">
                <adec:decorative xmlns:adec="http://schemas.microsoft.com/office/drawing/2017/decorative" val="1"/>
              </a:ext>
            </a:extLst>
          </p:cNvPr>
          <p:cNvPicPr>
            <a:picLocks noGrp="1" noChangeAspect="1"/>
          </p:cNvPicPr>
          <p:nvPr>
            <p:ph type="pic" idx="2"/>
          </p:nvPr>
        </p:nvPicPr>
        <p:blipFill>
          <a:blip r:embed="rId2"/>
          <a:srcRect t="1938" b="1938"/>
          <a:stretch/>
        </p:blipFill>
        <p:spPr>
          <a:xfrm>
            <a:off x="551542" y="1634670"/>
            <a:ext cx="3334658" cy="2170626"/>
          </a:xfrm>
        </p:spPr>
      </p:pic>
      <p:pic>
        <p:nvPicPr>
          <p:cNvPr id="4" name="Picture Placeholder 14">
            <a:extLst>
              <a:ext uri="{FF2B5EF4-FFF2-40B4-BE49-F238E27FC236}">
                <a16:creationId xmlns:a16="http://schemas.microsoft.com/office/drawing/2014/main" id="{5E47EBF5-4309-B711-2DB4-F9691BD2DA90}"/>
              </a:ext>
              <a:ext uri="{C183D7F6-B498-43B3-948B-1728B52AA6E4}">
                <adec:decorative xmlns:adec="http://schemas.microsoft.com/office/drawing/2017/decorative" val="1"/>
              </a:ext>
            </a:extLst>
          </p:cNvPr>
          <p:cNvPicPr>
            <a:picLocks noChangeAspect="1"/>
          </p:cNvPicPr>
          <p:nvPr/>
        </p:nvPicPr>
        <p:blipFill>
          <a:blip r:embed="rId3"/>
          <a:srcRect t="1938" b="1938"/>
          <a:stretch/>
        </p:blipFill>
        <p:spPr>
          <a:xfrm>
            <a:off x="533823" y="4283705"/>
            <a:ext cx="3352377" cy="2265772"/>
          </a:xfrm>
          <a:prstGeom prst="rect">
            <a:avLst/>
          </a:prstGeom>
          <a:solidFill>
            <a:schemeClr val="lt1"/>
          </a:solidFill>
          <a:ln>
            <a:noFill/>
          </a:ln>
        </p:spPr>
      </p:pic>
      <p:pic>
        <p:nvPicPr>
          <p:cNvPr id="2" name="Picture Placeholder 14">
            <a:extLst>
              <a:ext uri="{FF2B5EF4-FFF2-40B4-BE49-F238E27FC236}">
                <a16:creationId xmlns:a16="http://schemas.microsoft.com/office/drawing/2014/main" id="{0FC737A4-E41A-C844-ADCE-B10BF4941BEB}"/>
              </a:ext>
              <a:ext uri="{C183D7F6-B498-43B3-948B-1728B52AA6E4}">
                <adec:decorative xmlns:adec="http://schemas.microsoft.com/office/drawing/2017/decorative" val="1"/>
              </a:ext>
            </a:extLst>
          </p:cNvPr>
          <p:cNvPicPr>
            <a:picLocks noChangeAspect="1"/>
          </p:cNvPicPr>
          <p:nvPr/>
        </p:nvPicPr>
        <p:blipFill>
          <a:blip r:embed="rId4"/>
          <a:srcRect t="1938" b="1938"/>
          <a:stretch/>
        </p:blipFill>
        <p:spPr>
          <a:xfrm>
            <a:off x="533822" y="7153631"/>
            <a:ext cx="3352378" cy="2265772"/>
          </a:xfrm>
          <a:prstGeom prst="rect">
            <a:avLst/>
          </a:prstGeom>
          <a:solidFill>
            <a:schemeClr val="lt1"/>
          </a:solidFill>
          <a:ln>
            <a:noFill/>
          </a:ln>
        </p:spPr>
      </p:pic>
      <p:graphicFrame>
        <p:nvGraphicFramePr>
          <p:cNvPr id="5" name="Table 4">
            <a:extLst>
              <a:ext uri="{FF2B5EF4-FFF2-40B4-BE49-F238E27FC236}">
                <a16:creationId xmlns:a16="http://schemas.microsoft.com/office/drawing/2014/main" id="{D8F1E61C-27BA-3FA8-E594-9D6C3C9111C5}"/>
              </a:ext>
            </a:extLst>
          </p:cNvPr>
          <p:cNvGraphicFramePr>
            <a:graphicFrameLocks noGrp="1"/>
          </p:cNvGraphicFramePr>
          <p:nvPr>
            <p:extLst>
              <p:ext uri="{D42A27DB-BD31-4B8C-83A1-F6EECF244321}">
                <p14:modId xmlns:p14="http://schemas.microsoft.com/office/powerpoint/2010/main" val="1302078554"/>
              </p:ext>
            </p:extLst>
          </p:nvPr>
        </p:nvGraphicFramePr>
        <p:xfrm>
          <a:off x="4026974" y="1216567"/>
          <a:ext cx="3211603" cy="2881086"/>
        </p:xfrm>
        <a:graphic>
          <a:graphicData uri="http://schemas.openxmlformats.org/drawingml/2006/table">
            <a:tbl>
              <a:tblPr firstRow="1" bandRow="1">
                <a:tableStyleId>{5940675A-B579-460E-94D1-54222C63F5DA}</a:tableStyleId>
              </a:tblPr>
              <a:tblGrid>
                <a:gridCol w="3211603">
                  <a:extLst>
                    <a:ext uri="{9D8B030D-6E8A-4147-A177-3AD203B41FA5}">
                      <a16:colId xmlns:a16="http://schemas.microsoft.com/office/drawing/2014/main" val="2447977288"/>
                    </a:ext>
                  </a:extLst>
                </a:gridCol>
              </a:tblGrid>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7455112"/>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4257329"/>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0377396"/>
                  </a:ext>
                </a:extLst>
              </a:tr>
              <a:tr h="356423">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0771977"/>
                  </a:ext>
                </a:extLst>
              </a:tr>
              <a:tr h="356423">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01625"/>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9873232"/>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56025872"/>
                  </a:ext>
                </a:extLst>
              </a:tr>
            </a:tbl>
          </a:graphicData>
        </a:graphic>
      </p:graphicFrame>
      <p:graphicFrame>
        <p:nvGraphicFramePr>
          <p:cNvPr id="6" name="Table 5">
            <a:extLst>
              <a:ext uri="{FF2B5EF4-FFF2-40B4-BE49-F238E27FC236}">
                <a16:creationId xmlns:a16="http://schemas.microsoft.com/office/drawing/2014/main" id="{D36361AC-7C69-E7F7-6C29-AFDDC66E1856}"/>
              </a:ext>
            </a:extLst>
          </p:cNvPr>
          <p:cNvGraphicFramePr>
            <a:graphicFrameLocks noGrp="1"/>
          </p:cNvGraphicFramePr>
          <p:nvPr>
            <p:extLst>
              <p:ext uri="{D42A27DB-BD31-4B8C-83A1-F6EECF244321}">
                <p14:modId xmlns:p14="http://schemas.microsoft.com/office/powerpoint/2010/main" val="2317634984"/>
              </p:ext>
            </p:extLst>
          </p:nvPr>
        </p:nvGraphicFramePr>
        <p:xfrm>
          <a:off x="4026974" y="3976048"/>
          <a:ext cx="3211603" cy="2881086"/>
        </p:xfrm>
        <a:graphic>
          <a:graphicData uri="http://schemas.openxmlformats.org/drawingml/2006/table">
            <a:tbl>
              <a:tblPr firstRow="1" bandRow="1">
                <a:tableStyleId>{5940675A-B579-460E-94D1-54222C63F5DA}</a:tableStyleId>
              </a:tblPr>
              <a:tblGrid>
                <a:gridCol w="3211603">
                  <a:extLst>
                    <a:ext uri="{9D8B030D-6E8A-4147-A177-3AD203B41FA5}">
                      <a16:colId xmlns:a16="http://schemas.microsoft.com/office/drawing/2014/main" val="2447977288"/>
                    </a:ext>
                  </a:extLst>
                </a:gridCol>
              </a:tblGrid>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7455112"/>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4257329"/>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0377396"/>
                  </a:ext>
                </a:extLst>
              </a:tr>
              <a:tr h="356423">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0771977"/>
                  </a:ext>
                </a:extLst>
              </a:tr>
              <a:tr h="356423">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01625"/>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9873232"/>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56025872"/>
                  </a:ext>
                </a:extLst>
              </a:tr>
            </a:tbl>
          </a:graphicData>
        </a:graphic>
      </p:graphicFrame>
      <p:graphicFrame>
        <p:nvGraphicFramePr>
          <p:cNvPr id="7" name="Table 6">
            <a:extLst>
              <a:ext uri="{FF2B5EF4-FFF2-40B4-BE49-F238E27FC236}">
                <a16:creationId xmlns:a16="http://schemas.microsoft.com/office/drawing/2014/main" id="{42BA72B2-8784-233D-5ADA-A829FA1577DE}"/>
              </a:ext>
            </a:extLst>
          </p:cNvPr>
          <p:cNvGraphicFramePr>
            <a:graphicFrameLocks noGrp="1"/>
          </p:cNvGraphicFramePr>
          <p:nvPr>
            <p:extLst>
              <p:ext uri="{D42A27DB-BD31-4B8C-83A1-F6EECF244321}">
                <p14:modId xmlns:p14="http://schemas.microsoft.com/office/powerpoint/2010/main" val="2975267376"/>
              </p:ext>
            </p:extLst>
          </p:nvPr>
        </p:nvGraphicFramePr>
        <p:xfrm>
          <a:off x="4082073" y="6845974"/>
          <a:ext cx="3192358" cy="2881086"/>
        </p:xfrm>
        <a:graphic>
          <a:graphicData uri="http://schemas.openxmlformats.org/drawingml/2006/table">
            <a:tbl>
              <a:tblPr firstRow="1" bandRow="1">
                <a:tableStyleId>{5940675A-B579-460E-94D1-54222C63F5DA}</a:tableStyleId>
              </a:tblPr>
              <a:tblGrid>
                <a:gridCol w="3192358">
                  <a:extLst>
                    <a:ext uri="{9D8B030D-6E8A-4147-A177-3AD203B41FA5}">
                      <a16:colId xmlns:a16="http://schemas.microsoft.com/office/drawing/2014/main" val="2447977288"/>
                    </a:ext>
                  </a:extLst>
                </a:gridCol>
              </a:tblGrid>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7455112"/>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4257329"/>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0377396"/>
                  </a:ext>
                </a:extLst>
              </a:tr>
              <a:tr h="356423">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0771977"/>
                  </a:ext>
                </a:extLst>
              </a:tr>
              <a:tr h="356423">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01625"/>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9873232"/>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56025872"/>
                  </a:ext>
                </a:extLst>
              </a:tr>
            </a:tbl>
          </a:graphicData>
        </a:graphic>
      </p:graphicFrame>
      <p:sp>
        <p:nvSpPr>
          <p:cNvPr id="8" name="TextBox 7">
            <a:extLst>
              <a:ext uri="{FF2B5EF4-FFF2-40B4-BE49-F238E27FC236}">
                <a16:creationId xmlns:a16="http://schemas.microsoft.com/office/drawing/2014/main" id="{4CA04245-408B-D09B-9650-EEA117C7A4F5}"/>
              </a:ext>
            </a:extLst>
          </p:cNvPr>
          <p:cNvSpPr txBox="1"/>
          <p:nvPr/>
        </p:nvSpPr>
        <p:spPr>
          <a:xfrm>
            <a:off x="965129" y="479522"/>
            <a:ext cx="5915367" cy="400110"/>
          </a:xfrm>
          <a:prstGeom prst="rect">
            <a:avLst/>
          </a:prstGeom>
          <a:noFill/>
        </p:spPr>
        <p:txBody>
          <a:bodyPr wrap="square" rtlCol="0">
            <a:spAutoFit/>
          </a:bodyPr>
          <a:lstStyle/>
          <a:p>
            <a:pPr algn="ctr"/>
            <a:r>
              <a:rPr lang="en-US" sz="2000" dirty="0">
                <a:solidFill>
                  <a:schemeClr val="bg1">
                    <a:lumMod val="50000"/>
                  </a:schemeClr>
                </a:solidFill>
                <a:latin typeface="+mj-lt"/>
              </a:rPr>
              <a:t>0002 Bonus Culinary Arts</a:t>
            </a:r>
          </a:p>
        </p:txBody>
      </p:sp>
      <p:cxnSp>
        <p:nvCxnSpPr>
          <p:cNvPr id="9" name="Straight Connector 8">
            <a:extLst>
              <a:ext uri="{FF2B5EF4-FFF2-40B4-BE49-F238E27FC236}">
                <a16:creationId xmlns:a16="http://schemas.microsoft.com/office/drawing/2014/main" id="{A06A14C2-12AE-5943-E37C-0CF30CB43DE4}"/>
              </a:ext>
            </a:extLst>
          </p:cNvPr>
          <p:cNvCxnSpPr>
            <a:cxnSpLocks/>
          </p:cNvCxnSpPr>
          <p:nvPr/>
        </p:nvCxnSpPr>
        <p:spPr>
          <a:xfrm>
            <a:off x="551542" y="1030515"/>
            <a:ext cx="6545944" cy="0"/>
          </a:xfrm>
          <a:prstGeom prst="line">
            <a:avLst/>
          </a:prstGeom>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C1F82BAA-CAE7-BAC4-2897-17599EE0AD07}"/>
              </a:ext>
            </a:extLst>
          </p:cNvPr>
          <p:cNvSpPr txBox="1"/>
          <p:nvPr/>
        </p:nvSpPr>
        <p:spPr>
          <a:xfrm>
            <a:off x="533822" y="1139463"/>
            <a:ext cx="6598498" cy="338554"/>
          </a:xfrm>
          <a:prstGeom prst="rect">
            <a:avLst/>
          </a:prstGeom>
          <a:noFill/>
        </p:spPr>
        <p:txBody>
          <a:bodyPr wrap="square">
            <a:spAutoFit/>
          </a:bodyPr>
          <a:lstStyle/>
          <a:p>
            <a:r>
              <a:rPr lang="en-US" sz="1600" dirty="0">
                <a:latin typeface="+mn-lt"/>
              </a:rPr>
              <a:t>Whole Food or Processed Food?  Justify your reasoning here.</a:t>
            </a:r>
          </a:p>
        </p:txBody>
      </p:sp>
      <p:sp>
        <p:nvSpPr>
          <p:cNvPr id="16" name="TextBox 15">
            <a:extLst>
              <a:ext uri="{FF2B5EF4-FFF2-40B4-BE49-F238E27FC236}">
                <a16:creationId xmlns:a16="http://schemas.microsoft.com/office/drawing/2014/main" id="{7861B1B6-F234-85F9-A68E-82A19A24DEF1}"/>
              </a:ext>
            </a:extLst>
          </p:cNvPr>
          <p:cNvSpPr txBox="1">
            <a:spLocks noGrp="1" noRot="1" noMove="1" noResize="1" noEditPoints="1" noAdjustHandles="1" noChangeArrowheads="1" noChangeShapeType="1"/>
          </p:cNvSpPr>
          <p:nvPr/>
        </p:nvSpPr>
        <p:spPr>
          <a:xfrm>
            <a:off x="498413" y="3796962"/>
            <a:ext cx="3334658" cy="369332"/>
          </a:xfrm>
          <a:prstGeom prst="rect">
            <a:avLst/>
          </a:prstGeom>
          <a:noFill/>
        </p:spPr>
        <p:txBody>
          <a:bodyPr wrap="square" rtlCol="0">
            <a:spAutoFit/>
          </a:bodyPr>
          <a:lstStyle/>
          <a:p>
            <a:pPr algn="ctr"/>
            <a:r>
              <a:rPr lang="en-US" sz="1800" dirty="0">
                <a:latin typeface="+mn-lt"/>
              </a:rPr>
              <a:t>Apple</a:t>
            </a:r>
          </a:p>
        </p:txBody>
      </p:sp>
      <p:sp>
        <p:nvSpPr>
          <p:cNvPr id="17" name="TextBox 16">
            <a:extLst>
              <a:ext uri="{FF2B5EF4-FFF2-40B4-BE49-F238E27FC236}">
                <a16:creationId xmlns:a16="http://schemas.microsoft.com/office/drawing/2014/main" id="{98F49D7B-1C04-19EA-5AB0-643BB107824B}"/>
              </a:ext>
            </a:extLst>
          </p:cNvPr>
          <p:cNvSpPr txBox="1">
            <a:spLocks noGrp="1" noRot="1" noMove="1" noResize="1" noEditPoints="1" noAdjustHandles="1" noChangeArrowheads="1" noChangeShapeType="1"/>
          </p:cNvSpPr>
          <p:nvPr/>
        </p:nvSpPr>
        <p:spPr>
          <a:xfrm>
            <a:off x="563537" y="6621038"/>
            <a:ext cx="3334658" cy="369332"/>
          </a:xfrm>
          <a:prstGeom prst="rect">
            <a:avLst/>
          </a:prstGeom>
          <a:noFill/>
        </p:spPr>
        <p:txBody>
          <a:bodyPr wrap="square" rtlCol="0">
            <a:spAutoFit/>
          </a:bodyPr>
          <a:lstStyle/>
          <a:p>
            <a:pPr algn="ctr"/>
            <a:r>
              <a:rPr lang="en-US" sz="1800" dirty="0">
                <a:latin typeface="+mn-lt"/>
              </a:rPr>
              <a:t>Canned Vegetables</a:t>
            </a:r>
          </a:p>
        </p:txBody>
      </p:sp>
      <p:sp>
        <p:nvSpPr>
          <p:cNvPr id="18" name="TextBox 17">
            <a:extLst>
              <a:ext uri="{FF2B5EF4-FFF2-40B4-BE49-F238E27FC236}">
                <a16:creationId xmlns:a16="http://schemas.microsoft.com/office/drawing/2014/main" id="{DD412F05-08AC-BFD2-CB02-0090625EC0CB}"/>
              </a:ext>
            </a:extLst>
          </p:cNvPr>
          <p:cNvSpPr txBox="1">
            <a:spLocks noGrp="1" noRot="1" noMove="1" noResize="1" noEditPoints="1" noAdjustHandles="1" noChangeArrowheads="1" noChangeShapeType="1"/>
          </p:cNvSpPr>
          <p:nvPr/>
        </p:nvSpPr>
        <p:spPr>
          <a:xfrm>
            <a:off x="533822" y="9436780"/>
            <a:ext cx="3334658" cy="369332"/>
          </a:xfrm>
          <a:prstGeom prst="rect">
            <a:avLst/>
          </a:prstGeom>
          <a:noFill/>
        </p:spPr>
        <p:txBody>
          <a:bodyPr wrap="square" rtlCol="0">
            <a:spAutoFit/>
          </a:bodyPr>
          <a:lstStyle/>
          <a:p>
            <a:pPr algn="ctr"/>
            <a:r>
              <a:rPr lang="en-US" sz="1800" dirty="0">
                <a:latin typeface="+mn-lt"/>
              </a:rPr>
              <a:t>Fresh Salmon</a:t>
            </a:r>
          </a:p>
        </p:txBody>
      </p:sp>
    </p:spTree>
    <p:extLst>
      <p:ext uri="{BB962C8B-B14F-4D97-AF65-F5344CB8AC3E}">
        <p14:creationId xmlns:p14="http://schemas.microsoft.com/office/powerpoint/2010/main" val="1690959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4">
            <a:extLst>
              <a:ext uri="{FF2B5EF4-FFF2-40B4-BE49-F238E27FC236}">
                <a16:creationId xmlns:a16="http://schemas.microsoft.com/office/drawing/2014/main" id="{9074E587-ADA3-7242-38A9-B4AE4B957901}"/>
              </a:ext>
              <a:ext uri="{C183D7F6-B498-43B3-948B-1728B52AA6E4}">
                <adec:decorative xmlns:adec="http://schemas.microsoft.com/office/drawing/2017/decorative" val="1"/>
              </a:ext>
            </a:extLst>
          </p:cNvPr>
          <p:cNvPicPr>
            <a:picLocks noGrp="1" noChangeAspect="1"/>
          </p:cNvPicPr>
          <p:nvPr>
            <p:ph type="pic" idx="2"/>
          </p:nvPr>
        </p:nvPicPr>
        <p:blipFill>
          <a:blip r:embed="rId2"/>
          <a:srcRect t="3712" b="3712"/>
          <a:stretch/>
        </p:blipFill>
        <p:spPr>
          <a:xfrm>
            <a:off x="551542" y="1634670"/>
            <a:ext cx="3334658" cy="2170626"/>
          </a:xfrm>
        </p:spPr>
      </p:pic>
      <p:pic>
        <p:nvPicPr>
          <p:cNvPr id="4" name="Picture Placeholder 14">
            <a:extLst>
              <a:ext uri="{FF2B5EF4-FFF2-40B4-BE49-F238E27FC236}">
                <a16:creationId xmlns:a16="http://schemas.microsoft.com/office/drawing/2014/main" id="{5E47EBF5-4309-B711-2DB4-F9691BD2DA90}"/>
              </a:ext>
              <a:ext uri="{C183D7F6-B498-43B3-948B-1728B52AA6E4}">
                <adec:decorative xmlns:adec="http://schemas.microsoft.com/office/drawing/2017/decorative" val="1"/>
              </a:ext>
            </a:extLst>
          </p:cNvPr>
          <p:cNvPicPr>
            <a:picLocks noChangeAspect="1"/>
          </p:cNvPicPr>
          <p:nvPr/>
        </p:nvPicPr>
        <p:blipFill>
          <a:blip r:embed="rId3"/>
          <a:srcRect t="1938" b="1938"/>
          <a:stretch/>
        </p:blipFill>
        <p:spPr>
          <a:xfrm>
            <a:off x="533823" y="4283705"/>
            <a:ext cx="3352377" cy="2265772"/>
          </a:xfrm>
          <a:prstGeom prst="rect">
            <a:avLst/>
          </a:prstGeom>
          <a:solidFill>
            <a:schemeClr val="lt1"/>
          </a:solidFill>
          <a:ln>
            <a:noFill/>
          </a:ln>
        </p:spPr>
      </p:pic>
      <p:pic>
        <p:nvPicPr>
          <p:cNvPr id="2" name="Picture Placeholder 14">
            <a:extLst>
              <a:ext uri="{FF2B5EF4-FFF2-40B4-BE49-F238E27FC236}">
                <a16:creationId xmlns:a16="http://schemas.microsoft.com/office/drawing/2014/main" id="{0FC737A4-E41A-C844-ADCE-B10BF4941BEB}"/>
              </a:ext>
              <a:ext uri="{C183D7F6-B498-43B3-948B-1728B52AA6E4}">
                <adec:decorative xmlns:adec="http://schemas.microsoft.com/office/drawing/2017/decorative" val="1"/>
              </a:ext>
            </a:extLst>
          </p:cNvPr>
          <p:cNvPicPr>
            <a:picLocks noChangeAspect="1"/>
          </p:cNvPicPr>
          <p:nvPr/>
        </p:nvPicPr>
        <p:blipFill>
          <a:blip r:embed="rId4"/>
          <a:srcRect t="1938" b="1938"/>
          <a:stretch/>
        </p:blipFill>
        <p:spPr>
          <a:xfrm>
            <a:off x="533822" y="7153631"/>
            <a:ext cx="3352378" cy="2265772"/>
          </a:xfrm>
          <a:prstGeom prst="rect">
            <a:avLst/>
          </a:prstGeom>
          <a:solidFill>
            <a:schemeClr val="lt1"/>
          </a:solidFill>
          <a:ln>
            <a:noFill/>
          </a:ln>
        </p:spPr>
      </p:pic>
      <p:graphicFrame>
        <p:nvGraphicFramePr>
          <p:cNvPr id="5" name="Table 4">
            <a:extLst>
              <a:ext uri="{FF2B5EF4-FFF2-40B4-BE49-F238E27FC236}">
                <a16:creationId xmlns:a16="http://schemas.microsoft.com/office/drawing/2014/main" id="{D8F1E61C-27BA-3FA8-E594-9D6C3C9111C5}"/>
              </a:ext>
            </a:extLst>
          </p:cNvPr>
          <p:cNvGraphicFramePr>
            <a:graphicFrameLocks noGrp="1"/>
          </p:cNvGraphicFramePr>
          <p:nvPr/>
        </p:nvGraphicFramePr>
        <p:xfrm>
          <a:off x="4026974" y="1216567"/>
          <a:ext cx="3211603" cy="2881086"/>
        </p:xfrm>
        <a:graphic>
          <a:graphicData uri="http://schemas.openxmlformats.org/drawingml/2006/table">
            <a:tbl>
              <a:tblPr firstRow="1" bandRow="1">
                <a:tableStyleId>{5940675A-B579-460E-94D1-54222C63F5DA}</a:tableStyleId>
              </a:tblPr>
              <a:tblGrid>
                <a:gridCol w="3211603">
                  <a:extLst>
                    <a:ext uri="{9D8B030D-6E8A-4147-A177-3AD203B41FA5}">
                      <a16:colId xmlns:a16="http://schemas.microsoft.com/office/drawing/2014/main" val="2447977288"/>
                    </a:ext>
                  </a:extLst>
                </a:gridCol>
              </a:tblGrid>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7455112"/>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4257329"/>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0377396"/>
                  </a:ext>
                </a:extLst>
              </a:tr>
              <a:tr h="356423">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0771977"/>
                  </a:ext>
                </a:extLst>
              </a:tr>
              <a:tr h="356423">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01625"/>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9873232"/>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56025872"/>
                  </a:ext>
                </a:extLst>
              </a:tr>
            </a:tbl>
          </a:graphicData>
        </a:graphic>
      </p:graphicFrame>
      <p:graphicFrame>
        <p:nvGraphicFramePr>
          <p:cNvPr id="6" name="Table 5">
            <a:extLst>
              <a:ext uri="{FF2B5EF4-FFF2-40B4-BE49-F238E27FC236}">
                <a16:creationId xmlns:a16="http://schemas.microsoft.com/office/drawing/2014/main" id="{D36361AC-7C69-E7F7-6C29-AFDDC66E1856}"/>
              </a:ext>
            </a:extLst>
          </p:cNvPr>
          <p:cNvGraphicFramePr>
            <a:graphicFrameLocks noGrp="1"/>
          </p:cNvGraphicFramePr>
          <p:nvPr/>
        </p:nvGraphicFramePr>
        <p:xfrm>
          <a:off x="4026974" y="3976048"/>
          <a:ext cx="3211603" cy="2881086"/>
        </p:xfrm>
        <a:graphic>
          <a:graphicData uri="http://schemas.openxmlformats.org/drawingml/2006/table">
            <a:tbl>
              <a:tblPr firstRow="1" bandRow="1">
                <a:tableStyleId>{5940675A-B579-460E-94D1-54222C63F5DA}</a:tableStyleId>
              </a:tblPr>
              <a:tblGrid>
                <a:gridCol w="3211603">
                  <a:extLst>
                    <a:ext uri="{9D8B030D-6E8A-4147-A177-3AD203B41FA5}">
                      <a16:colId xmlns:a16="http://schemas.microsoft.com/office/drawing/2014/main" val="2447977288"/>
                    </a:ext>
                  </a:extLst>
                </a:gridCol>
              </a:tblGrid>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7455112"/>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4257329"/>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0377396"/>
                  </a:ext>
                </a:extLst>
              </a:tr>
              <a:tr h="356423">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0771977"/>
                  </a:ext>
                </a:extLst>
              </a:tr>
              <a:tr h="356423">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01625"/>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9873232"/>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56025872"/>
                  </a:ext>
                </a:extLst>
              </a:tr>
            </a:tbl>
          </a:graphicData>
        </a:graphic>
      </p:graphicFrame>
      <p:graphicFrame>
        <p:nvGraphicFramePr>
          <p:cNvPr id="7" name="Table 6">
            <a:extLst>
              <a:ext uri="{FF2B5EF4-FFF2-40B4-BE49-F238E27FC236}">
                <a16:creationId xmlns:a16="http://schemas.microsoft.com/office/drawing/2014/main" id="{42BA72B2-8784-233D-5ADA-A829FA1577DE}"/>
              </a:ext>
            </a:extLst>
          </p:cNvPr>
          <p:cNvGraphicFramePr>
            <a:graphicFrameLocks noGrp="1"/>
          </p:cNvGraphicFramePr>
          <p:nvPr/>
        </p:nvGraphicFramePr>
        <p:xfrm>
          <a:off x="4082073" y="6845974"/>
          <a:ext cx="3192358" cy="2881086"/>
        </p:xfrm>
        <a:graphic>
          <a:graphicData uri="http://schemas.openxmlformats.org/drawingml/2006/table">
            <a:tbl>
              <a:tblPr firstRow="1" bandRow="1">
                <a:tableStyleId>{5940675A-B579-460E-94D1-54222C63F5DA}</a:tableStyleId>
              </a:tblPr>
              <a:tblGrid>
                <a:gridCol w="3192358">
                  <a:extLst>
                    <a:ext uri="{9D8B030D-6E8A-4147-A177-3AD203B41FA5}">
                      <a16:colId xmlns:a16="http://schemas.microsoft.com/office/drawing/2014/main" val="2447977288"/>
                    </a:ext>
                  </a:extLst>
                </a:gridCol>
              </a:tblGrid>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7455112"/>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4257329"/>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0377396"/>
                  </a:ext>
                </a:extLst>
              </a:tr>
              <a:tr h="356423">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0771977"/>
                  </a:ext>
                </a:extLst>
              </a:tr>
              <a:tr h="356423">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01625"/>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9873232"/>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56025872"/>
                  </a:ext>
                </a:extLst>
              </a:tr>
            </a:tbl>
          </a:graphicData>
        </a:graphic>
      </p:graphicFrame>
      <p:sp>
        <p:nvSpPr>
          <p:cNvPr id="8" name="TextBox 7">
            <a:extLst>
              <a:ext uri="{FF2B5EF4-FFF2-40B4-BE49-F238E27FC236}">
                <a16:creationId xmlns:a16="http://schemas.microsoft.com/office/drawing/2014/main" id="{4CA04245-408B-D09B-9650-EEA117C7A4F5}"/>
              </a:ext>
            </a:extLst>
          </p:cNvPr>
          <p:cNvSpPr txBox="1"/>
          <p:nvPr/>
        </p:nvSpPr>
        <p:spPr>
          <a:xfrm>
            <a:off x="965129" y="479522"/>
            <a:ext cx="5915367" cy="400110"/>
          </a:xfrm>
          <a:prstGeom prst="rect">
            <a:avLst/>
          </a:prstGeom>
          <a:noFill/>
        </p:spPr>
        <p:txBody>
          <a:bodyPr wrap="square" rtlCol="0">
            <a:spAutoFit/>
          </a:bodyPr>
          <a:lstStyle/>
          <a:p>
            <a:pPr algn="ctr"/>
            <a:r>
              <a:rPr lang="en-US" sz="2000" dirty="0">
                <a:solidFill>
                  <a:schemeClr val="bg1">
                    <a:lumMod val="50000"/>
                  </a:schemeClr>
                </a:solidFill>
                <a:latin typeface="+mj-lt"/>
              </a:rPr>
              <a:t>0002 Bonus Culinary Arts</a:t>
            </a:r>
          </a:p>
        </p:txBody>
      </p:sp>
      <p:cxnSp>
        <p:nvCxnSpPr>
          <p:cNvPr id="9" name="Straight Connector 8">
            <a:extLst>
              <a:ext uri="{FF2B5EF4-FFF2-40B4-BE49-F238E27FC236}">
                <a16:creationId xmlns:a16="http://schemas.microsoft.com/office/drawing/2014/main" id="{A06A14C2-12AE-5943-E37C-0CF30CB43DE4}"/>
              </a:ext>
            </a:extLst>
          </p:cNvPr>
          <p:cNvCxnSpPr>
            <a:cxnSpLocks/>
          </p:cNvCxnSpPr>
          <p:nvPr/>
        </p:nvCxnSpPr>
        <p:spPr>
          <a:xfrm>
            <a:off x="551542" y="1030515"/>
            <a:ext cx="6545944" cy="0"/>
          </a:xfrm>
          <a:prstGeom prst="line">
            <a:avLst/>
          </a:prstGeom>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C1F82BAA-CAE7-BAC4-2897-17599EE0AD07}"/>
              </a:ext>
            </a:extLst>
          </p:cNvPr>
          <p:cNvSpPr txBox="1"/>
          <p:nvPr/>
        </p:nvSpPr>
        <p:spPr>
          <a:xfrm>
            <a:off x="533822" y="1139463"/>
            <a:ext cx="6598498" cy="338554"/>
          </a:xfrm>
          <a:prstGeom prst="rect">
            <a:avLst/>
          </a:prstGeom>
          <a:noFill/>
        </p:spPr>
        <p:txBody>
          <a:bodyPr wrap="square">
            <a:spAutoFit/>
          </a:bodyPr>
          <a:lstStyle/>
          <a:p>
            <a:r>
              <a:rPr lang="en-US" sz="1600" dirty="0">
                <a:latin typeface="+mn-lt"/>
              </a:rPr>
              <a:t>Whole Food or Processed Food?  Justify your reasoning here</a:t>
            </a:r>
          </a:p>
        </p:txBody>
      </p:sp>
      <p:sp>
        <p:nvSpPr>
          <p:cNvPr id="14" name="TextBox 13">
            <a:extLst>
              <a:ext uri="{FF2B5EF4-FFF2-40B4-BE49-F238E27FC236}">
                <a16:creationId xmlns:a16="http://schemas.microsoft.com/office/drawing/2014/main" id="{820F9FC7-84BB-98DD-13C4-DD3A5D713D2E}"/>
              </a:ext>
            </a:extLst>
          </p:cNvPr>
          <p:cNvSpPr txBox="1">
            <a:spLocks noGrp="1" noRot="1" noMove="1" noResize="1" noEditPoints="1" noAdjustHandles="1" noChangeArrowheads="1" noChangeShapeType="1"/>
          </p:cNvSpPr>
          <p:nvPr/>
        </p:nvSpPr>
        <p:spPr>
          <a:xfrm>
            <a:off x="489856" y="3796962"/>
            <a:ext cx="3334658" cy="369332"/>
          </a:xfrm>
          <a:prstGeom prst="rect">
            <a:avLst/>
          </a:prstGeom>
          <a:noFill/>
        </p:spPr>
        <p:txBody>
          <a:bodyPr wrap="square" rtlCol="0">
            <a:spAutoFit/>
          </a:bodyPr>
          <a:lstStyle/>
          <a:p>
            <a:pPr algn="ctr"/>
            <a:r>
              <a:rPr lang="en-US" sz="1800" dirty="0">
                <a:latin typeface="+mn-lt"/>
              </a:rPr>
              <a:t>White Bread</a:t>
            </a:r>
          </a:p>
        </p:txBody>
      </p:sp>
      <p:sp>
        <p:nvSpPr>
          <p:cNvPr id="15" name="TextBox 14">
            <a:extLst>
              <a:ext uri="{FF2B5EF4-FFF2-40B4-BE49-F238E27FC236}">
                <a16:creationId xmlns:a16="http://schemas.microsoft.com/office/drawing/2014/main" id="{F66C7094-3189-EB12-7C90-C022439BDBAD}"/>
              </a:ext>
            </a:extLst>
          </p:cNvPr>
          <p:cNvSpPr txBox="1">
            <a:spLocks noGrp="1" noRot="1" noMove="1" noResize="1" noEditPoints="1" noAdjustHandles="1" noChangeArrowheads="1" noChangeShapeType="1"/>
          </p:cNvSpPr>
          <p:nvPr/>
        </p:nvSpPr>
        <p:spPr>
          <a:xfrm>
            <a:off x="533822" y="6549477"/>
            <a:ext cx="3334658" cy="369332"/>
          </a:xfrm>
          <a:prstGeom prst="rect">
            <a:avLst/>
          </a:prstGeom>
          <a:noFill/>
        </p:spPr>
        <p:txBody>
          <a:bodyPr wrap="square" rtlCol="0">
            <a:spAutoFit/>
          </a:bodyPr>
          <a:lstStyle/>
          <a:p>
            <a:pPr algn="ctr"/>
            <a:r>
              <a:rPr lang="en-US" sz="1800" dirty="0">
                <a:latin typeface="+mn-lt"/>
              </a:rPr>
              <a:t>Raw Almonds</a:t>
            </a:r>
          </a:p>
        </p:txBody>
      </p:sp>
      <p:sp>
        <p:nvSpPr>
          <p:cNvPr id="16" name="TextBox 15">
            <a:extLst>
              <a:ext uri="{FF2B5EF4-FFF2-40B4-BE49-F238E27FC236}">
                <a16:creationId xmlns:a16="http://schemas.microsoft.com/office/drawing/2014/main" id="{4E00C969-6768-4039-5337-35DE47265BA9}"/>
              </a:ext>
            </a:extLst>
          </p:cNvPr>
          <p:cNvSpPr txBox="1">
            <a:spLocks noGrp="1" noRot="1" noMove="1" noResize="1" noEditPoints="1" noAdjustHandles="1" noChangeArrowheads="1" noChangeShapeType="1"/>
          </p:cNvSpPr>
          <p:nvPr/>
        </p:nvSpPr>
        <p:spPr>
          <a:xfrm>
            <a:off x="533822" y="9469559"/>
            <a:ext cx="3334658" cy="369332"/>
          </a:xfrm>
          <a:prstGeom prst="rect">
            <a:avLst/>
          </a:prstGeom>
          <a:noFill/>
        </p:spPr>
        <p:txBody>
          <a:bodyPr wrap="square" rtlCol="0">
            <a:spAutoFit/>
          </a:bodyPr>
          <a:lstStyle/>
          <a:p>
            <a:pPr algn="ctr"/>
            <a:r>
              <a:rPr lang="en-US" sz="1800" dirty="0">
                <a:latin typeface="+mn-lt"/>
              </a:rPr>
              <a:t>Frozen Pizza</a:t>
            </a:r>
          </a:p>
        </p:txBody>
      </p:sp>
    </p:spTree>
    <p:extLst>
      <p:ext uri="{BB962C8B-B14F-4D97-AF65-F5344CB8AC3E}">
        <p14:creationId xmlns:p14="http://schemas.microsoft.com/office/powerpoint/2010/main" val="3377273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4">
            <a:extLst>
              <a:ext uri="{FF2B5EF4-FFF2-40B4-BE49-F238E27FC236}">
                <a16:creationId xmlns:a16="http://schemas.microsoft.com/office/drawing/2014/main" id="{9074E587-ADA3-7242-38A9-B4AE4B957901}"/>
              </a:ext>
              <a:ext uri="{C183D7F6-B498-43B3-948B-1728B52AA6E4}">
                <adec:decorative xmlns:adec="http://schemas.microsoft.com/office/drawing/2017/decorative" val="1"/>
              </a:ext>
            </a:extLst>
          </p:cNvPr>
          <p:cNvPicPr>
            <a:picLocks noGrp="1" noChangeAspect="1"/>
          </p:cNvPicPr>
          <p:nvPr>
            <p:ph type="pic" idx="2"/>
          </p:nvPr>
        </p:nvPicPr>
        <p:blipFill>
          <a:blip r:embed="rId2"/>
          <a:srcRect t="3712" b="3712"/>
          <a:stretch/>
        </p:blipFill>
        <p:spPr>
          <a:xfrm>
            <a:off x="551542" y="1634670"/>
            <a:ext cx="3334658" cy="2170626"/>
          </a:xfrm>
        </p:spPr>
      </p:pic>
      <p:pic>
        <p:nvPicPr>
          <p:cNvPr id="4" name="Picture Placeholder 14">
            <a:extLst>
              <a:ext uri="{FF2B5EF4-FFF2-40B4-BE49-F238E27FC236}">
                <a16:creationId xmlns:a16="http://schemas.microsoft.com/office/drawing/2014/main" id="{5E47EBF5-4309-B711-2DB4-F9691BD2DA90}"/>
              </a:ext>
              <a:ext uri="{C183D7F6-B498-43B3-948B-1728B52AA6E4}">
                <adec:decorative xmlns:adec="http://schemas.microsoft.com/office/drawing/2017/decorative" val="1"/>
              </a:ext>
            </a:extLst>
          </p:cNvPr>
          <p:cNvPicPr>
            <a:picLocks noChangeAspect="1"/>
          </p:cNvPicPr>
          <p:nvPr/>
        </p:nvPicPr>
        <p:blipFill>
          <a:blip r:embed="rId3"/>
          <a:srcRect t="1938" b="1938"/>
          <a:stretch/>
        </p:blipFill>
        <p:spPr>
          <a:xfrm>
            <a:off x="533823" y="4283705"/>
            <a:ext cx="3352377" cy="2265772"/>
          </a:xfrm>
          <a:prstGeom prst="rect">
            <a:avLst/>
          </a:prstGeom>
          <a:solidFill>
            <a:schemeClr val="lt1"/>
          </a:solidFill>
          <a:ln>
            <a:noFill/>
          </a:ln>
        </p:spPr>
      </p:pic>
      <p:pic>
        <p:nvPicPr>
          <p:cNvPr id="2" name="Picture Placeholder 14">
            <a:extLst>
              <a:ext uri="{FF2B5EF4-FFF2-40B4-BE49-F238E27FC236}">
                <a16:creationId xmlns:a16="http://schemas.microsoft.com/office/drawing/2014/main" id="{0FC737A4-E41A-C844-ADCE-B10BF4941BEB}"/>
              </a:ext>
              <a:ext uri="{C183D7F6-B498-43B3-948B-1728B52AA6E4}">
                <adec:decorative xmlns:adec="http://schemas.microsoft.com/office/drawing/2017/decorative" val="1"/>
              </a:ext>
            </a:extLst>
          </p:cNvPr>
          <p:cNvPicPr>
            <a:picLocks noChangeAspect="1"/>
          </p:cNvPicPr>
          <p:nvPr/>
        </p:nvPicPr>
        <p:blipFill>
          <a:blip r:embed="rId4"/>
          <a:srcRect t="1938" b="1938"/>
          <a:stretch/>
        </p:blipFill>
        <p:spPr>
          <a:xfrm>
            <a:off x="533822" y="7153631"/>
            <a:ext cx="3352378" cy="2265772"/>
          </a:xfrm>
          <a:prstGeom prst="rect">
            <a:avLst/>
          </a:prstGeom>
          <a:solidFill>
            <a:schemeClr val="lt1"/>
          </a:solidFill>
          <a:ln>
            <a:noFill/>
          </a:ln>
        </p:spPr>
      </p:pic>
      <p:graphicFrame>
        <p:nvGraphicFramePr>
          <p:cNvPr id="5" name="Table 4">
            <a:extLst>
              <a:ext uri="{FF2B5EF4-FFF2-40B4-BE49-F238E27FC236}">
                <a16:creationId xmlns:a16="http://schemas.microsoft.com/office/drawing/2014/main" id="{D8F1E61C-27BA-3FA8-E594-9D6C3C9111C5}"/>
              </a:ext>
            </a:extLst>
          </p:cNvPr>
          <p:cNvGraphicFramePr>
            <a:graphicFrameLocks noGrp="1"/>
          </p:cNvGraphicFramePr>
          <p:nvPr/>
        </p:nvGraphicFramePr>
        <p:xfrm>
          <a:off x="4026974" y="1216567"/>
          <a:ext cx="3211603" cy="2881086"/>
        </p:xfrm>
        <a:graphic>
          <a:graphicData uri="http://schemas.openxmlformats.org/drawingml/2006/table">
            <a:tbl>
              <a:tblPr firstRow="1" bandRow="1">
                <a:tableStyleId>{5940675A-B579-460E-94D1-54222C63F5DA}</a:tableStyleId>
              </a:tblPr>
              <a:tblGrid>
                <a:gridCol w="3211603">
                  <a:extLst>
                    <a:ext uri="{9D8B030D-6E8A-4147-A177-3AD203B41FA5}">
                      <a16:colId xmlns:a16="http://schemas.microsoft.com/office/drawing/2014/main" val="2447977288"/>
                    </a:ext>
                  </a:extLst>
                </a:gridCol>
              </a:tblGrid>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7455112"/>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4257329"/>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0377396"/>
                  </a:ext>
                </a:extLst>
              </a:tr>
              <a:tr h="356423">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0771977"/>
                  </a:ext>
                </a:extLst>
              </a:tr>
              <a:tr h="356423">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01625"/>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9873232"/>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56025872"/>
                  </a:ext>
                </a:extLst>
              </a:tr>
            </a:tbl>
          </a:graphicData>
        </a:graphic>
      </p:graphicFrame>
      <p:graphicFrame>
        <p:nvGraphicFramePr>
          <p:cNvPr id="6" name="Table 5">
            <a:extLst>
              <a:ext uri="{FF2B5EF4-FFF2-40B4-BE49-F238E27FC236}">
                <a16:creationId xmlns:a16="http://schemas.microsoft.com/office/drawing/2014/main" id="{D36361AC-7C69-E7F7-6C29-AFDDC66E1856}"/>
              </a:ext>
            </a:extLst>
          </p:cNvPr>
          <p:cNvGraphicFramePr>
            <a:graphicFrameLocks noGrp="1"/>
          </p:cNvGraphicFramePr>
          <p:nvPr/>
        </p:nvGraphicFramePr>
        <p:xfrm>
          <a:off x="4026974" y="3976048"/>
          <a:ext cx="3211603" cy="2881086"/>
        </p:xfrm>
        <a:graphic>
          <a:graphicData uri="http://schemas.openxmlformats.org/drawingml/2006/table">
            <a:tbl>
              <a:tblPr firstRow="1" bandRow="1">
                <a:tableStyleId>{5940675A-B579-460E-94D1-54222C63F5DA}</a:tableStyleId>
              </a:tblPr>
              <a:tblGrid>
                <a:gridCol w="3211603">
                  <a:extLst>
                    <a:ext uri="{9D8B030D-6E8A-4147-A177-3AD203B41FA5}">
                      <a16:colId xmlns:a16="http://schemas.microsoft.com/office/drawing/2014/main" val="2447977288"/>
                    </a:ext>
                  </a:extLst>
                </a:gridCol>
              </a:tblGrid>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7455112"/>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4257329"/>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0377396"/>
                  </a:ext>
                </a:extLst>
              </a:tr>
              <a:tr h="356423">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0771977"/>
                  </a:ext>
                </a:extLst>
              </a:tr>
              <a:tr h="356423">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01625"/>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9873232"/>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56025872"/>
                  </a:ext>
                </a:extLst>
              </a:tr>
            </a:tbl>
          </a:graphicData>
        </a:graphic>
      </p:graphicFrame>
      <p:graphicFrame>
        <p:nvGraphicFramePr>
          <p:cNvPr id="7" name="Table 6">
            <a:extLst>
              <a:ext uri="{FF2B5EF4-FFF2-40B4-BE49-F238E27FC236}">
                <a16:creationId xmlns:a16="http://schemas.microsoft.com/office/drawing/2014/main" id="{42BA72B2-8784-233D-5ADA-A829FA1577DE}"/>
              </a:ext>
            </a:extLst>
          </p:cNvPr>
          <p:cNvGraphicFramePr>
            <a:graphicFrameLocks noGrp="1"/>
          </p:cNvGraphicFramePr>
          <p:nvPr/>
        </p:nvGraphicFramePr>
        <p:xfrm>
          <a:off x="4082073" y="6845974"/>
          <a:ext cx="3192358" cy="2881086"/>
        </p:xfrm>
        <a:graphic>
          <a:graphicData uri="http://schemas.openxmlformats.org/drawingml/2006/table">
            <a:tbl>
              <a:tblPr firstRow="1" bandRow="1">
                <a:tableStyleId>{5940675A-B579-460E-94D1-54222C63F5DA}</a:tableStyleId>
              </a:tblPr>
              <a:tblGrid>
                <a:gridCol w="3192358">
                  <a:extLst>
                    <a:ext uri="{9D8B030D-6E8A-4147-A177-3AD203B41FA5}">
                      <a16:colId xmlns:a16="http://schemas.microsoft.com/office/drawing/2014/main" val="2447977288"/>
                    </a:ext>
                  </a:extLst>
                </a:gridCol>
              </a:tblGrid>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7455112"/>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4257329"/>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0377396"/>
                  </a:ext>
                </a:extLst>
              </a:tr>
              <a:tr h="356423">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0771977"/>
                  </a:ext>
                </a:extLst>
              </a:tr>
              <a:tr h="356423">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01625"/>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9873232"/>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56025872"/>
                  </a:ext>
                </a:extLst>
              </a:tr>
            </a:tbl>
          </a:graphicData>
        </a:graphic>
      </p:graphicFrame>
      <p:sp>
        <p:nvSpPr>
          <p:cNvPr id="8" name="TextBox 7">
            <a:extLst>
              <a:ext uri="{FF2B5EF4-FFF2-40B4-BE49-F238E27FC236}">
                <a16:creationId xmlns:a16="http://schemas.microsoft.com/office/drawing/2014/main" id="{4CA04245-408B-D09B-9650-EEA117C7A4F5}"/>
              </a:ext>
            </a:extLst>
          </p:cNvPr>
          <p:cNvSpPr txBox="1"/>
          <p:nvPr/>
        </p:nvSpPr>
        <p:spPr>
          <a:xfrm>
            <a:off x="965129" y="479522"/>
            <a:ext cx="5915367" cy="400110"/>
          </a:xfrm>
          <a:prstGeom prst="rect">
            <a:avLst/>
          </a:prstGeom>
          <a:noFill/>
        </p:spPr>
        <p:txBody>
          <a:bodyPr wrap="square" rtlCol="0">
            <a:spAutoFit/>
          </a:bodyPr>
          <a:lstStyle/>
          <a:p>
            <a:pPr algn="ctr"/>
            <a:r>
              <a:rPr lang="en-US" sz="2000" dirty="0">
                <a:solidFill>
                  <a:schemeClr val="bg1">
                    <a:lumMod val="50000"/>
                  </a:schemeClr>
                </a:solidFill>
                <a:latin typeface="+mj-lt"/>
              </a:rPr>
              <a:t>0002 Bonus Culinary Arts</a:t>
            </a:r>
          </a:p>
        </p:txBody>
      </p:sp>
      <p:cxnSp>
        <p:nvCxnSpPr>
          <p:cNvPr id="9" name="Straight Connector 8">
            <a:extLst>
              <a:ext uri="{FF2B5EF4-FFF2-40B4-BE49-F238E27FC236}">
                <a16:creationId xmlns:a16="http://schemas.microsoft.com/office/drawing/2014/main" id="{A06A14C2-12AE-5943-E37C-0CF30CB43DE4}"/>
              </a:ext>
            </a:extLst>
          </p:cNvPr>
          <p:cNvCxnSpPr>
            <a:cxnSpLocks/>
          </p:cNvCxnSpPr>
          <p:nvPr/>
        </p:nvCxnSpPr>
        <p:spPr>
          <a:xfrm>
            <a:off x="551542" y="1030515"/>
            <a:ext cx="6545944" cy="0"/>
          </a:xfrm>
          <a:prstGeom prst="line">
            <a:avLst/>
          </a:prstGeom>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C1F82BAA-CAE7-BAC4-2897-17599EE0AD07}"/>
              </a:ext>
            </a:extLst>
          </p:cNvPr>
          <p:cNvSpPr txBox="1"/>
          <p:nvPr/>
        </p:nvSpPr>
        <p:spPr>
          <a:xfrm>
            <a:off x="533822" y="1139463"/>
            <a:ext cx="6598498" cy="338554"/>
          </a:xfrm>
          <a:prstGeom prst="rect">
            <a:avLst/>
          </a:prstGeom>
          <a:noFill/>
        </p:spPr>
        <p:txBody>
          <a:bodyPr wrap="square">
            <a:spAutoFit/>
          </a:bodyPr>
          <a:lstStyle/>
          <a:p>
            <a:r>
              <a:rPr lang="en-US" sz="1600" dirty="0">
                <a:latin typeface="+mn-lt"/>
              </a:rPr>
              <a:t>Whole Food or Processed Food?  Justify your reasoning here</a:t>
            </a:r>
          </a:p>
        </p:txBody>
      </p:sp>
      <p:sp>
        <p:nvSpPr>
          <p:cNvPr id="14" name="TextBox 13">
            <a:extLst>
              <a:ext uri="{FF2B5EF4-FFF2-40B4-BE49-F238E27FC236}">
                <a16:creationId xmlns:a16="http://schemas.microsoft.com/office/drawing/2014/main" id="{F8A63BAB-D704-9266-75FB-2E0E11C1C859}"/>
              </a:ext>
            </a:extLst>
          </p:cNvPr>
          <p:cNvSpPr txBox="1">
            <a:spLocks noGrp="1" noRot="1" noMove="1" noResize="1" noEditPoints="1" noAdjustHandles="1" noChangeArrowheads="1" noChangeShapeType="1"/>
          </p:cNvSpPr>
          <p:nvPr/>
        </p:nvSpPr>
        <p:spPr>
          <a:xfrm>
            <a:off x="542682" y="9419403"/>
            <a:ext cx="3334658" cy="369332"/>
          </a:xfrm>
          <a:prstGeom prst="rect">
            <a:avLst/>
          </a:prstGeom>
          <a:noFill/>
        </p:spPr>
        <p:txBody>
          <a:bodyPr wrap="square" rtlCol="0">
            <a:spAutoFit/>
          </a:bodyPr>
          <a:lstStyle/>
          <a:p>
            <a:pPr algn="ctr"/>
            <a:r>
              <a:rPr lang="en-US" sz="1800" dirty="0">
                <a:latin typeface="+mn-lt"/>
              </a:rPr>
              <a:t>Fresh Spinach Leaves</a:t>
            </a:r>
          </a:p>
        </p:txBody>
      </p:sp>
      <p:sp>
        <p:nvSpPr>
          <p:cNvPr id="15" name="TextBox 14">
            <a:extLst>
              <a:ext uri="{FF2B5EF4-FFF2-40B4-BE49-F238E27FC236}">
                <a16:creationId xmlns:a16="http://schemas.microsoft.com/office/drawing/2014/main" id="{33127C15-9896-BBDE-B128-5359A22D1D56}"/>
              </a:ext>
            </a:extLst>
          </p:cNvPr>
          <p:cNvSpPr txBox="1">
            <a:spLocks noGrp="1" noRot="1" noMove="1" noResize="1" noEditPoints="1" noAdjustHandles="1" noChangeArrowheads="1" noChangeShapeType="1"/>
          </p:cNvSpPr>
          <p:nvPr/>
        </p:nvSpPr>
        <p:spPr>
          <a:xfrm>
            <a:off x="613069" y="6549477"/>
            <a:ext cx="3334658" cy="369332"/>
          </a:xfrm>
          <a:prstGeom prst="rect">
            <a:avLst/>
          </a:prstGeom>
          <a:noFill/>
        </p:spPr>
        <p:txBody>
          <a:bodyPr wrap="square" rtlCol="0">
            <a:spAutoFit/>
          </a:bodyPr>
          <a:lstStyle/>
          <a:p>
            <a:pPr algn="ctr"/>
            <a:r>
              <a:rPr lang="en-US" sz="1800" dirty="0">
                <a:latin typeface="+mn-lt"/>
              </a:rPr>
              <a:t>Instant Noodles</a:t>
            </a:r>
          </a:p>
        </p:txBody>
      </p:sp>
      <p:sp>
        <p:nvSpPr>
          <p:cNvPr id="16" name="TextBox 15">
            <a:extLst>
              <a:ext uri="{FF2B5EF4-FFF2-40B4-BE49-F238E27FC236}">
                <a16:creationId xmlns:a16="http://schemas.microsoft.com/office/drawing/2014/main" id="{BDE0793E-11C8-01DB-2279-BDEC20001158}"/>
              </a:ext>
            </a:extLst>
          </p:cNvPr>
          <p:cNvSpPr txBox="1">
            <a:spLocks noGrp="1" noRot="1" noMove="1" noResize="1" noEditPoints="1" noAdjustHandles="1" noChangeArrowheads="1" noChangeShapeType="1"/>
          </p:cNvSpPr>
          <p:nvPr/>
        </p:nvSpPr>
        <p:spPr>
          <a:xfrm>
            <a:off x="533822" y="3791382"/>
            <a:ext cx="3334658" cy="369332"/>
          </a:xfrm>
          <a:prstGeom prst="rect">
            <a:avLst/>
          </a:prstGeom>
          <a:noFill/>
        </p:spPr>
        <p:txBody>
          <a:bodyPr wrap="square" rtlCol="0">
            <a:spAutoFit/>
          </a:bodyPr>
          <a:lstStyle/>
          <a:p>
            <a:pPr algn="ctr"/>
            <a:r>
              <a:rPr lang="en-US" sz="1800" dirty="0">
                <a:latin typeface="+mn-lt"/>
              </a:rPr>
              <a:t>Quinoa</a:t>
            </a:r>
          </a:p>
        </p:txBody>
      </p:sp>
    </p:spTree>
    <p:extLst>
      <p:ext uri="{BB962C8B-B14F-4D97-AF65-F5344CB8AC3E}">
        <p14:creationId xmlns:p14="http://schemas.microsoft.com/office/powerpoint/2010/main" val="2973806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4">
            <a:extLst>
              <a:ext uri="{FF2B5EF4-FFF2-40B4-BE49-F238E27FC236}">
                <a16:creationId xmlns:a16="http://schemas.microsoft.com/office/drawing/2014/main" id="{9074E587-ADA3-7242-38A9-B4AE4B957901}"/>
              </a:ext>
              <a:ext uri="{C183D7F6-B498-43B3-948B-1728B52AA6E4}">
                <adec:decorative xmlns:adec="http://schemas.microsoft.com/office/drawing/2017/decorative" val="1"/>
              </a:ext>
            </a:extLst>
          </p:cNvPr>
          <p:cNvPicPr>
            <a:picLocks noGrp="1" noChangeAspect="1"/>
          </p:cNvPicPr>
          <p:nvPr>
            <p:ph type="pic" idx="2"/>
          </p:nvPr>
        </p:nvPicPr>
        <p:blipFill>
          <a:blip r:embed="rId2"/>
          <a:srcRect t="3712" b="3712"/>
          <a:stretch/>
        </p:blipFill>
        <p:spPr>
          <a:xfrm>
            <a:off x="551542" y="1634670"/>
            <a:ext cx="3334658" cy="2170626"/>
          </a:xfrm>
        </p:spPr>
      </p:pic>
      <p:pic>
        <p:nvPicPr>
          <p:cNvPr id="4" name="Picture Placeholder 14">
            <a:extLst>
              <a:ext uri="{FF2B5EF4-FFF2-40B4-BE49-F238E27FC236}">
                <a16:creationId xmlns:a16="http://schemas.microsoft.com/office/drawing/2014/main" id="{5E47EBF5-4309-B711-2DB4-F9691BD2DA90}"/>
              </a:ext>
              <a:ext uri="{C183D7F6-B498-43B3-948B-1728B52AA6E4}">
                <adec:decorative xmlns:adec="http://schemas.microsoft.com/office/drawing/2017/decorative" val="1"/>
              </a:ext>
            </a:extLst>
          </p:cNvPr>
          <p:cNvPicPr>
            <a:picLocks noChangeAspect="1"/>
          </p:cNvPicPr>
          <p:nvPr/>
        </p:nvPicPr>
        <p:blipFill>
          <a:blip r:embed="rId3"/>
          <a:srcRect t="1938" b="1938"/>
          <a:stretch/>
        </p:blipFill>
        <p:spPr>
          <a:xfrm>
            <a:off x="533823" y="4283705"/>
            <a:ext cx="3352377" cy="2265772"/>
          </a:xfrm>
          <a:prstGeom prst="rect">
            <a:avLst/>
          </a:prstGeom>
          <a:solidFill>
            <a:schemeClr val="lt1"/>
          </a:solidFill>
          <a:ln>
            <a:noFill/>
          </a:ln>
        </p:spPr>
      </p:pic>
      <p:pic>
        <p:nvPicPr>
          <p:cNvPr id="2" name="Picture Placeholder 14">
            <a:extLst>
              <a:ext uri="{FF2B5EF4-FFF2-40B4-BE49-F238E27FC236}">
                <a16:creationId xmlns:a16="http://schemas.microsoft.com/office/drawing/2014/main" id="{0FC737A4-E41A-C844-ADCE-B10BF4941BEB}"/>
              </a:ext>
              <a:ext uri="{C183D7F6-B498-43B3-948B-1728B52AA6E4}">
                <adec:decorative xmlns:adec="http://schemas.microsoft.com/office/drawing/2017/decorative" val="1"/>
              </a:ext>
            </a:extLst>
          </p:cNvPr>
          <p:cNvPicPr>
            <a:picLocks noChangeAspect="1"/>
          </p:cNvPicPr>
          <p:nvPr/>
        </p:nvPicPr>
        <p:blipFill>
          <a:blip r:embed="rId4"/>
          <a:srcRect t="1938" b="1938"/>
          <a:stretch/>
        </p:blipFill>
        <p:spPr>
          <a:xfrm>
            <a:off x="533822" y="7153631"/>
            <a:ext cx="3352378" cy="2265772"/>
          </a:xfrm>
          <a:prstGeom prst="rect">
            <a:avLst/>
          </a:prstGeom>
          <a:solidFill>
            <a:schemeClr val="lt1"/>
          </a:solidFill>
          <a:ln>
            <a:noFill/>
          </a:ln>
        </p:spPr>
      </p:pic>
      <p:graphicFrame>
        <p:nvGraphicFramePr>
          <p:cNvPr id="5" name="Table 4">
            <a:extLst>
              <a:ext uri="{FF2B5EF4-FFF2-40B4-BE49-F238E27FC236}">
                <a16:creationId xmlns:a16="http://schemas.microsoft.com/office/drawing/2014/main" id="{D8F1E61C-27BA-3FA8-E594-9D6C3C9111C5}"/>
              </a:ext>
            </a:extLst>
          </p:cNvPr>
          <p:cNvGraphicFramePr>
            <a:graphicFrameLocks noGrp="1"/>
          </p:cNvGraphicFramePr>
          <p:nvPr/>
        </p:nvGraphicFramePr>
        <p:xfrm>
          <a:off x="4026974" y="1216567"/>
          <a:ext cx="3211603" cy="2881086"/>
        </p:xfrm>
        <a:graphic>
          <a:graphicData uri="http://schemas.openxmlformats.org/drawingml/2006/table">
            <a:tbl>
              <a:tblPr firstRow="1" bandRow="1">
                <a:tableStyleId>{5940675A-B579-460E-94D1-54222C63F5DA}</a:tableStyleId>
              </a:tblPr>
              <a:tblGrid>
                <a:gridCol w="3211603">
                  <a:extLst>
                    <a:ext uri="{9D8B030D-6E8A-4147-A177-3AD203B41FA5}">
                      <a16:colId xmlns:a16="http://schemas.microsoft.com/office/drawing/2014/main" val="2447977288"/>
                    </a:ext>
                  </a:extLst>
                </a:gridCol>
              </a:tblGrid>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7455112"/>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4257329"/>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0377396"/>
                  </a:ext>
                </a:extLst>
              </a:tr>
              <a:tr h="356423">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0771977"/>
                  </a:ext>
                </a:extLst>
              </a:tr>
              <a:tr h="356423">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01625"/>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9873232"/>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56025872"/>
                  </a:ext>
                </a:extLst>
              </a:tr>
            </a:tbl>
          </a:graphicData>
        </a:graphic>
      </p:graphicFrame>
      <p:graphicFrame>
        <p:nvGraphicFramePr>
          <p:cNvPr id="6" name="Table 5">
            <a:extLst>
              <a:ext uri="{FF2B5EF4-FFF2-40B4-BE49-F238E27FC236}">
                <a16:creationId xmlns:a16="http://schemas.microsoft.com/office/drawing/2014/main" id="{D36361AC-7C69-E7F7-6C29-AFDDC66E1856}"/>
              </a:ext>
            </a:extLst>
          </p:cNvPr>
          <p:cNvGraphicFramePr>
            <a:graphicFrameLocks noGrp="1"/>
          </p:cNvGraphicFramePr>
          <p:nvPr/>
        </p:nvGraphicFramePr>
        <p:xfrm>
          <a:off x="4026974" y="3976048"/>
          <a:ext cx="3211603" cy="2881086"/>
        </p:xfrm>
        <a:graphic>
          <a:graphicData uri="http://schemas.openxmlformats.org/drawingml/2006/table">
            <a:tbl>
              <a:tblPr firstRow="1" bandRow="1">
                <a:tableStyleId>{5940675A-B579-460E-94D1-54222C63F5DA}</a:tableStyleId>
              </a:tblPr>
              <a:tblGrid>
                <a:gridCol w="3211603">
                  <a:extLst>
                    <a:ext uri="{9D8B030D-6E8A-4147-A177-3AD203B41FA5}">
                      <a16:colId xmlns:a16="http://schemas.microsoft.com/office/drawing/2014/main" val="2447977288"/>
                    </a:ext>
                  </a:extLst>
                </a:gridCol>
              </a:tblGrid>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7455112"/>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4257329"/>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0377396"/>
                  </a:ext>
                </a:extLst>
              </a:tr>
              <a:tr h="356423">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0771977"/>
                  </a:ext>
                </a:extLst>
              </a:tr>
              <a:tr h="356423">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01625"/>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9873232"/>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56025872"/>
                  </a:ext>
                </a:extLst>
              </a:tr>
            </a:tbl>
          </a:graphicData>
        </a:graphic>
      </p:graphicFrame>
      <p:graphicFrame>
        <p:nvGraphicFramePr>
          <p:cNvPr id="7" name="Table 6">
            <a:extLst>
              <a:ext uri="{FF2B5EF4-FFF2-40B4-BE49-F238E27FC236}">
                <a16:creationId xmlns:a16="http://schemas.microsoft.com/office/drawing/2014/main" id="{42BA72B2-8784-233D-5ADA-A829FA1577DE}"/>
              </a:ext>
            </a:extLst>
          </p:cNvPr>
          <p:cNvGraphicFramePr>
            <a:graphicFrameLocks noGrp="1"/>
          </p:cNvGraphicFramePr>
          <p:nvPr/>
        </p:nvGraphicFramePr>
        <p:xfrm>
          <a:off x="4082073" y="6845974"/>
          <a:ext cx="3192358" cy="2881086"/>
        </p:xfrm>
        <a:graphic>
          <a:graphicData uri="http://schemas.openxmlformats.org/drawingml/2006/table">
            <a:tbl>
              <a:tblPr firstRow="1" bandRow="1">
                <a:tableStyleId>{5940675A-B579-460E-94D1-54222C63F5DA}</a:tableStyleId>
              </a:tblPr>
              <a:tblGrid>
                <a:gridCol w="3192358">
                  <a:extLst>
                    <a:ext uri="{9D8B030D-6E8A-4147-A177-3AD203B41FA5}">
                      <a16:colId xmlns:a16="http://schemas.microsoft.com/office/drawing/2014/main" val="2447977288"/>
                    </a:ext>
                  </a:extLst>
                </a:gridCol>
              </a:tblGrid>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7455112"/>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4257329"/>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0377396"/>
                  </a:ext>
                </a:extLst>
              </a:tr>
              <a:tr h="356423">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0771977"/>
                  </a:ext>
                </a:extLst>
              </a:tr>
              <a:tr h="356423">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01625"/>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9873232"/>
                  </a:ext>
                </a:extLst>
              </a:tr>
              <a:tr h="43364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56025872"/>
                  </a:ext>
                </a:extLst>
              </a:tr>
            </a:tbl>
          </a:graphicData>
        </a:graphic>
      </p:graphicFrame>
      <p:sp>
        <p:nvSpPr>
          <p:cNvPr id="8" name="TextBox 7">
            <a:extLst>
              <a:ext uri="{FF2B5EF4-FFF2-40B4-BE49-F238E27FC236}">
                <a16:creationId xmlns:a16="http://schemas.microsoft.com/office/drawing/2014/main" id="{4CA04245-408B-D09B-9650-EEA117C7A4F5}"/>
              </a:ext>
            </a:extLst>
          </p:cNvPr>
          <p:cNvSpPr txBox="1"/>
          <p:nvPr/>
        </p:nvSpPr>
        <p:spPr>
          <a:xfrm>
            <a:off x="965129" y="479522"/>
            <a:ext cx="5915367" cy="400110"/>
          </a:xfrm>
          <a:prstGeom prst="rect">
            <a:avLst/>
          </a:prstGeom>
          <a:noFill/>
        </p:spPr>
        <p:txBody>
          <a:bodyPr wrap="square" rtlCol="0">
            <a:spAutoFit/>
          </a:bodyPr>
          <a:lstStyle/>
          <a:p>
            <a:pPr algn="ctr"/>
            <a:r>
              <a:rPr lang="en-US" sz="2000" dirty="0">
                <a:solidFill>
                  <a:schemeClr val="bg1">
                    <a:lumMod val="50000"/>
                  </a:schemeClr>
                </a:solidFill>
                <a:latin typeface="+mj-lt"/>
              </a:rPr>
              <a:t>0002 Bonus Culinary Arts</a:t>
            </a:r>
          </a:p>
        </p:txBody>
      </p:sp>
      <p:cxnSp>
        <p:nvCxnSpPr>
          <p:cNvPr id="9" name="Straight Connector 8">
            <a:extLst>
              <a:ext uri="{FF2B5EF4-FFF2-40B4-BE49-F238E27FC236}">
                <a16:creationId xmlns:a16="http://schemas.microsoft.com/office/drawing/2014/main" id="{A06A14C2-12AE-5943-E37C-0CF30CB43DE4}"/>
              </a:ext>
            </a:extLst>
          </p:cNvPr>
          <p:cNvCxnSpPr>
            <a:cxnSpLocks/>
          </p:cNvCxnSpPr>
          <p:nvPr/>
        </p:nvCxnSpPr>
        <p:spPr>
          <a:xfrm>
            <a:off x="551542" y="1030515"/>
            <a:ext cx="6545944" cy="0"/>
          </a:xfrm>
          <a:prstGeom prst="line">
            <a:avLst/>
          </a:prstGeom>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C1F82BAA-CAE7-BAC4-2897-17599EE0AD07}"/>
              </a:ext>
            </a:extLst>
          </p:cNvPr>
          <p:cNvSpPr txBox="1"/>
          <p:nvPr/>
        </p:nvSpPr>
        <p:spPr>
          <a:xfrm>
            <a:off x="533822" y="1139463"/>
            <a:ext cx="6598498" cy="338554"/>
          </a:xfrm>
          <a:prstGeom prst="rect">
            <a:avLst/>
          </a:prstGeom>
          <a:noFill/>
        </p:spPr>
        <p:txBody>
          <a:bodyPr wrap="square">
            <a:spAutoFit/>
          </a:bodyPr>
          <a:lstStyle/>
          <a:p>
            <a:r>
              <a:rPr lang="en-US" sz="1600" dirty="0">
                <a:latin typeface="+mn-lt"/>
              </a:rPr>
              <a:t>Whole Food or Processed Food?  Justify your reasoning here</a:t>
            </a:r>
          </a:p>
        </p:txBody>
      </p:sp>
      <p:sp>
        <p:nvSpPr>
          <p:cNvPr id="14" name="TextBox 13">
            <a:extLst>
              <a:ext uri="{FF2B5EF4-FFF2-40B4-BE49-F238E27FC236}">
                <a16:creationId xmlns:a16="http://schemas.microsoft.com/office/drawing/2014/main" id="{C1BC70F0-2984-7AD6-6232-C042412482AE}"/>
              </a:ext>
            </a:extLst>
          </p:cNvPr>
          <p:cNvSpPr txBox="1">
            <a:spLocks noGrp="1" noRot="1" noMove="1" noResize="1" noEditPoints="1" noAdjustHandles="1" noChangeArrowheads="1" noChangeShapeType="1"/>
          </p:cNvSpPr>
          <p:nvPr/>
        </p:nvSpPr>
        <p:spPr>
          <a:xfrm>
            <a:off x="616134" y="9419403"/>
            <a:ext cx="3334658" cy="369332"/>
          </a:xfrm>
          <a:prstGeom prst="rect">
            <a:avLst/>
          </a:prstGeom>
          <a:noFill/>
        </p:spPr>
        <p:txBody>
          <a:bodyPr wrap="square" rtlCol="0">
            <a:spAutoFit/>
          </a:bodyPr>
          <a:lstStyle/>
          <a:p>
            <a:pPr algn="ctr"/>
            <a:r>
              <a:rPr lang="en-US" sz="1800" dirty="0">
                <a:latin typeface="+mn-lt"/>
              </a:rPr>
              <a:t>Breakfast Cereal</a:t>
            </a:r>
          </a:p>
        </p:txBody>
      </p:sp>
      <p:sp>
        <p:nvSpPr>
          <p:cNvPr id="15" name="TextBox 14">
            <a:extLst>
              <a:ext uri="{FF2B5EF4-FFF2-40B4-BE49-F238E27FC236}">
                <a16:creationId xmlns:a16="http://schemas.microsoft.com/office/drawing/2014/main" id="{D6C2D5E4-4282-C44D-815D-A639BB18D0D0}"/>
              </a:ext>
            </a:extLst>
          </p:cNvPr>
          <p:cNvSpPr txBox="1">
            <a:spLocks noGrp="1" noRot="1" noMove="1" noResize="1" noEditPoints="1" noAdjustHandles="1" noChangeArrowheads="1" noChangeShapeType="1"/>
          </p:cNvSpPr>
          <p:nvPr/>
        </p:nvSpPr>
        <p:spPr>
          <a:xfrm>
            <a:off x="533822" y="6579638"/>
            <a:ext cx="3334658" cy="369332"/>
          </a:xfrm>
          <a:prstGeom prst="rect">
            <a:avLst/>
          </a:prstGeom>
          <a:noFill/>
        </p:spPr>
        <p:txBody>
          <a:bodyPr wrap="square" rtlCol="0">
            <a:spAutoFit/>
          </a:bodyPr>
          <a:lstStyle/>
          <a:p>
            <a:pPr algn="ctr"/>
            <a:r>
              <a:rPr lang="en-US" sz="1800" dirty="0">
                <a:latin typeface="+mn-lt"/>
              </a:rPr>
              <a:t>Olive Oil</a:t>
            </a:r>
          </a:p>
        </p:txBody>
      </p:sp>
      <p:sp>
        <p:nvSpPr>
          <p:cNvPr id="16" name="TextBox 15">
            <a:extLst>
              <a:ext uri="{FF2B5EF4-FFF2-40B4-BE49-F238E27FC236}">
                <a16:creationId xmlns:a16="http://schemas.microsoft.com/office/drawing/2014/main" id="{4C0C1A2C-DA56-F08E-FF99-29D196919AA2}"/>
              </a:ext>
            </a:extLst>
          </p:cNvPr>
          <p:cNvSpPr txBox="1">
            <a:spLocks noGrp="1" noRot="1" noMove="1" noResize="1" noEditPoints="1" noAdjustHandles="1" noChangeArrowheads="1" noChangeShapeType="1"/>
          </p:cNvSpPr>
          <p:nvPr/>
        </p:nvSpPr>
        <p:spPr>
          <a:xfrm>
            <a:off x="498413" y="3796962"/>
            <a:ext cx="3334658" cy="369332"/>
          </a:xfrm>
          <a:prstGeom prst="rect">
            <a:avLst/>
          </a:prstGeom>
          <a:noFill/>
        </p:spPr>
        <p:txBody>
          <a:bodyPr wrap="square" rtlCol="0">
            <a:spAutoFit/>
          </a:bodyPr>
          <a:lstStyle/>
          <a:p>
            <a:pPr algn="ctr"/>
            <a:r>
              <a:rPr lang="en-US" sz="1800" dirty="0">
                <a:latin typeface="+mn-lt"/>
              </a:rPr>
              <a:t>Chocolate Cookies</a:t>
            </a:r>
          </a:p>
        </p:txBody>
      </p:sp>
    </p:spTree>
    <p:extLst>
      <p:ext uri="{BB962C8B-B14F-4D97-AF65-F5344CB8AC3E}">
        <p14:creationId xmlns:p14="http://schemas.microsoft.com/office/powerpoint/2010/main" val="1877806282"/>
      </p:ext>
    </p:extLst>
  </p:cSld>
  <p:clrMapOvr>
    <a:masterClrMapping/>
  </p:clrMapOvr>
</p:sld>
</file>

<file path=ppt/theme/theme1.xml><?xml version="1.0" encoding="utf-8"?>
<a:theme xmlns:a="http://schemas.openxmlformats.org/drawingml/2006/main" name="White">
  <a:themeElements>
    <a:clrScheme name="Custom 12">
      <a:dk1>
        <a:srgbClr val="000000"/>
      </a:dk1>
      <a:lt1>
        <a:srgbClr val="FFFFFF"/>
      </a:lt1>
      <a:dk2>
        <a:srgbClr val="595959"/>
      </a:dk2>
      <a:lt2>
        <a:srgbClr val="F0FEFE"/>
      </a:lt2>
      <a:accent1>
        <a:srgbClr val="12B0B5"/>
      </a:accent1>
      <a:accent2>
        <a:srgbClr val="F95A44"/>
      </a:accent2>
      <a:accent3>
        <a:srgbClr val="A38C56"/>
      </a:accent3>
      <a:accent4>
        <a:srgbClr val="F6B2B1"/>
      </a:accent4>
      <a:accent5>
        <a:srgbClr val="D70C1A"/>
      </a:accent5>
      <a:accent6>
        <a:srgbClr val="EE7132"/>
      </a:accent6>
      <a:hlink>
        <a:srgbClr val="F95A44"/>
      </a:hlink>
      <a:folHlink>
        <a:srgbClr val="7F7F7F"/>
      </a:folHlink>
    </a:clrScheme>
    <a:fontScheme name="Custom 2">
      <a:majorFont>
        <a:latin typeface="Montserrat Light"/>
        <a:ea typeface=""/>
        <a:cs typeface=""/>
      </a:majorFont>
      <a:minorFont>
        <a:latin typeface="Montserra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1928</TotalTime>
  <Words>621</Words>
  <Application>Microsoft Office PowerPoint</Application>
  <PresentationFormat>Custom</PresentationFormat>
  <Paragraphs>83</Paragraphs>
  <Slides>15</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Helvetica Neue</vt:lpstr>
      <vt:lpstr>Arial</vt:lpstr>
      <vt:lpstr>Montserrat Light</vt:lpstr>
      <vt:lpstr>Symbol</vt:lpstr>
      <vt:lpstr>Lato</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cathy</dc:creator>
  <cp:lastModifiedBy>USER</cp:lastModifiedBy>
  <cp:revision>24</cp:revision>
  <dcterms:modified xsi:type="dcterms:W3CDTF">2025-03-05T15:46:55Z</dcterms:modified>
</cp:coreProperties>
</file>