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93" r:id="rId2"/>
    <p:sldId id="295" r:id="rId3"/>
    <p:sldId id="330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294" r:id="rId14"/>
  </p:sldIdLst>
  <p:sldSz cx="7772400" cy="10058400"/>
  <p:notesSz cx="6858000" cy="9144000"/>
  <p:embeddedFontLst>
    <p:embeddedFont>
      <p:font typeface="Helvetica Neue" panose="020B0604020202020204" charset="0"/>
      <p:regular r:id="rId16"/>
      <p:bold r:id="rId17"/>
      <p:italic r:id="rId18"/>
      <p:boldItalic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Montserrat Light" panose="000004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A3D97EC-FAB4-4334-8AD2-B768D73BCD5C}">
          <p14:sldIdLst>
            <p14:sldId id="293"/>
            <p14:sldId id="295"/>
            <p14:sldId id="330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</p14:sldIdLst>
        </p14:section>
        <p14:section name="Untitled Section" id="{86C328FC-365B-4E94-A3A3-1C64F8456AED}">
          <p14:sldIdLst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1094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6" roundtripDataSignature="AMtx7mi4yHL48Tky/kj9Djj0usJSxfb5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6CF"/>
    <a:srgbClr val="DAD1CA"/>
    <a:srgbClr val="E1DAD4"/>
    <a:srgbClr val="DEE2E3"/>
    <a:srgbClr val="DAD5C4"/>
    <a:srgbClr val="06401F"/>
    <a:srgbClr val="7C9E39"/>
    <a:srgbClr val="DBDECD"/>
    <a:srgbClr val="E4E7CD"/>
    <a:srgbClr val="AD5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F0BD35-4857-43CB-8953-C92D09AE181D}">
  <a:tblStyle styleId="{08F0BD35-4857-43CB-8953-C92D09AE181D}" styleName="Table_0">
    <a:wholeTbl>
      <a:tcTxStyle b="off" i="off">
        <a:font>
          <a:latin typeface="Helvetica"/>
          <a:ea typeface="Helvetica"/>
          <a:cs typeface="Helvetica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2164" y="48"/>
      </p:cViewPr>
      <p:guideLst>
        <p:guide orient="horz" pos="3168"/>
        <p:guide pos="10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6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66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6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03438" y="685800"/>
            <a:ext cx="2651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65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38D9C885-B90B-65D8-5E89-F138A38B7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B9556E5F-AA19-2A02-4ADA-688F0BB4E7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9B5C6F45-2E3D-1BA0-A2D9-47E385B42C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03438" y="685800"/>
            <a:ext cx="2651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9473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38D9C885-B90B-65D8-5E89-F138A38B7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B9556E5F-AA19-2A02-4ADA-688F0BB4E7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9B5C6F45-2E3D-1BA0-A2D9-47E385B42C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03438" y="685800"/>
            <a:ext cx="2651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7476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>
            <a:spLocks noGrp="1"/>
          </p:cNvSpPr>
          <p:nvPr>
            <p:ph type="pic" idx="2"/>
          </p:nvPr>
        </p:nvSpPr>
        <p:spPr>
          <a:xfrm>
            <a:off x="3885515" y="1489260"/>
            <a:ext cx="3078530" cy="707986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" name="Google Shape;11;p27"/>
          <p:cNvSpPr txBox="1">
            <a:spLocks noGrp="1"/>
          </p:cNvSpPr>
          <p:nvPr>
            <p:ph type="sldNum" idx="12"/>
          </p:nvPr>
        </p:nvSpPr>
        <p:spPr>
          <a:xfrm>
            <a:off x="3811926" y="9592734"/>
            <a:ext cx="144500" cy="121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566738" y="1685713"/>
            <a:ext cx="6638925" cy="340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566738" y="5187527"/>
            <a:ext cx="6638925" cy="116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sldNum" idx="12"/>
          </p:nvPr>
        </p:nvSpPr>
        <p:spPr>
          <a:xfrm>
            <a:off x="3811926" y="9592734"/>
            <a:ext cx="144500" cy="121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BEF2578E-7A2F-7AD5-3B49-90BAC7130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0F83D8-9D8F-90E3-8763-9D83353B2294}"/>
              </a:ext>
            </a:extLst>
          </p:cNvPr>
          <p:cNvSpPr/>
          <p:nvPr/>
        </p:nvSpPr>
        <p:spPr>
          <a:xfrm>
            <a:off x="0" y="7010400"/>
            <a:ext cx="7772400" cy="3048000"/>
          </a:xfrm>
          <a:prstGeom prst="rect">
            <a:avLst/>
          </a:prstGeom>
          <a:solidFill>
            <a:srgbClr val="DDD6C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C343AC70-7BD0-7406-647D-67C77932E7DF}"/>
              </a:ext>
            </a:extLst>
          </p:cNvPr>
          <p:cNvSpPr txBox="1"/>
          <p:nvPr/>
        </p:nvSpPr>
        <p:spPr>
          <a:xfrm>
            <a:off x="288310" y="9537084"/>
            <a:ext cx="4582897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343541"/>
              </a:buClr>
              <a:buSzPts val="2800"/>
            </a:pPr>
            <a:r>
              <a:rPr lang="en-US" sz="1200" dirty="0">
                <a:solidFill>
                  <a:srgbClr val="0D0D0D"/>
                </a:solidFill>
                <a:latin typeface="Montserrat Light" panose="00000400000000000000" pitchFamily="50" charset="0"/>
              </a:rPr>
              <a:t>Love in Every Bite: Nourishing Wellness</a:t>
            </a:r>
            <a:endParaRPr sz="1200" dirty="0">
              <a:latin typeface="Montserrat Light" panose="00000400000000000000" pitchFamily="50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 descr="A chef hat and spatula and book&#10;&#10;Description automatically generated">
            <a:extLst>
              <a:ext uri="{FF2B5EF4-FFF2-40B4-BE49-F238E27FC236}">
                <a16:creationId xmlns:a16="http://schemas.microsoft.com/office/drawing/2014/main" id="{468A3830-7897-7F5E-7467-AFBF0D6EBDF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88310" y="6864995"/>
            <a:ext cx="3193405" cy="3193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66278B-5E08-867D-2719-2540B72B1C34}"/>
              </a:ext>
            </a:extLst>
          </p:cNvPr>
          <p:cNvSpPr txBox="1"/>
          <p:nvPr/>
        </p:nvSpPr>
        <p:spPr>
          <a:xfrm>
            <a:off x="4968240" y="7254240"/>
            <a:ext cx="280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Bonus 0008</a:t>
            </a:r>
          </a:p>
          <a:p>
            <a:r>
              <a:rPr lang="en-US" sz="1600" dirty="0">
                <a:latin typeface="+mn-lt"/>
              </a:rPr>
              <a:t>Organize Your Kitchen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7462E-2483-4F1A-8AD7-6148F019D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830" y="7991803"/>
            <a:ext cx="2214211" cy="20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C79AC-5FFB-D487-F86D-372628641C47}"/>
              </a:ext>
            </a:extLst>
          </p:cNvPr>
          <p:cNvSpPr txBox="1"/>
          <p:nvPr/>
        </p:nvSpPr>
        <p:spPr>
          <a:xfrm>
            <a:off x="551542" y="1030515"/>
            <a:ext cx="6545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ORGANIZE YOUR KITCHEN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56553-89AF-48D5-7648-769762D83BD1}"/>
              </a:ext>
            </a:extLst>
          </p:cNvPr>
          <p:cNvCxnSpPr>
            <a:cxnSpLocks/>
          </p:cNvCxnSpPr>
          <p:nvPr/>
        </p:nvCxnSpPr>
        <p:spPr>
          <a:xfrm>
            <a:off x="551542" y="1030515"/>
            <a:ext cx="6545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A25326-B386-B8D4-F576-70616E47715C}"/>
              </a:ext>
            </a:extLst>
          </p:cNvPr>
          <p:cNvSpPr txBox="1"/>
          <p:nvPr/>
        </p:nvSpPr>
        <p:spPr>
          <a:xfrm>
            <a:off x="965129" y="479522"/>
            <a:ext cx="591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0008 Bonus Organize Your Kitchen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0960D-A457-8480-D3A6-916518B890A0}"/>
              </a:ext>
            </a:extLst>
          </p:cNvPr>
          <p:cNvSpPr txBox="1"/>
          <p:nvPr/>
        </p:nvSpPr>
        <p:spPr>
          <a:xfrm>
            <a:off x="613228" y="5624679"/>
            <a:ext cx="6545944" cy="3743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Organizing Your Kitchen Countertop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Objectives: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Reduce clutter and maintain a clean working area.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Storage Designs: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Vertical Storage: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Use wall-mounted shelves or hanging grids for items like cutting boards and colanders.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Essential Tool Jars: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Group frequently used utensils in decorative jars or containers.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Pro Tips: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Keep counters clear except for essential appliances.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Regularly reassess what needs to be on the counter.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84B335-8FF3-596E-E15E-93E10E0DF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28" y="1546229"/>
            <a:ext cx="6545944" cy="39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8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C79AC-5FFB-D487-F86D-372628641C47}"/>
              </a:ext>
            </a:extLst>
          </p:cNvPr>
          <p:cNvSpPr txBox="1"/>
          <p:nvPr/>
        </p:nvSpPr>
        <p:spPr>
          <a:xfrm>
            <a:off x="551542" y="1030515"/>
            <a:ext cx="6545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ORGANIZE YOUR KITCHEN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56553-89AF-48D5-7648-769762D83BD1}"/>
              </a:ext>
            </a:extLst>
          </p:cNvPr>
          <p:cNvCxnSpPr>
            <a:cxnSpLocks/>
          </p:cNvCxnSpPr>
          <p:nvPr/>
        </p:nvCxnSpPr>
        <p:spPr>
          <a:xfrm>
            <a:off x="551542" y="1030515"/>
            <a:ext cx="6545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A25326-B386-B8D4-F576-70616E47715C}"/>
              </a:ext>
            </a:extLst>
          </p:cNvPr>
          <p:cNvSpPr txBox="1"/>
          <p:nvPr/>
        </p:nvSpPr>
        <p:spPr>
          <a:xfrm>
            <a:off x="965129" y="479522"/>
            <a:ext cx="591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0008 Bonus Organize Your Kitchen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22210C-1769-B41F-0D1E-A61594341664}"/>
              </a:ext>
            </a:extLst>
          </p:cNvPr>
          <p:cNvSpPr txBox="1"/>
          <p:nvPr/>
        </p:nvSpPr>
        <p:spPr>
          <a:xfrm>
            <a:off x="551542" y="1735705"/>
            <a:ext cx="6545944" cy="4851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Organizing Under the Kitchen Sink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Objectives: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Enhance functionality and protect items from water damage.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Storage Designs: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Waterproof Mats: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Protect the cabinet base from leaks and spills.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Stackable Bins: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Organize cleaning supplies, ensuring they are easily reachable.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Pro Tips: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Use a tension rod to hang spray bottles, maximizing vertical space.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Regularly check for leaks to prevent damage to stored items.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EB1103-4765-5753-028B-7B79621C7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70000"/>
          </a:blip>
          <a:stretch>
            <a:fillRect/>
          </a:stretch>
        </p:blipFill>
        <p:spPr>
          <a:xfrm>
            <a:off x="551542" y="7247158"/>
            <a:ext cx="6545944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72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C79AC-5FFB-D487-F86D-372628641C47}"/>
              </a:ext>
            </a:extLst>
          </p:cNvPr>
          <p:cNvSpPr txBox="1"/>
          <p:nvPr/>
        </p:nvSpPr>
        <p:spPr>
          <a:xfrm>
            <a:off x="551542" y="1030515"/>
            <a:ext cx="6545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ORGANIZE YOUR KITCHEN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56553-89AF-48D5-7648-769762D83BD1}"/>
              </a:ext>
            </a:extLst>
          </p:cNvPr>
          <p:cNvCxnSpPr>
            <a:cxnSpLocks/>
          </p:cNvCxnSpPr>
          <p:nvPr/>
        </p:nvCxnSpPr>
        <p:spPr>
          <a:xfrm>
            <a:off x="551542" y="1030515"/>
            <a:ext cx="6545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A25326-B386-B8D4-F576-70616E47715C}"/>
              </a:ext>
            </a:extLst>
          </p:cNvPr>
          <p:cNvSpPr txBox="1"/>
          <p:nvPr/>
        </p:nvSpPr>
        <p:spPr>
          <a:xfrm>
            <a:off x="965129" y="479522"/>
            <a:ext cx="591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0008 Bonus Organize Your Kitchen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289384-ECB9-F82C-F757-1B815D663185}"/>
              </a:ext>
            </a:extLst>
          </p:cNvPr>
          <p:cNvSpPr txBox="1"/>
          <p:nvPr/>
        </p:nvSpPr>
        <p:spPr>
          <a:xfrm>
            <a:off x="551542" y="5465572"/>
            <a:ext cx="6545944" cy="4113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The Ideal Method For a Ceiling Rack for Pots &amp; Pans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Design Considerations: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Location: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Central but out of the main kitchen traffic flow.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Material: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</a:t>
            </a:r>
            <a:r>
              <a:rPr lang="en-US" sz="1600" kern="100" dirty="0" err="1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Opt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for heavy-duty materials capable of supporting weight, like steel or solid wood.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Adjustability: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Choose hooks and placements that can be rearranged as needs change.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Installation Tips: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Anchor securely into ceiling beams to support the weight.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Distribute pots and pans evenly to maintain balance and prevent sagging.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72743-51CD-81EB-14E9-86E3C9DB1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542" y="1484315"/>
            <a:ext cx="6545944" cy="392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54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BEF2578E-7A2F-7AD5-3B49-90BAC7130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0F83D8-9D8F-90E3-8763-9D83353B2294}"/>
              </a:ext>
            </a:extLst>
          </p:cNvPr>
          <p:cNvSpPr/>
          <p:nvPr/>
        </p:nvSpPr>
        <p:spPr>
          <a:xfrm>
            <a:off x="0" y="7010400"/>
            <a:ext cx="7772400" cy="3048000"/>
          </a:xfrm>
          <a:prstGeom prst="rect">
            <a:avLst/>
          </a:prstGeom>
          <a:solidFill>
            <a:srgbClr val="DDD6C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C343AC70-7BD0-7406-647D-67C77932E7DF}"/>
              </a:ext>
            </a:extLst>
          </p:cNvPr>
          <p:cNvSpPr txBox="1"/>
          <p:nvPr/>
        </p:nvSpPr>
        <p:spPr>
          <a:xfrm>
            <a:off x="288310" y="9537084"/>
            <a:ext cx="4582897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343541"/>
              </a:buClr>
              <a:buSzPts val="2800"/>
            </a:pPr>
            <a:r>
              <a:rPr lang="en-US" sz="1200" dirty="0">
                <a:solidFill>
                  <a:srgbClr val="0D0D0D"/>
                </a:solidFill>
                <a:latin typeface="Montserrat Light" panose="00000400000000000000" pitchFamily="50" charset="0"/>
              </a:rPr>
              <a:t>Love in Every Bite: Nourishing Wellness</a:t>
            </a:r>
            <a:endParaRPr sz="1200" dirty="0">
              <a:latin typeface="Montserrat Light" panose="00000400000000000000" pitchFamily="50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 descr="A chef hat and spatula and book&#10;&#10;Description automatically generated">
            <a:extLst>
              <a:ext uri="{FF2B5EF4-FFF2-40B4-BE49-F238E27FC236}">
                <a16:creationId xmlns:a16="http://schemas.microsoft.com/office/drawing/2014/main" id="{468A3830-7897-7F5E-7467-AFBF0D6EBDF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80055" y="6864995"/>
            <a:ext cx="3193405" cy="31934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3093BC-35E0-38E6-2007-27A52BF5D577}"/>
              </a:ext>
            </a:extLst>
          </p:cNvPr>
          <p:cNvSpPr txBox="1"/>
          <p:nvPr/>
        </p:nvSpPr>
        <p:spPr>
          <a:xfrm>
            <a:off x="4937760" y="7287405"/>
            <a:ext cx="2834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Bonus 0008</a:t>
            </a:r>
          </a:p>
          <a:p>
            <a:r>
              <a:rPr lang="en-US" sz="1600" dirty="0">
                <a:latin typeface="+mn-lt"/>
              </a:rPr>
              <a:t>Organize Your Kitchen</a:t>
            </a:r>
          </a:p>
        </p:txBody>
      </p:sp>
    </p:spTree>
    <p:extLst>
      <p:ext uri="{BB962C8B-B14F-4D97-AF65-F5344CB8AC3E}">
        <p14:creationId xmlns:p14="http://schemas.microsoft.com/office/powerpoint/2010/main" val="85296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9725E59-11E9-7C2E-5778-7BDF5F25CBB3}"/>
              </a:ext>
            </a:extLst>
          </p:cNvPr>
          <p:cNvSpPr txBox="1"/>
          <p:nvPr/>
        </p:nvSpPr>
        <p:spPr>
          <a:xfrm>
            <a:off x="548100" y="6251595"/>
            <a:ext cx="6549386" cy="3785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kern="100" dirty="0">
                <a:effectLst/>
                <a:latin typeface="Montserrat Light" panose="00000400000000000000" pitchFamily="2" charset="0"/>
                <a:ea typeface="Montserrat" panose="00000500000000000000" pitchFamily="2" charset="0"/>
                <a:cs typeface="Times New Roman" panose="02020603050405020304" pitchFamily="18" charset="0"/>
              </a:rPr>
              <a:t>Revitalizing your kitchen space aims to create an environment where simplicity meets functionality, promoting culinary creativity and health. A well-organized kitchen, free from clutter and stocked with purposeful ingredients, not only streamlines your cooking process but also enriches your overall well-being. It's akin to performing a thorough spring cleaning, but for your culinary sanctuary.</a:t>
            </a:r>
          </a:p>
          <a:p>
            <a:pPr>
              <a:lnSpc>
                <a:spcPct val="150000"/>
              </a:lnSpc>
            </a:pPr>
            <a:endParaRPr lang="en-US" sz="1800" kern="100" dirty="0">
              <a:effectLst/>
              <a:latin typeface="Montserrat Light" panose="00000400000000000000" pitchFamily="2" charset="0"/>
              <a:ea typeface="Montserra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C79AC-5FFB-D487-F86D-372628641C47}"/>
              </a:ext>
            </a:extLst>
          </p:cNvPr>
          <p:cNvSpPr txBox="1"/>
          <p:nvPr/>
        </p:nvSpPr>
        <p:spPr>
          <a:xfrm>
            <a:off x="551542" y="1181399"/>
            <a:ext cx="6545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ORGANIZE YOUR KITCHEN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56553-89AF-48D5-7648-769762D83BD1}"/>
              </a:ext>
            </a:extLst>
          </p:cNvPr>
          <p:cNvCxnSpPr>
            <a:cxnSpLocks/>
          </p:cNvCxnSpPr>
          <p:nvPr/>
        </p:nvCxnSpPr>
        <p:spPr>
          <a:xfrm>
            <a:off x="551542" y="1030515"/>
            <a:ext cx="6545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A25326-B386-B8D4-F576-70616E47715C}"/>
              </a:ext>
            </a:extLst>
          </p:cNvPr>
          <p:cNvSpPr txBox="1"/>
          <p:nvPr/>
        </p:nvSpPr>
        <p:spPr>
          <a:xfrm>
            <a:off x="965129" y="479522"/>
            <a:ext cx="591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0008 Bonus Organize Your Kitchen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B7ADA-BD32-45AD-C1BD-E5DF2DFD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8100" y="1885338"/>
            <a:ext cx="6549386" cy="43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6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C79AC-5FFB-D487-F86D-372628641C47}"/>
              </a:ext>
            </a:extLst>
          </p:cNvPr>
          <p:cNvSpPr txBox="1"/>
          <p:nvPr/>
        </p:nvSpPr>
        <p:spPr>
          <a:xfrm>
            <a:off x="551542" y="1030515"/>
            <a:ext cx="6545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ORGANIZE YOUR KITCHEN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56553-89AF-48D5-7648-769762D83BD1}"/>
              </a:ext>
            </a:extLst>
          </p:cNvPr>
          <p:cNvCxnSpPr>
            <a:cxnSpLocks/>
          </p:cNvCxnSpPr>
          <p:nvPr/>
        </p:nvCxnSpPr>
        <p:spPr>
          <a:xfrm>
            <a:off x="551542" y="1030515"/>
            <a:ext cx="6545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A25326-B386-B8D4-F576-70616E47715C}"/>
              </a:ext>
            </a:extLst>
          </p:cNvPr>
          <p:cNvSpPr txBox="1"/>
          <p:nvPr/>
        </p:nvSpPr>
        <p:spPr>
          <a:xfrm>
            <a:off x="965129" y="479522"/>
            <a:ext cx="591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0008 Bonus Organize Your Kitchen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AF78E-F581-16F4-2E1E-639793EEED0B}"/>
              </a:ext>
            </a:extLst>
          </p:cNvPr>
          <p:cNvSpPr txBox="1"/>
          <p:nvPr/>
        </p:nvSpPr>
        <p:spPr>
          <a:xfrm>
            <a:off x="649839" y="3384974"/>
            <a:ext cx="6545943" cy="6329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+mn-lt"/>
              </a:rPr>
              <a:t>Organizing Your Refrigerator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+mn-lt"/>
              </a:rPr>
              <a:t>Objectives: </a:t>
            </a:r>
            <a:r>
              <a:rPr lang="en-US" sz="1600" dirty="0">
                <a:latin typeface="+mn-lt"/>
              </a:rPr>
              <a:t>Ensure cleanliness, maximize space, and maintain food freshness.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+mn-lt"/>
              </a:rPr>
              <a:t>Storage Designs: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Upper Shelves: </a:t>
            </a:r>
            <a:r>
              <a:rPr lang="en-US" sz="1600" dirty="0">
                <a:latin typeface="+mn-lt"/>
              </a:rPr>
              <a:t>Designate for beverages, ready-to-eat foods, and herbs in clear containers.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Lower Shelves: </a:t>
            </a:r>
            <a:r>
              <a:rPr lang="en-US" sz="1600" dirty="0">
                <a:latin typeface="+mn-lt"/>
              </a:rPr>
              <a:t>Use for storing raw materials, preferably in airtight containers to prevent cross-contamination.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Drawers: </a:t>
            </a:r>
            <a:r>
              <a:rPr lang="en-US" sz="1600" dirty="0">
                <a:latin typeface="+mn-lt"/>
              </a:rPr>
              <a:t>Utilize for segregating fruits and vegetables; adjust humidity settings if available.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Door Shelves: </a:t>
            </a:r>
            <a:r>
              <a:rPr lang="en-US" sz="1600" dirty="0">
                <a:latin typeface="+mn-lt"/>
              </a:rPr>
              <a:t>Ideal for storing condiments, sauces, and frequently used items that are stable at slightly higher temperatures.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+mn-lt"/>
              </a:rPr>
              <a:t>Pro Tips: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Implement a FIFO (First In, First Out) system to rotate perishables.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Clean shelves monthly to maintain hygiene and order.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931C2E-F660-E422-95E2-1CF309B57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1425908"/>
            <a:ext cx="6545944" cy="19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42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C79AC-5FFB-D487-F86D-372628641C47}"/>
              </a:ext>
            </a:extLst>
          </p:cNvPr>
          <p:cNvSpPr txBox="1"/>
          <p:nvPr/>
        </p:nvSpPr>
        <p:spPr>
          <a:xfrm>
            <a:off x="551542" y="1030515"/>
            <a:ext cx="6545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ORGANIZE YOUR KITCHEN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56553-89AF-48D5-7648-769762D83BD1}"/>
              </a:ext>
            </a:extLst>
          </p:cNvPr>
          <p:cNvCxnSpPr>
            <a:cxnSpLocks/>
          </p:cNvCxnSpPr>
          <p:nvPr/>
        </p:nvCxnSpPr>
        <p:spPr>
          <a:xfrm>
            <a:off x="551542" y="1030515"/>
            <a:ext cx="6545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A25326-B386-B8D4-F576-70616E47715C}"/>
              </a:ext>
            </a:extLst>
          </p:cNvPr>
          <p:cNvSpPr txBox="1"/>
          <p:nvPr/>
        </p:nvSpPr>
        <p:spPr>
          <a:xfrm>
            <a:off x="965129" y="479522"/>
            <a:ext cx="591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0008 Bonus Organize Your Kitchen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AF78E-F581-16F4-2E1E-639793EEED0B}"/>
              </a:ext>
            </a:extLst>
          </p:cNvPr>
          <p:cNvSpPr txBox="1"/>
          <p:nvPr/>
        </p:nvSpPr>
        <p:spPr>
          <a:xfrm>
            <a:off x="649840" y="3806584"/>
            <a:ext cx="6545943" cy="5221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+mn-lt"/>
              </a:rPr>
              <a:t>Organizing Your Freezer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+mn-lt"/>
              </a:rPr>
              <a:t>Objectives: </a:t>
            </a:r>
            <a:r>
              <a:rPr lang="en-US" sz="1600" dirty="0">
                <a:latin typeface="+mn-lt"/>
              </a:rPr>
              <a:t>Organize to prevent freezer burn and optimize storage space.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+mn-lt"/>
              </a:rPr>
              <a:t>Storage Designs: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Bins and Boxes</a:t>
            </a:r>
            <a:r>
              <a:rPr lang="en-US" sz="1600" dirty="0">
                <a:latin typeface="+mn-lt"/>
              </a:rPr>
              <a:t>: Use stackable, clear, labeled bins to categorize items by type, such as meats, vegetables, and desserts.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Door Racks: </a:t>
            </a:r>
            <a:r>
              <a:rPr lang="en-US" sz="1600" dirty="0">
                <a:latin typeface="+mn-lt"/>
              </a:rPr>
              <a:t>Store smaller items and ice packs to ensure they are accessible without blocking larger items inside.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+mn-lt"/>
              </a:rPr>
              <a:t>Pro Tips: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Vacuum seal items to preserve freshness and prevent freezer burn.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Regularly check and purge old or unused items to maintain efficiency.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4857F-A3F0-5EFD-CB5C-FBB732D97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9113" y="1581508"/>
            <a:ext cx="6234173" cy="18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99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C79AC-5FFB-D487-F86D-372628641C47}"/>
              </a:ext>
            </a:extLst>
          </p:cNvPr>
          <p:cNvSpPr txBox="1"/>
          <p:nvPr/>
        </p:nvSpPr>
        <p:spPr>
          <a:xfrm>
            <a:off x="551542" y="1030515"/>
            <a:ext cx="6545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ORGANIZE YOUR KITCHEN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56553-89AF-48D5-7648-769762D83BD1}"/>
              </a:ext>
            </a:extLst>
          </p:cNvPr>
          <p:cNvCxnSpPr>
            <a:cxnSpLocks/>
          </p:cNvCxnSpPr>
          <p:nvPr/>
        </p:nvCxnSpPr>
        <p:spPr>
          <a:xfrm>
            <a:off x="551542" y="1030515"/>
            <a:ext cx="6545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A25326-B386-B8D4-F576-70616E47715C}"/>
              </a:ext>
            </a:extLst>
          </p:cNvPr>
          <p:cNvSpPr txBox="1"/>
          <p:nvPr/>
        </p:nvSpPr>
        <p:spPr>
          <a:xfrm>
            <a:off x="965129" y="479522"/>
            <a:ext cx="591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0008 Bonus Organize Your Kitchen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AF78E-F581-16F4-2E1E-639793EEED0B}"/>
              </a:ext>
            </a:extLst>
          </p:cNvPr>
          <p:cNvSpPr txBox="1"/>
          <p:nvPr/>
        </p:nvSpPr>
        <p:spPr>
          <a:xfrm>
            <a:off x="753905" y="1476411"/>
            <a:ext cx="6545943" cy="5862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Organizing Your Food Pantry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Objectives: </a:t>
            </a:r>
            <a:r>
              <a:rPr lang="en-US" sz="1800" dirty="0">
                <a:latin typeface="+mn-lt"/>
              </a:rPr>
              <a:t>Streamline access and minimize waste.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Storage Designs: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latin typeface="+mn-lt"/>
              </a:rPr>
              <a:t>Adjustable Shelving: </a:t>
            </a:r>
            <a:r>
              <a:rPr lang="en-US" sz="1800" dirty="0">
                <a:latin typeface="+mn-lt"/>
              </a:rPr>
              <a:t>Customize shelf heights to fit items such as cereal boxes and beverage bottles.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latin typeface="+mn-lt"/>
              </a:rPr>
              <a:t>Lazy </a:t>
            </a:r>
            <a:r>
              <a:rPr lang="en-US" sz="1800" b="1" dirty="0" err="1">
                <a:latin typeface="+mn-lt"/>
              </a:rPr>
              <a:t>Susans</a:t>
            </a:r>
            <a:r>
              <a:rPr lang="en-US" sz="1800" b="1" dirty="0">
                <a:latin typeface="+mn-lt"/>
              </a:rPr>
              <a:t>: </a:t>
            </a:r>
            <a:r>
              <a:rPr lang="en-US" sz="1800" dirty="0">
                <a:latin typeface="+mn-lt"/>
              </a:rPr>
              <a:t>Use for spices and condiments to maximize corner storage and accessibility.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latin typeface="+mn-lt"/>
              </a:rPr>
              <a:t>Clear Storage Bins: </a:t>
            </a:r>
            <a:r>
              <a:rPr lang="en-US" sz="1800" dirty="0">
                <a:latin typeface="+mn-lt"/>
              </a:rPr>
              <a:t>For bulk items like rice and pasta, which should be labeled and dated.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Pro Tips: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Keep a pantry inventory to track what you have and what needs replenishing.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Place rarely used items on higher shelves and everyday items at eye level.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940897-8ADF-5530-A85D-0A52FAFD8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61" y="7530136"/>
            <a:ext cx="6748306" cy="210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22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C79AC-5FFB-D487-F86D-372628641C47}"/>
              </a:ext>
            </a:extLst>
          </p:cNvPr>
          <p:cNvSpPr txBox="1"/>
          <p:nvPr/>
        </p:nvSpPr>
        <p:spPr>
          <a:xfrm>
            <a:off x="551542" y="1030515"/>
            <a:ext cx="6545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ORGANIZE YOUR KITCHEN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56553-89AF-48D5-7648-769762D83BD1}"/>
              </a:ext>
            </a:extLst>
          </p:cNvPr>
          <p:cNvCxnSpPr>
            <a:cxnSpLocks/>
          </p:cNvCxnSpPr>
          <p:nvPr/>
        </p:nvCxnSpPr>
        <p:spPr>
          <a:xfrm>
            <a:off x="551542" y="1030515"/>
            <a:ext cx="6545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A25326-B386-B8D4-F576-70616E47715C}"/>
              </a:ext>
            </a:extLst>
          </p:cNvPr>
          <p:cNvSpPr txBox="1"/>
          <p:nvPr/>
        </p:nvSpPr>
        <p:spPr>
          <a:xfrm>
            <a:off x="965129" y="479522"/>
            <a:ext cx="591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0008 Bonus Organize Your Kitchen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5EF50-86A3-1A71-E803-8D82F62826D4}"/>
              </a:ext>
            </a:extLst>
          </p:cNvPr>
          <p:cNvSpPr txBox="1"/>
          <p:nvPr/>
        </p:nvSpPr>
        <p:spPr>
          <a:xfrm>
            <a:off x="698989" y="3964273"/>
            <a:ext cx="6447645" cy="5221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+mn-lt"/>
              </a:rPr>
              <a:t>Organizing Pots, Pans, &amp; Baking Cupboards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+mn-lt"/>
              </a:rPr>
              <a:t>Objectives: </a:t>
            </a:r>
            <a:r>
              <a:rPr lang="en-US" sz="1600" dirty="0">
                <a:latin typeface="+mn-lt"/>
              </a:rPr>
              <a:t>Make cookware accessible and protect it from damage.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+mn-lt"/>
              </a:rPr>
              <a:t>Storage Designs: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Vertical Organizers: </a:t>
            </a:r>
            <a:r>
              <a:rPr lang="en-US" sz="1600" dirty="0">
                <a:latin typeface="+mn-lt"/>
              </a:rPr>
              <a:t>Use for lids and flat items like baking sheets.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Hanging Racks: </a:t>
            </a:r>
            <a:r>
              <a:rPr lang="en-US" sz="1600" dirty="0">
                <a:latin typeface="+mn-lt"/>
              </a:rPr>
              <a:t>Install inside cupboard doors for pots and pans with detachable handles.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Slide-Out Racks: </a:t>
            </a:r>
            <a:r>
              <a:rPr lang="en-US" sz="1600" dirty="0">
                <a:latin typeface="+mn-lt"/>
              </a:rPr>
              <a:t>Ideal for heavy items to avoid lifting and stacking.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+mn-lt"/>
              </a:rPr>
              <a:t>Pro Tips: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Consider installing a pull-out shelf system for easier access to back items.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Use soft liners to protect the surface of nonstick cookware.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585BDB-C129-A6FC-83DF-4BF4F28B9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690" y="1708185"/>
            <a:ext cx="6595093" cy="19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11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C79AC-5FFB-D487-F86D-372628641C47}"/>
              </a:ext>
            </a:extLst>
          </p:cNvPr>
          <p:cNvSpPr txBox="1"/>
          <p:nvPr/>
        </p:nvSpPr>
        <p:spPr>
          <a:xfrm>
            <a:off x="551542" y="1030515"/>
            <a:ext cx="6545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ORGANIZE YOUR KITCHEN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56553-89AF-48D5-7648-769762D83BD1}"/>
              </a:ext>
            </a:extLst>
          </p:cNvPr>
          <p:cNvCxnSpPr>
            <a:cxnSpLocks/>
          </p:cNvCxnSpPr>
          <p:nvPr/>
        </p:nvCxnSpPr>
        <p:spPr>
          <a:xfrm>
            <a:off x="551542" y="1030515"/>
            <a:ext cx="6545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A25326-B386-B8D4-F576-70616E47715C}"/>
              </a:ext>
            </a:extLst>
          </p:cNvPr>
          <p:cNvSpPr txBox="1"/>
          <p:nvPr/>
        </p:nvSpPr>
        <p:spPr>
          <a:xfrm>
            <a:off x="965129" y="479522"/>
            <a:ext cx="591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0008 Bonus Organize Your Kitchen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4BF56-C7CC-DD8D-78AC-28F10D0E6E1A}"/>
              </a:ext>
            </a:extLst>
          </p:cNvPr>
          <p:cNvSpPr txBox="1"/>
          <p:nvPr/>
        </p:nvSpPr>
        <p:spPr>
          <a:xfrm>
            <a:off x="551542" y="5193324"/>
            <a:ext cx="6545944" cy="4482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5. Organizing Cooking Utensils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Objectives: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Streamline meal preparation by making tools easy to find.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Storage Designs: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Hanging Strips: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Magnetic strips for metal utensils, mounted on backsplash.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Utensil Holders: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Separate holders or dividers for cooking versus serving utensils.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Pro Tips: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Group utensils by use: one area for cooking tools, another for serving tools.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Regularly declutter gadgets that are rarely used.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C6F330-339E-320C-85D7-1363D27EC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68" y="1581508"/>
            <a:ext cx="6452717" cy="34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9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C79AC-5FFB-D487-F86D-372628641C47}"/>
              </a:ext>
            </a:extLst>
          </p:cNvPr>
          <p:cNvSpPr txBox="1"/>
          <p:nvPr/>
        </p:nvSpPr>
        <p:spPr>
          <a:xfrm>
            <a:off x="551542" y="1030515"/>
            <a:ext cx="6545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ORGANIZE YOUR KITCHEN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56553-89AF-48D5-7648-769762D83BD1}"/>
              </a:ext>
            </a:extLst>
          </p:cNvPr>
          <p:cNvCxnSpPr>
            <a:cxnSpLocks/>
          </p:cNvCxnSpPr>
          <p:nvPr/>
        </p:nvCxnSpPr>
        <p:spPr>
          <a:xfrm>
            <a:off x="551542" y="1030515"/>
            <a:ext cx="6545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A25326-B386-B8D4-F576-70616E47715C}"/>
              </a:ext>
            </a:extLst>
          </p:cNvPr>
          <p:cNvSpPr txBox="1"/>
          <p:nvPr/>
        </p:nvSpPr>
        <p:spPr>
          <a:xfrm>
            <a:off x="965129" y="479522"/>
            <a:ext cx="591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0008 Bonus Organize Your Kitchen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AF403-ED2A-541E-88AC-EC3171D441FD}"/>
              </a:ext>
            </a:extLst>
          </p:cNvPr>
          <p:cNvSpPr txBox="1"/>
          <p:nvPr/>
        </p:nvSpPr>
        <p:spPr>
          <a:xfrm>
            <a:off x="540970" y="1933201"/>
            <a:ext cx="3334658" cy="6698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Organizing Dishes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Objectives: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Keep dishes easily accessible and neatly stacked.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Storage Designs: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Cabinet Inserts: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Use inserts to subdivide large shelves and stack dishes vertically.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Under-Shelf Baskets: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Utilize the space beneath shelves for small items like saucers and cups.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Pro Tips: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Store everyday dishes on lower shelves for easy access, and special occasion items higher up.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Nest similar items together to save space.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14">
            <a:extLst>
              <a:ext uri="{FF2B5EF4-FFF2-40B4-BE49-F238E27FC236}">
                <a16:creationId xmlns:a16="http://schemas.microsoft.com/office/drawing/2014/main" id="{43D90026-E81C-B40C-4DDB-9638CC99104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15317" b="15317"/>
          <a:stretch/>
        </p:blipFill>
        <p:spPr>
          <a:xfrm>
            <a:off x="3965352" y="2191862"/>
            <a:ext cx="3266078" cy="7079863"/>
          </a:xfrm>
        </p:spPr>
      </p:pic>
    </p:spTree>
    <p:extLst>
      <p:ext uri="{BB962C8B-B14F-4D97-AF65-F5344CB8AC3E}">
        <p14:creationId xmlns:p14="http://schemas.microsoft.com/office/powerpoint/2010/main" val="654941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C79AC-5FFB-D487-F86D-372628641C47}"/>
              </a:ext>
            </a:extLst>
          </p:cNvPr>
          <p:cNvSpPr txBox="1"/>
          <p:nvPr/>
        </p:nvSpPr>
        <p:spPr>
          <a:xfrm>
            <a:off x="551542" y="1030515"/>
            <a:ext cx="6545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ORGANIZE YOUR KITCHEN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56553-89AF-48D5-7648-769762D83BD1}"/>
              </a:ext>
            </a:extLst>
          </p:cNvPr>
          <p:cNvCxnSpPr>
            <a:cxnSpLocks/>
          </p:cNvCxnSpPr>
          <p:nvPr/>
        </p:nvCxnSpPr>
        <p:spPr>
          <a:xfrm>
            <a:off x="551542" y="1030515"/>
            <a:ext cx="6545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A25326-B386-B8D4-F576-70616E47715C}"/>
              </a:ext>
            </a:extLst>
          </p:cNvPr>
          <p:cNvSpPr txBox="1"/>
          <p:nvPr/>
        </p:nvSpPr>
        <p:spPr>
          <a:xfrm>
            <a:off x="965129" y="479522"/>
            <a:ext cx="591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0008 Bonus Organize Your Kitchen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1C63CC-C0D7-5AA8-2E62-F0CFFF30CFB2}"/>
              </a:ext>
            </a:extLst>
          </p:cNvPr>
          <p:cNvSpPr txBox="1"/>
          <p:nvPr/>
        </p:nvSpPr>
        <p:spPr>
          <a:xfrm>
            <a:off x="573496" y="5465572"/>
            <a:ext cx="6545944" cy="4113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Organizing Kitchen Drawers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Objectives: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Maintain an organized and functional drawer space.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Storage Designs: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Modular Drawer Organizers: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Custom-fit to hold utensils and gadgets neatly.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Deep Drawer Dividers:</a:t>
            </a: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 Use for larger items like dish towels, measuring cups, and mixing bowls.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Pro Tips: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Prioritize drawers for items used daily near the cooking area.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kern="100" dirty="0">
                <a:effectLst/>
                <a:latin typeface="+mn-lt"/>
                <a:ea typeface="Aptos" panose="020B0004020202020204" pitchFamily="34" charset="0"/>
                <a:cs typeface="Open Sans" panose="020B0606030504020204" pitchFamily="34" charset="0"/>
              </a:rPr>
              <a:t>Label sections inside drawers if not immediately visible.</a:t>
            </a: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74152D-3AEA-3C11-4AFB-FAB8F9B80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96" y="1430625"/>
            <a:ext cx="6545944" cy="39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0734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Custom 12">
      <a:dk1>
        <a:srgbClr val="000000"/>
      </a:dk1>
      <a:lt1>
        <a:srgbClr val="FFFFFF"/>
      </a:lt1>
      <a:dk2>
        <a:srgbClr val="595959"/>
      </a:dk2>
      <a:lt2>
        <a:srgbClr val="F0FEFE"/>
      </a:lt2>
      <a:accent1>
        <a:srgbClr val="12B0B5"/>
      </a:accent1>
      <a:accent2>
        <a:srgbClr val="F95A44"/>
      </a:accent2>
      <a:accent3>
        <a:srgbClr val="A38C56"/>
      </a:accent3>
      <a:accent4>
        <a:srgbClr val="F6B2B1"/>
      </a:accent4>
      <a:accent5>
        <a:srgbClr val="D70C1A"/>
      </a:accent5>
      <a:accent6>
        <a:srgbClr val="EE7132"/>
      </a:accent6>
      <a:hlink>
        <a:srgbClr val="F95A44"/>
      </a:hlink>
      <a:folHlink>
        <a:srgbClr val="7F7F7F"/>
      </a:folHlink>
    </a:clrScheme>
    <a:fontScheme name="Custom 2">
      <a:majorFont>
        <a:latin typeface="Montserrat Ligh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7 Bonus CULINARY ART Grocery Shopping" id="{4CEFCAC4-48BD-4B5F-9C69-A209958AFE37}" vid="{3E18BC57-F0BF-43D8-B47C-273B79939DC4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0007 Bonus CULINARY ART TEMPLATE</Template>
  <TotalTime>252</TotalTime>
  <Words>1005</Words>
  <Application>Microsoft Office PowerPoint</Application>
  <PresentationFormat>Custom</PresentationFormat>
  <Paragraphs>113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Helvetica Neue</vt:lpstr>
      <vt:lpstr>Arial</vt:lpstr>
      <vt:lpstr>Montserrat Light</vt:lpstr>
      <vt:lpstr>Symbol</vt:lpstr>
      <vt:lpstr>Lato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Sylvie W</dc:creator>
  <cp:lastModifiedBy>USER</cp:lastModifiedBy>
  <cp:revision>7</cp:revision>
  <dcterms:created xsi:type="dcterms:W3CDTF">2024-05-13T09:52:22Z</dcterms:created>
  <dcterms:modified xsi:type="dcterms:W3CDTF">2025-03-05T15:57:29Z</dcterms:modified>
</cp:coreProperties>
</file>