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20"/>
  </p:notesMasterIdLst>
  <p:sldIdLst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7772400" cy="10058400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Montserrat Light" panose="000004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10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0E65C6-1F3E-4C62-B944-63DE01CF4427}">
  <a:tblStyle styleId="{C00E65C6-1F3E-4C62-B944-63DE01CF4427}" styleName="Table_0">
    <a:wholeTbl>
      <a:tcTxStyle b="off" i="off">
        <a:font>
          <a:latin typeface="Montserrat Light"/>
          <a:ea typeface="Montserrat Light"/>
          <a:cs typeface="Montserrat Ligh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62078B5-98B1-4DDD-AE8C-6D348F4C93EB}" styleName="Table_1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140" y="48"/>
      </p:cViewPr>
      <p:guideLst>
        <p:guide orient="horz" pos="3168"/>
        <p:guide pos="10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8D9C885-B90B-65D8-5E89-F138A38B7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B9556E5F-AA19-2A02-4ADA-688F0BB4E7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9B5C6F45-2E3D-1BA0-A2D9-47E385B42C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47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3885515" y="1489260"/>
            <a:ext cx="3078530" cy="70798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3811926" y="9592734"/>
            <a:ext cx="1445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0">
  <p:cSld name="1_40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3811926" y="9592734"/>
            <a:ext cx="1445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786059" y="5384310"/>
            <a:ext cx="2359345" cy="337379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" name="Google Shape;15;p3"/>
          <p:cNvSpPr>
            <a:spLocks noGrp="1"/>
          </p:cNvSpPr>
          <p:nvPr>
            <p:ph type="pic" idx="3"/>
          </p:nvPr>
        </p:nvSpPr>
        <p:spPr>
          <a:xfrm flipH="1">
            <a:off x="693066" y="2697412"/>
            <a:ext cx="1287029" cy="1390601"/>
          </a:xfrm>
          <a:prstGeom prst="roundRect">
            <a:avLst>
              <a:gd name="adj" fmla="val 8873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6" name="Google Shape;16;p3"/>
          <p:cNvSpPr>
            <a:spLocks noGrp="1"/>
          </p:cNvSpPr>
          <p:nvPr>
            <p:ph type="pic" idx="4"/>
          </p:nvPr>
        </p:nvSpPr>
        <p:spPr>
          <a:xfrm flipH="1">
            <a:off x="2502456" y="1607637"/>
            <a:ext cx="615647" cy="3049683"/>
          </a:xfrm>
          <a:prstGeom prst="roundRect">
            <a:avLst>
              <a:gd name="adj" fmla="val 10989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7" name="Google Shape;17;p3"/>
          <p:cNvSpPr>
            <a:spLocks noGrp="1"/>
          </p:cNvSpPr>
          <p:nvPr>
            <p:ph type="pic" idx="5"/>
          </p:nvPr>
        </p:nvSpPr>
        <p:spPr>
          <a:xfrm flipH="1">
            <a:off x="3757667" y="1580536"/>
            <a:ext cx="557629" cy="2763442"/>
          </a:xfrm>
          <a:prstGeom prst="roundRect">
            <a:avLst>
              <a:gd name="adj" fmla="val 12018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3"/>
          <p:cNvSpPr>
            <a:spLocks noGrp="1"/>
          </p:cNvSpPr>
          <p:nvPr>
            <p:ph type="pic" idx="6"/>
          </p:nvPr>
        </p:nvSpPr>
        <p:spPr>
          <a:xfrm flipH="1">
            <a:off x="4668303" y="1580536"/>
            <a:ext cx="557630" cy="2763442"/>
          </a:xfrm>
          <a:prstGeom prst="roundRect">
            <a:avLst>
              <a:gd name="adj" fmla="val 12018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9" name="Google Shape;19;p3"/>
          <p:cNvSpPr>
            <a:spLocks noGrp="1"/>
          </p:cNvSpPr>
          <p:nvPr>
            <p:ph type="pic" idx="7"/>
          </p:nvPr>
        </p:nvSpPr>
        <p:spPr>
          <a:xfrm flipH="1">
            <a:off x="5745577" y="1904170"/>
            <a:ext cx="362435" cy="990570"/>
          </a:xfrm>
          <a:prstGeom prst="roundRect">
            <a:avLst>
              <a:gd name="adj" fmla="val 17376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20" name="Google Shape;20;p3"/>
          <p:cNvSpPr>
            <a:spLocks noGrp="1"/>
          </p:cNvSpPr>
          <p:nvPr>
            <p:ph type="pic" idx="8"/>
          </p:nvPr>
        </p:nvSpPr>
        <p:spPr>
          <a:xfrm flipH="1">
            <a:off x="6589989" y="1895989"/>
            <a:ext cx="362435" cy="990570"/>
          </a:xfrm>
          <a:prstGeom prst="roundRect">
            <a:avLst>
              <a:gd name="adj" fmla="val 17376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21" name="Google Shape;21;p3"/>
          <p:cNvSpPr>
            <a:spLocks noGrp="1"/>
          </p:cNvSpPr>
          <p:nvPr>
            <p:ph type="pic" idx="9"/>
          </p:nvPr>
        </p:nvSpPr>
        <p:spPr>
          <a:xfrm flipH="1">
            <a:off x="3789957" y="6193069"/>
            <a:ext cx="1731701" cy="2763441"/>
          </a:xfrm>
          <a:prstGeom prst="roundRect">
            <a:avLst>
              <a:gd name="adj" fmla="val 2175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3"/>
          <p:cNvSpPr>
            <a:spLocks noGrp="1"/>
          </p:cNvSpPr>
          <p:nvPr>
            <p:ph type="pic" idx="13"/>
          </p:nvPr>
        </p:nvSpPr>
        <p:spPr>
          <a:xfrm flipH="1">
            <a:off x="5934729" y="4998826"/>
            <a:ext cx="1196348" cy="3954093"/>
          </a:xfrm>
          <a:prstGeom prst="roundRect">
            <a:avLst>
              <a:gd name="adj" fmla="val 2175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" type="tx">
  <p:cSld name="0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>
            <a:spLocks noGrp="1"/>
          </p:cNvSpPr>
          <p:nvPr>
            <p:ph type="pic" idx="2"/>
          </p:nvPr>
        </p:nvSpPr>
        <p:spPr>
          <a:xfrm>
            <a:off x="3885515" y="1489260"/>
            <a:ext cx="3078530" cy="70798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" name="Google Shape;11;p27"/>
          <p:cNvSpPr txBox="1">
            <a:spLocks noGrp="1"/>
          </p:cNvSpPr>
          <p:nvPr>
            <p:ph type="sldNum" idx="12"/>
          </p:nvPr>
        </p:nvSpPr>
        <p:spPr>
          <a:xfrm>
            <a:off x="3811926" y="9592734"/>
            <a:ext cx="1445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8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0">
  <p:cSld name="1_40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 txBox="1">
            <a:spLocks noGrp="1"/>
          </p:cNvSpPr>
          <p:nvPr>
            <p:ph type="sldNum" idx="12"/>
          </p:nvPr>
        </p:nvSpPr>
        <p:spPr>
          <a:xfrm>
            <a:off x="3811926" y="9592734"/>
            <a:ext cx="1445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1" name="Google Shape;71;p45"/>
          <p:cNvSpPr>
            <a:spLocks noGrp="1"/>
          </p:cNvSpPr>
          <p:nvPr>
            <p:ph type="pic" idx="2"/>
          </p:nvPr>
        </p:nvSpPr>
        <p:spPr>
          <a:xfrm>
            <a:off x="786059" y="5384310"/>
            <a:ext cx="2359345" cy="337379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45"/>
          <p:cNvSpPr>
            <a:spLocks noGrp="1"/>
          </p:cNvSpPr>
          <p:nvPr>
            <p:ph type="pic" idx="3"/>
          </p:nvPr>
        </p:nvSpPr>
        <p:spPr>
          <a:xfrm flipH="1">
            <a:off x="693066" y="2697412"/>
            <a:ext cx="1287029" cy="1390601"/>
          </a:xfrm>
          <a:prstGeom prst="roundRect">
            <a:avLst>
              <a:gd name="adj" fmla="val 8873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45"/>
          <p:cNvSpPr>
            <a:spLocks noGrp="1"/>
          </p:cNvSpPr>
          <p:nvPr>
            <p:ph type="pic" idx="4"/>
          </p:nvPr>
        </p:nvSpPr>
        <p:spPr>
          <a:xfrm flipH="1">
            <a:off x="2502456" y="1607637"/>
            <a:ext cx="615647" cy="3049683"/>
          </a:xfrm>
          <a:prstGeom prst="roundRect">
            <a:avLst>
              <a:gd name="adj" fmla="val 10989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45"/>
          <p:cNvSpPr>
            <a:spLocks noGrp="1"/>
          </p:cNvSpPr>
          <p:nvPr>
            <p:ph type="pic" idx="5"/>
          </p:nvPr>
        </p:nvSpPr>
        <p:spPr>
          <a:xfrm flipH="1">
            <a:off x="3757667" y="1580536"/>
            <a:ext cx="557629" cy="2763442"/>
          </a:xfrm>
          <a:prstGeom prst="roundRect">
            <a:avLst>
              <a:gd name="adj" fmla="val 12018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45"/>
          <p:cNvSpPr>
            <a:spLocks noGrp="1"/>
          </p:cNvSpPr>
          <p:nvPr>
            <p:ph type="pic" idx="6"/>
          </p:nvPr>
        </p:nvSpPr>
        <p:spPr>
          <a:xfrm flipH="1">
            <a:off x="4668303" y="1580536"/>
            <a:ext cx="557630" cy="2763442"/>
          </a:xfrm>
          <a:prstGeom prst="roundRect">
            <a:avLst>
              <a:gd name="adj" fmla="val 12018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45"/>
          <p:cNvSpPr>
            <a:spLocks noGrp="1"/>
          </p:cNvSpPr>
          <p:nvPr>
            <p:ph type="pic" idx="7"/>
          </p:nvPr>
        </p:nvSpPr>
        <p:spPr>
          <a:xfrm flipH="1">
            <a:off x="5745577" y="1904170"/>
            <a:ext cx="362435" cy="990570"/>
          </a:xfrm>
          <a:prstGeom prst="roundRect">
            <a:avLst>
              <a:gd name="adj" fmla="val 17376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45"/>
          <p:cNvSpPr>
            <a:spLocks noGrp="1"/>
          </p:cNvSpPr>
          <p:nvPr>
            <p:ph type="pic" idx="8"/>
          </p:nvPr>
        </p:nvSpPr>
        <p:spPr>
          <a:xfrm flipH="1">
            <a:off x="6589989" y="1895989"/>
            <a:ext cx="362435" cy="990570"/>
          </a:xfrm>
          <a:prstGeom prst="roundRect">
            <a:avLst>
              <a:gd name="adj" fmla="val 17376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45"/>
          <p:cNvSpPr>
            <a:spLocks noGrp="1"/>
          </p:cNvSpPr>
          <p:nvPr>
            <p:ph type="pic" idx="9"/>
          </p:nvPr>
        </p:nvSpPr>
        <p:spPr>
          <a:xfrm flipH="1">
            <a:off x="3789957" y="6193069"/>
            <a:ext cx="1731701" cy="2763441"/>
          </a:xfrm>
          <a:prstGeom prst="roundRect">
            <a:avLst>
              <a:gd name="adj" fmla="val 2175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45"/>
          <p:cNvSpPr>
            <a:spLocks noGrp="1"/>
          </p:cNvSpPr>
          <p:nvPr>
            <p:ph type="pic" idx="13"/>
          </p:nvPr>
        </p:nvSpPr>
        <p:spPr>
          <a:xfrm flipH="1">
            <a:off x="5934729" y="4998826"/>
            <a:ext cx="1196348" cy="3954093"/>
          </a:xfrm>
          <a:prstGeom prst="roundRect">
            <a:avLst>
              <a:gd name="adj" fmla="val 2175"/>
            </a:avLst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293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6738" y="1685713"/>
            <a:ext cx="6638925" cy="340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738" y="5187527"/>
            <a:ext cx="6638925" cy="116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811926" y="9592734"/>
            <a:ext cx="1445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566738" y="1685713"/>
            <a:ext cx="6638925" cy="340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566738" y="5187527"/>
            <a:ext cx="6638925" cy="116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3811926" y="9592734"/>
            <a:ext cx="144500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12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BEF2578E-7A2F-7AD5-3B49-90BAC7130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0F83D8-9D8F-90E3-8763-9D83353B2294}"/>
              </a:ext>
            </a:extLst>
          </p:cNvPr>
          <p:cNvSpPr/>
          <p:nvPr/>
        </p:nvSpPr>
        <p:spPr>
          <a:xfrm>
            <a:off x="0" y="7010400"/>
            <a:ext cx="7772400" cy="3048000"/>
          </a:xfrm>
          <a:prstGeom prst="rect">
            <a:avLst/>
          </a:prstGeom>
          <a:solidFill>
            <a:srgbClr val="DDD6CF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5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  <a:sym typeface="Arial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C343AC70-7BD0-7406-647D-67C77932E7DF}"/>
              </a:ext>
            </a:extLst>
          </p:cNvPr>
          <p:cNvSpPr txBox="1"/>
          <p:nvPr/>
        </p:nvSpPr>
        <p:spPr>
          <a:xfrm>
            <a:off x="288310" y="9537084"/>
            <a:ext cx="4582897" cy="2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54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Montserrat Light" panose="00000400000000000000" pitchFamily="50" charset="0"/>
                <a:cs typeface="Arial"/>
                <a:sym typeface="Arial"/>
              </a:rPr>
              <a:t>Love in Every Bite: Nourishing Wellness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 descr="A chef hat and spatula and book&#10;&#10;Description automatically generated">
            <a:extLst>
              <a:ext uri="{FF2B5EF4-FFF2-40B4-BE49-F238E27FC236}">
                <a16:creationId xmlns:a16="http://schemas.microsoft.com/office/drawing/2014/main" id="{468A3830-7897-7F5E-7467-AFBF0D6EBDF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88310" y="6864995"/>
            <a:ext cx="3193405" cy="3193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66278B-5E08-867D-2719-2540B72B1C34}"/>
              </a:ext>
            </a:extLst>
          </p:cNvPr>
          <p:cNvSpPr txBox="1"/>
          <p:nvPr/>
        </p:nvSpPr>
        <p:spPr>
          <a:xfrm>
            <a:off x="5608320" y="7254240"/>
            <a:ext cx="216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cs typeface="Arial"/>
                <a:sym typeface="Arial"/>
              </a:rPr>
              <a:t>Workbook 0001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3D27F-739F-4057-93F4-45A228D41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177" y="7507823"/>
            <a:ext cx="2199806" cy="205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3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3"/>
          <p:cNvSpPr txBox="1"/>
          <p:nvPr/>
        </p:nvSpPr>
        <p:spPr>
          <a:xfrm>
            <a:off x="2623457" y="153531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 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Culinary Arts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1748063" y="467910"/>
            <a:ext cx="42762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Thursday Meal Plan</a:t>
            </a:r>
            <a:endParaRPr/>
          </a:p>
        </p:txBody>
      </p:sp>
      <p:graphicFrame>
        <p:nvGraphicFramePr>
          <p:cNvPr id="119" name="Google Shape;119;p13"/>
          <p:cNvGraphicFramePr/>
          <p:nvPr/>
        </p:nvGraphicFramePr>
        <p:xfrm>
          <a:off x="628104" y="1907500"/>
          <a:ext cx="4178675" cy="7657400"/>
        </p:xfrm>
        <a:graphic>
          <a:graphicData uri="http://schemas.openxmlformats.org/drawingml/2006/table">
            <a:tbl>
              <a:tblPr firstRow="1" bandRow="1">
                <a:noFill/>
                <a:tableStyleId>{C00E65C6-1F3E-4C62-B944-63DE01CF4427}</a:tableStyleId>
              </a:tblPr>
              <a:tblGrid>
                <a:gridCol w="172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Breakfast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Lunch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Dinner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Snack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0" name="Google Shape;120;p13"/>
          <p:cNvSpPr txBox="1"/>
          <p:nvPr/>
        </p:nvSpPr>
        <p:spPr>
          <a:xfrm>
            <a:off x="2943857" y="1568946"/>
            <a:ext cx="1733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Recipe/Meal</a:t>
            </a: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5628821" y="1568946"/>
            <a:ext cx="1733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Shopping List</a:t>
            </a: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B0F50D-F57B-3F4A-AFEE-39D537B82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39783"/>
              </p:ext>
            </p:extLst>
          </p:nvPr>
        </p:nvGraphicFramePr>
        <p:xfrm>
          <a:off x="5355772" y="2286772"/>
          <a:ext cx="2006782" cy="7204040"/>
        </p:xfrm>
        <a:graphic>
          <a:graphicData uri="http://schemas.openxmlformats.org/drawingml/2006/table">
            <a:tbl>
              <a:tblPr firstRow="1" bandRow="1"/>
              <a:tblGrid>
                <a:gridCol w="2006782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8035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1958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5585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37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40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4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4"/>
          <p:cNvSpPr txBox="1"/>
          <p:nvPr/>
        </p:nvSpPr>
        <p:spPr>
          <a:xfrm>
            <a:off x="2623457" y="153531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 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Culinary Arts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1748063" y="422569"/>
            <a:ext cx="42762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Friday Meal Plan</a:t>
            </a:r>
            <a:endParaRPr/>
          </a:p>
        </p:txBody>
      </p:sp>
      <p:graphicFrame>
        <p:nvGraphicFramePr>
          <p:cNvPr id="130" name="Google Shape;130;p14"/>
          <p:cNvGraphicFramePr/>
          <p:nvPr/>
        </p:nvGraphicFramePr>
        <p:xfrm>
          <a:off x="628104" y="1907500"/>
          <a:ext cx="4178675" cy="7657400"/>
        </p:xfrm>
        <a:graphic>
          <a:graphicData uri="http://schemas.openxmlformats.org/drawingml/2006/table">
            <a:tbl>
              <a:tblPr firstRow="1" bandRow="1">
                <a:noFill/>
                <a:tableStyleId>{C00E65C6-1F3E-4C62-B944-63DE01CF4427}</a:tableStyleId>
              </a:tblPr>
              <a:tblGrid>
                <a:gridCol w="172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Breakfast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Lunch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Dinner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Snack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" name="Google Shape;131;p14"/>
          <p:cNvSpPr txBox="1"/>
          <p:nvPr/>
        </p:nvSpPr>
        <p:spPr>
          <a:xfrm>
            <a:off x="2943857" y="1568946"/>
            <a:ext cx="1733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Recipe/Meal</a:t>
            </a: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5628821" y="1568946"/>
            <a:ext cx="1733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Shopping List</a:t>
            </a: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2C693B-66E9-AEB0-187C-CDA360687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39783"/>
              </p:ext>
            </p:extLst>
          </p:nvPr>
        </p:nvGraphicFramePr>
        <p:xfrm>
          <a:off x="5355772" y="2286772"/>
          <a:ext cx="2006782" cy="7204040"/>
        </p:xfrm>
        <a:graphic>
          <a:graphicData uri="http://schemas.openxmlformats.org/drawingml/2006/table">
            <a:tbl>
              <a:tblPr firstRow="1" bandRow="1"/>
              <a:tblGrid>
                <a:gridCol w="2006782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8035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1958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5585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37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40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5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15"/>
          <p:cNvSpPr txBox="1"/>
          <p:nvPr/>
        </p:nvSpPr>
        <p:spPr>
          <a:xfrm>
            <a:off x="2547982" y="39188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01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Culinary Arts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3009900" y="1299993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Journal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FA2892-4FA1-6D97-7088-25C4FF151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29253"/>
              </p:ext>
            </p:extLst>
          </p:nvPr>
        </p:nvGraphicFramePr>
        <p:xfrm>
          <a:off x="765446" y="2455991"/>
          <a:ext cx="6332040" cy="7204040"/>
        </p:xfrm>
        <a:graphic>
          <a:graphicData uri="http://schemas.openxmlformats.org/drawingml/2006/table">
            <a:tbl>
              <a:tblPr firstRow="1" bandRow="1"/>
              <a:tblGrid>
                <a:gridCol w="6332040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8035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1958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5585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37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40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16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16"/>
          <p:cNvSpPr txBox="1"/>
          <p:nvPr/>
        </p:nvSpPr>
        <p:spPr>
          <a:xfrm>
            <a:off x="2547982" y="39188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Culinary Arts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3009900" y="1299993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Journal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B59CE7-FFCA-CE1A-8058-5C3BB6E4C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13005"/>
              </p:ext>
            </p:extLst>
          </p:nvPr>
        </p:nvGraphicFramePr>
        <p:xfrm>
          <a:off x="765446" y="2455991"/>
          <a:ext cx="6332040" cy="7204040"/>
        </p:xfrm>
        <a:graphic>
          <a:graphicData uri="http://schemas.openxmlformats.org/drawingml/2006/table">
            <a:tbl>
              <a:tblPr firstRow="1" bandRow="1"/>
              <a:tblGrid>
                <a:gridCol w="6332040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8035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1958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5585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37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40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17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17"/>
          <p:cNvSpPr txBox="1"/>
          <p:nvPr/>
        </p:nvSpPr>
        <p:spPr>
          <a:xfrm>
            <a:off x="2547982" y="39188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Culinary Arts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3009900" y="1299993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Journal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E5E223-3ADA-5392-AA15-A2202FB0C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13005"/>
              </p:ext>
            </p:extLst>
          </p:nvPr>
        </p:nvGraphicFramePr>
        <p:xfrm>
          <a:off x="765446" y="2455991"/>
          <a:ext cx="6332040" cy="7204040"/>
        </p:xfrm>
        <a:graphic>
          <a:graphicData uri="http://schemas.openxmlformats.org/drawingml/2006/table">
            <a:tbl>
              <a:tblPr firstRow="1" bandRow="1"/>
              <a:tblGrid>
                <a:gridCol w="6332040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8035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1958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5585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37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40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18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18"/>
          <p:cNvSpPr txBox="1"/>
          <p:nvPr/>
        </p:nvSpPr>
        <p:spPr>
          <a:xfrm>
            <a:off x="2547982" y="39188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 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Culinary Arts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3009900" y="1299993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Journal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02FED1-5971-E234-1437-A3F80350D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13005"/>
              </p:ext>
            </p:extLst>
          </p:nvPr>
        </p:nvGraphicFramePr>
        <p:xfrm>
          <a:off x="765446" y="2455991"/>
          <a:ext cx="6332040" cy="7204040"/>
        </p:xfrm>
        <a:graphic>
          <a:graphicData uri="http://schemas.openxmlformats.org/drawingml/2006/table">
            <a:tbl>
              <a:tblPr firstRow="1" bandRow="1"/>
              <a:tblGrid>
                <a:gridCol w="6332040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8035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1958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5585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37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40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19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19"/>
          <p:cNvSpPr txBox="1"/>
          <p:nvPr/>
        </p:nvSpPr>
        <p:spPr>
          <a:xfrm>
            <a:off x="2547982" y="39188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Culinary Arts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3009900" y="1299993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Journal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1BAB49-8365-AFB1-5BDE-68BDB71B6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13005"/>
              </p:ext>
            </p:extLst>
          </p:nvPr>
        </p:nvGraphicFramePr>
        <p:xfrm>
          <a:off x="765446" y="2455991"/>
          <a:ext cx="6332040" cy="7204040"/>
        </p:xfrm>
        <a:graphic>
          <a:graphicData uri="http://schemas.openxmlformats.org/drawingml/2006/table">
            <a:tbl>
              <a:tblPr firstRow="1" bandRow="1"/>
              <a:tblGrid>
                <a:gridCol w="6332040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8035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1958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5585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37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40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>
            <a:off x="0" y="7010400"/>
            <a:ext cx="7772400" cy="3048000"/>
          </a:xfrm>
          <a:prstGeom prst="rect">
            <a:avLst/>
          </a:prstGeom>
          <a:solidFill>
            <a:srgbClr val="DDD6CF">
              <a:alpha val="8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288310" y="9537084"/>
            <a:ext cx="4582897" cy="2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D0D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Love in Every Bite: Nourishing Wellness</a:t>
            </a:r>
            <a:endParaRPr sz="12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80" name="Google Shape;180;p20" descr="A chef hat and spatula and boo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310" y="6864995"/>
            <a:ext cx="3193405" cy="319340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5867400" y="7254240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Workbook 0001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5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/>
          <p:nvPr/>
        </p:nvSpPr>
        <p:spPr>
          <a:xfrm>
            <a:off x="2547982" y="39188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Culinary Arts</a:t>
            </a:r>
            <a:endParaRPr/>
          </a:p>
        </p:txBody>
      </p:sp>
      <p:sp>
        <p:nvSpPr>
          <p:cNvPr id="37" name="Google Shape;37;p5"/>
          <p:cNvSpPr txBox="1"/>
          <p:nvPr/>
        </p:nvSpPr>
        <p:spPr>
          <a:xfrm>
            <a:off x="830217" y="1401724"/>
            <a:ext cx="6111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do you utilize a holistic approach to nutrition? Do you recognize any unhelpful patterns in your day-to-day culinary wellness?</a:t>
            </a:r>
            <a:endParaRPr/>
          </a:p>
        </p:txBody>
      </p:sp>
      <p:sp>
        <p:nvSpPr>
          <p:cNvPr id="38" name="Google Shape;38;p5"/>
          <p:cNvSpPr txBox="1"/>
          <p:nvPr/>
        </p:nvSpPr>
        <p:spPr>
          <a:xfrm>
            <a:off x="830217" y="5621368"/>
            <a:ext cx="6111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Montserrat Light"/>
                <a:ea typeface="Montserrat Light"/>
                <a:cs typeface="Montserrat Light"/>
                <a:sym typeface="Montserrat Light"/>
              </a:rPr>
              <a:t>Superfoods are a quick and easy way to wellness. Which superfoods will you make sure to include in your diet this week?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AB2643-659C-E1CD-2373-B7585B84C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84831"/>
              </p:ext>
            </p:extLst>
          </p:nvPr>
        </p:nvGraphicFramePr>
        <p:xfrm>
          <a:off x="901336" y="6974885"/>
          <a:ext cx="5846355" cy="2691630"/>
        </p:xfrm>
        <a:graphic>
          <a:graphicData uri="http://schemas.openxmlformats.org/drawingml/2006/table">
            <a:tbl>
              <a:tblPr firstRow="1" bandRow="1"/>
              <a:tblGrid>
                <a:gridCol w="5846355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700EB1-4EA6-5E90-4CF5-6F6BA3796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18930"/>
              </p:ext>
            </p:extLst>
          </p:nvPr>
        </p:nvGraphicFramePr>
        <p:xfrm>
          <a:off x="887546" y="2702332"/>
          <a:ext cx="5846355" cy="2691630"/>
        </p:xfrm>
        <a:graphic>
          <a:graphicData uri="http://schemas.openxmlformats.org/drawingml/2006/table">
            <a:tbl>
              <a:tblPr firstRow="1" bandRow="1"/>
              <a:tblGrid>
                <a:gridCol w="5846355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6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6"/>
          <p:cNvSpPr txBox="1"/>
          <p:nvPr/>
        </p:nvSpPr>
        <p:spPr>
          <a:xfrm>
            <a:off x="2547982" y="39188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Culinary Arts</a:t>
            </a:r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830217" y="1167680"/>
            <a:ext cx="6111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kitchen is a sacred space. From dreams, to safety skills, the kitchen is filled with wonder. How do you embrace change in the kitchen?</a:t>
            </a:r>
            <a:endParaRPr/>
          </a:p>
        </p:txBody>
      </p:sp>
      <p:sp>
        <p:nvSpPr>
          <p:cNvPr id="48" name="Google Shape;48;p6"/>
          <p:cNvSpPr txBox="1"/>
          <p:nvPr/>
        </p:nvSpPr>
        <p:spPr>
          <a:xfrm>
            <a:off x="830217" y="5319488"/>
            <a:ext cx="6111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Reflect on </a:t>
            </a:r>
            <a:r>
              <a:rPr lang="en-US" sz="1800">
                <a:latin typeface="Montserrat Light"/>
                <a:ea typeface="Montserrat Light"/>
                <a:cs typeface="Montserrat Light"/>
                <a:sym typeface="Montserrat Light"/>
              </a:rPr>
              <a:t>your current culinary goals. What do you hope to learn and accomplish with the help of these modules?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A91BB8-3D79-E50E-F00C-25CFB15CA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05373"/>
              </p:ext>
            </p:extLst>
          </p:nvPr>
        </p:nvGraphicFramePr>
        <p:xfrm>
          <a:off x="962989" y="6974885"/>
          <a:ext cx="5846355" cy="2691630"/>
        </p:xfrm>
        <a:graphic>
          <a:graphicData uri="http://schemas.openxmlformats.org/drawingml/2006/table">
            <a:tbl>
              <a:tblPr firstRow="1" bandRow="1"/>
              <a:tblGrid>
                <a:gridCol w="5846355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FA2D19-E7C0-8F5C-83A0-4826465A7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84574"/>
              </p:ext>
            </p:extLst>
          </p:nvPr>
        </p:nvGraphicFramePr>
        <p:xfrm>
          <a:off x="962989" y="2584944"/>
          <a:ext cx="5846355" cy="2691630"/>
        </p:xfrm>
        <a:graphic>
          <a:graphicData uri="http://schemas.openxmlformats.org/drawingml/2006/table">
            <a:tbl>
              <a:tblPr firstRow="1" bandRow="1"/>
              <a:tblGrid>
                <a:gridCol w="5846355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7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7"/>
          <p:cNvSpPr txBox="1"/>
          <p:nvPr/>
        </p:nvSpPr>
        <p:spPr>
          <a:xfrm>
            <a:off x="2547982" y="39188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Culinary Arts</a:t>
            </a:r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830217" y="1243154"/>
            <a:ext cx="6111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Where do you find inspiration for making your meals? Do you have a song you play while cooking? Why this song? </a:t>
            </a:r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754767" y="5590306"/>
            <a:ext cx="6111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ontserrat Light"/>
                <a:ea typeface="Montserrat Light"/>
                <a:cs typeface="Montserrat Light"/>
                <a:sym typeface="Montserrat Light"/>
              </a:rPr>
              <a:t>Think about your current cooking process. Using Culinary Arts, what techniques do you hope to use or dive into more?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462B4F-2029-8E74-382D-D8FB13199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72275"/>
              </p:ext>
            </p:extLst>
          </p:nvPr>
        </p:nvGraphicFramePr>
        <p:xfrm>
          <a:off x="962989" y="6974885"/>
          <a:ext cx="5846355" cy="2691630"/>
        </p:xfrm>
        <a:graphic>
          <a:graphicData uri="http://schemas.openxmlformats.org/drawingml/2006/table">
            <a:tbl>
              <a:tblPr firstRow="1" bandRow="1"/>
              <a:tblGrid>
                <a:gridCol w="5846355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322772-5479-7FAF-C05D-9F6B204C4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69850"/>
              </p:ext>
            </p:extLst>
          </p:nvPr>
        </p:nvGraphicFramePr>
        <p:xfrm>
          <a:off x="962989" y="2660155"/>
          <a:ext cx="5846355" cy="2691630"/>
        </p:xfrm>
        <a:graphic>
          <a:graphicData uri="http://schemas.openxmlformats.org/drawingml/2006/table">
            <a:tbl>
              <a:tblPr firstRow="1" bandRow="1"/>
              <a:tblGrid>
                <a:gridCol w="5846355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8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8"/>
          <p:cNvSpPr txBox="1"/>
          <p:nvPr/>
        </p:nvSpPr>
        <p:spPr>
          <a:xfrm>
            <a:off x="2547982" y="39188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Culinary Arts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830217" y="1401724"/>
            <a:ext cx="61119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Share your approach to meal </a:t>
            </a:r>
            <a:r>
              <a:rPr lang="en-US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prep. What habits can you change while preparing meals</a:t>
            </a:r>
            <a:r>
              <a:rPr lang="en-US"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830217" y="5319488"/>
            <a:ext cx="61119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Consider your knowledge of </a:t>
            </a:r>
            <a:r>
              <a:rPr lang="en-US" sz="1800">
                <a:latin typeface="Montserrat Light"/>
                <a:ea typeface="Montserrat Light"/>
                <a:cs typeface="Montserrat Light"/>
                <a:sym typeface="Montserrat Light"/>
              </a:rPr>
              <a:t>sustainability. How do you hope to improve your organization and usage of power, in order to create a cleaner environment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E5EACD-0121-B332-5641-57288D3B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72275"/>
              </p:ext>
            </p:extLst>
          </p:nvPr>
        </p:nvGraphicFramePr>
        <p:xfrm>
          <a:off x="962989" y="6974885"/>
          <a:ext cx="5846355" cy="2691630"/>
        </p:xfrm>
        <a:graphic>
          <a:graphicData uri="http://schemas.openxmlformats.org/drawingml/2006/table">
            <a:tbl>
              <a:tblPr firstRow="1" bandRow="1"/>
              <a:tblGrid>
                <a:gridCol w="5846355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E740CB-030D-7C14-0E4B-D02E48091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52246"/>
              </p:ext>
            </p:extLst>
          </p:nvPr>
        </p:nvGraphicFramePr>
        <p:xfrm>
          <a:off x="962989" y="2574442"/>
          <a:ext cx="5846355" cy="2691630"/>
        </p:xfrm>
        <a:graphic>
          <a:graphicData uri="http://schemas.openxmlformats.org/drawingml/2006/table">
            <a:tbl>
              <a:tblPr firstRow="1" bandRow="1"/>
              <a:tblGrid>
                <a:gridCol w="5846355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9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9"/>
          <p:cNvSpPr txBox="1"/>
          <p:nvPr/>
        </p:nvSpPr>
        <p:spPr>
          <a:xfrm>
            <a:off x="2547982" y="39188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Culinary Arts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830217" y="1088573"/>
            <a:ext cx="6111900" cy="25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Montserrat Light"/>
                <a:ea typeface="Montserrat Light"/>
                <a:cs typeface="Montserrat Light"/>
                <a:sym typeface="Montserrat Light"/>
              </a:rPr>
              <a:t>At Home Reflection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 Light"/>
                <a:ea typeface="Montserrat Light"/>
                <a:cs typeface="Montserrat Light"/>
                <a:sym typeface="Montserrat Light"/>
              </a:rPr>
              <a:t>Reflect on your current meal plan in the upcoming slides. Jot down what you’d like to change or correct here.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will you deal with</a:t>
            </a:r>
            <a:r>
              <a:rPr lang="en-US" sz="1600">
                <a:latin typeface="Montserrat Light"/>
                <a:ea typeface="Montserrat Light"/>
                <a:cs typeface="Montserrat Light"/>
                <a:sym typeface="Montserrat Light"/>
              </a:rPr>
              <a:t> moldy food in your pantry? Is this a stable meal plan or is it thrown together on a whim? How do these foods make you feel after eating them? Does this diet help or hinder your culinary wellness goals? Can you find cheaper alternatives to what you ingest now? 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E0D916-15EE-99A1-03CD-175E5CFE9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46112"/>
              </p:ext>
            </p:extLst>
          </p:nvPr>
        </p:nvGraphicFramePr>
        <p:xfrm>
          <a:off x="962989" y="4347800"/>
          <a:ext cx="5846355" cy="4947835"/>
        </p:xfrm>
        <a:graphic>
          <a:graphicData uri="http://schemas.openxmlformats.org/drawingml/2006/table">
            <a:tbl>
              <a:tblPr firstRow="1" bandRow="1"/>
              <a:tblGrid>
                <a:gridCol w="5846355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0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10"/>
          <p:cNvSpPr txBox="1"/>
          <p:nvPr/>
        </p:nvSpPr>
        <p:spPr>
          <a:xfrm>
            <a:off x="2623457" y="153531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 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Culinary Arts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2077449" y="436128"/>
            <a:ext cx="42762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Monday Meal Plan</a:t>
            </a:r>
            <a:endParaRPr/>
          </a:p>
        </p:txBody>
      </p:sp>
      <p:graphicFrame>
        <p:nvGraphicFramePr>
          <p:cNvPr id="86" name="Google Shape;86;p10"/>
          <p:cNvGraphicFramePr/>
          <p:nvPr/>
        </p:nvGraphicFramePr>
        <p:xfrm>
          <a:off x="628104" y="1907500"/>
          <a:ext cx="4178675" cy="7657400"/>
        </p:xfrm>
        <a:graphic>
          <a:graphicData uri="http://schemas.openxmlformats.org/drawingml/2006/table">
            <a:tbl>
              <a:tblPr firstRow="1" bandRow="1">
                <a:noFill/>
                <a:tableStyleId>{C00E65C6-1F3E-4C62-B944-63DE01CF4427}</a:tableStyleId>
              </a:tblPr>
              <a:tblGrid>
                <a:gridCol w="172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Breakfast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Lunch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Dinner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Snack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10"/>
          <p:cNvSpPr txBox="1"/>
          <p:nvPr/>
        </p:nvSpPr>
        <p:spPr>
          <a:xfrm>
            <a:off x="2943857" y="1568946"/>
            <a:ext cx="1733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Recipe/Meal</a:t>
            </a: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5628821" y="1568946"/>
            <a:ext cx="1733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Shopping List</a:t>
            </a: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78BDF3-4D89-D45E-98D8-1EBAF72AE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777906"/>
              </p:ext>
            </p:extLst>
          </p:nvPr>
        </p:nvGraphicFramePr>
        <p:xfrm>
          <a:off x="5355772" y="2286772"/>
          <a:ext cx="2006782" cy="7204040"/>
        </p:xfrm>
        <a:graphic>
          <a:graphicData uri="http://schemas.openxmlformats.org/drawingml/2006/table">
            <a:tbl>
              <a:tblPr firstRow="1" bandRow="1"/>
              <a:tblGrid>
                <a:gridCol w="2006782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8035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1958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5585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37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40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1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11"/>
          <p:cNvSpPr txBox="1"/>
          <p:nvPr/>
        </p:nvSpPr>
        <p:spPr>
          <a:xfrm>
            <a:off x="2623455" y="11527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 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Culinary Arts</a:t>
            </a:r>
            <a:endParaRPr/>
          </a:p>
        </p:txBody>
      </p:sp>
      <p:sp>
        <p:nvSpPr>
          <p:cNvPr id="96" name="Google Shape;96;p11"/>
          <p:cNvSpPr txBox="1"/>
          <p:nvPr/>
        </p:nvSpPr>
        <p:spPr>
          <a:xfrm>
            <a:off x="1748063" y="460653"/>
            <a:ext cx="42762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Tuesday Meal Plan</a:t>
            </a:r>
            <a:endParaRPr/>
          </a:p>
        </p:txBody>
      </p:sp>
      <p:graphicFrame>
        <p:nvGraphicFramePr>
          <p:cNvPr id="97" name="Google Shape;97;p11"/>
          <p:cNvGraphicFramePr/>
          <p:nvPr/>
        </p:nvGraphicFramePr>
        <p:xfrm>
          <a:off x="628104" y="1907500"/>
          <a:ext cx="4178675" cy="7657400"/>
        </p:xfrm>
        <a:graphic>
          <a:graphicData uri="http://schemas.openxmlformats.org/drawingml/2006/table">
            <a:tbl>
              <a:tblPr firstRow="1" bandRow="1">
                <a:noFill/>
                <a:tableStyleId>{C00E65C6-1F3E-4C62-B944-63DE01CF4427}</a:tableStyleId>
              </a:tblPr>
              <a:tblGrid>
                <a:gridCol w="172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Breakfast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Lunch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Dinner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Snack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" name="Google Shape;98;p11"/>
          <p:cNvSpPr txBox="1"/>
          <p:nvPr/>
        </p:nvSpPr>
        <p:spPr>
          <a:xfrm>
            <a:off x="2943857" y="1568946"/>
            <a:ext cx="1733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Recipe/Meal</a:t>
            </a: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5628821" y="1568946"/>
            <a:ext cx="1733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Shopping List</a:t>
            </a: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D7A01C-328F-5E95-62CF-14A192639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39783"/>
              </p:ext>
            </p:extLst>
          </p:nvPr>
        </p:nvGraphicFramePr>
        <p:xfrm>
          <a:off x="5355772" y="2286772"/>
          <a:ext cx="2006782" cy="7204040"/>
        </p:xfrm>
        <a:graphic>
          <a:graphicData uri="http://schemas.openxmlformats.org/drawingml/2006/table">
            <a:tbl>
              <a:tblPr firstRow="1" bandRow="1"/>
              <a:tblGrid>
                <a:gridCol w="2006782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8035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1958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5585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37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40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2"/>
          <p:cNvCxnSpPr/>
          <p:nvPr/>
        </p:nvCxnSpPr>
        <p:spPr>
          <a:xfrm>
            <a:off x="551542" y="1030515"/>
            <a:ext cx="65459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2"/>
          <p:cNvSpPr txBox="1"/>
          <p:nvPr/>
        </p:nvSpPr>
        <p:spPr>
          <a:xfrm>
            <a:off x="2623457" y="91975"/>
            <a:ext cx="2525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000</a:t>
            </a:r>
            <a:r>
              <a:rPr lang="en-US" sz="20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 </a:t>
            </a:r>
            <a:r>
              <a:rPr lang="en-US" sz="20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Culinary Arts</a:t>
            </a:r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1349829" y="436128"/>
            <a:ext cx="5003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Wednesday Meal Plan</a:t>
            </a:r>
            <a:endParaRPr/>
          </a:p>
        </p:txBody>
      </p:sp>
      <p:graphicFrame>
        <p:nvGraphicFramePr>
          <p:cNvPr id="108" name="Google Shape;108;p12"/>
          <p:cNvGraphicFramePr/>
          <p:nvPr/>
        </p:nvGraphicFramePr>
        <p:xfrm>
          <a:off x="628104" y="1907500"/>
          <a:ext cx="4178675" cy="7657400"/>
        </p:xfrm>
        <a:graphic>
          <a:graphicData uri="http://schemas.openxmlformats.org/drawingml/2006/table">
            <a:tbl>
              <a:tblPr firstRow="1" bandRow="1">
                <a:noFill/>
                <a:tableStyleId>{C00E65C6-1F3E-4C62-B944-63DE01CF4427}</a:tableStyleId>
              </a:tblPr>
              <a:tblGrid>
                <a:gridCol w="172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Breakfast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Lunch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Dinner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Snack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9" name="Google Shape;109;p12"/>
          <p:cNvSpPr txBox="1"/>
          <p:nvPr/>
        </p:nvSpPr>
        <p:spPr>
          <a:xfrm>
            <a:off x="2943857" y="1568946"/>
            <a:ext cx="1733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Recipe/Meal</a:t>
            </a: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0" name="Google Shape;110;p12"/>
          <p:cNvSpPr txBox="1"/>
          <p:nvPr/>
        </p:nvSpPr>
        <p:spPr>
          <a:xfrm>
            <a:off x="5628821" y="1568946"/>
            <a:ext cx="1733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Shopping List</a:t>
            </a:r>
            <a:endParaRPr sz="16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AA122B-C624-8586-7169-CDB878A49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39783"/>
              </p:ext>
            </p:extLst>
          </p:nvPr>
        </p:nvGraphicFramePr>
        <p:xfrm>
          <a:off x="5355772" y="2286772"/>
          <a:ext cx="2006782" cy="7204040"/>
        </p:xfrm>
        <a:graphic>
          <a:graphicData uri="http://schemas.openxmlformats.org/drawingml/2006/table">
            <a:tbl>
              <a:tblPr firstRow="1" bandRow="1"/>
              <a:tblGrid>
                <a:gridCol w="2006782">
                  <a:extLst>
                    <a:ext uri="{9D8B030D-6E8A-4147-A177-3AD203B41FA5}">
                      <a16:colId xmlns:a16="http://schemas.microsoft.com/office/drawing/2014/main" val="1984240368"/>
                    </a:ext>
                  </a:extLst>
                </a:gridCol>
              </a:tblGrid>
              <a:tr h="43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54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946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5110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964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94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4663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1364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0246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70509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1753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523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80353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19588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55856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83712"/>
                  </a:ext>
                </a:extLst>
              </a:tr>
              <a:tr h="451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402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Custom 12">
      <a:dk1>
        <a:srgbClr val="000000"/>
      </a:dk1>
      <a:lt1>
        <a:srgbClr val="FFFFFF"/>
      </a:lt1>
      <a:dk2>
        <a:srgbClr val="595959"/>
      </a:dk2>
      <a:lt2>
        <a:srgbClr val="F0FEFE"/>
      </a:lt2>
      <a:accent1>
        <a:srgbClr val="12B0B5"/>
      </a:accent1>
      <a:accent2>
        <a:srgbClr val="F95A44"/>
      </a:accent2>
      <a:accent3>
        <a:srgbClr val="A38C56"/>
      </a:accent3>
      <a:accent4>
        <a:srgbClr val="F6B2B1"/>
      </a:accent4>
      <a:accent5>
        <a:srgbClr val="D70C1A"/>
      </a:accent5>
      <a:accent6>
        <a:srgbClr val="EE7132"/>
      </a:accent6>
      <a:hlink>
        <a:srgbClr val="F95A4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Custom 12">
      <a:dk1>
        <a:srgbClr val="000000"/>
      </a:dk1>
      <a:lt1>
        <a:srgbClr val="FFFFFF"/>
      </a:lt1>
      <a:dk2>
        <a:srgbClr val="595959"/>
      </a:dk2>
      <a:lt2>
        <a:srgbClr val="F0FEFE"/>
      </a:lt2>
      <a:accent1>
        <a:srgbClr val="12B0B5"/>
      </a:accent1>
      <a:accent2>
        <a:srgbClr val="F95A44"/>
      </a:accent2>
      <a:accent3>
        <a:srgbClr val="A38C56"/>
      </a:accent3>
      <a:accent4>
        <a:srgbClr val="F6B2B1"/>
      </a:accent4>
      <a:accent5>
        <a:srgbClr val="D70C1A"/>
      </a:accent5>
      <a:accent6>
        <a:srgbClr val="EE7132"/>
      </a:accent6>
      <a:hlink>
        <a:srgbClr val="F95A44"/>
      </a:hlink>
      <a:folHlink>
        <a:srgbClr val="7F7F7F"/>
      </a:folHlink>
    </a:clrScheme>
    <a:fontScheme name="Custom 2">
      <a:majorFont>
        <a:latin typeface="Montserrat Ligh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400</Words>
  <Application>Microsoft Office PowerPoint</Application>
  <PresentationFormat>Custom</PresentationFormat>
  <Paragraphs>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Helvetica Neue</vt:lpstr>
      <vt:lpstr>Lato</vt:lpstr>
      <vt:lpstr>Montserrat Light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3</cp:revision>
  <dcterms:modified xsi:type="dcterms:W3CDTF">2025-03-05T15:39:56Z</dcterms:modified>
</cp:coreProperties>
</file>