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93" r:id="rId2"/>
    <p:sldId id="257" r:id="rId3"/>
    <p:sldId id="259" r:id="rId4"/>
    <p:sldId id="261" r:id="rId5"/>
    <p:sldId id="262" r:id="rId6"/>
    <p:sldId id="263" r:id="rId7"/>
    <p:sldId id="264" r:id="rId8"/>
    <p:sldId id="265" r:id="rId9"/>
    <p:sldId id="294" r:id="rId10"/>
    <p:sldId id="266" r:id="rId11"/>
    <p:sldId id="267" r:id="rId12"/>
    <p:sldId id="269" r:id="rId13"/>
    <p:sldId id="270" r:id="rId14"/>
    <p:sldId id="271" r:id="rId15"/>
    <p:sldId id="272" r:id="rId16"/>
    <p:sldId id="280" r:id="rId17"/>
  </p:sldIdLst>
  <p:sldSz cx="24384000" cy="13716000"/>
  <p:notesSz cx="6858000" cy="9144000"/>
  <p:embeddedFontLst>
    <p:embeddedFont>
      <p:font typeface="Helvetica Neue" panose="020B0604020202020204" charset="0"/>
      <p:regular r:id="rId19"/>
      <p:bold r:id="rId20"/>
      <p:italic r:id="rId21"/>
      <p:boldItalic r:id="rId22"/>
    </p:embeddedFont>
    <p:embeddedFont>
      <p:font typeface="Lato" panose="020F0502020204030203" pitchFamily="34" charset="0"/>
      <p:regular r:id="rId23"/>
      <p:bold r:id="rId24"/>
      <p:italic r:id="rId25"/>
      <p:boldItalic r:id="rId26"/>
    </p:embeddedFont>
    <p:embeddedFont>
      <p:font typeface="Montserrat Light" panose="00000400000000000000" pitchFamily="2" charset="0"/>
      <p:regular r:id="rId27"/>
      <p:italic r:id="rId28"/>
    </p:embeddedFont>
    <p:embeddedFont>
      <p:font typeface="Montserrat Medium" panose="000006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343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2E3"/>
    <a:srgbClr val="DAD5C4"/>
    <a:srgbClr val="06401F"/>
    <a:srgbClr val="7C9E39"/>
    <a:srgbClr val="DBDECD"/>
    <a:srgbClr val="E4E7CD"/>
    <a:srgbClr val="AD564B"/>
    <a:srgbClr val="E9B87F"/>
    <a:srgbClr val="DDE3E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124"/>
      </p:cViewPr>
      <p:guideLst>
        <p:guide orient="horz" pos="4320"/>
        <p:guide pos="3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5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12189852" y="2030809"/>
            <a:ext cx="9658134" cy="9654359"/>
          </a:xfrm>
          <a:prstGeom prst="rect">
            <a:avLst/>
          </a:prstGeom>
          <a:solidFill>
            <a:schemeClr val="lt1"/>
          </a:solidFill>
          <a:ln>
            <a:noFill/>
          </a:ln>
        </p:spPr>
      </p:sp>
      <p:sp>
        <p:nvSpPr>
          <p:cNvPr id="11" name="Google Shape;11;p2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
        <p:nvSpPr>
          <p:cNvPr id="71" name="Google Shape;71;p45"/>
          <p:cNvSpPr>
            <a:spLocks noGrp="1"/>
          </p:cNvSpPr>
          <p:nvPr>
            <p:ph type="pic" idx="2"/>
          </p:nvPr>
        </p:nvSpPr>
        <p:spPr>
          <a:xfrm>
            <a:off x="2466069" y="7342240"/>
            <a:ext cx="7401866" cy="4600627"/>
          </a:xfrm>
          <a:prstGeom prst="rect">
            <a:avLst/>
          </a:prstGeom>
          <a:solidFill>
            <a:schemeClr val="lt1"/>
          </a:solidFill>
          <a:ln>
            <a:noFill/>
          </a:ln>
        </p:spPr>
      </p:sp>
      <p:sp>
        <p:nvSpPr>
          <p:cNvPr id="72" name="Google Shape;72;p45"/>
          <p:cNvSpPr>
            <a:spLocks noGrp="1"/>
          </p:cNvSpPr>
          <p:nvPr>
            <p:ph type="pic" idx="3"/>
          </p:nvPr>
        </p:nvSpPr>
        <p:spPr>
          <a:xfrm flipH="1">
            <a:off x="2174326" y="3678289"/>
            <a:ext cx="4037737" cy="1896274"/>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7850841" y="2192233"/>
            <a:ext cx="1931443" cy="4158658"/>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11788759" y="2155277"/>
            <a:ext cx="1749425" cy="3768330"/>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14645657" y="2155277"/>
            <a:ext cx="1749427" cy="3768330"/>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18025340" y="2596595"/>
            <a:ext cx="1137050" cy="1350777"/>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20674476" y="2585439"/>
            <a:ext cx="1137050" cy="1350777"/>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11890062" y="8445094"/>
            <a:ext cx="5432787" cy="3768329"/>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18618758" y="6816580"/>
            <a:ext cx="3753248" cy="5391945"/>
          </a:xfrm>
          <a:prstGeom prst="roundRect">
            <a:avLst>
              <a:gd name="adj" fmla="val 2175"/>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2"/>
        <p:cNvGrpSpPr/>
        <p:nvPr/>
      </p:nvGrpSpPr>
      <p:grpSpPr>
        <a:xfrm>
          <a:off x="0" y="0"/>
          <a:ext cx="0" cy="0"/>
          <a:chOff x="0" y="0"/>
          <a:chExt cx="0" cy="0"/>
        </a:xfrm>
      </p:grpSpPr>
      <p:sp>
        <p:nvSpPr>
          <p:cNvPr id="13" name="Google Shape;13;p28"/>
          <p:cNvSpPr>
            <a:spLocks noGrp="1"/>
          </p:cNvSpPr>
          <p:nvPr>
            <p:ph type="pic" idx="2"/>
          </p:nvPr>
        </p:nvSpPr>
        <p:spPr>
          <a:xfrm>
            <a:off x="2545370" y="3807999"/>
            <a:ext cx="8252714" cy="8639125"/>
          </a:xfrm>
          <a:prstGeom prst="rect">
            <a:avLst/>
          </a:prstGeom>
          <a:solidFill>
            <a:schemeClr val="lt1"/>
          </a:solidFill>
          <a:ln>
            <a:noFill/>
          </a:ln>
        </p:spPr>
      </p:sp>
      <p:sp>
        <p:nvSpPr>
          <p:cNvPr id="14" name="Google Shape;14;p2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18"/>
        <p:cNvGrpSpPr/>
        <p:nvPr/>
      </p:nvGrpSpPr>
      <p:grpSpPr>
        <a:xfrm>
          <a:off x="0" y="0"/>
          <a:ext cx="0" cy="0"/>
          <a:chOff x="0" y="0"/>
          <a:chExt cx="0" cy="0"/>
        </a:xfrm>
      </p:grpSpPr>
      <p:sp>
        <p:nvSpPr>
          <p:cNvPr id="19" name="Google Shape;19;p3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3"/>
        <p:cNvGrpSpPr/>
        <p:nvPr/>
      </p:nvGrpSpPr>
      <p:grpSpPr>
        <a:xfrm>
          <a:off x="0" y="0"/>
          <a:ext cx="0" cy="0"/>
          <a:chOff x="0" y="0"/>
          <a:chExt cx="0" cy="0"/>
        </a:xfrm>
      </p:grpSpPr>
      <p:sp>
        <p:nvSpPr>
          <p:cNvPr id="24" name="Google Shape;24;p32"/>
          <p:cNvSpPr>
            <a:spLocks noGrp="1"/>
          </p:cNvSpPr>
          <p:nvPr>
            <p:ph type="pic" idx="2"/>
          </p:nvPr>
        </p:nvSpPr>
        <p:spPr>
          <a:xfrm>
            <a:off x="1269306" y="0"/>
            <a:ext cx="6540501" cy="5587008"/>
          </a:xfrm>
          <a:prstGeom prst="rect">
            <a:avLst/>
          </a:prstGeom>
          <a:solidFill>
            <a:schemeClr val="lt1"/>
          </a:solidFill>
          <a:ln>
            <a:noFill/>
          </a:ln>
        </p:spPr>
      </p:sp>
      <p:sp>
        <p:nvSpPr>
          <p:cNvPr id="25" name="Google Shape;25;p32"/>
          <p:cNvSpPr>
            <a:spLocks noGrp="1"/>
          </p:cNvSpPr>
          <p:nvPr>
            <p:ph type="pic" idx="3"/>
          </p:nvPr>
        </p:nvSpPr>
        <p:spPr>
          <a:xfrm>
            <a:off x="8316919" y="2449078"/>
            <a:ext cx="5842001" cy="7620001"/>
          </a:xfrm>
          <a:prstGeom prst="rect">
            <a:avLst/>
          </a:prstGeom>
          <a:solidFill>
            <a:schemeClr val="lt1"/>
          </a:solidFill>
          <a:ln>
            <a:noFill/>
          </a:ln>
        </p:spPr>
      </p:sp>
      <p:sp>
        <p:nvSpPr>
          <p:cNvPr id="26" name="Google Shape;26;p32"/>
          <p:cNvSpPr>
            <a:spLocks noGrp="1"/>
          </p:cNvSpPr>
          <p:nvPr>
            <p:ph type="pic" idx="4"/>
          </p:nvPr>
        </p:nvSpPr>
        <p:spPr>
          <a:xfrm>
            <a:off x="3236020" y="6096992"/>
            <a:ext cx="4572001" cy="7620001"/>
          </a:xfrm>
          <a:prstGeom prst="rect">
            <a:avLst/>
          </a:prstGeom>
          <a:solidFill>
            <a:schemeClr val="lt1"/>
          </a:solidFill>
          <a:ln>
            <a:noFill/>
          </a:ln>
        </p:spPr>
      </p:sp>
      <p:sp>
        <p:nvSpPr>
          <p:cNvPr id="27" name="Google Shape;27;p32"/>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8"/>
        <p:cNvGrpSpPr/>
        <p:nvPr/>
      </p:nvGrpSpPr>
      <p:grpSpPr>
        <a:xfrm>
          <a:off x="0" y="0"/>
          <a:ext cx="0" cy="0"/>
          <a:chOff x="0" y="0"/>
          <a:chExt cx="0" cy="0"/>
        </a:xfrm>
      </p:grpSpPr>
      <p:sp>
        <p:nvSpPr>
          <p:cNvPr id="29" name="Google Shape;29;p33"/>
          <p:cNvSpPr>
            <a:spLocks noGrp="1"/>
          </p:cNvSpPr>
          <p:nvPr>
            <p:ph type="pic" idx="2"/>
          </p:nvPr>
        </p:nvSpPr>
        <p:spPr>
          <a:xfrm>
            <a:off x="5081785" y="1273639"/>
            <a:ext cx="7112001" cy="6858001"/>
          </a:xfrm>
          <a:prstGeom prst="rect">
            <a:avLst/>
          </a:prstGeom>
          <a:solidFill>
            <a:schemeClr val="lt1"/>
          </a:solidFill>
          <a:ln>
            <a:noFill/>
          </a:ln>
        </p:spPr>
      </p:sp>
      <p:sp>
        <p:nvSpPr>
          <p:cNvPr id="30" name="Google Shape;30;p3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31"/>
        <p:cNvGrpSpPr/>
        <p:nvPr/>
      </p:nvGrpSpPr>
      <p:grpSpPr>
        <a:xfrm>
          <a:off x="0" y="0"/>
          <a:ext cx="0" cy="0"/>
          <a:chOff x="0" y="0"/>
          <a:chExt cx="0" cy="0"/>
        </a:xfrm>
      </p:grpSpPr>
      <p:sp>
        <p:nvSpPr>
          <p:cNvPr id="32" name="Google Shape;32;p34"/>
          <p:cNvSpPr>
            <a:spLocks noGrp="1"/>
          </p:cNvSpPr>
          <p:nvPr>
            <p:ph type="pic" idx="2"/>
          </p:nvPr>
        </p:nvSpPr>
        <p:spPr>
          <a:xfrm>
            <a:off x="5084007" y="1276577"/>
            <a:ext cx="16764001" cy="5588001"/>
          </a:xfrm>
          <a:prstGeom prst="rect">
            <a:avLst/>
          </a:prstGeom>
          <a:solidFill>
            <a:schemeClr val="lt1"/>
          </a:solidFill>
          <a:ln>
            <a:noFill/>
          </a:ln>
        </p:spPr>
      </p:sp>
      <p:sp>
        <p:nvSpPr>
          <p:cNvPr id="33" name="Google Shape;33;p34"/>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34"/>
        <p:cNvGrpSpPr/>
        <p:nvPr/>
      </p:nvGrpSpPr>
      <p:grpSpPr>
        <a:xfrm>
          <a:off x="0" y="0"/>
          <a:ext cx="0" cy="0"/>
          <a:chOff x="0" y="0"/>
          <a:chExt cx="0" cy="0"/>
        </a:xfrm>
      </p:grpSpPr>
      <p:sp>
        <p:nvSpPr>
          <p:cNvPr id="35" name="Google Shape;35;p35"/>
          <p:cNvSpPr>
            <a:spLocks noGrp="1"/>
          </p:cNvSpPr>
          <p:nvPr>
            <p:ph type="pic" idx="2"/>
          </p:nvPr>
        </p:nvSpPr>
        <p:spPr>
          <a:xfrm>
            <a:off x="5519564" y="6227234"/>
            <a:ext cx="15870942" cy="4323090"/>
          </a:xfrm>
          <a:prstGeom prst="rect">
            <a:avLst/>
          </a:prstGeom>
          <a:solidFill>
            <a:schemeClr val="lt1"/>
          </a:solidFill>
          <a:ln>
            <a:noFill/>
          </a:ln>
        </p:spPr>
      </p:sp>
      <p:sp>
        <p:nvSpPr>
          <p:cNvPr id="36" name="Google Shape;36;p3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37"/>
        <p:cNvGrpSpPr/>
        <p:nvPr/>
      </p:nvGrpSpPr>
      <p:grpSpPr>
        <a:xfrm>
          <a:off x="0" y="0"/>
          <a:ext cx="0" cy="0"/>
          <a:chOff x="0" y="0"/>
          <a:chExt cx="0" cy="0"/>
        </a:xfrm>
      </p:grpSpPr>
      <p:sp>
        <p:nvSpPr>
          <p:cNvPr id="38" name="Google Shape;38;p36"/>
          <p:cNvSpPr>
            <a:spLocks noGrp="1"/>
          </p:cNvSpPr>
          <p:nvPr>
            <p:ph type="pic" idx="2"/>
          </p:nvPr>
        </p:nvSpPr>
        <p:spPr>
          <a:xfrm>
            <a:off x="5077885" y="2540847"/>
            <a:ext cx="16768298" cy="4324206"/>
          </a:xfrm>
          <a:prstGeom prst="rect">
            <a:avLst/>
          </a:prstGeom>
          <a:solidFill>
            <a:schemeClr val="lt1"/>
          </a:solidFill>
          <a:ln>
            <a:noFill/>
          </a:ln>
        </p:spPr>
      </p:sp>
      <p:sp>
        <p:nvSpPr>
          <p:cNvPr id="39" name="Google Shape;39;p3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44"/>
        <p:cNvGrpSpPr/>
        <p:nvPr/>
      </p:nvGrpSpPr>
      <p:grpSpPr>
        <a:xfrm>
          <a:off x="0" y="0"/>
          <a:ext cx="0" cy="0"/>
          <a:chOff x="0" y="0"/>
          <a:chExt cx="0" cy="0"/>
        </a:xfrm>
      </p:grpSpPr>
      <p:sp>
        <p:nvSpPr>
          <p:cNvPr id="45" name="Google Shape;45;p38"/>
          <p:cNvSpPr>
            <a:spLocks noGrp="1"/>
          </p:cNvSpPr>
          <p:nvPr>
            <p:ph type="pic" idx="2"/>
          </p:nvPr>
        </p:nvSpPr>
        <p:spPr>
          <a:xfrm>
            <a:off x="2542304" y="1269999"/>
            <a:ext cx="9144001" cy="11176001"/>
          </a:xfrm>
          <a:prstGeom prst="rect">
            <a:avLst/>
          </a:prstGeom>
          <a:solidFill>
            <a:schemeClr val="lt1"/>
          </a:solidFill>
          <a:ln>
            <a:noFill/>
          </a:ln>
        </p:spPr>
      </p:sp>
      <p:sp>
        <p:nvSpPr>
          <p:cNvPr id="46" name="Google Shape;46;p3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60"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1EEABD-BF3B-07A2-7467-4D7A09AD213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saturation sat="200000"/>
                    </a14:imgEffect>
                  </a14:imgLayer>
                </a14:imgProps>
              </a:ext>
            </a:extLst>
          </a:blip>
          <a:srcRect l="38219"/>
          <a:stretch/>
        </p:blipFill>
        <p:spPr>
          <a:xfrm>
            <a:off x="0" y="-1"/>
            <a:ext cx="10591800" cy="13715999"/>
          </a:xfrm>
          <a:prstGeom prst="rect">
            <a:avLst/>
          </a:prstGeom>
        </p:spPr>
      </p:pic>
      <p:sp>
        <p:nvSpPr>
          <p:cNvPr id="2" name="Rectangle 1">
            <a:extLst>
              <a:ext uri="{FF2B5EF4-FFF2-40B4-BE49-F238E27FC236}">
                <a16:creationId xmlns:a16="http://schemas.microsoft.com/office/drawing/2014/main" id="{78024A36-3ED7-2B6E-81F8-CA74C1847EC3}"/>
              </a:ext>
            </a:extLst>
          </p:cNvPr>
          <p:cNvSpPr/>
          <p:nvPr/>
        </p:nvSpPr>
        <p:spPr>
          <a:xfrm>
            <a:off x="-177062" y="0"/>
            <a:ext cx="10576491" cy="13716000"/>
          </a:xfrm>
          <a:prstGeom prst="rect">
            <a:avLst/>
          </a:prstGeom>
          <a:solidFill>
            <a:srgbClr val="989896">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Google Shape;84;p1">
            <a:extLst>
              <a:ext uri="{FF2B5EF4-FFF2-40B4-BE49-F238E27FC236}">
                <a16:creationId xmlns:a16="http://schemas.microsoft.com/office/drawing/2014/main" id="{415A6476-29F7-32FC-11E9-C8ADF83CEACD}"/>
              </a:ext>
            </a:extLst>
          </p:cNvPr>
          <p:cNvPicPr preferRelativeResize="0">
            <a:picLocks noGrp="1"/>
          </p:cNvPicPr>
          <p:nvPr>
            <p:ph type="pic" idx="2"/>
          </p:nvPr>
        </p:nvPicPr>
        <p:blipFill>
          <a:blip r:embed="rId5"/>
          <a:srcRect t="16851" b="16851"/>
          <a:stretch/>
        </p:blipFill>
        <p:spPr>
          <a:xfrm>
            <a:off x="10591800" y="1"/>
            <a:ext cx="13792200" cy="13716000"/>
          </a:xfrm>
          <a:prstGeom prst="rect">
            <a:avLst/>
          </a:prstGeom>
          <a:solidFill>
            <a:schemeClr val="lt1"/>
          </a:solidFill>
          <a:ln>
            <a:noFill/>
          </a:ln>
        </p:spPr>
      </p:pic>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6">
            <a:grayscl/>
          </a:blip>
          <a:stretch>
            <a:fillRect/>
          </a:stretch>
        </p:blipFill>
        <p:spPr>
          <a:xfrm>
            <a:off x="1058949" y="1400001"/>
            <a:ext cx="8473902" cy="8473902"/>
          </a:xfrm>
          <a:prstGeom prst="rect">
            <a:avLst/>
          </a:prstGeom>
        </p:spPr>
      </p:pic>
      <p:sp>
        <p:nvSpPr>
          <p:cNvPr id="8" name="Rectangle 7">
            <a:extLst>
              <a:ext uri="{FF2B5EF4-FFF2-40B4-BE49-F238E27FC236}">
                <a16:creationId xmlns:a16="http://schemas.microsoft.com/office/drawing/2014/main" id="{592F98A4-A299-8654-7EA4-AEEBF1789F3F}"/>
              </a:ext>
            </a:extLst>
          </p:cNvPr>
          <p:cNvSpPr/>
          <p:nvPr/>
        </p:nvSpPr>
        <p:spPr>
          <a:xfrm>
            <a:off x="10458450" y="-1"/>
            <a:ext cx="369431" cy="137160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Google Shape;89;p1">
            <a:extLst>
              <a:ext uri="{FF2B5EF4-FFF2-40B4-BE49-F238E27FC236}">
                <a16:creationId xmlns:a16="http://schemas.microsoft.com/office/drawing/2014/main" id="{02C19CB5-C100-1D49-9D9B-1CD24CDD4147}"/>
              </a:ext>
            </a:extLst>
          </p:cNvPr>
          <p:cNvSpPr txBox="1"/>
          <p:nvPr/>
        </p:nvSpPr>
        <p:spPr>
          <a:xfrm>
            <a:off x="1392509" y="8377866"/>
            <a:ext cx="8111582" cy="63244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43541"/>
              </a:buClr>
              <a:buSzPts val="2800"/>
              <a:buFont typeface="Helvetica Neue"/>
              <a:buNone/>
            </a:pPr>
            <a:r>
              <a:rPr lang="en-US" sz="3900" u="none" strike="noStrike" cap="none" dirty="0">
                <a:solidFill>
                  <a:srgbClr val="0D0D0D"/>
                </a:solidFill>
                <a:latin typeface="Montserrat Light" panose="00000400000000000000" pitchFamily="2" charset="0"/>
                <a:ea typeface="Helvetica Neue"/>
                <a:cs typeface="Helvetica Neue"/>
                <a:sym typeface="Helvetica Neue"/>
              </a:rPr>
              <a:t>Cooking is Love </a:t>
            </a:r>
            <a:r>
              <a:rPr lang="en-US" sz="3900" dirty="0">
                <a:solidFill>
                  <a:srgbClr val="0D0D0D"/>
                </a:solidFill>
                <a:latin typeface="Montserrat Light" panose="00000400000000000000" pitchFamily="2" charset="0"/>
                <a:ea typeface="Helvetica Neue"/>
                <a:cs typeface="Helvetica Neue"/>
                <a:sym typeface="Helvetica Neue"/>
              </a:rPr>
              <a:t>Y</a:t>
            </a:r>
            <a:r>
              <a:rPr lang="en-US" sz="3900" u="none" strike="noStrike" cap="none" dirty="0">
                <a:solidFill>
                  <a:srgbClr val="0D0D0D"/>
                </a:solidFill>
                <a:latin typeface="Montserrat Light" panose="00000400000000000000" pitchFamily="2" charset="0"/>
                <a:ea typeface="Helvetica Neue"/>
                <a:cs typeface="Helvetica Neue"/>
                <a:sym typeface="Helvetica Neue"/>
              </a:rPr>
              <a:t>ou </a:t>
            </a:r>
            <a:r>
              <a:rPr lang="en-US" sz="3900" dirty="0">
                <a:solidFill>
                  <a:srgbClr val="0D0D0D"/>
                </a:solidFill>
                <a:latin typeface="Montserrat Light" panose="00000400000000000000" pitchFamily="2" charset="0"/>
                <a:ea typeface="Helvetica Neue"/>
                <a:cs typeface="Helvetica Neue"/>
                <a:sym typeface="Helvetica Neue"/>
              </a:rPr>
              <a:t>C</a:t>
            </a:r>
            <a:r>
              <a:rPr lang="en-US" sz="3900" u="none" strike="noStrike" cap="none" dirty="0">
                <a:solidFill>
                  <a:srgbClr val="0D0D0D"/>
                </a:solidFill>
                <a:latin typeface="Montserrat Light" panose="00000400000000000000" pitchFamily="2" charset="0"/>
                <a:ea typeface="Helvetica Neue"/>
                <a:cs typeface="Helvetica Neue"/>
                <a:sym typeface="Helvetica Neue"/>
              </a:rPr>
              <a:t>an </a:t>
            </a:r>
            <a:r>
              <a:rPr lang="en-US" sz="3900" dirty="0">
                <a:solidFill>
                  <a:srgbClr val="0D0D0D"/>
                </a:solidFill>
                <a:latin typeface="Montserrat Light" panose="00000400000000000000" pitchFamily="2" charset="0"/>
                <a:ea typeface="Helvetica Neue"/>
                <a:cs typeface="Helvetica Neue"/>
                <a:sym typeface="Helvetica Neue"/>
              </a:rPr>
              <a:t>T</a:t>
            </a:r>
            <a:r>
              <a:rPr lang="en-US" sz="3900" u="none" strike="noStrike" cap="none" dirty="0">
                <a:solidFill>
                  <a:srgbClr val="0D0D0D"/>
                </a:solidFill>
                <a:latin typeface="Montserrat Light" panose="00000400000000000000" pitchFamily="2" charset="0"/>
                <a:ea typeface="Helvetica Neue"/>
                <a:cs typeface="Helvetica Neue"/>
                <a:sym typeface="Helvetica Neue"/>
              </a:rPr>
              <a:t>aste.</a:t>
            </a:r>
            <a:endParaRPr sz="3900" b="0" i="0" u="none" strike="noStrike" cap="none" dirty="0">
              <a:solidFill>
                <a:srgbClr val="000000"/>
              </a:solidFill>
              <a:latin typeface="Montserrat Light"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p:nvPr/>
        </p:nvSpPr>
        <p:spPr>
          <a:xfrm>
            <a:off x="3809537" y="335616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37" name="Google Shape;237;p11"/>
          <p:cNvSpPr txBox="1"/>
          <p:nvPr/>
        </p:nvSpPr>
        <p:spPr>
          <a:xfrm>
            <a:off x="4330698" y="1718449"/>
            <a:ext cx="15367001"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FOCUS ON NUTRIENT DENSITY</a:t>
            </a:r>
            <a:endParaRPr lang="en-US" sz="2700" b="0" i="0" u="none" strike="noStrike" cap="none" dirty="0">
              <a:solidFill>
                <a:srgbClr val="000000"/>
              </a:solidFill>
              <a:latin typeface="+mj-lt"/>
              <a:ea typeface="Helvetica Neue"/>
              <a:cs typeface="Helvetica Neue"/>
              <a:sym typeface="Helvetica Neue"/>
            </a:endParaRPr>
          </a:p>
        </p:txBody>
      </p:sp>
      <p:sp>
        <p:nvSpPr>
          <p:cNvPr id="238" name="Google Shape;238;p11"/>
          <p:cNvSpPr txBox="1"/>
          <p:nvPr/>
        </p:nvSpPr>
        <p:spPr>
          <a:xfrm>
            <a:off x="4330699" y="3896523"/>
            <a:ext cx="8769076" cy="775596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Helvetica Neue"/>
              <a:buNone/>
            </a:pPr>
            <a:r>
              <a:rPr lang="en-US" sz="2800" b="1" i="0" u="none" strike="noStrike" cap="none" dirty="0">
                <a:solidFill>
                  <a:srgbClr val="000000"/>
                </a:solidFill>
                <a:latin typeface="+mn-lt"/>
                <a:ea typeface="Helvetica Neue"/>
                <a:cs typeface="Helvetica Neue"/>
                <a:sym typeface="Helvetica Neue"/>
              </a:rPr>
              <a:t>Functional Insight: </a:t>
            </a:r>
            <a:r>
              <a:rPr lang="en-US" sz="2800" b="0" i="0" u="none" strike="noStrike" cap="none" dirty="0">
                <a:solidFill>
                  <a:srgbClr val="000000"/>
                </a:solidFill>
                <a:latin typeface="+mn-lt"/>
                <a:ea typeface="Helvetica Neue"/>
                <a:cs typeface="Helvetica Neue"/>
                <a:sym typeface="Helvetica Neue"/>
              </a:rPr>
              <a:t>Nutrient-dense foods provide high levels of vitamins, minerals, and other health-promoting components relative to their calorie content. These foods support optimal functioning of the body's systems and help prevent nutritional deficiencies.</a:t>
            </a:r>
          </a:p>
          <a:p>
            <a:pPr marL="0" marR="0" lvl="0" indent="0" algn="l" rtl="0">
              <a:lnSpc>
                <a:spcPct val="150000"/>
              </a:lnSpc>
              <a:spcBef>
                <a:spcPts val="0"/>
              </a:spcBef>
              <a:spcAft>
                <a:spcPts val="0"/>
              </a:spcAft>
              <a:buClr>
                <a:srgbClr val="000000"/>
              </a:buClr>
              <a:buSzPts val="2400"/>
              <a:buFont typeface="Helvetica Neue"/>
              <a:buNone/>
            </a:pPr>
            <a:endParaRPr lang="en-US" sz="2800" dirty="0">
              <a:latin typeface="+mn-lt"/>
              <a:sym typeface="Helvetica Neue"/>
            </a:endParaRPr>
          </a:p>
          <a:p>
            <a:pPr marL="0" marR="0" lvl="0" indent="0" algn="l" rtl="0">
              <a:lnSpc>
                <a:spcPct val="150000"/>
              </a:lnSpc>
              <a:spcBef>
                <a:spcPts val="0"/>
              </a:spcBef>
              <a:spcAft>
                <a:spcPts val="0"/>
              </a:spcAft>
              <a:buClr>
                <a:srgbClr val="000000"/>
              </a:buClr>
              <a:buSzPts val="2400"/>
              <a:buFont typeface="Helvetica Neue"/>
              <a:buNone/>
            </a:pPr>
            <a:r>
              <a:rPr lang="en-US" sz="2800" b="1" dirty="0">
                <a:latin typeface="+mn-lt"/>
              </a:rPr>
              <a:t>Application: </a:t>
            </a:r>
            <a:r>
              <a:rPr lang="en-US" sz="2800" dirty="0">
                <a:latin typeface="+mn-lt"/>
              </a:rPr>
              <a:t>Choose foods that pack a nutritional punch, such as leafy greens, berries, sweet potatoes, and wild-caught fish. These foods enhance energy levels and support metabolic and cellular health.</a:t>
            </a:r>
          </a:p>
        </p:txBody>
      </p:sp>
      <p:sp>
        <p:nvSpPr>
          <p:cNvPr id="239" name="Google Shape;239;p11"/>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0" name="Google Shape;240;p11"/>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1" name="Google Shape;241;p11"/>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A952330-93D6-8C3F-8743-4495647AE2A2}"/>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pic>
        <p:nvPicPr>
          <p:cNvPr id="4" name="Picture 3" descr="A spoon over a piece of meat&#10;&#10;Description automatically generated">
            <a:extLst>
              <a:ext uri="{FF2B5EF4-FFF2-40B4-BE49-F238E27FC236}">
                <a16:creationId xmlns:a16="http://schemas.microsoft.com/office/drawing/2014/main" id="{3E860825-F7BF-CC98-41ED-083BD9608764}"/>
              </a:ext>
            </a:extLst>
          </p:cNvPr>
          <p:cNvPicPr>
            <a:picLocks noChangeAspect="1"/>
          </p:cNvPicPr>
          <p:nvPr/>
        </p:nvPicPr>
        <p:blipFill>
          <a:blip r:embed="rId3">
            <a:alphaModFix amt="80000"/>
          </a:blip>
          <a:stretch>
            <a:fillRect/>
          </a:stretch>
        </p:blipFill>
        <p:spPr>
          <a:xfrm>
            <a:off x="14344011" y="3544694"/>
            <a:ext cx="5509554" cy="82643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a:picLocks noGrp="1"/>
          </p:cNvPicPr>
          <p:nvPr>
            <p:ph type="pic" idx="2"/>
          </p:nvPr>
        </p:nvPicPr>
        <p:blipFill>
          <a:blip r:embed="rId3">
            <a:alphaModFix amt="80000"/>
          </a:blip>
          <a:srcRect t="30640" b="30640"/>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637934" y="5651305"/>
            <a:ext cx="14371663" cy="1077218"/>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j-lt"/>
                <a:ea typeface="Montserrat Medium"/>
                <a:cs typeface="Montserrat Medium"/>
                <a:sym typeface="Montserrat Medium"/>
              </a:rPr>
              <a:t>BALANCE MACRONUTRIENTS</a:t>
            </a:r>
            <a:endParaRPr lang="en-US" sz="4800" b="0" i="0" u="none" strike="noStrike" cap="none" dirty="0">
              <a:solidFill>
                <a:srgbClr val="000000"/>
              </a:solidFill>
              <a:latin typeface="+mj-lt"/>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732"/>
            <a:ext cx="6345050" cy="13716732"/>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3" name="Google Shape;253;p12"/>
          <p:cNvSpPr txBox="1"/>
          <p:nvPr/>
        </p:nvSpPr>
        <p:spPr>
          <a:xfrm>
            <a:off x="3637934" y="11174425"/>
            <a:ext cx="13303082" cy="772006"/>
          </a:xfrm>
          <a:prstGeom prst="rect">
            <a:avLst/>
          </a:prstGeom>
          <a:noFill/>
          <a:ln>
            <a:noFill/>
          </a:ln>
        </p:spPr>
        <p:txBody>
          <a:bodyPr spcFirstLastPara="1" wrap="square" lIns="50800" tIns="50800" rIns="50800" bIns="50800" anchor="ctr" anchorCtr="0">
            <a:spAutoFit/>
          </a:bodyPr>
          <a:lstStyle/>
          <a:p>
            <a:pPr marL="0" marR="0" lvl="0" indent="0" algn="l" rtl="0">
              <a:lnSpc>
                <a:spcPct val="150000"/>
              </a:lnSpc>
              <a:spcBef>
                <a:spcPts val="85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 </a:t>
            </a:r>
            <a:endParaRPr dirty="0">
              <a:latin typeface="+mj-lt"/>
            </a:endParaRPr>
          </a:p>
        </p:txBody>
      </p:sp>
      <p:sp>
        <p:nvSpPr>
          <p:cNvPr id="4" name="Google Shape;210;p8">
            <a:extLst>
              <a:ext uri="{FF2B5EF4-FFF2-40B4-BE49-F238E27FC236}">
                <a16:creationId xmlns:a16="http://schemas.microsoft.com/office/drawing/2014/main" id="{79B3F6B9-10BB-3DD1-0C3C-FEAFC65FFA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
        <p:nvSpPr>
          <p:cNvPr id="248" name="Google Shape;248;p12"/>
          <p:cNvSpPr txBox="1"/>
          <p:nvPr/>
        </p:nvSpPr>
        <p:spPr>
          <a:xfrm>
            <a:off x="4152284" y="7451758"/>
            <a:ext cx="17149080" cy="4524315"/>
          </a:xfrm>
          <a:prstGeom prst="rect">
            <a:avLst/>
          </a:prstGeom>
          <a:noFill/>
          <a:ln>
            <a:noFill/>
          </a:ln>
        </p:spPr>
        <p:txBody>
          <a:bodyPr spcFirstLastPara="1" wrap="square" lIns="0" tIns="0" rIns="0" bIns="0" anchor="t" anchorCtr="0">
            <a:spAutoFit/>
          </a:bodyPr>
          <a:lstStyle/>
          <a:p>
            <a:pPr>
              <a:lnSpc>
                <a:spcPct val="150000"/>
              </a:lnSpc>
              <a:buClr>
                <a:srgbClr val="3F3F3F"/>
              </a:buClr>
              <a:buSzPts val="2400"/>
            </a:pPr>
            <a:r>
              <a:rPr lang="en-US" sz="2800" b="1" i="0" u="none" strike="noStrike" cap="none" dirty="0">
                <a:solidFill>
                  <a:srgbClr val="3F3F3F"/>
                </a:solidFill>
                <a:latin typeface="+mj-lt"/>
                <a:ea typeface="Helvetica Neue"/>
                <a:cs typeface="Helvetica Neue"/>
                <a:sym typeface="Helvetica Neue"/>
              </a:rPr>
              <a:t>Functional Insight: </a:t>
            </a:r>
            <a:r>
              <a:rPr lang="en-US" sz="2800" b="0" i="0" u="none" strike="noStrike" cap="none" dirty="0">
                <a:solidFill>
                  <a:srgbClr val="3F3F3F"/>
                </a:solidFill>
                <a:latin typeface="+mj-lt"/>
                <a:ea typeface="Helvetica Neue"/>
                <a:cs typeface="Helvetica Neue"/>
                <a:sym typeface="Helvetica Neue"/>
              </a:rPr>
              <a:t>The right balance of carbohydrates, proteins, and fats is essential for maintaining energy, muscle health, and hormonal balance. Functional nutrition considers individual needs based on lifestyle, health status, and goals.</a:t>
            </a:r>
          </a:p>
          <a:p>
            <a:pPr>
              <a:lnSpc>
                <a:spcPct val="150000"/>
              </a:lnSpc>
              <a:buClr>
                <a:srgbClr val="3F3F3F"/>
              </a:buClr>
              <a:buSzPts val="2400"/>
            </a:pPr>
            <a:endParaRPr lang="en-US" sz="2800" dirty="0">
              <a:solidFill>
                <a:srgbClr val="3F3F3F"/>
              </a:solidFill>
              <a:latin typeface="+mj-lt"/>
              <a:ea typeface="Helvetica Neue"/>
              <a:cs typeface="Helvetica Neue"/>
              <a:sym typeface="Helvetica Neue"/>
            </a:endParaRPr>
          </a:p>
          <a:p>
            <a:pPr>
              <a:lnSpc>
                <a:spcPct val="150000"/>
              </a:lnSpc>
              <a:buClr>
                <a:srgbClr val="3F3F3F"/>
              </a:buClr>
              <a:buSzPts val="2400"/>
            </a:pPr>
            <a:r>
              <a:rPr lang="en-US" sz="2800" b="1" i="0" u="none" strike="noStrike" cap="none" dirty="0">
                <a:solidFill>
                  <a:srgbClr val="3F3F3F"/>
                </a:solidFill>
                <a:latin typeface="+mj-lt"/>
                <a:ea typeface="Helvetica Neue"/>
                <a:cs typeface="Helvetica Neue"/>
                <a:sym typeface="Helvetica Neue"/>
              </a:rPr>
              <a:t>Application: </a:t>
            </a:r>
            <a:r>
              <a:rPr lang="en-US" sz="2800" b="0" i="0" u="none" strike="noStrike" cap="none" dirty="0">
                <a:solidFill>
                  <a:srgbClr val="3F3F3F"/>
                </a:solidFill>
                <a:latin typeface="+mj-lt"/>
                <a:ea typeface="Helvetica Neue"/>
                <a:cs typeface="Helvetica Neue"/>
                <a:sym typeface="Helvetica Neue"/>
              </a:rPr>
              <a:t>Tailor your intake of macronutrients to support your activity level, health objectives, and metabolic needs. This might mean adjusting proportions based on your response to different types of foods and observing how your body reacts to various macronutrient ratios.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4"/>
          <p:cNvPicPr preferRelativeResize="0"/>
          <p:nvPr/>
        </p:nvPicPr>
        <p:blipFill>
          <a:blip r:embed="rId3">
            <a:alphaModFix amt="80000"/>
          </a:blip>
          <a:srcRect l="15629" r="15629"/>
          <a:stretch/>
        </p:blipFill>
        <p:spPr>
          <a:xfrm>
            <a:off x="2922317" y="462886"/>
            <a:ext cx="5977721" cy="6521878"/>
          </a:xfrm>
          <a:prstGeom prst="rect">
            <a:avLst/>
          </a:prstGeom>
          <a:noFill/>
          <a:ln>
            <a:noFill/>
          </a:ln>
        </p:spPr>
      </p:pic>
      <p:sp>
        <p:nvSpPr>
          <p:cNvPr id="275" name="Google Shape;275;p1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6" name="Google Shape;276;p14"/>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277" name="Google Shape;277;p14"/>
          <p:cNvSpPr/>
          <p:nvPr/>
        </p:nvSpPr>
        <p:spPr>
          <a:xfrm>
            <a:off x="5752093" y="3234912"/>
            <a:ext cx="17533874" cy="8400042"/>
          </a:xfrm>
          <a:prstGeom prst="rect">
            <a:avLst/>
          </a:prstGeom>
          <a:solidFill>
            <a:srgbClr val="DDE3E4">
              <a:alpha val="5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8" name="Google Shape;278;p14"/>
          <p:cNvSpPr txBox="1"/>
          <p:nvPr/>
        </p:nvSpPr>
        <p:spPr>
          <a:xfrm>
            <a:off x="6414515" y="6994390"/>
            <a:ext cx="16209031" cy="387798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3F3F3F"/>
              </a:buClr>
              <a:buSzPts val="2400"/>
              <a:buFont typeface="Helvetica Neue"/>
              <a:buNone/>
            </a:pPr>
            <a:r>
              <a:rPr lang="en-US" sz="2800" b="1" i="0" u="none" strike="noStrike" cap="none" dirty="0">
                <a:solidFill>
                  <a:srgbClr val="3F3F3F"/>
                </a:solidFill>
                <a:latin typeface="+mj-lt"/>
                <a:ea typeface="Helvetica Neue"/>
                <a:cs typeface="Helvetica Neue"/>
                <a:sym typeface="Helvetica Neue"/>
              </a:rPr>
              <a:t>Functional Insight: </a:t>
            </a:r>
            <a:r>
              <a:rPr lang="en-US" sz="2800" b="0" i="0" u="none" strike="noStrike" cap="none" dirty="0">
                <a:solidFill>
                  <a:srgbClr val="3F3F3F"/>
                </a:solidFill>
                <a:latin typeface="+mj-lt"/>
                <a:ea typeface="Helvetica Neue"/>
                <a:cs typeface="Helvetica Neue"/>
                <a:sym typeface="Helvetica Neue"/>
              </a:rPr>
              <a:t>Chronic inflammation is a root cause of many health issues. Certain foods can either trigger or reduce inflammation.</a:t>
            </a:r>
          </a:p>
          <a:p>
            <a:pPr marL="0" marR="0" lvl="0" indent="0" algn="l" rtl="0">
              <a:lnSpc>
                <a:spcPct val="150000"/>
              </a:lnSpc>
              <a:spcBef>
                <a:spcPts val="0"/>
              </a:spcBef>
              <a:spcAft>
                <a:spcPts val="0"/>
              </a:spcAft>
              <a:buClr>
                <a:srgbClr val="3F3F3F"/>
              </a:buClr>
              <a:buSzPts val="2400"/>
              <a:buFont typeface="Helvetica Neue"/>
              <a:buNone/>
            </a:pPr>
            <a:endParaRPr lang="en-US" sz="2800" b="0" i="0" u="none" strike="noStrike" cap="none" dirty="0">
              <a:solidFill>
                <a:srgbClr val="3F3F3F"/>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F3F3F"/>
              </a:buClr>
              <a:buSzPts val="2400"/>
              <a:buFont typeface="Helvetica Neue"/>
              <a:buNone/>
            </a:pPr>
            <a:r>
              <a:rPr lang="en-US" sz="2800" b="1" i="0" u="none" strike="noStrike" cap="none" dirty="0">
                <a:solidFill>
                  <a:srgbClr val="3F3F3F"/>
                </a:solidFill>
                <a:latin typeface="+mj-lt"/>
                <a:ea typeface="Helvetica Neue"/>
                <a:cs typeface="Helvetica Neue"/>
                <a:sym typeface="Helvetica Neue"/>
              </a:rPr>
              <a:t>Application: </a:t>
            </a:r>
            <a:r>
              <a:rPr lang="en-US" sz="2800" b="0" i="0" u="none" strike="noStrike" cap="none" dirty="0">
                <a:solidFill>
                  <a:srgbClr val="3F3F3F"/>
                </a:solidFill>
                <a:latin typeface="+mj-lt"/>
                <a:ea typeface="Helvetica Neue"/>
                <a:cs typeface="Helvetica Neue"/>
                <a:sym typeface="Helvetica Neue"/>
              </a:rPr>
              <a:t>Incorporate anti-inflammatory foods like omega-3 rich fish, turmeric, ginger, and lots of colorful fruits and vegetables. Limit processed foods, sugars, and trans fats, which can promote inflammation.</a:t>
            </a:r>
            <a:r>
              <a:rPr lang="en-US" sz="2800" b="0" i="1" u="none" strike="noStrike" cap="none" dirty="0">
                <a:solidFill>
                  <a:srgbClr val="000000"/>
                </a:solidFill>
                <a:latin typeface="+mj-lt"/>
                <a:ea typeface="Helvetica Neue"/>
                <a:cs typeface="Helvetica Neue"/>
                <a:sym typeface="Helvetica Neue"/>
              </a:rPr>
              <a:t> </a:t>
            </a:r>
            <a:endParaRPr sz="2800" b="0" i="1" u="none" strike="noStrike" cap="none" dirty="0">
              <a:solidFill>
                <a:srgbClr val="000000"/>
              </a:solidFill>
              <a:latin typeface="+mj-lt"/>
              <a:ea typeface="Helvetica Neue"/>
              <a:cs typeface="Helvetica Neue"/>
              <a:sym typeface="Helvetica Neue"/>
            </a:endParaRPr>
          </a:p>
        </p:txBody>
      </p:sp>
      <p:sp>
        <p:nvSpPr>
          <p:cNvPr id="280" name="Google Shape;280;p14"/>
          <p:cNvSpPr txBox="1"/>
          <p:nvPr/>
        </p:nvSpPr>
        <p:spPr>
          <a:xfrm>
            <a:off x="9257053" y="4064373"/>
            <a:ext cx="13366491" cy="2096984"/>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MANAGE INFLAMMATION THROUGH DIET</a:t>
            </a:r>
          </a:p>
        </p:txBody>
      </p:sp>
      <p:sp>
        <p:nvSpPr>
          <p:cNvPr id="2" name="Google Shape;210;p8">
            <a:extLst>
              <a:ext uri="{FF2B5EF4-FFF2-40B4-BE49-F238E27FC236}">
                <a16:creationId xmlns:a16="http://schemas.microsoft.com/office/drawing/2014/main" id="{985A51EA-CD2A-9E37-D6D1-4259C9C4313B}"/>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p:nvPr/>
        </p:nvSpPr>
        <p:spPr>
          <a:xfrm>
            <a:off x="267852" y="5397498"/>
            <a:ext cx="10409935" cy="4058226"/>
          </a:xfrm>
          <a:prstGeom prst="rect">
            <a:avLst/>
          </a:prstGeom>
          <a:solidFill>
            <a:srgbClr val="FFFFFF">
              <a:alpha val="8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87" name="Google Shape;287;p15"/>
          <p:cNvPicPr preferRelativeResize="0">
            <a:picLocks noGrp="1"/>
          </p:cNvPicPr>
          <p:nvPr>
            <p:ph type="pic" idx="2"/>
          </p:nvPr>
        </p:nvPicPr>
        <p:blipFill rotWithShape="1">
          <a:blip r:embed="rId3">
            <a:alphaModFix amt="80000"/>
          </a:blip>
          <a:srcRect l="22755" r="22755" b="2555"/>
          <a:stretch/>
        </p:blipFill>
        <p:spPr>
          <a:xfrm>
            <a:off x="2279559" y="3703995"/>
            <a:ext cx="8752876" cy="10012005"/>
          </a:xfrm>
          <a:prstGeom prst="rect">
            <a:avLst/>
          </a:prstGeom>
          <a:solidFill>
            <a:schemeClr val="lt1"/>
          </a:solidFill>
          <a:ln>
            <a:noFill/>
          </a:ln>
        </p:spPr>
      </p:pic>
      <p:sp>
        <p:nvSpPr>
          <p:cNvPr id="288" name="Google Shape;288;p15"/>
          <p:cNvSpPr/>
          <p:nvPr/>
        </p:nvSpPr>
        <p:spPr>
          <a:xfrm>
            <a:off x="12426161" y="18128"/>
            <a:ext cx="10559996" cy="13716614"/>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89" name="Google Shape;289;p15"/>
          <p:cNvSpPr txBox="1"/>
          <p:nvPr/>
        </p:nvSpPr>
        <p:spPr>
          <a:xfrm>
            <a:off x="13157016" y="1872019"/>
            <a:ext cx="9098286" cy="9971961"/>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3600"/>
            </a:pPr>
            <a:r>
              <a:rPr lang="en-US" sz="3600" b="1" i="0" u="none" strike="noStrike" cap="none" dirty="0">
                <a:solidFill>
                  <a:srgbClr val="7F7F7F"/>
                </a:solidFill>
                <a:latin typeface="+mj-lt"/>
                <a:ea typeface="Helvetica Neue"/>
                <a:cs typeface="Helvetica Neue"/>
                <a:sym typeface="Helvetica Neue"/>
              </a:rPr>
              <a:t>Functional Insight: </a:t>
            </a:r>
            <a:r>
              <a:rPr lang="en-US" sz="3600" b="0" i="0" u="none" strike="noStrike" cap="none" dirty="0">
                <a:solidFill>
                  <a:srgbClr val="7F7F7F"/>
                </a:solidFill>
                <a:latin typeface="+mj-lt"/>
                <a:ea typeface="Helvetica Neue"/>
                <a:cs typeface="Helvetica Neue"/>
                <a:sym typeface="Helvetica Neue"/>
              </a:rPr>
              <a:t>The body's natural detoxification system is crucial for removing toxins and preventing disease. Nutrients from food support the liver and other detox organs.</a:t>
            </a:r>
          </a:p>
          <a:p>
            <a:pPr marR="0" lvl="0" algn="l" rtl="0">
              <a:lnSpc>
                <a:spcPct val="150000"/>
              </a:lnSpc>
              <a:spcBef>
                <a:spcPts val="0"/>
              </a:spcBef>
              <a:spcAft>
                <a:spcPts val="0"/>
              </a:spcAft>
              <a:buClr>
                <a:srgbClr val="7F7F7F"/>
              </a:buClr>
              <a:buSzPts val="3600"/>
            </a:pPr>
            <a:endParaRPr lang="en-US" sz="3600" b="0" i="0" u="none" strike="noStrike" cap="none" dirty="0">
              <a:solidFill>
                <a:srgbClr val="7F7F7F"/>
              </a:solidFill>
              <a:latin typeface="+mj-lt"/>
              <a:ea typeface="Helvetica Neue"/>
              <a:cs typeface="Helvetica Neue"/>
              <a:sym typeface="Helvetica Neue"/>
            </a:endParaRPr>
          </a:p>
          <a:p>
            <a:pPr marR="0" lvl="0" algn="l" rtl="0">
              <a:lnSpc>
                <a:spcPct val="150000"/>
              </a:lnSpc>
              <a:spcBef>
                <a:spcPts val="0"/>
              </a:spcBef>
              <a:spcAft>
                <a:spcPts val="0"/>
              </a:spcAft>
              <a:buClr>
                <a:srgbClr val="7F7F7F"/>
              </a:buClr>
              <a:buSzPts val="3600"/>
            </a:pPr>
            <a:r>
              <a:rPr lang="en-US" sz="3600" b="1" i="0" u="none" strike="noStrike" cap="none" dirty="0">
                <a:solidFill>
                  <a:srgbClr val="7F7F7F"/>
                </a:solidFill>
                <a:latin typeface="+mj-lt"/>
                <a:ea typeface="Helvetica Neue"/>
                <a:cs typeface="Helvetica Neue"/>
                <a:sym typeface="Helvetica Neue"/>
              </a:rPr>
              <a:t>Application: </a:t>
            </a:r>
            <a:r>
              <a:rPr lang="en-US" sz="3600" b="0" i="0" u="none" strike="noStrike" cap="none" dirty="0">
                <a:solidFill>
                  <a:srgbClr val="7F7F7F"/>
                </a:solidFill>
                <a:latin typeface="+mj-lt"/>
                <a:ea typeface="Helvetica Neue"/>
                <a:cs typeface="Helvetica Neue"/>
                <a:sym typeface="Helvetica Neue"/>
              </a:rPr>
              <a:t>Consume foods high in antioxidants and compounds that support liver health, such as cruciferous vegetables, beets, and green tea. Ensure adequate hydration and fiber intake to support elimination pathways.</a:t>
            </a:r>
            <a:endParaRPr sz="2700" b="0" i="0" u="none" strike="noStrike" cap="none" dirty="0">
              <a:solidFill>
                <a:srgbClr val="000000"/>
              </a:solidFill>
              <a:latin typeface="+mj-lt"/>
              <a:ea typeface="Helvetica Neue"/>
              <a:cs typeface="Helvetica Neue"/>
              <a:sym typeface="Helvetica Neue"/>
            </a:endParaRPr>
          </a:p>
        </p:txBody>
      </p:sp>
      <p:sp>
        <p:nvSpPr>
          <p:cNvPr id="290" name="Google Shape;290;p15"/>
          <p:cNvSpPr txBox="1"/>
          <p:nvPr/>
        </p:nvSpPr>
        <p:spPr>
          <a:xfrm>
            <a:off x="2279559" y="717866"/>
            <a:ext cx="7550931" cy="2742289"/>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6600"/>
              <a:buFont typeface="Helvetica Neue"/>
              <a:buNone/>
            </a:pPr>
            <a:r>
              <a:rPr lang="en-US" sz="6600" dirty="0">
                <a:latin typeface="+mj-lt"/>
                <a:ea typeface="Helvetica Neue"/>
                <a:cs typeface="Helvetica Neue"/>
                <a:sym typeface="Helvetica Neue"/>
              </a:rPr>
              <a:t>SUPPORT DETOXIFICATION PROCESSES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a:extLst>
              <a:ext uri="{FF2B5EF4-FFF2-40B4-BE49-F238E27FC236}">
                <a16:creationId xmlns:a16="http://schemas.microsoft.com/office/drawing/2014/main" id="{BD01C44E-DEE0-2D52-95FA-58C260BED796}"/>
              </a:ext>
            </a:extLst>
          </p:cNvPr>
          <p:cNvPicPr>
            <a:picLocks noChangeAspect="1"/>
          </p:cNvPicPr>
          <p:nvPr/>
        </p:nvPicPr>
        <p:blipFill>
          <a:blip r:embed="rId3">
            <a:alphaModFix amt="80000"/>
          </a:blip>
          <a:srcRect l="17814" r="17814"/>
          <a:stretch/>
        </p:blipFill>
        <p:spPr>
          <a:xfrm>
            <a:off x="2971800" y="5391820"/>
            <a:ext cx="7217777" cy="7467600"/>
          </a:xfrm>
          <a:prstGeom prst="rect">
            <a:avLst/>
          </a:prstGeom>
        </p:spPr>
      </p:pic>
      <p:sp>
        <p:nvSpPr>
          <p:cNvPr id="297" name="Google Shape;297;p16"/>
          <p:cNvSpPr txBox="1"/>
          <p:nvPr/>
        </p:nvSpPr>
        <p:spPr>
          <a:xfrm>
            <a:off x="2971800" y="1793300"/>
            <a:ext cx="7620001" cy="2991588"/>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ADAPT TO INDIVIDUAL NEEDS</a:t>
            </a:r>
          </a:p>
        </p:txBody>
      </p:sp>
      <p:sp>
        <p:nvSpPr>
          <p:cNvPr id="298" name="Google Shape;298;p16"/>
          <p:cNvSpPr/>
          <p:nvPr/>
        </p:nvSpPr>
        <p:spPr>
          <a:xfrm>
            <a:off x="11503741" y="0"/>
            <a:ext cx="10800815" cy="13716614"/>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99" name="Google Shape;299;p16"/>
          <p:cNvSpPr txBox="1"/>
          <p:nvPr/>
        </p:nvSpPr>
        <p:spPr>
          <a:xfrm>
            <a:off x="11923468" y="3129663"/>
            <a:ext cx="9961362" cy="7109639"/>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7F7F7F"/>
              </a:buClr>
              <a:buSzPts val="2400"/>
            </a:pPr>
            <a:r>
              <a:rPr lang="en-US" sz="2800" b="1" i="0" u="none" strike="noStrike" cap="none" dirty="0">
                <a:solidFill>
                  <a:srgbClr val="7F7F7F"/>
                </a:solidFill>
                <a:latin typeface="+mj-lt"/>
                <a:ea typeface="Helvetica Neue"/>
                <a:cs typeface="Helvetica Neue"/>
                <a:sym typeface="Helvetica Neue"/>
              </a:rPr>
              <a:t>Functional Insight: </a:t>
            </a:r>
            <a:r>
              <a:rPr lang="en-US" sz="2800" b="0" i="0" u="none" strike="noStrike" cap="none" dirty="0">
                <a:solidFill>
                  <a:srgbClr val="7F7F7F"/>
                </a:solidFill>
                <a:latin typeface="+mj-lt"/>
                <a:ea typeface="Helvetica Neue"/>
                <a:cs typeface="Helvetica Neue"/>
                <a:sym typeface="Helvetica Neue"/>
              </a:rPr>
              <a:t>Each person's body is unique, with different nutritional requirements. Functional nutrition emphasizes the importance of customizing dietary approaches to individual needs, considering factors like genetics, environment, and lifestyle.</a:t>
            </a:r>
          </a:p>
          <a:p>
            <a:pPr marR="0" lvl="0" algn="l" rtl="0">
              <a:lnSpc>
                <a:spcPct val="150000"/>
              </a:lnSpc>
              <a:spcBef>
                <a:spcPts val="0"/>
              </a:spcBef>
              <a:spcAft>
                <a:spcPts val="0"/>
              </a:spcAft>
              <a:buClr>
                <a:srgbClr val="7F7F7F"/>
              </a:buClr>
              <a:buSzPts val="2400"/>
            </a:pPr>
            <a:endParaRPr lang="en-US" sz="2800" b="0" i="0" u="none" strike="noStrike" cap="none" dirty="0">
              <a:solidFill>
                <a:srgbClr val="7F7F7F"/>
              </a:solidFill>
              <a:latin typeface="+mj-lt"/>
              <a:ea typeface="Helvetica Neue"/>
              <a:cs typeface="Helvetica Neue"/>
              <a:sym typeface="Helvetica Neue"/>
            </a:endParaRPr>
          </a:p>
          <a:p>
            <a:pPr marR="0" lvl="0" algn="l" rtl="0">
              <a:lnSpc>
                <a:spcPct val="150000"/>
              </a:lnSpc>
              <a:spcBef>
                <a:spcPts val="0"/>
              </a:spcBef>
              <a:spcAft>
                <a:spcPts val="0"/>
              </a:spcAft>
              <a:buClr>
                <a:srgbClr val="7F7F7F"/>
              </a:buClr>
              <a:buSzPts val="2400"/>
            </a:pPr>
            <a:r>
              <a:rPr lang="en-US" sz="2800" b="1" i="0" u="none" strike="noStrike" cap="none" dirty="0">
                <a:solidFill>
                  <a:srgbClr val="7F7F7F"/>
                </a:solidFill>
                <a:latin typeface="+mj-lt"/>
                <a:ea typeface="Helvetica Neue"/>
                <a:cs typeface="Helvetica Neue"/>
                <a:sym typeface="Helvetica Neue"/>
              </a:rPr>
              <a:t>Application: </a:t>
            </a:r>
            <a:r>
              <a:rPr lang="en-US" sz="2800" b="0" i="0" u="none" strike="noStrike" cap="none" dirty="0">
                <a:solidFill>
                  <a:srgbClr val="7F7F7F"/>
                </a:solidFill>
                <a:latin typeface="+mj-lt"/>
                <a:ea typeface="Helvetica Neue"/>
                <a:cs typeface="Helvetica Neue"/>
                <a:sym typeface="Helvetica Neue"/>
              </a:rPr>
              <a:t>Pay attention to how different foods affect your body and mood. Consider working with a healthcare provider or a nutritionist who can help tailor a nutrition plan that addresses your specific health conditions and goals.</a:t>
            </a:r>
            <a:endParaRPr sz="2800" b="0" i="0" u="none" strike="noStrike" cap="none" dirty="0">
              <a:solidFill>
                <a:srgbClr val="7F7F7F"/>
              </a:solidFill>
              <a:latin typeface="+mj-lt"/>
              <a:ea typeface="Helvetica Neue"/>
              <a:cs typeface="Helvetica Neue"/>
              <a:sym typeface="Helvetica Neue"/>
            </a:endParaRPr>
          </a:p>
        </p:txBody>
      </p:sp>
      <p:sp>
        <p:nvSpPr>
          <p:cNvPr id="4" name="Google Shape;210;p8">
            <a:extLst>
              <a:ext uri="{FF2B5EF4-FFF2-40B4-BE49-F238E27FC236}">
                <a16:creationId xmlns:a16="http://schemas.microsoft.com/office/drawing/2014/main" id="{CF432B18-5B58-7BB8-9C63-6C69F500D431}"/>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7" descr="Close up of green clover"/>
          <p:cNvPicPr preferRelativeResize="0"/>
          <p:nvPr/>
        </p:nvPicPr>
        <p:blipFill rotWithShape="1">
          <a:blip r:embed="rId3">
            <a:alphaModFix amt="5000"/>
            <a:extLst>
              <a:ext uri="{BEBA8EAE-BF5A-486C-A8C5-ECC9F3942E4B}">
                <a14:imgProps xmlns:a14="http://schemas.microsoft.com/office/drawing/2010/main">
                  <a14:imgLayer r:embed="rId4">
                    <a14:imgEffect>
                      <a14:saturation sat="33000"/>
                    </a14:imgEffect>
                  </a14:imgLayer>
                </a14:imgProps>
              </a:ext>
            </a:extLst>
          </a:blip>
          <a:srcRect/>
          <a:stretch/>
        </p:blipFill>
        <p:spPr>
          <a:xfrm>
            <a:off x="-43900" y="2326340"/>
            <a:ext cx="11547642" cy="9063320"/>
          </a:xfrm>
          <a:prstGeom prst="rect">
            <a:avLst/>
          </a:prstGeom>
          <a:noFill/>
          <a:ln>
            <a:noFill/>
          </a:ln>
        </p:spPr>
      </p:pic>
      <p:sp>
        <p:nvSpPr>
          <p:cNvPr id="305" name="Google Shape;305;p17"/>
          <p:cNvSpPr txBox="1"/>
          <p:nvPr/>
        </p:nvSpPr>
        <p:spPr>
          <a:xfrm>
            <a:off x="678426" y="4296559"/>
            <a:ext cx="8236801" cy="997196"/>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FINISHING UP</a:t>
            </a:r>
          </a:p>
        </p:txBody>
      </p:sp>
      <p:sp>
        <p:nvSpPr>
          <p:cNvPr id="306" name="Google Shape;306;p17"/>
          <p:cNvSpPr/>
          <p:nvPr/>
        </p:nvSpPr>
        <p:spPr>
          <a:xfrm>
            <a:off x="11503742" y="20382"/>
            <a:ext cx="10800815" cy="13716614"/>
          </a:xfrm>
          <a:prstGeom prst="rect">
            <a:avLst/>
          </a:prstGeom>
          <a:solidFill>
            <a:schemeClr val="bg1">
              <a:lumMod val="8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307" name="Google Shape;307;p17"/>
          <p:cNvSpPr txBox="1"/>
          <p:nvPr/>
        </p:nvSpPr>
        <p:spPr>
          <a:xfrm>
            <a:off x="11923468" y="3164681"/>
            <a:ext cx="9961362" cy="7386638"/>
          </a:xfrm>
          <a:prstGeom prst="rect">
            <a:avLst/>
          </a:prstGeom>
          <a:noFill/>
          <a:ln>
            <a:noFill/>
          </a:ln>
        </p:spPr>
        <p:txBody>
          <a:bodyPr spcFirstLastPara="1" wrap="square" lIns="0" tIns="0" rIns="0" bIns="0" anchor="ctr" anchorCtr="0">
            <a:spAutoFit/>
          </a:bodyPr>
          <a:lstStyle/>
          <a:p>
            <a:pPr marR="0" lvl="0" algn="l" rtl="0">
              <a:lnSpc>
                <a:spcPct val="150000"/>
              </a:lnSpc>
              <a:spcBef>
                <a:spcPts val="0"/>
              </a:spcBef>
              <a:spcAft>
                <a:spcPts val="0"/>
              </a:spcAft>
              <a:buClr>
                <a:srgbClr val="595959"/>
              </a:buClr>
              <a:buSzPts val="2400"/>
            </a:pPr>
            <a:r>
              <a:rPr lang="en-US" sz="4000" b="0" i="1" u="none" strike="noStrike" cap="none" dirty="0">
                <a:solidFill>
                  <a:srgbClr val="595959"/>
                </a:solidFill>
                <a:latin typeface="+mj-lt"/>
                <a:ea typeface="Helvetica Neue"/>
                <a:cs typeface="Helvetica Neue"/>
                <a:sym typeface="Helvetica Neue"/>
              </a:rPr>
              <a:t>Incorporating these basic nutrition principles into your daily life can lead to significant health benefits. By adopting a functional nutrition approach, you're not just eating to fill a void; you're consciously choosing foods that heal, nourish, and optimize your health from the inside out.</a:t>
            </a:r>
            <a:endParaRPr lang="en-US" sz="2400" b="0" i="0" u="none" strike="noStrike" cap="none" dirty="0">
              <a:solidFill>
                <a:srgbClr val="595959"/>
              </a:solidFill>
              <a:latin typeface="+mj-lt"/>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5"/>
          <p:cNvPicPr preferRelativeResize="0">
            <a:picLocks noGrp="1"/>
          </p:cNvPicPr>
          <p:nvPr>
            <p:ph type="pic" idx="2"/>
          </p:nvPr>
        </p:nvPicPr>
        <p:blipFill>
          <a:blip r:embed="rId3"/>
          <a:srcRect t="16680" b="16680"/>
          <a:stretch/>
        </p:blipFill>
        <p:spPr>
          <a:prstGeom prst="rect">
            <a:avLst/>
          </a:prstGeom>
          <a:solidFill>
            <a:schemeClr val="lt1"/>
          </a:solidFill>
          <a:ln>
            <a:noFill/>
          </a:ln>
        </p:spPr>
      </p:pic>
      <p:sp>
        <p:nvSpPr>
          <p:cNvPr id="421" name="Google Shape;421;p25"/>
          <p:cNvSpPr/>
          <p:nvPr/>
        </p:nvSpPr>
        <p:spPr>
          <a:xfrm>
            <a:off x="5082633" y="1268612"/>
            <a:ext cx="11178776" cy="11178776"/>
          </a:xfrm>
          <a:prstGeom prst="rect">
            <a:avLst/>
          </a:prstGeom>
          <a:solidFill>
            <a:srgbClr val="DEE2E3">
              <a:alpha val="70196"/>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422" name="Google Shape;422;p25"/>
          <p:cNvSpPr txBox="1"/>
          <p:nvPr/>
        </p:nvSpPr>
        <p:spPr>
          <a:xfrm>
            <a:off x="5084021" y="5791200"/>
            <a:ext cx="11641879" cy="43088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0"/>
              <a:buFont typeface="Helvetica Neue"/>
              <a:buNone/>
            </a:pPr>
            <a:r>
              <a:rPr lang="en-US" sz="14000" b="0" i="0" u="none" strike="noStrike" cap="none" dirty="0">
                <a:solidFill>
                  <a:srgbClr val="000000"/>
                </a:solidFill>
                <a:latin typeface="Helvetica Neue"/>
                <a:ea typeface="Helvetica Neue"/>
                <a:cs typeface="Helvetica Neue"/>
                <a:sym typeface="Helvetica Neue"/>
              </a:rPr>
              <a:t>CULINARY ARTS</a:t>
            </a:r>
            <a:endParaRPr sz="14000" b="0" i="0" u="none" strike="noStrike" cap="none" dirty="0">
              <a:solidFill>
                <a:srgbClr val="000000"/>
              </a:solidFill>
              <a:latin typeface="Helvetica Neue"/>
              <a:ea typeface="Helvetica Neue"/>
              <a:cs typeface="Helvetica Neue"/>
              <a:sym typeface="Helvetica Neue"/>
            </a:endParaRPr>
          </a:p>
        </p:txBody>
      </p:sp>
      <p:sp>
        <p:nvSpPr>
          <p:cNvPr id="423" name="Google Shape;423;p25"/>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5AE1C92E-C9BB-6843-8B29-0C0DB7827AC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0001 CULINARY ARTS</a:t>
            </a:r>
            <a:endParaRPr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Person pouring milk"/>
          <p:cNvPicPr preferRelativeResize="0">
            <a:picLocks noGrp="1"/>
          </p:cNvPicPr>
          <p:nvPr>
            <p:ph type="pic" idx="2"/>
          </p:nvPr>
        </p:nvPicPr>
        <p:blipFill>
          <a:blip r:embed="rId3"/>
          <a:srcRect l="18126" r="18126"/>
          <a:stretch/>
        </p:blipFill>
        <p:spPr>
          <a:prstGeom prst="rect">
            <a:avLst/>
          </a:prstGeom>
          <a:solidFill>
            <a:schemeClr val="lt1"/>
          </a:solidFill>
          <a:ln>
            <a:noFill/>
          </a:ln>
        </p:spPr>
      </p:pic>
      <p:sp>
        <p:nvSpPr>
          <p:cNvPr id="95" name="Google Shape;95;p2"/>
          <p:cNvSpPr txBox="1"/>
          <p:nvPr/>
        </p:nvSpPr>
        <p:spPr>
          <a:xfrm>
            <a:off x="12374495" y="3708478"/>
            <a:ext cx="9271001" cy="107721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i="1" u="none" strike="noStrike" cap="none" dirty="0">
                <a:solidFill>
                  <a:srgbClr val="000000"/>
                </a:solidFill>
                <a:latin typeface="+mn-lt"/>
                <a:ea typeface="Helvetica Neue"/>
                <a:cs typeface="Helvetica Neue"/>
                <a:sym typeface="Helvetica Neue"/>
              </a:rPr>
              <a:t>Canaan Vibes LLC</a:t>
            </a:r>
            <a:endParaRPr i="1" dirty="0">
              <a:latin typeface="+mn-lt"/>
            </a:endParaRPr>
          </a:p>
        </p:txBody>
      </p:sp>
      <p:sp>
        <p:nvSpPr>
          <p:cNvPr id="96" name="Google Shape;96;p2"/>
          <p:cNvSpPr txBox="1"/>
          <p:nvPr/>
        </p:nvSpPr>
        <p:spPr>
          <a:xfrm>
            <a:off x="12374495" y="6292412"/>
            <a:ext cx="11339863" cy="560922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fervently advocates that we hold power to extend our lives, elevate our health, and amplify our happiness by embracing simple lifestyle modifications and nurturing our bodies with real, wholesome food.</a:t>
            </a:r>
            <a:endParaRPr dirty="0">
              <a:latin typeface="+mj-lt"/>
            </a:endParaRPr>
          </a:p>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stands at the forefront of health coaching and functional medicine, championing an integrated approach that concentrates on stress management, nurturing healthy sleep patterns, and leveraging the therapeutic power of food. This holistic method fosters longevity, energy, mental acuity, happiness, and a plethora of other health benefits.</a:t>
            </a:r>
            <a:br>
              <a:rPr lang="en-US" sz="2700" b="0" i="0" u="none" strike="noStrike" cap="none" dirty="0">
                <a:solidFill>
                  <a:srgbClr val="666666"/>
                </a:solidFill>
                <a:latin typeface="+mj-lt"/>
                <a:ea typeface="Arial"/>
                <a:cs typeface="Arial"/>
                <a:sym typeface="Arial"/>
              </a:rPr>
            </a:br>
            <a:r>
              <a:rPr lang="en-US" sz="2700" b="0" i="0" u="none" strike="noStrike" cap="none" dirty="0">
                <a:solidFill>
                  <a:srgbClr val="666666"/>
                </a:solidFill>
                <a:latin typeface="+mj-lt"/>
                <a:ea typeface="Arial"/>
                <a:cs typeface="Arial"/>
                <a:sym typeface="Arial"/>
              </a:rPr>
              <a:t>As an active practicing physician, Dr. Brown’s influence extends beyond the clinic. She is an internationally acclaimed figurehead, speaker, educator, and advocate in the realm of Functional Medicine, commanding respect and recognition for her insightful contributions.</a:t>
            </a:r>
            <a:endParaRPr dirty="0">
              <a:latin typeface="+mj-lt"/>
            </a:endParaRPr>
          </a:p>
        </p:txBody>
      </p:sp>
      <p:sp>
        <p:nvSpPr>
          <p:cNvPr id="98" name="Google Shape;98;p2"/>
          <p:cNvSpPr/>
          <p:nvPr/>
        </p:nvSpPr>
        <p:spPr>
          <a:xfrm>
            <a:off x="-1" y="0"/>
            <a:ext cx="3812184" cy="13716000"/>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99" name="Google Shape;99;p2"/>
          <p:cNvSpPr/>
          <p:nvPr/>
        </p:nvSpPr>
        <p:spPr>
          <a:xfrm>
            <a:off x="1016000" y="6650417"/>
            <a:ext cx="508000" cy="508001"/>
          </a:xfrm>
          <a:custGeom>
            <a:avLst/>
            <a:gdLst/>
            <a:ahLst/>
            <a:cxnLst/>
            <a:rect l="l" t="t" r="r" b="b"/>
            <a:pathLst>
              <a:path w="21600" h="21600" extrusionOk="0">
                <a:moveTo>
                  <a:pt x="10800" y="0"/>
                </a:moveTo>
                <a:cubicBezTo>
                  <a:pt x="8036" y="0"/>
                  <a:pt x="5266" y="1060"/>
                  <a:pt x="3158" y="3169"/>
                </a:cubicBezTo>
                <a:cubicBezTo>
                  <a:pt x="1049" y="5278"/>
                  <a:pt x="0" y="8036"/>
                  <a:pt x="0" y="10800"/>
                </a:cubicBezTo>
                <a:cubicBezTo>
                  <a:pt x="0" y="13564"/>
                  <a:pt x="1049" y="16334"/>
                  <a:pt x="3158" y="18442"/>
                </a:cubicBezTo>
                <a:cubicBezTo>
                  <a:pt x="5266" y="20551"/>
                  <a:pt x="8036" y="21600"/>
                  <a:pt x="10800" y="21600"/>
                </a:cubicBezTo>
                <a:cubicBezTo>
                  <a:pt x="13564" y="21600"/>
                  <a:pt x="16334" y="20551"/>
                  <a:pt x="18442" y="18442"/>
                </a:cubicBezTo>
                <a:cubicBezTo>
                  <a:pt x="20551" y="16334"/>
                  <a:pt x="21600" y="13564"/>
                  <a:pt x="21600" y="10800"/>
                </a:cubicBezTo>
                <a:cubicBezTo>
                  <a:pt x="21600" y="8036"/>
                  <a:pt x="20551" y="5278"/>
                  <a:pt x="18442" y="3169"/>
                </a:cubicBezTo>
                <a:cubicBezTo>
                  <a:pt x="16334" y="1060"/>
                  <a:pt x="13564" y="0"/>
                  <a:pt x="10800" y="0"/>
                </a:cubicBezTo>
                <a:close/>
                <a:moveTo>
                  <a:pt x="10800" y="1075"/>
                </a:moveTo>
                <a:cubicBezTo>
                  <a:pt x="13288" y="1075"/>
                  <a:pt x="15777" y="2026"/>
                  <a:pt x="17676" y="3924"/>
                </a:cubicBezTo>
                <a:cubicBezTo>
                  <a:pt x="21473" y="7721"/>
                  <a:pt x="21473" y="13879"/>
                  <a:pt x="17676" y="17676"/>
                </a:cubicBezTo>
                <a:cubicBezTo>
                  <a:pt x="13879" y="21473"/>
                  <a:pt x="7721" y="21473"/>
                  <a:pt x="3924" y="17676"/>
                </a:cubicBezTo>
                <a:cubicBezTo>
                  <a:pt x="127" y="13879"/>
                  <a:pt x="127" y="7721"/>
                  <a:pt x="3924" y="3924"/>
                </a:cubicBezTo>
                <a:cubicBezTo>
                  <a:pt x="5823" y="2026"/>
                  <a:pt x="8312" y="1075"/>
                  <a:pt x="10800" y="1075"/>
                </a:cubicBezTo>
                <a:close/>
                <a:moveTo>
                  <a:pt x="9919" y="5503"/>
                </a:moveTo>
                <a:cubicBezTo>
                  <a:pt x="8644" y="5503"/>
                  <a:pt x="8003" y="5505"/>
                  <a:pt x="7322" y="5720"/>
                </a:cubicBezTo>
                <a:cubicBezTo>
                  <a:pt x="6573" y="5993"/>
                  <a:pt x="5982" y="6573"/>
                  <a:pt x="5709" y="7322"/>
                </a:cubicBezTo>
                <a:cubicBezTo>
                  <a:pt x="5492" y="8007"/>
                  <a:pt x="5492" y="8649"/>
                  <a:pt x="5492" y="9919"/>
                </a:cubicBezTo>
                <a:lnTo>
                  <a:pt x="5492" y="11669"/>
                </a:lnTo>
                <a:cubicBezTo>
                  <a:pt x="5492" y="12959"/>
                  <a:pt x="5492" y="13605"/>
                  <a:pt x="5709" y="14289"/>
                </a:cubicBezTo>
                <a:cubicBezTo>
                  <a:pt x="5982" y="15039"/>
                  <a:pt x="6573" y="15618"/>
                  <a:pt x="7322" y="15891"/>
                </a:cubicBezTo>
                <a:cubicBezTo>
                  <a:pt x="8007" y="16108"/>
                  <a:pt x="8649" y="16120"/>
                  <a:pt x="9919" y="16120"/>
                </a:cubicBezTo>
                <a:lnTo>
                  <a:pt x="11658" y="16120"/>
                </a:lnTo>
                <a:cubicBezTo>
                  <a:pt x="12947" y="16120"/>
                  <a:pt x="13593" y="16108"/>
                  <a:pt x="14278" y="15891"/>
                </a:cubicBezTo>
                <a:cubicBezTo>
                  <a:pt x="15027" y="15618"/>
                  <a:pt x="15618" y="15039"/>
                  <a:pt x="15891" y="14289"/>
                </a:cubicBezTo>
                <a:cubicBezTo>
                  <a:pt x="16108" y="13605"/>
                  <a:pt x="16108" y="12962"/>
                  <a:pt x="16108" y="11692"/>
                </a:cubicBezTo>
                <a:lnTo>
                  <a:pt x="16108" y="9942"/>
                </a:lnTo>
                <a:cubicBezTo>
                  <a:pt x="16108" y="8653"/>
                  <a:pt x="16108" y="8007"/>
                  <a:pt x="15891" y="7322"/>
                </a:cubicBezTo>
                <a:cubicBezTo>
                  <a:pt x="15618" y="6573"/>
                  <a:pt x="15027" y="5993"/>
                  <a:pt x="14278" y="5720"/>
                </a:cubicBezTo>
                <a:cubicBezTo>
                  <a:pt x="13593" y="5503"/>
                  <a:pt x="12951" y="5503"/>
                  <a:pt x="11681" y="5503"/>
                </a:cubicBezTo>
                <a:lnTo>
                  <a:pt x="9942" y="5503"/>
                </a:lnTo>
                <a:lnTo>
                  <a:pt x="9919" y="5503"/>
                </a:lnTo>
                <a:close/>
                <a:moveTo>
                  <a:pt x="9553" y="6338"/>
                </a:moveTo>
                <a:lnTo>
                  <a:pt x="9564" y="6338"/>
                </a:lnTo>
                <a:lnTo>
                  <a:pt x="12047" y="6338"/>
                </a:lnTo>
                <a:cubicBezTo>
                  <a:pt x="12971" y="6338"/>
                  <a:pt x="13448" y="6340"/>
                  <a:pt x="13946" y="6498"/>
                </a:cubicBezTo>
                <a:cubicBezTo>
                  <a:pt x="14492" y="6697"/>
                  <a:pt x="14915" y="7120"/>
                  <a:pt x="15113" y="7665"/>
                </a:cubicBezTo>
                <a:cubicBezTo>
                  <a:pt x="15271" y="8164"/>
                  <a:pt x="15273" y="8637"/>
                  <a:pt x="15273" y="9576"/>
                </a:cubicBezTo>
                <a:lnTo>
                  <a:pt x="15273" y="12058"/>
                </a:lnTo>
                <a:cubicBezTo>
                  <a:pt x="15273" y="12983"/>
                  <a:pt x="15271" y="13448"/>
                  <a:pt x="15113" y="13946"/>
                </a:cubicBezTo>
                <a:cubicBezTo>
                  <a:pt x="14915" y="14492"/>
                  <a:pt x="14492" y="14926"/>
                  <a:pt x="13946" y="15125"/>
                </a:cubicBezTo>
                <a:cubicBezTo>
                  <a:pt x="13448" y="15283"/>
                  <a:pt x="12974" y="15273"/>
                  <a:pt x="12036" y="15273"/>
                </a:cubicBezTo>
                <a:lnTo>
                  <a:pt x="9553" y="15273"/>
                </a:lnTo>
                <a:cubicBezTo>
                  <a:pt x="8629" y="15273"/>
                  <a:pt x="8164" y="15283"/>
                  <a:pt x="7665" y="15125"/>
                </a:cubicBezTo>
                <a:cubicBezTo>
                  <a:pt x="7120" y="14926"/>
                  <a:pt x="6685" y="14492"/>
                  <a:pt x="6487" y="13946"/>
                </a:cubicBezTo>
                <a:cubicBezTo>
                  <a:pt x="6329" y="13448"/>
                  <a:pt x="6327" y="12974"/>
                  <a:pt x="6327" y="12036"/>
                </a:cubicBezTo>
                <a:lnTo>
                  <a:pt x="6327" y="9553"/>
                </a:lnTo>
                <a:cubicBezTo>
                  <a:pt x="6327" y="8629"/>
                  <a:pt x="6329" y="8164"/>
                  <a:pt x="6487" y="7665"/>
                </a:cubicBezTo>
                <a:cubicBezTo>
                  <a:pt x="6685" y="7120"/>
                  <a:pt x="7120" y="6697"/>
                  <a:pt x="7665" y="6498"/>
                </a:cubicBezTo>
                <a:cubicBezTo>
                  <a:pt x="8161" y="6341"/>
                  <a:pt x="8626" y="6338"/>
                  <a:pt x="9553" y="6338"/>
                </a:cubicBezTo>
                <a:close/>
                <a:moveTo>
                  <a:pt x="13534" y="7551"/>
                </a:moveTo>
                <a:cubicBezTo>
                  <a:pt x="13423" y="7551"/>
                  <a:pt x="13310" y="7592"/>
                  <a:pt x="13225" y="7677"/>
                </a:cubicBezTo>
                <a:cubicBezTo>
                  <a:pt x="13056" y="7846"/>
                  <a:pt x="13056" y="8125"/>
                  <a:pt x="13225" y="8294"/>
                </a:cubicBezTo>
                <a:cubicBezTo>
                  <a:pt x="13395" y="8464"/>
                  <a:pt x="13674" y="8464"/>
                  <a:pt x="13843" y="8294"/>
                </a:cubicBezTo>
                <a:cubicBezTo>
                  <a:pt x="14012" y="8125"/>
                  <a:pt x="14012" y="7846"/>
                  <a:pt x="13843" y="7677"/>
                </a:cubicBezTo>
                <a:cubicBezTo>
                  <a:pt x="13759" y="7592"/>
                  <a:pt x="13645" y="7551"/>
                  <a:pt x="13534" y="7551"/>
                </a:cubicBezTo>
                <a:close/>
                <a:moveTo>
                  <a:pt x="10800" y="8237"/>
                </a:moveTo>
                <a:cubicBezTo>
                  <a:pt x="10135" y="8237"/>
                  <a:pt x="9465" y="8485"/>
                  <a:pt x="8958" y="8992"/>
                </a:cubicBezTo>
                <a:cubicBezTo>
                  <a:pt x="7943" y="10007"/>
                  <a:pt x="7943" y="11661"/>
                  <a:pt x="8958" y="12676"/>
                </a:cubicBezTo>
                <a:cubicBezTo>
                  <a:pt x="9973" y="13691"/>
                  <a:pt x="11627" y="13691"/>
                  <a:pt x="12642" y="12676"/>
                </a:cubicBezTo>
                <a:cubicBezTo>
                  <a:pt x="13657" y="11661"/>
                  <a:pt x="13657" y="10007"/>
                  <a:pt x="12642" y="8992"/>
                </a:cubicBezTo>
                <a:cubicBezTo>
                  <a:pt x="12135" y="8485"/>
                  <a:pt x="11465" y="8237"/>
                  <a:pt x="10800" y="8237"/>
                </a:cubicBezTo>
                <a:close/>
                <a:moveTo>
                  <a:pt x="10800" y="9210"/>
                </a:moveTo>
                <a:cubicBezTo>
                  <a:pt x="11216" y="9210"/>
                  <a:pt x="11627" y="9373"/>
                  <a:pt x="11944" y="9690"/>
                </a:cubicBezTo>
                <a:cubicBezTo>
                  <a:pt x="12578" y="10324"/>
                  <a:pt x="12578" y="11356"/>
                  <a:pt x="11944" y="11990"/>
                </a:cubicBezTo>
                <a:cubicBezTo>
                  <a:pt x="11310" y="12624"/>
                  <a:pt x="10290" y="12624"/>
                  <a:pt x="9656" y="11990"/>
                </a:cubicBezTo>
                <a:cubicBezTo>
                  <a:pt x="9022" y="11356"/>
                  <a:pt x="9022" y="10324"/>
                  <a:pt x="9656" y="9690"/>
                </a:cubicBezTo>
                <a:cubicBezTo>
                  <a:pt x="9973" y="9373"/>
                  <a:pt x="10384" y="9210"/>
                  <a:pt x="10800" y="9210"/>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0" name="Google Shape;100;p2"/>
          <p:cNvSpPr/>
          <p:nvPr/>
        </p:nvSpPr>
        <p:spPr>
          <a:xfrm>
            <a:off x="1016000" y="7873693"/>
            <a:ext cx="508000" cy="507735"/>
          </a:xfrm>
          <a:custGeom>
            <a:avLst/>
            <a:gdLst/>
            <a:ahLst/>
            <a:cxnLst/>
            <a:rect l="l" t="t" r="r" b="b"/>
            <a:pathLst>
              <a:path w="21600" h="21600" extrusionOk="0">
                <a:moveTo>
                  <a:pt x="10794" y="0"/>
                </a:moveTo>
                <a:cubicBezTo>
                  <a:pt x="8028" y="0"/>
                  <a:pt x="5257" y="1048"/>
                  <a:pt x="3152" y="3154"/>
                </a:cubicBezTo>
                <a:cubicBezTo>
                  <a:pt x="1048" y="5259"/>
                  <a:pt x="0" y="8030"/>
                  <a:pt x="0" y="10800"/>
                </a:cubicBezTo>
                <a:cubicBezTo>
                  <a:pt x="0" y="13570"/>
                  <a:pt x="1048" y="16341"/>
                  <a:pt x="3152" y="18446"/>
                </a:cubicBezTo>
                <a:cubicBezTo>
                  <a:pt x="5257" y="20552"/>
                  <a:pt x="8014" y="21600"/>
                  <a:pt x="10772" y="21600"/>
                </a:cubicBezTo>
                <a:cubicBezTo>
                  <a:pt x="13529" y="21600"/>
                  <a:pt x="16296" y="20552"/>
                  <a:pt x="18437" y="18446"/>
                </a:cubicBezTo>
                <a:cubicBezTo>
                  <a:pt x="20541" y="16341"/>
                  <a:pt x="21600" y="13570"/>
                  <a:pt x="21600" y="10800"/>
                </a:cubicBezTo>
                <a:cubicBezTo>
                  <a:pt x="21600" y="8030"/>
                  <a:pt x="20541" y="5259"/>
                  <a:pt x="18437" y="3154"/>
                </a:cubicBezTo>
                <a:cubicBezTo>
                  <a:pt x="16332" y="1048"/>
                  <a:pt x="13561" y="0"/>
                  <a:pt x="10794" y="0"/>
                </a:cubicBezTo>
                <a:close/>
                <a:moveTo>
                  <a:pt x="10772" y="1021"/>
                </a:moveTo>
                <a:cubicBezTo>
                  <a:pt x="13275" y="1021"/>
                  <a:pt x="15788" y="1992"/>
                  <a:pt x="17711" y="3880"/>
                </a:cubicBezTo>
                <a:cubicBezTo>
                  <a:pt x="21521" y="7692"/>
                  <a:pt x="21521" y="13908"/>
                  <a:pt x="17711" y="17720"/>
                </a:cubicBezTo>
                <a:cubicBezTo>
                  <a:pt x="13901" y="21532"/>
                  <a:pt x="7688" y="21532"/>
                  <a:pt x="3878" y="17720"/>
                </a:cubicBezTo>
                <a:cubicBezTo>
                  <a:pt x="68" y="13908"/>
                  <a:pt x="68" y="7692"/>
                  <a:pt x="3878" y="3880"/>
                </a:cubicBezTo>
                <a:cubicBezTo>
                  <a:pt x="5765" y="1956"/>
                  <a:pt x="8268" y="1021"/>
                  <a:pt x="10772" y="1021"/>
                </a:cubicBezTo>
                <a:close/>
                <a:moveTo>
                  <a:pt x="11134" y="5525"/>
                </a:moveTo>
                <a:cubicBezTo>
                  <a:pt x="9683" y="5452"/>
                  <a:pt x="8332" y="5960"/>
                  <a:pt x="7279" y="6977"/>
                </a:cubicBezTo>
                <a:cubicBezTo>
                  <a:pt x="6227" y="7957"/>
                  <a:pt x="5692" y="9291"/>
                  <a:pt x="5692" y="10743"/>
                </a:cubicBezTo>
                <a:cubicBezTo>
                  <a:pt x="5692" y="11615"/>
                  <a:pt x="5905" y="12490"/>
                  <a:pt x="6304" y="13216"/>
                </a:cubicBezTo>
                <a:cubicBezTo>
                  <a:pt x="6304" y="13253"/>
                  <a:pt x="6338" y="13248"/>
                  <a:pt x="6338" y="13284"/>
                </a:cubicBezTo>
                <a:lnTo>
                  <a:pt x="5613" y="15724"/>
                </a:lnTo>
                <a:cubicBezTo>
                  <a:pt x="5576" y="15796"/>
                  <a:pt x="5619" y="15903"/>
                  <a:pt x="5692" y="15939"/>
                </a:cubicBezTo>
                <a:cubicBezTo>
                  <a:pt x="5728" y="15975"/>
                  <a:pt x="5801" y="16007"/>
                  <a:pt x="5873" y="16007"/>
                </a:cubicBezTo>
                <a:cubicBezTo>
                  <a:pt x="5910" y="16007"/>
                  <a:pt x="5905" y="16007"/>
                  <a:pt x="5941" y="16007"/>
                </a:cubicBezTo>
                <a:lnTo>
                  <a:pt x="8368" y="15281"/>
                </a:lnTo>
                <a:cubicBezTo>
                  <a:pt x="8731" y="15463"/>
                  <a:pt x="9103" y="15649"/>
                  <a:pt x="9502" y="15758"/>
                </a:cubicBezTo>
                <a:cubicBezTo>
                  <a:pt x="9973" y="15903"/>
                  <a:pt x="10436" y="15939"/>
                  <a:pt x="10908" y="15939"/>
                </a:cubicBezTo>
                <a:cubicBezTo>
                  <a:pt x="12359" y="15939"/>
                  <a:pt x="13668" y="15356"/>
                  <a:pt x="14683" y="14339"/>
                </a:cubicBezTo>
                <a:cubicBezTo>
                  <a:pt x="15627" y="13250"/>
                  <a:pt x="16139" y="11912"/>
                  <a:pt x="16067" y="10460"/>
                </a:cubicBezTo>
                <a:cubicBezTo>
                  <a:pt x="15958" y="7810"/>
                  <a:pt x="13783" y="5634"/>
                  <a:pt x="11134" y="5525"/>
                </a:cubicBezTo>
                <a:close/>
                <a:moveTo>
                  <a:pt x="11055" y="6285"/>
                </a:moveTo>
                <a:cubicBezTo>
                  <a:pt x="13305" y="6394"/>
                  <a:pt x="15153" y="8243"/>
                  <a:pt x="15262" y="10494"/>
                </a:cubicBezTo>
                <a:cubicBezTo>
                  <a:pt x="15334" y="11728"/>
                  <a:pt x="14908" y="12890"/>
                  <a:pt x="14037" y="13761"/>
                </a:cubicBezTo>
                <a:cubicBezTo>
                  <a:pt x="13203" y="14632"/>
                  <a:pt x="12037" y="15145"/>
                  <a:pt x="10840" y="15145"/>
                </a:cubicBezTo>
                <a:cubicBezTo>
                  <a:pt x="10441" y="15145"/>
                  <a:pt x="10001" y="15072"/>
                  <a:pt x="9638" y="14963"/>
                </a:cubicBezTo>
                <a:cubicBezTo>
                  <a:pt x="9275" y="14855"/>
                  <a:pt x="8912" y="14705"/>
                  <a:pt x="8549" y="14487"/>
                </a:cubicBezTo>
                <a:lnTo>
                  <a:pt x="8413" y="14419"/>
                </a:lnTo>
                <a:lnTo>
                  <a:pt x="6599" y="14963"/>
                </a:lnTo>
                <a:lnTo>
                  <a:pt x="7143" y="13284"/>
                </a:lnTo>
                <a:lnTo>
                  <a:pt x="7143" y="13103"/>
                </a:lnTo>
                <a:lnTo>
                  <a:pt x="7064" y="13001"/>
                </a:lnTo>
                <a:cubicBezTo>
                  <a:pt x="7028" y="12928"/>
                  <a:pt x="6998" y="12892"/>
                  <a:pt x="6962" y="12819"/>
                </a:cubicBezTo>
                <a:cubicBezTo>
                  <a:pt x="6599" y="12166"/>
                  <a:pt x="6418" y="11435"/>
                  <a:pt x="6418" y="10709"/>
                </a:cubicBezTo>
                <a:cubicBezTo>
                  <a:pt x="6418" y="9475"/>
                  <a:pt x="6883" y="8356"/>
                  <a:pt x="7790" y="7521"/>
                </a:cubicBezTo>
                <a:cubicBezTo>
                  <a:pt x="8660" y="6686"/>
                  <a:pt x="9821" y="6249"/>
                  <a:pt x="11055" y="6285"/>
                </a:cubicBezTo>
                <a:close/>
                <a:moveTo>
                  <a:pt x="9162" y="8055"/>
                </a:moveTo>
                <a:cubicBezTo>
                  <a:pt x="8581" y="8055"/>
                  <a:pt x="8141" y="8531"/>
                  <a:pt x="8141" y="9076"/>
                </a:cubicBezTo>
                <a:cubicBezTo>
                  <a:pt x="8141" y="9765"/>
                  <a:pt x="8327" y="10378"/>
                  <a:pt x="8617" y="10959"/>
                </a:cubicBezTo>
                <a:cubicBezTo>
                  <a:pt x="9125" y="11866"/>
                  <a:pt x="9958" y="12597"/>
                  <a:pt x="11010" y="12887"/>
                </a:cubicBezTo>
                <a:cubicBezTo>
                  <a:pt x="11373" y="12996"/>
                  <a:pt x="11735" y="13024"/>
                  <a:pt x="12098" y="13024"/>
                </a:cubicBezTo>
                <a:cubicBezTo>
                  <a:pt x="12643" y="13024"/>
                  <a:pt x="13073" y="12592"/>
                  <a:pt x="13073" y="12048"/>
                </a:cubicBezTo>
                <a:cubicBezTo>
                  <a:pt x="13073" y="12012"/>
                  <a:pt x="13073" y="11937"/>
                  <a:pt x="13073" y="11900"/>
                </a:cubicBezTo>
                <a:cubicBezTo>
                  <a:pt x="13073" y="11828"/>
                  <a:pt x="13076" y="11792"/>
                  <a:pt x="13039" y="11719"/>
                </a:cubicBezTo>
                <a:lnTo>
                  <a:pt x="11441" y="11356"/>
                </a:lnTo>
                <a:cubicBezTo>
                  <a:pt x="11404" y="11356"/>
                  <a:pt x="11373" y="11354"/>
                  <a:pt x="11373" y="11390"/>
                </a:cubicBezTo>
                <a:lnTo>
                  <a:pt x="11157" y="11832"/>
                </a:lnTo>
                <a:cubicBezTo>
                  <a:pt x="11121" y="11869"/>
                  <a:pt x="11080" y="11866"/>
                  <a:pt x="11044" y="11866"/>
                </a:cubicBezTo>
                <a:cubicBezTo>
                  <a:pt x="10246" y="11576"/>
                  <a:pt x="9588" y="10918"/>
                  <a:pt x="9298" y="10119"/>
                </a:cubicBezTo>
                <a:cubicBezTo>
                  <a:pt x="9298" y="10083"/>
                  <a:pt x="9307" y="10054"/>
                  <a:pt x="9343" y="10017"/>
                </a:cubicBezTo>
                <a:lnTo>
                  <a:pt x="9808" y="9756"/>
                </a:lnTo>
                <a:cubicBezTo>
                  <a:pt x="9844" y="9756"/>
                  <a:pt x="9842" y="9725"/>
                  <a:pt x="9842" y="9688"/>
                </a:cubicBezTo>
                <a:lnTo>
                  <a:pt x="9479" y="8089"/>
                </a:lnTo>
                <a:cubicBezTo>
                  <a:pt x="9443" y="8089"/>
                  <a:pt x="9379" y="8055"/>
                  <a:pt x="9343" y="8055"/>
                </a:cubicBezTo>
                <a:cubicBezTo>
                  <a:pt x="9270" y="8055"/>
                  <a:pt x="9234" y="8055"/>
                  <a:pt x="9162" y="8055"/>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1" name="Google Shape;101;p2"/>
          <p:cNvSpPr/>
          <p:nvPr/>
        </p:nvSpPr>
        <p:spPr>
          <a:xfrm>
            <a:off x="1016000" y="9097026"/>
            <a:ext cx="508000" cy="507732"/>
          </a:xfrm>
          <a:custGeom>
            <a:avLst/>
            <a:gdLst/>
            <a:ahLst/>
            <a:cxnLst/>
            <a:rect l="l" t="t" r="r" b="b"/>
            <a:pathLst>
              <a:path w="21600" h="21600" extrusionOk="0">
                <a:moveTo>
                  <a:pt x="10800" y="0"/>
                </a:moveTo>
                <a:cubicBezTo>
                  <a:pt x="8030" y="0"/>
                  <a:pt x="5257" y="1052"/>
                  <a:pt x="3154" y="3156"/>
                </a:cubicBezTo>
                <a:cubicBezTo>
                  <a:pt x="1051" y="5260"/>
                  <a:pt x="0" y="8033"/>
                  <a:pt x="0" y="10806"/>
                </a:cubicBezTo>
                <a:cubicBezTo>
                  <a:pt x="0" y="13579"/>
                  <a:pt x="1051" y="16352"/>
                  <a:pt x="3154" y="18455"/>
                </a:cubicBezTo>
                <a:cubicBezTo>
                  <a:pt x="5275" y="20541"/>
                  <a:pt x="8021" y="21600"/>
                  <a:pt x="10800" y="21600"/>
                </a:cubicBezTo>
                <a:cubicBezTo>
                  <a:pt x="13579" y="21600"/>
                  <a:pt x="16361" y="20541"/>
                  <a:pt x="18446" y="18455"/>
                </a:cubicBezTo>
                <a:cubicBezTo>
                  <a:pt x="20549" y="16352"/>
                  <a:pt x="21600" y="13579"/>
                  <a:pt x="21600" y="10806"/>
                </a:cubicBezTo>
                <a:cubicBezTo>
                  <a:pt x="21600" y="8033"/>
                  <a:pt x="20549" y="5260"/>
                  <a:pt x="18446" y="3156"/>
                </a:cubicBezTo>
                <a:cubicBezTo>
                  <a:pt x="16343" y="1052"/>
                  <a:pt x="13570" y="0"/>
                  <a:pt x="10800" y="0"/>
                </a:cubicBezTo>
                <a:close/>
                <a:moveTo>
                  <a:pt x="10800" y="995"/>
                </a:moveTo>
                <a:cubicBezTo>
                  <a:pt x="13323" y="995"/>
                  <a:pt x="15849" y="1951"/>
                  <a:pt x="17714" y="3853"/>
                </a:cubicBezTo>
                <a:cubicBezTo>
                  <a:pt x="21518" y="7659"/>
                  <a:pt x="21518" y="13872"/>
                  <a:pt x="17714" y="17678"/>
                </a:cubicBezTo>
                <a:cubicBezTo>
                  <a:pt x="13911" y="21483"/>
                  <a:pt x="7689" y="21483"/>
                  <a:pt x="3886" y="17678"/>
                </a:cubicBezTo>
                <a:cubicBezTo>
                  <a:pt x="82" y="13873"/>
                  <a:pt x="82" y="7659"/>
                  <a:pt x="3886" y="3853"/>
                </a:cubicBezTo>
                <a:cubicBezTo>
                  <a:pt x="5787" y="1951"/>
                  <a:pt x="8277" y="995"/>
                  <a:pt x="10800" y="995"/>
                </a:cubicBezTo>
                <a:close/>
                <a:moveTo>
                  <a:pt x="10857" y="5557"/>
                </a:moveTo>
                <a:cubicBezTo>
                  <a:pt x="8407" y="5557"/>
                  <a:pt x="6839" y="7460"/>
                  <a:pt x="6766" y="9216"/>
                </a:cubicBezTo>
                <a:cubicBezTo>
                  <a:pt x="6693" y="10277"/>
                  <a:pt x="7095" y="11233"/>
                  <a:pt x="7863" y="11526"/>
                </a:cubicBezTo>
                <a:cubicBezTo>
                  <a:pt x="7899" y="11563"/>
                  <a:pt x="8002" y="11599"/>
                  <a:pt x="8149" y="11526"/>
                </a:cubicBezTo>
                <a:cubicBezTo>
                  <a:pt x="8222" y="11453"/>
                  <a:pt x="8295" y="11041"/>
                  <a:pt x="8331" y="10931"/>
                </a:cubicBezTo>
                <a:cubicBezTo>
                  <a:pt x="8368" y="10785"/>
                  <a:pt x="8338" y="10675"/>
                  <a:pt x="8229" y="10566"/>
                </a:cubicBezTo>
                <a:cubicBezTo>
                  <a:pt x="7973" y="10273"/>
                  <a:pt x="7863" y="9948"/>
                  <a:pt x="7863" y="9399"/>
                </a:cubicBezTo>
                <a:cubicBezTo>
                  <a:pt x="7863" y="7862"/>
                  <a:pt x="9179" y="6440"/>
                  <a:pt x="10971" y="6586"/>
                </a:cubicBezTo>
                <a:cubicBezTo>
                  <a:pt x="12581" y="6696"/>
                  <a:pt x="13314" y="7602"/>
                  <a:pt x="13314" y="8919"/>
                </a:cubicBezTo>
                <a:cubicBezTo>
                  <a:pt x="13278" y="10529"/>
                  <a:pt x="12619" y="12029"/>
                  <a:pt x="11486" y="12029"/>
                </a:cubicBezTo>
                <a:cubicBezTo>
                  <a:pt x="11010" y="12029"/>
                  <a:pt x="10718" y="11887"/>
                  <a:pt x="10571" y="11595"/>
                </a:cubicBezTo>
                <a:cubicBezTo>
                  <a:pt x="10462" y="11375"/>
                  <a:pt x="10421" y="11119"/>
                  <a:pt x="10457" y="10863"/>
                </a:cubicBezTo>
                <a:cubicBezTo>
                  <a:pt x="10567" y="10168"/>
                  <a:pt x="11045" y="9395"/>
                  <a:pt x="10971" y="8736"/>
                </a:cubicBezTo>
                <a:cubicBezTo>
                  <a:pt x="10935" y="8260"/>
                  <a:pt x="10754" y="7901"/>
                  <a:pt x="10206" y="7901"/>
                </a:cubicBezTo>
                <a:cubicBezTo>
                  <a:pt x="9547" y="7901"/>
                  <a:pt x="8955" y="8446"/>
                  <a:pt x="9029" y="9434"/>
                </a:cubicBezTo>
                <a:cubicBezTo>
                  <a:pt x="9029" y="9690"/>
                  <a:pt x="9102" y="10092"/>
                  <a:pt x="9211" y="10348"/>
                </a:cubicBezTo>
                <a:cubicBezTo>
                  <a:pt x="9248" y="10568"/>
                  <a:pt x="9182" y="10607"/>
                  <a:pt x="9109" y="10863"/>
                </a:cubicBezTo>
                <a:cubicBezTo>
                  <a:pt x="8926" y="11668"/>
                  <a:pt x="8519" y="13310"/>
                  <a:pt x="8446" y="13676"/>
                </a:cubicBezTo>
                <a:cubicBezTo>
                  <a:pt x="8226" y="14664"/>
                  <a:pt x="8409" y="15876"/>
                  <a:pt x="8446" y="15986"/>
                </a:cubicBezTo>
                <a:cubicBezTo>
                  <a:pt x="8446" y="16059"/>
                  <a:pt x="8558" y="16056"/>
                  <a:pt x="8594" y="16020"/>
                </a:cubicBezTo>
                <a:cubicBezTo>
                  <a:pt x="8667" y="15947"/>
                  <a:pt x="9435" y="14993"/>
                  <a:pt x="9691" y="14042"/>
                </a:cubicBezTo>
                <a:cubicBezTo>
                  <a:pt x="9765" y="13786"/>
                  <a:pt x="10126" y="12361"/>
                  <a:pt x="10126" y="12361"/>
                </a:cubicBezTo>
                <a:cubicBezTo>
                  <a:pt x="10455" y="12800"/>
                  <a:pt x="11045" y="13093"/>
                  <a:pt x="11703" y="13093"/>
                </a:cubicBezTo>
                <a:cubicBezTo>
                  <a:pt x="13714" y="13056"/>
                  <a:pt x="14846" y="11297"/>
                  <a:pt x="14846" y="8919"/>
                </a:cubicBezTo>
                <a:cubicBezTo>
                  <a:pt x="14846" y="7126"/>
                  <a:pt x="13307" y="5557"/>
                  <a:pt x="10857" y="5557"/>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2" name="Google Shape;102;p2"/>
          <p:cNvSpPr txBox="1"/>
          <p:nvPr/>
        </p:nvSpPr>
        <p:spPr>
          <a:xfrm>
            <a:off x="509365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Health</a:t>
            </a:r>
            <a:endParaRPr sz="2200" b="0" i="0" u="none" strike="noStrike" cap="none" dirty="0">
              <a:solidFill>
                <a:srgbClr val="000000"/>
              </a:solidFill>
              <a:latin typeface="+mn-lt"/>
              <a:ea typeface="Helvetica Neue"/>
              <a:cs typeface="Helvetica Neue"/>
              <a:sym typeface="Helvetica Neue"/>
            </a:endParaRPr>
          </a:p>
        </p:txBody>
      </p:sp>
      <p:sp>
        <p:nvSpPr>
          <p:cNvPr id="103" name="Google Shape;103;p2"/>
          <p:cNvSpPr txBox="1"/>
          <p:nvPr/>
        </p:nvSpPr>
        <p:spPr>
          <a:xfrm>
            <a:off x="983449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Happiness</a:t>
            </a:r>
            <a:endParaRPr sz="2200" b="0" i="0" u="none" strike="noStrike" cap="none" dirty="0">
              <a:solidFill>
                <a:srgbClr val="000000"/>
              </a:solidFill>
              <a:latin typeface="+mn-lt"/>
              <a:ea typeface="Helvetica Neue"/>
              <a:cs typeface="Helvetica Neue"/>
              <a:sym typeface="Helvetica Neue"/>
            </a:endParaRPr>
          </a:p>
        </p:txBody>
      </p:sp>
      <p:sp>
        <p:nvSpPr>
          <p:cNvPr id="104" name="Google Shape;104;p2"/>
          <p:cNvSpPr txBox="1"/>
          <p:nvPr/>
        </p:nvSpPr>
        <p:spPr>
          <a:xfrm>
            <a:off x="14575333"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Community</a:t>
            </a:r>
            <a:endParaRPr sz="2200" b="0" i="0" u="none" strike="noStrike" cap="none" dirty="0">
              <a:solidFill>
                <a:srgbClr val="000000"/>
              </a:solidFill>
              <a:latin typeface="+mn-lt"/>
              <a:ea typeface="Helvetica Neue"/>
              <a:cs typeface="Helvetica Neue"/>
              <a:sym typeface="Helvetica Neue"/>
            </a:endParaRPr>
          </a:p>
        </p:txBody>
      </p:sp>
      <p:sp>
        <p:nvSpPr>
          <p:cNvPr id="105" name="Google Shape;105;p2"/>
          <p:cNvSpPr txBox="1"/>
          <p:nvPr/>
        </p:nvSpPr>
        <p:spPr>
          <a:xfrm>
            <a:off x="19316172"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Private Practice</a:t>
            </a:r>
            <a:endParaRPr sz="2200" b="0" i="0" u="none" strike="noStrike" cap="none" dirty="0">
              <a:solidFill>
                <a:srgbClr val="000000"/>
              </a:solidFill>
              <a:latin typeface="+mn-lt"/>
              <a:ea typeface="Helvetica Neue"/>
              <a:cs typeface="Helvetica Neue"/>
              <a:sym typeface="Helvetica Neue"/>
            </a:endParaRPr>
          </a:p>
        </p:txBody>
      </p:sp>
      <p:sp>
        <p:nvSpPr>
          <p:cNvPr id="106" name="Google Shape;106;p2"/>
          <p:cNvSpPr/>
          <p:nvPr/>
        </p:nvSpPr>
        <p:spPr>
          <a:xfrm>
            <a:off x="8416574"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7" name="Google Shape;107;p2"/>
          <p:cNvSpPr/>
          <p:nvPr/>
        </p:nvSpPr>
        <p:spPr>
          <a:xfrm>
            <a:off x="1315741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8" name="Google Shape;108;p2"/>
          <p:cNvSpPr/>
          <p:nvPr/>
        </p:nvSpPr>
        <p:spPr>
          <a:xfrm>
            <a:off x="1789825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6" name="Picture 15">
            <a:extLst>
              <a:ext uri="{FF2B5EF4-FFF2-40B4-BE49-F238E27FC236}">
                <a16:creationId xmlns:a16="http://schemas.microsoft.com/office/drawing/2014/main" id="{4C1EFA20-61FF-4118-A84E-0159677DE96D}"/>
              </a:ext>
            </a:extLst>
          </p:cNvPr>
          <p:cNvPicPr>
            <a:picLocks noChangeAspect="1"/>
          </p:cNvPicPr>
          <p:nvPr/>
        </p:nvPicPr>
        <p:blipFill>
          <a:blip r:embed="rId4"/>
          <a:stretch>
            <a:fillRect/>
          </a:stretch>
        </p:blipFill>
        <p:spPr>
          <a:xfrm>
            <a:off x="748937" y="591170"/>
            <a:ext cx="3063246" cy="28590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39" name="Google Shape;139;p4"/>
          <p:cNvSpPr txBox="1"/>
          <p:nvPr/>
        </p:nvSpPr>
        <p:spPr>
          <a:xfrm>
            <a:off x="6599287"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01</a:t>
            </a:r>
            <a:endParaRPr sz="7000" b="0" i="0" u="none" strike="noStrike" cap="none" dirty="0">
              <a:solidFill>
                <a:srgbClr val="000000"/>
              </a:solidFill>
              <a:latin typeface="+mn-lt"/>
              <a:ea typeface="Helvetica Neue"/>
              <a:cs typeface="Helvetica Neue"/>
              <a:sym typeface="Helvetica Neue"/>
            </a:endParaRPr>
          </a:p>
        </p:txBody>
      </p:sp>
      <p:sp>
        <p:nvSpPr>
          <p:cNvPr id="140" name="Google Shape;140;p4"/>
          <p:cNvSpPr txBox="1"/>
          <p:nvPr/>
        </p:nvSpPr>
        <p:spPr>
          <a:xfrm>
            <a:off x="6599287"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ea typeface="Helvetica Neue"/>
                <a:cs typeface="Helvetica Neue"/>
                <a:sym typeface="Helvetica Neue"/>
              </a:rPr>
              <a:t>STARTING</a:t>
            </a:r>
            <a:endParaRPr sz="2700" b="0" i="0" u="none" strike="noStrike" cap="none" dirty="0">
              <a:solidFill>
                <a:srgbClr val="000000"/>
              </a:solidFill>
              <a:latin typeface="+mn-lt"/>
              <a:ea typeface="Helvetica Neue"/>
              <a:cs typeface="Helvetica Neue"/>
              <a:sym typeface="Helvetica Neue"/>
            </a:endParaRPr>
          </a:p>
        </p:txBody>
      </p:sp>
      <p:sp>
        <p:nvSpPr>
          <p:cNvPr id="141" name="Google Shape;141;p4"/>
          <p:cNvSpPr txBox="1"/>
          <p:nvPr/>
        </p:nvSpPr>
        <p:spPr>
          <a:xfrm>
            <a:off x="10641852"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02</a:t>
            </a:r>
            <a:endParaRPr sz="7000" b="0" i="0" u="none" strike="noStrike" cap="none" dirty="0">
              <a:solidFill>
                <a:srgbClr val="000000"/>
              </a:solidFill>
              <a:latin typeface="+mn-lt"/>
              <a:ea typeface="Helvetica Neue"/>
              <a:cs typeface="Helvetica Neue"/>
              <a:sym typeface="Helvetica Neue"/>
            </a:endParaRPr>
          </a:p>
        </p:txBody>
      </p:sp>
      <p:sp>
        <p:nvSpPr>
          <p:cNvPr id="142" name="Google Shape;142;p4"/>
          <p:cNvSpPr txBox="1"/>
          <p:nvPr/>
        </p:nvSpPr>
        <p:spPr>
          <a:xfrm>
            <a:off x="10641852"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MODULE OVERVIEW</a:t>
            </a:r>
            <a:endParaRPr sz="2700" b="0" i="0" u="none" strike="noStrike" cap="none" dirty="0">
              <a:solidFill>
                <a:srgbClr val="000000"/>
              </a:solidFill>
              <a:latin typeface="+mn-lt"/>
              <a:ea typeface="Helvetica Neue"/>
              <a:cs typeface="Helvetica Neue"/>
              <a:sym typeface="Helvetica Neue"/>
            </a:endParaRPr>
          </a:p>
        </p:txBody>
      </p:sp>
      <p:sp>
        <p:nvSpPr>
          <p:cNvPr id="143" name="Google Shape;143;p4"/>
          <p:cNvSpPr txBox="1"/>
          <p:nvPr/>
        </p:nvSpPr>
        <p:spPr>
          <a:xfrm>
            <a:off x="14684415"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03</a:t>
            </a:r>
            <a:endParaRPr sz="7000" b="0" i="0" u="none" strike="noStrike" cap="none" dirty="0">
              <a:solidFill>
                <a:srgbClr val="000000"/>
              </a:solidFill>
              <a:latin typeface="+mn-lt"/>
              <a:ea typeface="Helvetica Neue"/>
              <a:cs typeface="Helvetica Neue"/>
              <a:sym typeface="Helvetica Neue"/>
            </a:endParaRPr>
          </a:p>
        </p:txBody>
      </p:sp>
      <p:sp>
        <p:nvSpPr>
          <p:cNvPr id="144" name="Google Shape;144;p4"/>
          <p:cNvSpPr txBox="1"/>
          <p:nvPr/>
        </p:nvSpPr>
        <p:spPr>
          <a:xfrm>
            <a:off x="14684415"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BASIC NUTRITION PRINCIPLES</a:t>
            </a:r>
            <a:endParaRPr sz="2700" b="0" i="0" u="none" strike="noStrike" cap="none" dirty="0">
              <a:solidFill>
                <a:srgbClr val="000000"/>
              </a:solidFill>
              <a:latin typeface="+mn-lt"/>
              <a:ea typeface="Helvetica Neue"/>
              <a:cs typeface="Helvetica Neue"/>
              <a:sym typeface="Helvetica Neue"/>
            </a:endParaRPr>
          </a:p>
        </p:txBody>
      </p:sp>
      <p:sp>
        <p:nvSpPr>
          <p:cNvPr id="145" name="Google Shape;145;p4"/>
          <p:cNvSpPr txBox="1"/>
          <p:nvPr/>
        </p:nvSpPr>
        <p:spPr>
          <a:xfrm>
            <a:off x="18726980"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04</a:t>
            </a:r>
            <a:endParaRPr sz="7000" b="0" i="0" u="none" strike="noStrike" cap="none" dirty="0">
              <a:solidFill>
                <a:srgbClr val="000000"/>
              </a:solidFill>
              <a:latin typeface="+mn-lt"/>
              <a:ea typeface="Helvetica Neue"/>
              <a:cs typeface="Helvetica Neue"/>
              <a:sym typeface="Helvetica Neue"/>
            </a:endParaRPr>
          </a:p>
        </p:txBody>
      </p:sp>
      <p:sp>
        <p:nvSpPr>
          <p:cNvPr id="146" name="Google Shape;146;p4"/>
          <p:cNvSpPr txBox="1"/>
          <p:nvPr/>
        </p:nvSpPr>
        <p:spPr>
          <a:xfrm>
            <a:off x="18726980" y="4248070"/>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EAT WHOLE, UNPROCESSED FOODS</a:t>
            </a:r>
            <a:endParaRPr dirty="0">
              <a:latin typeface="+mn-lt"/>
            </a:endParaRPr>
          </a:p>
        </p:txBody>
      </p:sp>
      <p:sp>
        <p:nvSpPr>
          <p:cNvPr id="147" name="Google Shape;147;p4"/>
          <p:cNvSpPr txBox="1"/>
          <p:nvPr/>
        </p:nvSpPr>
        <p:spPr>
          <a:xfrm>
            <a:off x="6599287"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05</a:t>
            </a:r>
            <a:endParaRPr sz="7000" b="0" i="0" u="none" strike="noStrike" cap="none" dirty="0">
              <a:solidFill>
                <a:srgbClr val="000000"/>
              </a:solidFill>
              <a:latin typeface="+mn-lt"/>
              <a:ea typeface="Helvetica Neue"/>
              <a:cs typeface="Helvetica Neue"/>
              <a:sym typeface="Helvetica Neue"/>
            </a:endParaRPr>
          </a:p>
        </p:txBody>
      </p:sp>
      <p:sp>
        <p:nvSpPr>
          <p:cNvPr id="148" name="Google Shape;148;p4"/>
          <p:cNvSpPr txBox="1"/>
          <p:nvPr/>
        </p:nvSpPr>
        <p:spPr>
          <a:xfrm>
            <a:off x="6599287" y="7520259"/>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PRIORITIZE GUT HEALTH</a:t>
            </a:r>
            <a:endParaRPr dirty="0">
              <a:latin typeface="+mn-lt"/>
            </a:endParaRPr>
          </a:p>
        </p:txBody>
      </p:sp>
      <p:sp>
        <p:nvSpPr>
          <p:cNvPr id="149" name="Google Shape;149;p4"/>
          <p:cNvSpPr txBox="1"/>
          <p:nvPr/>
        </p:nvSpPr>
        <p:spPr>
          <a:xfrm>
            <a:off x="10641852"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06</a:t>
            </a:r>
            <a:endParaRPr sz="7000" b="0" i="0" u="none" strike="noStrike" cap="none" dirty="0">
              <a:solidFill>
                <a:srgbClr val="000000"/>
              </a:solidFill>
              <a:latin typeface="+mn-lt"/>
              <a:ea typeface="Helvetica Neue"/>
              <a:cs typeface="Helvetica Neue"/>
              <a:sym typeface="Helvetica Neue"/>
            </a:endParaRPr>
          </a:p>
        </p:txBody>
      </p:sp>
      <p:sp>
        <p:nvSpPr>
          <p:cNvPr id="150" name="Google Shape;150;p4"/>
          <p:cNvSpPr txBox="1"/>
          <p:nvPr/>
        </p:nvSpPr>
        <p:spPr>
          <a:xfrm>
            <a:off x="10641852" y="7520259"/>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FOCUS ON NUTRIENT DENSITY</a:t>
            </a:r>
            <a:endParaRPr dirty="0">
              <a:latin typeface="+mn-lt"/>
            </a:endParaRPr>
          </a:p>
        </p:txBody>
      </p:sp>
      <p:sp>
        <p:nvSpPr>
          <p:cNvPr id="151" name="Google Shape;151;p4"/>
          <p:cNvSpPr txBox="1"/>
          <p:nvPr/>
        </p:nvSpPr>
        <p:spPr>
          <a:xfrm>
            <a:off x="14684415"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07</a:t>
            </a:r>
            <a:endParaRPr sz="7000" b="0" i="0" u="none" strike="noStrike" cap="none" dirty="0">
              <a:solidFill>
                <a:srgbClr val="000000"/>
              </a:solidFill>
              <a:latin typeface="+mn-lt"/>
              <a:ea typeface="Helvetica Neue"/>
              <a:cs typeface="Helvetica Neue"/>
              <a:sym typeface="Helvetica Neue"/>
            </a:endParaRPr>
          </a:p>
        </p:txBody>
      </p:sp>
      <p:sp>
        <p:nvSpPr>
          <p:cNvPr id="152" name="Google Shape;152;p4"/>
          <p:cNvSpPr txBox="1"/>
          <p:nvPr/>
        </p:nvSpPr>
        <p:spPr>
          <a:xfrm>
            <a:off x="14684415" y="7520259"/>
            <a:ext cx="3384924"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BALANCE MACRONUTRIENTS</a:t>
            </a:r>
            <a:endParaRPr dirty="0">
              <a:latin typeface="+mn-lt"/>
            </a:endParaRPr>
          </a:p>
        </p:txBody>
      </p:sp>
      <p:sp>
        <p:nvSpPr>
          <p:cNvPr id="153" name="Google Shape;153;p4"/>
          <p:cNvSpPr txBox="1"/>
          <p:nvPr/>
        </p:nvSpPr>
        <p:spPr>
          <a:xfrm>
            <a:off x="18726980"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08</a:t>
            </a:r>
            <a:endParaRPr sz="7000" b="0" i="0" u="none" strike="noStrike" cap="none" dirty="0">
              <a:solidFill>
                <a:srgbClr val="000000"/>
              </a:solidFill>
              <a:latin typeface="+mn-lt"/>
              <a:ea typeface="Helvetica Neue"/>
              <a:cs typeface="Helvetica Neue"/>
              <a:sym typeface="Helvetica Neue"/>
            </a:endParaRPr>
          </a:p>
        </p:txBody>
      </p:sp>
      <p:sp>
        <p:nvSpPr>
          <p:cNvPr id="154" name="Google Shape;154;p4"/>
          <p:cNvSpPr txBox="1"/>
          <p:nvPr/>
        </p:nvSpPr>
        <p:spPr>
          <a:xfrm>
            <a:off x="18726980" y="7520259"/>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MANAGE INFLAMMATION THROUGH DIET</a:t>
            </a:r>
            <a:endParaRPr dirty="0">
              <a:latin typeface="+mn-lt"/>
            </a:endParaRPr>
          </a:p>
        </p:txBody>
      </p:sp>
      <p:sp>
        <p:nvSpPr>
          <p:cNvPr id="155" name="Google Shape;155;p4"/>
          <p:cNvSpPr txBox="1"/>
          <p:nvPr/>
        </p:nvSpPr>
        <p:spPr>
          <a:xfrm>
            <a:off x="6599287"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09</a:t>
            </a:r>
            <a:endParaRPr sz="7000" b="0" i="0" u="none" strike="noStrike" cap="none" dirty="0">
              <a:solidFill>
                <a:srgbClr val="000000"/>
              </a:solidFill>
              <a:latin typeface="+mn-lt"/>
              <a:ea typeface="Helvetica Neue"/>
              <a:cs typeface="Helvetica Neue"/>
              <a:sym typeface="Helvetica Neue"/>
            </a:endParaRPr>
          </a:p>
        </p:txBody>
      </p:sp>
      <p:sp>
        <p:nvSpPr>
          <p:cNvPr id="156" name="Google Shape;156;p4"/>
          <p:cNvSpPr txBox="1"/>
          <p:nvPr/>
        </p:nvSpPr>
        <p:spPr>
          <a:xfrm>
            <a:off x="6599287" y="10792448"/>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SUPPORT DETOXIFICATION PROCESSES</a:t>
            </a:r>
          </a:p>
        </p:txBody>
      </p:sp>
      <p:sp>
        <p:nvSpPr>
          <p:cNvPr id="157" name="Google Shape;157;p4"/>
          <p:cNvSpPr txBox="1"/>
          <p:nvPr/>
        </p:nvSpPr>
        <p:spPr>
          <a:xfrm>
            <a:off x="10641852"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10</a:t>
            </a:r>
            <a:endParaRPr sz="7000" b="0" i="0" u="none" strike="noStrike" cap="none" dirty="0">
              <a:solidFill>
                <a:srgbClr val="000000"/>
              </a:solidFill>
              <a:latin typeface="+mn-lt"/>
              <a:ea typeface="Helvetica Neue"/>
              <a:cs typeface="Helvetica Neue"/>
              <a:sym typeface="Helvetica Neue"/>
            </a:endParaRPr>
          </a:p>
        </p:txBody>
      </p:sp>
      <p:sp>
        <p:nvSpPr>
          <p:cNvPr id="158" name="Google Shape;158;p4"/>
          <p:cNvSpPr txBox="1"/>
          <p:nvPr/>
        </p:nvSpPr>
        <p:spPr>
          <a:xfrm>
            <a:off x="10641852" y="10792448"/>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ADAPT TO INDIVIDUAL NEEDS</a:t>
            </a:r>
            <a:endParaRPr dirty="0">
              <a:latin typeface="+mn-lt"/>
            </a:endParaRPr>
          </a:p>
        </p:txBody>
      </p:sp>
      <p:sp>
        <p:nvSpPr>
          <p:cNvPr id="159" name="Google Shape;159;p4"/>
          <p:cNvSpPr/>
          <p:nvPr/>
        </p:nvSpPr>
        <p:spPr>
          <a:xfrm>
            <a:off x="7869287"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0" name="Google Shape;160;p4"/>
          <p:cNvSpPr/>
          <p:nvPr/>
        </p:nvSpPr>
        <p:spPr>
          <a:xfrm>
            <a:off x="11911852"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1" name="Google Shape;161;p4"/>
          <p:cNvSpPr/>
          <p:nvPr/>
        </p:nvSpPr>
        <p:spPr>
          <a:xfrm>
            <a:off x="7869287"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2" name="Google Shape;162;p4"/>
          <p:cNvSpPr/>
          <p:nvPr/>
        </p:nvSpPr>
        <p:spPr>
          <a:xfrm>
            <a:off x="11911852"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3" name="Google Shape;163;p4"/>
          <p:cNvSpPr/>
          <p:nvPr/>
        </p:nvSpPr>
        <p:spPr>
          <a:xfrm>
            <a:off x="7869287"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4" name="Google Shape;164;p4"/>
          <p:cNvSpPr/>
          <p:nvPr/>
        </p:nvSpPr>
        <p:spPr>
          <a:xfrm>
            <a:off x="11911852"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5" name="Google Shape;165;p4"/>
          <p:cNvSpPr/>
          <p:nvPr/>
        </p:nvSpPr>
        <p:spPr>
          <a:xfrm>
            <a:off x="15954418"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6" name="Google Shape;166;p4"/>
          <p:cNvSpPr/>
          <p:nvPr/>
        </p:nvSpPr>
        <p:spPr>
          <a:xfrm>
            <a:off x="19996980" y="7169150"/>
            <a:ext cx="635001" cy="25400"/>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7" name="Google Shape;167;p4"/>
          <p:cNvSpPr/>
          <p:nvPr/>
        </p:nvSpPr>
        <p:spPr>
          <a:xfrm>
            <a:off x="15954418"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8" name="Google Shape;168;p4"/>
          <p:cNvSpPr/>
          <p:nvPr/>
        </p:nvSpPr>
        <p:spPr>
          <a:xfrm>
            <a:off x="19996980"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155;p4">
            <a:extLst>
              <a:ext uri="{FF2B5EF4-FFF2-40B4-BE49-F238E27FC236}">
                <a16:creationId xmlns:a16="http://schemas.microsoft.com/office/drawing/2014/main" id="{9BA7A8F4-7249-D54F-34E7-5D5AEA3BF3C0}"/>
              </a:ext>
            </a:extLst>
          </p:cNvPr>
          <p:cNvSpPr txBox="1"/>
          <p:nvPr/>
        </p:nvSpPr>
        <p:spPr>
          <a:xfrm>
            <a:off x="14626434" y="9048829"/>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11</a:t>
            </a:r>
            <a:endParaRPr sz="7000" b="0" i="0" u="none" strike="noStrike" cap="none" dirty="0">
              <a:solidFill>
                <a:srgbClr val="000000"/>
              </a:solidFill>
              <a:latin typeface="+mn-lt"/>
              <a:ea typeface="Helvetica Neue"/>
              <a:cs typeface="Helvetica Neue"/>
              <a:sym typeface="Helvetica Neue"/>
            </a:endParaRPr>
          </a:p>
        </p:txBody>
      </p:sp>
      <p:sp>
        <p:nvSpPr>
          <p:cNvPr id="3" name="Google Shape;156;p4">
            <a:extLst>
              <a:ext uri="{FF2B5EF4-FFF2-40B4-BE49-F238E27FC236}">
                <a16:creationId xmlns:a16="http://schemas.microsoft.com/office/drawing/2014/main" id="{3B9EB84F-9933-E91A-2C27-4FAC41265B83}"/>
              </a:ext>
            </a:extLst>
          </p:cNvPr>
          <p:cNvSpPr txBox="1"/>
          <p:nvPr/>
        </p:nvSpPr>
        <p:spPr>
          <a:xfrm>
            <a:off x="14626434" y="10792448"/>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FINISHING UP</a:t>
            </a:r>
            <a:endParaRPr dirty="0">
              <a:latin typeface="+mn-lt"/>
            </a:endParaRPr>
          </a:p>
        </p:txBody>
      </p:sp>
      <p:sp>
        <p:nvSpPr>
          <p:cNvPr id="6" name="Google Shape;163;p4">
            <a:extLst>
              <a:ext uri="{FF2B5EF4-FFF2-40B4-BE49-F238E27FC236}">
                <a16:creationId xmlns:a16="http://schemas.microsoft.com/office/drawing/2014/main" id="{79D469B5-D9DE-11F1-EDD9-4125CFA9475F}"/>
              </a:ext>
            </a:extLst>
          </p:cNvPr>
          <p:cNvSpPr/>
          <p:nvPr/>
        </p:nvSpPr>
        <p:spPr>
          <a:xfrm>
            <a:off x="15896434" y="1044133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8" name="Google Shape;210;p8">
            <a:extLst>
              <a:ext uri="{FF2B5EF4-FFF2-40B4-BE49-F238E27FC236}">
                <a16:creationId xmlns:a16="http://schemas.microsoft.com/office/drawing/2014/main" id="{22BF23B0-7994-D55D-B415-CCB7B74F0854}"/>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p:nvPr/>
        </p:nvSpPr>
        <p:spPr>
          <a:xfrm>
            <a:off x="3809538" y="253730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mj-lt"/>
              <a:ea typeface="Helvetica Neue"/>
              <a:cs typeface="Helvetica Neue"/>
              <a:sym typeface="Helvetica Neue"/>
            </a:endParaRPr>
          </a:p>
        </p:txBody>
      </p:sp>
      <p:sp>
        <p:nvSpPr>
          <p:cNvPr id="186" name="Google Shape;186;p6"/>
          <p:cNvSpPr txBox="1"/>
          <p:nvPr/>
        </p:nvSpPr>
        <p:spPr>
          <a:xfrm>
            <a:off x="6198973" y="3712312"/>
            <a:ext cx="11986054" cy="107721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DISCLAIMER</a:t>
            </a:r>
            <a:endParaRPr sz="2700" b="0" i="0" u="none" strike="noStrike" cap="none" dirty="0">
              <a:solidFill>
                <a:srgbClr val="000000"/>
              </a:solidFill>
              <a:latin typeface="+mj-lt"/>
              <a:ea typeface="Helvetica Neue"/>
              <a:cs typeface="Helvetica Neue"/>
              <a:sym typeface="Helvetica Neue"/>
            </a:endParaRPr>
          </a:p>
        </p:txBody>
      </p:sp>
      <p:sp>
        <p:nvSpPr>
          <p:cNvPr id="187" name="Google Shape;187;p6"/>
          <p:cNvSpPr txBox="1"/>
          <p:nvPr/>
        </p:nvSpPr>
        <p:spPr>
          <a:xfrm>
            <a:off x="2324100" y="5098256"/>
            <a:ext cx="20802600" cy="73866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This program does not provide medical advice.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Information in this program is provided for informational purposes only and is not intended as a substitute for the advice provided by your physician or other healthcare professional or any information contained on or in any product label or packaging. You should not use the information in this program for diagnosing or treating a health problem or disease or prescribing any medication or other treatment. It is your responsibility to speak with your physician or other healthcare professional before taking any medication, nutritional, herbal or homeopathic supplement, or adopting any treatment for a health problem.  If you have or suspect that you have a medical problem, promptly contact your health care provider. Never disregard professional medical advice or delay in seeking professional advice because of something you have read in this program.  Information provided in this program and the use of any products or services purchased from our web site or affiliated sites by you DOES NOT create a doctor-patient relationship between you and any of the medical professionals affiliated with this program. Information and statements regarding dietary supplements have not been evaluated by the Food and Drug Administration and are not intended to diagnose, treat, cure, or prevent any disease.</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Everyone is different; not all products or services are suited for everyone.  The creators of any products or services will not have any liability to users for injury or loss in connection therewith.  Canaan Vibes LLC makes no representation or warranty and disclaim all liability concerning any treatment or any action that is taken following the information provided within or through the program.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Weight loss or health modifications can create injury.  Canaan Vibes LLC urges you to first obtain a physical examination and approval from your physician.  You agree that by using any of Canaan Vibes LLC products or services, you do this entirely at your own risk.  Any recommendation for changes in diet including the use of food supplementation or weight reduction products are your responsibility and entirely at your own risk.  You agree that you are voluntarily purchasing products or services.  You assume all risks of injury, illness or death.</a:t>
            </a:r>
            <a:endParaRPr dirty="0">
              <a:latin typeface="+mj-lt"/>
            </a:endParaRPr>
          </a:p>
          <a:p>
            <a:pPr marL="0" marR="0" lvl="0" indent="0" algn="l" rtl="0">
              <a:lnSpc>
                <a:spcPct val="100000"/>
              </a:lnSpc>
              <a:spcBef>
                <a:spcPts val="0"/>
              </a:spcBef>
              <a:spcAft>
                <a:spcPts val="0"/>
              </a:spcAft>
              <a:buClr>
                <a:srgbClr val="000000"/>
              </a:buClr>
              <a:buSzPts val="2400"/>
              <a:buFont typeface="Helvetica Neue"/>
              <a:buNone/>
            </a:pPr>
            <a:endParaRPr sz="2400" b="0" i="0" u="none" strike="noStrike" cap="none" dirty="0">
              <a:solidFill>
                <a:schemeClr val="dk1"/>
              </a:solidFill>
              <a:latin typeface="+mj-lt"/>
              <a:ea typeface="Helvetica Neue"/>
              <a:cs typeface="Helvetica Neue"/>
              <a:sym typeface="Helvetica Neue"/>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YOU ACKNOWLEDGE THAT YOU HAVE CAREFULLY READ THIS “WAIVER AND RELEASE”. </a:t>
            </a:r>
            <a:endParaRPr dirty="0">
              <a:latin typeface="+mj-lt"/>
            </a:endParaRPr>
          </a:p>
        </p:txBody>
      </p:sp>
      <p:sp>
        <p:nvSpPr>
          <p:cNvPr id="188" name="Google Shape;188;p6"/>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9" name="Google Shape;189;p6"/>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p:nvPr/>
        </p:nvSpPr>
        <p:spPr>
          <a:xfrm>
            <a:off x="15776125" y="4296007"/>
            <a:ext cx="6981317" cy="747897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j-lt"/>
                <a:ea typeface="Helvetica Neue"/>
                <a:cs typeface="Helvetica Neue"/>
                <a:sym typeface="Helvetica Neue"/>
              </a:rPr>
              <a:t>Culinary wellness is a holistic approach that integrates the art of cooking with the science of nutrition to promote health and well-being. It transcends the basic act of eating for sustenance, emphasizing the selection, preparation, and consumption of food that nourishes the body, mind, and soul. Culinary wellness recognizes that food is not just fuel; it's a key component of our emotional happiness, physical health, and social connections.</a:t>
            </a:r>
          </a:p>
        </p:txBody>
      </p:sp>
      <p:sp>
        <p:nvSpPr>
          <p:cNvPr id="195" name="Google Shape;195;p7"/>
          <p:cNvSpPr txBox="1"/>
          <p:nvPr/>
        </p:nvSpPr>
        <p:spPr>
          <a:xfrm>
            <a:off x="15776125" y="2341700"/>
            <a:ext cx="7892767" cy="107721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STARTING</a:t>
            </a:r>
            <a:endParaRPr lang="en-US" sz="2700" b="0" i="0" u="none" strike="noStrike" cap="none" dirty="0">
              <a:solidFill>
                <a:srgbClr val="000000"/>
              </a:solidFill>
              <a:latin typeface="+mj-lt"/>
              <a:ea typeface="Helvetica Neue"/>
              <a:cs typeface="Helvetica Neue"/>
              <a:sym typeface="Helvetica Neue"/>
            </a:endParaRPr>
          </a:p>
        </p:txBody>
      </p:sp>
      <p:sp>
        <p:nvSpPr>
          <p:cNvPr id="196" name="Google Shape;196;p7"/>
          <p:cNvSpPr/>
          <p:nvPr/>
        </p:nvSpPr>
        <p:spPr>
          <a:xfrm rot="5400000" flipH="1">
            <a:off x="11047420" y="7701272"/>
            <a:ext cx="381001" cy="5839628"/>
          </a:xfrm>
          <a:prstGeom prst="rect">
            <a:avLst/>
          </a:prstGeom>
          <a:solidFill>
            <a:srgbClr val="C7ACA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7" name="Google Shape;197;p7"/>
          <p:cNvSpPr/>
          <p:nvPr/>
        </p:nvSpPr>
        <p:spPr>
          <a:xfrm rot="5400000" flipH="1">
            <a:off x="11047420" y="-825714"/>
            <a:ext cx="381001" cy="5839162"/>
          </a:xfrm>
          <a:prstGeom prst="rect">
            <a:avLst/>
          </a:prstGeom>
          <a:solidFill>
            <a:srgbClr val="F0E8E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8" name="Google Shape;198;p7"/>
          <p:cNvSpPr/>
          <p:nvPr/>
        </p:nvSpPr>
        <p:spPr>
          <a:xfrm flipH="1">
            <a:off x="2586904" y="6099849"/>
            <a:ext cx="381001" cy="7616151"/>
          </a:xfrm>
          <a:prstGeom prst="rect">
            <a:avLst/>
          </a:prstGeom>
          <a:solidFill>
            <a:srgbClr val="D7D2C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99" name="Google Shape;199;p7"/>
          <p:cNvPicPr preferRelativeResize="0">
            <a:picLocks noGrp="1"/>
          </p:cNvPicPr>
          <p:nvPr>
            <p:ph type="pic" idx="2"/>
          </p:nvPr>
        </p:nvPicPr>
        <p:blipFill>
          <a:blip r:embed="rId3">
            <a:alphaModFix amt="80000"/>
          </a:blip>
          <a:srcRect t="21526" b="21526"/>
          <a:stretch/>
        </p:blipFill>
        <p:spPr>
          <a:prstGeom prst="rect">
            <a:avLst/>
          </a:prstGeom>
          <a:solidFill>
            <a:schemeClr val="lt1"/>
          </a:solidFill>
          <a:ln>
            <a:noFill/>
          </a:ln>
        </p:spPr>
      </p:pic>
      <p:pic>
        <p:nvPicPr>
          <p:cNvPr id="201" name="Google Shape;201;p7"/>
          <p:cNvPicPr preferRelativeResize="0">
            <a:picLocks noGrp="1"/>
          </p:cNvPicPr>
          <p:nvPr>
            <p:ph type="pic" idx="3"/>
          </p:nvPr>
        </p:nvPicPr>
        <p:blipFill>
          <a:blip r:embed="rId4">
            <a:alphaModFix amt="80000"/>
          </a:blip>
          <a:srcRect l="2083" r="2083"/>
          <a:stretch/>
        </p:blipFill>
        <p:spPr>
          <a:prstGeom prst="rect">
            <a:avLst/>
          </a:prstGeom>
          <a:solidFill>
            <a:schemeClr val="lt1"/>
          </a:solidFill>
          <a:ln>
            <a:noFill/>
          </a:ln>
        </p:spPr>
      </p:pic>
      <p:pic>
        <p:nvPicPr>
          <p:cNvPr id="200" name="Google Shape;200;p7"/>
          <p:cNvPicPr preferRelativeResize="0">
            <a:picLocks noGrp="1"/>
          </p:cNvPicPr>
          <p:nvPr>
            <p:ph type="pic" idx="4"/>
          </p:nvPr>
        </p:nvPicPr>
        <p:blipFill>
          <a:blip r:embed="rId5">
            <a:alphaModFix amt="80000"/>
          </a:blip>
          <a:srcRect l="5000" r="5000"/>
          <a:stretch/>
        </p:blipFill>
        <p:spPr>
          <a:prstGeom prst="rect">
            <a:avLst/>
          </a:prstGeom>
          <a:solidFill>
            <a:schemeClr val="lt1"/>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p:nvPr/>
        </p:nvSpPr>
        <p:spPr>
          <a:xfrm>
            <a:off x="12488388" y="2645062"/>
            <a:ext cx="6813826" cy="2215991"/>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MODULE OVERVIEW</a:t>
            </a:r>
            <a:endParaRPr sz="2700" b="0" i="0" u="none" strike="noStrike" cap="none" dirty="0">
              <a:solidFill>
                <a:srgbClr val="000000"/>
              </a:solidFill>
              <a:latin typeface="+mj-lt"/>
              <a:ea typeface="Helvetica Neue"/>
              <a:cs typeface="Helvetica Neue"/>
              <a:sym typeface="Helvetica Neue"/>
            </a:endParaRPr>
          </a:p>
        </p:txBody>
      </p:sp>
      <p:sp>
        <p:nvSpPr>
          <p:cNvPr id="207" name="Google Shape;207;p8"/>
          <p:cNvSpPr txBox="1"/>
          <p:nvPr/>
        </p:nvSpPr>
        <p:spPr>
          <a:xfrm>
            <a:off x="3256381" y="6500623"/>
            <a:ext cx="19637397" cy="623247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700"/>
              <a:buFont typeface="Helvetica Neue"/>
              <a:buNone/>
            </a:pPr>
            <a:r>
              <a:rPr lang="en-US" sz="2700" b="0" i="0" u="none" strike="noStrike" cap="none" dirty="0">
                <a:solidFill>
                  <a:srgbClr val="374151"/>
                </a:solidFill>
                <a:latin typeface="+mj-lt"/>
                <a:ea typeface="Helvetica Neue"/>
                <a:cs typeface="Helvetica Neue"/>
                <a:sym typeface="Helvetica Neue"/>
              </a:rPr>
              <a:t>This concept encourages individuals to engage actively with their food—from farm to kitchen to table—fostering a deeper understanding of ingredients, cooking methods, and their impact on health. By combining nutritional knowledge with culinary skills, culinary wellness empowers people to make informed dietary choices that support their health goals, whether that's preventing disease, managing weight, improving mental health, or simply maintaining overall well-being.</a:t>
            </a:r>
          </a:p>
          <a:p>
            <a:pPr marL="0" marR="0" lvl="0" indent="0" algn="l" rtl="0">
              <a:lnSpc>
                <a:spcPct val="150000"/>
              </a:lnSpc>
              <a:spcBef>
                <a:spcPts val="0"/>
              </a:spcBef>
              <a:spcAft>
                <a:spcPts val="0"/>
              </a:spcAft>
              <a:buClr>
                <a:srgbClr val="374151"/>
              </a:buClr>
              <a:buSzPts val="2700"/>
              <a:buFont typeface="Helvetica Neue"/>
              <a:buNone/>
            </a:pPr>
            <a:endParaRPr lang="en-US" sz="27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700"/>
              <a:buFont typeface="Helvetica Neue"/>
              <a:buNone/>
            </a:pPr>
            <a:r>
              <a:rPr lang="en-US" sz="2700" b="0" i="0" u="none" strike="noStrike" cap="none" dirty="0">
                <a:solidFill>
                  <a:srgbClr val="374151"/>
                </a:solidFill>
                <a:latin typeface="+mj-lt"/>
                <a:ea typeface="Helvetica Neue"/>
                <a:cs typeface="Helvetica Neue"/>
                <a:sym typeface="Helvetica Neue"/>
              </a:rPr>
              <a:t>In embracing culinary wellness, we also embrace the joy of cooking and eating, the pleasure of sharing meals with others, and the benefits of a mindful, balanced approach to nutrition. It's about creating a positive, sustainable relationship with food that celebrates diversity, creativity, and the healing power of meals prepared with intention and care.</a:t>
            </a:r>
          </a:p>
        </p:txBody>
      </p:sp>
      <p:sp>
        <p:nvSpPr>
          <p:cNvPr id="209" name="Google Shape;209;p8"/>
          <p:cNvSpPr/>
          <p:nvPr/>
        </p:nvSpPr>
        <p:spPr>
          <a:xfrm>
            <a:off x="2597249" y="1283435"/>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10" name="Google Shape;210;p8"/>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pic>
        <p:nvPicPr>
          <p:cNvPr id="211" name="Google Shape;211;p8"/>
          <p:cNvPicPr preferRelativeResize="0">
            <a:picLocks noGrp="1"/>
          </p:cNvPicPr>
          <p:nvPr>
            <p:ph type="pic" idx="2"/>
          </p:nvPr>
        </p:nvPicPr>
        <p:blipFill>
          <a:blip r:embed="rId3">
            <a:alphaModFix amt="80000"/>
          </a:blip>
          <a:srcRect t="19181" b="19181"/>
          <a:stretch/>
        </p:blipFill>
        <p:spPr>
          <a:xfrm>
            <a:off x="5081786" y="1273640"/>
            <a:ext cx="5363334" cy="4958836"/>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p:nvPr/>
        </p:nvSpPr>
        <p:spPr>
          <a:xfrm>
            <a:off x="10699930" y="9115436"/>
            <a:ext cx="11118949" cy="332398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0" i="0" u="none" strike="noStrike" cap="none" dirty="0">
                <a:solidFill>
                  <a:srgbClr val="374151"/>
                </a:solidFill>
                <a:latin typeface="+mj-lt"/>
                <a:ea typeface="Helvetica Neue"/>
                <a:cs typeface="Helvetica Neue"/>
                <a:sym typeface="Helvetica Neue"/>
              </a:rPr>
              <a:t>… emphasize a personalized and holistic approach to eating. Functional nutrition is grounded in understanding that food is more than just energy; it's information for every cell in our body. It focuses on optimizing health by addressing the root causes of imbalances and diseases through diet. Here are key principles of basic nutrition, framed within the functional nutrition context: </a:t>
            </a:r>
          </a:p>
        </p:txBody>
      </p:sp>
      <p:sp>
        <p:nvSpPr>
          <p:cNvPr id="217" name="Google Shape;217;p9"/>
          <p:cNvSpPr txBox="1"/>
          <p:nvPr/>
        </p:nvSpPr>
        <p:spPr>
          <a:xfrm>
            <a:off x="10699930" y="7484772"/>
            <a:ext cx="11393378" cy="1083374"/>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Basic nutrition principles for everyday health, especially when viewed through the lens of functional nutrition …</a:t>
            </a:r>
            <a:endParaRPr sz="3200" b="0" i="1" u="none" strike="noStrike" cap="none" dirty="0">
              <a:solidFill>
                <a:srgbClr val="000000"/>
              </a:solidFill>
              <a:latin typeface="+mj-lt"/>
              <a:ea typeface="Helvetica Neue"/>
              <a:cs typeface="Helvetica Neue"/>
              <a:sym typeface="Helvetica Neue"/>
            </a:endParaRPr>
          </a:p>
        </p:txBody>
      </p:sp>
      <p:sp>
        <p:nvSpPr>
          <p:cNvPr id="218" name="Google Shape;218;p9"/>
          <p:cNvSpPr txBox="1"/>
          <p:nvPr/>
        </p:nvSpPr>
        <p:spPr>
          <a:xfrm>
            <a:off x="3824654" y="9115435"/>
            <a:ext cx="5615923" cy="332398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BASIC NUTRITION PRINCIPLES</a:t>
            </a:r>
            <a:endParaRPr lang="en-US" sz="2700" b="0" i="0" u="none" strike="noStrike" cap="none" dirty="0">
              <a:solidFill>
                <a:srgbClr val="000000"/>
              </a:solidFill>
              <a:latin typeface="+mj-lt"/>
              <a:ea typeface="Helvetica Neue"/>
              <a:cs typeface="Helvetica Neue"/>
              <a:sym typeface="Helvetica Neue"/>
            </a:endParaRPr>
          </a:p>
        </p:txBody>
      </p:sp>
      <p:sp>
        <p:nvSpPr>
          <p:cNvPr id="219" name="Google Shape;219;p9"/>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21" name="Google Shape;221;p9"/>
          <p:cNvPicPr preferRelativeResize="0">
            <a:picLocks noGrp="1"/>
          </p:cNvPicPr>
          <p:nvPr>
            <p:ph type="pic" idx="2"/>
          </p:nvPr>
        </p:nvPicPr>
        <p:blipFill rotWithShape="1">
          <a:blip r:embed="rId3">
            <a:alphaModFix amt="80000"/>
          </a:blip>
          <a:srcRect t="39544" b="10406"/>
          <a:stretch/>
        </p:blipFill>
        <p:spPr>
          <a:xfrm>
            <a:off x="5084007" y="1276577"/>
            <a:ext cx="16764001" cy="5588001"/>
          </a:xfrm>
          <a:prstGeom prst="rect">
            <a:avLst/>
          </a:prstGeom>
          <a:solidFill>
            <a:schemeClr val="lt1"/>
          </a:solidFill>
          <a:ln>
            <a:noFill/>
          </a:ln>
        </p:spPr>
      </p:pic>
      <p:sp>
        <p:nvSpPr>
          <p:cNvPr id="2" name="Google Shape;210;p8">
            <a:extLst>
              <a:ext uri="{FF2B5EF4-FFF2-40B4-BE49-F238E27FC236}">
                <a16:creationId xmlns:a16="http://schemas.microsoft.com/office/drawing/2014/main" id="{7913486D-C57B-BCDD-1D4B-44F42D5D0238}"/>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28" name="Google Shape;228;p10"/>
          <p:cNvSpPr txBox="1"/>
          <p:nvPr/>
        </p:nvSpPr>
        <p:spPr>
          <a:xfrm>
            <a:off x="5515504" y="10431883"/>
            <a:ext cx="15875001" cy="16619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Helvetica Neue"/>
              <a:buNone/>
            </a:pPr>
            <a:r>
              <a:rPr lang="en-US" sz="2400" b="1" i="1" u="none" strike="noStrike" cap="none" dirty="0">
                <a:solidFill>
                  <a:srgbClr val="000000"/>
                </a:solidFill>
                <a:latin typeface="+mj-lt"/>
                <a:ea typeface="Helvetica Neue"/>
                <a:cs typeface="Helvetica Neue"/>
                <a:sym typeface="Helvetica Neue"/>
              </a:rPr>
              <a:t>APPLICATION: </a:t>
            </a:r>
            <a:r>
              <a:rPr lang="en-US" sz="2400" b="0" i="1" u="none" strike="noStrike" cap="none" dirty="0">
                <a:solidFill>
                  <a:srgbClr val="000000"/>
                </a:solidFill>
                <a:latin typeface="+mj-lt"/>
                <a:ea typeface="Helvetica Neue"/>
                <a:cs typeface="Helvetica Neue"/>
                <a:sym typeface="Helvetica Neue"/>
              </a:rPr>
              <a:t>INCORPORATE A VARIETY OF FRESH VEGETABLES, FRUITS, WHOLE GRAINS, LEGUMES, NUTS, AND SEEDS INTO YOUR DIET. THESE FOODS ARE RICH IN ESSENTIAL NUTRIENTS AND ANTIOXIDANTS THAT SUPPORT GUT HEALTH, DETOXIFICATION, AND CELLULAR REPAIR.</a:t>
            </a:r>
          </a:p>
        </p:txBody>
      </p:sp>
      <p:sp>
        <p:nvSpPr>
          <p:cNvPr id="230" name="Google Shape;230;p10"/>
          <p:cNvSpPr txBox="1"/>
          <p:nvPr/>
        </p:nvSpPr>
        <p:spPr>
          <a:xfrm>
            <a:off x="4264484" y="1263449"/>
            <a:ext cx="17579516" cy="1661993"/>
          </a:xfrm>
          <a:prstGeom prst="rect">
            <a:avLst/>
          </a:prstGeom>
          <a:noFill/>
          <a:ln>
            <a:noFill/>
          </a:ln>
        </p:spPr>
        <p:txBody>
          <a:bodyPr spcFirstLastPara="1" wrap="square" lIns="0" tIns="0" rIns="0" bIns="0" anchor="b" anchorCtr="0">
            <a:spAutoFit/>
          </a:bodyPr>
          <a:lstStyle/>
          <a:p>
            <a:pPr marL="0" marR="0" lvl="0" indent="0" algn="l" rtl="0">
              <a:lnSpc>
                <a:spcPct val="15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EAT WHOLE, UNPROCESSED FOODS</a:t>
            </a:r>
            <a:endParaRPr lang="en-US" dirty="0">
              <a:latin typeface="+mj-lt"/>
            </a:endParaRPr>
          </a:p>
        </p:txBody>
      </p:sp>
      <p:pic>
        <p:nvPicPr>
          <p:cNvPr id="231" name="Google Shape;231;p10"/>
          <p:cNvPicPr preferRelativeResize="0">
            <a:picLocks noGrp="1"/>
          </p:cNvPicPr>
          <p:nvPr>
            <p:ph type="pic" idx="2"/>
          </p:nvPr>
        </p:nvPicPr>
        <p:blipFill rotWithShape="1">
          <a:blip r:embed="rId3">
            <a:alphaModFix amt="80000"/>
          </a:blip>
          <a:srcRect l="134" t="55189" r="-134" b="24391"/>
          <a:stretch/>
        </p:blipFill>
        <p:spPr>
          <a:xfrm>
            <a:off x="5519563" y="5763727"/>
            <a:ext cx="15870942" cy="4323090"/>
          </a:xfrm>
          <a:prstGeom prst="rect">
            <a:avLst/>
          </a:prstGeom>
          <a:solidFill>
            <a:schemeClr val="lt1"/>
          </a:solidFill>
          <a:ln>
            <a:noFill/>
          </a:ln>
        </p:spPr>
      </p:pic>
      <p:sp>
        <p:nvSpPr>
          <p:cNvPr id="2" name="Google Shape;216;p9">
            <a:extLst>
              <a:ext uri="{FF2B5EF4-FFF2-40B4-BE49-F238E27FC236}">
                <a16:creationId xmlns:a16="http://schemas.microsoft.com/office/drawing/2014/main" id="{20E6903F-726B-C83C-1172-45210FBB1B7A}"/>
              </a:ext>
            </a:extLst>
          </p:cNvPr>
          <p:cNvSpPr txBox="1"/>
          <p:nvPr/>
        </p:nvSpPr>
        <p:spPr>
          <a:xfrm>
            <a:off x="5515504" y="3270508"/>
            <a:ext cx="15853759" cy="16619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Functional Insight: </a:t>
            </a:r>
            <a:r>
              <a:rPr lang="en-US" sz="2400" b="0" i="0" u="none" strike="noStrike" cap="none" dirty="0">
                <a:solidFill>
                  <a:srgbClr val="374151"/>
                </a:solidFill>
                <a:latin typeface="+mj-lt"/>
                <a:ea typeface="Helvetica Neue"/>
                <a:cs typeface="Helvetica Neue"/>
                <a:sym typeface="Helvetica Neue"/>
              </a:rPr>
              <a:t>Whole foods provide a complex blend of nutrients, phytochemicals, and fiber that work synergistically to promote health. They are more than the sum of their parts, supporting the body's natural healing processes and reducing inflammation.</a:t>
            </a:r>
          </a:p>
        </p:txBody>
      </p:sp>
      <p:sp>
        <p:nvSpPr>
          <p:cNvPr id="3" name="Google Shape;210;p8">
            <a:extLst>
              <a:ext uri="{FF2B5EF4-FFF2-40B4-BE49-F238E27FC236}">
                <a16:creationId xmlns:a16="http://schemas.microsoft.com/office/drawing/2014/main" id="{5D8F1D13-DB20-5CAB-CF58-BB60CE1B712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28" name="Google Shape;228;p10"/>
          <p:cNvSpPr txBox="1"/>
          <p:nvPr/>
        </p:nvSpPr>
        <p:spPr>
          <a:xfrm>
            <a:off x="5515504" y="10431883"/>
            <a:ext cx="15875001" cy="16619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Helvetica Neue"/>
              <a:buNone/>
            </a:pPr>
            <a:r>
              <a:rPr lang="en-US" sz="2400" b="1" i="1" u="none" strike="noStrike" cap="none" dirty="0">
                <a:solidFill>
                  <a:srgbClr val="000000"/>
                </a:solidFill>
                <a:latin typeface="+mj-lt"/>
                <a:ea typeface="Helvetica Neue"/>
                <a:cs typeface="Helvetica Neue"/>
                <a:sym typeface="Helvetica Neue"/>
              </a:rPr>
              <a:t>APPLICATION: </a:t>
            </a:r>
            <a:r>
              <a:rPr lang="en-US" sz="2400" i="1" u="none" strike="noStrike" cap="none" dirty="0">
                <a:solidFill>
                  <a:srgbClr val="000000"/>
                </a:solidFill>
                <a:latin typeface="+mj-lt"/>
                <a:ea typeface="Helvetica Neue"/>
                <a:cs typeface="Helvetica Neue"/>
                <a:sym typeface="Helvetica Neue"/>
              </a:rPr>
              <a:t>INCLUDE PROBIOTIC-RICH FOODS LIKE YOGURT, KEFIR, AND FERMENTED VEGETABLES, AS WELL AS PREBIOTIC FIBERS FOUND IN FOODS LIKE GARLIC, ONIONS, AND BANANAS, TO NOURISH YOUR GUT MICROBIOTA.</a:t>
            </a:r>
          </a:p>
        </p:txBody>
      </p:sp>
      <p:sp>
        <p:nvSpPr>
          <p:cNvPr id="230" name="Google Shape;230;p10"/>
          <p:cNvSpPr txBox="1"/>
          <p:nvPr/>
        </p:nvSpPr>
        <p:spPr>
          <a:xfrm>
            <a:off x="5519563" y="1091895"/>
            <a:ext cx="15875001" cy="1661993"/>
          </a:xfrm>
          <a:prstGeom prst="rect">
            <a:avLst/>
          </a:prstGeom>
          <a:noFill/>
          <a:ln>
            <a:noFill/>
          </a:ln>
        </p:spPr>
        <p:txBody>
          <a:bodyPr spcFirstLastPara="1" wrap="square" lIns="0" tIns="0" rIns="0" bIns="0" anchor="b" anchorCtr="0">
            <a:spAutoFit/>
          </a:bodyPr>
          <a:lstStyle/>
          <a:p>
            <a:pPr marL="0" marR="0" lvl="0" indent="0" algn="l" rtl="0">
              <a:lnSpc>
                <a:spcPct val="15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PRIORITIZE GUT HEALTH</a:t>
            </a:r>
            <a:endParaRPr lang="en-US" dirty="0">
              <a:latin typeface="+mj-lt"/>
            </a:endParaRPr>
          </a:p>
        </p:txBody>
      </p:sp>
      <p:pic>
        <p:nvPicPr>
          <p:cNvPr id="231" name="Google Shape;231;p10"/>
          <p:cNvPicPr preferRelativeResize="0">
            <a:picLocks noGrp="1"/>
          </p:cNvPicPr>
          <p:nvPr>
            <p:ph type="pic" idx="2"/>
          </p:nvPr>
        </p:nvPicPr>
        <p:blipFill>
          <a:blip r:embed="rId3">
            <a:alphaModFix amt="80000"/>
          </a:blip>
          <a:srcRect t="29427" b="29427"/>
          <a:stretch/>
        </p:blipFill>
        <p:spPr>
          <a:xfrm>
            <a:off x="5519563" y="5763727"/>
            <a:ext cx="15870942" cy="4323090"/>
          </a:xfrm>
          <a:prstGeom prst="rect">
            <a:avLst/>
          </a:prstGeom>
          <a:solidFill>
            <a:schemeClr val="lt1"/>
          </a:solidFill>
          <a:ln>
            <a:noFill/>
          </a:ln>
        </p:spPr>
      </p:pic>
      <p:sp>
        <p:nvSpPr>
          <p:cNvPr id="2" name="Google Shape;216;p9">
            <a:extLst>
              <a:ext uri="{FF2B5EF4-FFF2-40B4-BE49-F238E27FC236}">
                <a16:creationId xmlns:a16="http://schemas.microsoft.com/office/drawing/2014/main" id="{20E6903F-726B-C83C-1172-45210FBB1B7A}"/>
              </a:ext>
            </a:extLst>
          </p:cNvPr>
          <p:cNvSpPr txBox="1"/>
          <p:nvPr/>
        </p:nvSpPr>
        <p:spPr>
          <a:xfrm>
            <a:off x="5515504" y="3704809"/>
            <a:ext cx="15870941" cy="193899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800" b="1" i="0" u="none" strike="noStrike" cap="none" dirty="0">
                <a:solidFill>
                  <a:srgbClr val="374151"/>
                </a:solidFill>
                <a:latin typeface="+mj-lt"/>
                <a:ea typeface="Helvetica Neue"/>
                <a:cs typeface="Helvetica Neue"/>
                <a:sym typeface="Helvetica Neue"/>
              </a:rPr>
              <a:t>Functional Insight: </a:t>
            </a:r>
            <a:r>
              <a:rPr lang="en-US" sz="2800" i="0" u="none" strike="noStrike" cap="none" dirty="0">
                <a:solidFill>
                  <a:srgbClr val="374151"/>
                </a:solidFill>
                <a:latin typeface="+mj-lt"/>
                <a:ea typeface="Helvetica Neue"/>
                <a:cs typeface="Helvetica Neue"/>
                <a:sym typeface="Helvetica Neue"/>
              </a:rPr>
              <a:t>The gut is central to overall health, affecting everything from immunity to mental health. A healthy gut microbiome supports digestion, absorption of nutrients, and elimination of toxins.</a:t>
            </a:r>
          </a:p>
        </p:txBody>
      </p:sp>
      <p:sp>
        <p:nvSpPr>
          <p:cNvPr id="3" name="Google Shape;210;p8">
            <a:extLst>
              <a:ext uri="{FF2B5EF4-FFF2-40B4-BE49-F238E27FC236}">
                <a16:creationId xmlns:a16="http://schemas.microsoft.com/office/drawing/2014/main" id="{5D8F1D13-DB20-5CAB-CF58-BB60CE1B712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0002 CULINARY ARTS</a:t>
            </a:r>
            <a:endParaRPr dirty="0">
              <a:latin typeface="+mj-lt"/>
            </a:endParaRPr>
          </a:p>
        </p:txBody>
      </p:sp>
    </p:spTree>
    <p:extLst>
      <p:ext uri="{BB962C8B-B14F-4D97-AF65-F5344CB8AC3E}">
        <p14:creationId xmlns:p14="http://schemas.microsoft.com/office/powerpoint/2010/main" val="4051450980"/>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1833</TotalTime>
  <Words>1533</Words>
  <Application>Microsoft Office PowerPoint</Application>
  <PresentationFormat>Custom</PresentationFormat>
  <Paragraphs>86</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Montserrat Medium</vt:lpstr>
      <vt:lpstr>Helvetica Neue</vt:lpstr>
      <vt:lpstr>Lato</vt:lpstr>
      <vt:lpstr>Montserrat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25</cp:revision>
  <dcterms:modified xsi:type="dcterms:W3CDTF">2025-03-05T15:36:18Z</dcterms:modified>
</cp:coreProperties>
</file>