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93" r:id="rId2"/>
    <p:sldId id="295" r:id="rId3"/>
    <p:sldId id="308" r:id="rId4"/>
    <p:sldId id="309" r:id="rId5"/>
    <p:sldId id="310" r:id="rId6"/>
    <p:sldId id="299" r:id="rId7"/>
    <p:sldId id="322" r:id="rId8"/>
    <p:sldId id="323" r:id="rId9"/>
    <p:sldId id="302" r:id="rId10"/>
    <p:sldId id="318" r:id="rId11"/>
    <p:sldId id="319" r:id="rId12"/>
    <p:sldId id="320" r:id="rId13"/>
    <p:sldId id="321" r:id="rId14"/>
    <p:sldId id="294" r:id="rId15"/>
  </p:sldIdLst>
  <p:sldSz cx="7772400" cy="10058400"/>
  <p:notesSz cx="6858000" cy="9144000"/>
  <p:embeddedFontLst>
    <p:embeddedFont>
      <p:font typeface="Helvetica Neue" panose="020B0604020202020204" charset="0"/>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Montserrat Light" panose="000004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1094"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i4yHL48Tky/kj9Djj0usJSxfb5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6CF"/>
    <a:srgbClr val="DAD1CA"/>
    <a:srgbClr val="E1DAD4"/>
    <a:srgbClr val="DEE2E3"/>
    <a:srgbClr val="DAD5C4"/>
    <a:srgbClr val="06401F"/>
    <a:srgbClr val="7C9E39"/>
    <a:srgbClr val="DBDECD"/>
    <a:srgbClr val="E4E7CD"/>
    <a:srgbClr val="AD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F0BD35-4857-43CB-8953-C92D09AE181D}">
  <a:tblStyle styleId="{08F0BD35-4857-43CB-8953-C92D09AE181D}" styleName="Table_0">
    <a:wholeTbl>
      <a:tcTxStyle b="off" i="off">
        <a:font>
          <a:latin typeface="Helvetica"/>
          <a:ea typeface="Helvetica"/>
          <a:cs typeface="Helvetic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3" d="100"/>
          <a:sy n="43" d="100"/>
        </p:scale>
        <p:origin x="2164" y="48"/>
      </p:cViewPr>
      <p:guideLst>
        <p:guide orient="horz" pos="3168"/>
        <p:guide pos="10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6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Lato"/>
                <a:ea typeface="Lato"/>
                <a:cs typeface="Lato"/>
                <a:sym typeface="Lato"/>
              </a:defRPr>
            </a:lvl1pPr>
            <a:lvl2pPr marL="914400" marR="0" lvl="1" indent="-228600" algn="l" rtl="0">
              <a:lnSpc>
                <a:spcPct val="117999"/>
              </a:lnSpc>
              <a:spcBef>
                <a:spcPts val="0"/>
              </a:spcBef>
              <a:spcAft>
                <a:spcPts val="0"/>
              </a:spcAft>
              <a:buSzPts val="1400"/>
              <a:buNone/>
              <a:defRPr sz="2200" b="0" i="0" u="none" strike="noStrike" cap="none">
                <a:latin typeface="Lato"/>
                <a:ea typeface="Lato"/>
                <a:cs typeface="Lato"/>
                <a:sym typeface="Lato"/>
              </a:defRPr>
            </a:lvl2pPr>
            <a:lvl3pPr marL="1371600" marR="0" lvl="2" indent="-228600" algn="l" rtl="0">
              <a:lnSpc>
                <a:spcPct val="117999"/>
              </a:lnSpc>
              <a:spcBef>
                <a:spcPts val="0"/>
              </a:spcBef>
              <a:spcAft>
                <a:spcPts val="0"/>
              </a:spcAft>
              <a:buSzPts val="1400"/>
              <a:buNone/>
              <a:defRPr sz="2200" b="0" i="0" u="none" strike="noStrike" cap="none">
                <a:latin typeface="Lato"/>
                <a:ea typeface="Lato"/>
                <a:cs typeface="Lato"/>
                <a:sym typeface="Lato"/>
              </a:defRPr>
            </a:lvl3pPr>
            <a:lvl4pPr marL="1828800" marR="0" lvl="3" indent="-228600" algn="l" rtl="0">
              <a:lnSpc>
                <a:spcPct val="117999"/>
              </a:lnSpc>
              <a:spcBef>
                <a:spcPts val="0"/>
              </a:spcBef>
              <a:spcAft>
                <a:spcPts val="0"/>
              </a:spcAft>
              <a:buSzPts val="1400"/>
              <a:buNone/>
              <a:defRPr sz="2200" b="0" i="0" u="none" strike="noStrike" cap="none">
                <a:latin typeface="Lato"/>
                <a:ea typeface="Lato"/>
                <a:cs typeface="Lato"/>
                <a:sym typeface="Lato"/>
              </a:defRPr>
            </a:lvl4pPr>
            <a:lvl5pPr marL="2286000" marR="0" lvl="4" indent="-228600" algn="l" rtl="0">
              <a:lnSpc>
                <a:spcPct val="117999"/>
              </a:lnSpc>
              <a:spcBef>
                <a:spcPts val="0"/>
              </a:spcBef>
              <a:spcAft>
                <a:spcPts val="0"/>
              </a:spcAft>
              <a:buSzPts val="1400"/>
              <a:buNone/>
              <a:defRPr sz="2200" b="0" i="0" u="none" strike="noStrike" cap="none">
                <a:latin typeface="Lato"/>
                <a:ea typeface="Lato"/>
                <a:cs typeface="Lato"/>
                <a:sym typeface="Lato"/>
              </a:defRPr>
            </a:lvl5pPr>
            <a:lvl6pPr marL="2743200" marR="0" lvl="5" indent="-228600" algn="l" rtl="0">
              <a:lnSpc>
                <a:spcPct val="117999"/>
              </a:lnSpc>
              <a:spcBef>
                <a:spcPts val="0"/>
              </a:spcBef>
              <a:spcAft>
                <a:spcPts val="0"/>
              </a:spcAft>
              <a:buSzPts val="1400"/>
              <a:buNone/>
              <a:defRPr sz="2200" b="0" i="0" u="none" strike="noStrike" cap="none">
                <a:latin typeface="Lato"/>
                <a:ea typeface="Lato"/>
                <a:cs typeface="Lato"/>
                <a:sym typeface="Lato"/>
              </a:defRPr>
            </a:lvl6pPr>
            <a:lvl7pPr marL="3200400" marR="0" lvl="6" indent="-228600" algn="l" rtl="0">
              <a:lnSpc>
                <a:spcPct val="117999"/>
              </a:lnSpc>
              <a:spcBef>
                <a:spcPts val="0"/>
              </a:spcBef>
              <a:spcAft>
                <a:spcPts val="0"/>
              </a:spcAft>
              <a:buSzPts val="1400"/>
              <a:buNone/>
              <a:defRPr sz="2200" b="0" i="0" u="none" strike="noStrike" cap="none">
                <a:latin typeface="Lato"/>
                <a:ea typeface="Lato"/>
                <a:cs typeface="Lato"/>
                <a:sym typeface="Lato"/>
              </a:defRPr>
            </a:lvl7pPr>
            <a:lvl8pPr marL="3657600" marR="0" lvl="7" indent="-228600" algn="l" rtl="0">
              <a:lnSpc>
                <a:spcPct val="117999"/>
              </a:lnSpc>
              <a:spcBef>
                <a:spcPts val="0"/>
              </a:spcBef>
              <a:spcAft>
                <a:spcPts val="0"/>
              </a:spcAft>
              <a:buSzPts val="1400"/>
              <a:buNone/>
              <a:defRPr sz="2200" b="0" i="0" u="none" strike="noStrike" cap="none">
                <a:latin typeface="Lato"/>
                <a:ea typeface="Lato"/>
                <a:cs typeface="Lato"/>
                <a:sym typeface="Lato"/>
              </a:defRPr>
            </a:lvl8pPr>
            <a:lvl9pPr marL="4114800" marR="0" lvl="8" indent="-228600" algn="l" rtl="0">
              <a:lnSpc>
                <a:spcPct val="117999"/>
              </a:lnSpc>
              <a:spcBef>
                <a:spcPts val="0"/>
              </a:spcBef>
              <a:spcAft>
                <a:spcPts val="0"/>
              </a:spcAft>
              <a:buSzPts val="1400"/>
              <a:buNone/>
              <a:defRPr sz="2200" b="0" i="0" u="none" strike="noStrike" cap="none">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47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47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type="tx">
  <p:cSld name="TITLE_AND_BODY">
    <p:spTree>
      <p:nvGrpSpPr>
        <p:cNvPr id="1" name="Shape 9"/>
        <p:cNvGrpSpPr/>
        <p:nvPr/>
      </p:nvGrpSpPr>
      <p:grpSpPr>
        <a:xfrm>
          <a:off x="0" y="0"/>
          <a:ext cx="0" cy="0"/>
          <a:chOff x="0" y="0"/>
          <a:chExt cx="0" cy="0"/>
        </a:xfrm>
      </p:grpSpPr>
      <p:sp>
        <p:nvSpPr>
          <p:cNvPr id="10" name="Google Shape;10;p27"/>
          <p:cNvSpPr>
            <a:spLocks noGrp="1"/>
          </p:cNvSpPr>
          <p:nvPr>
            <p:ph type="pic" idx="2"/>
          </p:nvPr>
        </p:nvSpPr>
        <p:spPr>
          <a:xfrm>
            <a:off x="3885515" y="1489260"/>
            <a:ext cx="3078530" cy="7079863"/>
          </a:xfrm>
          <a:prstGeom prst="rect">
            <a:avLst/>
          </a:prstGeom>
          <a:solidFill>
            <a:schemeClr val="lt1"/>
          </a:solidFill>
          <a:ln>
            <a:noFill/>
          </a:ln>
        </p:spPr>
      </p:sp>
      <p:sp>
        <p:nvSpPr>
          <p:cNvPr id="11" name="Google Shape;11;p27"/>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40">
  <p:cSld name="1_40">
    <p:spTree>
      <p:nvGrpSpPr>
        <p:cNvPr id="1" name="Shape 69"/>
        <p:cNvGrpSpPr/>
        <p:nvPr/>
      </p:nvGrpSpPr>
      <p:grpSpPr>
        <a:xfrm>
          <a:off x="0" y="0"/>
          <a:ext cx="0" cy="0"/>
          <a:chOff x="0" y="0"/>
          <a:chExt cx="0" cy="0"/>
        </a:xfrm>
      </p:grpSpPr>
      <p:sp>
        <p:nvSpPr>
          <p:cNvPr id="70" name="Google Shape;70;p45"/>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
        <p:nvSpPr>
          <p:cNvPr id="71" name="Google Shape;71;p45"/>
          <p:cNvSpPr>
            <a:spLocks noGrp="1"/>
          </p:cNvSpPr>
          <p:nvPr>
            <p:ph type="pic" idx="2"/>
          </p:nvPr>
        </p:nvSpPr>
        <p:spPr>
          <a:xfrm>
            <a:off x="786059" y="5384310"/>
            <a:ext cx="2359345" cy="3373793"/>
          </a:xfrm>
          <a:prstGeom prst="rect">
            <a:avLst/>
          </a:prstGeom>
          <a:solidFill>
            <a:schemeClr val="lt1"/>
          </a:solidFill>
          <a:ln>
            <a:noFill/>
          </a:ln>
        </p:spPr>
      </p:sp>
      <p:sp>
        <p:nvSpPr>
          <p:cNvPr id="72" name="Google Shape;72;p45"/>
          <p:cNvSpPr>
            <a:spLocks noGrp="1"/>
          </p:cNvSpPr>
          <p:nvPr>
            <p:ph type="pic" idx="3"/>
          </p:nvPr>
        </p:nvSpPr>
        <p:spPr>
          <a:xfrm flipH="1">
            <a:off x="693066" y="2697412"/>
            <a:ext cx="1287029" cy="1390601"/>
          </a:xfrm>
          <a:prstGeom prst="roundRect">
            <a:avLst>
              <a:gd name="adj" fmla="val 8873"/>
            </a:avLst>
          </a:prstGeom>
          <a:solidFill>
            <a:srgbClr val="F2F2F2"/>
          </a:solidFill>
          <a:ln>
            <a:noFill/>
          </a:ln>
        </p:spPr>
      </p:sp>
      <p:sp>
        <p:nvSpPr>
          <p:cNvPr id="73" name="Google Shape;73;p45"/>
          <p:cNvSpPr>
            <a:spLocks noGrp="1"/>
          </p:cNvSpPr>
          <p:nvPr>
            <p:ph type="pic" idx="4"/>
          </p:nvPr>
        </p:nvSpPr>
        <p:spPr>
          <a:xfrm flipH="1">
            <a:off x="2502456" y="1607637"/>
            <a:ext cx="615647" cy="3049683"/>
          </a:xfrm>
          <a:prstGeom prst="roundRect">
            <a:avLst>
              <a:gd name="adj" fmla="val 10989"/>
            </a:avLst>
          </a:prstGeom>
          <a:solidFill>
            <a:srgbClr val="F2F2F2"/>
          </a:solidFill>
          <a:ln>
            <a:noFill/>
          </a:ln>
        </p:spPr>
      </p:sp>
      <p:sp>
        <p:nvSpPr>
          <p:cNvPr id="74" name="Google Shape;74;p45"/>
          <p:cNvSpPr>
            <a:spLocks noGrp="1"/>
          </p:cNvSpPr>
          <p:nvPr>
            <p:ph type="pic" idx="5"/>
          </p:nvPr>
        </p:nvSpPr>
        <p:spPr>
          <a:xfrm flipH="1">
            <a:off x="3757667" y="1580536"/>
            <a:ext cx="557629" cy="2763442"/>
          </a:xfrm>
          <a:prstGeom prst="roundRect">
            <a:avLst>
              <a:gd name="adj" fmla="val 12018"/>
            </a:avLst>
          </a:prstGeom>
          <a:solidFill>
            <a:srgbClr val="F2F2F2"/>
          </a:solidFill>
          <a:ln>
            <a:noFill/>
          </a:ln>
        </p:spPr>
      </p:sp>
      <p:sp>
        <p:nvSpPr>
          <p:cNvPr id="75" name="Google Shape;75;p45"/>
          <p:cNvSpPr>
            <a:spLocks noGrp="1"/>
          </p:cNvSpPr>
          <p:nvPr>
            <p:ph type="pic" idx="6"/>
          </p:nvPr>
        </p:nvSpPr>
        <p:spPr>
          <a:xfrm flipH="1">
            <a:off x="4668303" y="1580536"/>
            <a:ext cx="557630" cy="2763442"/>
          </a:xfrm>
          <a:prstGeom prst="roundRect">
            <a:avLst>
              <a:gd name="adj" fmla="val 12018"/>
            </a:avLst>
          </a:prstGeom>
          <a:solidFill>
            <a:srgbClr val="F2F2F2"/>
          </a:solidFill>
          <a:ln>
            <a:noFill/>
          </a:ln>
        </p:spPr>
      </p:sp>
      <p:sp>
        <p:nvSpPr>
          <p:cNvPr id="76" name="Google Shape;76;p45"/>
          <p:cNvSpPr>
            <a:spLocks noGrp="1"/>
          </p:cNvSpPr>
          <p:nvPr>
            <p:ph type="pic" idx="7"/>
          </p:nvPr>
        </p:nvSpPr>
        <p:spPr>
          <a:xfrm flipH="1">
            <a:off x="5745577" y="1904170"/>
            <a:ext cx="362435" cy="990570"/>
          </a:xfrm>
          <a:prstGeom prst="roundRect">
            <a:avLst>
              <a:gd name="adj" fmla="val 17376"/>
            </a:avLst>
          </a:prstGeom>
          <a:solidFill>
            <a:srgbClr val="F2F2F2"/>
          </a:solidFill>
          <a:ln>
            <a:noFill/>
          </a:ln>
        </p:spPr>
      </p:sp>
      <p:sp>
        <p:nvSpPr>
          <p:cNvPr id="77" name="Google Shape;77;p45"/>
          <p:cNvSpPr>
            <a:spLocks noGrp="1"/>
          </p:cNvSpPr>
          <p:nvPr>
            <p:ph type="pic" idx="8"/>
          </p:nvPr>
        </p:nvSpPr>
        <p:spPr>
          <a:xfrm flipH="1">
            <a:off x="6589989" y="1895989"/>
            <a:ext cx="362435" cy="990570"/>
          </a:xfrm>
          <a:prstGeom prst="roundRect">
            <a:avLst>
              <a:gd name="adj" fmla="val 17376"/>
            </a:avLst>
          </a:prstGeom>
          <a:solidFill>
            <a:srgbClr val="F2F2F2"/>
          </a:solidFill>
          <a:ln>
            <a:noFill/>
          </a:ln>
        </p:spPr>
      </p:sp>
      <p:sp>
        <p:nvSpPr>
          <p:cNvPr id="78" name="Google Shape;78;p45"/>
          <p:cNvSpPr>
            <a:spLocks noGrp="1"/>
          </p:cNvSpPr>
          <p:nvPr>
            <p:ph type="pic" idx="9"/>
          </p:nvPr>
        </p:nvSpPr>
        <p:spPr>
          <a:xfrm flipH="1">
            <a:off x="3789957" y="6193069"/>
            <a:ext cx="1731701" cy="2763441"/>
          </a:xfrm>
          <a:prstGeom prst="roundRect">
            <a:avLst>
              <a:gd name="adj" fmla="val 2175"/>
            </a:avLst>
          </a:prstGeom>
          <a:solidFill>
            <a:srgbClr val="F2F2F2"/>
          </a:solidFill>
          <a:ln>
            <a:noFill/>
          </a:ln>
        </p:spPr>
      </p:sp>
      <p:sp>
        <p:nvSpPr>
          <p:cNvPr id="79" name="Google Shape;79;p45"/>
          <p:cNvSpPr>
            <a:spLocks noGrp="1"/>
          </p:cNvSpPr>
          <p:nvPr>
            <p:ph type="pic" idx="13"/>
          </p:nvPr>
        </p:nvSpPr>
        <p:spPr>
          <a:xfrm flipH="1">
            <a:off x="5934729" y="4998826"/>
            <a:ext cx="1196348" cy="3954093"/>
          </a:xfrm>
          <a:prstGeom prst="roundRect">
            <a:avLst>
              <a:gd name="adj" fmla="val 2175"/>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566738" y="1685713"/>
            <a:ext cx="6638925" cy="3408680"/>
          </a:xfrm>
          <a:prstGeom prst="rect">
            <a:avLst/>
          </a:prstGeom>
          <a:noFill/>
          <a:ln>
            <a:noFill/>
          </a:ln>
        </p:spPr>
        <p:txBody>
          <a:bodyPr spcFirstLastPara="1" wrap="square" lIns="50800" tIns="50800" rIns="50800" bIns="50800" anchor="b" anchorCtr="0">
            <a:normAutofit/>
          </a:bodyPr>
          <a:lstStyle>
            <a:lvl1pPr marR="0" lvl="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26"/>
          <p:cNvSpPr txBox="1">
            <a:spLocks noGrp="1"/>
          </p:cNvSpPr>
          <p:nvPr>
            <p:ph type="body" idx="1"/>
          </p:nvPr>
        </p:nvSpPr>
        <p:spPr>
          <a:xfrm>
            <a:off x="566738" y="5187527"/>
            <a:ext cx="6638925" cy="1164167"/>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26"/>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7000" r="-47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500914" y="7254240"/>
            <a:ext cx="2271486" cy="338554"/>
          </a:xfrm>
          <a:prstGeom prst="rect">
            <a:avLst/>
          </a:prstGeom>
          <a:noFill/>
        </p:spPr>
        <p:txBody>
          <a:bodyPr wrap="square" rtlCol="0">
            <a:spAutoFit/>
          </a:bodyPr>
          <a:lstStyle/>
          <a:p>
            <a:r>
              <a:rPr lang="en-US" sz="1600" dirty="0">
                <a:latin typeface="+mn-lt"/>
              </a:rPr>
              <a:t>Workbook 0008</a:t>
            </a:r>
          </a:p>
        </p:txBody>
      </p:sp>
      <p:pic>
        <p:nvPicPr>
          <p:cNvPr id="7" name="Picture 6">
            <a:extLst>
              <a:ext uri="{FF2B5EF4-FFF2-40B4-BE49-F238E27FC236}">
                <a16:creationId xmlns:a16="http://schemas.microsoft.com/office/drawing/2014/main" id="{FEAE8750-6428-4EC8-B054-C3D1D11A550F}"/>
              </a:ext>
            </a:extLst>
          </p:cNvPr>
          <p:cNvPicPr>
            <a:picLocks noChangeAspect="1"/>
          </p:cNvPicPr>
          <p:nvPr/>
        </p:nvPicPr>
        <p:blipFill>
          <a:blip r:embed="rId5"/>
          <a:stretch>
            <a:fillRect/>
          </a:stretch>
        </p:blipFill>
        <p:spPr>
          <a:xfrm>
            <a:off x="5445177" y="7507823"/>
            <a:ext cx="2199806" cy="2053153"/>
          </a:xfrm>
          <a:prstGeom prst="rect">
            <a:avLst/>
          </a:prstGeom>
        </p:spPr>
      </p:pic>
    </p:spTree>
    <p:extLst>
      <p:ext uri="{BB962C8B-B14F-4D97-AF65-F5344CB8AC3E}">
        <p14:creationId xmlns:p14="http://schemas.microsoft.com/office/powerpoint/2010/main" val="10946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0008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002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0008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371343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0008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90515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0008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7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867400" y="7254240"/>
            <a:ext cx="1905000" cy="338554"/>
          </a:xfrm>
          <a:prstGeom prst="rect">
            <a:avLst/>
          </a:prstGeom>
          <a:noFill/>
        </p:spPr>
        <p:txBody>
          <a:bodyPr wrap="square" rtlCol="0">
            <a:spAutoFit/>
          </a:bodyPr>
          <a:lstStyle/>
          <a:p>
            <a:r>
              <a:rPr lang="en-US" sz="1600" dirty="0">
                <a:latin typeface="+mn-lt"/>
              </a:rPr>
              <a:t>Workbook 0008</a:t>
            </a:r>
          </a:p>
        </p:txBody>
      </p:sp>
    </p:spTree>
    <p:extLst>
      <p:ext uri="{BB962C8B-B14F-4D97-AF65-F5344CB8AC3E}">
        <p14:creationId xmlns:p14="http://schemas.microsoft.com/office/powerpoint/2010/main" val="85296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0008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81399"/>
            <a:ext cx="6111966" cy="923330"/>
          </a:xfrm>
          <a:prstGeom prst="rect">
            <a:avLst/>
          </a:prstGeom>
          <a:noFill/>
        </p:spPr>
        <p:txBody>
          <a:bodyPr wrap="square" rtlCol="0">
            <a:spAutoFit/>
          </a:bodyPr>
          <a:lstStyle/>
          <a:p>
            <a:r>
              <a:rPr lang="en-US" sz="1800" dirty="0">
                <a:solidFill>
                  <a:schemeClr val="tx1"/>
                </a:solidFill>
                <a:latin typeface="+mj-lt"/>
              </a:rPr>
              <a:t>How do you prioritize maintaining sharp, high-quality knives as essential tools for preparing nutrient-rich meals that support your health goals?</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040005"/>
            <a:ext cx="6111966" cy="1754326"/>
          </a:xfrm>
          <a:prstGeom prst="rect">
            <a:avLst/>
          </a:prstGeom>
          <a:noFill/>
        </p:spPr>
        <p:txBody>
          <a:bodyPr wrap="square" rtlCol="0">
            <a:spAutoFit/>
          </a:bodyPr>
          <a:lstStyle/>
          <a:p>
            <a:r>
              <a:rPr lang="en-US" sz="1800" dirty="0">
                <a:latin typeface="+mj-lt"/>
              </a:rPr>
              <a:t>How do you envision applying principles and techniques of presentation to ensure that your dishes not only taste exquisite but also look impeccable, leaving a lasting impression on your guests? Write down eye-catching designs you plan to use for your next dish.</a:t>
            </a:r>
          </a:p>
        </p:txBody>
      </p:sp>
      <p:graphicFrame>
        <p:nvGraphicFramePr>
          <p:cNvPr id="5" name="Table 4">
            <a:extLst>
              <a:ext uri="{FF2B5EF4-FFF2-40B4-BE49-F238E27FC236}">
                <a16:creationId xmlns:a16="http://schemas.microsoft.com/office/drawing/2014/main" id="{C905654A-824C-0A5D-3585-9251749FC390}"/>
              </a:ext>
            </a:extLst>
          </p:cNvPr>
          <p:cNvGraphicFramePr>
            <a:graphicFrameLocks noGrp="1"/>
          </p:cNvGraphicFramePr>
          <p:nvPr>
            <p:extLst>
              <p:ext uri="{D42A27DB-BD31-4B8C-83A1-F6EECF244321}">
                <p14:modId xmlns:p14="http://schemas.microsoft.com/office/powerpoint/2010/main" val="2011715353"/>
              </p:ext>
            </p:extLst>
          </p:nvPr>
        </p:nvGraphicFramePr>
        <p:xfrm>
          <a:off x="963022" y="72058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6" name="Table 5">
            <a:extLst>
              <a:ext uri="{FF2B5EF4-FFF2-40B4-BE49-F238E27FC236}">
                <a16:creationId xmlns:a16="http://schemas.microsoft.com/office/drawing/2014/main" id="{5E68AFAA-FE26-1AC1-4B8F-AAEB71F4D356}"/>
              </a:ext>
            </a:extLst>
          </p:cNvPr>
          <p:cNvGraphicFramePr>
            <a:graphicFrameLocks noGrp="1"/>
          </p:cNvGraphicFramePr>
          <p:nvPr>
            <p:extLst>
              <p:ext uri="{D42A27DB-BD31-4B8C-83A1-F6EECF244321}">
                <p14:modId xmlns:p14="http://schemas.microsoft.com/office/powerpoint/2010/main" val="3863710739"/>
              </p:ext>
            </p:extLst>
          </p:nvPr>
        </p:nvGraphicFramePr>
        <p:xfrm>
          <a:off x="963021" y="2593857"/>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263585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0008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67680"/>
            <a:ext cx="6111966" cy="1200329"/>
          </a:xfrm>
          <a:prstGeom prst="rect">
            <a:avLst/>
          </a:prstGeom>
          <a:noFill/>
        </p:spPr>
        <p:txBody>
          <a:bodyPr wrap="square" rtlCol="0">
            <a:spAutoFit/>
          </a:bodyPr>
          <a:lstStyle/>
          <a:p>
            <a:r>
              <a:rPr lang="en-US" sz="1800" dirty="0">
                <a:solidFill>
                  <a:schemeClr val="tx1"/>
                </a:solidFill>
                <a:latin typeface="+mj-lt"/>
              </a:rPr>
              <a:t>How do you see yourself using tools like squeeze bottles, offset spatulas, and brushes to artistically create textures and designs on your plate, infusing each dish with creativity and personality?</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029200"/>
            <a:ext cx="6111966" cy="1754326"/>
          </a:xfrm>
          <a:prstGeom prst="rect">
            <a:avLst/>
          </a:prstGeom>
          <a:noFill/>
        </p:spPr>
        <p:txBody>
          <a:bodyPr wrap="square" rtlCol="0">
            <a:spAutoFit/>
          </a:bodyPr>
          <a:lstStyle/>
          <a:p>
            <a:r>
              <a:rPr lang="en-US" sz="1800" dirty="0">
                <a:latin typeface="+mj-lt"/>
              </a:rPr>
              <a:t>Precision seems to be a crucial element of sous-vide cooking, influencing everything from cooking times to flavor development. Can you elaborate on the role of precision in sous-vide cooking and how it allows chefs and home cooks alike to achieve culinary excellence? </a:t>
            </a:r>
          </a:p>
        </p:txBody>
      </p:sp>
      <p:graphicFrame>
        <p:nvGraphicFramePr>
          <p:cNvPr id="4" name="Table 3">
            <a:extLst>
              <a:ext uri="{FF2B5EF4-FFF2-40B4-BE49-F238E27FC236}">
                <a16:creationId xmlns:a16="http://schemas.microsoft.com/office/drawing/2014/main" id="{A22E0DD8-6E5F-7C9D-A964-56BE9CC89963}"/>
              </a:ext>
            </a:extLst>
          </p:cNvPr>
          <p:cNvGraphicFramePr>
            <a:graphicFrameLocks noGrp="1"/>
          </p:cNvGraphicFramePr>
          <p:nvPr>
            <p:extLst>
              <p:ext uri="{D42A27DB-BD31-4B8C-83A1-F6EECF244321}">
                <p14:modId xmlns:p14="http://schemas.microsoft.com/office/powerpoint/2010/main" val="2011715353"/>
              </p:ext>
            </p:extLst>
          </p:nvPr>
        </p:nvGraphicFramePr>
        <p:xfrm>
          <a:off x="963022" y="72058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840DEFD3-20A7-210C-A231-905D7459103E}"/>
              </a:ext>
            </a:extLst>
          </p:cNvPr>
          <p:cNvGraphicFramePr>
            <a:graphicFrameLocks noGrp="1"/>
          </p:cNvGraphicFramePr>
          <p:nvPr>
            <p:extLst>
              <p:ext uri="{D42A27DB-BD31-4B8C-83A1-F6EECF244321}">
                <p14:modId xmlns:p14="http://schemas.microsoft.com/office/powerpoint/2010/main" val="1300979482"/>
              </p:ext>
            </p:extLst>
          </p:nvPr>
        </p:nvGraphicFramePr>
        <p:xfrm>
          <a:off x="963022" y="2723550"/>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365801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0008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243154"/>
            <a:ext cx="6111966" cy="1200329"/>
          </a:xfrm>
          <a:prstGeom prst="rect">
            <a:avLst/>
          </a:prstGeom>
          <a:noFill/>
        </p:spPr>
        <p:txBody>
          <a:bodyPr wrap="square" rtlCol="0">
            <a:spAutoFit/>
          </a:bodyPr>
          <a:lstStyle/>
          <a:p>
            <a:r>
              <a:rPr lang="en-US" sz="1800" dirty="0">
                <a:solidFill>
                  <a:schemeClr val="tx1"/>
                </a:solidFill>
                <a:latin typeface="+mj-lt"/>
              </a:rPr>
              <a:t>How do you envision incorporating fermentation into your cooking repertoire, and what are your goals for exploring this ancient culinary technique further?</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031103"/>
            <a:ext cx="6111966" cy="1754326"/>
          </a:xfrm>
          <a:prstGeom prst="rect">
            <a:avLst/>
          </a:prstGeom>
          <a:noFill/>
        </p:spPr>
        <p:txBody>
          <a:bodyPr wrap="square" rtlCol="0">
            <a:spAutoFit/>
          </a:bodyPr>
          <a:lstStyle/>
          <a:p>
            <a:r>
              <a:rPr lang="en-US" sz="1800" dirty="0">
                <a:latin typeface="+mj-lt"/>
              </a:rPr>
              <a:t>Troubleshooting fermentation issues, such as identifying signs of proper fermentation versus contamination, is essential for achieving successful outcomes. Could you provide some guidance on recognizing common fermentation problems and how to address them effectively?</a:t>
            </a:r>
          </a:p>
        </p:txBody>
      </p:sp>
      <p:graphicFrame>
        <p:nvGraphicFramePr>
          <p:cNvPr id="4" name="Table 3">
            <a:extLst>
              <a:ext uri="{FF2B5EF4-FFF2-40B4-BE49-F238E27FC236}">
                <a16:creationId xmlns:a16="http://schemas.microsoft.com/office/drawing/2014/main" id="{2F3D3773-1366-BE9A-0135-4173C9825C79}"/>
              </a:ext>
            </a:extLst>
          </p:cNvPr>
          <p:cNvGraphicFramePr>
            <a:graphicFrameLocks noGrp="1"/>
          </p:cNvGraphicFramePr>
          <p:nvPr>
            <p:extLst>
              <p:ext uri="{D42A27DB-BD31-4B8C-83A1-F6EECF244321}">
                <p14:modId xmlns:p14="http://schemas.microsoft.com/office/powerpoint/2010/main" val="2011715353"/>
              </p:ext>
            </p:extLst>
          </p:nvPr>
        </p:nvGraphicFramePr>
        <p:xfrm>
          <a:off x="963022" y="72058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FE098699-66B7-08A5-0185-700524594DD9}"/>
              </a:ext>
            </a:extLst>
          </p:cNvPr>
          <p:cNvGraphicFramePr>
            <a:graphicFrameLocks noGrp="1"/>
          </p:cNvGraphicFramePr>
          <p:nvPr>
            <p:extLst>
              <p:ext uri="{D42A27DB-BD31-4B8C-83A1-F6EECF244321}">
                <p14:modId xmlns:p14="http://schemas.microsoft.com/office/powerpoint/2010/main" val="4088540428"/>
              </p:ext>
            </p:extLst>
          </p:nvPr>
        </p:nvGraphicFramePr>
        <p:xfrm>
          <a:off x="963021" y="2747791"/>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187985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0008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219057"/>
            <a:ext cx="6111966" cy="923330"/>
          </a:xfrm>
          <a:prstGeom prst="rect">
            <a:avLst/>
          </a:prstGeom>
          <a:noFill/>
        </p:spPr>
        <p:txBody>
          <a:bodyPr wrap="square" rtlCol="0">
            <a:spAutoFit/>
          </a:bodyPr>
          <a:lstStyle/>
          <a:p>
            <a:r>
              <a:rPr lang="en-US" sz="1800" dirty="0">
                <a:solidFill>
                  <a:schemeClr val="tx1"/>
                </a:solidFill>
                <a:latin typeface="+mj-lt"/>
              </a:rPr>
              <a:t>Explain how techniques like </a:t>
            </a:r>
            <a:r>
              <a:rPr lang="en-US" sz="1800" dirty="0" err="1">
                <a:solidFill>
                  <a:schemeClr val="tx1"/>
                </a:solidFill>
                <a:latin typeface="+mj-lt"/>
              </a:rPr>
              <a:t>spherification</a:t>
            </a:r>
            <a:r>
              <a:rPr lang="en-US" sz="1800" dirty="0">
                <a:solidFill>
                  <a:schemeClr val="tx1"/>
                </a:solidFill>
                <a:latin typeface="+mj-lt"/>
              </a:rPr>
              <a:t>, foams, and </a:t>
            </a:r>
            <a:r>
              <a:rPr lang="en-US" sz="1800" dirty="0" err="1">
                <a:solidFill>
                  <a:schemeClr val="tx1"/>
                </a:solidFill>
                <a:latin typeface="+mj-lt"/>
              </a:rPr>
              <a:t>gelification</a:t>
            </a:r>
            <a:r>
              <a:rPr lang="en-US" sz="1800" dirty="0">
                <a:solidFill>
                  <a:schemeClr val="tx1"/>
                </a:solidFill>
                <a:latin typeface="+mj-lt"/>
              </a:rPr>
              <a:t> are used to create innovative dishes, challenging traditional cooking norms.</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031103"/>
            <a:ext cx="6111966" cy="1754326"/>
          </a:xfrm>
          <a:prstGeom prst="rect">
            <a:avLst/>
          </a:prstGeom>
          <a:noFill/>
        </p:spPr>
        <p:txBody>
          <a:bodyPr wrap="square" rtlCol="0">
            <a:spAutoFit/>
          </a:bodyPr>
          <a:lstStyle/>
          <a:p>
            <a:r>
              <a:rPr lang="en-US" sz="1800" dirty="0">
                <a:latin typeface="+mj-lt"/>
              </a:rPr>
              <a:t>Incorporating modern cooking techniques often requires specialized equipment and a willingness to embrace technology in the kitchen. What are some examples of equipment, such as immersion circulators and siphons, that enable chefs to experiment with innovative culinary expressions?</a:t>
            </a:r>
          </a:p>
        </p:txBody>
      </p:sp>
      <p:graphicFrame>
        <p:nvGraphicFramePr>
          <p:cNvPr id="4" name="Table 3">
            <a:extLst>
              <a:ext uri="{FF2B5EF4-FFF2-40B4-BE49-F238E27FC236}">
                <a16:creationId xmlns:a16="http://schemas.microsoft.com/office/drawing/2014/main" id="{DAB0BC8D-A1E6-F7D6-2805-6E3E17F9CADF}"/>
              </a:ext>
            </a:extLst>
          </p:cNvPr>
          <p:cNvGraphicFramePr>
            <a:graphicFrameLocks noGrp="1"/>
          </p:cNvGraphicFramePr>
          <p:nvPr>
            <p:extLst>
              <p:ext uri="{D42A27DB-BD31-4B8C-83A1-F6EECF244321}">
                <p14:modId xmlns:p14="http://schemas.microsoft.com/office/powerpoint/2010/main" val="2011715353"/>
              </p:ext>
            </p:extLst>
          </p:nvPr>
        </p:nvGraphicFramePr>
        <p:xfrm>
          <a:off x="963022" y="72058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2367CC10-D97E-FD86-B71C-5F2798DB9808}"/>
              </a:ext>
            </a:extLst>
          </p:cNvPr>
          <p:cNvGraphicFramePr>
            <a:graphicFrameLocks noGrp="1"/>
          </p:cNvGraphicFramePr>
          <p:nvPr>
            <p:extLst>
              <p:ext uri="{D42A27DB-BD31-4B8C-83A1-F6EECF244321}">
                <p14:modId xmlns:p14="http://schemas.microsoft.com/office/powerpoint/2010/main" val="1960935799"/>
              </p:ext>
            </p:extLst>
          </p:nvPr>
        </p:nvGraphicFramePr>
        <p:xfrm>
          <a:off x="963022" y="26846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66113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0008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768531" y="1023258"/>
            <a:ext cx="6111966" cy="2554545"/>
          </a:xfrm>
          <a:prstGeom prst="rect">
            <a:avLst/>
          </a:prstGeom>
          <a:noFill/>
        </p:spPr>
        <p:txBody>
          <a:bodyPr wrap="square" rtlCol="0">
            <a:spAutoFit/>
          </a:bodyPr>
          <a:lstStyle/>
          <a:p>
            <a:r>
              <a:rPr lang="en-US" sz="1600" b="1" dirty="0">
                <a:latin typeface="+mj-lt"/>
              </a:rPr>
              <a:t>The contrast between smooth and crunchy textures can really elevate a dish. </a:t>
            </a:r>
          </a:p>
          <a:p>
            <a:endParaRPr lang="en-US" sz="1600" b="1" dirty="0">
              <a:latin typeface="+mj-lt"/>
            </a:endParaRPr>
          </a:p>
          <a:p>
            <a:r>
              <a:rPr lang="en-US" sz="1600" dirty="0">
                <a:latin typeface="+mj-lt"/>
              </a:rPr>
              <a:t>Have you ever experimented with incorporating both elements into one of your own recipes? If so, how did it change the dynamics of the dish? Can you recall a time when you experimented with marination or brining to infuse deep flavors into a dish? How did it impact the final taste? Have you ever attempted to build layers of flavor in one of your culinary creations?</a:t>
            </a:r>
          </a:p>
        </p:txBody>
      </p:sp>
      <p:graphicFrame>
        <p:nvGraphicFramePr>
          <p:cNvPr id="2" name="Table 1">
            <a:extLst>
              <a:ext uri="{FF2B5EF4-FFF2-40B4-BE49-F238E27FC236}">
                <a16:creationId xmlns:a16="http://schemas.microsoft.com/office/drawing/2014/main" id="{310AC3C0-EC4E-702D-972A-2268EE4A0CEA}"/>
              </a:ext>
            </a:extLst>
          </p:cNvPr>
          <p:cNvGraphicFramePr>
            <a:graphicFrameLocks noGrp="1"/>
          </p:cNvGraphicFramePr>
          <p:nvPr>
            <p:extLst>
              <p:ext uri="{D42A27DB-BD31-4B8C-83A1-F6EECF244321}">
                <p14:modId xmlns:p14="http://schemas.microsoft.com/office/powerpoint/2010/main" val="2420936759"/>
              </p:ext>
            </p:extLst>
          </p:nvPr>
        </p:nvGraphicFramePr>
        <p:xfrm>
          <a:off x="963022" y="4240209"/>
          <a:ext cx="5846355" cy="4947835"/>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758164"/>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72264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103966"/>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9904099"/>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32866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2723389"/>
                  </a:ext>
                </a:extLst>
              </a:tr>
            </a:tbl>
          </a:graphicData>
        </a:graphic>
      </p:graphicFrame>
    </p:spTree>
    <p:extLst>
      <p:ext uri="{BB962C8B-B14F-4D97-AF65-F5344CB8AC3E}">
        <p14:creationId xmlns:p14="http://schemas.microsoft.com/office/powerpoint/2010/main" val="68662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0008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6" y="1278191"/>
            <a:ext cx="6111966" cy="2554545"/>
          </a:xfrm>
          <a:prstGeom prst="rect">
            <a:avLst/>
          </a:prstGeom>
          <a:noFill/>
        </p:spPr>
        <p:txBody>
          <a:bodyPr wrap="square" rtlCol="0">
            <a:spAutoFit/>
          </a:bodyPr>
          <a:lstStyle/>
          <a:p>
            <a:r>
              <a:rPr lang="en-US" sz="1600" b="1" dirty="0">
                <a:latin typeface="+mj-lt"/>
              </a:rPr>
              <a:t>Plan your next meaty meal</a:t>
            </a:r>
          </a:p>
          <a:p>
            <a:endParaRPr lang="en-US" sz="1600" b="1" dirty="0">
              <a:latin typeface="+mj-lt"/>
            </a:endParaRPr>
          </a:p>
          <a:p>
            <a:r>
              <a:rPr lang="en-US" sz="1600" dirty="0">
                <a:latin typeface="+mj-lt"/>
              </a:rPr>
              <a:t>Butchery skills seem like they could really enhance a chef's ability to control the quality and presentation of their dishes. Have you ever tried your hand at butchering meats or poultry? If not, is it something you'd be interested in learning more about? Breaking down a whole chicken seems like it could be quite the task. Can you imagine yourself mastering this skill? How do you think it could benefit your cooking?</a:t>
            </a:r>
          </a:p>
        </p:txBody>
      </p:sp>
      <p:graphicFrame>
        <p:nvGraphicFramePr>
          <p:cNvPr id="2" name="Table 1">
            <a:extLst>
              <a:ext uri="{FF2B5EF4-FFF2-40B4-BE49-F238E27FC236}">
                <a16:creationId xmlns:a16="http://schemas.microsoft.com/office/drawing/2014/main" id="{A5F8618E-64F3-3173-C1D2-4A88C4594D84}"/>
              </a:ext>
            </a:extLst>
          </p:cNvPr>
          <p:cNvGraphicFramePr>
            <a:graphicFrameLocks noGrp="1"/>
          </p:cNvGraphicFramePr>
          <p:nvPr>
            <p:extLst>
              <p:ext uri="{D42A27DB-BD31-4B8C-83A1-F6EECF244321}">
                <p14:modId xmlns:p14="http://schemas.microsoft.com/office/powerpoint/2010/main" val="243143323"/>
              </p:ext>
            </p:extLst>
          </p:nvPr>
        </p:nvGraphicFramePr>
        <p:xfrm>
          <a:off x="887546" y="4404592"/>
          <a:ext cx="5846355" cy="4947835"/>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73970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15151"/>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3847863"/>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86343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9024021"/>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0252572"/>
                  </a:ext>
                </a:extLst>
              </a:tr>
            </a:tbl>
          </a:graphicData>
        </a:graphic>
      </p:graphicFrame>
    </p:spTree>
    <p:extLst>
      <p:ext uri="{BB962C8B-B14F-4D97-AF65-F5344CB8AC3E}">
        <p14:creationId xmlns:p14="http://schemas.microsoft.com/office/powerpoint/2010/main" val="276317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0008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278191"/>
            <a:ext cx="6111966" cy="2554545"/>
          </a:xfrm>
          <a:prstGeom prst="rect">
            <a:avLst/>
          </a:prstGeom>
          <a:noFill/>
        </p:spPr>
        <p:txBody>
          <a:bodyPr wrap="square" rtlCol="0">
            <a:spAutoFit/>
          </a:bodyPr>
          <a:lstStyle/>
          <a:p>
            <a:r>
              <a:rPr lang="en-US" sz="1600" b="1" dirty="0">
                <a:latin typeface="+mj-lt"/>
              </a:rPr>
              <a:t>Developing a signature dessert sounds like a fun challenge. </a:t>
            </a:r>
          </a:p>
          <a:p>
            <a:endParaRPr lang="en-US" sz="1600" b="1" dirty="0">
              <a:latin typeface="+mj-lt"/>
            </a:endParaRPr>
          </a:p>
          <a:p>
            <a:r>
              <a:rPr lang="en-US" sz="1600" dirty="0">
                <a:latin typeface="+mj-lt"/>
              </a:rPr>
              <a:t>If you were to create your own signature dessert, what flavor combinations would you fuse together? How would you ensure it stands out both visually and in taste? Texture seems to be a key element in dessert creation. Have you ever played around with different textures in your desserts, combining creamy and crunchy elements? If so, what was the outcome?</a:t>
            </a:r>
          </a:p>
        </p:txBody>
      </p:sp>
      <p:graphicFrame>
        <p:nvGraphicFramePr>
          <p:cNvPr id="2" name="Table 1">
            <a:extLst>
              <a:ext uri="{FF2B5EF4-FFF2-40B4-BE49-F238E27FC236}">
                <a16:creationId xmlns:a16="http://schemas.microsoft.com/office/drawing/2014/main" id="{110778EE-9BA7-4626-A6A3-1C03D56CCFF3}"/>
              </a:ext>
            </a:extLst>
          </p:cNvPr>
          <p:cNvGraphicFramePr>
            <a:graphicFrameLocks noGrp="1"/>
          </p:cNvGraphicFramePr>
          <p:nvPr>
            <p:extLst>
              <p:ext uri="{D42A27DB-BD31-4B8C-83A1-F6EECF244321}">
                <p14:modId xmlns:p14="http://schemas.microsoft.com/office/powerpoint/2010/main" val="3650134627"/>
              </p:ext>
            </p:extLst>
          </p:nvPr>
        </p:nvGraphicFramePr>
        <p:xfrm>
          <a:off x="963022" y="4506192"/>
          <a:ext cx="5846355" cy="4947835"/>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5878173"/>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682108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313181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1563726"/>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633923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9156904"/>
                  </a:ext>
                </a:extLst>
              </a:tr>
            </a:tbl>
          </a:graphicData>
        </a:graphic>
      </p:graphicFrame>
    </p:spTree>
    <p:extLst>
      <p:ext uri="{BB962C8B-B14F-4D97-AF65-F5344CB8AC3E}">
        <p14:creationId xmlns:p14="http://schemas.microsoft.com/office/powerpoint/2010/main" val="289022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0008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extLst>
              <p:ext uri="{D42A27DB-BD31-4B8C-83A1-F6EECF244321}">
                <p14:modId xmlns:p14="http://schemas.microsoft.com/office/powerpoint/2010/main" val="1366522659"/>
              </p:ext>
            </p:extLst>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08960872"/>
      </p:ext>
    </p:extLst>
  </p:cSld>
  <p:clrMapOvr>
    <a:masterClrMapping/>
  </p:clrMapOvr>
</p:sld>
</file>

<file path=ppt/theme/theme1.xml><?xml version="1.0" encoding="utf-8"?>
<a:theme xmlns:a="http://schemas.openxmlformats.org/drawingml/2006/main" name="White">
  <a:themeElements>
    <a:clrScheme name="Custom 12">
      <a:dk1>
        <a:srgbClr val="000000"/>
      </a:dk1>
      <a:lt1>
        <a:srgbClr val="FFFFFF"/>
      </a:lt1>
      <a:dk2>
        <a:srgbClr val="595959"/>
      </a:dk2>
      <a:lt2>
        <a:srgbClr val="F0FEFE"/>
      </a:lt2>
      <a:accent1>
        <a:srgbClr val="12B0B5"/>
      </a:accent1>
      <a:accent2>
        <a:srgbClr val="F95A44"/>
      </a:accent2>
      <a:accent3>
        <a:srgbClr val="A38C56"/>
      </a:accent3>
      <a:accent4>
        <a:srgbClr val="F6B2B1"/>
      </a:accent4>
      <a:accent5>
        <a:srgbClr val="D70C1A"/>
      </a:accent5>
      <a:accent6>
        <a:srgbClr val="EE7132"/>
      </a:accent6>
      <a:hlink>
        <a:srgbClr val="F95A44"/>
      </a:hlink>
      <a:folHlink>
        <a:srgbClr val="7F7F7F"/>
      </a:folHlink>
    </a:clrScheme>
    <a:fontScheme name="Custom 2">
      <a:majorFont>
        <a:latin typeface="Montserrat Ligh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CULINARY ARTS 0007 Advanced Nutrition Workbook SR</Template>
  <TotalTime>35</TotalTime>
  <Words>578</Words>
  <Application>Microsoft Office PowerPoint</Application>
  <PresentationFormat>Custom</PresentationFormat>
  <Paragraphs>38</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Helvetica Neue</vt:lpstr>
      <vt:lpstr>Lato</vt:lpstr>
      <vt:lpstr>Montserrat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Sykora Roberts</dc:creator>
  <cp:lastModifiedBy>USER</cp:lastModifiedBy>
  <cp:revision>3</cp:revision>
  <dcterms:created xsi:type="dcterms:W3CDTF">2024-04-18T15:09:58Z</dcterms:created>
  <dcterms:modified xsi:type="dcterms:W3CDTF">2025-03-05T15:41:11Z</dcterms:modified>
</cp:coreProperties>
</file>