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3" r:id="rId2"/>
    <p:sldId id="295" r:id="rId3"/>
    <p:sldId id="308" r:id="rId4"/>
    <p:sldId id="309" r:id="rId5"/>
    <p:sldId id="310" r:id="rId6"/>
    <p:sldId id="299" r:id="rId7"/>
    <p:sldId id="322" r:id="rId8"/>
    <p:sldId id="323" r:id="rId9"/>
    <p:sldId id="302" r:id="rId10"/>
    <p:sldId id="318" r:id="rId11"/>
    <p:sldId id="319" r:id="rId12"/>
    <p:sldId id="320" r:id="rId13"/>
    <p:sldId id="321" r:id="rId14"/>
    <p:sldId id="294" r:id="rId15"/>
  </p:sldIdLst>
  <p:sldSz cx="7772400" cy="10058400"/>
  <p:notesSz cx="6858000" cy="9144000"/>
  <p:embeddedFontLst>
    <p:embeddedFont>
      <p:font typeface="Helvetica Neue" panose="020B060402020202020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60"/>
  </p:normalViewPr>
  <p:slideViewPr>
    <p:cSldViewPr snapToGrid="0">
      <p:cViewPr varScale="1">
        <p:scale>
          <a:sx n="43" d="100"/>
          <a:sy n="43" d="100"/>
        </p:scale>
        <p:origin x="2220"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6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05714" y="7254240"/>
            <a:ext cx="1966686" cy="338554"/>
          </a:xfrm>
          <a:prstGeom prst="rect">
            <a:avLst/>
          </a:prstGeom>
          <a:noFill/>
        </p:spPr>
        <p:txBody>
          <a:bodyPr wrap="square" rtlCol="0">
            <a:spAutoFit/>
          </a:bodyPr>
          <a:lstStyle/>
          <a:p>
            <a:r>
              <a:rPr lang="en-US" sz="1600" dirty="0">
                <a:latin typeface="+mn-lt"/>
              </a:rPr>
              <a:t>Workbook 0010</a:t>
            </a:r>
          </a:p>
        </p:txBody>
      </p:sp>
      <p:pic>
        <p:nvPicPr>
          <p:cNvPr id="7" name="Picture 6">
            <a:extLst>
              <a:ext uri="{FF2B5EF4-FFF2-40B4-BE49-F238E27FC236}">
                <a16:creationId xmlns:a16="http://schemas.microsoft.com/office/drawing/2014/main" id="{77FC80E4-B93D-4ADA-85C7-01AF68B4B8BD}"/>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a:latin typeface="+mn-lt"/>
              </a:rPr>
              <a:t>Workbook 0010</a:t>
            </a:r>
            <a:endParaRPr lang="en-US" sz="1600" dirty="0">
              <a:latin typeface="+mn-lt"/>
            </a:endParaRP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81399"/>
            <a:ext cx="6111966" cy="1200329"/>
          </a:xfrm>
          <a:prstGeom prst="rect">
            <a:avLst/>
          </a:prstGeom>
          <a:noFill/>
        </p:spPr>
        <p:txBody>
          <a:bodyPr wrap="square" rtlCol="0">
            <a:spAutoFit/>
          </a:bodyPr>
          <a:lstStyle/>
          <a:p>
            <a:r>
              <a:rPr lang="en-US" sz="1800" dirty="0">
                <a:solidFill>
                  <a:schemeClr val="tx1"/>
                </a:solidFill>
                <a:latin typeface="+mj-lt"/>
              </a:rPr>
              <a:t>Considering the environmental benefits of plant-based diets, do you envision incorporating more fruits, vegetables, legumes, and grains into your meals in the future? </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141603"/>
            <a:ext cx="6111966" cy="1754326"/>
          </a:xfrm>
          <a:prstGeom prst="rect">
            <a:avLst/>
          </a:prstGeom>
          <a:noFill/>
        </p:spPr>
        <p:txBody>
          <a:bodyPr wrap="square" rtlCol="0">
            <a:spAutoFit/>
          </a:bodyPr>
          <a:lstStyle/>
          <a:p>
            <a:r>
              <a:rPr lang="en-US" sz="1800" dirty="0">
                <a:latin typeface="+mj-lt"/>
              </a:rPr>
              <a:t>As we embark on the journey toward sustainable cooking practices, what are your thoughts on the module's message of making incremental changes for significant environmental benefits? How do you envision integrating these principles into your cooking habits and lifestyle moving forward?</a:t>
            </a:r>
          </a:p>
        </p:txBody>
      </p:sp>
      <p:graphicFrame>
        <p:nvGraphicFramePr>
          <p:cNvPr id="4" name="Table 3">
            <a:extLst>
              <a:ext uri="{FF2B5EF4-FFF2-40B4-BE49-F238E27FC236}">
                <a16:creationId xmlns:a16="http://schemas.microsoft.com/office/drawing/2014/main" id="{055D0EB1-F15D-A78C-6FD1-6DFE6EDFB0CE}"/>
              </a:ext>
            </a:extLst>
          </p:cNvPr>
          <p:cNvGraphicFramePr>
            <a:graphicFrameLocks noGrp="1"/>
          </p:cNvGraphicFramePr>
          <p:nvPr>
            <p:extLst>
              <p:ext uri="{D42A27DB-BD31-4B8C-83A1-F6EECF244321}">
                <p14:modId xmlns:p14="http://schemas.microsoft.com/office/powerpoint/2010/main" val="3825159530"/>
              </p:ext>
            </p:extLst>
          </p:nvPr>
        </p:nvGraphicFramePr>
        <p:xfrm>
          <a:off x="963022" y="7321961"/>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1647A6E8-8BD7-E167-0EE0-7A18E4F01D18}"/>
              </a:ext>
            </a:extLst>
          </p:cNvPr>
          <p:cNvGraphicFramePr>
            <a:graphicFrameLocks noGrp="1"/>
          </p:cNvGraphicFramePr>
          <p:nvPr>
            <p:extLst>
              <p:ext uri="{D42A27DB-BD31-4B8C-83A1-F6EECF244321}">
                <p14:modId xmlns:p14="http://schemas.microsoft.com/office/powerpoint/2010/main" val="3026661239"/>
              </p:ext>
            </p:extLst>
          </p:nvPr>
        </p:nvGraphicFramePr>
        <p:xfrm>
          <a:off x="963021" y="2778006"/>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67680"/>
            <a:ext cx="6111966" cy="1200329"/>
          </a:xfrm>
          <a:prstGeom prst="rect">
            <a:avLst/>
          </a:prstGeom>
          <a:noFill/>
        </p:spPr>
        <p:txBody>
          <a:bodyPr wrap="square" rtlCol="0">
            <a:spAutoFit/>
          </a:bodyPr>
          <a:lstStyle/>
          <a:p>
            <a:r>
              <a:rPr lang="en-US" sz="1800" dirty="0">
                <a:solidFill>
                  <a:schemeClr val="tx1"/>
                </a:solidFill>
                <a:latin typeface="+mj-lt"/>
              </a:rPr>
              <a:t>Can you share any strategies or experiences you've had in sourcing sustainable ingredients for your cooking? What challenges, if any, have you encountered in adopting this approach?</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177334"/>
            <a:ext cx="6111966" cy="1754326"/>
          </a:xfrm>
          <a:prstGeom prst="rect">
            <a:avLst/>
          </a:prstGeom>
          <a:noFill/>
        </p:spPr>
        <p:txBody>
          <a:bodyPr wrap="square" rtlCol="0">
            <a:spAutoFit/>
          </a:bodyPr>
          <a:lstStyle/>
          <a:p>
            <a:r>
              <a:rPr lang="en-US" sz="1800" dirty="0">
                <a:latin typeface="+mj-lt"/>
              </a:rPr>
              <a:t>Sustainable seafood choices play a significant role in marine conservation efforts. Have you ever consciously chosen seafood based on sustainability criteria, such as certifications like MSC or ASC? How do you navigate seafood options when shopping or dining out?</a:t>
            </a:r>
          </a:p>
        </p:txBody>
      </p:sp>
      <p:graphicFrame>
        <p:nvGraphicFramePr>
          <p:cNvPr id="4" name="Table 3">
            <a:extLst>
              <a:ext uri="{FF2B5EF4-FFF2-40B4-BE49-F238E27FC236}">
                <a16:creationId xmlns:a16="http://schemas.microsoft.com/office/drawing/2014/main" id="{92D492FC-E853-8BF7-D367-0C9D0E7E9536}"/>
              </a:ext>
            </a:extLst>
          </p:cNvPr>
          <p:cNvGraphicFramePr>
            <a:graphicFrameLocks noGrp="1"/>
          </p:cNvGraphicFramePr>
          <p:nvPr>
            <p:extLst>
              <p:ext uri="{D42A27DB-BD31-4B8C-83A1-F6EECF244321}">
                <p14:modId xmlns:p14="http://schemas.microsoft.com/office/powerpoint/2010/main" val="3434659429"/>
              </p:ext>
            </p:extLst>
          </p:nvPr>
        </p:nvGraphicFramePr>
        <p:xfrm>
          <a:off x="963022" y="730744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2F8BE1DB-8F30-2D9A-368F-57BEB3675D27}"/>
              </a:ext>
            </a:extLst>
          </p:cNvPr>
          <p:cNvGraphicFramePr>
            <a:graphicFrameLocks noGrp="1"/>
          </p:cNvGraphicFramePr>
          <p:nvPr>
            <p:extLst>
              <p:ext uri="{D42A27DB-BD31-4B8C-83A1-F6EECF244321}">
                <p14:modId xmlns:p14="http://schemas.microsoft.com/office/powerpoint/2010/main" val="1371695533"/>
              </p:ext>
            </p:extLst>
          </p:nvPr>
        </p:nvGraphicFramePr>
        <p:xfrm>
          <a:off x="830217" y="278581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47856"/>
            <a:ext cx="6111966" cy="1200329"/>
          </a:xfrm>
          <a:prstGeom prst="rect">
            <a:avLst/>
          </a:prstGeom>
          <a:noFill/>
        </p:spPr>
        <p:txBody>
          <a:bodyPr wrap="square" rtlCol="0">
            <a:spAutoFit/>
          </a:bodyPr>
          <a:lstStyle/>
          <a:p>
            <a:r>
              <a:rPr lang="en-US" sz="1800" dirty="0">
                <a:solidFill>
                  <a:schemeClr val="tx1"/>
                </a:solidFill>
                <a:latin typeface="+mj-lt"/>
              </a:rPr>
              <a:t>How do you envision the role of community engagement in fostering a more sustainable food system? What opportunities do you see for individuals to contribute to this collective effort?</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190761"/>
            <a:ext cx="6111966" cy="1477328"/>
          </a:xfrm>
          <a:prstGeom prst="rect">
            <a:avLst/>
          </a:prstGeom>
          <a:noFill/>
        </p:spPr>
        <p:txBody>
          <a:bodyPr wrap="square" rtlCol="0">
            <a:spAutoFit/>
          </a:bodyPr>
          <a:lstStyle/>
          <a:p>
            <a:r>
              <a:rPr lang="en-US" sz="1800" dirty="0">
                <a:latin typeface="+mj-lt"/>
              </a:rPr>
              <a:t>Have you explored opportunities to engage with local food recovery programs or food-sharing initiatives? If so, what motivated you to get involved, and what impact do you feel these initiatives have had on your community?</a:t>
            </a:r>
          </a:p>
        </p:txBody>
      </p:sp>
      <p:graphicFrame>
        <p:nvGraphicFramePr>
          <p:cNvPr id="4" name="Table 3">
            <a:extLst>
              <a:ext uri="{FF2B5EF4-FFF2-40B4-BE49-F238E27FC236}">
                <a16:creationId xmlns:a16="http://schemas.microsoft.com/office/drawing/2014/main" id="{49BC5E3E-02D0-D356-90F2-07E3BA56F754}"/>
              </a:ext>
            </a:extLst>
          </p:cNvPr>
          <p:cNvGraphicFramePr>
            <a:graphicFrameLocks noGrp="1"/>
          </p:cNvGraphicFramePr>
          <p:nvPr>
            <p:extLst>
              <p:ext uri="{D42A27DB-BD31-4B8C-83A1-F6EECF244321}">
                <p14:modId xmlns:p14="http://schemas.microsoft.com/office/powerpoint/2010/main" val="3203740931"/>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22DF816B-09CD-263D-07CC-55377E03A979}"/>
              </a:ext>
            </a:extLst>
          </p:cNvPr>
          <p:cNvGraphicFramePr>
            <a:graphicFrameLocks noGrp="1"/>
          </p:cNvGraphicFramePr>
          <p:nvPr>
            <p:extLst>
              <p:ext uri="{D42A27DB-BD31-4B8C-83A1-F6EECF244321}">
                <p14:modId xmlns:p14="http://schemas.microsoft.com/office/powerpoint/2010/main" val="2099879825"/>
              </p:ext>
            </p:extLst>
          </p:nvPr>
        </p:nvGraphicFramePr>
        <p:xfrm>
          <a:off x="963021" y="2788811"/>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51873"/>
            <a:ext cx="6111966" cy="1200329"/>
          </a:xfrm>
          <a:prstGeom prst="rect">
            <a:avLst/>
          </a:prstGeom>
          <a:noFill/>
        </p:spPr>
        <p:txBody>
          <a:bodyPr wrap="square" rtlCol="0">
            <a:spAutoFit/>
          </a:bodyPr>
          <a:lstStyle/>
          <a:p>
            <a:r>
              <a:rPr lang="en-US" sz="1800" dirty="0">
                <a:solidFill>
                  <a:schemeClr val="tx1"/>
                </a:solidFill>
                <a:latin typeface="+mj-lt"/>
              </a:rPr>
              <a:t>How have you integrated steaming into your culinary repertoire, and what benefits have you observed in terms of energy savings and cooking outcomes?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60057"/>
            <a:ext cx="6111966" cy="1477328"/>
          </a:xfrm>
          <a:prstGeom prst="rect">
            <a:avLst/>
          </a:prstGeom>
          <a:noFill/>
        </p:spPr>
        <p:txBody>
          <a:bodyPr wrap="square" rtlCol="0">
            <a:spAutoFit/>
          </a:bodyPr>
          <a:lstStyle/>
          <a:p>
            <a:r>
              <a:rPr lang="en-US" sz="1800" dirty="0">
                <a:latin typeface="+mj-lt"/>
              </a:rPr>
              <a:t>When considering energy-efficient cooking methods, what factors do you prioritize in your kitchen routine? Are there specific techniques or appliances you rely on to minimize energy consumption while preparing meals?</a:t>
            </a:r>
          </a:p>
        </p:txBody>
      </p:sp>
      <p:graphicFrame>
        <p:nvGraphicFramePr>
          <p:cNvPr id="4" name="Table 3">
            <a:extLst>
              <a:ext uri="{FF2B5EF4-FFF2-40B4-BE49-F238E27FC236}">
                <a16:creationId xmlns:a16="http://schemas.microsoft.com/office/drawing/2014/main" id="{21D35783-1E13-5377-D5C4-B6018E81E8BE}"/>
              </a:ext>
            </a:extLst>
          </p:cNvPr>
          <p:cNvGraphicFramePr>
            <a:graphicFrameLocks noGrp="1"/>
          </p:cNvGraphicFramePr>
          <p:nvPr>
            <p:extLst>
              <p:ext uri="{D42A27DB-BD31-4B8C-83A1-F6EECF244321}">
                <p14:modId xmlns:p14="http://schemas.microsoft.com/office/powerpoint/2010/main" val="3203740931"/>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DB64D242-6E2F-58B0-B5EA-5A627114A108}"/>
              </a:ext>
            </a:extLst>
          </p:cNvPr>
          <p:cNvGraphicFramePr>
            <a:graphicFrameLocks noGrp="1"/>
          </p:cNvGraphicFramePr>
          <p:nvPr>
            <p:extLst>
              <p:ext uri="{D42A27DB-BD31-4B8C-83A1-F6EECF244321}">
                <p14:modId xmlns:p14="http://schemas.microsoft.com/office/powerpoint/2010/main" val="1527643075"/>
              </p:ext>
            </p:extLst>
          </p:nvPr>
        </p:nvGraphicFramePr>
        <p:xfrm>
          <a:off x="901336" y="2820666"/>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768531" y="1145791"/>
            <a:ext cx="6111966" cy="2308324"/>
          </a:xfrm>
          <a:prstGeom prst="rect">
            <a:avLst/>
          </a:prstGeom>
          <a:noFill/>
        </p:spPr>
        <p:txBody>
          <a:bodyPr wrap="square" rtlCol="0">
            <a:spAutoFit/>
          </a:bodyPr>
          <a:lstStyle/>
          <a:p>
            <a:r>
              <a:rPr lang="en-US" sz="1600" b="1" dirty="0">
                <a:latin typeface="+mj-lt"/>
              </a:rPr>
              <a:t>Every meal presents an opportunity to make a positive impact on the environment. </a:t>
            </a:r>
          </a:p>
          <a:p>
            <a:endParaRPr lang="en-US" sz="1600" b="1" dirty="0">
              <a:latin typeface="+mj-lt"/>
            </a:endParaRPr>
          </a:p>
          <a:p>
            <a:r>
              <a:rPr lang="en-US" sz="1600" dirty="0">
                <a:latin typeface="+mj-lt"/>
              </a:rPr>
              <a:t>Can you share a recent meal you prepared where you consciously incorporated sustainable cooking practices? Understanding the environmental impact of different food production methods is crucial in making informed choices. Based on the module's insights, how do you perceive the impact of meat and dairy production on the environment?</a:t>
            </a:r>
          </a:p>
        </p:txBody>
      </p:sp>
      <p:graphicFrame>
        <p:nvGraphicFramePr>
          <p:cNvPr id="2" name="Table 1">
            <a:extLst>
              <a:ext uri="{FF2B5EF4-FFF2-40B4-BE49-F238E27FC236}">
                <a16:creationId xmlns:a16="http://schemas.microsoft.com/office/drawing/2014/main" id="{C9EE83B4-E597-0A20-1618-E5BD9927C8D4}"/>
              </a:ext>
            </a:extLst>
          </p:cNvPr>
          <p:cNvGraphicFramePr>
            <a:graphicFrameLocks noGrp="1"/>
          </p:cNvGraphicFramePr>
          <p:nvPr>
            <p:extLst>
              <p:ext uri="{D42A27DB-BD31-4B8C-83A1-F6EECF244321}">
                <p14:modId xmlns:p14="http://schemas.microsoft.com/office/powerpoint/2010/main" val="1064896513"/>
              </p:ext>
            </p:extLst>
          </p:nvPr>
        </p:nvGraphicFramePr>
        <p:xfrm>
          <a:off x="887546" y="4056249"/>
          <a:ext cx="5846355" cy="5399076"/>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74850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56982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50145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60449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65029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46512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088495"/>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6" y="1278191"/>
            <a:ext cx="6111966" cy="2554545"/>
          </a:xfrm>
          <a:prstGeom prst="rect">
            <a:avLst/>
          </a:prstGeom>
          <a:noFill/>
        </p:spPr>
        <p:txBody>
          <a:bodyPr wrap="square" rtlCol="0">
            <a:spAutoFit/>
          </a:bodyPr>
          <a:lstStyle/>
          <a:p>
            <a:r>
              <a:rPr lang="en-US" sz="1600" b="1" dirty="0">
                <a:latin typeface="+mj-lt"/>
              </a:rPr>
              <a:t>Beeswax wraps are gaining popularity as an eco-friendly alternative for food wrapping. </a:t>
            </a:r>
          </a:p>
          <a:p>
            <a:endParaRPr lang="en-US" sz="1600" b="1" dirty="0">
              <a:latin typeface="+mj-lt"/>
            </a:endParaRPr>
          </a:p>
          <a:p>
            <a:r>
              <a:rPr lang="en-US" sz="1600" dirty="0">
                <a:latin typeface="+mj-lt"/>
              </a:rPr>
              <a:t>Can you describe how you integrate beeswax wraps into your kitchen practices, and what advantages do you find in terms of preserving freshness and reducing plastic waste? Try out beeswax wraps and write down your experience with it. Does it keep your perishables safe? How is the washing process? Is it part of your perfect pair or do you prefer other sustainable methods like glass?</a:t>
            </a:r>
          </a:p>
        </p:txBody>
      </p:sp>
      <p:graphicFrame>
        <p:nvGraphicFramePr>
          <p:cNvPr id="2" name="Table 1">
            <a:extLst>
              <a:ext uri="{FF2B5EF4-FFF2-40B4-BE49-F238E27FC236}">
                <a16:creationId xmlns:a16="http://schemas.microsoft.com/office/drawing/2014/main" id="{C025028C-B5B7-06DC-FD90-60DCDA88C716}"/>
              </a:ext>
            </a:extLst>
          </p:cNvPr>
          <p:cNvGraphicFramePr>
            <a:graphicFrameLocks noGrp="1"/>
          </p:cNvGraphicFramePr>
          <p:nvPr>
            <p:extLst>
              <p:ext uri="{D42A27DB-BD31-4B8C-83A1-F6EECF244321}">
                <p14:modId xmlns:p14="http://schemas.microsoft.com/office/powerpoint/2010/main" val="770261605"/>
              </p:ext>
            </p:extLst>
          </p:nvPr>
        </p:nvGraphicFramePr>
        <p:xfrm>
          <a:off x="963021" y="4433620"/>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98982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391528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54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31532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60633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351499"/>
                  </a:ext>
                </a:extLst>
              </a:tr>
            </a:tbl>
          </a:graphicData>
        </a:graphic>
      </p:graphicFrame>
    </p:spTree>
    <p:extLst>
      <p:ext uri="{BB962C8B-B14F-4D97-AF65-F5344CB8AC3E}">
        <p14:creationId xmlns:p14="http://schemas.microsoft.com/office/powerpoint/2010/main" val="27631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150503"/>
            <a:ext cx="6111966" cy="2800767"/>
          </a:xfrm>
          <a:prstGeom prst="rect">
            <a:avLst/>
          </a:prstGeom>
          <a:noFill/>
        </p:spPr>
        <p:txBody>
          <a:bodyPr wrap="square" rtlCol="0">
            <a:spAutoFit/>
          </a:bodyPr>
          <a:lstStyle/>
          <a:p>
            <a:r>
              <a:rPr lang="en-US" sz="1600" b="1" dirty="0">
                <a:latin typeface="+mj-lt"/>
              </a:rPr>
              <a:t>When it comes to mindful eating, what strategies do you employ to cultivate a deeper connection with your meals and appreciate the journey of food from its source to your plate? </a:t>
            </a:r>
          </a:p>
          <a:p>
            <a:endParaRPr lang="en-US" sz="1600" b="1" dirty="0">
              <a:latin typeface="+mj-lt"/>
            </a:endParaRPr>
          </a:p>
          <a:p>
            <a:r>
              <a:rPr lang="en-US" sz="1600" dirty="0">
                <a:latin typeface="+mj-lt"/>
              </a:rPr>
              <a:t>How has practicing mindful eating influenced your overall relationship with food? Reflecting on the concept of food sovereignty, what does it mean to you to have the right to healthy and culturally appropriate food produced sustainably? How do you see supporting food sovereignty as an undisputable journey to keeping our bodies safe?</a:t>
            </a:r>
          </a:p>
        </p:txBody>
      </p:sp>
      <p:graphicFrame>
        <p:nvGraphicFramePr>
          <p:cNvPr id="2" name="Table 1">
            <a:extLst>
              <a:ext uri="{FF2B5EF4-FFF2-40B4-BE49-F238E27FC236}">
                <a16:creationId xmlns:a16="http://schemas.microsoft.com/office/drawing/2014/main" id="{80F98EF8-6AA4-22BE-2824-ED08C4D3B0A7}"/>
              </a:ext>
            </a:extLst>
          </p:cNvPr>
          <p:cNvGraphicFramePr>
            <a:graphicFrameLocks noGrp="1"/>
          </p:cNvGraphicFramePr>
          <p:nvPr>
            <p:extLst>
              <p:ext uri="{D42A27DB-BD31-4B8C-83A1-F6EECF244321}">
                <p14:modId xmlns:p14="http://schemas.microsoft.com/office/powerpoint/2010/main" val="168799887"/>
              </p:ext>
            </p:extLst>
          </p:nvPr>
        </p:nvGraphicFramePr>
        <p:xfrm>
          <a:off x="901336" y="4535220"/>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17553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516350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37285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87216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80624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7497203"/>
                  </a:ext>
                </a:extLst>
              </a:tr>
            </a:tbl>
          </a:graphicData>
        </a:graphic>
      </p:graphicFrame>
    </p:spTree>
    <p:extLst>
      <p:ext uri="{BB962C8B-B14F-4D97-AF65-F5344CB8AC3E}">
        <p14:creationId xmlns:p14="http://schemas.microsoft.com/office/powerpoint/2010/main" val="289022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0010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0009 Global Cooking Techniques Workbook SR</Template>
  <TotalTime>23</TotalTime>
  <Words>573</Words>
  <Application>Microsoft Office PowerPoint</Application>
  <PresentationFormat>Custom</PresentationFormat>
  <Paragraphs>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3</cp:revision>
  <dcterms:created xsi:type="dcterms:W3CDTF">2024-04-25T19:51:33Z</dcterms:created>
  <dcterms:modified xsi:type="dcterms:W3CDTF">2025-03-05T15:40:41Z</dcterms:modified>
</cp:coreProperties>
</file>