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Lst>
  <p:notesMasterIdLst>
    <p:notesMasterId r:id="rId24"/>
  </p:notesMasterIdLst>
  <p:sldIdLst>
    <p:sldId id="295" r:id="rId4"/>
    <p:sldId id="831" r:id="rId5"/>
    <p:sldId id="884" r:id="rId6"/>
    <p:sldId id="905" r:id="rId7"/>
    <p:sldId id="307" r:id="rId8"/>
    <p:sldId id="907" r:id="rId9"/>
    <p:sldId id="898" r:id="rId10"/>
    <p:sldId id="908" r:id="rId11"/>
    <p:sldId id="899" r:id="rId12"/>
    <p:sldId id="909" r:id="rId13"/>
    <p:sldId id="900" r:id="rId14"/>
    <p:sldId id="910" r:id="rId15"/>
    <p:sldId id="901" r:id="rId16"/>
    <p:sldId id="911" r:id="rId17"/>
    <p:sldId id="902" r:id="rId18"/>
    <p:sldId id="912" r:id="rId19"/>
    <p:sldId id="903" r:id="rId20"/>
    <p:sldId id="913" r:id="rId21"/>
    <p:sldId id="904" r:id="rId22"/>
    <p:sldId id="90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557">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0EE"/>
    <a:srgbClr val="CBC3BE"/>
    <a:srgbClr val="676767"/>
    <a:srgbClr val="FFFFFF"/>
    <a:srgbClr val="CCD6DF"/>
    <a:srgbClr val="B0ADA3"/>
    <a:srgbClr val="98C1B9"/>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B6F12-9CFA-428B-9DDD-CD5D474A017C}" v="17" dt="2019-05-01T19:34:29.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0" autoAdjust="0"/>
    <p:restoredTop sz="94656" autoAdjust="0"/>
  </p:normalViewPr>
  <p:slideViewPr>
    <p:cSldViewPr snapToGrid="0">
      <p:cViewPr varScale="1">
        <p:scale>
          <a:sx n="62" d="100"/>
          <a:sy n="62" d="100"/>
        </p:scale>
        <p:origin x="444" y="56"/>
      </p:cViewPr>
      <p:guideLst>
        <p:guide orient="horz" pos="1536"/>
        <p:guide pos="528"/>
        <p:guide pos="55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C98B6F12-9CFA-428B-9DDD-CD5D474A017C}"/>
    <pc:docChg chg="custSel modSld modMainMaster">
      <pc:chgData name="Ashlie Sykora-Pappas" userId="ee8837ecd722293f" providerId="LiveId" clId="{C98B6F12-9CFA-428B-9DDD-CD5D474A017C}" dt="2019-05-01T19:34:29.930" v="17"/>
      <pc:docMkLst>
        <pc:docMk/>
      </pc:docMkLst>
      <pc:sldChg chg="delSp">
        <pc:chgData name="Ashlie Sykora-Pappas" userId="ee8837ecd722293f" providerId="LiveId" clId="{C98B6F12-9CFA-428B-9DDD-CD5D474A017C}" dt="2019-04-30T01:15:36.181" v="4" actId="478"/>
        <pc:sldMkLst>
          <pc:docMk/>
          <pc:sldMk cId="1369388103" sldId="295"/>
        </pc:sldMkLst>
        <pc:spChg chg="del">
          <ac:chgData name="Ashlie Sykora-Pappas" userId="ee8837ecd722293f" providerId="LiveId" clId="{C98B6F12-9CFA-428B-9DDD-CD5D474A017C}" dt="2019-04-30T01:15:36.181" v="4" actId="478"/>
          <ac:spMkLst>
            <pc:docMk/>
            <pc:sldMk cId="1369388103" sldId="295"/>
            <ac:spMk id="2" creationId="{3B4C7771-E7EB-4BF2-A16C-4F6C66FDFA50}"/>
          </ac:spMkLst>
        </pc:spChg>
      </pc:sldChg>
      <pc:sldChg chg="modSp">
        <pc:chgData name="Ashlie Sykora-Pappas" userId="ee8837ecd722293f" providerId="LiveId" clId="{C98B6F12-9CFA-428B-9DDD-CD5D474A017C}" dt="2019-04-30T01:19:34.128" v="15" actId="166"/>
        <pc:sldMkLst>
          <pc:docMk/>
          <pc:sldMk cId="369662434" sldId="902"/>
        </pc:sldMkLst>
        <pc:spChg chg="ord">
          <ac:chgData name="Ashlie Sykora-Pappas" userId="ee8837ecd722293f" providerId="LiveId" clId="{C98B6F12-9CFA-428B-9DDD-CD5D474A017C}" dt="2019-04-30T01:19:34.128" v="15" actId="166"/>
          <ac:spMkLst>
            <pc:docMk/>
            <pc:sldMk cId="369662434" sldId="902"/>
            <ac:spMk id="6" creationId="{7AF95C0E-F119-4B16-87C7-75224260CE69}"/>
          </ac:spMkLst>
        </pc:spChg>
      </pc:sldChg>
      <pc:sldMasterChg chg="modSp modSldLayout">
        <pc:chgData name="Ashlie Sykora-Pappas" userId="ee8837ecd722293f" providerId="LiveId" clId="{C98B6F12-9CFA-428B-9DDD-CD5D474A017C}" dt="2019-05-01T19:34:29.930" v="17"/>
        <pc:sldMasterMkLst>
          <pc:docMk/>
          <pc:sldMasterMk cId="1072457485" sldId="2147483704"/>
        </pc:sldMasterMkLst>
        <pc:spChg chg="mod">
          <ac:chgData name="Ashlie Sykora-Pappas" userId="ee8837ecd722293f" providerId="LiveId" clId="{C98B6F12-9CFA-428B-9DDD-CD5D474A017C}" dt="2019-04-30T01:15:24.870" v="3" actId="403"/>
          <ac:spMkLst>
            <pc:docMk/>
            <pc:sldMasterMk cId="1072457485" sldId="2147483704"/>
            <ac:spMk id="4" creationId="{3DCC6496-D9AC-824B-A9EA-80F7C91685B3}"/>
          </ac:spMkLst>
        </pc:spChg>
        <pc:sldLayoutChg chg="modSp">
          <pc:chgData name="Ashlie Sykora-Pappas" userId="ee8837ecd722293f" providerId="LiveId" clId="{C98B6F12-9CFA-428B-9DDD-CD5D474A017C}" dt="2019-04-30T01:16:16.464" v="9" actId="403"/>
          <pc:sldLayoutMkLst>
            <pc:docMk/>
            <pc:sldMasterMk cId="1072457485" sldId="2147483704"/>
            <pc:sldLayoutMk cId="2085981662" sldId="2147483705"/>
          </pc:sldLayoutMkLst>
          <pc:spChg chg="mod">
            <ac:chgData name="Ashlie Sykora-Pappas" userId="ee8837ecd722293f" providerId="LiveId" clId="{C98B6F12-9CFA-428B-9DDD-CD5D474A017C}" dt="2019-04-30T01:16:16.464" v="9" actId="403"/>
            <ac:spMkLst>
              <pc:docMk/>
              <pc:sldMasterMk cId="1072457485" sldId="2147483704"/>
              <pc:sldLayoutMk cId="2085981662" sldId="2147483705"/>
              <ac:spMk id="3" creationId="{CCC27A8B-FDC9-43E4-A10D-999F1E5D687C}"/>
            </ac:spMkLst>
          </pc:spChg>
        </pc:sldLayoutChg>
        <pc:sldLayoutChg chg="addSp delSp">
          <pc:chgData name="Ashlie Sykora-Pappas" userId="ee8837ecd722293f" providerId="LiveId" clId="{C98B6F12-9CFA-428B-9DDD-CD5D474A017C}" dt="2019-05-01T19:34:29.930" v="17"/>
          <pc:sldLayoutMkLst>
            <pc:docMk/>
            <pc:sldMasterMk cId="1072457485" sldId="2147483704"/>
            <pc:sldLayoutMk cId="2097930976" sldId="2147483706"/>
          </pc:sldLayoutMkLst>
          <pc:spChg chg="del">
            <ac:chgData name="Ashlie Sykora-Pappas" userId="ee8837ecd722293f" providerId="LiveId" clId="{C98B6F12-9CFA-428B-9DDD-CD5D474A017C}" dt="2019-04-30T01:19:53.168" v="16" actId="478"/>
            <ac:spMkLst>
              <pc:docMk/>
              <pc:sldMasterMk cId="1072457485" sldId="2147483704"/>
              <pc:sldLayoutMk cId="2097930976" sldId="2147483706"/>
              <ac:spMk id="4" creationId="{202F130E-6852-46EB-A09D-209DA8C89C72}"/>
            </ac:spMkLst>
          </pc:spChg>
          <pc:spChg chg="add">
            <ac:chgData name="Ashlie Sykora-Pappas" userId="ee8837ecd722293f" providerId="LiveId" clId="{C98B6F12-9CFA-428B-9DDD-CD5D474A017C}" dt="2019-05-01T19:34:29.930" v="17"/>
            <ac:spMkLst>
              <pc:docMk/>
              <pc:sldMasterMk cId="1072457485" sldId="2147483704"/>
              <pc:sldLayoutMk cId="2097930976" sldId="2147483706"/>
              <ac:spMk id="7" creationId="{2DD137E2-8FEC-443E-BF54-6466BEF42AB6}"/>
            </ac:spMkLst>
          </pc:spChg>
        </pc:sldLayoutChg>
        <pc:sldLayoutChg chg="delSp modSp">
          <pc:chgData name="Ashlie Sykora-Pappas" userId="ee8837ecd722293f" providerId="LiveId" clId="{C98B6F12-9CFA-428B-9DDD-CD5D474A017C}" dt="2019-04-30T01:16:28.518" v="13" actId="403"/>
          <pc:sldLayoutMkLst>
            <pc:docMk/>
            <pc:sldMasterMk cId="1072457485" sldId="2147483704"/>
            <pc:sldLayoutMk cId="3675608858" sldId="2147483707"/>
          </pc:sldLayoutMkLst>
          <pc:spChg chg="del">
            <ac:chgData name="Ashlie Sykora-Pappas" userId="ee8837ecd722293f" providerId="LiveId" clId="{C98B6F12-9CFA-428B-9DDD-CD5D474A017C}" dt="2019-04-30T01:15:54.335" v="5" actId="478"/>
            <ac:spMkLst>
              <pc:docMk/>
              <pc:sldMasterMk cId="1072457485" sldId="2147483704"/>
              <pc:sldLayoutMk cId="3675608858" sldId="2147483707"/>
              <ac:spMk id="5" creationId="{7612127A-8FC9-4C9A-B091-137C6338641E}"/>
            </ac:spMkLst>
          </pc:spChg>
          <pc:spChg chg="mod">
            <ac:chgData name="Ashlie Sykora-Pappas" userId="ee8837ecd722293f" providerId="LiveId" clId="{C98B6F12-9CFA-428B-9DDD-CD5D474A017C}" dt="2019-04-30T01:16:28.518" v="13" actId="403"/>
            <ac:spMkLst>
              <pc:docMk/>
              <pc:sldMasterMk cId="1072457485" sldId="2147483704"/>
              <pc:sldLayoutMk cId="3675608858" sldId="2147483707"/>
              <ac:spMk id="6" creationId="{A18A692C-BDF0-43C2-94FB-A39FB4BDA83B}"/>
            </ac:spMkLst>
          </pc:spChg>
        </pc:sldLayoutChg>
        <pc:sldLayoutChg chg="delSp">
          <pc:chgData name="Ashlie Sykora-Pappas" userId="ee8837ecd722293f" providerId="LiveId" clId="{C98B6F12-9CFA-428B-9DDD-CD5D474A017C}" dt="2019-04-30T01:19:01.532" v="14" actId="478"/>
          <pc:sldLayoutMkLst>
            <pc:docMk/>
            <pc:sldMasterMk cId="1072457485" sldId="2147483704"/>
            <pc:sldLayoutMk cId="2799779242" sldId="2147483712"/>
          </pc:sldLayoutMkLst>
          <pc:spChg chg="del">
            <ac:chgData name="Ashlie Sykora-Pappas" userId="ee8837ecd722293f" providerId="LiveId" clId="{C98B6F12-9CFA-428B-9DDD-CD5D474A017C}" dt="2019-04-30T01:19:01.532" v="14" actId="478"/>
            <ac:spMkLst>
              <pc:docMk/>
              <pc:sldMasterMk cId="1072457485" sldId="2147483704"/>
              <pc:sldLayoutMk cId="2799779242" sldId="2147483712"/>
              <ac:spMk id="4" creationId="{0511C721-B298-49C8-BF69-B408489DC777}"/>
            </ac:spMkLst>
          </pc:spChg>
        </pc:sldLayoutChg>
      </pc:sldMasterChg>
    </pc:docChg>
  </pc:docChgLst>
  <pc:docChgLst>
    <pc:chgData name="Ashlie Sykora-Pappas" userId="ee8837ecd722293f" providerId="LiveId" clId="{D829A320-60F7-41F2-8652-790E97288CFD}"/>
    <pc:docChg chg="custSel modSld">
      <pc:chgData name="Ashlie Sykora-Pappas" userId="ee8837ecd722293f" providerId="LiveId" clId="{D829A320-60F7-41F2-8652-790E97288CFD}" dt="2019-03-13T18:02:15.795" v="4"/>
      <pc:docMkLst>
        <pc:docMk/>
      </pc:docMkLst>
      <pc:sldChg chg="modSp">
        <pc:chgData name="Ashlie Sykora-Pappas" userId="ee8837ecd722293f" providerId="LiveId" clId="{D829A320-60F7-41F2-8652-790E97288CFD}" dt="2019-03-12T22:42:13.589" v="0" actId="20577"/>
        <pc:sldMkLst>
          <pc:docMk/>
          <pc:sldMk cId="369662434" sldId="902"/>
        </pc:sldMkLst>
        <pc:spChg chg="mod">
          <ac:chgData name="Ashlie Sykora-Pappas" userId="ee8837ecd722293f" providerId="LiveId" clId="{D829A320-60F7-41F2-8652-790E97288CFD}" dt="2019-03-12T22:42:13.589" v="0" actId="20577"/>
          <ac:spMkLst>
            <pc:docMk/>
            <pc:sldMk cId="369662434" sldId="902"/>
            <ac:spMk id="9" creationId="{3DBA79B7-974F-4FA9-8459-D4B61F58642B}"/>
          </ac:spMkLst>
        </pc:spChg>
      </pc:sldChg>
      <pc:sldChg chg="modSp">
        <pc:chgData name="Ashlie Sykora-Pappas" userId="ee8837ecd722293f" providerId="LiveId" clId="{D829A320-60F7-41F2-8652-790E97288CFD}" dt="2019-03-12T22:42:53.278" v="2" actId="20577"/>
        <pc:sldMkLst>
          <pc:docMk/>
          <pc:sldMk cId="4160691530" sldId="904"/>
        </pc:sldMkLst>
        <pc:spChg chg="mod">
          <ac:chgData name="Ashlie Sykora-Pappas" userId="ee8837ecd722293f" providerId="LiveId" clId="{D829A320-60F7-41F2-8652-790E97288CFD}" dt="2019-03-12T22:42:53.278" v="2" actId="20577"/>
          <ac:spMkLst>
            <pc:docMk/>
            <pc:sldMk cId="4160691530" sldId="904"/>
            <ac:spMk id="3" creationId="{2D69DD01-E177-471F-BB2B-273C6C544C13}"/>
          </ac:spMkLst>
        </pc:spChg>
      </pc:sldChg>
      <pc:sldChg chg="addSp delSp">
        <pc:chgData name="Ashlie Sykora-Pappas" userId="ee8837ecd722293f" providerId="LiveId" clId="{D829A320-60F7-41F2-8652-790E97288CFD}" dt="2019-03-13T18:02:15.795" v="4"/>
        <pc:sldMkLst>
          <pc:docMk/>
          <pc:sldMk cId="1010725951" sldId="906"/>
        </pc:sldMkLst>
        <pc:spChg chg="add">
          <ac:chgData name="Ashlie Sykora-Pappas" userId="ee8837ecd722293f" providerId="LiveId" clId="{D829A320-60F7-41F2-8652-790E97288CFD}" dt="2019-03-13T18:02:15.795" v="4"/>
          <ac:spMkLst>
            <pc:docMk/>
            <pc:sldMk cId="1010725951" sldId="906"/>
            <ac:spMk id="3" creationId="{83D98F1D-1157-40D7-9974-2E540691276D}"/>
          </ac:spMkLst>
        </pc:spChg>
        <pc:spChg chg="del">
          <ac:chgData name="Ashlie Sykora-Pappas" userId="ee8837ecd722293f" providerId="LiveId" clId="{D829A320-60F7-41F2-8652-790E97288CFD}" dt="2019-03-13T18:02:15.392" v="3" actId="478"/>
          <ac:spMkLst>
            <pc:docMk/>
            <pc:sldMk cId="1010725951" sldId="906"/>
            <ac:spMk id="26626" creationId="{265E3C70-7EE6-4972-8B80-DD1BA37BC5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7</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9</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11</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13</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15</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17</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19</a:t>
            </a:fld>
            <a:endParaRPr lang="en-US"/>
          </a:p>
        </p:txBody>
      </p:sp>
    </p:spTree>
    <p:extLst>
      <p:ext uri="{BB962C8B-B14F-4D97-AF65-F5344CB8AC3E}">
        <p14:creationId xmlns:p14="http://schemas.microsoft.com/office/powerpoint/2010/main" val="398046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A7A3A7A6-D82B-42D3-96BA-560031747AA7}" type="slidenum">
              <a:rPr lang="en-US" smtClean="0"/>
              <a:pPr>
                <a:defRPr/>
              </a:pPr>
              <a:t>‹#›</a:t>
            </a:fld>
            <a:endParaRPr lang="en-US" dirty="0"/>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a:lvl1pPr>
          </a:lstStyle>
          <a:p>
            <a:pPr>
              <a:defRPr/>
            </a:pPr>
            <a:fld id="{5EE37673-3C83-422C-BC29-BBCE9CD0513B}" type="slidenum">
              <a:rPr lang="en-US"/>
              <a:pPr>
                <a:defRPr/>
              </a:pPr>
              <a:t>‹#›</a:t>
            </a:fld>
            <a:endParaRPr lang="en-US" dirty="0"/>
          </a:p>
        </p:txBody>
      </p:sp>
      <p:sp>
        <p:nvSpPr>
          <p:cNvPr id="6" name="Rectangle 5">
            <a:extLst>
              <a:ext uri="{FF2B5EF4-FFF2-40B4-BE49-F238E27FC236}">
                <a16:creationId xmlns:a16="http://schemas.microsoft.com/office/drawing/2014/main" id="{CD1DB804-E9D9-4C45-B10F-B5152429E6B6}"/>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
        <p:nvSpPr>
          <p:cNvPr id="7" name="Rectangle 6">
            <a:extLst>
              <a:ext uri="{FF2B5EF4-FFF2-40B4-BE49-F238E27FC236}">
                <a16:creationId xmlns:a16="http://schemas.microsoft.com/office/drawing/2014/main" id="{2DD137E2-8FEC-443E-BF54-6466BEF42AB6}"/>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F17FC83E-6CEF-44CC-A30F-C5EA66A34CCE}" type="slidenum">
              <a:rPr lang="en-US" smtClean="0"/>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a:lvl1pPr>
          </a:lstStyle>
          <a:p>
            <a:pPr>
              <a:defRPr/>
            </a:pPr>
            <a:fld id="{D7B1A0BC-2D99-4B94-95F5-48FC11C1E9B5}" type="slidenum">
              <a:rPr lang="en-US"/>
              <a:pPr>
                <a:defRPr/>
              </a:pPr>
              <a:t>‹#›</a:t>
            </a:fld>
            <a:endParaRPr lang="en-US"/>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a:lvl1pPr>
          </a:lstStyle>
          <a:p>
            <a:pPr>
              <a:defRPr/>
            </a:pPr>
            <a:fld id="{3665D51E-547F-4EB3-A967-A7125981111D}" type="slidenum">
              <a:rPr lang="en-US"/>
              <a:pPr>
                <a:defRPr/>
              </a:pPr>
              <a:t>‹#›</a:t>
            </a:fld>
            <a:endParaRPr lang="en-US"/>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Rectangle 5">
            <a:extLst>
              <a:ext uri="{FF2B5EF4-FFF2-40B4-BE49-F238E27FC236}">
                <a16:creationId xmlns:a16="http://schemas.microsoft.com/office/drawing/2014/main" id="{280729AD-94EA-48E4-B752-A459AEDFDBEF}"/>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a:lvl1pPr>
          </a:lstStyle>
          <a:p>
            <a:pPr>
              <a:defRPr/>
            </a:pPr>
            <a:fld id="{20F11A98-473A-4147-BEE6-D3CBA66820AB}" type="slidenum">
              <a:rPr lang="en-US"/>
              <a:pPr>
                <a:defRPr/>
              </a:pPr>
              <a:t>‹#›</a:t>
            </a:fld>
            <a:endParaRPr lang="en-US"/>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a:lvl1pPr>
          </a:lstStyle>
          <a:p>
            <a:pPr>
              <a:defRPr/>
            </a:pPr>
            <a:fld id="{8C2C93CF-2B5E-47F2-8BDD-6528005EA3E1}" type="slidenum">
              <a:rPr lang="en-US"/>
              <a:pPr>
                <a:defRPr/>
              </a:pPr>
              <a:t>‹#›</a:t>
            </a:fld>
            <a:endParaRPr lang="en-US"/>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E34F-861C-4A6A-B142-FB2440115817}" type="slidenum">
              <a:rPr lang="en-US" smtClean="0"/>
              <a:t>‹#›</a:t>
            </a:fld>
            <a:endParaRPr lang="en-US"/>
          </a:p>
        </p:txBody>
      </p:sp>
    </p:spTree>
    <p:extLst>
      <p:ext uri="{BB962C8B-B14F-4D97-AF65-F5344CB8AC3E}">
        <p14:creationId xmlns:p14="http://schemas.microsoft.com/office/powerpoint/2010/main" val="344185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4212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smtClean="0">
                <a:solidFill>
                  <a:schemeClr val="tx1">
                    <a:tint val="75000"/>
                  </a:schemeClr>
                </a:solidFill>
              </a:defRPr>
            </a:lvl1pPr>
          </a:lstStyle>
          <a:p>
            <a:pPr>
              <a:defRPr/>
            </a:pPr>
            <a:fld id="{38B6012B-10EE-45A1-A93F-8DFBF394F9C0}" type="slidenum">
              <a:rPr lang="en-US" smtClean="0"/>
              <a:pPr>
                <a:defRPr/>
              </a:pPr>
              <a:t>‹#›</a:t>
            </a:fld>
            <a:endParaRPr lang="en-US" dirty="0"/>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31" r:id="rId8"/>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42946"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486771-551E-4FC9-AFB3-C97CA6FF4476}"/>
              </a:ext>
            </a:extLst>
          </p:cNvPr>
          <p:cNvSpPr/>
          <p:nvPr/>
        </p:nvSpPr>
        <p:spPr>
          <a:xfrm>
            <a:off x="4557714" y="6383809"/>
            <a:ext cx="3586162"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C053EF-D38A-4B1E-BDB0-FD0A5AF5135A}"/>
              </a:ext>
            </a:extLst>
          </p:cNvPr>
          <p:cNvSpPr txBox="1"/>
          <p:nvPr/>
        </p:nvSpPr>
        <p:spPr>
          <a:xfrm>
            <a:off x="4592945" y="6414588"/>
            <a:ext cx="3515707" cy="338554"/>
          </a:xfrm>
          <a:prstGeom prst="rect">
            <a:avLst/>
          </a:prstGeom>
          <a:noFill/>
        </p:spPr>
        <p:txBody>
          <a:bodyPr wrap="none">
            <a:spAutoFit/>
          </a:bodyPr>
          <a:lstStyle/>
          <a:p>
            <a:pPr algn="ctr">
              <a:defRPr/>
            </a:pPr>
            <a:r>
              <a:rPr lang="en-US" sz="1600" b="1" spc="600" dirty="0">
                <a:solidFill>
                  <a:schemeClr val="bg1"/>
                </a:solidFill>
                <a:latin typeface="Montserrat" panose="00000500000000000000" pitchFamily="50" charset="-94"/>
              </a:rPr>
              <a:t>SLEEP AND WEIGHT</a:t>
            </a:r>
            <a:endParaRPr lang="tr-TR" sz="1600" b="1" spc="6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317192" y="6550955"/>
            <a:ext cx="1664899" cy="276999"/>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THREE</a:t>
            </a:r>
          </a:p>
        </p:txBody>
      </p:sp>
      <p:pic>
        <p:nvPicPr>
          <p:cNvPr id="4" name="Picture 3">
            <a:extLst>
              <a:ext uri="{FF2B5EF4-FFF2-40B4-BE49-F238E27FC236}">
                <a16:creationId xmlns:a16="http://schemas.microsoft.com/office/drawing/2014/main" id="{4CC6471F-233E-4073-A562-D20504C19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89" y="355619"/>
            <a:ext cx="2051752" cy="1914969"/>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52031" y="419804"/>
            <a:ext cx="2775119"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THREE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36FA34A-FA32-0B44-93E6-C38473E453AF}"/>
              </a:ext>
            </a:extLst>
          </p:cNvPr>
          <p:cNvSpPr txBox="1"/>
          <p:nvPr/>
        </p:nvSpPr>
        <p:spPr>
          <a:xfrm>
            <a:off x="3827445" y="4459758"/>
            <a:ext cx="4254017"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lang="en-US" sz="6600" dirty="0">
                <a:solidFill>
                  <a:schemeClr val="tx2">
                    <a:lumMod val="60000"/>
                    <a:lumOff val="40000"/>
                  </a:schemeClr>
                </a:solidFill>
                <a:latin typeface="Quickpen" pitchFamily="2" charset="0"/>
              </a:rPr>
              <a:t>four</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9005CE6D-4033-7A4E-B4AF-712D0BD62A01}"/>
              </a:ext>
            </a:extLst>
          </p:cNvPr>
          <p:cNvSpPr txBox="1"/>
          <p:nvPr/>
        </p:nvSpPr>
        <p:spPr>
          <a:xfrm>
            <a:off x="4014660" y="3684916"/>
            <a:ext cx="3879588"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CORTISOL</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4510DB9C-4E79-480A-9ABF-E9561BAB4D32}"/>
              </a:ext>
            </a:extLst>
          </p:cNvPr>
          <p:cNvSpPr>
            <a:spLocks noGrp="1"/>
          </p:cNvSpPr>
          <p:nvPr>
            <p:ph type="sldNum" sz="quarter" idx="12"/>
          </p:nvPr>
        </p:nvSpPr>
        <p:spPr/>
        <p:txBody>
          <a:bodyPr/>
          <a:lstStyle/>
          <a:p>
            <a:fld id="{893DE34F-861C-4A6A-B142-FB2440115817}" type="slidenum">
              <a:rPr lang="en-US" smtClean="0"/>
              <a:t>10</a:t>
            </a:fld>
            <a:endParaRPr lang="en-US"/>
          </a:p>
        </p:txBody>
      </p:sp>
    </p:spTree>
    <p:extLst>
      <p:ext uri="{BB962C8B-B14F-4D97-AF65-F5344CB8AC3E}">
        <p14:creationId xmlns:p14="http://schemas.microsoft.com/office/powerpoint/2010/main" val="300295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11</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3642" y="2934812"/>
            <a:ext cx="3712308" cy="769441"/>
          </a:xfrm>
          <a:prstGeom prst="rect">
            <a:avLst/>
          </a:prstGeom>
          <a:noFill/>
        </p:spPr>
        <p:txBody>
          <a:bodyPr wrap="square" rtlCol="0">
            <a:spAutoFit/>
          </a:bodyPr>
          <a:lstStyle/>
          <a:p>
            <a:pPr algn="ctr"/>
            <a:r>
              <a:rPr lang="en-US" sz="4400" dirty="0">
                <a:solidFill>
                  <a:schemeClr val="accent1"/>
                </a:solidFill>
              </a:rPr>
              <a:t>Cortisol</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705805"/>
          </a:xfrm>
          <a:prstGeom prst="rect">
            <a:avLst/>
          </a:prstGeom>
        </p:spPr>
        <p:txBody>
          <a:bodyPr wrap="square">
            <a:spAutoFit/>
          </a:bodyPr>
          <a:lstStyle/>
          <a:p>
            <a:pPr>
              <a:lnSpc>
                <a:spcPct val="150000"/>
              </a:lnSpc>
              <a:spcBef>
                <a:spcPts val="1000"/>
              </a:spcBef>
            </a:pPr>
            <a:r>
              <a:rPr lang="en-US" sz="1400" dirty="0">
                <a:solidFill>
                  <a:prstClr val="black"/>
                </a:solidFill>
              </a:rPr>
              <a:t>Cortisol, the stress hormone that’s released by adrenal glands, is important for helping your body to deal with stress.  If it’s too high, it may cause weight gain, high blood pressure, impact your sleep even more, and contribute to diabetes.  It’s a vicious circle.</a:t>
            </a:r>
          </a:p>
          <a:p>
            <a:pPr marL="228600" indent="-228600">
              <a:lnSpc>
                <a:spcPct val="150000"/>
              </a:lnSpc>
              <a:spcBef>
                <a:spcPts val="1000"/>
              </a:spcBef>
              <a:buFont typeface="Arial" panose="020B0604020202020204" pitchFamily="34" charset="0"/>
              <a:buChar char="•"/>
            </a:pPr>
            <a:r>
              <a:rPr lang="en-US" sz="1400" dirty="0">
                <a:solidFill>
                  <a:prstClr val="black"/>
                </a:solidFill>
              </a:rPr>
              <a:t>It is at its maximum in the early AM</a:t>
            </a:r>
          </a:p>
          <a:p>
            <a:pPr marL="228600" indent="-228600">
              <a:lnSpc>
                <a:spcPct val="150000"/>
              </a:lnSpc>
              <a:spcBef>
                <a:spcPts val="1000"/>
              </a:spcBef>
              <a:buFont typeface="Arial" panose="020B0604020202020204" pitchFamily="34" charset="0"/>
              <a:buChar char="•"/>
            </a:pPr>
            <a:r>
              <a:rPr lang="en-US" sz="1400" dirty="0">
                <a:solidFill>
                  <a:prstClr val="black"/>
                </a:solidFill>
              </a:rPr>
              <a:t>Declines during the day and is at it lowest early evening and the first part of sleep</a:t>
            </a:r>
          </a:p>
          <a:p>
            <a:pPr marL="228600" indent="-228600">
              <a:lnSpc>
                <a:spcPct val="150000"/>
              </a:lnSpc>
              <a:spcBef>
                <a:spcPts val="1000"/>
              </a:spcBef>
              <a:buFont typeface="Arial" panose="020B0604020202020204" pitchFamily="34" charset="0"/>
              <a:buChar char="•"/>
            </a:pPr>
            <a:r>
              <a:rPr lang="en-US" sz="1400" dirty="0">
                <a:solidFill>
                  <a:prstClr val="black"/>
                </a:solidFill>
              </a:rPr>
              <a:t>Sleep deprivation and sleep apnea increase the levels of Cortisol released </a:t>
            </a:r>
            <a:br>
              <a:rPr lang="en-US" sz="1400" dirty="0">
                <a:solidFill>
                  <a:prstClr val="black"/>
                </a:solidFill>
              </a:rPr>
            </a:br>
            <a:r>
              <a:rPr lang="en-US" sz="1400" dirty="0">
                <a:solidFill>
                  <a:prstClr val="black"/>
                </a:solidFill>
              </a:rPr>
              <a:t>and cause them to remain elevated throughout the day.</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5673090" cy="707886"/>
          </a:xfrm>
          <a:prstGeom prst="rect">
            <a:avLst/>
          </a:prstGeom>
          <a:noFill/>
        </p:spPr>
        <p:txBody>
          <a:bodyPr wrap="square" rtlCol="0">
            <a:spAutoFit/>
          </a:bodyPr>
          <a:lstStyle/>
          <a:p>
            <a:r>
              <a:rPr lang="en-US" sz="4000" dirty="0">
                <a:solidFill>
                  <a:schemeClr val="bg1">
                    <a:lumMod val="75000"/>
                  </a:schemeClr>
                </a:solidFill>
              </a:rPr>
              <a:t>stress hormone</a:t>
            </a:r>
          </a:p>
        </p:txBody>
      </p:sp>
      <p:sp>
        <p:nvSpPr>
          <p:cNvPr id="3" name="Rectangle 2">
            <a:extLst>
              <a:ext uri="{FF2B5EF4-FFF2-40B4-BE49-F238E27FC236}">
                <a16:creationId xmlns:a16="http://schemas.microsoft.com/office/drawing/2014/main" id="{B169A4AD-E10F-4A7D-B298-AC44FAC30200}"/>
              </a:ext>
            </a:extLst>
          </p:cNvPr>
          <p:cNvSpPr/>
          <p:nvPr/>
        </p:nvSpPr>
        <p:spPr>
          <a:xfrm>
            <a:off x="3492571" y="5403932"/>
            <a:ext cx="7565299" cy="692690"/>
          </a:xfrm>
          <a:prstGeom prst="rect">
            <a:avLst/>
          </a:prstGeom>
          <a:solidFill>
            <a:schemeClr val="bg2"/>
          </a:solidFill>
        </p:spPr>
        <p:txBody>
          <a:bodyPr wrap="square">
            <a:spAutoFit/>
          </a:bodyPr>
          <a:lstStyle/>
          <a:p>
            <a:pPr>
              <a:lnSpc>
                <a:spcPct val="150000"/>
              </a:lnSpc>
            </a:pPr>
            <a:r>
              <a:rPr lang="en-US" sz="1400" dirty="0">
                <a:solidFill>
                  <a:schemeClr val="accent1"/>
                </a:solidFill>
              </a:rPr>
              <a:t>Go to sleep at the same time every day, don’t drink caffeine drinks at night, try to avoid any sleep disruption, and get 8 hours of sleep daily.</a:t>
            </a:r>
          </a:p>
        </p:txBody>
      </p:sp>
    </p:spTree>
    <p:extLst>
      <p:ext uri="{BB962C8B-B14F-4D97-AF65-F5344CB8AC3E}">
        <p14:creationId xmlns:p14="http://schemas.microsoft.com/office/powerpoint/2010/main" val="43263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52031" y="419804"/>
            <a:ext cx="2775119"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THREE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2FCA51E-99FA-BA4A-934B-E9C1364D80E6}"/>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five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7B663373-83D0-8C41-B215-1D1D476E78EC}"/>
              </a:ext>
            </a:extLst>
          </p:cNvPr>
          <p:cNvSpPr txBox="1"/>
          <p:nvPr/>
        </p:nvSpPr>
        <p:spPr>
          <a:xfrm>
            <a:off x="1982340" y="3278348"/>
            <a:ext cx="8138766"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LEPTIN AND GHRELIN</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79808EE3-5781-44AF-86A4-C5DF9FED64C3}"/>
              </a:ext>
            </a:extLst>
          </p:cNvPr>
          <p:cNvSpPr>
            <a:spLocks noGrp="1"/>
          </p:cNvSpPr>
          <p:nvPr>
            <p:ph type="sldNum" sz="quarter" idx="12"/>
          </p:nvPr>
        </p:nvSpPr>
        <p:spPr/>
        <p:txBody>
          <a:bodyPr/>
          <a:lstStyle/>
          <a:p>
            <a:fld id="{893DE34F-861C-4A6A-B142-FB2440115817}" type="slidenum">
              <a:rPr lang="en-US" smtClean="0"/>
              <a:t>12</a:t>
            </a:fld>
            <a:endParaRPr lang="en-US"/>
          </a:p>
        </p:txBody>
      </p:sp>
    </p:spTree>
    <p:extLst>
      <p:ext uri="{BB962C8B-B14F-4D97-AF65-F5344CB8AC3E}">
        <p14:creationId xmlns:p14="http://schemas.microsoft.com/office/powerpoint/2010/main" val="232663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13</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3642" y="2596257"/>
            <a:ext cx="3712308" cy="1446550"/>
          </a:xfrm>
          <a:prstGeom prst="rect">
            <a:avLst/>
          </a:prstGeom>
          <a:noFill/>
        </p:spPr>
        <p:txBody>
          <a:bodyPr wrap="square" rtlCol="0">
            <a:spAutoFit/>
          </a:bodyPr>
          <a:lstStyle/>
          <a:p>
            <a:pPr algn="ctr"/>
            <a:r>
              <a:rPr lang="en-US" sz="4400" dirty="0">
                <a:solidFill>
                  <a:schemeClr val="accent1"/>
                </a:solidFill>
              </a:rPr>
              <a:t>Leptin and Ghrelin</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211689"/>
            <a:ext cx="7799052" cy="3736857"/>
          </a:xfrm>
          <a:prstGeom prst="rect">
            <a:avLst/>
          </a:prstGeom>
        </p:spPr>
        <p:txBody>
          <a:bodyPr wrap="square">
            <a:spAutoFit/>
          </a:bodyPr>
          <a:lstStyle/>
          <a:p>
            <a:pPr>
              <a:lnSpc>
                <a:spcPct val="150000"/>
              </a:lnSpc>
              <a:spcBef>
                <a:spcPts val="1000"/>
              </a:spcBef>
            </a:pPr>
            <a:r>
              <a:rPr lang="en-US" sz="1400" dirty="0">
                <a:solidFill>
                  <a:prstClr val="black"/>
                </a:solidFill>
              </a:rPr>
              <a:t>Leptin is the Satiety hormone and Ghrelin is the hunger hormone.  When you are sleep deprived, you’ll have reduced leptin and elevated ghrelin.  Meaning that lack of sleep contributes to obesity due to the bodies regulation of these hormones.</a:t>
            </a:r>
          </a:p>
          <a:p>
            <a:pPr>
              <a:lnSpc>
                <a:spcPct val="150000"/>
              </a:lnSpc>
              <a:spcBef>
                <a:spcPts val="1000"/>
              </a:spcBef>
            </a:pPr>
            <a:endParaRPr lang="en-US" sz="1400" dirty="0">
              <a:solidFill>
                <a:prstClr val="black"/>
              </a:solidFill>
            </a:endParaRPr>
          </a:p>
          <a:p>
            <a:pPr>
              <a:lnSpc>
                <a:spcPct val="150000"/>
              </a:lnSpc>
              <a:spcBef>
                <a:spcPts val="1000"/>
              </a:spcBef>
            </a:pPr>
            <a:r>
              <a:rPr lang="en-US" sz="1400" b="1" dirty="0">
                <a:solidFill>
                  <a:prstClr val="black"/>
                </a:solidFill>
              </a:rPr>
              <a:t>Leptin is lower in the morning even though we fast through the night</a:t>
            </a:r>
          </a:p>
          <a:p>
            <a:pPr marL="685800" lvl="1" indent="-228600">
              <a:lnSpc>
                <a:spcPct val="150000"/>
              </a:lnSpc>
              <a:spcBef>
                <a:spcPts val="1000"/>
              </a:spcBef>
              <a:buFont typeface="Arial" panose="020B0604020202020204" pitchFamily="34" charset="0"/>
              <a:buChar char="•"/>
            </a:pPr>
            <a:r>
              <a:rPr lang="en-US" sz="1400" dirty="0">
                <a:solidFill>
                  <a:prstClr val="black"/>
                </a:solidFill>
              </a:rPr>
              <a:t>It is released through the brain </a:t>
            </a:r>
          </a:p>
          <a:p>
            <a:pPr>
              <a:lnSpc>
                <a:spcPct val="150000"/>
              </a:lnSpc>
              <a:spcBef>
                <a:spcPts val="1000"/>
              </a:spcBef>
            </a:pPr>
            <a:r>
              <a:rPr lang="en-US" sz="1400" b="1" dirty="0">
                <a:solidFill>
                  <a:prstClr val="black"/>
                </a:solidFill>
              </a:rPr>
              <a:t>Ghrelin is released through the cells in the stomach </a:t>
            </a:r>
          </a:p>
          <a:p>
            <a:pPr marL="685800" lvl="1" indent="-228600">
              <a:lnSpc>
                <a:spcPct val="150000"/>
              </a:lnSpc>
              <a:spcBef>
                <a:spcPts val="1000"/>
              </a:spcBef>
              <a:buFont typeface="Arial" panose="020B0604020202020204" pitchFamily="34" charset="0"/>
              <a:buChar char="•"/>
            </a:pPr>
            <a:r>
              <a:rPr lang="en-US" sz="1400" dirty="0">
                <a:solidFill>
                  <a:prstClr val="black"/>
                </a:solidFill>
              </a:rPr>
              <a:t>It decreases quickly after meals are ingested</a:t>
            </a:r>
          </a:p>
          <a:p>
            <a:pPr marL="685800" lvl="1" indent="-228600">
              <a:lnSpc>
                <a:spcPct val="150000"/>
              </a:lnSpc>
              <a:spcBef>
                <a:spcPts val="1000"/>
              </a:spcBef>
              <a:buFont typeface="Arial" panose="020B0604020202020204" pitchFamily="34" charset="0"/>
              <a:buChar char="•"/>
            </a:pPr>
            <a:r>
              <a:rPr lang="en-US" sz="1400" dirty="0">
                <a:solidFill>
                  <a:prstClr val="black"/>
                </a:solidFill>
              </a:rPr>
              <a:t>Decreases the second part of the night even though we do not eat</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921710" cy="707886"/>
          </a:xfrm>
          <a:prstGeom prst="rect">
            <a:avLst/>
          </a:prstGeom>
          <a:noFill/>
        </p:spPr>
        <p:txBody>
          <a:bodyPr wrap="square" rtlCol="0">
            <a:spAutoFit/>
          </a:bodyPr>
          <a:lstStyle/>
          <a:p>
            <a:r>
              <a:rPr lang="en-US" sz="4000" dirty="0">
                <a:solidFill>
                  <a:schemeClr val="bg1">
                    <a:lumMod val="75000"/>
                  </a:schemeClr>
                </a:solidFill>
              </a:rPr>
              <a:t>satiety and hunger hormones</a:t>
            </a:r>
          </a:p>
        </p:txBody>
      </p:sp>
    </p:spTree>
    <p:extLst>
      <p:ext uri="{BB962C8B-B14F-4D97-AF65-F5344CB8AC3E}">
        <p14:creationId xmlns:p14="http://schemas.microsoft.com/office/powerpoint/2010/main" val="203118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52031" y="419804"/>
            <a:ext cx="2775119"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THREE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F6CCC03-40C4-AC49-9C6A-8AA1247B5A31}"/>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six</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3" name="TextBox 12">
            <a:extLst>
              <a:ext uri="{FF2B5EF4-FFF2-40B4-BE49-F238E27FC236}">
                <a16:creationId xmlns:a16="http://schemas.microsoft.com/office/drawing/2014/main" id="{20E326CC-EEB4-3A4C-80DD-C7B504B4FCF6}"/>
              </a:ext>
            </a:extLst>
          </p:cNvPr>
          <p:cNvSpPr txBox="1"/>
          <p:nvPr/>
        </p:nvSpPr>
        <p:spPr>
          <a:xfrm>
            <a:off x="4253792" y="3278348"/>
            <a:ext cx="3595857"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GLUCOSE</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7B910F3B-A031-4260-AE20-FC3DEE4BA835}"/>
              </a:ext>
            </a:extLst>
          </p:cNvPr>
          <p:cNvSpPr>
            <a:spLocks noGrp="1"/>
          </p:cNvSpPr>
          <p:nvPr>
            <p:ph type="sldNum" sz="quarter" idx="12"/>
          </p:nvPr>
        </p:nvSpPr>
        <p:spPr/>
        <p:txBody>
          <a:bodyPr/>
          <a:lstStyle/>
          <a:p>
            <a:fld id="{893DE34F-861C-4A6A-B142-FB2440115817}" type="slidenum">
              <a:rPr lang="en-US" smtClean="0"/>
              <a:t>14</a:t>
            </a:fld>
            <a:endParaRPr lang="en-US"/>
          </a:p>
        </p:txBody>
      </p:sp>
    </p:spTree>
    <p:extLst>
      <p:ext uri="{BB962C8B-B14F-4D97-AF65-F5344CB8AC3E}">
        <p14:creationId xmlns:p14="http://schemas.microsoft.com/office/powerpoint/2010/main" val="144072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3642" y="3119477"/>
            <a:ext cx="3712308" cy="400110"/>
          </a:xfrm>
          <a:prstGeom prst="rect">
            <a:avLst/>
          </a:prstGeom>
          <a:noFill/>
        </p:spPr>
        <p:txBody>
          <a:bodyPr wrap="square" rtlCol="0">
            <a:spAutoFit/>
          </a:bodyPr>
          <a:lstStyle/>
          <a:p>
            <a:pPr algn="ctr"/>
            <a:r>
              <a:rPr lang="en-US" sz="2000" dirty="0">
                <a:solidFill>
                  <a:schemeClr val="accent1"/>
                </a:solidFill>
              </a:rPr>
              <a:t>Glucose</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276092"/>
            <a:ext cx="7799052" cy="3285451"/>
          </a:xfrm>
          <a:prstGeom prst="rect">
            <a:avLst/>
          </a:prstGeom>
        </p:spPr>
        <p:txBody>
          <a:bodyPr wrap="square">
            <a:spAutoFit/>
          </a:bodyPr>
          <a:lstStyle/>
          <a:p>
            <a:pPr>
              <a:lnSpc>
                <a:spcPct val="150000"/>
              </a:lnSpc>
              <a:spcBef>
                <a:spcPts val="1000"/>
              </a:spcBef>
            </a:pPr>
            <a:r>
              <a:rPr lang="en-US" sz="1400" dirty="0">
                <a:solidFill>
                  <a:prstClr val="black"/>
                </a:solidFill>
              </a:rPr>
              <a:t>Glucose is the food our brain uses</a:t>
            </a:r>
          </a:p>
          <a:p>
            <a:pPr marL="285750" indent="-285750">
              <a:lnSpc>
                <a:spcPct val="150000"/>
              </a:lnSpc>
              <a:spcBef>
                <a:spcPts val="1000"/>
              </a:spcBef>
              <a:buFont typeface="Arial" panose="020B0604020202020204" pitchFamily="34" charset="0"/>
              <a:buChar char="•"/>
            </a:pPr>
            <a:r>
              <a:rPr lang="en-US" sz="1400" dirty="0">
                <a:solidFill>
                  <a:prstClr val="black"/>
                </a:solidFill>
              </a:rPr>
              <a:t>50% of the glucose used by the body is used in the brain</a:t>
            </a:r>
          </a:p>
          <a:p>
            <a:pPr marL="228600" indent="-228600">
              <a:lnSpc>
                <a:spcPct val="150000"/>
              </a:lnSpc>
              <a:spcBef>
                <a:spcPts val="1000"/>
              </a:spcBef>
              <a:buFont typeface="Arial" panose="020B0604020202020204" pitchFamily="34" charset="0"/>
              <a:buChar char="•"/>
            </a:pPr>
            <a:r>
              <a:rPr lang="en-US" sz="1400" dirty="0">
                <a:solidFill>
                  <a:prstClr val="black"/>
                </a:solidFill>
              </a:rPr>
              <a:t>Insulin is the hormone used to determine break down of Glucose</a:t>
            </a:r>
          </a:p>
          <a:p>
            <a:pPr marL="228600" indent="-228600">
              <a:lnSpc>
                <a:spcPct val="150000"/>
              </a:lnSpc>
              <a:spcBef>
                <a:spcPts val="1000"/>
              </a:spcBef>
              <a:buFont typeface="Arial" panose="020B0604020202020204" pitchFamily="34" charset="0"/>
              <a:buChar char="•"/>
            </a:pPr>
            <a:r>
              <a:rPr lang="en-US" sz="1400" dirty="0">
                <a:solidFill>
                  <a:prstClr val="black"/>
                </a:solidFill>
              </a:rPr>
              <a:t>Decreased sleep decreases insulin resistance but does not decrease the overproduction and lack of breakdown of glucose</a:t>
            </a:r>
          </a:p>
          <a:p>
            <a:pPr marL="228600" indent="-228600">
              <a:lnSpc>
                <a:spcPct val="150000"/>
              </a:lnSpc>
              <a:spcBef>
                <a:spcPts val="1000"/>
              </a:spcBef>
              <a:buFont typeface="Arial" panose="020B0604020202020204" pitchFamily="34" charset="0"/>
              <a:buChar char="•"/>
            </a:pPr>
            <a:r>
              <a:rPr lang="en-US" sz="1400" dirty="0">
                <a:solidFill>
                  <a:prstClr val="black"/>
                </a:solidFill>
              </a:rPr>
              <a:t>Sleep deprivation in people with Diabetes will increase blood sugars in the morning due to stress</a:t>
            </a:r>
          </a:p>
          <a:p>
            <a:pPr>
              <a:lnSpc>
                <a:spcPct val="150000"/>
              </a:lnSpc>
              <a:spcBef>
                <a:spcPts val="1000"/>
              </a:spcBef>
            </a:pPr>
            <a:r>
              <a:rPr lang="en-US" sz="1400" dirty="0">
                <a:solidFill>
                  <a:prstClr val="black"/>
                </a:solidFill>
              </a:rPr>
              <a:t>High blood sugar can cause you to wake up to go to the bathroom or to get a drink, interrupting sleep patterns even more.  High blood sugar can cause you to be hot and irritable.</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154221" cy="707886"/>
          </a:xfrm>
          <a:prstGeom prst="rect">
            <a:avLst/>
          </a:prstGeom>
          <a:noFill/>
        </p:spPr>
        <p:txBody>
          <a:bodyPr wrap="square" rtlCol="0">
            <a:spAutoFit/>
          </a:bodyPr>
          <a:lstStyle/>
          <a:p>
            <a:r>
              <a:rPr lang="en-US" sz="4000" dirty="0">
                <a:solidFill>
                  <a:schemeClr val="bg1">
                    <a:lumMod val="75000"/>
                  </a:schemeClr>
                </a:solidFill>
              </a:rPr>
              <a:t>food our brain uses</a:t>
            </a:r>
          </a:p>
        </p:txBody>
      </p:sp>
      <p:sp>
        <p:nvSpPr>
          <p:cNvPr id="3" name="TextBox 2">
            <a:extLst>
              <a:ext uri="{FF2B5EF4-FFF2-40B4-BE49-F238E27FC236}">
                <a16:creationId xmlns:a16="http://schemas.microsoft.com/office/drawing/2014/main" id="{92EE2720-EC7C-4441-8FE2-FEF32E12AB4B}"/>
              </a:ext>
            </a:extLst>
          </p:cNvPr>
          <p:cNvSpPr txBox="1"/>
          <p:nvPr/>
        </p:nvSpPr>
        <p:spPr>
          <a:xfrm>
            <a:off x="3492570" y="5831245"/>
            <a:ext cx="7729817" cy="705258"/>
          </a:xfrm>
          <a:prstGeom prst="rect">
            <a:avLst/>
          </a:prstGeom>
          <a:solidFill>
            <a:schemeClr val="bg2"/>
          </a:solidFill>
        </p:spPr>
        <p:txBody>
          <a:bodyPr wrap="square" rtlCol="0">
            <a:spAutoFit/>
          </a:bodyPr>
          <a:lstStyle/>
          <a:p>
            <a:pPr>
              <a:lnSpc>
                <a:spcPct val="150000"/>
              </a:lnSpc>
            </a:pPr>
            <a:r>
              <a:rPr lang="en-US" sz="1400" dirty="0">
                <a:solidFill>
                  <a:schemeClr val="accent1"/>
                </a:solidFill>
              </a:rPr>
              <a:t>Monitor your blood glucose, go to bed at the same time every night, keep your bed and bedding cool, sleep in a quiet room with no lights, exercise daily.</a:t>
            </a:r>
          </a:p>
        </p:txBody>
      </p:sp>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15</a:t>
            </a:fld>
            <a:endParaRPr lang="en-US"/>
          </a:p>
        </p:txBody>
      </p:sp>
    </p:spTree>
    <p:extLst>
      <p:ext uri="{BB962C8B-B14F-4D97-AF65-F5344CB8AC3E}">
        <p14:creationId xmlns:p14="http://schemas.microsoft.com/office/powerpoint/2010/main" val="36966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52031" y="419804"/>
            <a:ext cx="2775119"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THREE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6A1264-2C68-CF47-8CC7-CBB14F135978}"/>
              </a:ext>
            </a:extLst>
          </p:cNvPr>
          <p:cNvSpPr txBox="1"/>
          <p:nvPr/>
        </p:nvSpPr>
        <p:spPr>
          <a:xfrm>
            <a:off x="3736208" y="4818102"/>
            <a:ext cx="4719584"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seven</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5ED1846D-F6F5-B34D-A4F4-931883A2069C}"/>
              </a:ext>
            </a:extLst>
          </p:cNvPr>
          <p:cNvSpPr txBox="1"/>
          <p:nvPr/>
        </p:nvSpPr>
        <p:spPr>
          <a:xfrm>
            <a:off x="2922506" y="3278348"/>
            <a:ext cx="6258444"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BACK TO SLEEP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DEPRIVATION</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477DDCBE-DE2E-4701-A62A-96AB12D7FFD2}"/>
              </a:ext>
            </a:extLst>
          </p:cNvPr>
          <p:cNvSpPr>
            <a:spLocks noGrp="1"/>
          </p:cNvSpPr>
          <p:nvPr>
            <p:ph type="sldNum" sz="quarter" idx="12"/>
          </p:nvPr>
        </p:nvSpPr>
        <p:spPr/>
        <p:txBody>
          <a:bodyPr/>
          <a:lstStyle/>
          <a:p>
            <a:fld id="{893DE34F-861C-4A6A-B142-FB2440115817}" type="slidenum">
              <a:rPr lang="en-US" smtClean="0"/>
              <a:t>16</a:t>
            </a:fld>
            <a:endParaRPr lang="en-US"/>
          </a:p>
        </p:txBody>
      </p:sp>
    </p:spTree>
    <p:extLst>
      <p:ext uri="{BB962C8B-B14F-4D97-AF65-F5344CB8AC3E}">
        <p14:creationId xmlns:p14="http://schemas.microsoft.com/office/powerpoint/2010/main" val="217728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17</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3642" y="2596257"/>
            <a:ext cx="3712308" cy="1446550"/>
          </a:xfrm>
          <a:prstGeom prst="rect">
            <a:avLst/>
          </a:prstGeom>
          <a:noFill/>
        </p:spPr>
        <p:txBody>
          <a:bodyPr wrap="square" rtlCol="0">
            <a:spAutoFit/>
          </a:bodyPr>
          <a:lstStyle/>
          <a:p>
            <a:pPr algn="ctr"/>
            <a:r>
              <a:rPr lang="en-US" sz="4400" dirty="0">
                <a:solidFill>
                  <a:schemeClr val="accent1"/>
                </a:solidFill>
              </a:rPr>
              <a:t>Sleep Deprivation</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608069"/>
          </a:xfrm>
          <a:prstGeom prst="rect">
            <a:avLst/>
          </a:prstGeom>
        </p:spPr>
        <p:txBody>
          <a:bodyPr wrap="square">
            <a:spAutoFit/>
          </a:bodyPr>
          <a:lstStyle/>
          <a:p>
            <a:pPr>
              <a:lnSpc>
                <a:spcPct val="150000"/>
              </a:lnSpc>
              <a:spcBef>
                <a:spcPts val="1000"/>
              </a:spcBef>
            </a:pPr>
            <a:r>
              <a:rPr lang="en-US" sz="1400" dirty="0">
                <a:solidFill>
                  <a:prstClr val="black"/>
                </a:solidFill>
              </a:rPr>
              <a:t>Studies compared two different groups, one with four hours sleep and one with 8 hours sleep. In the group with four hours of sleep it was found that:</a:t>
            </a:r>
          </a:p>
          <a:p>
            <a:pPr marL="685800" lvl="1" indent="-228600">
              <a:lnSpc>
                <a:spcPct val="150000"/>
              </a:lnSpc>
              <a:spcBef>
                <a:spcPts val="1000"/>
              </a:spcBef>
              <a:buFont typeface="Arial" panose="020B0604020202020204" pitchFamily="34" charset="0"/>
              <a:buChar char="•"/>
            </a:pPr>
            <a:r>
              <a:rPr lang="en-US" sz="1400" dirty="0">
                <a:solidFill>
                  <a:prstClr val="black"/>
                </a:solidFill>
              </a:rPr>
              <a:t>After just two nights there was an increase in hunger of 24%</a:t>
            </a:r>
          </a:p>
          <a:p>
            <a:pPr marL="685800" lvl="1" indent="-228600">
              <a:lnSpc>
                <a:spcPct val="150000"/>
              </a:lnSpc>
              <a:spcBef>
                <a:spcPts val="1000"/>
              </a:spcBef>
              <a:buFont typeface="Arial" panose="020B0604020202020204" pitchFamily="34" charset="0"/>
              <a:buChar char="•"/>
            </a:pPr>
            <a:r>
              <a:rPr lang="en-US" sz="1400" dirty="0">
                <a:solidFill>
                  <a:prstClr val="black"/>
                </a:solidFill>
              </a:rPr>
              <a:t>There was an increase in the desire for Carbs of 32%</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940152" cy="707886"/>
          </a:xfrm>
          <a:prstGeom prst="rect">
            <a:avLst/>
          </a:prstGeom>
          <a:noFill/>
        </p:spPr>
        <p:txBody>
          <a:bodyPr wrap="square" rtlCol="0">
            <a:spAutoFit/>
          </a:bodyPr>
          <a:lstStyle/>
          <a:p>
            <a:r>
              <a:rPr lang="en-US" sz="4000" dirty="0">
                <a:solidFill>
                  <a:schemeClr val="bg1">
                    <a:lumMod val="75000"/>
                  </a:schemeClr>
                </a:solidFill>
              </a:rPr>
              <a:t>length of sleep</a:t>
            </a:r>
          </a:p>
        </p:txBody>
      </p:sp>
    </p:spTree>
    <p:extLst>
      <p:ext uri="{BB962C8B-B14F-4D97-AF65-F5344CB8AC3E}">
        <p14:creationId xmlns:p14="http://schemas.microsoft.com/office/powerpoint/2010/main" val="78264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52031" y="419804"/>
            <a:ext cx="2775119"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THREE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37110F4-80BA-F44C-8D98-1C5305B54633}"/>
              </a:ext>
            </a:extLst>
          </p:cNvPr>
          <p:cNvSpPr txBox="1"/>
          <p:nvPr/>
        </p:nvSpPr>
        <p:spPr>
          <a:xfrm>
            <a:off x="3755428" y="4086088"/>
            <a:ext cx="4592584"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eight</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4B4197C6-7E85-BB47-A8E4-7A5DED0098C1}"/>
              </a:ext>
            </a:extLst>
          </p:cNvPr>
          <p:cNvSpPr txBox="1"/>
          <p:nvPr/>
        </p:nvSpPr>
        <p:spPr>
          <a:xfrm>
            <a:off x="2977802" y="3278348"/>
            <a:ext cx="6147837"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WHAT WE NEED</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E75D1B74-3489-447F-8B8B-897C343E3B80}"/>
              </a:ext>
            </a:extLst>
          </p:cNvPr>
          <p:cNvSpPr>
            <a:spLocks noGrp="1"/>
          </p:cNvSpPr>
          <p:nvPr>
            <p:ph type="sldNum" sz="quarter" idx="12"/>
          </p:nvPr>
        </p:nvSpPr>
        <p:spPr/>
        <p:txBody>
          <a:bodyPr/>
          <a:lstStyle/>
          <a:p>
            <a:fld id="{893DE34F-861C-4A6A-B142-FB2440115817}" type="slidenum">
              <a:rPr lang="en-US" smtClean="0"/>
              <a:t>18</a:t>
            </a:fld>
            <a:endParaRPr lang="en-US"/>
          </a:p>
        </p:txBody>
      </p:sp>
    </p:spTree>
    <p:extLst>
      <p:ext uri="{BB962C8B-B14F-4D97-AF65-F5344CB8AC3E}">
        <p14:creationId xmlns:p14="http://schemas.microsoft.com/office/powerpoint/2010/main" val="365097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19</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3642" y="2596257"/>
            <a:ext cx="3712308" cy="1446550"/>
          </a:xfrm>
          <a:prstGeom prst="rect">
            <a:avLst/>
          </a:prstGeom>
          <a:noFill/>
        </p:spPr>
        <p:txBody>
          <a:bodyPr wrap="square" rtlCol="0">
            <a:spAutoFit/>
          </a:bodyPr>
          <a:lstStyle/>
          <a:p>
            <a:pPr algn="ctr"/>
            <a:r>
              <a:rPr lang="en-US" sz="4400" dirty="0">
                <a:solidFill>
                  <a:schemeClr val="accent1"/>
                </a:solidFill>
              </a:rPr>
              <a:t>What We Need</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211688"/>
            <a:ext cx="7799052" cy="1736309"/>
          </a:xfrm>
          <a:prstGeom prst="rect">
            <a:avLst/>
          </a:prstGeom>
        </p:spPr>
        <p:txBody>
          <a:bodyPr wrap="square">
            <a:spAutoFit/>
          </a:bodyPr>
          <a:lstStyle/>
          <a:p>
            <a:pPr>
              <a:lnSpc>
                <a:spcPct val="150000"/>
              </a:lnSpc>
              <a:spcBef>
                <a:spcPts val="1000"/>
              </a:spcBef>
            </a:pPr>
            <a:r>
              <a:rPr lang="en-US" sz="1400" dirty="0">
                <a:solidFill>
                  <a:prstClr val="black"/>
                </a:solidFill>
              </a:rPr>
              <a:t>The amount of sleep we need depends on our age.</a:t>
            </a:r>
          </a:p>
          <a:p>
            <a:pPr marL="228600" indent="-228600">
              <a:lnSpc>
                <a:spcPct val="150000"/>
              </a:lnSpc>
              <a:spcBef>
                <a:spcPts val="1000"/>
              </a:spcBef>
              <a:buFont typeface="Arial" panose="020B0604020202020204" pitchFamily="34" charset="0"/>
              <a:buChar char="•"/>
            </a:pPr>
            <a:r>
              <a:rPr lang="en-US" sz="1400" dirty="0">
                <a:solidFill>
                  <a:prstClr val="black"/>
                </a:solidFill>
              </a:rPr>
              <a:t>All adults need between 7-9 hours of sleep</a:t>
            </a:r>
          </a:p>
          <a:p>
            <a:pPr marL="228600" indent="-228600">
              <a:lnSpc>
                <a:spcPct val="150000"/>
              </a:lnSpc>
              <a:spcBef>
                <a:spcPts val="1000"/>
              </a:spcBef>
              <a:buFont typeface="Arial" panose="020B0604020202020204" pitchFamily="34" charset="0"/>
              <a:buChar char="•"/>
            </a:pPr>
            <a:r>
              <a:rPr lang="en-US" sz="1400" dirty="0">
                <a:solidFill>
                  <a:prstClr val="black"/>
                </a:solidFill>
              </a:rPr>
              <a:t>Children need more</a:t>
            </a:r>
          </a:p>
          <a:p>
            <a:pPr marL="228600" indent="-228600">
              <a:lnSpc>
                <a:spcPct val="150000"/>
              </a:lnSpc>
              <a:spcBef>
                <a:spcPts val="1000"/>
              </a:spcBef>
              <a:buFont typeface="Arial" panose="020B0604020202020204" pitchFamily="34" charset="0"/>
              <a:buChar char="•"/>
            </a:pPr>
            <a:r>
              <a:rPr lang="en-US" sz="1400" dirty="0">
                <a:solidFill>
                  <a:prstClr val="black"/>
                </a:solidFill>
              </a:rPr>
              <a:t>Sleep does get more fragmented as we get older (70+)  but that does not mean we do not need sleep</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940152" cy="707886"/>
          </a:xfrm>
          <a:prstGeom prst="rect">
            <a:avLst/>
          </a:prstGeom>
          <a:noFill/>
        </p:spPr>
        <p:txBody>
          <a:bodyPr wrap="square" rtlCol="0">
            <a:spAutoFit/>
          </a:bodyPr>
          <a:lstStyle/>
          <a:p>
            <a:r>
              <a:rPr lang="en-US" sz="4000" dirty="0">
                <a:solidFill>
                  <a:schemeClr val="bg1">
                    <a:lumMod val="75000"/>
                  </a:schemeClr>
                </a:solidFill>
              </a:rPr>
              <a:t>depends on your age</a:t>
            </a:r>
          </a:p>
        </p:txBody>
      </p:sp>
      <p:sp>
        <p:nvSpPr>
          <p:cNvPr id="3" name="Rectangle 2">
            <a:extLst>
              <a:ext uri="{FF2B5EF4-FFF2-40B4-BE49-F238E27FC236}">
                <a16:creationId xmlns:a16="http://schemas.microsoft.com/office/drawing/2014/main" id="{2D69DD01-E177-471F-BB2B-273C6C544C13}"/>
              </a:ext>
            </a:extLst>
          </p:cNvPr>
          <p:cNvSpPr/>
          <p:nvPr/>
        </p:nvSpPr>
        <p:spPr>
          <a:xfrm>
            <a:off x="3496745" y="4697118"/>
            <a:ext cx="7498080" cy="1028423"/>
          </a:xfrm>
          <a:prstGeom prst="rect">
            <a:avLst/>
          </a:prstGeom>
          <a:solidFill>
            <a:schemeClr val="bg2"/>
          </a:solidFill>
        </p:spPr>
        <p:txBody>
          <a:bodyPr wrap="square">
            <a:spAutoFit/>
          </a:bodyPr>
          <a:lstStyle/>
          <a:p>
            <a:pPr>
              <a:lnSpc>
                <a:spcPct val="150000"/>
              </a:lnSpc>
            </a:pPr>
            <a:r>
              <a:rPr lang="en-US" sz="1400" dirty="0">
                <a:solidFill>
                  <a:schemeClr val="accent1"/>
                </a:solidFill>
              </a:rPr>
              <a:t>Some of the ways we can improve sleep and keep the aging process at bay is to make sure we have a </a:t>
            </a:r>
            <a:r>
              <a:rPr lang="en-US" sz="1400" b="1" dirty="0">
                <a:solidFill>
                  <a:schemeClr val="accent1"/>
                </a:solidFill>
              </a:rPr>
              <a:t>strong sleep routine</a:t>
            </a:r>
            <a:r>
              <a:rPr lang="en-US" sz="1400" dirty="0">
                <a:solidFill>
                  <a:schemeClr val="accent1"/>
                </a:solidFill>
              </a:rPr>
              <a:t>, we </a:t>
            </a:r>
            <a:r>
              <a:rPr lang="en-US" sz="1400" b="1" dirty="0">
                <a:solidFill>
                  <a:schemeClr val="accent1"/>
                </a:solidFill>
              </a:rPr>
              <a:t>get exercise during the day, </a:t>
            </a:r>
            <a:r>
              <a:rPr lang="en-US" sz="1400" dirty="0">
                <a:solidFill>
                  <a:schemeClr val="accent1"/>
                </a:solidFill>
              </a:rPr>
              <a:t>and we get out for some </a:t>
            </a:r>
            <a:r>
              <a:rPr lang="en-US" sz="1400" b="1" dirty="0">
                <a:solidFill>
                  <a:schemeClr val="accent1"/>
                </a:solidFill>
              </a:rPr>
              <a:t>fresh </a:t>
            </a:r>
            <a:r>
              <a:rPr lang="en-US" sz="1400" b="1">
                <a:solidFill>
                  <a:schemeClr val="accent1"/>
                </a:solidFill>
              </a:rPr>
              <a:t>air and sunshine</a:t>
            </a:r>
            <a:r>
              <a:rPr lang="en-US" sz="1400" b="1" dirty="0">
                <a:solidFill>
                  <a:schemeClr val="accent1"/>
                </a:solidFill>
              </a:rPr>
              <a:t>.</a:t>
            </a:r>
          </a:p>
        </p:txBody>
      </p:sp>
    </p:spTree>
    <p:extLst>
      <p:ext uri="{BB962C8B-B14F-4D97-AF65-F5344CB8AC3E}">
        <p14:creationId xmlns:p14="http://schemas.microsoft.com/office/powerpoint/2010/main" val="416069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39D6E-3EF8-CA47-AE76-0E3BA69F58E8}"/>
              </a:ext>
            </a:extLst>
          </p:cNvPr>
          <p:cNvSpPr/>
          <p:nvPr/>
        </p:nvSpPr>
        <p:spPr>
          <a:xfrm>
            <a:off x="3403596" y="2321004"/>
            <a:ext cx="5384807" cy="2215991"/>
          </a:xfrm>
          <a:prstGeom prst="rect">
            <a:avLst/>
          </a:prstGeom>
        </p:spPr>
        <p:txBody>
          <a:bodyPr wrap="none">
            <a:spAutoFit/>
          </a:bodyPr>
          <a:lstStyle/>
          <a:p>
            <a:pPr algn="ctr" fontAlgn="base">
              <a:spcBef>
                <a:spcPct val="0"/>
              </a:spcBef>
              <a:spcAft>
                <a:spcPct val="0"/>
              </a:spcAft>
            </a:pPr>
            <a:r>
              <a:rPr lang="tr-TR" altLang="en-US" sz="6900" dirty="0">
                <a:solidFill>
                  <a:srgbClr val="12B0B5"/>
                </a:solidFill>
                <a:latin typeface="Montserrat" panose="02000505000000020004" pitchFamily="2" charset="0"/>
              </a:rPr>
              <a:t>SLEEP AND</a:t>
            </a:r>
          </a:p>
          <a:p>
            <a:pPr algn="ctr" fontAlgn="base">
              <a:spcBef>
                <a:spcPct val="0"/>
              </a:spcBef>
              <a:spcAft>
                <a:spcPct val="0"/>
              </a:spcAft>
            </a:pPr>
            <a:r>
              <a:rPr lang="tr-TR" altLang="en-US" sz="6900" dirty="0">
                <a:solidFill>
                  <a:srgbClr val="12B0B5"/>
                </a:solidFill>
                <a:latin typeface="Montserrat" panose="02000505000000020004" pitchFamily="2" charset="0"/>
              </a:rPr>
              <a:t>WEIGHT</a:t>
            </a:r>
          </a:p>
        </p:txBody>
      </p:sp>
      <p:sp>
        <p:nvSpPr>
          <p:cNvPr id="3" name="Slide Number Placeholder 2">
            <a:extLst>
              <a:ext uri="{FF2B5EF4-FFF2-40B4-BE49-F238E27FC236}">
                <a16:creationId xmlns:a16="http://schemas.microsoft.com/office/drawing/2014/main" id="{CF9D29A5-A095-4DDE-997B-57B223D3F5A5}"/>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a:p>
        </p:txBody>
      </p:sp>
      <p:pic>
        <p:nvPicPr>
          <p:cNvPr id="5" name="Picture 4">
            <a:extLst>
              <a:ext uri="{FF2B5EF4-FFF2-40B4-BE49-F238E27FC236}">
                <a16:creationId xmlns:a16="http://schemas.microsoft.com/office/drawing/2014/main" id="{4637F126-8D5E-4F19-8AC8-908B7E97F8B3}"/>
              </a:ext>
            </a:extLst>
          </p:cNvPr>
          <p:cNvPicPr>
            <a:picLocks noChangeAspect="1"/>
          </p:cNvPicPr>
          <p:nvPr/>
        </p:nvPicPr>
        <p:blipFill>
          <a:blip r:embed="rId2"/>
          <a:stretch>
            <a:fillRect/>
          </a:stretch>
        </p:blipFill>
        <p:spPr>
          <a:xfrm>
            <a:off x="4510086" y="6515795"/>
            <a:ext cx="3171825" cy="247650"/>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8">
            <a:extLst>
              <a:ext uri="{FF2B5EF4-FFF2-40B4-BE49-F238E27FC236}">
                <a16:creationId xmlns:a16="http://schemas.microsoft.com/office/drawing/2014/main" id="{5666978A-93FF-3544-BEFE-2CFF76D6A391}"/>
              </a:ext>
            </a:extLst>
          </p:cNvPr>
          <p:cNvSpPr txBox="1">
            <a:spLocks noChangeArrowheads="1"/>
          </p:cNvSpPr>
          <p:nvPr/>
        </p:nvSpPr>
        <p:spPr bwMode="auto">
          <a:xfrm>
            <a:off x="3007654" y="2705725"/>
            <a:ext cx="617669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4400" dirty="0">
                <a:solidFill>
                  <a:schemeClr val="accent1"/>
                </a:solidFill>
                <a:latin typeface="Montserrat" panose="02000505000000020004" pitchFamily="2" charset="0"/>
              </a:rPr>
              <a:t>You Are Ready </a:t>
            </a:r>
          </a:p>
          <a:p>
            <a:pPr algn="ctr" fontAlgn="base">
              <a:spcBef>
                <a:spcPct val="0"/>
              </a:spcBef>
              <a:spcAft>
                <a:spcPct val="0"/>
              </a:spcAft>
            </a:pPr>
            <a:r>
              <a:rPr lang="en-US" altLang="en-US" sz="4400" dirty="0">
                <a:solidFill>
                  <a:schemeClr val="accent1"/>
                </a:solidFill>
                <a:latin typeface="Montserrat" panose="02000505000000020004" pitchFamily="2" charset="0"/>
              </a:rPr>
              <a:t>For The Next Module</a:t>
            </a:r>
            <a:endParaRPr lang="tr-TR" altLang="en-US" sz="44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F10CFC79-C4A8-45ED-A702-26B816E30639}"/>
              </a:ext>
            </a:extLst>
          </p:cNvPr>
          <p:cNvSpPr>
            <a:spLocks noGrp="1"/>
          </p:cNvSpPr>
          <p:nvPr>
            <p:ph type="sldNum" sz="quarter" idx="10"/>
          </p:nvPr>
        </p:nvSpPr>
        <p:spPr/>
        <p:txBody>
          <a:bodyPr/>
          <a:lstStyle/>
          <a:p>
            <a:pPr>
              <a:defRPr/>
            </a:pPr>
            <a:fld id="{5EE37673-3C83-422C-BC29-BBCE9CD0513B}" type="slidenum">
              <a:rPr lang="en-US" smtClean="0"/>
              <a:pPr>
                <a:defRPr/>
              </a:pPr>
              <a:t>20</a:t>
            </a:fld>
            <a:endParaRPr lang="en-US"/>
          </a:p>
        </p:txBody>
      </p:sp>
      <p:pic>
        <p:nvPicPr>
          <p:cNvPr id="5" name="Picture 4">
            <a:extLst>
              <a:ext uri="{FF2B5EF4-FFF2-40B4-BE49-F238E27FC236}">
                <a16:creationId xmlns:a16="http://schemas.microsoft.com/office/drawing/2014/main" id="{135CA58A-8690-4C09-A9A6-29C6D5F0609A}"/>
              </a:ext>
            </a:extLst>
          </p:cNvPr>
          <p:cNvPicPr>
            <a:picLocks noChangeAspect="1"/>
          </p:cNvPicPr>
          <p:nvPr/>
        </p:nvPicPr>
        <p:blipFill>
          <a:blip r:embed="rId2"/>
          <a:stretch>
            <a:fillRect/>
          </a:stretch>
        </p:blipFill>
        <p:spPr>
          <a:xfrm>
            <a:off x="4314878" y="6538912"/>
            <a:ext cx="3171825" cy="247650"/>
          </a:xfrm>
          <a:prstGeom prst="rect">
            <a:avLst/>
          </a:prstGeom>
        </p:spPr>
      </p:pic>
    </p:spTree>
    <p:extLst>
      <p:ext uri="{BB962C8B-B14F-4D97-AF65-F5344CB8AC3E}">
        <p14:creationId xmlns:p14="http://schemas.microsoft.com/office/powerpoint/2010/main" val="101072595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FEE4D6-4C45-5844-9BE2-8335C74FB78D}"/>
              </a:ext>
            </a:extLst>
          </p:cNvPr>
          <p:cNvSpPr txBox="1"/>
          <p:nvPr/>
        </p:nvSpPr>
        <p:spPr>
          <a:xfrm>
            <a:off x="4064000" y="1869355"/>
            <a:ext cx="2544286" cy="430887"/>
          </a:xfrm>
          <a:prstGeom prst="rect">
            <a:avLst/>
          </a:prstGeom>
          <a:noFill/>
        </p:spPr>
        <p:txBody>
          <a:bodyPr wrap="none">
            <a:spAutoFit/>
          </a:bodyPr>
          <a:lstStyle/>
          <a:p>
            <a:pPr algn="ctr">
              <a:defRPr/>
            </a:pPr>
            <a:r>
              <a:rPr lang="en-US" sz="2200" dirty="0">
                <a:solidFill>
                  <a:schemeClr val="accent1"/>
                </a:solidFill>
                <a:latin typeface="Quickpen" pitchFamily="50" charset="0"/>
              </a:rPr>
              <a:t>Table of contents</a:t>
            </a:r>
            <a:endParaRPr lang="tr-TR" sz="2200" dirty="0">
              <a:solidFill>
                <a:schemeClr val="accent1"/>
              </a:solidFill>
              <a:latin typeface="Quickpen" pitchFamily="50" charset="0"/>
            </a:endParaRPr>
          </a:p>
        </p:txBody>
      </p:sp>
      <p:graphicFrame>
        <p:nvGraphicFramePr>
          <p:cNvPr id="2" name="Table 1">
            <a:extLst>
              <a:ext uri="{FF2B5EF4-FFF2-40B4-BE49-F238E27FC236}">
                <a16:creationId xmlns:a16="http://schemas.microsoft.com/office/drawing/2014/main" id="{181F2424-782F-475F-81E9-9769224CBFBB}"/>
              </a:ext>
            </a:extLst>
          </p:cNvPr>
          <p:cNvGraphicFramePr>
            <a:graphicFrameLocks noGrp="1"/>
          </p:cNvGraphicFramePr>
          <p:nvPr>
            <p:extLst>
              <p:ext uri="{D42A27DB-BD31-4B8C-83A1-F6EECF244321}">
                <p14:modId xmlns:p14="http://schemas.microsoft.com/office/powerpoint/2010/main" val="1613178182"/>
              </p:ext>
            </p:extLst>
          </p:nvPr>
        </p:nvGraphicFramePr>
        <p:xfrm>
          <a:off x="4064000" y="2657467"/>
          <a:ext cx="4892275" cy="3337560"/>
        </p:xfrm>
        <a:graphic>
          <a:graphicData uri="http://schemas.openxmlformats.org/drawingml/2006/table">
            <a:tbl>
              <a:tblPr firstRow="1" bandRow="1">
                <a:tableStyleId>{2D5ABB26-0587-4C30-8999-92F81FD0307C}</a:tableStyleId>
              </a:tblPr>
              <a:tblGrid>
                <a:gridCol w="668638">
                  <a:extLst>
                    <a:ext uri="{9D8B030D-6E8A-4147-A177-3AD203B41FA5}">
                      <a16:colId xmlns:a16="http://schemas.microsoft.com/office/drawing/2014/main" val="508192869"/>
                    </a:ext>
                  </a:extLst>
                </a:gridCol>
                <a:gridCol w="4223637">
                  <a:extLst>
                    <a:ext uri="{9D8B030D-6E8A-4147-A177-3AD203B41FA5}">
                      <a16:colId xmlns:a16="http://schemas.microsoft.com/office/drawing/2014/main" val="1738044332"/>
                    </a:ext>
                  </a:extLst>
                </a:gridCol>
              </a:tblGrid>
              <a:tr h="370840">
                <a:tc>
                  <a:txBody>
                    <a:bodyPr/>
                    <a:lstStyle/>
                    <a:p>
                      <a:r>
                        <a:rPr lang="en-US" dirty="0">
                          <a:solidFill>
                            <a:schemeClr val="tx2">
                              <a:lumMod val="40000"/>
                              <a:lumOff val="60000"/>
                            </a:schemeClr>
                          </a:solidFill>
                          <a:latin typeface="Montserrat" panose="02000505000000020004" pitchFamily="2" charset="0"/>
                        </a:rPr>
                        <a:t>4</a:t>
                      </a:r>
                    </a:p>
                  </a:txBody>
                  <a:tcPr/>
                </a:tc>
                <a:tc>
                  <a:txBody>
                    <a:bodyPr/>
                    <a:lstStyle/>
                    <a:p>
                      <a:r>
                        <a:rPr lang="en-US" sz="1400" dirty="0">
                          <a:solidFill>
                            <a:schemeClr val="tx1"/>
                          </a:solidFill>
                        </a:rPr>
                        <a:t>Statistics</a:t>
                      </a:r>
                    </a:p>
                  </a:txBody>
                  <a:tcPr anchor="ctr"/>
                </a:tc>
                <a:extLst>
                  <a:ext uri="{0D108BD9-81ED-4DB2-BD59-A6C34878D82A}">
                    <a16:rowId xmlns:a16="http://schemas.microsoft.com/office/drawing/2014/main" val="2109158794"/>
                  </a:ext>
                </a:extLst>
              </a:tr>
              <a:tr h="370840">
                <a:tc>
                  <a:txBody>
                    <a:bodyPr/>
                    <a:lstStyle/>
                    <a:p>
                      <a:r>
                        <a:rPr lang="en-US" dirty="0">
                          <a:solidFill>
                            <a:schemeClr val="tx2">
                              <a:lumMod val="40000"/>
                              <a:lumOff val="60000"/>
                            </a:schemeClr>
                          </a:solidFill>
                          <a:latin typeface="Montserrat" panose="02000505000000020004" pitchFamily="2" charset="0"/>
                        </a:rPr>
                        <a:t>6</a:t>
                      </a:r>
                    </a:p>
                  </a:txBody>
                  <a:tcPr/>
                </a:tc>
                <a:tc>
                  <a:txBody>
                    <a:bodyPr/>
                    <a:lstStyle/>
                    <a:p>
                      <a:r>
                        <a:rPr lang="en-US" sz="1400" dirty="0"/>
                        <a:t>Sleep Deprivation</a:t>
                      </a:r>
                    </a:p>
                  </a:txBody>
                  <a:tcPr anchor="ctr"/>
                </a:tc>
                <a:extLst>
                  <a:ext uri="{0D108BD9-81ED-4DB2-BD59-A6C34878D82A}">
                    <a16:rowId xmlns:a16="http://schemas.microsoft.com/office/drawing/2014/main" val="1845386627"/>
                  </a:ext>
                </a:extLst>
              </a:tr>
              <a:tr h="370840">
                <a:tc>
                  <a:txBody>
                    <a:bodyPr/>
                    <a:lstStyle/>
                    <a:p>
                      <a:r>
                        <a:rPr lang="en-US" dirty="0">
                          <a:solidFill>
                            <a:schemeClr val="tx2">
                              <a:lumMod val="40000"/>
                              <a:lumOff val="60000"/>
                            </a:schemeClr>
                          </a:solidFill>
                          <a:latin typeface="Montserrat" panose="02000505000000020004" pitchFamily="2" charset="0"/>
                        </a:rPr>
                        <a:t>8</a:t>
                      </a:r>
                    </a:p>
                  </a:txBody>
                  <a:tcPr/>
                </a:tc>
                <a:tc>
                  <a:txBody>
                    <a:bodyPr/>
                    <a:lstStyle/>
                    <a:p>
                      <a:r>
                        <a:rPr lang="en-US" sz="1400" dirty="0"/>
                        <a:t>HGH</a:t>
                      </a:r>
                    </a:p>
                  </a:txBody>
                  <a:tcPr anchor="ctr"/>
                </a:tc>
                <a:extLst>
                  <a:ext uri="{0D108BD9-81ED-4DB2-BD59-A6C34878D82A}">
                    <a16:rowId xmlns:a16="http://schemas.microsoft.com/office/drawing/2014/main" val="496688315"/>
                  </a:ext>
                </a:extLst>
              </a:tr>
              <a:tr h="370840">
                <a:tc>
                  <a:txBody>
                    <a:bodyPr/>
                    <a:lstStyle/>
                    <a:p>
                      <a:r>
                        <a:rPr lang="en-US" dirty="0">
                          <a:solidFill>
                            <a:schemeClr val="tx2">
                              <a:lumMod val="40000"/>
                              <a:lumOff val="60000"/>
                            </a:schemeClr>
                          </a:solidFill>
                          <a:latin typeface="Montserrat" panose="02000505000000020004" pitchFamily="2" charset="0"/>
                        </a:rPr>
                        <a:t>10</a:t>
                      </a:r>
                    </a:p>
                  </a:txBody>
                  <a:tcPr/>
                </a:tc>
                <a:tc>
                  <a:txBody>
                    <a:bodyPr/>
                    <a:lstStyle/>
                    <a:p>
                      <a:r>
                        <a:rPr lang="en-US" sz="1400" dirty="0"/>
                        <a:t>Cortisol</a:t>
                      </a:r>
                    </a:p>
                  </a:txBody>
                  <a:tcPr anchor="ctr"/>
                </a:tc>
                <a:extLst>
                  <a:ext uri="{0D108BD9-81ED-4DB2-BD59-A6C34878D82A}">
                    <a16:rowId xmlns:a16="http://schemas.microsoft.com/office/drawing/2014/main" val="3065012163"/>
                  </a:ext>
                </a:extLst>
              </a:tr>
              <a:tr h="370840">
                <a:tc>
                  <a:txBody>
                    <a:bodyPr/>
                    <a:lstStyle/>
                    <a:p>
                      <a:r>
                        <a:rPr lang="en-US" dirty="0">
                          <a:solidFill>
                            <a:schemeClr val="tx2">
                              <a:lumMod val="40000"/>
                              <a:lumOff val="60000"/>
                            </a:schemeClr>
                          </a:solidFill>
                          <a:latin typeface="Montserrat" panose="02000505000000020004" pitchFamily="2" charset="0"/>
                        </a:rPr>
                        <a:t>12</a:t>
                      </a:r>
                    </a:p>
                  </a:txBody>
                  <a:tcPr/>
                </a:tc>
                <a:tc>
                  <a:txBody>
                    <a:bodyPr/>
                    <a:lstStyle/>
                    <a:p>
                      <a:r>
                        <a:rPr lang="en-US" sz="1400" dirty="0"/>
                        <a:t>Leptin and Ghrelin</a:t>
                      </a:r>
                    </a:p>
                  </a:txBody>
                  <a:tcPr anchor="ctr"/>
                </a:tc>
                <a:extLst>
                  <a:ext uri="{0D108BD9-81ED-4DB2-BD59-A6C34878D82A}">
                    <a16:rowId xmlns:a16="http://schemas.microsoft.com/office/drawing/2014/main" val="2590519340"/>
                  </a:ext>
                </a:extLst>
              </a:tr>
              <a:tr h="370840">
                <a:tc>
                  <a:txBody>
                    <a:bodyPr/>
                    <a:lstStyle/>
                    <a:p>
                      <a:r>
                        <a:rPr lang="en-US" dirty="0">
                          <a:solidFill>
                            <a:schemeClr val="tx2">
                              <a:lumMod val="40000"/>
                              <a:lumOff val="60000"/>
                            </a:schemeClr>
                          </a:solidFill>
                          <a:latin typeface="Montserrat" panose="02000505000000020004" pitchFamily="2" charset="0"/>
                        </a:rPr>
                        <a:t>14</a:t>
                      </a:r>
                    </a:p>
                  </a:txBody>
                  <a:tcPr/>
                </a:tc>
                <a:tc>
                  <a:txBody>
                    <a:bodyPr/>
                    <a:lstStyle/>
                    <a:p>
                      <a:r>
                        <a:rPr lang="en-US" sz="1400" dirty="0"/>
                        <a:t>Glucose</a:t>
                      </a:r>
                    </a:p>
                  </a:txBody>
                  <a:tcPr anchor="ctr"/>
                </a:tc>
                <a:extLst>
                  <a:ext uri="{0D108BD9-81ED-4DB2-BD59-A6C34878D82A}">
                    <a16:rowId xmlns:a16="http://schemas.microsoft.com/office/drawing/2014/main" val="3237095978"/>
                  </a:ext>
                </a:extLst>
              </a:tr>
              <a:tr h="370840">
                <a:tc>
                  <a:txBody>
                    <a:bodyPr/>
                    <a:lstStyle/>
                    <a:p>
                      <a:r>
                        <a:rPr lang="en-US" dirty="0">
                          <a:solidFill>
                            <a:schemeClr val="tx2">
                              <a:lumMod val="40000"/>
                              <a:lumOff val="60000"/>
                            </a:schemeClr>
                          </a:solidFill>
                          <a:latin typeface="Montserrat" panose="02000505000000020004" pitchFamily="2" charset="0"/>
                        </a:rPr>
                        <a:t>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Back To Sleep Deprivation</a:t>
                      </a:r>
                    </a:p>
                  </a:txBody>
                  <a:tcPr anchor="ctr"/>
                </a:tc>
                <a:extLst>
                  <a:ext uri="{0D108BD9-81ED-4DB2-BD59-A6C34878D82A}">
                    <a16:rowId xmlns:a16="http://schemas.microsoft.com/office/drawing/2014/main" val="10006"/>
                  </a:ext>
                </a:extLst>
              </a:tr>
              <a:tr h="370840">
                <a:tc>
                  <a:txBody>
                    <a:bodyPr/>
                    <a:lstStyle/>
                    <a:p>
                      <a:r>
                        <a:rPr lang="en-US" dirty="0">
                          <a:solidFill>
                            <a:schemeClr val="tx2">
                              <a:lumMod val="40000"/>
                              <a:lumOff val="60000"/>
                            </a:schemeClr>
                          </a:solidFill>
                          <a:latin typeface="Montserrat" panose="02000505000000020004" pitchFamily="2" charset="0"/>
                        </a:rPr>
                        <a:t>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What We Need</a:t>
                      </a:r>
                    </a:p>
                  </a:txBody>
                  <a:tcPr anchor="ctr"/>
                </a:tc>
                <a:extLst>
                  <a:ext uri="{0D108BD9-81ED-4DB2-BD59-A6C34878D82A}">
                    <a16:rowId xmlns:a16="http://schemas.microsoft.com/office/drawing/2014/main" val="10007"/>
                  </a:ext>
                </a:extLst>
              </a:tr>
              <a:tr h="370840">
                <a:tc>
                  <a:txBody>
                    <a:bodyPr/>
                    <a:lstStyle/>
                    <a:p>
                      <a:endParaRPr lang="en-US" dirty="0">
                        <a:solidFill>
                          <a:schemeClr val="tx2">
                            <a:lumMod val="40000"/>
                            <a:lumOff val="60000"/>
                          </a:schemeClr>
                        </a:solidFill>
                        <a:latin typeface="Montserrat" panose="02000505000000020004" pitchFamily="2" charset="0"/>
                      </a:endParaRPr>
                    </a:p>
                  </a:txBody>
                  <a:tcPr/>
                </a:tc>
                <a:tc>
                  <a:txBody>
                    <a:bodyPr/>
                    <a:lstStyle/>
                    <a:p>
                      <a:endParaRPr lang="en-US" sz="1400" dirty="0"/>
                    </a:p>
                  </a:txBody>
                  <a:tcPr anchor="ctr"/>
                </a:tc>
                <a:extLst>
                  <a:ext uri="{0D108BD9-81ED-4DB2-BD59-A6C34878D82A}">
                    <a16:rowId xmlns:a16="http://schemas.microsoft.com/office/drawing/2014/main" val="3468314863"/>
                  </a:ext>
                </a:extLst>
              </a:tr>
            </a:tbl>
          </a:graphicData>
        </a:graphic>
      </p:graphicFrame>
      <p:sp>
        <p:nvSpPr>
          <p:cNvPr id="3" name="Slide Number Placeholder 2">
            <a:extLst>
              <a:ext uri="{FF2B5EF4-FFF2-40B4-BE49-F238E27FC236}">
                <a16:creationId xmlns:a16="http://schemas.microsoft.com/office/drawing/2014/main" id="{7B97A990-3977-4D3F-87FF-4B4433BD0115}"/>
              </a:ext>
            </a:extLst>
          </p:cNvPr>
          <p:cNvSpPr>
            <a:spLocks noGrp="1"/>
          </p:cNvSpPr>
          <p:nvPr>
            <p:ph type="sldNum" sz="quarter" idx="10"/>
          </p:nvPr>
        </p:nvSpPr>
        <p:spPr/>
        <p:txBody>
          <a:bodyPr/>
          <a:lstStyle/>
          <a:p>
            <a:pPr>
              <a:defRPr/>
            </a:pPr>
            <a:fld id="{F17FC83E-6CEF-44CC-A30F-C5EA66A34CCE}"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52031" y="419804"/>
            <a:ext cx="2775119"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THREE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9B056-71CB-C345-BD1A-0BA0E079B0D7}"/>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DE160E47-5FEE-8149-9FC6-DF78569973C4}"/>
              </a:ext>
            </a:extLst>
          </p:cNvPr>
          <p:cNvSpPr txBox="1"/>
          <p:nvPr/>
        </p:nvSpPr>
        <p:spPr>
          <a:xfrm>
            <a:off x="3831403" y="3278348"/>
            <a:ext cx="4440639"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STATISTICS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DDAD63C4-6611-4701-A844-CFE52200361C}"/>
              </a:ext>
            </a:extLst>
          </p:cNvPr>
          <p:cNvSpPr>
            <a:spLocks noGrp="1"/>
          </p:cNvSpPr>
          <p:nvPr>
            <p:ph type="sldNum" sz="quarter" idx="12"/>
          </p:nvPr>
        </p:nvSpPr>
        <p:spPr/>
        <p:txBody>
          <a:bodyPr/>
          <a:lstStyle/>
          <a:p>
            <a:fld id="{893DE34F-861C-4A6A-B142-FB2440115817}" type="slidenum">
              <a:rPr lang="en-US" smtClean="0"/>
              <a:t>4</a:t>
            </a:fld>
            <a:endParaRPr lang="en-US"/>
          </a:p>
        </p:txBody>
      </p:sp>
    </p:spTree>
    <p:extLst>
      <p:ext uri="{BB962C8B-B14F-4D97-AF65-F5344CB8AC3E}">
        <p14:creationId xmlns:p14="http://schemas.microsoft.com/office/powerpoint/2010/main" val="336510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5</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285744" y="3110426"/>
            <a:ext cx="5141684" cy="769441"/>
          </a:xfrm>
          <a:prstGeom prst="rect">
            <a:avLst/>
          </a:prstGeom>
          <a:noFill/>
        </p:spPr>
        <p:txBody>
          <a:bodyPr wrap="square" rtlCol="0">
            <a:spAutoFit/>
          </a:bodyPr>
          <a:lstStyle/>
          <a:p>
            <a:pPr algn="ctr"/>
            <a:r>
              <a:rPr lang="en-US" sz="4400" dirty="0">
                <a:solidFill>
                  <a:schemeClr val="accent1"/>
                </a:solidFill>
              </a:rPr>
              <a:t>A Few Statistics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187715"/>
          </a:xfrm>
          <a:prstGeom prst="rect">
            <a:avLst/>
          </a:prstGeom>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prstClr val="black"/>
                </a:solidFill>
              </a:rPr>
              <a:t>65% of Americans are obese</a:t>
            </a:r>
          </a:p>
          <a:p>
            <a:pPr marL="228600" indent="-228600">
              <a:lnSpc>
                <a:spcPct val="150000"/>
              </a:lnSpc>
              <a:spcBef>
                <a:spcPts val="1000"/>
              </a:spcBef>
              <a:buFont typeface="Arial" panose="020B0604020202020204" pitchFamily="34" charset="0"/>
              <a:buChar char="•"/>
            </a:pPr>
            <a:r>
              <a:rPr lang="en-US" sz="1400" dirty="0">
                <a:solidFill>
                  <a:prstClr val="black"/>
                </a:solidFill>
              </a:rPr>
              <a:t>15% of children are overweight</a:t>
            </a:r>
          </a:p>
          <a:p>
            <a:pPr marL="228600" indent="-228600">
              <a:lnSpc>
                <a:spcPct val="150000"/>
              </a:lnSpc>
              <a:spcBef>
                <a:spcPts val="1000"/>
              </a:spcBef>
              <a:buFont typeface="Arial" panose="020B0604020202020204" pitchFamily="34" charset="0"/>
              <a:buChar char="•"/>
            </a:pPr>
            <a:r>
              <a:rPr lang="en-US" sz="1400" dirty="0">
                <a:solidFill>
                  <a:prstClr val="black"/>
                </a:solidFill>
              </a:rPr>
              <a:t>18 million Americans have sleep apnea</a:t>
            </a:r>
          </a:p>
          <a:p>
            <a:pPr marL="228600" indent="-228600">
              <a:lnSpc>
                <a:spcPct val="150000"/>
              </a:lnSpc>
              <a:spcBef>
                <a:spcPts val="1000"/>
              </a:spcBef>
              <a:buFont typeface="Arial" panose="020B0604020202020204" pitchFamily="34" charset="0"/>
              <a:buChar char="•"/>
            </a:pPr>
            <a:r>
              <a:rPr lang="en-US" sz="1400" dirty="0">
                <a:solidFill>
                  <a:prstClr val="black"/>
                </a:solidFill>
              </a:rPr>
              <a:t>Americans sleep less than seven hours each night</a:t>
            </a:r>
          </a:p>
          <a:p>
            <a:pPr>
              <a:lnSpc>
                <a:spcPct val="150000"/>
              </a:lnSpc>
              <a:spcBef>
                <a:spcPts val="1000"/>
              </a:spcBef>
            </a:pPr>
            <a:r>
              <a:rPr lang="en-US" sz="1400" dirty="0">
                <a:solidFill>
                  <a:prstClr val="black"/>
                </a:solidFill>
              </a:rPr>
              <a:t>All of these statistics are interwoven and make us less than optimal health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statistics</a:t>
            </a:r>
          </a:p>
        </p:txBody>
      </p:sp>
    </p:spTree>
    <p:extLst>
      <p:ext uri="{BB962C8B-B14F-4D97-AF65-F5344CB8AC3E}">
        <p14:creationId xmlns:p14="http://schemas.microsoft.com/office/powerpoint/2010/main" val="17868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52031" y="419804"/>
            <a:ext cx="2775119"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THREE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819682-4D6E-BB41-96E1-FB5BC04F2823}"/>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lang="en-US" sz="6600" dirty="0">
                <a:solidFill>
                  <a:schemeClr val="tx2">
                    <a:lumMod val="60000"/>
                    <a:lumOff val="40000"/>
                  </a:schemeClr>
                </a:solidFill>
                <a:latin typeface="Quickpen" pitchFamily="2" charset="0"/>
              </a:rPr>
              <a:t>two</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89A5F121-EF15-C749-99FD-53449905D10E}"/>
              </a:ext>
            </a:extLst>
          </p:cNvPr>
          <p:cNvSpPr txBox="1"/>
          <p:nvPr/>
        </p:nvSpPr>
        <p:spPr>
          <a:xfrm>
            <a:off x="2131420" y="3278348"/>
            <a:ext cx="7840609"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SLEEP DEPRIVATION</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77D4D51D-2954-4C8B-8B5E-BD3EB5673D7B}"/>
              </a:ext>
            </a:extLst>
          </p:cNvPr>
          <p:cNvSpPr>
            <a:spLocks noGrp="1"/>
          </p:cNvSpPr>
          <p:nvPr>
            <p:ph type="sldNum" sz="quarter" idx="12"/>
          </p:nvPr>
        </p:nvSpPr>
        <p:spPr/>
        <p:txBody>
          <a:bodyPr/>
          <a:lstStyle/>
          <a:p>
            <a:fld id="{893DE34F-861C-4A6A-B142-FB2440115817}" type="slidenum">
              <a:rPr lang="en-US" smtClean="0"/>
              <a:t>6</a:t>
            </a:fld>
            <a:endParaRPr lang="en-US"/>
          </a:p>
        </p:txBody>
      </p:sp>
    </p:spTree>
    <p:extLst>
      <p:ext uri="{BB962C8B-B14F-4D97-AF65-F5344CB8AC3E}">
        <p14:creationId xmlns:p14="http://schemas.microsoft.com/office/powerpoint/2010/main" val="216862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7</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3642" y="2596257"/>
            <a:ext cx="3712308" cy="1446550"/>
          </a:xfrm>
          <a:prstGeom prst="rect">
            <a:avLst/>
          </a:prstGeom>
          <a:noFill/>
        </p:spPr>
        <p:txBody>
          <a:bodyPr wrap="square" rtlCol="0">
            <a:spAutoFit/>
          </a:bodyPr>
          <a:lstStyle/>
          <a:p>
            <a:pPr algn="ctr"/>
            <a:r>
              <a:rPr lang="en-US" sz="4400" dirty="0">
                <a:solidFill>
                  <a:schemeClr val="accent1"/>
                </a:solidFill>
              </a:rPr>
              <a:t>Sleep Deprivation</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090526"/>
          </a:xfrm>
          <a:prstGeom prst="rect">
            <a:avLst/>
          </a:prstGeom>
        </p:spPr>
        <p:txBody>
          <a:bodyPr wrap="square">
            <a:spAutoFit/>
          </a:bodyPr>
          <a:lstStyle/>
          <a:p>
            <a:pPr>
              <a:lnSpc>
                <a:spcPct val="150000"/>
              </a:lnSpc>
              <a:spcBef>
                <a:spcPts val="1000"/>
              </a:spcBef>
            </a:pPr>
            <a:r>
              <a:rPr lang="en-US" sz="1400" dirty="0">
                <a:solidFill>
                  <a:prstClr val="black"/>
                </a:solidFill>
              </a:rPr>
              <a:t>When we don’t live our best life, and if we have:</a:t>
            </a:r>
          </a:p>
          <a:p>
            <a:pPr marL="285750" indent="-285750">
              <a:lnSpc>
                <a:spcPct val="150000"/>
              </a:lnSpc>
              <a:spcBef>
                <a:spcPts val="1000"/>
              </a:spcBef>
              <a:buFont typeface="Arial" panose="020B0604020202020204" pitchFamily="34" charset="0"/>
              <a:buChar char="•"/>
            </a:pPr>
            <a:r>
              <a:rPr lang="en-US" sz="1400" dirty="0">
                <a:solidFill>
                  <a:prstClr val="black"/>
                </a:solidFill>
              </a:rPr>
              <a:t>Decreased motivation</a:t>
            </a:r>
          </a:p>
          <a:p>
            <a:pPr marL="228600" indent="-228600">
              <a:lnSpc>
                <a:spcPct val="150000"/>
              </a:lnSpc>
              <a:spcBef>
                <a:spcPts val="1000"/>
              </a:spcBef>
              <a:buFont typeface="Arial" panose="020B0604020202020204" pitchFamily="34" charset="0"/>
              <a:buChar char="•"/>
            </a:pPr>
            <a:r>
              <a:rPr lang="en-US" sz="1400" dirty="0">
                <a:solidFill>
                  <a:prstClr val="black"/>
                </a:solidFill>
              </a:rPr>
              <a:t>Increased depression</a:t>
            </a:r>
          </a:p>
          <a:p>
            <a:pPr marL="228600" indent="-228600">
              <a:lnSpc>
                <a:spcPct val="150000"/>
              </a:lnSpc>
              <a:spcBef>
                <a:spcPts val="1000"/>
              </a:spcBef>
              <a:buFont typeface="Arial" panose="020B0604020202020204" pitchFamily="34" charset="0"/>
              <a:buChar char="•"/>
            </a:pPr>
            <a:r>
              <a:rPr lang="en-US" sz="1400" dirty="0">
                <a:solidFill>
                  <a:prstClr val="black"/>
                </a:solidFill>
              </a:rPr>
              <a:t>Decreased activity</a:t>
            </a:r>
          </a:p>
          <a:p>
            <a:pPr marL="228600" indent="-228600">
              <a:lnSpc>
                <a:spcPct val="150000"/>
              </a:lnSpc>
              <a:spcBef>
                <a:spcPts val="1000"/>
              </a:spcBef>
              <a:buFont typeface="Arial" panose="020B0604020202020204" pitchFamily="34" charset="0"/>
              <a:buChar char="•"/>
            </a:pPr>
            <a:r>
              <a:rPr lang="en-US" sz="1400" dirty="0">
                <a:solidFill>
                  <a:prstClr val="black"/>
                </a:solidFill>
              </a:rPr>
              <a:t>Decreased exposure to sunlight</a:t>
            </a:r>
          </a:p>
          <a:p>
            <a:pPr>
              <a:lnSpc>
                <a:spcPct val="150000"/>
              </a:lnSpc>
              <a:spcBef>
                <a:spcPts val="1000"/>
              </a:spcBef>
            </a:pPr>
            <a:endParaRPr lang="en-US" sz="1400" dirty="0">
              <a:solidFill>
                <a:prstClr val="black"/>
              </a:solidFill>
            </a:endParaRPr>
          </a:p>
          <a:p>
            <a:pPr>
              <a:lnSpc>
                <a:spcPct val="150000"/>
              </a:lnSpc>
              <a:spcBef>
                <a:spcPts val="1000"/>
              </a:spcBef>
            </a:pPr>
            <a:r>
              <a:rPr lang="en-US" sz="1400" dirty="0">
                <a:solidFill>
                  <a:prstClr val="black"/>
                </a:solidFill>
              </a:rPr>
              <a:t>We’ll find that the result is that we’ll become sleep deprived.</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6075656" cy="707886"/>
          </a:xfrm>
          <a:prstGeom prst="rect">
            <a:avLst/>
          </a:prstGeom>
          <a:noFill/>
        </p:spPr>
        <p:txBody>
          <a:bodyPr wrap="square" rtlCol="0">
            <a:spAutoFit/>
          </a:bodyPr>
          <a:lstStyle/>
          <a:p>
            <a:r>
              <a:rPr lang="en-US" sz="4000" dirty="0">
                <a:solidFill>
                  <a:schemeClr val="bg1">
                    <a:lumMod val="75000"/>
                  </a:schemeClr>
                </a:solidFill>
              </a:rPr>
              <a:t>decreased activity</a:t>
            </a:r>
          </a:p>
        </p:txBody>
      </p:sp>
    </p:spTree>
    <p:extLst>
      <p:ext uri="{BB962C8B-B14F-4D97-AF65-F5344CB8AC3E}">
        <p14:creationId xmlns:p14="http://schemas.microsoft.com/office/powerpoint/2010/main" val="412610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52031" y="419804"/>
            <a:ext cx="2775119"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THREE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5DA055F-6CC3-C54B-A765-45BE2DBC6782}"/>
              </a:ext>
            </a:extLst>
          </p:cNvPr>
          <p:cNvSpPr txBox="1"/>
          <p:nvPr/>
        </p:nvSpPr>
        <p:spPr>
          <a:xfrm>
            <a:off x="3647478" y="4086088"/>
            <a:ext cx="4808484"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three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9869BFF5-4ABE-8E4E-83F6-A6AA90DE349A}"/>
              </a:ext>
            </a:extLst>
          </p:cNvPr>
          <p:cNvSpPr txBox="1"/>
          <p:nvPr/>
        </p:nvSpPr>
        <p:spPr>
          <a:xfrm>
            <a:off x="5173114" y="3278348"/>
            <a:ext cx="1757212"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HGH</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9F87D3CA-0C2F-4BF2-B216-16045B8A9B93}"/>
              </a:ext>
            </a:extLst>
          </p:cNvPr>
          <p:cNvSpPr>
            <a:spLocks noGrp="1"/>
          </p:cNvSpPr>
          <p:nvPr>
            <p:ph type="sldNum" sz="quarter" idx="12"/>
          </p:nvPr>
        </p:nvSpPr>
        <p:spPr/>
        <p:txBody>
          <a:bodyPr/>
          <a:lstStyle/>
          <a:p>
            <a:fld id="{893DE34F-861C-4A6A-B142-FB2440115817}" type="slidenum">
              <a:rPr lang="en-US" smtClean="0"/>
              <a:t>8</a:t>
            </a:fld>
            <a:endParaRPr lang="en-US"/>
          </a:p>
        </p:txBody>
      </p:sp>
    </p:spTree>
    <p:extLst>
      <p:ext uri="{BB962C8B-B14F-4D97-AF65-F5344CB8AC3E}">
        <p14:creationId xmlns:p14="http://schemas.microsoft.com/office/powerpoint/2010/main" val="428019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9</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3642" y="2934812"/>
            <a:ext cx="3712308" cy="769441"/>
          </a:xfrm>
          <a:prstGeom prst="rect">
            <a:avLst/>
          </a:prstGeom>
          <a:noFill/>
        </p:spPr>
        <p:txBody>
          <a:bodyPr wrap="square" rtlCol="0">
            <a:spAutoFit/>
          </a:bodyPr>
          <a:lstStyle/>
          <a:p>
            <a:pPr algn="ctr"/>
            <a:r>
              <a:rPr lang="en-US" sz="4400" dirty="0">
                <a:solidFill>
                  <a:schemeClr val="accent1"/>
                </a:solidFill>
              </a:rPr>
              <a:t>HGH</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479829"/>
          </a:xfrm>
          <a:prstGeom prst="rect">
            <a:avLst/>
          </a:prstGeom>
        </p:spPr>
        <p:txBody>
          <a:bodyPr wrap="square">
            <a:spAutoFit/>
          </a:bodyPr>
          <a:lstStyle/>
          <a:p>
            <a:pPr>
              <a:lnSpc>
                <a:spcPct val="150000"/>
              </a:lnSpc>
              <a:spcBef>
                <a:spcPts val="1000"/>
              </a:spcBef>
            </a:pPr>
            <a:r>
              <a:rPr lang="en-US" sz="1400" dirty="0">
                <a:solidFill>
                  <a:prstClr val="black"/>
                </a:solidFill>
              </a:rPr>
              <a:t>HGH (Human Growth Hormone) is what allows us to heal, it occurs during slow wave sleep, the deepest sleep during the first third of the night.</a:t>
            </a:r>
          </a:p>
          <a:p>
            <a:pPr>
              <a:lnSpc>
                <a:spcPct val="150000"/>
              </a:lnSpc>
              <a:spcBef>
                <a:spcPts val="1000"/>
              </a:spcBef>
            </a:pPr>
            <a:r>
              <a:rPr lang="en-US" sz="1400" dirty="0">
                <a:solidFill>
                  <a:prstClr val="black"/>
                </a:solidFill>
              </a:rPr>
              <a:t>As we get older, our slow wave sleep decreases.  That’s part of why we age.  </a:t>
            </a:r>
            <a:r>
              <a:rPr lang="en-US" sz="1400" dirty="0">
                <a:solidFill>
                  <a:schemeClr val="accent1"/>
                </a:solidFill>
              </a:rPr>
              <a:t>It’s also the reason that older people who work out look better.  </a:t>
            </a:r>
            <a:r>
              <a:rPr lang="en-US" sz="1400" dirty="0">
                <a:solidFill>
                  <a:prstClr val="black"/>
                </a:solidFill>
              </a:rPr>
              <a:t>They sleep better and therefore produce more HGH.</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Get your exercise</a:t>
            </a:r>
          </a:p>
        </p:txBody>
      </p:sp>
    </p:spTree>
    <p:extLst>
      <p:ext uri="{BB962C8B-B14F-4D97-AF65-F5344CB8AC3E}">
        <p14:creationId xmlns:p14="http://schemas.microsoft.com/office/powerpoint/2010/main" val="4139192675"/>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3080</TotalTime>
  <Words>830</Words>
  <Application>Microsoft Office PowerPoint</Application>
  <PresentationFormat>Widescreen</PresentationFormat>
  <Paragraphs>148</Paragraphs>
  <Slides>20</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Calibri Light</vt:lpstr>
      <vt:lpstr>Montserrat</vt:lpstr>
      <vt:lpstr>Montserrat Black</vt:lpstr>
      <vt:lpstr>Montserrat Light</vt:lpstr>
      <vt:lpstr>Quickpen</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53</cp:revision>
  <dcterms:created xsi:type="dcterms:W3CDTF">2018-12-18T21:25:07Z</dcterms:created>
  <dcterms:modified xsi:type="dcterms:W3CDTF">2025-03-12T15:47:56Z</dcterms:modified>
</cp:coreProperties>
</file>