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24"/>
  </p:notesMasterIdLst>
  <p:sldIdLst>
    <p:sldId id="295" r:id="rId4"/>
    <p:sldId id="831" r:id="rId5"/>
    <p:sldId id="884" r:id="rId6"/>
    <p:sldId id="905" r:id="rId7"/>
    <p:sldId id="307" r:id="rId8"/>
    <p:sldId id="907" r:id="rId9"/>
    <p:sldId id="898" r:id="rId10"/>
    <p:sldId id="908" r:id="rId11"/>
    <p:sldId id="899" r:id="rId12"/>
    <p:sldId id="909" r:id="rId13"/>
    <p:sldId id="900" r:id="rId14"/>
    <p:sldId id="910" r:id="rId15"/>
    <p:sldId id="901" r:id="rId16"/>
    <p:sldId id="911" r:id="rId17"/>
    <p:sldId id="902" r:id="rId18"/>
    <p:sldId id="912" r:id="rId19"/>
    <p:sldId id="903" r:id="rId20"/>
    <p:sldId id="913" r:id="rId21"/>
    <p:sldId id="904" r:id="rId22"/>
    <p:sldId id="9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7">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F2F0EE"/>
    <a:srgbClr val="CBC3BE"/>
    <a:srgbClr val="FFFFFF"/>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29A320-60F7-41F2-8652-790E97288CFD}" v="1" dt="2019-03-13T18:02:15.7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94674" autoAdjust="0"/>
  </p:normalViewPr>
  <p:slideViewPr>
    <p:cSldViewPr snapToGrid="0">
      <p:cViewPr varScale="1">
        <p:scale>
          <a:sx n="62" d="100"/>
          <a:sy n="62" d="100"/>
        </p:scale>
        <p:origin x="716" y="56"/>
      </p:cViewPr>
      <p:guideLst>
        <p:guide orient="horz" pos="1536"/>
        <p:guide pos="528"/>
        <p:guide pos="557"/>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ie Sykora-Pappas" userId="ee8837ecd722293f" providerId="LiveId" clId="{D829A320-60F7-41F2-8652-790E97288CFD}"/>
    <pc:docChg chg="custSel modSld">
      <pc:chgData name="Ashlie Sykora-Pappas" userId="ee8837ecd722293f" providerId="LiveId" clId="{D829A320-60F7-41F2-8652-790E97288CFD}" dt="2019-03-13T18:02:15.795" v="4"/>
      <pc:docMkLst>
        <pc:docMk/>
      </pc:docMkLst>
      <pc:sldChg chg="modSp">
        <pc:chgData name="Ashlie Sykora-Pappas" userId="ee8837ecd722293f" providerId="LiveId" clId="{D829A320-60F7-41F2-8652-790E97288CFD}" dt="2019-03-12T22:42:13.589" v="0" actId="20577"/>
        <pc:sldMkLst>
          <pc:docMk/>
          <pc:sldMk cId="369662434" sldId="902"/>
        </pc:sldMkLst>
        <pc:spChg chg="mod">
          <ac:chgData name="Ashlie Sykora-Pappas" userId="ee8837ecd722293f" providerId="LiveId" clId="{D829A320-60F7-41F2-8652-790E97288CFD}" dt="2019-03-12T22:42:13.589" v="0" actId="20577"/>
          <ac:spMkLst>
            <pc:docMk/>
            <pc:sldMk cId="369662434" sldId="902"/>
            <ac:spMk id="9" creationId="{3DBA79B7-974F-4FA9-8459-D4B61F58642B}"/>
          </ac:spMkLst>
        </pc:spChg>
      </pc:sldChg>
      <pc:sldChg chg="modSp">
        <pc:chgData name="Ashlie Sykora-Pappas" userId="ee8837ecd722293f" providerId="LiveId" clId="{D829A320-60F7-41F2-8652-790E97288CFD}" dt="2019-03-12T22:42:53.278" v="2" actId="20577"/>
        <pc:sldMkLst>
          <pc:docMk/>
          <pc:sldMk cId="4160691530" sldId="904"/>
        </pc:sldMkLst>
        <pc:spChg chg="mod">
          <ac:chgData name="Ashlie Sykora-Pappas" userId="ee8837ecd722293f" providerId="LiveId" clId="{D829A320-60F7-41F2-8652-790E97288CFD}" dt="2019-03-12T22:42:53.278" v="2" actId="20577"/>
          <ac:spMkLst>
            <pc:docMk/>
            <pc:sldMk cId="4160691530" sldId="904"/>
            <ac:spMk id="3" creationId="{2D69DD01-E177-471F-BB2B-273C6C544C13}"/>
          </ac:spMkLst>
        </pc:spChg>
      </pc:sldChg>
      <pc:sldChg chg="addSp delSp">
        <pc:chgData name="Ashlie Sykora-Pappas" userId="ee8837ecd722293f" providerId="LiveId" clId="{D829A320-60F7-41F2-8652-790E97288CFD}" dt="2019-03-13T18:02:15.795" v="4"/>
        <pc:sldMkLst>
          <pc:docMk/>
          <pc:sldMk cId="1010725951" sldId="906"/>
        </pc:sldMkLst>
        <pc:spChg chg="add">
          <ac:chgData name="Ashlie Sykora-Pappas" userId="ee8837ecd722293f" providerId="LiveId" clId="{D829A320-60F7-41F2-8652-790E97288CFD}" dt="2019-03-13T18:02:15.795" v="4"/>
          <ac:spMkLst>
            <pc:docMk/>
            <pc:sldMk cId="1010725951" sldId="906"/>
            <ac:spMk id="3" creationId="{83D98F1D-1157-40D7-9974-2E540691276D}"/>
          </ac:spMkLst>
        </pc:spChg>
        <pc:spChg chg="del">
          <ac:chgData name="Ashlie Sykora-Pappas" userId="ee8837ecd722293f" providerId="LiveId" clId="{D829A320-60F7-41F2-8652-790E97288CFD}" dt="2019-03-13T18:02:15.392" v="3" actId="478"/>
          <ac:spMkLst>
            <pc:docMk/>
            <pc:sldMk cId="1010725951" sldId="906"/>
            <ac:spMk id="26626" creationId="{265E3C70-7EE6-4972-8B80-DD1BA37BC5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1000"/>
              </a:spcBef>
              <a:buFont typeface="Arial" panose="020B0604020202020204" pitchFamily="34" charset="0"/>
              <a:buChar char="•"/>
            </a:pPr>
            <a:r>
              <a:rPr lang="en-US" dirty="0"/>
              <a:t> </a:t>
            </a:r>
            <a:r>
              <a:rPr lang="en-US" sz="1200" dirty="0">
                <a:solidFill>
                  <a:prstClr val="black"/>
                </a:solidFill>
              </a:rPr>
              <a:t>65% of Americans are obese</a:t>
            </a:r>
          </a:p>
          <a:p>
            <a:pPr marL="228600" indent="-228600">
              <a:lnSpc>
                <a:spcPct val="150000"/>
              </a:lnSpc>
              <a:spcBef>
                <a:spcPts val="1000"/>
              </a:spcBef>
              <a:buFont typeface="Arial" panose="020B0604020202020204" pitchFamily="34" charset="0"/>
              <a:buChar char="•"/>
            </a:pPr>
            <a:r>
              <a:rPr lang="en-US" sz="1200" dirty="0">
                <a:solidFill>
                  <a:prstClr val="black"/>
                </a:solidFill>
              </a:rPr>
              <a:t>15% of children are overweight</a:t>
            </a:r>
          </a:p>
          <a:p>
            <a:pPr marL="228600" indent="-228600">
              <a:lnSpc>
                <a:spcPct val="150000"/>
              </a:lnSpc>
              <a:spcBef>
                <a:spcPts val="1000"/>
              </a:spcBef>
              <a:buFont typeface="Arial" panose="020B0604020202020204" pitchFamily="34" charset="0"/>
              <a:buChar char="•"/>
            </a:pPr>
            <a:r>
              <a:rPr lang="en-US" sz="1200" dirty="0">
                <a:solidFill>
                  <a:prstClr val="black"/>
                </a:solidFill>
              </a:rPr>
              <a:t>18 million Americans have sleep apnea</a:t>
            </a:r>
          </a:p>
          <a:p>
            <a:pPr marL="228600" indent="-228600">
              <a:lnSpc>
                <a:spcPct val="150000"/>
              </a:lnSpc>
              <a:spcBef>
                <a:spcPts val="1000"/>
              </a:spcBef>
              <a:buFont typeface="Arial" panose="020B0604020202020204" pitchFamily="34" charset="0"/>
              <a:buChar char="•"/>
            </a:pPr>
            <a:r>
              <a:rPr lang="en-US" sz="1200" dirty="0">
                <a:solidFill>
                  <a:prstClr val="black"/>
                </a:solidFill>
              </a:rPr>
              <a:t>Americans sleep less than seven hours each night</a:t>
            </a:r>
          </a:p>
          <a:p>
            <a:pPr>
              <a:lnSpc>
                <a:spcPct val="150000"/>
              </a:lnSpc>
              <a:spcBef>
                <a:spcPts val="1000"/>
              </a:spcBef>
            </a:pPr>
            <a:r>
              <a:rPr lang="en-US" sz="1200" dirty="0">
                <a:solidFill>
                  <a:prstClr val="black"/>
                </a:solidFill>
              </a:rPr>
              <a:t>All of these statistics are interwoven and make us less than optimal health  </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When we don’t live our best life, and if we have:</a:t>
            </a:r>
          </a:p>
          <a:p>
            <a:pPr marL="285750" indent="-285750">
              <a:lnSpc>
                <a:spcPct val="150000"/>
              </a:lnSpc>
              <a:spcBef>
                <a:spcPts val="1000"/>
              </a:spcBef>
              <a:buFont typeface="Arial" panose="020B0604020202020204" pitchFamily="34" charset="0"/>
              <a:buChar char="•"/>
            </a:pPr>
            <a:r>
              <a:rPr lang="en-US" sz="1200" dirty="0">
                <a:solidFill>
                  <a:prstClr val="black"/>
                </a:solidFill>
              </a:rPr>
              <a:t>Decreased motivation</a:t>
            </a:r>
          </a:p>
          <a:p>
            <a:pPr marL="228600" indent="-228600">
              <a:lnSpc>
                <a:spcPct val="150000"/>
              </a:lnSpc>
              <a:spcBef>
                <a:spcPts val="1000"/>
              </a:spcBef>
              <a:buFont typeface="Arial" panose="020B0604020202020204" pitchFamily="34" charset="0"/>
              <a:buChar char="•"/>
            </a:pPr>
            <a:r>
              <a:rPr lang="en-US" sz="1200" dirty="0">
                <a:solidFill>
                  <a:prstClr val="black"/>
                </a:solidFill>
              </a:rPr>
              <a:t>Increased depression</a:t>
            </a:r>
          </a:p>
          <a:p>
            <a:pPr marL="228600" indent="-228600">
              <a:lnSpc>
                <a:spcPct val="150000"/>
              </a:lnSpc>
              <a:spcBef>
                <a:spcPts val="1000"/>
              </a:spcBef>
              <a:buFont typeface="Arial" panose="020B0604020202020204" pitchFamily="34" charset="0"/>
              <a:buChar char="•"/>
            </a:pPr>
            <a:r>
              <a:rPr lang="en-US" sz="1200" dirty="0">
                <a:solidFill>
                  <a:prstClr val="black"/>
                </a:solidFill>
              </a:rPr>
              <a:t>Decreased activity</a:t>
            </a:r>
          </a:p>
          <a:p>
            <a:pPr marL="228600" indent="-228600">
              <a:lnSpc>
                <a:spcPct val="150000"/>
              </a:lnSpc>
              <a:spcBef>
                <a:spcPts val="1000"/>
              </a:spcBef>
              <a:buFont typeface="Arial" panose="020B0604020202020204" pitchFamily="34" charset="0"/>
              <a:buChar char="•"/>
            </a:pPr>
            <a:r>
              <a:rPr lang="en-US" sz="1200" dirty="0">
                <a:solidFill>
                  <a:prstClr val="black"/>
                </a:solidFill>
              </a:rPr>
              <a:t>Decreased exposure to sunlight</a:t>
            </a:r>
          </a:p>
          <a:p>
            <a:pPr>
              <a:lnSpc>
                <a:spcPct val="150000"/>
              </a:lnSpc>
              <a:spcBef>
                <a:spcPts val="1000"/>
              </a:spcBef>
            </a:pPr>
            <a:endParaRPr lang="en-US" sz="1200" dirty="0">
              <a:solidFill>
                <a:prstClr val="black"/>
              </a:solidFill>
            </a:endParaRPr>
          </a:p>
          <a:p>
            <a:pPr>
              <a:lnSpc>
                <a:spcPct val="150000"/>
              </a:lnSpc>
              <a:spcBef>
                <a:spcPts val="1000"/>
              </a:spcBef>
            </a:pPr>
            <a:r>
              <a:rPr lang="en-US" sz="1200" dirty="0">
                <a:solidFill>
                  <a:prstClr val="black"/>
                </a:solidFill>
              </a:rPr>
              <a:t>We’ll find that the result is that we’ll become sleep deprived.</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HGH (Human Growth Hormone) is what allows us to heal, it occurs during slow wave sleep, the deepest sleep during the first third of the night.</a:t>
            </a:r>
          </a:p>
          <a:p>
            <a:pPr>
              <a:lnSpc>
                <a:spcPct val="150000"/>
              </a:lnSpc>
              <a:spcBef>
                <a:spcPts val="1000"/>
              </a:spcBef>
            </a:pPr>
            <a:r>
              <a:rPr lang="en-US" sz="1200" dirty="0">
                <a:solidFill>
                  <a:prstClr val="black"/>
                </a:solidFill>
              </a:rPr>
              <a:t>As we get older, our slow wave sleep decreases.  That’s part of why we age.  </a:t>
            </a:r>
            <a:r>
              <a:rPr lang="en-US" sz="1200" dirty="0">
                <a:solidFill>
                  <a:schemeClr val="accent1"/>
                </a:solidFill>
              </a:rPr>
              <a:t>It’s also the reason that older people who work out look better.  </a:t>
            </a:r>
            <a:r>
              <a:rPr lang="en-US" sz="1200" dirty="0">
                <a:solidFill>
                  <a:prstClr val="black"/>
                </a:solidFill>
              </a:rPr>
              <a:t>They sleep better and therefore produce more HGH.</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9</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Cortisol, the stress hormone that’s released by adrenal glands, is important for helping your body to deal with stress.  If it’s too high, it may cause weight gain, high blood pressure, impact your sleep even more, and contribute to diabetes.  It’s a vicious circle.</a:t>
            </a:r>
          </a:p>
          <a:p>
            <a:pPr marL="228600" indent="-228600">
              <a:lnSpc>
                <a:spcPct val="150000"/>
              </a:lnSpc>
              <a:spcBef>
                <a:spcPts val="1000"/>
              </a:spcBef>
              <a:buFont typeface="Arial" panose="020B0604020202020204" pitchFamily="34" charset="0"/>
              <a:buChar char="•"/>
            </a:pPr>
            <a:r>
              <a:rPr lang="en-US" sz="1200" dirty="0">
                <a:solidFill>
                  <a:prstClr val="black"/>
                </a:solidFill>
              </a:rPr>
              <a:t>It is at its maximum in the early AM</a:t>
            </a:r>
          </a:p>
          <a:p>
            <a:pPr marL="228600" indent="-228600">
              <a:lnSpc>
                <a:spcPct val="150000"/>
              </a:lnSpc>
              <a:spcBef>
                <a:spcPts val="1000"/>
              </a:spcBef>
              <a:buFont typeface="Arial" panose="020B0604020202020204" pitchFamily="34" charset="0"/>
              <a:buChar char="•"/>
            </a:pPr>
            <a:r>
              <a:rPr lang="en-US" sz="1200" dirty="0">
                <a:solidFill>
                  <a:prstClr val="black"/>
                </a:solidFill>
              </a:rPr>
              <a:t>Declines during the day and is at it lowest early evening and the first part of sleep</a:t>
            </a:r>
          </a:p>
          <a:p>
            <a:pPr marL="228600" indent="-228600">
              <a:lnSpc>
                <a:spcPct val="150000"/>
              </a:lnSpc>
              <a:spcBef>
                <a:spcPts val="1000"/>
              </a:spcBef>
              <a:buFont typeface="Arial" panose="020B0604020202020204" pitchFamily="34" charset="0"/>
              <a:buChar char="•"/>
            </a:pPr>
            <a:r>
              <a:rPr lang="en-US" sz="1200" dirty="0">
                <a:solidFill>
                  <a:prstClr val="black"/>
                </a:solidFill>
              </a:rPr>
              <a:t>Sleep deprivation and sleep apnea increase the levels of Cortisol released </a:t>
            </a:r>
            <a:br>
              <a:rPr lang="en-US" sz="1200" dirty="0">
                <a:solidFill>
                  <a:prstClr val="black"/>
                </a:solidFill>
              </a:rPr>
            </a:br>
            <a:r>
              <a:rPr lang="en-US" sz="1200" dirty="0">
                <a:solidFill>
                  <a:prstClr val="black"/>
                </a:solidFill>
              </a:rPr>
              <a:t>and cause them to remain elevated throughout the day.</a:t>
            </a:r>
          </a:p>
          <a:p>
            <a:pPr marL="228600" indent="-228600">
              <a:lnSpc>
                <a:spcPct val="150000"/>
              </a:lnSpc>
              <a:spcBef>
                <a:spcPts val="1000"/>
              </a:spcBef>
              <a:buFont typeface="Arial" panose="020B0604020202020204" pitchFamily="34" charset="0"/>
              <a:buChar char="•"/>
            </a:pPr>
            <a:endParaRPr lang="en-US" sz="1200" dirty="0">
              <a:solidFill>
                <a:prstClr val="black"/>
              </a:solidFill>
            </a:endParaRPr>
          </a:p>
          <a:p>
            <a:pPr>
              <a:lnSpc>
                <a:spcPct val="150000"/>
              </a:lnSpc>
              <a:spcBef>
                <a:spcPts val="1000"/>
              </a:spcBef>
            </a:pPr>
            <a:r>
              <a:rPr lang="en-US" sz="1200" dirty="0">
                <a:solidFill>
                  <a:prstClr val="black"/>
                </a:solidFill>
              </a:rPr>
              <a:t>Cortisol, the stress hormone that’s released by adrenal glands, is important for helping your body to deal with stress.  If it’s too high, it may cause weight gain, high blood pressure, impact your sleep even more, and contribute to diabetes.  It’s a vicious circle.</a:t>
            </a:r>
          </a:p>
          <a:p>
            <a:pPr marL="228600" indent="-228600">
              <a:lnSpc>
                <a:spcPct val="150000"/>
              </a:lnSpc>
              <a:spcBef>
                <a:spcPts val="1000"/>
              </a:spcBef>
              <a:buFont typeface="Arial" panose="020B0604020202020204" pitchFamily="34" charset="0"/>
              <a:buChar char="•"/>
            </a:pPr>
            <a:r>
              <a:rPr lang="en-US" sz="1200" dirty="0">
                <a:solidFill>
                  <a:prstClr val="black"/>
                </a:solidFill>
              </a:rPr>
              <a:t>It is at its maximum in the early AM</a:t>
            </a:r>
          </a:p>
          <a:p>
            <a:pPr marL="228600" indent="-228600">
              <a:lnSpc>
                <a:spcPct val="150000"/>
              </a:lnSpc>
              <a:spcBef>
                <a:spcPts val="1000"/>
              </a:spcBef>
              <a:buFont typeface="Arial" panose="020B0604020202020204" pitchFamily="34" charset="0"/>
              <a:buChar char="•"/>
            </a:pPr>
            <a:r>
              <a:rPr lang="en-US" sz="1200" dirty="0">
                <a:solidFill>
                  <a:prstClr val="black"/>
                </a:solidFill>
              </a:rPr>
              <a:t>Declines during the day and is at it lowest early evening and the first part of sleep</a:t>
            </a:r>
          </a:p>
          <a:p>
            <a:pPr marL="228600" indent="-228600">
              <a:lnSpc>
                <a:spcPct val="150000"/>
              </a:lnSpc>
              <a:spcBef>
                <a:spcPts val="1000"/>
              </a:spcBef>
              <a:buFont typeface="Arial" panose="020B0604020202020204" pitchFamily="34" charset="0"/>
              <a:buChar char="•"/>
            </a:pPr>
            <a:r>
              <a:rPr lang="en-US" sz="1200" dirty="0">
                <a:solidFill>
                  <a:prstClr val="black"/>
                </a:solidFill>
              </a:rPr>
              <a:t>Sleep deprivation and sleep apnea increase the levels of Cortisol released </a:t>
            </a:r>
            <a:br>
              <a:rPr lang="en-US" sz="1200" dirty="0">
                <a:solidFill>
                  <a:prstClr val="black"/>
                </a:solidFill>
              </a:rPr>
            </a:br>
            <a:r>
              <a:rPr lang="en-US" sz="1200" dirty="0">
                <a:solidFill>
                  <a:prstClr val="black"/>
                </a:solidFill>
              </a:rPr>
              <a:t>and cause them to remain elevated throughout the day.</a:t>
            </a:r>
          </a:p>
          <a:p>
            <a:pPr marL="228600" indent="-228600">
              <a:lnSpc>
                <a:spcPct val="150000"/>
              </a:lnSpc>
              <a:spcBef>
                <a:spcPts val="1000"/>
              </a:spcBef>
              <a:buFont typeface="Arial" panose="020B0604020202020204" pitchFamily="34" charset="0"/>
              <a:buChar char="•"/>
            </a:pPr>
            <a:endParaRPr lang="en-US" sz="1200"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400" dirty="0">
                <a:solidFill>
                  <a:prstClr val="black"/>
                </a:solidFill>
              </a:rPr>
              <a:t>Leptin is the Satiety hormone and Ghrelin is the hunger hormone.  When you are sleep deprived, you’ll have reduced leptin and elevated ghrelin.  Meaning that lack of sleep contributes to obesity due to the bodies regulation of these hormones.</a:t>
            </a:r>
          </a:p>
          <a:p>
            <a:pPr>
              <a:lnSpc>
                <a:spcPct val="150000"/>
              </a:lnSpc>
              <a:spcBef>
                <a:spcPts val="1000"/>
              </a:spcBef>
            </a:pPr>
            <a:endParaRPr lang="en-US" sz="1400" dirty="0">
              <a:solidFill>
                <a:prstClr val="black"/>
              </a:solidFill>
            </a:endParaRPr>
          </a:p>
          <a:p>
            <a:pPr>
              <a:lnSpc>
                <a:spcPct val="150000"/>
              </a:lnSpc>
              <a:spcBef>
                <a:spcPts val="1000"/>
              </a:spcBef>
            </a:pPr>
            <a:r>
              <a:rPr lang="en-US" sz="1400" b="1" dirty="0">
                <a:solidFill>
                  <a:prstClr val="black"/>
                </a:solidFill>
              </a:rPr>
              <a:t>Leptin is lower in the morning even though we fast through the night</a:t>
            </a:r>
          </a:p>
          <a:p>
            <a:pPr marL="685800" lvl="1" indent="-228600">
              <a:lnSpc>
                <a:spcPct val="150000"/>
              </a:lnSpc>
              <a:spcBef>
                <a:spcPts val="1000"/>
              </a:spcBef>
              <a:buFont typeface="Arial" panose="020B0604020202020204" pitchFamily="34" charset="0"/>
              <a:buChar char="•"/>
            </a:pPr>
            <a:r>
              <a:rPr lang="en-US" sz="1400" dirty="0">
                <a:solidFill>
                  <a:prstClr val="black"/>
                </a:solidFill>
              </a:rPr>
              <a:t>It is released through the brain </a:t>
            </a:r>
          </a:p>
          <a:p>
            <a:pPr>
              <a:lnSpc>
                <a:spcPct val="150000"/>
              </a:lnSpc>
              <a:spcBef>
                <a:spcPts val="1000"/>
              </a:spcBef>
            </a:pPr>
            <a:r>
              <a:rPr lang="en-US" sz="1400" b="1" dirty="0">
                <a:solidFill>
                  <a:prstClr val="black"/>
                </a:solidFill>
              </a:rPr>
              <a:t>Ghrelin is released through the cells in the stomach </a:t>
            </a:r>
          </a:p>
          <a:p>
            <a:pPr marL="685800" lvl="1" indent="-228600">
              <a:lnSpc>
                <a:spcPct val="150000"/>
              </a:lnSpc>
              <a:spcBef>
                <a:spcPts val="1000"/>
              </a:spcBef>
              <a:buFont typeface="Arial" panose="020B0604020202020204" pitchFamily="34" charset="0"/>
              <a:buChar char="•"/>
            </a:pPr>
            <a:r>
              <a:rPr lang="en-US" sz="1400" dirty="0">
                <a:solidFill>
                  <a:prstClr val="black"/>
                </a:solidFill>
              </a:rPr>
              <a:t>It decreases quickly after meals are ingested</a:t>
            </a:r>
          </a:p>
          <a:p>
            <a:pPr marL="685800" lvl="1" indent="-228600">
              <a:lnSpc>
                <a:spcPct val="150000"/>
              </a:lnSpc>
              <a:spcBef>
                <a:spcPts val="1000"/>
              </a:spcBef>
              <a:buFont typeface="Arial" panose="020B0604020202020204" pitchFamily="34" charset="0"/>
              <a:buChar char="•"/>
            </a:pPr>
            <a:r>
              <a:rPr lang="en-US" sz="1400" dirty="0">
                <a:solidFill>
                  <a:prstClr val="black"/>
                </a:solidFill>
              </a:rPr>
              <a:t>Decreases the second part of the night even though we do not eat</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Glucose is the food our brain uses</a:t>
            </a:r>
          </a:p>
          <a:p>
            <a:pPr marL="285750" indent="-285750">
              <a:lnSpc>
                <a:spcPct val="150000"/>
              </a:lnSpc>
              <a:spcBef>
                <a:spcPts val="1000"/>
              </a:spcBef>
              <a:buFont typeface="Arial" panose="020B0604020202020204" pitchFamily="34" charset="0"/>
              <a:buChar char="•"/>
            </a:pPr>
            <a:r>
              <a:rPr lang="en-US" sz="1200" dirty="0">
                <a:solidFill>
                  <a:prstClr val="black"/>
                </a:solidFill>
              </a:rPr>
              <a:t>50% of the glucose used by the body is used in the brain</a:t>
            </a:r>
          </a:p>
          <a:p>
            <a:pPr marL="228600" indent="-228600">
              <a:lnSpc>
                <a:spcPct val="150000"/>
              </a:lnSpc>
              <a:spcBef>
                <a:spcPts val="1000"/>
              </a:spcBef>
              <a:buFont typeface="Arial" panose="020B0604020202020204" pitchFamily="34" charset="0"/>
              <a:buChar char="•"/>
            </a:pPr>
            <a:r>
              <a:rPr lang="en-US" sz="1200" dirty="0">
                <a:solidFill>
                  <a:prstClr val="black"/>
                </a:solidFill>
              </a:rPr>
              <a:t>Insulin is the hormone used to determine break down of Glucose</a:t>
            </a:r>
          </a:p>
          <a:p>
            <a:pPr marL="228600" indent="-228600">
              <a:lnSpc>
                <a:spcPct val="150000"/>
              </a:lnSpc>
              <a:spcBef>
                <a:spcPts val="1000"/>
              </a:spcBef>
              <a:buFont typeface="Arial" panose="020B0604020202020204" pitchFamily="34" charset="0"/>
              <a:buChar char="•"/>
            </a:pPr>
            <a:r>
              <a:rPr lang="en-US" sz="1200" dirty="0">
                <a:solidFill>
                  <a:prstClr val="black"/>
                </a:solidFill>
              </a:rPr>
              <a:t>Decreased sleep decreases insulin resistance but does not decrease the overproduction and lack of breakdown of glucose</a:t>
            </a:r>
          </a:p>
          <a:p>
            <a:pPr marL="228600" indent="-228600">
              <a:lnSpc>
                <a:spcPct val="150000"/>
              </a:lnSpc>
              <a:spcBef>
                <a:spcPts val="1000"/>
              </a:spcBef>
              <a:buFont typeface="Arial" panose="020B0604020202020204" pitchFamily="34" charset="0"/>
              <a:buChar char="•"/>
            </a:pPr>
            <a:r>
              <a:rPr lang="en-US" sz="1200" dirty="0">
                <a:solidFill>
                  <a:prstClr val="black"/>
                </a:solidFill>
              </a:rPr>
              <a:t>Sleep deprivation in people with Diabetes will increase blood sugars in the morning due to stress</a:t>
            </a:r>
          </a:p>
          <a:p>
            <a:pPr>
              <a:lnSpc>
                <a:spcPct val="150000"/>
              </a:lnSpc>
              <a:spcBef>
                <a:spcPts val="1000"/>
              </a:spcBef>
            </a:pPr>
            <a:r>
              <a:rPr lang="en-US" sz="1200" dirty="0">
                <a:solidFill>
                  <a:prstClr val="black"/>
                </a:solidFill>
              </a:rPr>
              <a:t>High blood sugar can cause you to wake up to go to the bathroom or to get a drink, interrupting sleep patterns even more.  High blood sugar can cause you to be hot and irritable.</a:t>
            </a:r>
          </a:p>
          <a:p>
            <a:pPr>
              <a:lnSpc>
                <a:spcPct val="150000"/>
              </a:lnSpc>
              <a:spcBef>
                <a:spcPts val="1000"/>
              </a:spcBef>
            </a:pPr>
            <a:endParaRPr lang="en-US" sz="1200" dirty="0">
              <a:solidFill>
                <a:prstClr val="black"/>
              </a:solidFill>
            </a:endParaRPr>
          </a:p>
          <a:p>
            <a:pPr>
              <a:lnSpc>
                <a:spcPct val="150000"/>
              </a:lnSpc>
              <a:spcBef>
                <a:spcPts val="1000"/>
              </a:spcBef>
            </a:pPr>
            <a:endParaRPr lang="en-US" sz="1200" dirty="0">
              <a:solidFill>
                <a:prstClr val="black"/>
              </a:solidFill>
            </a:endParaRPr>
          </a:p>
          <a:p>
            <a:pPr marL="0" marR="0" indent="0" algn="l" defTabSz="914400" rtl="0" eaLnBrk="1" fontAlgn="auto" latinLnBrk="0" hangingPunct="1">
              <a:lnSpc>
                <a:spcPct val="150000"/>
              </a:lnSpc>
              <a:spcBef>
                <a:spcPts val="1000"/>
              </a:spcBef>
              <a:spcAft>
                <a:spcPts val="0"/>
              </a:spcAft>
              <a:buClrTx/>
              <a:buSzTx/>
              <a:buFontTx/>
              <a:buNone/>
              <a:tabLst/>
              <a:defRPr/>
            </a:pPr>
            <a:r>
              <a:rPr lang="en-US" sz="1200" dirty="0">
                <a:solidFill>
                  <a:schemeClr val="accent1"/>
                </a:solidFill>
              </a:rPr>
              <a:t>Monitor your blood glucose, go to bed at the same time every night, keep your bed and bedding cool, sleep in a quiet room with no lights, exercise daily.</a:t>
            </a:r>
          </a:p>
          <a:p>
            <a:pPr>
              <a:lnSpc>
                <a:spcPct val="150000"/>
              </a:lnSpc>
              <a:spcBef>
                <a:spcPts val="1000"/>
              </a:spcBef>
            </a:pPr>
            <a:endParaRPr lang="en-US" sz="1200" b="1"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400" dirty="0">
                <a:solidFill>
                  <a:prstClr val="black"/>
                </a:solidFill>
              </a:rPr>
              <a:t>Studies compared two different groups, one with four hours sleep and one with 8 hours sleep. In the group with four hours of sleep it was found that:</a:t>
            </a:r>
          </a:p>
          <a:p>
            <a:pPr marL="685800" lvl="1" indent="-228600">
              <a:lnSpc>
                <a:spcPct val="150000"/>
              </a:lnSpc>
              <a:spcBef>
                <a:spcPts val="1000"/>
              </a:spcBef>
              <a:buFont typeface="Arial" panose="020B0604020202020204" pitchFamily="34" charset="0"/>
              <a:buChar char="•"/>
            </a:pPr>
            <a:r>
              <a:rPr lang="en-US" sz="1400" dirty="0">
                <a:solidFill>
                  <a:prstClr val="black"/>
                </a:solidFill>
              </a:rPr>
              <a:t>After just two nights there was an increase in hunger of 24%</a:t>
            </a:r>
          </a:p>
          <a:p>
            <a:pPr marL="685800" lvl="1" indent="-228600">
              <a:lnSpc>
                <a:spcPct val="150000"/>
              </a:lnSpc>
              <a:spcBef>
                <a:spcPts val="1000"/>
              </a:spcBef>
              <a:buFont typeface="Arial" panose="020B0604020202020204" pitchFamily="34" charset="0"/>
              <a:buChar char="•"/>
            </a:pPr>
            <a:r>
              <a:rPr lang="en-US" sz="1400" dirty="0">
                <a:solidFill>
                  <a:prstClr val="black"/>
                </a:solidFill>
              </a:rPr>
              <a:t>There was an increase in the desire for Carbs of 32%</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The amount of sleep we need depends on our age.</a:t>
            </a:r>
          </a:p>
          <a:p>
            <a:pPr marL="228600" indent="-228600">
              <a:lnSpc>
                <a:spcPct val="150000"/>
              </a:lnSpc>
              <a:spcBef>
                <a:spcPts val="1000"/>
              </a:spcBef>
              <a:buFont typeface="Arial" panose="020B0604020202020204" pitchFamily="34" charset="0"/>
              <a:buChar char="•"/>
            </a:pPr>
            <a:r>
              <a:rPr lang="en-US" sz="1200" dirty="0">
                <a:solidFill>
                  <a:prstClr val="black"/>
                </a:solidFill>
              </a:rPr>
              <a:t>All adults need between 7-9 hours of sleep</a:t>
            </a:r>
          </a:p>
          <a:p>
            <a:pPr marL="228600" indent="-228600">
              <a:lnSpc>
                <a:spcPct val="150000"/>
              </a:lnSpc>
              <a:spcBef>
                <a:spcPts val="1000"/>
              </a:spcBef>
              <a:buFont typeface="Arial" panose="020B0604020202020204" pitchFamily="34" charset="0"/>
              <a:buChar char="•"/>
            </a:pPr>
            <a:r>
              <a:rPr lang="en-US" sz="1200" dirty="0">
                <a:solidFill>
                  <a:prstClr val="black"/>
                </a:solidFill>
              </a:rPr>
              <a:t>Children need more</a:t>
            </a:r>
          </a:p>
          <a:p>
            <a:pPr marL="228600" indent="-228600">
              <a:lnSpc>
                <a:spcPct val="150000"/>
              </a:lnSpc>
              <a:spcBef>
                <a:spcPts val="1000"/>
              </a:spcBef>
              <a:buFont typeface="Arial" panose="020B0604020202020204" pitchFamily="34" charset="0"/>
              <a:buChar char="•"/>
            </a:pPr>
            <a:r>
              <a:rPr lang="en-US" sz="1200" dirty="0">
                <a:solidFill>
                  <a:prstClr val="black"/>
                </a:solidFill>
              </a:rPr>
              <a:t>Sleep does get more fragmented as we get older (70+)  but that does not mean we do not need sleep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Some of the ways we can improve sleep and keep the aging process at bay is to make sure we have a </a:t>
            </a:r>
            <a:r>
              <a:rPr lang="en-US" sz="1200" b="1" dirty="0">
                <a:solidFill>
                  <a:schemeClr val="accent1"/>
                </a:solidFill>
              </a:rPr>
              <a:t>strong sleep routine</a:t>
            </a:r>
            <a:r>
              <a:rPr lang="en-US" sz="1200" dirty="0">
                <a:solidFill>
                  <a:schemeClr val="accent1"/>
                </a:solidFill>
              </a:rPr>
              <a:t>, we </a:t>
            </a:r>
            <a:r>
              <a:rPr lang="en-US" sz="1200" b="1" dirty="0">
                <a:solidFill>
                  <a:schemeClr val="accent1"/>
                </a:solidFill>
              </a:rPr>
              <a:t>get exercise during the day, </a:t>
            </a:r>
            <a:r>
              <a:rPr lang="en-US" sz="1200" dirty="0">
                <a:solidFill>
                  <a:schemeClr val="accent1"/>
                </a:solidFill>
              </a:rPr>
              <a:t>and we get out for some </a:t>
            </a:r>
            <a:r>
              <a:rPr lang="en-US" sz="1200" b="1" dirty="0">
                <a:solidFill>
                  <a:schemeClr val="accent1"/>
                </a:solidFill>
              </a:rPr>
              <a:t>fresh air and sunshine.</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19</a:t>
            </a:fld>
            <a:endParaRPr lang="en-US"/>
          </a:p>
        </p:txBody>
      </p:sp>
    </p:spTree>
    <p:extLst>
      <p:ext uri="{BB962C8B-B14F-4D97-AF65-F5344CB8AC3E}">
        <p14:creationId xmlns:p14="http://schemas.microsoft.com/office/powerpoint/2010/main" val="39804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344185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42946"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4592945" y="6414588"/>
            <a:ext cx="3515707" cy="338554"/>
          </a:xfrm>
          <a:prstGeom prst="rect">
            <a:avLst/>
          </a:prstGeom>
          <a:noFill/>
        </p:spPr>
        <p:txBody>
          <a:bodyPr wrap="none">
            <a:spAutoFit/>
          </a:bodyPr>
          <a:lstStyle/>
          <a:p>
            <a:pPr algn="ctr">
              <a:defRPr/>
            </a:pPr>
            <a:r>
              <a:rPr lang="en-US" sz="1600" b="1" spc="600" dirty="0">
                <a:solidFill>
                  <a:schemeClr val="bg1"/>
                </a:solidFill>
                <a:latin typeface="Montserrat" panose="00000500000000000000" pitchFamily="50" charset="-94"/>
              </a:rPr>
              <a:t>SLEEP AND WEIGHT</a:t>
            </a:r>
            <a:endParaRPr lang="tr-TR" sz="1600" b="1" spc="6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317192" y="6550955"/>
            <a:ext cx="1664899"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THREE</a:t>
            </a:r>
          </a:p>
        </p:txBody>
      </p:sp>
      <p:pic>
        <p:nvPicPr>
          <p:cNvPr id="4" name="Picture 3">
            <a:extLst>
              <a:ext uri="{FF2B5EF4-FFF2-40B4-BE49-F238E27FC236}">
                <a16:creationId xmlns:a16="http://schemas.microsoft.com/office/drawing/2014/main" id="{A923290A-A8DC-4E4B-BFD6-22F94DB7F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97" y="424166"/>
            <a:ext cx="1918617" cy="1790709"/>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four</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001120" y="4680524"/>
            <a:ext cx="2101216"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CORTISOL</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52031" y="419804"/>
            <a:ext cx="277511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THREE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95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481"/>
          <a:stretch/>
        </p:blipFill>
        <p:spPr>
          <a:xfrm>
            <a:off x="3086100"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Cortisol</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1" y="365504"/>
            <a:ext cx="5673090" cy="707886"/>
          </a:xfrm>
          <a:prstGeom prst="rect">
            <a:avLst/>
          </a:prstGeom>
          <a:noFill/>
        </p:spPr>
        <p:txBody>
          <a:bodyPr wrap="square" rtlCol="0">
            <a:spAutoFit/>
          </a:bodyPr>
          <a:lstStyle/>
          <a:p>
            <a:r>
              <a:rPr lang="en-US" sz="4000" dirty="0">
                <a:solidFill>
                  <a:srgbClr val="676767"/>
                </a:solidFill>
              </a:rPr>
              <a:t>stress hormone</a:t>
            </a:r>
          </a:p>
        </p:txBody>
      </p:sp>
      <p:sp>
        <p:nvSpPr>
          <p:cNvPr id="3" name="Rectangle 2">
            <a:extLst>
              <a:ext uri="{FF2B5EF4-FFF2-40B4-BE49-F238E27FC236}">
                <a16:creationId xmlns:a16="http://schemas.microsoft.com/office/drawing/2014/main" id="{B169A4AD-E10F-4A7D-B298-AC44FAC30200}"/>
              </a:ext>
            </a:extLst>
          </p:cNvPr>
          <p:cNvSpPr/>
          <p:nvPr/>
        </p:nvSpPr>
        <p:spPr>
          <a:xfrm>
            <a:off x="3492571" y="5403932"/>
            <a:ext cx="7565299" cy="692690"/>
          </a:xfrm>
          <a:prstGeom prst="rect">
            <a:avLst/>
          </a:prstGeom>
          <a:solidFill>
            <a:schemeClr val="bg2"/>
          </a:solidFill>
        </p:spPr>
        <p:txBody>
          <a:bodyPr wrap="square">
            <a:spAutoFit/>
          </a:bodyPr>
          <a:lstStyle/>
          <a:p>
            <a:pPr>
              <a:lnSpc>
                <a:spcPct val="150000"/>
              </a:lnSpc>
            </a:pPr>
            <a:r>
              <a:rPr lang="en-US" sz="1400" dirty="0">
                <a:solidFill>
                  <a:schemeClr val="accent1"/>
                </a:solidFill>
              </a:rPr>
              <a:t>Go to sleep at the same time every day, don’t drink caffeine drinks at night, try to avoid any sleep disruption, and get 8 hours of sleep daily.</a:t>
            </a:r>
          </a:p>
        </p:txBody>
      </p:sp>
    </p:spTree>
    <p:extLst>
      <p:ext uri="{BB962C8B-B14F-4D97-AF65-F5344CB8AC3E}">
        <p14:creationId xmlns:p14="http://schemas.microsoft.com/office/powerpoint/2010/main" val="43263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12B0B5"/>
                </a:solidFill>
                <a:latin typeface="Quickpen" pitchFamily="2" charset="0"/>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five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868279" y="4680524"/>
            <a:ext cx="4366901"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LEPTIN AND GHRELIN</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52031" y="419804"/>
            <a:ext cx="277511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THREE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63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13</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Leptin and Ghrelin</a:t>
            </a:r>
          </a:p>
        </p:txBody>
      </p:sp>
      <p:pic>
        <p:nvPicPr>
          <p:cNvPr id="3" name="Picture 2"/>
          <p:cNvPicPr>
            <a:picLocks noChangeAspect="1"/>
          </p:cNvPicPr>
          <p:nvPr/>
        </p:nvPicPr>
        <p:blipFill rotWithShape="1">
          <a:blip r:embed="rId3">
            <a:alphaModFix amt="88000"/>
            <a:extLst>
              <a:ext uri="{28A0092B-C50C-407E-A947-70E740481C1C}">
                <a14:useLocalDpi xmlns:a14="http://schemas.microsoft.com/office/drawing/2010/main" val="0"/>
              </a:ext>
            </a:extLst>
          </a:blip>
          <a:srcRect l="8642" r="2345"/>
          <a:stretch/>
        </p:blipFill>
        <p:spPr>
          <a:xfrm rot="10800000">
            <a:off x="3035300" y="0"/>
            <a:ext cx="9156700" cy="6858000"/>
          </a:xfrm>
          <a:prstGeom prst="rect">
            <a:avLst/>
          </a:prstGeom>
        </p:spPr>
      </p:pic>
      <p:sp>
        <p:nvSpPr>
          <p:cNvPr id="10" name="TextBox 9">
            <a:extLst>
              <a:ext uri="{FF2B5EF4-FFF2-40B4-BE49-F238E27FC236}">
                <a16:creationId xmlns:a16="http://schemas.microsoft.com/office/drawing/2014/main" id="{E9AAF6C0-9991-45CD-B897-231A7FC0BF0E}"/>
              </a:ext>
            </a:extLst>
          </p:cNvPr>
          <p:cNvSpPr txBox="1"/>
          <p:nvPr/>
        </p:nvSpPr>
        <p:spPr>
          <a:xfrm>
            <a:off x="3281000" y="169299"/>
            <a:ext cx="5634400" cy="1323439"/>
          </a:xfrm>
          <a:prstGeom prst="rect">
            <a:avLst/>
          </a:prstGeom>
          <a:noFill/>
        </p:spPr>
        <p:txBody>
          <a:bodyPr wrap="square" rtlCol="0">
            <a:spAutoFit/>
          </a:bodyPr>
          <a:lstStyle/>
          <a:p>
            <a:r>
              <a:rPr lang="en-US" sz="4000" dirty="0">
                <a:solidFill>
                  <a:srgbClr val="676767"/>
                </a:solidFill>
              </a:rPr>
              <a:t>satiety and hunger hormones</a:t>
            </a:r>
          </a:p>
        </p:txBody>
      </p:sp>
    </p:spTree>
    <p:extLst>
      <p:ext uri="{BB962C8B-B14F-4D97-AF65-F5344CB8AC3E}">
        <p14:creationId xmlns:p14="http://schemas.microsoft.com/office/powerpoint/2010/main" val="2031184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six</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071653" y="4680524"/>
            <a:ext cx="1960152"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GLUCOSE</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52031" y="419804"/>
            <a:ext cx="277511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THREE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72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15</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Glucose</a:t>
            </a:r>
          </a:p>
        </p:txBody>
      </p:sp>
      <p:pic>
        <p:nvPicPr>
          <p:cNvPr id="4" name="Picture 3"/>
          <p:cNvPicPr>
            <a:picLocks noChangeAspect="1"/>
          </p:cNvPicPr>
          <p:nvPr/>
        </p:nvPicPr>
        <p:blipFill rotWithShape="1">
          <a:blip r:embed="rId3">
            <a:alphaModFix amt="79000"/>
            <a:extLst>
              <a:ext uri="{28A0092B-C50C-407E-A947-70E740481C1C}">
                <a14:useLocalDpi xmlns:a14="http://schemas.microsoft.com/office/drawing/2010/main" val="0"/>
              </a:ext>
            </a:extLst>
          </a:blip>
          <a:srcRect r="11368"/>
          <a:stretch/>
        </p:blipFill>
        <p:spPr>
          <a:xfrm>
            <a:off x="3073400" y="0"/>
            <a:ext cx="9118600" cy="6858000"/>
          </a:xfrm>
          <a:prstGeom prst="rect">
            <a:avLst/>
          </a:prstGeom>
        </p:spPr>
      </p:pic>
      <p:sp>
        <p:nvSpPr>
          <p:cNvPr id="10" name="TextBox 9">
            <a:extLst>
              <a:ext uri="{FF2B5EF4-FFF2-40B4-BE49-F238E27FC236}">
                <a16:creationId xmlns:a16="http://schemas.microsoft.com/office/drawing/2014/main" id="{E9AAF6C0-9991-45CD-B897-231A7FC0BF0E}"/>
              </a:ext>
            </a:extLst>
          </p:cNvPr>
          <p:cNvSpPr txBox="1"/>
          <p:nvPr/>
        </p:nvSpPr>
        <p:spPr>
          <a:xfrm>
            <a:off x="3293109" y="361077"/>
            <a:ext cx="2218691" cy="2554545"/>
          </a:xfrm>
          <a:prstGeom prst="rect">
            <a:avLst/>
          </a:prstGeom>
          <a:noFill/>
        </p:spPr>
        <p:txBody>
          <a:bodyPr wrap="square" rtlCol="0">
            <a:spAutoFit/>
          </a:bodyPr>
          <a:lstStyle/>
          <a:p>
            <a:r>
              <a:rPr lang="en-US" sz="4000" dirty="0">
                <a:solidFill>
                  <a:srgbClr val="676767"/>
                </a:solidFill>
              </a:rPr>
              <a:t>food our brain uses</a:t>
            </a:r>
          </a:p>
        </p:txBody>
      </p:sp>
      <p:sp>
        <p:nvSpPr>
          <p:cNvPr id="3" name="TextBox 2">
            <a:extLst>
              <a:ext uri="{FF2B5EF4-FFF2-40B4-BE49-F238E27FC236}">
                <a16:creationId xmlns:a16="http://schemas.microsoft.com/office/drawing/2014/main" id="{92EE2720-EC7C-4441-8FE2-FEF32E12AB4B}"/>
              </a:ext>
            </a:extLst>
          </p:cNvPr>
          <p:cNvSpPr txBox="1"/>
          <p:nvPr/>
        </p:nvSpPr>
        <p:spPr>
          <a:xfrm>
            <a:off x="4102100" y="5831245"/>
            <a:ext cx="7696200" cy="738664"/>
          </a:xfrm>
          <a:prstGeom prst="rect">
            <a:avLst/>
          </a:prstGeom>
          <a:solidFill>
            <a:schemeClr val="bg2"/>
          </a:solidFill>
        </p:spPr>
        <p:txBody>
          <a:bodyPr wrap="square" rtlCol="0">
            <a:spAutoFit/>
          </a:bodyPr>
          <a:lstStyle/>
          <a:p>
            <a:pPr>
              <a:lnSpc>
                <a:spcPct val="150000"/>
              </a:lnSpc>
            </a:pPr>
            <a:r>
              <a:rPr lang="en-US" sz="1400" dirty="0">
                <a:solidFill>
                  <a:schemeClr val="accent1"/>
                </a:solidFill>
              </a:rPr>
              <a:t>Monitor your blood glucose, go to bed at the same time every night, keep your bed and bedding cool, sleep in a quiet room with no lights, exercise daily.</a:t>
            </a:r>
          </a:p>
        </p:txBody>
      </p:sp>
    </p:spTree>
    <p:extLst>
      <p:ext uri="{BB962C8B-B14F-4D97-AF65-F5344CB8AC3E}">
        <p14:creationId xmlns:p14="http://schemas.microsoft.com/office/powerpoint/2010/main" val="369662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seven</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069566" y="4680524"/>
            <a:ext cx="5964326" cy="707886"/>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BACK TO SLEEP DEPRIVATION</a:t>
            </a:r>
          </a:p>
          <a:p>
            <a:pPr lvl="0" algn="ctr">
              <a:defRPr/>
            </a:pPr>
            <a:endParaRPr lang="en-US" sz="2000" spc="600" dirty="0">
              <a:solidFill>
                <a:prstClr val="black"/>
              </a:solidFill>
              <a:latin typeface="Montserrat" panose="00000500000000000000" pitchFamily="50" charset="-94"/>
            </a:endParaRP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52031" y="419804"/>
            <a:ext cx="277511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THREE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28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240"/>
          <a:stretch/>
        </p:blipFill>
        <p:spPr>
          <a:xfrm>
            <a:off x="3073401"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Sleep Deprivation</a:t>
            </a:r>
          </a:p>
        </p:txBody>
      </p:sp>
      <p:sp>
        <p:nvSpPr>
          <p:cNvPr id="10" name="TextBox 9">
            <a:extLst>
              <a:ext uri="{FF2B5EF4-FFF2-40B4-BE49-F238E27FC236}">
                <a16:creationId xmlns:a16="http://schemas.microsoft.com/office/drawing/2014/main" id="{E9AAF6C0-9991-45CD-B897-231A7FC0BF0E}"/>
              </a:ext>
            </a:extLst>
          </p:cNvPr>
          <p:cNvSpPr txBox="1"/>
          <p:nvPr/>
        </p:nvSpPr>
        <p:spPr>
          <a:xfrm>
            <a:off x="9601200" y="546100"/>
            <a:ext cx="2235200" cy="1323439"/>
          </a:xfrm>
          <a:prstGeom prst="rect">
            <a:avLst/>
          </a:prstGeom>
          <a:noFill/>
        </p:spPr>
        <p:txBody>
          <a:bodyPr wrap="square" rtlCol="0">
            <a:spAutoFit/>
          </a:bodyPr>
          <a:lstStyle/>
          <a:p>
            <a:r>
              <a:rPr lang="en-US" sz="4000" dirty="0">
                <a:solidFill>
                  <a:srgbClr val="676767"/>
                </a:solidFill>
              </a:rPr>
              <a:t>length of sleep</a:t>
            </a:r>
          </a:p>
        </p:txBody>
      </p:sp>
    </p:spTree>
    <p:extLst>
      <p:ext uri="{BB962C8B-B14F-4D97-AF65-F5344CB8AC3E}">
        <p14:creationId xmlns:p14="http://schemas.microsoft.com/office/powerpoint/2010/main" val="782641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eight</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450200" y="4680524"/>
            <a:ext cx="3203057"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WHAT WE NEED</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52031" y="419804"/>
            <a:ext cx="277511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THREE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97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87000"/>
            <a:extLst>
              <a:ext uri="{28A0092B-C50C-407E-A947-70E740481C1C}">
                <a14:useLocalDpi xmlns:a14="http://schemas.microsoft.com/office/drawing/2010/main" val="0"/>
              </a:ext>
            </a:extLst>
          </a:blip>
          <a:srcRect l="6790" r="4321"/>
          <a:stretch/>
        </p:blipFill>
        <p:spPr>
          <a:xfrm>
            <a:off x="3048000" y="-2159"/>
            <a:ext cx="91440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What We Need</a:t>
            </a:r>
          </a:p>
        </p:txBody>
      </p:sp>
      <p:sp>
        <p:nvSpPr>
          <p:cNvPr id="10" name="TextBox 9">
            <a:extLst>
              <a:ext uri="{FF2B5EF4-FFF2-40B4-BE49-F238E27FC236}">
                <a16:creationId xmlns:a16="http://schemas.microsoft.com/office/drawing/2014/main" id="{E9AAF6C0-9991-45CD-B897-231A7FC0BF0E}"/>
              </a:ext>
            </a:extLst>
          </p:cNvPr>
          <p:cNvSpPr txBox="1"/>
          <p:nvPr/>
        </p:nvSpPr>
        <p:spPr>
          <a:xfrm>
            <a:off x="8432799" y="139939"/>
            <a:ext cx="3603861" cy="1323439"/>
          </a:xfrm>
          <a:prstGeom prst="rect">
            <a:avLst/>
          </a:prstGeom>
          <a:noFill/>
        </p:spPr>
        <p:txBody>
          <a:bodyPr wrap="square" rtlCol="0">
            <a:spAutoFit/>
          </a:bodyPr>
          <a:lstStyle/>
          <a:p>
            <a:pPr algn="r"/>
            <a:r>
              <a:rPr lang="en-US" sz="4000" dirty="0">
                <a:solidFill>
                  <a:srgbClr val="676767"/>
                </a:solidFill>
              </a:rPr>
              <a:t>depends on your age</a:t>
            </a:r>
          </a:p>
        </p:txBody>
      </p:sp>
      <p:sp>
        <p:nvSpPr>
          <p:cNvPr id="3" name="Rectangle 2">
            <a:extLst>
              <a:ext uri="{FF2B5EF4-FFF2-40B4-BE49-F238E27FC236}">
                <a16:creationId xmlns:a16="http://schemas.microsoft.com/office/drawing/2014/main" id="{2D69DD01-E177-471F-BB2B-273C6C544C13}"/>
              </a:ext>
            </a:extLst>
          </p:cNvPr>
          <p:cNvSpPr/>
          <p:nvPr/>
        </p:nvSpPr>
        <p:spPr>
          <a:xfrm>
            <a:off x="3217035" y="5477083"/>
            <a:ext cx="6422265" cy="1061829"/>
          </a:xfrm>
          <a:prstGeom prst="rect">
            <a:avLst/>
          </a:prstGeom>
          <a:solidFill>
            <a:schemeClr val="bg2"/>
          </a:solidFill>
        </p:spPr>
        <p:txBody>
          <a:bodyPr wrap="square">
            <a:spAutoFit/>
          </a:bodyPr>
          <a:lstStyle/>
          <a:p>
            <a:pPr>
              <a:lnSpc>
                <a:spcPct val="150000"/>
              </a:lnSpc>
            </a:pPr>
            <a:r>
              <a:rPr lang="en-US" sz="1400" dirty="0">
                <a:solidFill>
                  <a:schemeClr val="accent1"/>
                </a:solidFill>
              </a:rPr>
              <a:t>Some of the ways we can improve sleep and keep the aging process at bay is to make sure we have a </a:t>
            </a:r>
            <a:r>
              <a:rPr lang="en-US" sz="1400" b="1" dirty="0">
                <a:solidFill>
                  <a:schemeClr val="accent1"/>
                </a:solidFill>
              </a:rPr>
              <a:t>strong sleep routine</a:t>
            </a:r>
            <a:r>
              <a:rPr lang="en-US" sz="1400" dirty="0">
                <a:solidFill>
                  <a:schemeClr val="accent1"/>
                </a:solidFill>
              </a:rPr>
              <a:t>, we </a:t>
            </a:r>
            <a:r>
              <a:rPr lang="en-US" sz="1400" b="1" dirty="0">
                <a:solidFill>
                  <a:schemeClr val="accent1"/>
                </a:solidFill>
              </a:rPr>
              <a:t>get exercise during the day, </a:t>
            </a:r>
            <a:r>
              <a:rPr lang="en-US" sz="1400" dirty="0">
                <a:solidFill>
                  <a:schemeClr val="accent1"/>
                </a:solidFill>
              </a:rPr>
              <a:t>and we get out for some </a:t>
            </a:r>
            <a:r>
              <a:rPr lang="en-US" sz="1400" b="1">
                <a:solidFill>
                  <a:schemeClr val="accent1"/>
                </a:solidFill>
              </a:rPr>
              <a:t>fresh air </a:t>
            </a:r>
            <a:r>
              <a:rPr lang="en-US" sz="1400" b="1" dirty="0">
                <a:solidFill>
                  <a:schemeClr val="accent1"/>
                </a:solidFill>
              </a:rPr>
              <a:t>and sunshine.</a:t>
            </a:r>
          </a:p>
        </p:txBody>
      </p:sp>
    </p:spTree>
    <p:extLst>
      <p:ext uri="{BB962C8B-B14F-4D97-AF65-F5344CB8AC3E}">
        <p14:creationId xmlns:p14="http://schemas.microsoft.com/office/powerpoint/2010/main" val="416069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1827845" y="2851919"/>
            <a:ext cx="85363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prstClr val="white"/>
                </a:solidFill>
                <a:latin typeface="Montserrat" panose="02000505000000020004" pitchFamily="2" charset="0"/>
              </a:rPr>
              <a:t>SLEEP </a:t>
            </a:r>
            <a:r>
              <a:rPr lang="tr-TR" altLang="en-US" sz="5000" dirty="0">
                <a:solidFill>
                  <a:prstClr val="white"/>
                </a:solidFill>
                <a:latin typeface="Montserrat" panose="02000505000000020004" pitchFamily="2" charset="0"/>
              </a:rPr>
              <a:t>AND</a:t>
            </a:r>
            <a:r>
              <a:rPr lang="tr-TR" altLang="en-US" sz="6900" dirty="0">
                <a:solidFill>
                  <a:prstClr val="white"/>
                </a:solidFill>
                <a:latin typeface="Montserrat" panose="02000505000000020004" pitchFamily="2" charset="0"/>
              </a:rPr>
              <a:t> WE</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GHT</a:t>
            </a:r>
          </a:p>
        </p:txBody>
      </p:sp>
      <p:pic>
        <p:nvPicPr>
          <p:cNvPr id="3" name="Picture 2">
            <a:extLst>
              <a:ext uri="{FF2B5EF4-FFF2-40B4-BE49-F238E27FC236}">
                <a16:creationId xmlns:a16="http://schemas.microsoft.com/office/drawing/2014/main" id="{1C58B926-8027-48AE-BDB3-651CF4A33765}"/>
              </a:ext>
            </a:extLst>
          </p:cNvPr>
          <p:cNvPicPr>
            <a:picLocks noChangeAspect="1"/>
          </p:cNvPicPr>
          <p:nvPr/>
        </p:nvPicPr>
        <p:blipFill>
          <a:blip r:embed="rId2"/>
          <a:stretch>
            <a:fillRect/>
          </a:stretch>
        </p:blipFill>
        <p:spPr>
          <a:xfrm>
            <a:off x="4366248" y="6410906"/>
            <a:ext cx="3171825" cy="313530"/>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83D98F1D-1157-40D7-9974-2E540691276D}"/>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A06792C4-DE5C-4E34-8CA1-4F47943C8B02}"/>
              </a:ext>
            </a:extLst>
          </p:cNvPr>
          <p:cNvPicPr>
            <a:picLocks noChangeAspect="1"/>
          </p:cNvPicPr>
          <p:nvPr/>
        </p:nvPicPr>
        <p:blipFill>
          <a:blip r:embed="rId2"/>
          <a:stretch>
            <a:fillRect/>
          </a:stretch>
        </p:blipFill>
        <p:spPr>
          <a:xfrm>
            <a:off x="4366248" y="6410906"/>
            <a:ext cx="3171825" cy="313530"/>
          </a:xfrm>
          <a:prstGeom prst="rect">
            <a:avLst/>
          </a:prstGeom>
        </p:spPr>
      </p:pic>
    </p:spTree>
    <p:extLst>
      <p:ext uri="{BB962C8B-B14F-4D97-AF65-F5344CB8AC3E}">
        <p14:creationId xmlns:p14="http://schemas.microsoft.com/office/powerpoint/2010/main" val="101072595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1613178182"/>
              </p:ext>
            </p:extLst>
          </p:nvPr>
        </p:nvGraphicFramePr>
        <p:xfrm>
          <a:off x="4064000" y="2657467"/>
          <a:ext cx="4892275" cy="3337560"/>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0840">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Statistics</a:t>
                      </a:r>
                    </a:p>
                  </a:txBody>
                  <a:tcPr anchor="ctr"/>
                </a:tc>
                <a:extLst>
                  <a:ext uri="{0D108BD9-81ED-4DB2-BD59-A6C34878D82A}">
                    <a16:rowId xmlns:a16="http://schemas.microsoft.com/office/drawing/2014/main" val="2109158794"/>
                  </a:ext>
                </a:extLst>
              </a:tr>
              <a:tr h="370840">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Sleep Deprivation</a:t>
                      </a:r>
                    </a:p>
                  </a:txBody>
                  <a:tcPr anchor="ctr"/>
                </a:tc>
                <a:extLst>
                  <a:ext uri="{0D108BD9-81ED-4DB2-BD59-A6C34878D82A}">
                    <a16:rowId xmlns:a16="http://schemas.microsoft.com/office/drawing/2014/main" val="1845386627"/>
                  </a:ext>
                </a:extLst>
              </a:tr>
              <a:tr h="370840">
                <a:tc>
                  <a:txBody>
                    <a:bodyPr/>
                    <a:lstStyle/>
                    <a:p>
                      <a:r>
                        <a:rPr lang="en-US" dirty="0">
                          <a:solidFill>
                            <a:schemeClr val="tx2">
                              <a:lumMod val="40000"/>
                              <a:lumOff val="60000"/>
                            </a:schemeClr>
                          </a:solidFill>
                          <a:latin typeface="Montserrat" panose="02000505000000020004" pitchFamily="2" charset="0"/>
                        </a:rPr>
                        <a:t>8</a:t>
                      </a:r>
                    </a:p>
                  </a:txBody>
                  <a:tcPr/>
                </a:tc>
                <a:tc>
                  <a:txBody>
                    <a:bodyPr/>
                    <a:lstStyle/>
                    <a:p>
                      <a:r>
                        <a:rPr lang="en-US" sz="1400" dirty="0"/>
                        <a:t>HGH</a:t>
                      </a:r>
                    </a:p>
                  </a:txBody>
                  <a:tcPr anchor="ctr"/>
                </a:tc>
                <a:extLst>
                  <a:ext uri="{0D108BD9-81ED-4DB2-BD59-A6C34878D82A}">
                    <a16:rowId xmlns:a16="http://schemas.microsoft.com/office/drawing/2014/main" val="496688315"/>
                  </a:ext>
                </a:extLst>
              </a:tr>
              <a:tr h="370840">
                <a:tc>
                  <a:txBody>
                    <a:bodyPr/>
                    <a:lstStyle/>
                    <a:p>
                      <a:r>
                        <a:rPr lang="en-US" dirty="0">
                          <a:solidFill>
                            <a:schemeClr val="tx2">
                              <a:lumMod val="40000"/>
                              <a:lumOff val="60000"/>
                            </a:schemeClr>
                          </a:solidFill>
                          <a:latin typeface="Montserrat" panose="02000505000000020004" pitchFamily="2" charset="0"/>
                        </a:rPr>
                        <a:t>10</a:t>
                      </a:r>
                    </a:p>
                  </a:txBody>
                  <a:tcPr/>
                </a:tc>
                <a:tc>
                  <a:txBody>
                    <a:bodyPr/>
                    <a:lstStyle/>
                    <a:p>
                      <a:r>
                        <a:rPr lang="en-US" sz="1400" dirty="0"/>
                        <a:t>Cortisol</a:t>
                      </a:r>
                    </a:p>
                  </a:txBody>
                  <a:tcPr anchor="ctr"/>
                </a:tc>
                <a:extLst>
                  <a:ext uri="{0D108BD9-81ED-4DB2-BD59-A6C34878D82A}">
                    <a16:rowId xmlns:a16="http://schemas.microsoft.com/office/drawing/2014/main" val="3065012163"/>
                  </a:ext>
                </a:extLst>
              </a:tr>
              <a:tr h="370840">
                <a:tc>
                  <a:txBody>
                    <a:bodyPr/>
                    <a:lstStyle/>
                    <a:p>
                      <a:r>
                        <a:rPr lang="en-US" dirty="0">
                          <a:solidFill>
                            <a:schemeClr val="tx2">
                              <a:lumMod val="40000"/>
                              <a:lumOff val="60000"/>
                            </a:schemeClr>
                          </a:solidFill>
                          <a:latin typeface="Montserrat" panose="02000505000000020004" pitchFamily="2" charset="0"/>
                        </a:rPr>
                        <a:t>12</a:t>
                      </a:r>
                    </a:p>
                  </a:txBody>
                  <a:tcPr/>
                </a:tc>
                <a:tc>
                  <a:txBody>
                    <a:bodyPr/>
                    <a:lstStyle/>
                    <a:p>
                      <a:r>
                        <a:rPr lang="en-US" sz="1400" dirty="0"/>
                        <a:t>Leptin and Ghrelin</a:t>
                      </a:r>
                    </a:p>
                  </a:txBody>
                  <a:tcPr anchor="ctr"/>
                </a:tc>
                <a:extLst>
                  <a:ext uri="{0D108BD9-81ED-4DB2-BD59-A6C34878D82A}">
                    <a16:rowId xmlns:a16="http://schemas.microsoft.com/office/drawing/2014/main" val="2590519340"/>
                  </a:ext>
                </a:extLst>
              </a:tr>
              <a:tr h="370840">
                <a:tc>
                  <a:txBody>
                    <a:bodyPr/>
                    <a:lstStyle/>
                    <a:p>
                      <a:r>
                        <a:rPr lang="en-US" dirty="0">
                          <a:solidFill>
                            <a:schemeClr val="tx2">
                              <a:lumMod val="40000"/>
                              <a:lumOff val="60000"/>
                            </a:schemeClr>
                          </a:solidFill>
                          <a:latin typeface="Montserrat" panose="02000505000000020004" pitchFamily="2" charset="0"/>
                        </a:rPr>
                        <a:t>14</a:t>
                      </a:r>
                    </a:p>
                  </a:txBody>
                  <a:tcPr/>
                </a:tc>
                <a:tc>
                  <a:txBody>
                    <a:bodyPr/>
                    <a:lstStyle/>
                    <a:p>
                      <a:r>
                        <a:rPr lang="en-US" sz="1400" dirty="0"/>
                        <a:t>Glucose</a:t>
                      </a:r>
                    </a:p>
                  </a:txBody>
                  <a:tcPr anchor="ctr"/>
                </a:tc>
                <a:extLst>
                  <a:ext uri="{0D108BD9-81ED-4DB2-BD59-A6C34878D82A}">
                    <a16:rowId xmlns:a16="http://schemas.microsoft.com/office/drawing/2014/main" val="3237095978"/>
                  </a:ext>
                </a:extLst>
              </a:tr>
              <a:tr h="370840">
                <a:tc>
                  <a:txBody>
                    <a:bodyPr/>
                    <a:lstStyle/>
                    <a:p>
                      <a:r>
                        <a:rPr lang="en-US" dirty="0">
                          <a:solidFill>
                            <a:schemeClr val="tx2">
                              <a:lumMod val="40000"/>
                              <a:lumOff val="60000"/>
                            </a:schemeClr>
                          </a:solidFill>
                          <a:latin typeface="Montserrat" panose="02000505000000020004" pitchFamily="2" charset="0"/>
                        </a:rPr>
                        <a:t>16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Back To Sleep Deprivation</a:t>
                      </a:r>
                    </a:p>
                  </a:txBody>
                  <a:tcPr anchor="ctr"/>
                </a:tc>
                <a:extLst>
                  <a:ext uri="{0D108BD9-81ED-4DB2-BD59-A6C34878D82A}">
                    <a16:rowId xmlns:a16="http://schemas.microsoft.com/office/drawing/2014/main" val="10006"/>
                  </a:ext>
                </a:extLst>
              </a:tr>
              <a:tr h="370840">
                <a:tc>
                  <a:txBody>
                    <a:bodyPr/>
                    <a:lstStyle/>
                    <a:p>
                      <a:r>
                        <a:rPr lang="en-US" dirty="0">
                          <a:solidFill>
                            <a:schemeClr val="tx2">
                              <a:lumMod val="40000"/>
                              <a:lumOff val="60000"/>
                            </a:schemeClr>
                          </a:solidFill>
                          <a:latin typeface="Montserrat" panose="02000505000000020004" pitchFamily="2" charset="0"/>
                        </a:rPr>
                        <a:t>18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What We Need</a:t>
                      </a:r>
                    </a:p>
                  </a:txBody>
                  <a:tcPr anchor="ctr"/>
                </a:tc>
                <a:extLst>
                  <a:ext uri="{0D108BD9-81ED-4DB2-BD59-A6C34878D82A}">
                    <a16:rowId xmlns:a16="http://schemas.microsoft.com/office/drawing/2014/main" val="10007"/>
                  </a:ext>
                </a:extLst>
              </a:tr>
              <a:tr h="370840">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endParaRPr lang="en-US" sz="1400" dirty="0"/>
                    </a:p>
                  </a:txBody>
                  <a:tcPr anchor="ctr"/>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D707426E-693C-4EBD-B8FD-B23B02AC88A6}"/>
              </a:ext>
            </a:extLst>
          </p:cNvPr>
          <p:cNvPicPr>
            <a:picLocks noChangeAspect="1"/>
          </p:cNvPicPr>
          <p:nvPr/>
        </p:nvPicPr>
        <p:blipFill>
          <a:blip r:embed="rId2"/>
          <a:stretch>
            <a:fillRect/>
          </a:stretch>
        </p:blipFill>
        <p:spPr>
          <a:xfrm>
            <a:off x="4366248" y="6410906"/>
            <a:ext cx="3171825" cy="3135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867014" y="4680524"/>
            <a:ext cx="2369431"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STATISTICS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52031" y="419804"/>
            <a:ext cx="277511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THREE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10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D883BB-219A-4CD8-AC23-1617A1B026B1}"/>
              </a:ext>
            </a:extLst>
          </p:cNvPr>
          <p:cNvPicPr>
            <a:picLocks noChangeAspect="1"/>
          </p:cNvPicPr>
          <p:nvPr/>
        </p:nvPicPr>
        <p:blipFill>
          <a:blip r:embed="rId3"/>
          <a:stretch>
            <a:fillRect/>
          </a:stretch>
        </p:blipFill>
        <p:spPr>
          <a:xfrm>
            <a:off x="4366248" y="6410906"/>
            <a:ext cx="3171825" cy="313530"/>
          </a:xfrm>
          <a:prstGeom prst="rect">
            <a:avLst/>
          </a:prstGeom>
        </p:spPr>
      </p:pic>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pic>
        <p:nvPicPr>
          <p:cNvPr id="3" name="Picture 2"/>
          <p:cNvPicPr>
            <a:picLocks noChangeAspect="1"/>
          </p:cNvPicPr>
          <p:nvPr/>
        </p:nvPicPr>
        <p:blipFill rotWithShape="1">
          <a:blip r:embed="rId4">
            <a:alphaModFix amt="60000"/>
            <a:extLst>
              <a:ext uri="{28A0092B-C50C-407E-A947-70E740481C1C}">
                <a14:useLocalDpi xmlns:a14="http://schemas.microsoft.com/office/drawing/2010/main" val="0"/>
              </a:ext>
            </a:extLst>
          </a:blip>
          <a:srcRect l="11344"/>
          <a:stretch/>
        </p:blipFill>
        <p:spPr>
          <a:xfrm>
            <a:off x="3071973" y="0"/>
            <a:ext cx="9120027"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A Few Statistics</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5118029" cy="2616485"/>
          </a:xfrm>
          <a:prstGeom prst="rect">
            <a:avLst/>
          </a:prstGeom>
          <a:solidFill>
            <a:schemeClr val="bg1"/>
          </a:solidFill>
        </p:spPr>
        <p:txBody>
          <a:bodyPr wrap="square">
            <a:spAutoFit/>
          </a:bodyPr>
          <a:lstStyle/>
          <a:p>
            <a:pPr marL="228600" indent="-228600">
              <a:lnSpc>
                <a:spcPct val="150000"/>
              </a:lnSpc>
              <a:spcBef>
                <a:spcPts val="1000"/>
              </a:spcBef>
              <a:buFont typeface="Arial" panose="020B0604020202020204" pitchFamily="34" charset="0"/>
              <a:buChar char="•"/>
            </a:pPr>
            <a:r>
              <a:rPr lang="en-US" sz="1400" dirty="0">
                <a:solidFill>
                  <a:prstClr val="black"/>
                </a:solidFill>
              </a:rPr>
              <a:t>65% of Americans are obese</a:t>
            </a:r>
          </a:p>
          <a:p>
            <a:pPr marL="228600" indent="-228600">
              <a:lnSpc>
                <a:spcPct val="150000"/>
              </a:lnSpc>
              <a:spcBef>
                <a:spcPts val="1000"/>
              </a:spcBef>
              <a:buFont typeface="Arial" panose="020B0604020202020204" pitchFamily="34" charset="0"/>
              <a:buChar char="•"/>
            </a:pPr>
            <a:r>
              <a:rPr lang="en-US" sz="1400" dirty="0">
                <a:solidFill>
                  <a:prstClr val="black"/>
                </a:solidFill>
              </a:rPr>
              <a:t>15% of children are overweight</a:t>
            </a:r>
          </a:p>
          <a:p>
            <a:pPr marL="228600" indent="-228600">
              <a:lnSpc>
                <a:spcPct val="150000"/>
              </a:lnSpc>
              <a:spcBef>
                <a:spcPts val="1000"/>
              </a:spcBef>
              <a:buFont typeface="Arial" panose="020B0604020202020204" pitchFamily="34" charset="0"/>
              <a:buChar char="•"/>
            </a:pPr>
            <a:r>
              <a:rPr lang="en-US" sz="1400" dirty="0">
                <a:solidFill>
                  <a:prstClr val="black"/>
                </a:solidFill>
              </a:rPr>
              <a:t>18 million Americans have sleep apnea</a:t>
            </a:r>
          </a:p>
          <a:p>
            <a:pPr marL="228600" indent="-228600">
              <a:lnSpc>
                <a:spcPct val="150000"/>
              </a:lnSpc>
              <a:spcBef>
                <a:spcPts val="1000"/>
              </a:spcBef>
              <a:buFont typeface="Arial" panose="020B0604020202020204" pitchFamily="34" charset="0"/>
              <a:buChar char="•"/>
            </a:pPr>
            <a:r>
              <a:rPr lang="en-US" sz="1400" dirty="0">
                <a:solidFill>
                  <a:prstClr val="black"/>
                </a:solidFill>
              </a:rPr>
              <a:t>Americans sleep less than seven hours each night</a:t>
            </a:r>
          </a:p>
          <a:p>
            <a:pPr>
              <a:lnSpc>
                <a:spcPct val="150000"/>
              </a:lnSpc>
              <a:spcBef>
                <a:spcPts val="1000"/>
              </a:spcBef>
            </a:pPr>
            <a:r>
              <a:rPr lang="en-US" sz="1400" dirty="0">
                <a:solidFill>
                  <a:prstClr val="black"/>
                </a:solidFill>
              </a:rPr>
              <a:t>All of these statistics are interwoven and make us less than optimal health  </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924304"/>
            <a:ext cx="4640580" cy="707886"/>
          </a:xfrm>
          <a:prstGeom prst="rect">
            <a:avLst/>
          </a:prstGeom>
          <a:noFill/>
        </p:spPr>
        <p:txBody>
          <a:bodyPr wrap="square" rtlCol="0">
            <a:spAutoFit/>
          </a:bodyPr>
          <a:lstStyle/>
          <a:p>
            <a:r>
              <a:rPr lang="en-US" sz="4000" dirty="0">
                <a:solidFill>
                  <a:srgbClr val="676767"/>
                </a:solidFill>
              </a:rPr>
              <a:t>statistics</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981194" y="4680524"/>
            <a:ext cx="4141070"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SLEEP DEPRIVATION</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52031" y="419804"/>
            <a:ext cx="277511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THREE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62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582" y="0"/>
            <a:ext cx="915341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Sleep Deprivation</a:t>
            </a:r>
          </a:p>
        </p:txBody>
      </p:sp>
      <p:sp>
        <p:nvSpPr>
          <p:cNvPr id="10" name="TextBox 9">
            <a:extLst>
              <a:ext uri="{FF2B5EF4-FFF2-40B4-BE49-F238E27FC236}">
                <a16:creationId xmlns:a16="http://schemas.microsoft.com/office/drawing/2014/main" id="{E9AAF6C0-9991-45CD-B897-231A7FC0BF0E}"/>
              </a:ext>
            </a:extLst>
          </p:cNvPr>
          <p:cNvSpPr txBox="1"/>
          <p:nvPr/>
        </p:nvSpPr>
        <p:spPr>
          <a:xfrm>
            <a:off x="8357984" y="342900"/>
            <a:ext cx="2866390" cy="1323439"/>
          </a:xfrm>
          <a:prstGeom prst="rect">
            <a:avLst/>
          </a:prstGeom>
          <a:noFill/>
        </p:spPr>
        <p:txBody>
          <a:bodyPr wrap="square" rtlCol="0">
            <a:spAutoFit/>
          </a:bodyPr>
          <a:lstStyle/>
          <a:p>
            <a:r>
              <a:rPr lang="en-US" sz="4000" dirty="0">
                <a:solidFill>
                  <a:srgbClr val="676767"/>
                </a:solidFill>
              </a:rPr>
              <a:t>decreased activity</a:t>
            </a:r>
          </a:p>
        </p:txBody>
      </p:sp>
    </p:spTree>
    <p:extLst>
      <p:ext uri="{BB962C8B-B14F-4D97-AF65-F5344CB8AC3E}">
        <p14:creationId xmlns:p14="http://schemas.microsoft.com/office/powerpoint/2010/main" val="412610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three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544218" y="4680524"/>
            <a:ext cx="1015021"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HGH</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52031" y="419804"/>
            <a:ext cx="277511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THREE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1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9</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3642" y="3119477"/>
            <a:ext cx="3712308" cy="400110"/>
          </a:xfrm>
          <a:prstGeom prst="rect">
            <a:avLst/>
          </a:prstGeom>
          <a:noFill/>
        </p:spPr>
        <p:txBody>
          <a:bodyPr wrap="square" rtlCol="0">
            <a:spAutoFit/>
          </a:bodyPr>
          <a:lstStyle/>
          <a:p>
            <a:pPr algn="ctr"/>
            <a:r>
              <a:rPr lang="en-US" sz="2000" dirty="0">
                <a:solidFill>
                  <a:schemeClr val="accent1"/>
                </a:solidFill>
              </a:rPr>
              <a:t>HGH</a:t>
            </a:r>
          </a:p>
        </p:txBody>
      </p:sp>
      <p:pic>
        <p:nvPicPr>
          <p:cNvPr id="3" name="Picture 2"/>
          <p:cNvPicPr>
            <a:picLocks noChangeAspect="1"/>
          </p:cNvPicPr>
          <p:nvPr/>
        </p:nvPicPr>
        <p:blipFill rotWithShape="1">
          <a:blip r:embed="rId3">
            <a:alphaModFix amt="87000"/>
            <a:extLst>
              <a:ext uri="{28A0092B-C50C-407E-A947-70E740481C1C}">
                <a14:useLocalDpi xmlns:a14="http://schemas.microsoft.com/office/drawing/2010/main" val="0"/>
              </a:ext>
            </a:extLst>
          </a:blip>
          <a:srcRect l="11286" r="-11286"/>
          <a:stretch/>
        </p:blipFill>
        <p:spPr>
          <a:xfrm>
            <a:off x="3065980" y="0"/>
            <a:ext cx="10287000" cy="6858000"/>
          </a:xfrm>
          <a:prstGeom prst="rect">
            <a:avLst/>
          </a:prstGeom>
        </p:spPr>
      </p:pic>
      <p:sp>
        <p:nvSpPr>
          <p:cNvPr id="10" name="TextBox 9">
            <a:extLst>
              <a:ext uri="{FF2B5EF4-FFF2-40B4-BE49-F238E27FC236}">
                <a16:creationId xmlns:a16="http://schemas.microsoft.com/office/drawing/2014/main" id="{E9AAF6C0-9991-45CD-B897-231A7FC0BF0E}"/>
              </a:ext>
            </a:extLst>
          </p:cNvPr>
          <p:cNvSpPr txBox="1"/>
          <p:nvPr/>
        </p:nvSpPr>
        <p:spPr>
          <a:xfrm>
            <a:off x="7661910" y="164387"/>
            <a:ext cx="4640580" cy="707886"/>
          </a:xfrm>
          <a:prstGeom prst="rect">
            <a:avLst/>
          </a:prstGeom>
          <a:noFill/>
        </p:spPr>
        <p:txBody>
          <a:bodyPr wrap="square" rtlCol="0">
            <a:spAutoFit/>
          </a:bodyPr>
          <a:lstStyle/>
          <a:p>
            <a:r>
              <a:rPr lang="en-US" sz="4000" dirty="0">
                <a:solidFill>
                  <a:schemeClr val="bg1"/>
                </a:solidFill>
              </a:rPr>
              <a:t>Get your exercise</a:t>
            </a:r>
          </a:p>
        </p:txBody>
      </p:sp>
    </p:spTree>
    <p:extLst>
      <p:ext uri="{BB962C8B-B14F-4D97-AF65-F5344CB8AC3E}">
        <p14:creationId xmlns:p14="http://schemas.microsoft.com/office/powerpoint/2010/main" val="4139192675"/>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3176</TotalTime>
  <Words>1031</Words>
  <Application>Microsoft Office PowerPoint</Application>
  <PresentationFormat>Widescreen</PresentationFormat>
  <Paragraphs>139</Paragraphs>
  <Slides>20</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Calibri Light</vt:lpstr>
      <vt:lpstr>Montserrat</vt:lpstr>
      <vt:lpstr>Montserrat Light</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64</cp:revision>
  <dcterms:created xsi:type="dcterms:W3CDTF">2018-12-18T21:25:07Z</dcterms:created>
  <dcterms:modified xsi:type="dcterms:W3CDTF">2025-03-12T16:36:58Z</dcterms:modified>
</cp:coreProperties>
</file>