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Lst>
  <p:notesMasterIdLst>
    <p:notesMasterId r:id="rId25"/>
  </p:notesMasterIdLst>
  <p:sldIdLst>
    <p:sldId id="295" r:id="rId4"/>
    <p:sldId id="831" r:id="rId5"/>
    <p:sldId id="884" r:id="rId6"/>
    <p:sldId id="903" r:id="rId7"/>
    <p:sldId id="307" r:id="rId8"/>
    <p:sldId id="898" r:id="rId9"/>
    <p:sldId id="905" r:id="rId10"/>
    <p:sldId id="910" r:id="rId11"/>
    <p:sldId id="911" r:id="rId12"/>
    <p:sldId id="906" r:id="rId13"/>
    <p:sldId id="912" r:id="rId14"/>
    <p:sldId id="899" r:id="rId15"/>
    <p:sldId id="907" r:id="rId16"/>
    <p:sldId id="900" r:id="rId17"/>
    <p:sldId id="913" r:id="rId18"/>
    <p:sldId id="914" r:id="rId19"/>
    <p:sldId id="908" r:id="rId20"/>
    <p:sldId id="901" r:id="rId21"/>
    <p:sldId id="909" r:id="rId22"/>
    <p:sldId id="902" r:id="rId23"/>
    <p:sldId id="9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218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0EE"/>
    <a:srgbClr val="CBC3BE"/>
    <a:srgbClr val="676767"/>
    <a:srgbClr val="FFFFFF"/>
    <a:srgbClr val="CCD6DF"/>
    <a:srgbClr val="B0ADA3"/>
    <a:srgbClr val="98C1B9"/>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F19B5D-AE25-430C-B129-172309F81558}" v="14" dt="2019-04-30T01:32:33.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94665" autoAdjust="0"/>
  </p:normalViewPr>
  <p:slideViewPr>
    <p:cSldViewPr snapToGrid="0">
      <p:cViewPr varScale="1">
        <p:scale>
          <a:sx n="62" d="100"/>
          <a:sy n="62" d="100"/>
        </p:scale>
        <p:origin x="716" y="56"/>
      </p:cViewPr>
      <p:guideLst>
        <p:guide orient="horz" pos="1536"/>
        <p:guide pos="528"/>
        <p:guide pos="218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8C5FBB38-94D9-4857-9BA0-12D3025F08F1}"/>
    <pc:docChg chg="custSel modSld">
      <pc:chgData name="Ashlie Sykora-Pappas" userId="ee8837ecd722293f" providerId="LiveId" clId="{8C5FBB38-94D9-4857-9BA0-12D3025F08F1}" dt="2019-03-13T18:03:35.454" v="1"/>
      <pc:docMkLst>
        <pc:docMk/>
      </pc:docMkLst>
      <pc:sldChg chg="addSp delSp">
        <pc:chgData name="Ashlie Sykora-Pappas" userId="ee8837ecd722293f" providerId="LiveId" clId="{8C5FBB38-94D9-4857-9BA0-12D3025F08F1}" dt="2019-03-13T18:03:35.454" v="1"/>
        <pc:sldMkLst>
          <pc:docMk/>
          <pc:sldMk cId="721074225" sldId="904"/>
        </pc:sldMkLst>
        <pc:spChg chg="add">
          <ac:chgData name="Ashlie Sykora-Pappas" userId="ee8837ecd722293f" providerId="LiveId" clId="{8C5FBB38-94D9-4857-9BA0-12D3025F08F1}" dt="2019-03-13T18:03:35.454" v="1"/>
          <ac:spMkLst>
            <pc:docMk/>
            <pc:sldMk cId="721074225" sldId="904"/>
            <ac:spMk id="3" creationId="{DCFC2EFE-BD69-4FD9-B43D-81815ADED529}"/>
          </ac:spMkLst>
        </pc:spChg>
        <pc:spChg chg="del">
          <ac:chgData name="Ashlie Sykora-Pappas" userId="ee8837ecd722293f" providerId="LiveId" clId="{8C5FBB38-94D9-4857-9BA0-12D3025F08F1}" dt="2019-03-13T18:03:35.065" v="0" actId="478"/>
          <ac:spMkLst>
            <pc:docMk/>
            <pc:sldMk cId="721074225" sldId="904"/>
            <ac:spMk id="26626" creationId="{265E3C70-7EE6-4972-8B80-DD1BA37BC539}"/>
          </ac:spMkLst>
        </pc:spChg>
      </pc:sldChg>
    </pc:docChg>
  </pc:docChgLst>
  <pc:docChgLst>
    <pc:chgData name="Ashlie Sykora-Pappas" userId="ee8837ecd722293f" providerId="LiveId" clId="{2EF19B5D-AE25-430C-B129-172309F81558}"/>
    <pc:docChg chg="custSel modSld modMainMaster">
      <pc:chgData name="Ashlie Sykora-Pappas" userId="ee8837ecd722293f" providerId="LiveId" clId="{2EF19B5D-AE25-430C-B129-172309F81558}" dt="2019-05-01T19:54:02.961" v="14" actId="2"/>
      <pc:docMkLst>
        <pc:docMk/>
      </pc:docMkLst>
      <pc:sldChg chg="delSp">
        <pc:chgData name="Ashlie Sykora-Pappas" userId="ee8837ecd722293f" providerId="LiveId" clId="{2EF19B5D-AE25-430C-B129-172309F81558}" dt="2019-04-30T01:31:27.210" v="0" actId="478"/>
        <pc:sldMkLst>
          <pc:docMk/>
          <pc:sldMk cId="1369388103" sldId="295"/>
        </pc:sldMkLst>
        <pc:spChg chg="del">
          <ac:chgData name="Ashlie Sykora-Pappas" userId="ee8837ecd722293f" providerId="LiveId" clId="{2EF19B5D-AE25-430C-B129-172309F81558}" dt="2019-04-30T01:31:27.210" v="0" actId="478"/>
          <ac:spMkLst>
            <pc:docMk/>
            <pc:sldMk cId="1369388103" sldId="295"/>
            <ac:spMk id="2" creationId="{BDD1ECC4-8AE6-4C1D-8AFE-B164A6137227}"/>
          </ac:spMkLst>
        </pc:spChg>
      </pc:sldChg>
      <pc:sldChg chg="modSp">
        <pc:chgData name="Ashlie Sykora-Pappas" userId="ee8837ecd722293f" providerId="LiveId" clId="{2EF19B5D-AE25-430C-B129-172309F81558}" dt="2019-05-01T19:54:02.961" v="14" actId="2"/>
        <pc:sldMkLst>
          <pc:docMk/>
          <pc:sldMk cId="3370856776" sldId="911"/>
        </pc:sldMkLst>
        <pc:spChg chg="mod">
          <ac:chgData name="Ashlie Sykora-Pappas" userId="ee8837ecd722293f" providerId="LiveId" clId="{2EF19B5D-AE25-430C-B129-172309F81558}" dt="2019-05-01T19:54:02.961" v="14" actId="2"/>
          <ac:spMkLst>
            <pc:docMk/>
            <pc:sldMk cId="3370856776" sldId="911"/>
            <ac:spMk id="9" creationId="{3DBA79B7-974F-4FA9-8459-D4B61F58642B}"/>
          </ac:spMkLst>
        </pc:spChg>
      </pc:sldChg>
      <pc:sldMasterChg chg="modSldLayout">
        <pc:chgData name="Ashlie Sykora-Pappas" userId="ee8837ecd722293f" providerId="LiveId" clId="{2EF19B5D-AE25-430C-B129-172309F81558}" dt="2019-04-30T01:32:33.336" v="13" actId="255"/>
        <pc:sldMasterMkLst>
          <pc:docMk/>
          <pc:sldMasterMk cId="1072457485" sldId="2147483704"/>
        </pc:sldMasterMkLst>
        <pc:sldLayoutChg chg="modSp">
          <pc:chgData name="Ashlie Sykora-Pappas" userId="ee8837ecd722293f" providerId="LiveId" clId="{2EF19B5D-AE25-430C-B129-172309F81558}" dt="2019-04-30T01:31:43.806" v="4" actId="403"/>
          <pc:sldLayoutMkLst>
            <pc:docMk/>
            <pc:sldMasterMk cId="1072457485" sldId="2147483704"/>
            <pc:sldLayoutMk cId="2097930976" sldId="2147483706"/>
          </pc:sldLayoutMkLst>
          <pc:spChg chg="mod">
            <ac:chgData name="Ashlie Sykora-Pappas" userId="ee8837ecd722293f" providerId="LiveId" clId="{2EF19B5D-AE25-430C-B129-172309F81558}" dt="2019-04-30T01:31:43.806" v="4" actId="403"/>
            <ac:spMkLst>
              <pc:docMk/>
              <pc:sldMasterMk cId="1072457485" sldId="2147483704"/>
              <pc:sldLayoutMk cId="2097930976" sldId="2147483706"/>
              <ac:spMk id="5" creationId="{009CD36B-F4CC-4942-932D-DBDFE175B5F7}"/>
            </ac:spMkLst>
          </pc:spChg>
        </pc:sldLayoutChg>
        <pc:sldLayoutChg chg="delSp modSp">
          <pc:chgData name="Ashlie Sykora-Pappas" userId="ee8837ecd722293f" providerId="LiveId" clId="{2EF19B5D-AE25-430C-B129-172309F81558}" dt="2019-04-30T01:31:53.982" v="6" actId="255"/>
          <pc:sldLayoutMkLst>
            <pc:docMk/>
            <pc:sldMasterMk cId="1072457485" sldId="2147483704"/>
            <pc:sldLayoutMk cId="3675608858" sldId="2147483707"/>
          </pc:sldLayoutMkLst>
          <pc:spChg chg="del">
            <ac:chgData name="Ashlie Sykora-Pappas" userId="ee8837ecd722293f" providerId="LiveId" clId="{2EF19B5D-AE25-430C-B129-172309F81558}" dt="2019-04-30T01:31:48.734" v="5" actId="478"/>
            <ac:spMkLst>
              <pc:docMk/>
              <pc:sldMasterMk cId="1072457485" sldId="2147483704"/>
              <pc:sldLayoutMk cId="3675608858" sldId="2147483707"/>
              <ac:spMk id="5" creationId="{7612127A-8FC9-4C9A-B091-137C6338641E}"/>
            </ac:spMkLst>
          </pc:spChg>
          <pc:spChg chg="mod">
            <ac:chgData name="Ashlie Sykora-Pappas" userId="ee8837ecd722293f" providerId="LiveId" clId="{2EF19B5D-AE25-430C-B129-172309F81558}" dt="2019-04-30T01:31:53.982" v="6" actId="255"/>
            <ac:spMkLst>
              <pc:docMk/>
              <pc:sldMasterMk cId="1072457485" sldId="2147483704"/>
              <pc:sldLayoutMk cId="3675608858" sldId="2147483707"/>
              <ac:spMk id="6" creationId="{A18A692C-BDF0-43C2-94FB-A39FB4BDA83B}"/>
            </ac:spMkLst>
          </pc:spChg>
        </pc:sldLayoutChg>
        <pc:sldLayoutChg chg="modSp">
          <pc:chgData name="Ashlie Sykora-Pappas" userId="ee8837ecd722293f" providerId="LiveId" clId="{2EF19B5D-AE25-430C-B129-172309F81558}" dt="2019-04-30T01:32:00.365" v="7" actId="255"/>
          <pc:sldLayoutMkLst>
            <pc:docMk/>
            <pc:sldMasterMk cId="1072457485" sldId="2147483704"/>
            <pc:sldLayoutMk cId="2874363295" sldId="2147483709"/>
          </pc:sldLayoutMkLst>
          <pc:spChg chg="mod">
            <ac:chgData name="Ashlie Sykora-Pappas" userId="ee8837ecd722293f" providerId="LiveId" clId="{2EF19B5D-AE25-430C-B129-172309F81558}" dt="2019-04-30T01:32:00.365" v="7" actId="255"/>
            <ac:spMkLst>
              <pc:docMk/>
              <pc:sldMasterMk cId="1072457485" sldId="2147483704"/>
              <pc:sldLayoutMk cId="2874363295" sldId="2147483709"/>
              <ac:spMk id="3" creationId="{B6D444A1-BEDB-44EE-BEF2-AAEC89FF9643}"/>
            </ac:spMkLst>
          </pc:spChg>
        </pc:sldLayoutChg>
        <pc:sldLayoutChg chg="modSp">
          <pc:chgData name="Ashlie Sykora-Pappas" userId="ee8837ecd722293f" providerId="LiveId" clId="{2EF19B5D-AE25-430C-B129-172309F81558}" dt="2019-04-30T01:32:08.042" v="8" actId="255"/>
          <pc:sldLayoutMkLst>
            <pc:docMk/>
            <pc:sldMasterMk cId="1072457485" sldId="2147483704"/>
            <pc:sldLayoutMk cId="3240501870" sldId="2147483710"/>
          </pc:sldLayoutMkLst>
          <pc:spChg chg="mod">
            <ac:chgData name="Ashlie Sykora-Pappas" userId="ee8837ecd722293f" providerId="LiveId" clId="{2EF19B5D-AE25-430C-B129-172309F81558}" dt="2019-04-30T01:32:08.042" v="8" actId="255"/>
            <ac:spMkLst>
              <pc:docMk/>
              <pc:sldMasterMk cId="1072457485" sldId="2147483704"/>
              <pc:sldLayoutMk cId="3240501870" sldId="2147483710"/>
              <ac:spMk id="3" creationId="{2A0491D9-9F79-4C19-8D90-3EF8D0AB692E}"/>
            </ac:spMkLst>
          </pc:spChg>
        </pc:sldLayoutChg>
        <pc:sldLayoutChg chg="delSp modSp">
          <pc:chgData name="Ashlie Sykora-Pappas" userId="ee8837ecd722293f" providerId="LiveId" clId="{2EF19B5D-AE25-430C-B129-172309F81558}" dt="2019-04-30T01:32:16.869" v="10" actId="255"/>
          <pc:sldLayoutMkLst>
            <pc:docMk/>
            <pc:sldMasterMk cId="1072457485" sldId="2147483704"/>
            <pc:sldLayoutMk cId="1179024430" sldId="2147483711"/>
          </pc:sldLayoutMkLst>
          <pc:spChg chg="del">
            <ac:chgData name="Ashlie Sykora-Pappas" userId="ee8837ecd722293f" providerId="LiveId" clId="{2EF19B5D-AE25-430C-B129-172309F81558}" dt="2019-04-30T01:32:12.445" v="9" actId="478"/>
            <ac:spMkLst>
              <pc:docMk/>
              <pc:sldMasterMk cId="1072457485" sldId="2147483704"/>
              <pc:sldLayoutMk cId="1179024430" sldId="2147483711"/>
              <ac:spMk id="3" creationId="{280729AD-94EA-48E4-B752-A459AEDFDBEF}"/>
            </ac:spMkLst>
          </pc:spChg>
          <pc:spChg chg="mod">
            <ac:chgData name="Ashlie Sykora-Pappas" userId="ee8837ecd722293f" providerId="LiveId" clId="{2EF19B5D-AE25-430C-B129-172309F81558}" dt="2019-04-30T01:32:16.869" v="10" actId="255"/>
            <ac:spMkLst>
              <pc:docMk/>
              <pc:sldMasterMk cId="1072457485" sldId="2147483704"/>
              <pc:sldLayoutMk cId="1179024430" sldId="2147483711"/>
              <ac:spMk id="4" creationId="{B5E7B89C-C406-4CEC-B03D-7FCC98FC18E4}"/>
            </ac:spMkLst>
          </pc:spChg>
        </pc:sldLayoutChg>
        <pc:sldLayoutChg chg="delSp modSp">
          <pc:chgData name="Ashlie Sykora-Pappas" userId="ee8837ecd722293f" providerId="LiveId" clId="{2EF19B5D-AE25-430C-B129-172309F81558}" dt="2019-04-30T01:32:25.593" v="12" actId="255"/>
          <pc:sldLayoutMkLst>
            <pc:docMk/>
            <pc:sldMasterMk cId="1072457485" sldId="2147483704"/>
            <pc:sldLayoutMk cId="2799779242" sldId="2147483712"/>
          </pc:sldLayoutMkLst>
          <pc:spChg chg="del">
            <ac:chgData name="Ashlie Sykora-Pappas" userId="ee8837ecd722293f" providerId="LiveId" clId="{2EF19B5D-AE25-430C-B129-172309F81558}" dt="2019-04-30T01:32:20.721" v="11" actId="478"/>
            <ac:spMkLst>
              <pc:docMk/>
              <pc:sldMasterMk cId="1072457485" sldId="2147483704"/>
              <pc:sldLayoutMk cId="2799779242" sldId="2147483712"/>
              <ac:spMk id="4" creationId="{0511C721-B298-49C8-BF69-B408489DC777}"/>
            </ac:spMkLst>
          </pc:spChg>
          <pc:spChg chg="mod">
            <ac:chgData name="Ashlie Sykora-Pappas" userId="ee8837ecd722293f" providerId="LiveId" clId="{2EF19B5D-AE25-430C-B129-172309F81558}" dt="2019-04-30T01:32:25.593" v="12" actId="255"/>
            <ac:spMkLst>
              <pc:docMk/>
              <pc:sldMasterMk cId="1072457485" sldId="2147483704"/>
              <pc:sldLayoutMk cId="2799779242" sldId="2147483712"/>
              <ac:spMk id="5" creationId="{EA9A3EE7-CBA5-4BDD-B5C7-6C3484E106D5}"/>
            </ac:spMkLst>
          </pc:spChg>
        </pc:sldLayoutChg>
        <pc:sldLayoutChg chg="modSp">
          <pc:chgData name="Ashlie Sykora-Pappas" userId="ee8837ecd722293f" providerId="LiveId" clId="{2EF19B5D-AE25-430C-B129-172309F81558}" dt="2019-04-30T01:32:33.336" v="13" actId="255"/>
          <pc:sldLayoutMkLst>
            <pc:docMk/>
            <pc:sldMasterMk cId="1072457485" sldId="2147483704"/>
            <pc:sldLayoutMk cId="3570391586" sldId="2147483731"/>
          </pc:sldLayoutMkLst>
          <pc:spChg chg="mod">
            <ac:chgData name="Ashlie Sykora-Pappas" userId="ee8837ecd722293f" providerId="LiveId" clId="{2EF19B5D-AE25-430C-B129-172309F81558}" dt="2019-04-30T01:32:33.336" v="13" actId="255"/>
            <ac:spMkLst>
              <pc:docMk/>
              <pc:sldMasterMk cId="1072457485" sldId="2147483704"/>
              <pc:sldLayoutMk cId="3570391586" sldId="2147483731"/>
              <ac:spMk id="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dirty="0"/>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5</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18</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20</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6</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8</a:t>
            </a:fld>
            <a:endParaRPr lang="en-US" dirty="0"/>
          </a:p>
        </p:txBody>
      </p:sp>
    </p:spTree>
    <p:extLst>
      <p:ext uri="{BB962C8B-B14F-4D97-AF65-F5344CB8AC3E}">
        <p14:creationId xmlns:p14="http://schemas.microsoft.com/office/powerpoint/2010/main" val="378131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9</a:t>
            </a:fld>
            <a:endParaRPr lang="en-US" dirty="0"/>
          </a:p>
        </p:txBody>
      </p:sp>
    </p:spTree>
    <p:extLst>
      <p:ext uri="{BB962C8B-B14F-4D97-AF65-F5344CB8AC3E}">
        <p14:creationId xmlns:p14="http://schemas.microsoft.com/office/powerpoint/2010/main" val="358281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11</a:t>
            </a:fld>
            <a:endParaRPr lang="en-US" dirty="0"/>
          </a:p>
        </p:txBody>
      </p:sp>
    </p:spTree>
    <p:extLst>
      <p:ext uri="{BB962C8B-B14F-4D97-AF65-F5344CB8AC3E}">
        <p14:creationId xmlns:p14="http://schemas.microsoft.com/office/powerpoint/2010/main" val="34840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12</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14</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15</a:t>
            </a:fld>
            <a:endParaRPr lang="en-US" dirty="0"/>
          </a:p>
        </p:txBody>
      </p:sp>
    </p:spTree>
    <p:extLst>
      <p:ext uri="{BB962C8B-B14F-4D97-AF65-F5344CB8AC3E}">
        <p14:creationId xmlns:p14="http://schemas.microsoft.com/office/powerpoint/2010/main" val="185745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16</a:t>
            </a:fld>
            <a:endParaRPr lang="en-US" dirty="0"/>
          </a:p>
        </p:txBody>
      </p:sp>
    </p:spTree>
    <p:extLst>
      <p:ext uri="{BB962C8B-B14F-4D97-AF65-F5344CB8AC3E}">
        <p14:creationId xmlns:p14="http://schemas.microsoft.com/office/powerpoint/2010/main" val="76809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dirty="0"/>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dirty="0"/>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dirty="0"/>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dirty="0"/>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dirty="0"/>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
        <p:nvSpPr>
          <p:cNvPr id="6" name="Rectangle 5">
            <a:extLst>
              <a:ext uri="{FF2B5EF4-FFF2-40B4-BE49-F238E27FC236}">
                <a16:creationId xmlns:a16="http://schemas.microsoft.com/office/drawing/2014/main" id="{C2B3CB3C-8F26-9C48-9DAC-4C5B1AE24BBC}"/>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1000" smtClean="0">
                <a:solidFill>
                  <a:schemeClr val="tx1">
                    <a:tint val="75000"/>
                  </a:schemeClr>
                </a:solidFill>
              </a:defRPr>
            </a:lvl1pPr>
          </a:lstStyle>
          <a:p>
            <a:pPr>
              <a:defRPr/>
            </a:pPr>
            <a:fld id="{F17FC83E-6CEF-44CC-A30F-C5EA66A34CCE}" type="slidenum">
              <a:rPr lang="en-US" smtClean="0"/>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sz="1000"/>
            </a:lvl1pPr>
          </a:lstStyle>
          <a:p>
            <a:pPr>
              <a:defRPr/>
            </a:pPr>
            <a:fld id="{D7B1A0BC-2D99-4B94-95F5-48FC11C1E9B5}" type="slidenum">
              <a:rPr lang="en-US" smtClean="0"/>
              <a:pPr>
                <a:defRPr/>
              </a:pPr>
              <a:t>‹#›</a:t>
            </a:fld>
            <a:endParaRPr lang="en-US" dirty="0"/>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sz="1000"/>
            </a:lvl1pPr>
          </a:lstStyle>
          <a:p>
            <a:pPr>
              <a:defRPr/>
            </a:pPr>
            <a:fld id="{3665D51E-547F-4EB3-A967-A7125981111D}" type="slidenum">
              <a:rPr lang="en-US" smtClean="0"/>
              <a:pPr>
                <a:defRPr/>
              </a:pPr>
              <a:t>‹#›</a:t>
            </a:fld>
            <a:endParaRPr lang="en-US" dirty="0"/>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sz="1000"/>
            </a:lvl1pPr>
          </a:lstStyle>
          <a:p>
            <a:pPr>
              <a:defRPr/>
            </a:pPr>
            <a:fld id="{20F11A98-473A-4147-BEE6-D3CBA66820AB}" type="slidenum">
              <a:rPr lang="en-US" smtClean="0"/>
              <a:pPr>
                <a:defRPr/>
              </a:pPr>
              <a:t>‹#›</a:t>
            </a:fld>
            <a:endParaRPr lang="en-US" dirty="0"/>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sz="1000"/>
            </a:lvl1pPr>
          </a:lstStyle>
          <a:p>
            <a:pPr>
              <a:defRPr/>
            </a:pPr>
            <a:fld id="{8C2C93CF-2B5E-47F2-8BDD-6528005EA3E1}" type="slidenum">
              <a:rPr lang="en-US" smtClean="0"/>
              <a:pPr>
                <a:defRPr/>
              </a:pPr>
              <a:t>‹#›</a:t>
            </a:fld>
            <a:endParaRPr lang="en-US" dirty="0"/>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000"/>
            </a:lvl1pPr>
          </a:lstStyle>
          <a:p>
            <a:fld id="{893DE34F-861C-4A6A-B142-FB2440115817}" type="slidenum">
              <a:rPr lang="en-US" smtClean="0"/>
              <a:pPr/>
              <a:t>‹#›</a:t>
            </a:fld>
            <a:endParaRPr lang="en-US" dirty="0"/>
          </a:p>
        </p:txBody>
      </p:sp>
    </p:spTree>
    <p:extLst>
      <p:ext uri="{BB962C8B-B14F-4D97-AF65-F5344CB8AC3E}">
        <p14:creationId xmlns:p14="http://schemas.microsoft.com/office/powerpoint/2010/main" val="357039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2123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828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dirty="0"/>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dirty="0"/>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dirty="0"/>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 id="2147483731" r:id="rId8"/>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5592"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B486771-551E-4FC9-AFB3-C97CA6FF4476}"/>
              </a:ext>
            </a:extLst>
          </p:cNvPr>
          <p:cNvSpPr/>
          <p:nvPr/>
        </p:nvSpPr>
        <p:spPr>
          <a:xfrm>
            <a:off x="4557714" y="6383809"/>
            <a:ext cx="3586162"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0C053EF-D38A-4B1E-BDB0-FD0A5AF5135A}"/>
              </a:ext>
            </a:extLst>
          </p:cNvPr>
          <p:cNvSpPr txBox="1"/>
          <p:nvPr/>
        </p:nvSpPr>
        <p:spPr>
          <a:xfrm>
            <a:off x="4624394" y="6414588"/>
            <a:ext cx="3452806" cy="584775"/>
          </a:xfrm>
          <a:prstGeom prst="rect">
            <a:avLst/>
          </a:prstGeom>
          <a:noFill/>
        </p:spPr>
        <p:txBody>
          <a:bodyPr wrap="square">
            <a:spAutoFit/>
          </a:bodyPr>
          <a:lstStyle/>
          <a:p>
            <a:pPr algn="ctr">
              <a:defRPr/>
            </a:pPr>
            <a:r>
              <a:rPr lang="en-US" sz="1600" b="1" spc="600" dirty="0">
                <a:solidFill>
                  <a:schemeClr val="bg1"/>
                </a:solidFill>
                <a:latin typeface="Montserrat" panose="00000500000000000000" pitchFamily="50" charset="-94"/>
              </a:rPr>
              <a:t>THE BEDROOM</a:t>
            </a:r>
          </a:p>
          <a:p>
            <a:pPr algn="ctr">
              <a:defRPr/>
            </a:pPr>
            <a:endParaRPr lang="tr-TR" sz="1600" b="1" spc="60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363201" y="6550955"/>
            <a:ext cx="1581150" cy="276999"/>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MODULE FIVE</a:t>
            </a:r>
          </a:p>
        </p:txBody>
      </p:sp>
      <p:pic>
        <p:nvPicPr>
          <p:cNvPr id="4" name="Picture 3">
            <a:extLst>
              <a:ext uri="{FF2B5EF4-FFF2-40B4-BE49-F238E27FC236}">
                <a16:creationId xmlns:a16="http://schemas.microsoft.com/office/drawing/2014/main" id="{EBBF5BA7-AD47-482F-88A9-7D838B09F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55" y="324334"/>
            <a:ext cx="1893115" cy="1766908"/>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11529" y="419804"/>
            <a:ext cx="2456122"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FIVE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6D76EEC-5D50-744A-A8EA-3AEF9565448B}"/>
              </a:ext>
            </a:extLst>
          </p:cNvPr>
          <p:cNvSpPr txBox="1"/>
          <p:nvPr/>
        </p:nvSpPr>
        <p:spPr>
          <a:xfrm>
            <a:off x="3392129" y="4264104"/>
            <a:ext cx="4604055"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three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1DF90EE8-BD58-2443-9170-4F39C448D494}"/>
              </a:ext>
            </a:extLst>
          </p:cNvPr>
          <p:cNvSpPr txBox="1"/>
          <p:nvPr/>
        </p:nvSpPr>
        <p:spPr>
          <a:xfrm>
            <a:off x="4866141" y="3278348"/>
            <a:ext cx="2371162"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LIGHT</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851BB6C5-D19C-4D39-8761-64AC1FEFB12A}"/>
              </a:ext>
            </a:extLst>
          </p:cNvPr>
          <p:cNvSpPr>
            <a:spLocks noGrp="1"/>
          </p:cNvSpPr>
          <p:nvPr>
            <p:ph type="sldNum" sz="quarter" idx="12"/>
          </p:nvPr>
        </p:nvSpPr>
        <p:spPr/>
        <p:txBody>
          <a:bodyPr/>
          <a:lstStyle/>
          <a:p>
            <a:fld id="{893DE34F-861C-4A6A-B142-FB2440115817}" type="slidenum">
              <a:rPr lang="en-US" smtClean="0"/>
              <a:t>10</a:t>
            </a:fld>
            <a:endParaRPr lang="en-US" dirty="0"/>
          </a:p>
        </p:txBody>
      </p:sp>
    </p:spTree>
    <p:extLst>
      <p:ext uri="{BB962C8B-B14F-4D97-AF65-F5344CB8AC3E}">
        <p14:creationId xmlns:p14="http://schemas.microsoft.com/office/powerpoint/2010/main" val="384260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11</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3119477"/>
            <a:ext cx="3712308" cy="400110"/>
          </a:xfrm>
          <a:prstGeom prst="rect">
            <a:avLst/>
          </a:prstGeom>
          <a:noFill/>
        </p:spPr>
        <p:txBody>
          <a:bodyPr wrap="square" rtlCol="0">
            <a:spAutoFit/>
          </a:bodyPr>
          <a:lstStyle/>
          <a:p>
            <a:pPr algn="ctr"/>
            <a:r>
              <a:rPr lang="en-US" sz="2000" dirty="0">
                <a:solidFill>
                  <a:schemeClr val="accent1"/>
                </a:solidFill>
              </a:rPr>
              <a:t>Light</a:t>
            </a:r>
          </a:p>
        </p:txBody>
      </p:sp>
      <p:sp>
        <p:nvSpPr>
          <p:cNvPr id="9" name="Rectangle 8">
            <a:extLst>
              <a:ext uri="{FF2B5EF4-FFF2-40B4-BE49-F238E27FC236}">
                <a16:creationId xmlns:a16="http://schemas.microsoft.com/office/drawing/2014/main" id="{3DBA79B7-974F-4FA9-8459-D4B61F58642B}"/>
              </a:ext>
            </a:extLst>
          </p:cNvPr>
          <p:cNvSpPr/>
          <p:nvPr/>
        </p:nvSpPr>
        <p:spPr>
          <a:xfrm>
            <a:off x="3537331" y="2438400"/>
            <a:ext cx="7799052" cy="2759923"/>
          </a:xfrm>
          <a:prstGeom prst="rect">
            <a:avLst/>
          </a:prstGeom>
        </p:spPr>
        <p:txBody>
          <a:bodyPr wrap="square">
            <a:spAutoFit/>
          </a:bodyPr>
          <a:lstStyle/>
          <a:p>
            <a:pPr lvl="0">
              <a:lnSpc>
                <a:spcPct val="150000"/>
              </a:lnSpc>
              <a:spcBef>
                <a:spcPts val="1000"/>
              </a:spcBef>
            </a:pPr>
            <a:r>
              <a:rPr lang="en-US" sz="1400" dirty="0">
                <a:solidFill>
                  <a:prstClr val="black"/>
                </a:solidFill>
              </a:rPr>
              <a:t>Television may seem like a great answer to clearing the mind to fall asleep, but it’s generally accepted that the light is bad for your sleep.  Find another way to clear your head; meditation, prayer, or sex are more beneficial.</a:t>
            </a:r>
          </a:p>
          <a:p>
            <a:pPr>
              <a:lnSpc>
                <a:spcPct val="150000"/>
              </a:lnSpc>
              <a:spcBef>
                <a:spcPts val="1000"/>
              </a:spcBef>
            </a:pPr>
            <a:r>
              <a:rPr lang="en-US" sz="1400" dirty="0">
                <a:solidFill>
                  <a:prstClr val="black"/>
                </a:solidFill>
              </a:rPr>
              <a:t>Turn your phone off.  Turn the lights on your phone off.   Many people wake in the middle of the night to check their phone for email, social media, work, or news.  Doing this not only keeps you from relaxing, it also subjects you to the blue light, which your brain interprets as daylight.  Blue light suppresses natural melatonin and stimulates your brain.</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4640580" cy="707886"/>
          </a:xfrm>
          <a:prstGeom prst="rect">
            <a:avLst/>
          </a:prstGeom>
          <a:noFill/>
        </p:spPr>
        <p:txBody>
          <a:bodyPr wrap="square" rtlCol="0">
            <a:spAutoFit/>
          </a:bodyPr>
          <a:lstStyle/>
          <a:p>
            <a:r>
              <a:rPr lang="en-US" sz="4000" dirty="0">
                <a:solidFill>
                  <a:schemeClr val="bg1">
                    <a:lumMod val="75000"/>
                  </a:schemeClr>
                </a:solidFill>
              </a:rPr>
              <a:t>the intangibles</a:t>
            </a:r>
          </a:p>
        </p:txBody>
      </p:sp>
    </p:spTree>
    <p:extLst>
      <p:ext uri="{BB962C8B-B14F-4D97-AF65-F5344CB8AC3E}">
        <p14:creationId xmlns:p14="http://schemas.microsoft.com/office/powerpoint/2010/main" val="3093209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12</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577565"/>
          </a:xfrm>
          <a:prstGeom prst="rect">
            <a:avLst/>
          </a:prstGeom>
        </p:spPr>
        <p:txBody>
          <a:bodyPr wrap="square">
            <a:spAutoFit/>
          </a:bodyPr>
          <a:lstStyle/>
          <a:p>
            <a:pPr lvl="0">
              <a:lnSpc>
                <a:spcPct val="150000"/>
              </a:lnSpc>
              <a:spcBef>
                <a:spcPts val="1000"/>
              </a:spcBef>
            </a:pPr>
            <a:r>
              <a:rPr lang="en-US" sz="1400" dirty="0">
                <a:solidFill>
                  <a:prstClr val="black"/>
                </a:solidFill>
              </a:rPr>
              <a:t>Drapery not only absorb sound, if lined with a good blackout lining, can block light and keep your room darker, and easier to sleep in.  Roller shades come in room darkening materials, are inexpensive, and cut the light if close enough to the window to cover gaps.  Blinds will always have a little light escaping through slats and holes.</a:t>
            </a:r>
          </a:p>
          <a:p>
            <a:pPr>
              <a:lnSpc>
                <a:spcPct val="150000"/>
              </a:lnSpc>
              <a:spcBef>
                <a:spcPts val="1000"/>
              </a:spcBef>
            </a:pPr>
            <a:r>
              <a:rPr lang="en-US" sz="1400" dirty="0">
                <a:solidFill>
                  <a:prstClr val="black"/>
                </a:solidFill>
              </a:rPr>
              <a:t>Why cut the light?  You need 20-40 of reduced light prior to lights out, so get ready for bed by turning off technology and dialing down the overhead lighting.</a:t>
            </a:r>
          </a:p>
          <a:p>
            <a:pPr>
              <a:lnSpc>
                <a:spcPct val="150000"/>
              </a:lnSpc>
              <a:spcBef>
                <a:spcPts val="1000"/>
              </a:spcBef>
            </a:pPr>
            <a:r>
              <a:rPr lang="en-US" sz="1400" dirty="0">
                <a:solidFill>
                  <a:prstClr val="black"/>
                </a:solidFill>
              </a:rPr>
              <a:t>If you feel you need a night light try one that is 7lutz (the small one that uses a Christmas tree light.)</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4640580" cy="707886"/>
          </a:xfrm>
          <a:prstGeom prst="rect">
            <a:avLst/>
          </a:prstGeom>
          <a:noFill/>
        </p:spPr>
        <p:txBody>
          <a:bodyPr wrap="square" rtlCol="0">
            <a:spAutoFit/>
          </a:bodyPr>
          <a:lstStyle/>
          <a:p>
            <a:r>
              <a:rPr lang="en-US" sz="4000" dirty="0">
                <a:solidFill>
                  <a:schemeClr val="bg1">
                    <a:lumMod val="75000"/>
                  </a:schemeClr>
                </a:solidFill>
              </a:rPr>
              <a:t>the tangibles</a:t>
            </a: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773642" y="3119477"/>
            <a:ext cx="3712308" cy="400110"/>
          </a:xfrm>
          <a:prstGeom prst="rect">
            <a:avLst/>
          </a:prstGeom>
          <a:noFill/>
        </p:spPr>
        <p:txBody>
          <a:bodyPr wrap="square" rtlCol="0">
            <a:spAutoFit/>
          </a:bodyPr>
          <a:lstStyle/>
          <a:p>
            <a:pPr algn="ctr"/>
            <a:r>
              <a:rPr lang="en-US" sz="2000" dirty="0">
                <a:solidFill>
                  <a:schemeClr val="accent1"/>
                </a:solidFill>
              </a:rPr>
              <a:t>Light</a:t>
            </a:r>
          </a:p>
        </p:txBody>
      </p:sp>
    </p:spTree>
    <p:extLst>
      <p:ext uri="{BB962C8B-B14F-4D97-AF65-F5344CB8AC3E}">
        <p14:creationId xmlns:p14="http://schemas.microsoft.com/office/powerpoint/2010/main" val="3527851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11529" y="419804"/>
            <a:ext cx="2456122"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FIVE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CF18FE5-5FA4-354B-A7E8-EC35179CF31B}"/>
              </a:ext>
            </a:extLst>
          </p:cNvPr>
          <p:cNvSpPr txBox="1"/>
          <p:nvPr/>
        </p:nvSpPr>
        <p:spPr>
          <a:xfrm>
            <a:off x="3919300" y="4041961"/>
            <a:ext cx="4264842"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four</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221A0DD1-18D4-BA40-82B1-709C4CE5E9D6}"/>
              </a:ext>
            </a:extLst>
          </p:cNvPr>
          <p:cNvSpPr txBox="1"/>
          <p:nvPr/>
        </p:nvSpPr>
        <p:spPr>
          <a:xfrm>
            <a:off x="4015747" y="3278348"/>
            <a:ext cx="4071949"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MATTRESS</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094899EB-CEB2-42B2-A119-A315C7CB3D41}"/>
              </a:ext>
            </a:extLst>
          </p:cNvPr>
          <p:cNvSpPr>
            <a:spLocks noGrp="1"/>
          </p:cNvSpPr>
          <p:nvPr>
            <p:ph type="sldNum" sz="quarter" idx="12"/>
          </p:nvPr>
        </p:nvSpPr>
        <p:spPr/>
        <p:txBody>
          <a:bodyPr/>
          <a:lstStyle/>
          <a:p>
            <a:fld id="{893DE34F-861C-4A6A-B142-FB2440115817}" type="slidenum">
              <a:rPr lang="en-US" smtClean="0"/>
              <a:t>13</a:t>
            </a:fld>
            <a:endParaRPr lang="en-US" dirty="0"/>
          </a:p>
        </p:txBody>
      </p:sp>
    </p:spTree>
    <p:extLst>
      <p:ext uri="{BB962C8B-B14F-4D97-AF65-F5344CB8AC3E}">
        <p14:creationId xmlns:p14="http://schemas.microsoft.com/office/powerpoint/2010/main" val="47534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14</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339569"/>
          </a:xfrm>
          <a:prstGeom prst="rect">
            <a:avLst/>
          </a:prstGeom>
        </p:spPr>
        <p:txBody>
          <a:bodyPr wrap="square">
            <a:spAutoFit/>
          </a:bodyPr>
          <a:lstStyle/>
          <a:p>
            <a:pPr lvl="0">
              <a:lnSpc>
                <a:spcPct val="150000"/>
              </a:lnSpc>
              <a:spcBef>
                <a:spcPts val="1000"/>
              </a:spcBef>
            </a:pPr>
            <a:r>
              <a:rPr lang="en-US" sz="1400" dirty="0">
                <a:solidFill>
                  <a:prstClr val="black"/>
                </a:solidFill>
              </a:rPr>
              <a:t>92% of those interviewed by the National Sleep foundation say that a mattress that is comfortable is important for a good night’s sleep.  Like nutrition, everyone has different needs, so shopping for a good bed is very personal and important.  If you need help, we can offer some suggestions for good companies.</a:t>
            </a:r>
          </a:p>
          <a:p>
            <a:pPr>
              <a:lnSpc>
                <a:spcPct val="150000"/>
              </a:lnSpc>
              <a:spcBef>
                <a:spcPts val="1000"/>
              </a:spcBef>
            </a:pPr>
            <a:r>
              <a:rPr lang="en-US" sz="1400" dirty="0">
                <a:solidFill>
                  <a:prstClr val="black"/>
                </a:solidFill>
              </a:rPr>
              <a:t>Support is important.  When in doubt go with firmer and buy a pillow top or mattress topper.</a:t>
            </a:r>
          </a:p>
          <a:p>
            <a:pPr>
              <a:lnSpc>
                <a:spcPct val="150000"/>
              </a:lnSpc>
              <a:spcBef>
                <a:spcPts val="1000"/>
              </a:spcBef>
            </a:pPr>
            <a:r>
              <a:rPr lang="en-US" sz="1400" dirty="0">
                <a:solidFill>
                  <a:prstClr val="black"/>
                </a:solidFill>
              </a:rPr>
              <a:t>Mattresses last about 8-10 years.  How old is your bed?  Time flies.  It may be time for a replacement.</a:t>
            </a:r>
          </a:p>
          <a:p>
            <a:pPr>
              <a:lnSpc>
                <a:spcPct val="150000"/>
              </a:lnSpc>
              <a:spcBef>
                <a:spcPts val="1000"/>
              </a:spcBef>
            </a:pPr>
            <a:r>
              <a:rPr lang="en-US" sz="1400" dirty="0">
                <a:solidFill>
                  <a:prstClr val="black"/>
                </a:solidFill>
              </a:rPr>
              <a:t>Turning your mattress is important.</a:t>
            </a: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773642" y="3119477"/>
            <a:ext cx="3712308" cy="400110"/>
          </a:xfrm>
          <a:prstGeom prst="rect">
            <a:avLst/>
          </a:prstGeom>
          <a:noFill/>
        </p:spPr>
        <p:txBody>
          <a:bodyPr wrap="square" rtlCol="0">
            <a:spAutoFit/>
          </a:bodyPr>
          <a:lstStyle/>
          <a:p>
            <a:pPr algn="ctr"/>
            <a:r>
              <a:rPr lang="en-US" sz="2000" dirty="0">
                <a:solidFill>
                  <a:schemeClr val="accent1"/>
                </a:solidFill>
              </a:rPr>
              <a:t>Mattress</a:t>
            </a:r>
          </a:p>
        </p:txBody>
      </p:sp>
      <p:sp>
        <p:nvSpPr>
          <p:cNvPr id="7" name="TextBox 6">
            <a:extLst>
              <a:ext uri="{FF2B5EF4-FFF2-40B4-BE49-F238E27FC236}">
                <a16:creationId xmlns:a16="http://schemas.microsoft.com/office/drawing/2014/main" id="{E9AAF6C0-9991-45CD-B897-231A7FC0BF0E}"/>
              </a:ext>
            </a:extLst>
          </p:cNvPr>
          <p:cNvSpPr txBox="1"/>
          <p:nvPr/>
        </p:nvSpPr>
        <p:spPr>
          <a:xfrm>
            <a:off x="3775710" y="924304"/>
            <a:ext cx="4640580" cy="707886"/>
          </a:xfrm>
          <a:prstGeom prst="rect">
            <a:avLst/>
          </a:prstGeom>
          <a:noFill/>
        </p:spPr>
        <p:txBody>
          <a:bodyPr wrap="square" rtlCol="0">
            <a:spAutoFit/>
          </a:bodyPr>
          <a:lstStyle/>
          <a:p>
            <a:r>
              <a:rPr lang="en-US" sz="4000" dirty="0">
                <a:solidFill>
                  <a:schemeClr val="bg1">
                    <a:lumMod val="75000"/>
                  </a:schemeClr>
                </a:solidFill>
              </a:rPr>
              <a:t>the tangibles</a:t>
            </a:r>
          </a:p>
        </p:txBody>
      </p:sp>
    </p:spTree>
    <p:extLst>
      <p:ext uri="{BB962C8B-B14F-4D97-AF65-F5344CB8AC3E}">
        <p14:creationId xmlns:p14="http://schemas.microsoft.com/office/powerpoint/2010/main" val="574678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475247"/>
          </a:xfrm>
          <a:prstGeom prst="rect">
            <a:avLst/>
          </a:prstGeom>
        </p:spPr>
        <p:txBody>
          <a:bodyPr wrap="square">
            <a:spAutoFit/>
          </a:bodyPr>
          <a:lstStyle/>
          <a:p>
            <a:pPr lvl="0">
              <a:spcBef>
                <a:spcPts val="1000"/>
              </a:spcBef>
            </a:pPr>
            <a:r>
              <a:rPr lang="en-US" sz="1400" dirty="0">
                <a:solidFill>
                  <a:prstClr val="black"/>
                </a:solidFill>
              </a:rPr>
              <a:t>What to look for in a bed:</a:t>
            </a:r>
          </a:p>
          <a:p>
            <a:pPr marL="342900" lvl="0" indent="-342900">
              <a:spcBef>
                <a:spcPts val="1000"/>
              </a:spcBef>
              <a:buFont typeface="+mj-lt"/>
              <a:buAutoNum type="arabicPeriod"/>
            </a:pPr>
            <a:r>
              <a:rPr lang="en-US" sz="1400" dirty="0">
                <a:solidFill>
                  <a:prstClr val="black"/>
                </a:solidFill>
              </a:rPr>
              <a:t>Durability – 10 years.</a:t>
            </a:r>
          </a:p>
          <a:p>
            <a:pPr marL="342900" lvl="0" indent="-342900">
              <a:spcBef>
                <a:spcPts val="1000"/>
              </a:spcBef>
              <a:buFont typeface="+mj-lt"/>
              <a:buAutoNum type="arabicPeriod"/>
            </a:pPr>
            <a:r>
              <a:rPr lang="en-US" sz="1400" dirty="0">
                <a:solidFill>
                  <a:prstClr val="black"/>
                </a:solidFill>
              </a:rPr>
              <a:t>Motion Isolation – Can your partner feel every time you move in bed?</a:t>
            </a:r>
          </a:p>
          <a:p>
            <a:pPr marL="342900" lvl="0" indent="-342900">
              <a:spcBef>
                <a:spcPts val="1000"/>
              </a:spcBef>
              <a:buFont typeface="+mj-lt"/>
              <a:buAutoNum type="arabicPeriod"/>
            </a:pPr>
            <a:r>
              <a:rPr lang="en-US" sz="1400" dirty="0">
                <a:solidFill>
                  <a:prstClr val="black"/>
                </a:solidFill>
              </a:rPr>
              <a:t>Off-gassing – Due to toxins in the materials.</a:t>
            </a:r>
          </a:p>
          <a:p>
            <a:pPr marL="342900" lvl="0" indent="-342900">
              <a:spcBef>
                <a:spcPts val="1000"/>
              </a:spcBef>
              <a:buFont typeface="+mj-lt"/>
              <a:buAutoNum type="arabicPeriod"/>
            </a:pPr>
            <a:r>
              <a:rPr lang="en-US" sz="1400" dirty="0">
                <a:solidFill>
                  <a:prstClr val="black"/>
                </a:solidFill>
              </a:rPr>
              <a:t>Conforming to the body – Does the mattress conform to your body?</a:t>
            </a:r>
          </a:p>
          <a:p>
            <a:pPr marL="342900" lvl="0" indent="-342900">
              <a:spcBef>
                <a:spcPts val="1000"/>
              </a:spcBef>
              <a:buFont typeface="+mj-lt"/>
              <a:buAutoNum type="arabicPeriod"/>
            </a:pPr>
            <a:r>
              <a:rPr lang="en-US" sz="1400" dirty="0">
                <a:solidFill>
                  <a:prstClr val="black"/>
                </a:solidFill>
              </a:rPr>
              <a:t>Sex – Is there enough support and density?</a:t>
            </a:r>
          </a:p>
          <a:p>
            <a:pPr marL="342900" lvl="0" indent="-342900">
              <a:spcBef>
                <a:spcPts val="1000"/>
              </a:spcBef>
              <a:buFont typeface="+mj-lt"/>
              <a:buAutoNum type="arabicPeriod"/>
            </a:pPr>
            <a:r>
              <a:rPr lang="en-US" sz="1400" dirty="0">
                <a:solidFill>
                  <a:prstClr val="black"/>
                </a:solidFill>
              </a:rPr>
              <a:t>Temperature – Are there good materials and airflow?</a:t>
            </a:r>
          </a:p>
          <a:p>
            <a:pPr marL="342900" lvl="0" indent="-342900">
              <a:spcBef>
                <a:spcPts val="1000"/>
              </a:spcBef>
              <a:buFont typeface="+mj-lt"/>
              <a:buAutoNum type="arabicPeriod"/>
            </a:pPr>
            <a:r>
              <a:rPr lang="en-US" sz="1400" dirty="0">
                <a:solidFill>
                  <a:prstClr val="black"/>
                </a:solidFill>
              </a:rPr>
              <a:t>Edge Support – Is there enough support at the edge of the bed to prevent rolling off when you sit?</a:t>
            </a:r>
          </a:p>
          <a:p>
            <a:pPr marL="342900" lvl="0" indent="-342900">
              <a:spcBef>
                <a:spcPts val="1000"/>
              </a:spcBef>
              <a:buFont typeface="+mj-lt"/>
              <a:buAutoNum type="arabicPeriod"/>
            </a:pPr>
            <a:r>
              <a:rPr lang="en-US" sz="1400" dirty="0">
                <a:solidFill>
                  <a:prstClr val="black"/>
                </a:solidFill>
              </a:rPr>
              <a:t>Noise – Is the mattress quiet?</a:t>
            </a:r>
          </a:p>
          <a:p>
            <a:pPr marL="342900" lvl="0" indent="-342900">
              <a:lnSpc>
                <a:spcPct val="150000"/>
              </a:lnSpc>
              <a:spcBef>
                <a:spcPts val="1000"/>
              </a:spcBef>
              <a:buFont typeface="+mj-lt"/>
              <a:buAutoNum type="arabicPeriod"/>
            </a:pPr>
            <a:endParaRPr lang="en-US" sz="1400" dirty="0">
              <a:solidFill>
                <a:prstClr val="black"/>
              </a:solidFill>
            </a:endParaRP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773642" y="3119477"/>
            <a:ext cx="3712308" cy="400110"/>
          </a:xfrm>
          <a:prstGeom prst="rect">
            <a:avLst/>
          </a:prstGeom>
          <a:noFill/>
        </p:spPr>
        <p:txBody>
          <a:bodyPr wrap="square" rtlCol="0">
            <a:spAutoFit/>
          </a:bodyPr>
          <a:lstStyle/>
          <a:p>
            <a:pPr algn="ctr"/>
            <a:r>
              <a:rPr lang="en-US" sz="2000" dirty="0">
                <a:solidFill>
                  <a:schemeClr val="accent1"/>
                </a:solidFill>
              </a:rPr>
              <a:t>Mattress</a:t>
            </a:r>
          </a:p>
        </p:txBody>
      </p:sp>
      <p:sp>
        <p:nvSpPr>
          <p:cNvPr id="7" name="TextBox 6">
            <a:extLst>
              <a:ext uri="{FF2B5EF4-FFF2-40B4-BE49-F238E27FC236}">
                <a16:creationId xmlns:a16="http://schemas.microsoft.com/office/drawing/2014/main" id="{E9AAF6C0-9991-45CD-B897-231A7FC0BF0E}"/>
              </a:ext>
            </a:extLst>
          </p:cNvPr>
          <p:cNvSpPr txBox="1"/>
          <p:nvPr/>
        </p:nvSpPr>
        <p:spPr>
          <a:xfrm>
            <a:off x="3775710" y="924304"/>
            <a:ext cx="4640580" cy="707886"/>
          </a:xfrm>
          <a:prstGeom prst="rect">
            <a:avLst/>
          </a:prstGeom>
          <a:noFill/>
        </p:spPr>
        <p:txBody>
          <a:bodyPr wrap="square" rtlCol="0">
            <a:spAutoFit/>
          </a:bodyPr>
          <a:lstStyle/>
          <a:p>
            <a:r>
              <a:rPr lang="en-US" sz="4000" dirty="0">
                <a:solidFill>
                  <a:schemeClr val="bg1">
                    <a:lumMod val="75000"/>
                  </a:schemeClr>
                </a:solidFill>
              </a:rPr>
              <a:t>the tangibles</a:t>
            </a:r>
          </a:p>
        </p:txBody>
      </p:sp>
    </p:spTree>
    <p:extLst>
      <p:ext uri="{BB962C8B-B14F-4D97-AF65-F5344CB8AC3E}">
        <p14:creationId xmlns:p14="http://schemas.microsoft.com/office/powerpoint/2010/main" val="1839911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775312"/>
          </a:xfrm>
          <a:prstGeom prst="rect">
            <a:avLst/>
          </a:prstGeom>
        </p:spPr>
        <p:txBody>
          <a:bodyPr wrap="square">
            <a:spAutoFit/>
          </a:bodyPr>
          <a:lstStyle/>
          <a:p>
            <a:pPr lvl="0">
              <a:spcBef>
                <a:spcPts val="1000"/>
              </a:spcBef>
            </a:pPr>
            <a:r>
              <a:rPr lang="en-US" sz="1400" dirty="0">
                <a:solidFill>
                  <a:prstClr val="black"/>
                </a:solidFill>
              </a:rPr>
              <a:t>Choose by</a:t>
            </a:r>
          </a:p>
          <a:p>
            <a:pPr marL="342900" lvl="0" indent="-342900">
              <a:spcBef>
                <a:spcPts val="1000"/>
              </a:spcBef>
              <a:buFont typeface="+mj-lt"/>
              <a:buAutoNum type="arabicPeriod"/>
            </a:pPr>
            <a:r>
              <a:rPr lang="en-US" sz="1400" dirty="0">
                <a:solidFill>
                  <a:prstClr val="black"/>
                </a:solidFill>
              </a:rPr>
              <a:t>Materials </a:t>
            </a:r>
          </a:p>
          <a:p>
            <a:pPr marL="342900" lvl="0" indent="-342900">
              <a:spcBef>
                <a:spcPts val="1000"/>
              </a:spcBef>
              <a:buFont typeface="+mj-lt"/>
              <a:buAutoNum type="arabicPeriod"/>
            </a:pPr>
            <a:r>
              <a:rPr lang="en-US" sz="1400" dirty="0">
                <a:solidFill>
                  <a:prstClr val="black"/>
                </a:solidFill>
              </a:rPr>
              <a:t>Soft/Medium or Firm</a:t>
            </a:r>
          </a:p>
          <a:p>
            <a:pPr marL="342900" lvl="0" indent="-342900">
              <a:spcBef>
                <a:spcPts val="1000"/>
              </a:spcBef>
              <a:buFont typeface="+mj-lt"/>
              <a:buAutoNum type="arabicPeriod"/>
            </a:pPr>
            <a:r>
              <a:rPr lang="en-US" sz="1400" dirty="0">
                <a:solidFill>
                  <a:prstClr val="black"/>
                </a:solidFill>
              </a:rPr>
              <a:t>Cost</a:t>
            </a:r>
          </a:p>
          <a:p>
            <a:pPr marL="342900" lvl="0" indent="-342900">
              <a:spcBef>
                <a:spcPts val="1000"/>
              </a:spcBef>
              <a:buFont typeface="+mj-lt"/>
              <a:buAutoNum type="arabicPeriod"/>
            </a:pPr>
            <a:r>
              <a:rPr lang="en-US" sz="1400" dirty="0">
                <a:solidFill>
                  <a:prstClr val="black"/>
                </a:solidFill>
              </a:rPr>
              <a:t>Good for hot sleepers</a:t>
            </a:r>
          </a:p>
          <a:p>
            <a:pPr marL="342900" lvl="0" indent="-342900">
              <a:spcBef>
                <a:spcPts val="1000"/>
              </a:spcBef>
              <a:buFont typeface="+mj-lt"/>
              <a:buAutoNum type="arabicPeriod"/>
            </a:pPr>
            <a:r>
              <a:rPr lang="en-US" sz="1400" dirty="0">
                <a:solidFill>
                  <a:prstClr val="black"/>
                </a:solidFill>
              </a:rPr>
              <a:t>Good for people with back problems</a:t>
            </a:r>
          </a:p>
          <a:p>
            <a:pPr marL="342900" lvl="0" indent="-342900">
              <a:spcBef>
                <a:spcPts val="1000"/>
              </a:spcBef>
              <a:buFont typeface="+mj-lt"/>
              <a:buAutoNum type="arabicPeriod"/>
            </a:pPr>
            <a:endParaRPr lang="en-US" sz="1400" dirty="0">
              <a:solidFill>
                <a:prstClr val="black"/>
              </a:solidFill>
            </a:endParaRPr>
          </a:p>
          <a:p>
            <a:pPr marL="342900" lvl="0" indent="-342900">
              <a:lnSpc>
                <a:spcPct val="150000"/>
              </a:lnSpc>
              <a:spcBef>
                <a:spcPts val="1000"/>
              </a:spcBef>
              <a:buFont typeface="+mj-lt"/>
              <a:buAutoNum type="arabicPeriod"/>
            </a:pPr>
            <a:endParaRPr lang="en-US" sz="1400" dirty="0">
              <a:solidFill>
                <a:prstClr val="black"/>
              </a:solidFill>
            </a:endParaRP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773642" y="3119477"/>
            <a:ext cx="3712308" cy="400110"/>
          </a:xfrm>
          <a:prstGeom prst="rect">
            <a:avLst/>
          </a:prstGeom>
          <a:noFill/>
        </p:spPr>
        <p:txBody>
          <a:bodyPr wrap="square" rtlCol="0">
            <a:spAutoFit/>
          </a:bodyPr>
          <a:lstStyle/>
          <a:p>
            <a:pPr algn="ctr"/>
            <a:r>
              <a:rPr lang="en-US" sz="2000" dirty="0">
                <a:solidFill>
                  <a:schemeClr val="accent1"/>
                </a:solidFill>
              </a:rPr>
              <a:t>Mattress</a:t>
            </a:r>
          </a:p>
        </p:txBody>
      </p:sp>
      <p:sp>
        <p:nvSpPr>
          <p:cNvPr id="7" name="TextBox 6">
            <a:extLst>
              <a:ext uri="{FF2B5EF4-FFF2-40B4-BE49-F238E27FC236}">
                <a16:creationId xmlns:a16="http://schemas.microsoft.com/office/drawing/2014/main" id="{E9AAF6C0-9991-45CD-B897-231A7FC0BF0E}"/>
              </a:ext>
            </a:extLst>
          </p:cNvPr>
          <p:cNvSpPr txBox="1"/>
          <p:nvPr/>
        </p:nvSpPr>
        <p:spPr>
          <a:xfrm>
            <a:off x="3775710" y="924304"/>
            <a:ext cx="4640580" cy="707886"/>
          </a:xfrm>
          <a:prstGeom prst="rect">
            <a:avLst/>
          </a:prstGeom>
          <a:noFill/>
        </p:spPr>
        <p:txBody>
          <a:bodyPr wrap="square" rtlCol="0">
            <a:spAutoFit/>
          </a:bodyPr>
          <a:lstStyle/>
          <a:p>
            <a:r>
              <a:rPr lang="en-US" sz="4000" dirty="0">
                <a:solidFill>
                  <a:schemeClr val="bg1">
                    <a:lumMod val="75000"/>
                  </a:schemeClr>
                </a:solidFill>
              </a:rPr>
              <a:t>the tangibles</a:t>
            </a:r>
          </a:p>
        </p:txBody>
      </p:sp>
    </p:spTree>
    <p:extLst>
      <p:ext uri="{BB962C8B-B14F-4D97-AF65-F5344CB8AC3E}">
        <p14:creationId xmlns:p14="http://schemas.microsoft.com/office/powerpoint/2010/main" val="3419017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11529" y="419804"/>
            <a:ext cx="2456122"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FIVE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185F871-116F-7740-9555-1AD9736E2CB7}"/>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five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965CF17C-A517-3E40-88EF-776F009A258F}"/>
              </a:ext>
            </a:extLst>
          </p:cNvPr>
          <p:cNvSpPr txBox="1"/>
          <p:nvPr/>
        </p:nvSpPr>
        <p:spPr>
          <a:xfrm>
            <a:off x="4492641" y="3278348"/>
            <a:ext cx="3118162"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PILLOW</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E77408BD-FA17-45CA-8BFA-079395A71CDD}"/>
              </a:ext>
            </a:extLst>
          </p:cNvPr>
          <p:cNvSpPr>
            <a:spLocks noGrp="1"/>
          </p:cNvSpPr>
          <p:nvPr>
            <p:ph type="sldNum" sz="quarter" idx="12"/>
          </p:nvPr>
        </p:nvSpPr>
        <p:spPr/>
        <p:txBody>
          <a:bodyPr/>
          <a:lstStyle/>
          <a:p>
            <a:fld id="{893DE34F-861C-4A6A-B142-FB2440115817}" type="slidenum">
              <a:rPr lang="en-US" smtClean="0"/>
              <a:t>17</a:t>
            </a:fld>
            <a:endParaRPr lang="en-US" dirty="0"/>
          </a:p>
        </p:txBody>
      </p:sp>
    </p:spTree>
    <p:extLst>
      <p:ext uri="{BB962C8B-B14F-4D97-AF65-F5344CB8AC3E}">
        <p14:creationId xmlns:p14="http://schemas.microsoft.com/office/powerpoint/2010/main" val="199898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18</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090526"/>
          </a:xfrm>
          <a:prstGeom prst="rect">
            <a:avLst/>
          </a:prstGeom>
        </p:spPr>
        <p:txBody>
          <a:bodyPr wrap="square">
            <a:spAutoFit/>
          </a:bodyPr>
          <a:lstStyle/>
          <a:p>
            <a:pPr marL="228600" indent="-228600">
              <a:lnSpc>
                <a:spcPct val="150000"/>
              </a:lnSpc>
              <a:spcBef>
                <a:spcPts val="1000"/>
              </a:spcBef>
              <a:buFont typeface="Arial" panose="020B0604020202020204" pitchFamily="34" charset="0"/>
              <a:buChar char="•"/>
            </a:pPr>
            <a:r>
              <a:rPr lang="en-US" sz="1400" dirty="0">
                <a:solidFill>
                  <a:prstClr val="black"/>
                </a:solidFill>
              </a:rPr>
              <a:t>Firmness has to do with what your primary sleep position is</a:t>
            </a:r>
          </a:p>
          <a:p>
            <a:pPr marL="685800" lvl="1" indent="-228600">
              <a:lnSpc>
                <a:spcPct val="150000"/>
              </a:lnSpc>
              <a:spcBef>
                <a:spcPts val="1000"/>
              </a:spcBef>
              <a:buFont typeface="Arial" panose="020B0604020202020204" pitchFamily="34" charset="0"/>
              <a:buChar char="•"/>
            </a:pPr>
            <a:r>
              <a:rPr lang="en-US" sz="1400" dirty="0">
                <a:solidFill>
                  <a:prstClr val="black"/>
                </a:solidFill>
              </a:rPr>
              <a:t>If you are a back sleeper you do not want one that forces your chin down</a:t>
            </a:r>
          </a:p>
          <a:p>
            <a:pPr marL="685800" lvl="1" indent="-228600">
              <a:lnSpc>
                <a:spcPct val="150000"/>
              </a:lnSpc>
              <a:spcBef>
                <a:spcPts val="1000"/>
              </a:spcBef>
              <a:buFont typeface="Arial" panose="020B0604020202020204" pitchFamily="34" charset="0"/>
              <a:buChar char="•"/>
            </a:pPr>
            <a:r>
              <a:rPr lang="en-US" sz="1400" dirty="0">
                <a:solidFill>
                  <a:prstClr val="black"/>
                </a:solidFill>
              </a:rPr>
              <a:t>Side sleepers need a pillow that will adequately support the head and neck</a:t>
            </a:r>
          </a:p>
          <a:p>
            <a:pPr marL="228600" indent="-228600">
              <a:lnSpc>
                <a:spcPct val="150000"/>
              </a:lnSpc>
              <a:spcBef>
                <a:spcPts val="1000"/>
              </a:spcBef>
              <a:buFont typeface="Arial" panose="020B0604020202020204" pitchFamily="34" charset="0"/>
              <a:buChar char="•"/>
            </a:pPr>
            <a:r>
              <a:rPr lang="en-US" sz="1400" dirty="0">
                <a:solidFill>
                  <a:prstClr val="black"/>
                </a:solidFill>
              </a:rPr>
              <a:t>Body pillows allow support for knees and comfort for some people</a:t>
            </a:r>
          </a:p>
          <a:p>
            <a:pPr marL="228600" indent="-228600">
              <a:lnSpc>
                <a:spcPct val="150000"/>
              </a:lnSpc>
              <a:spcBef>
                <a:spcPts val="1000"/>
              </a:spcBef>
              <a:buFont typeface="Arial" panose="020B0604020202020204" pitchFamily="34" charset="0"/>
              <a:buChar char="•"/>
            </a:pPr>
            <a:r>
              <a:rPr lang="en-US" sz="1400" dirty="0">
                <a:solidFill>
                  <a:prstClr val="black"/>
                </a:solidFill>
              </a:rPr>
              <a:t>Wedge pillows are great for people with GERD or pregnant women</a:t>
            </a:r>
          </a:p>
          <a:p>
            <a:pPr marL="228600" indent="-228600">
              <a:lnSpc>
                <a:spcPct val="150000"/>
              </a:lnSpc>
              <a:spcBef>
                <a:spcPts val="1000"/>
              </a:spcBef>
              <a:buFont typeface="Arial" panose="020B0604020202020204" pitchFamily="34" charset="0"/>
              <a:buChar char="•"/>
            </a:pPr>
            <a:r>
              <a:rPr lang="en-US" sz="1400" dirty="0">
                <a:solidFill>
                  <a:prstClr val="black"/>
                </a:solidFill>
              </a:rPr>
              <a:t>If you are a back sleeper you may consider a pillow for behind your knees</a:t>
            </a:r>
          </a:p>
          <a:p>
            <a:pPr marL="228600" indent="-228600">
              <a:lnSpc>
                <a:spcPct val="150000"/>
              </a:lnSpc>
              <a:spcBef>
                <a:spcPts val="1000"/>
              </a:spcBef>
              <a:buFont typeface="Arial" panose="020B0604020202020204" pitchFamily="34" charset="0"/>
              <a:buChar char="•"/>
            </a:pPr>
            <a:r>
              <a:rPr lang="en-US" sz="1400" dirty="0">
                <a:solidFill>
                  <a:prstClr val="black"/>
                </a:solidFill>
              </a:rPr>
              <a:t>Pillows do need to be washed and replaced every 6 months</a:t>
            </a:r>
          </a:p>
        </p:txBody>
      </p:sp>
      <p:sp>
        <p:nvSpPr>
          <p:cNvPr id="11" name="TextBox 10">
            <a:extLst>
              <a:ext uri="{FF2B5EF4-FFF2-40B4-BE49-F238E27FC236}">
                <a16:creationId xmlns:a16="http://schemas.microsoft.com/office/drawing/2014/main" id="{FC7F1C26-BDF4-4AE6-9DD7-EE11A9D68B42}"/>
              </a:ext>
            </a:extLst>
          </p:cNvPr>
          <p:cNvSpPr txBox="1"/>
          <p:nvPr/>
        </p:nvSpPr>
        <p:spPr>
          <a:xfrm rot="16200000">
            <a:off x="-773642" y="3119477"/>
            <a:ext cx="3712308" cy="400110"/>
          </a:xfrm>
          <a:prstGeom prst="rect">
            <a:avLst/>
          </a:prstGeom>
          <a:noFill/>
        </p:spPr>
        <p:txBody>
          <a:bodyPr wrap="square" rtlCol="0">
            <a:spAutoFit/>
          </a:bodyPr>
          <a:lstStyle/>
          <a:p>
            <a:pPr algn="ctr"/>
            <a:r>
              <a:rPr lang="en-US" sz="2000" dirty="0">
                <a:solidFill>
                  <a:schemeClr val="accent1"/>
                </a:solidFill>
              </a:rPr>
              <a:t>Pillow</a:t>
            </a:r>
          </a:p>
        </p:txBody>
      </p:sp>
      <p:sp>
        <p:nvSpPr>
          <p:cNvPr id="8" name="TextBox 7">
            <a:extLst>
              <a:ext uri="{FF2B5EF4-FFF2-40B4-BE49-F238E27FC236}">
                <a16:creationId xmlns:a16="http://schemas.microsoft.com/office/drawing/2014/main" id="{E9AAF6C0-9991-45CD-B897-231A7FC0BF0E}"/>
              </a:ext>
            </a:extLst>
          </p:cNvPr>
          <p:cNvSpPr txBox="1"/>
          <p:nvPr/>
        </p:nvSpPr>
        <p:spPr>
          <a:xfrm>
            <a:off x="3775710" y="924304"/>
            <a:ext cx="4640580" cy="707886"/>
          </a:xfrm>
          <a:prstGeom prst="rect">
            <a:avLst/>
          </a:prstGeom>
          <a:noFill/>
        </p:spPr>
        <p:txBody>
          <a:bodyPr wrap="square" rtlCol="0">
            <a:spAutoFit/>
          </a:bodyPr>
          <a:lstStyle/>
          <a:p>
            <a:r>
              <a:rPr lang="en-US" sz="4000" dirty="0">
                <a:solidFill>
                  <a:schemeClr val="bg1">
                    <a:lumMod val="75000"/>
                  </a:schemeClr>
                </a:solidFill>
              </a:rPr>
              <a:t>the tangibles</a:t>
            </a:r>
          </a:p>
        </p:txBody>
      </p:sp>
    </p:spTree>
    <p:extLst>
      <p:ext uri="{BB962C8B-B14F-4D97-AF65-F5344CB8AC3E}">
        <p14:creationId xmlns:p14="http://schemas.microsoft.com/office/powerpoint/2010/main" val="294961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11529" y="419804"/>
            <a:ext cx="2456122"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FIVE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885DC9E-D011-624C-9A6F-88B82A679D05}"/>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six</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AE1527CA-0053-D340-BC96-DC77168C69E5}"/>
              </a:ext>
            </a:extLst>
          </p:cNvPr>
          <p:cNvSpPr txBox="1"/>
          <p:nvPr/>
        </p:nvSpPr>
        <p:spPr>
          <a:xfrm>
            <a:off x="4273028" y="3278348"/>
            <a:ext cx="3557384"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BEDDING</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3E6E58B4-8CF0-458A-AAF7-83752009B566}"/>
              </a:ext>
            </a:extLst>
          </p:cNvPr>
          <p:cNvSpPr>
            <a:spLocks noGrp="1"/>
          </p:cNvSpPr>
          <p:nvPr>
            <p:ph type="sldNum" sz="quarter" idx="12"/>
          </p:nvPr>
        </p:nvSpPr>
        <p:spPr/>
        <p:txBody>
          <a:bodyPr/>
          <a:lstStyle/>
          <a:p>
            <a:fld id="{893DE34F-861C-4A6A-B142-FB2440115817}" type="slidenum">
              <a:rPr lang="en-US" smtClean="0"/>
              <a:t>19</a:t>
            </a:fld>
            <a:endParaRPr lang="en-US" dirty="0"/>
          </a:p>
        </p:txBody>
      </p:sp>
    </p:spTree>
    <p:extLst>
      <p:ext uri="{BB962C8B-B14F-4D97-AF65-F5344CB8AC3E}">
        <p14:creationId xmlns:p14="http://schemas.microsoft.com/office/powerpoint/2010/main" val="280507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A9C483-9BC1-BE4D-807B-700DCB9E7356}"/>
              </a:ext>
            </a:extLst>
          </p:cNvPr>
          <p:cNvSpPr/>
          <p:nvPr/>
        </p:nvSpPr>
        <p:spPr>
          <a:xfrm>
            <a:off x="2238331" y="2432795"/>
            <a:ext cx="8020144" cy="1154162"/>
          </a:xfrm>
          <a:prstGeom prst="rect">
            <a:avLst/>
          </a:prstGeom>
        </p:spPr>
        <p:txBody>
          <a:bodyPr wrap="none">
            <a:spAutoFit/>
          </a:bodyPr>
          <a:lstStyle/>
          <a:p>
            <a:pPr algn="ctr" fontAlgn="base">
              <a:spcBef>
                <a:spcPct val="0"/>
              </a:spcBef>
              <a:spcAft>
                <a:spcPct val="0"/>
              </a:spcAft>
            </a:pPr>
            <a:r>
              <a:rPr lang="tr-TR" altLang="en-US" sz="6900" dirty="0">
                <a:solidFill>
                  <a:srgbClr val="12B0B5"/>
                </a:solidFill>
                <a:latin typeface="Montserrat" panose="02000505000000020004" pitchFamily="2" charset="0"/>
              </a:rPr>
              <a:t>YOUR BEDROOM</a:t>
            </a:r>
          </a:p>
        </p:txBody>
      </p:sp>
      <p:sp>
        <p:nvSpPr>
          <p:cNvPr id="5" name="Rectangle 4">
            <a:extLst>
              <a:ext uri="{FF2B5EF4-FFF2-40B4-BE49-F238E27FC236}">
                <a16:creationId xmlns:a16="http://schemas.microsoft.com/office/drawing/2014/main" id="{FF205272-FE09-584C-98BB-0510A66EC4E0}"/>
              </a:ext>
            </a:extLst>
          </p:cNvPr>
          <p:cNvSpPr/>
          <p:nvPr/>
        </p:nvSpPr>
        <p:spPr>
          <a:xfrm>
            <a:off x="3278533" y="3586957"/>
            <a:ext cx="5632554" cy="512320"/>
          </a:xfrm>
          <a:prstGeom prst="rect">
            <a:avLst/>
          </a:prstGeom>
        </p:spPr>
        <p:txBody>
          <a:bodyPr wrap="square">
            <a:spAutoFit/>
          </a:bodyPr>
          <a:lstStyle/>
          <a:p>
            <a:pPr algn="ctr">
              <a:lnSpc>
                <a:spcPct val="200000"/>
              </a:lnSpc>
              <a:defRPr/>
            </a:pPr>
            <a:r>
              <a:rPr lang="en-US" sz="1600" i="1" dirty="0">
                <a:solidFill>
                  <a:schemeClr val="tx2">
                    <a:lumMod val="60000"/>
                    <a:lumOff val="40000"/>
                  </a:schemeClr>
                </a:solidFill>
                <a:latin typeface="Montserrat" pitchFamily="2" charset="77"/>
              </a:rPr>
              <a:t>make it sleep comfortable</a:t>
            </a:r>
            <a:endParaRPr lang="tr-TR" sz="1600" i="1" dirty="0">
              <a:solidFill>
                <a:schemeClr val="tx2">
                  <a:lumMod val="60000"/>
                  <a:lumOff val="40000"/>
                </a:schemeClr>
              </a:solidFill>
              <a:latin typeface="Montserrat" pitchFamily="2" charset="77"/>
            </a:endParaRPr>
          </a:p>
        </p:txBody>
      </p:sp>
      <p:sp>
        <p:nvSpPr>
          <p:cNvPr id="3" name="Slide Number Placeholder 2">
            <a:extLst>
              <a:ext uri="{FF2B5EF4-FFF2-40B4-BE49-F238E27FC236}">
                <a16:creationId xmlns:a16="http://schemas.microsoft.com/office/drawing/2014/main" id="{3BC6503B-B537-457C-AAB9-FFD7892A1B9E}"/>
              </a:ext>
            </a:extLst>
          </p:cNvPr>
          <p:cNvSpPr>
            <a:spLocks noGrp="1"/>
          </p:cNvSpPr>
          <p:nvPr>
            <p:ph type="sldNum" sz="quarter" idx="10"/>
          </p:nvPr>
        </p:nvSpPr>
        <p:spPr/>
        <p:txBody>
          <a:bodyPr/>
          <a:lstStyle/>
          <a:p>
            <a:pPr>
              <a:defRPr/>
            </a:pPr>
            <a:fld id="{5EE37673-3C83-422C-BC29-BBCE9CD0513B}" type="slidenum">
              <a:rPr lang="en-US" smtClean="0"/>
              <a:pPr>
                <a:defRPr/>
              </a:pPr>
              <a:t>2</a:t>
            </a:fld>
            <a:endParaRPr lang="en-US" dirty="0"/>
          </a:p>
        </p:txBody>
      </p:sp>
      <p:pic>
        <p:nvPicPr>
          <p:cNvPr id="6" name="Picture 5">
            <a:extLst>
              <a:ext uri="{FF2B5EF4-FFF2-40B4-BE49-F238E27FC236}">
                <a16:creationId xmlns:a16="http://schemas.microsoft.com/office/drawing/2014/main" id="{4AC80642-63A7-44E9-973F-5CB7083A73B3}"/>
              </a:ext>
            </a:extLst>
          </p:cNvPr>
          <p:cNvPicPr>
            <a:picLocks noChangeAspect="1"/>
          </p:cNvPicPr>
          <p:nvPr/>
        </p:nvPicPr>
        <p:blipFill>
          <a:blip r:embed="rId2"/>
          <a:stretch>
            <a:fillRect/>
          </a:stretch>
        </p:blipFill>
        <p:spPr>
          <a:xfrm>
            <a:off x="4662490" y="6473825"/>
            <a:ext cx="3171825" cy="247650"/>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20</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3642" y="3119477"/>
            <a:ext cx="3712308" cy="400110"/>
          </a:xfrm>
          <a:prstGeom prst="rect">
            <a:avLst/>
          </a:prstGeom>
          <a:noFill/>
        </p:spPr>
        <p:txBody>
          <a:bodyPr wrap="square" rtlCol="0">
            <a:spAutoFit/>
          </a:bodyPr>
          <a:lstStyle/>
          <a:p>
            <a:pPr algn="ctr"/>
            <a:r>
              <a:rPr lang="en-US" sz="2000" dirty="0">
                <a:solidFill>
                  <a:schemeClr val="accent1"/>
                </a:solidFill>
              </a:rPr>
              <a:t>Bedding</a:t>
            </a:r>
          </a:p>
        </p:txBody>
      </p:sp>
      <p:sp>
        <p:nvSpPr>
          <p:cNvPr id="9" name="Rectangle 8">
            <a:extLst>
              <a:ext uri="{FF2B5EF4-FFF2-40B4-BE49-F238E27FC236}">
                <a16:creationId xmlns:a16="http://schemas.microsoft.com/office/drawing/2014/main" id="{3DBA79B7-974F-4FA9-8459-D4B61F58642B}"/>
              </a:ext>
            </a:extLst>
          </p:cNvPr>
          <p:cNvSpPr/>
          <p:nvPr/>
        </p:nvSpPr>
        <p:spPr>
          <a:xfrm>
            <a:off x="3492570" y="2438400"/>
            <a:ext cx="8066970" cy="2834046"/>
          </a:xfrm>
          <a:prstGeom prst="rect">
            <a:avLst/>
          </a:prstGeom>
        </p:spPr>
        <p:txBody>
          <a:bodyPr wrap="square">
            <a:spAutoFit/>
          </a:bodyPr>
          <a:lstStyle/>
          <a:p>
            <a:pPr>
              <a:lnSpc>
                <a:spcPct val="150000"/>
              </a:lnSpc>
              <a:spcBef>
                <a:spcPts val="1000"/>
              </a:spcBef>
            </a:pPr>
            <a:r>
              <a:rPr lang="en-US" sz="1400" dirty="0">
                <a:solidFill>
                  <a:prstClr val="black"/>
                </a:solidFill>
              </a:rPr>
              <a:t>Its about the comfort. </a:t>
            </a:r>
          </a:p>
          <a:p>
            <a:pPr marL="228600" indent="-228600">
              <a:lnSpc>
                <a:spcPct val="150000"/>
              </a:lnSpc>
              <a:spcBef>
                <a:spcPts val="1000"/>
              </a:spcBef>
              <a:buFont typeface="Arial" panose="020B0604020202020204" pitchFamily="34" charset="0"/>
              <a:buChar char="•"/>
            </a:pPr>
            <a:r>
              <a:rPr lang="en-US" sz="1400" dirty="0">
                <a:solidFill>
                  <a:prstClr val="black"/>
                </a:solidFill>
              </a:rPr>
              <a:t>Thread count is a sales tool and does not make a difference</a:t>
            </a:r>
          </a:p>
          <a:p>
            <a:pPr marL="228600" indent="-228600">
              <a:lnSpc>
                <a:spcPct val="150000"/>
              </a:lnSpc>
              <a:spcBef>
                <a:spcPts val="1000"/>
              </a:spcBef>
              <a:buFont typeface="Arial" panose="020B0604020202020204" pitchFamily="34" charset="0"/>
              <a:buChar char="•"/>
            </a:pPr>
            <a:r>
              <a:rPr lang="en-US" sz="1400" dirty="0">
                <a:solidFill>
                  <a:prstClr val="black"/>
                </a:solidFill>
              </a:rPr>
              <a:t>Copper and Silver threads are used because of their antibacterial properties </a:t>
            </a:r>
            <a:br>
              <a:rPr lang="en-US" sz="1400" dirty="0">
                <a:solidFill>
                  <a:prstClr val="black"/>
                </a:solidFill>
              </a:rPr>
            </a:br>
            <a:r>
              <a:rPr lang="en-US" sz="1400" dirty="0">
                <a:solidFill>
                  <a:prstClr val="black"/>
                </a:solidFill>
              </a:rPr>
              <a:t>and should be considered for those with weak immune systems</a:t>
            </a:r>
          </a:p>
          <a:p>
            <a:pPr marL="228600" indent="-228600">
              <a:lnSpc>
                <a:spcPct val="150000"/>
              </a:lnSpc>
              <a:spcBef>
                <a:spcPts val="1000"/>
              </a:spcBef>
              <a:buFont typeface="Arial" panose="020B0604020202020204" pitchFamily="34" charset="0"/>
              <a:buChar char="•"/>
            </a:pPr>
            <a:r>
              <a:rPr lang="en-US" sz="1400" dirty="0">
                <a:solidFill>
                  <a:prstClr val="black"/>
                </a:solidFill>
              </a:rPr>
              <a:t>Blankets are there for comfort so choose ones that give you the most comfort</a:t>
            </a:r>
          </a:p>
          <a:p>
            <a:pPr marL="685800" lvl="1" indent="-228600">
              <a:lnSpc>
                <a:spcPct val="150000"/>
              </a:lnSpc>
              <a:spcBef>
                <a:spcPts val="1000"/>
              </a:spcBef>
              <a:buFont typeface="Arial" panose="020B0604020202020204" pitchFamily="34" charset="0"/>
              <a:buChar char="•"/>
            </a:pPr>
            <a:r>
              <a:rPr lang="en-US" sz="1400" dirty="0">
                <a:solidFill>
                  <a:prstClr val="black"/>
                </a:solidFill>
              </a:rPr>
              <a:t>They or your pillow may be good to take when you travel to help </a:t>
            </a:r>
            <a:br>
              <a:rPr lang="en-US" sz="1400" dirty="0">
                <a:solidFill>
                  <a:prstClr val="black"/>
                </a:solidFill>
              </a:rPr>
            </a:br>
            <a:r>
              <a:rPr lang="en-US" sz="1400" dirty="0">
                <a:solidFill>
                  <a:prstClr val="black"/>
                </a:solidFill>
              </a:rPr>
              <a:t>overcome first night effect</a:t>
            </a:r>
          </a:p>
        </p:txBody>
      </p:sp>
      <p:sp>
        <p:nvSpPr>
          <p:cNvPr id="8" name="TextBox 7">
            <a:extLst>
              <a:ext uri="{FF2B5EF4-FFF2-40B4-BE49-F238E27FC236}">
                <a16:creationId xmlns:a16="http://schemas.microsoft.com/office/drawing/2014/main" id="{E9AAF6C0-9991-45CD-B897-231A7FC0BF0E}"/>
              </a:ext>
            </a:extLst>
          </p:cNvPr>
          <p:cNvSpPr txBox="1"/>
          <p:nvPr/>
        </p:nvSpPr>
        <p:spPr>
          <a:xfrm>
            <a:off x="3775710" y="924304"/>
            <a:ext cx="4640580" cy="707886"/>
          </a:xfrm>
          <a:prstGeom prst="rect">
            <a:avLst/>
          </a:prstGeom>
          <a:noFill/>
        </p:spPr>
        <p:txBody>
          <a:bodyPr wrap="square" rtlCol="0">
            <a:spAutoFit/>
          </a:bodyPr>
          <a:lstStyle/>
          <a:p>
            <a:r>
              <a:rPr lang="en-US" sz="4000" dirty="0">
                <a:solidFill>
                  <a:schemeClr val="bg1">
                    <a:lumMod val="75000"/>
                  </a:schemeClr>
                </a:solidFill>
              </a:rPr>
              <a:t>the tangibles</a:t>
            </a:r>
          </a:p>
        </p:txBody>
      </p:sp>
    </p:spTree>
    <p:extLst>
      <p:ext uri="{BB962C8B-B14F-4D97-AF65-F5344CB8AC3E}">
        <p14:creationId xmlns:p14="http://schemas.microsoft.com/office/powerpoint/2010/main" val="4000188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8">
            <a:extLst>
              <a:ext uri="{FF2B5EF4-FFF2-40B4-BE49-F238E27FC236}">
                <a16:creationId xmlns:a16="http://schemas.microsoft.com/office/drawing/2014/main" id="{FCD5798C-075F-E441-9040-4442D968AED7}"/>
              </a:ext>
            </a:extLst>
          </p:cNvPr>
          <p:cNvSpPr txBox="1">
            <a:spLocks noChangeArrowheads="1"/>
          </p:cNvSpPr>
          <p:nvPr/>
        </p:nvSpPr>
        <p:spPr bwMode="auto">
          <a:xfrm>
            <a:off x="3007654" y="2705725"/>
            <a:ext cx="617669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4400" dirty="0">
                <a:solidFill>
                  <a:schemeClr val="accent1"/>
                </a:solidFill>
                <a:latin typeface="Montserrat" panose="02000505000000020004" pitchFamily="2" charset="0"/>
              </a:rPr>
              <a:t>You Are Ready </a:t>
            </a:r>
          </a:p>
          <a:p>
            <a:pPr algn="ctr" fontAlgn="base">
              <a:spcBef>
                <a:spcPct val="0"/>
              </a:spcBef>
              <a:spcAft>
                <a:spcPct val="0"/>
              </a:spcAft>
            </a:pPr>
            <a:r>
              <a:rPr lang="en-US" altLang="en-US" sz="4400" dirty="0">
                <a:solidFill>
                  <a:schemeClr val="accent1"/>
                </a:solidFill>
                <a:latin typeface="Montserrat" panose="02000505000000020004" pitchFamily="2" charset="0"/>
              </a:rPr>
              <a:t>For The Next Module</a:t>
            </a:r>
            <a:endParaRPr lang="tr-TR" altLang="en-US" sz="4400" dirty="0">
              <a:solidFill>
                <a:schemeClr val="accent1"/>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966B3208-7233-4B6D-AE74-23ED4C3AAA82}"/>
              </a:ext>
            </a:extLst>
          </p:cNvPr>
          <p:cNvSpPr>
            <a:spLocks noGrp="1"/>
          </p:cNvSpPr>
          <p:nvPr>
            <p:ph type="sldNum" sz="quarter" idx="10"/>
          </p:nvPr>
        </p:nvSpPr>
        <p:spPr/>
        <p:txBody>
          <a:bodyPr/>
          <a:lstStyle/>
          <a:p>
            <a:pPr>
              <a:defRPr/>
            </a:pPr>
            <a:fld id="{5EE37673-3C83-422C-BC29-BBCE9CD0513B}" type="slidenum">
              <a:rPr lang="en-US" smtClean="0"/>
              <a:pPr>
                <a:defRPr/>
              </a:pPr>
              <a:t>21</a:t>
            </a:fld>
            <a:endParaRPr lang="en-US" dirty="0"/>
          </a:p>
        </p:txBody>
      </p:sp>
      <p:pic>
        <p:nvPicPr>
          <p:cNvPr id="5" name="Picture 4">
            <a:extLst>
              <a:ext uri="{FF2B5EF4-FFF2-40B4-BE49-F238E27FC236}">
                <a16:creationId xmlns:a16="http://schemas.microsoft.com/office/drawing/2014/main" id="{1E4F686B-F560-45B2-AA28-D74D33CEF4B5}"/>
              </a:ext>
            </a:extLst>
          </p:cNvPr>
          <p:cNvPicPr>
            <a:picLocks noChangeAspect="1"/>
          </p:cNvPicPr>
          <p:nvPr/>
        </p:nvPicPr>
        <p:blipFill>
          <a:blip r:embed="rId2"/>
          <a:stretch>
            <a:fillRect/>
          </a:stretch>
        </p:blipFill>
        <p:spPr>
          <a:xfrm>
            <a:off x="4612829" y="6515795"/>
            <a:ext cx="3171825" cy="247650"/>
          </a:xfrm>
          <a:prstGeom prst="rect">
            <a:avLst/>
          </a:prstGeom>
        </p:spPr>
      </p:pic>
    </p:spTree>
    <p:extLst>
      <p:ext uri="{BB962C8B-B14F-4D97-AF65-F5344CB8AC3E}">
        <p14:creationId xmlns:p14="http://schemas.microsoft.com/office/powerpoint/2010/main" val="72107422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FEE4D6-4C45-5844-9BE2-8335C74FB78D}"/>
              </a:ext>
            </a:extLst>
          </p:cNvPr>
          <p:cNvSpPr txBox="1"/>
          <p:nvPr/>
        </p:nvSpPr>
        <p:spPr>
          <a:xfrm>
            <a:off x="4064000" y="1869355"/>
            <a:ext cx="2544286" cy="430887"/>
          </a:xfrm>
          <a:prstGeom prst="rect">
            <a:avLst/>
          </a:prstGeom>
          <a:noFill/>
        </p:spPr>
        <p:txBody>
          <a:bodyPr wrap="none">
            <a:spAutoFit/>
          </a:bodyPr>
          <a:lstStyle/>
          <a:p>
            <a:pPr algn="ctr">
              <a:defRPr/>
            </a:pPr>
            <a:r>
              <a:rPr lang="en-US" sz="2200" dirty="0">
                <a:solidFill>
                  <a:schemeClr val="accent1"/>
                </a:solidFill>
                <a:latin typeface="Quickpen" pitchFamily="50" charset="0"/>
              </a:rPr>
              <a:t>Table of contents</a:t>
            </a:r>
            <a:endParaRPr lang="tr-TR" sz="2200" dirty="0">
              <a:solidFill>
                <a:schemeClr val="accent1"/>
              </a:solidFill>
              <a:latin typeface="Quickpen" pitchFamily="50" charset="0"/>
            </a:endParaRPr>
          </a:p>
        </p:txBody>
      </p:sp>
      <p:graphicFrame>
        <p:nvGraphicFramePr>
          <p:cNvPr id="2" name="Table 1">
            <a:extLst>
              <a:ext uri="{FF2B5EF4-FFF2-40B4-BE49-F238E27FC236}">
                <a16:creationId xmlns:a16="http://schemas.microsoft.com/office/drawing/2014/main" id="{181F2424-782F-475F-81E9-9769224CBFBB}"/>
              </a:ext>
            </a:extLst>
          </p:cNvPr>
          <p:cNvGraphicFramePr>
            <a:graphicFrameLocks noGrp="1"/>
          </p:cNvGraphicFramePr>
          <p:nvPr>
            <p:extLst>
              <p:ext uri="{D42A27DB-BD31-4B8C-83A1-F6EECF244321}">
                <p14:modId xmlns:p14="http://schemas.microsoft.com/office/powerpoint/2010/main" val="2905378124"/>
              </p:ext>
            </p:extLst>
          </p:nvPr>
        </p:nvGraphicFramePr>
        <p:xfrm>
          <a:off x="4064000" y="2657467"/>
          <a:ext cx="4892275" cy="2595880"/>
        </p:xfrm>
        <a:graphic>
          <a:graphicData uri="http://schemas.openxmlformats.org/drawingml/2006/table">
            <a:tbl>
              <a:tblPr firstRow="1" bandRow="1">
                <a:tableStyleId>{2D5ABB26-0587-4C30-8999-92F81FD0307C}</a:tableStyleId>
              </a:tblPr>
              <a:tblGrid>
                <a:gridCol w="668638">
                  <a:extLst>
                    <a:ext uri="{9D8B030D-6E8A-4147-A177-3AD203B41FA5}">
                      <a16:colId xmlns:a16="http://schemas.microsoft.com/office/drawing/2014/main" val="508192869"/>
                    </a:ext>
                  </a:extLst>
                </a:gridCol>
                <a:gridCol w="4223637">
                  <a:extLst>
                    <a:ext uri="{9D8B030D-6E8A-4147-A177-3AD203B41FA5}">
                      <a16:colId xmlns:a16="http://schemas.microsoft.com/office/drawing/2014/main" val="1738044332"/>
                    </a:ext>
                  </a:extLst>
                </a:gridCol>
              </a:tblGrid>
              <a:tr h="370840">
                <a:tc>
                  <a:txBody>
                    <a:bodyPr/>
                    <a:lstStyle/>
                    <a:p>
                      <a:r>
                        <a:rPr lang="en-US" dirty="0">
                          <a:solidFill>
                            <a:schemeClr val="tx2">
                              <a:lumMod val="40000"/>
                              <a:lumOff val="60000"/>
                            </a:schemeClr>
                          </a:solidFill>
                          <a:latin typeface="Montserrat" panose="02000505000000020004" pitchFamily="2" charset="0"/>
                        </a:rPr>
                        <a:t>4</a:t>
                      </a:r>
                    </a:p>
                  </a:txBody>
                  <a:tcPr/>
                </a:tc>
                <a:tc>
                  <a:txBody>
                    <a:bodyPr/>
                    <a:lstStyle/>
                    <a:p>
                      <a:r>
                        <a:rPr lang="en-US" sz="1400" dirty="0">
                          <a:solidFill>
                            <a:schemeClr val="tx1"/>
                          </a:solidFill>
                        </a:rPr>
                        <a:t>Temperature</a:t>
                      </a:r>
                    </a:p>
                  </a:txBody>
                  <a:tcPr anchor="ctr"/>
                </a:tc>
                <a:extLst>
                  <a:ext uri="{0D108BD9-81ED-4DB2-BD59-A6C34878D82A}">
                    <a16:rowId xmlns:a16="http://schemas.microsoft.com/office/drawing/2014/main" val="2109158794"/>
                  </a:ext>
                </a:extLst>
              </a:tr>
              <a:tr h="370840">
                <a:tc>
                  <a:txBody>
                    <a:bodyPr/>
                    <a:lstStyle/>
                    <a:p>
                      <a:r>
                        <a:rPr lang="en-US" dirty="0">
                          <a:solidFill>
                            <a:schemeClr val="tx2">
                              <a:lumMod val="40000"/>
                              <a:lumOff val="60000"/>
                            </a:schemeClr>
                          </a:solidFill>
                          <a:latin typeface="Montserrat" panose="02000505000000020004" pitchFamily="2" charset="0"/>
                        </a:rPr>
                        <a:t>6</a:t>
                      </a:r>
                    </a:p>
                  </a:txBody>
                  <a:tcPr/>
                </a:tc>
                <a:tc>
                  <a:txBody>
                    <a:bodyPr/>
                    <a:lstStyle/>
                    <a:p>
                      <a:r>
                        <a:rPr lang="en-US" sz="1400" dirty="0"/>
                        <a:t>Sound</a:t>
                      </a:r>
                    </a:p>
                  </a:txBody>
                  <a:tcPr anchor="ctr"/>
                </a:tc>
                <a:extLst>
                  <a:ext uri="{0D108BD9-81ED-4DB2-BD59-A6C34878D82A}">
                    <a16:rowId xmlns:a16="http://schemas.microsoft.com/office/drawing/2014/main" val="1845386627"/>
                  </a:ext>
                </a:extLst>
              </a:tr>
              <a:tr h="370840">
                <a:tc>
                  <a:txBody>
                    <a:bodyPr/>
                    <a:lstStyle/>
                    <a:p>
                      <a:r>
                        <a:rPr lang="en-US" dirty="0">
                          <a:solidFill>
                            <a:schemeClr val="tx2">
                              <a:lumMod val="40000"/>
                              <a:lumOff val="60000"/>
                            </a:schemeClr>
                          </a:solidFill>
                          <a:latin typeface="Montserrat" panose="02000505000000020004" pitchFamily="2" charset="0"/>
                        </a:rPr>
                        <a:t>8</a:t>
                      </a:r>
                    </a:p>
                  </a:txBody>
                  <a:tcPr/>
                </a:tc>
                <a:tc>
                  <a:txBody>
                    <a:bodyPr/>
                    <a:lstStyle/>
                    <a:p>
                      <a:r>
                        <a:rPr lang="en-US" sz="1400" dirty="0"/>
                        <a:t>Light</a:t>
                      </a:r>
                    </a:p>
                  </a:txBody>
                  <a:tcPr anchor="ctr"/>
                </a:tc>
                <a:extLst>
                  <a:ext uri="{0D108BD9-81ED-4DB2-BD59-A6C34878D82A}">
                    <a16:rowId xmlns:a16="http://schemas.microsoft.com/office/drawing/2014/main" val="496688315"/>
                  </a:ext>
                </a:extLst>
              </a:tr>
              <a:tr h="370840">
                <a:tc>
                  <a:txBody>
                    <a:bodyPr/>
                    <a:lstStyle/>
                    <a:p>
                      <a:r>
                        <a:rPr lang="en-US" dirty="0">
                          <a:solidFill>
                            <a:schemeClr val="tx2">
                              <a:lumMod val="40000"/>
                              <a:lumOff val="60000"/>
                            </a:schemeClr>
                          </a:solidFill>
                          <a:latin typeface="Montserrat" panose="02000505000000020004" pitchFamily="2" charset="0"/>
                        </a:rPr>
                        <a:t>10</a:t>
                      </a:r>
                    </a:p>
                  </a:txBody>
                  <a:tcPr/>
                </a:tc>
                <a:tc>
                  <a:txBody>
                    <a:bodyPr/>
                    <a:lstStyle/>
                    <a:p>
                      <a:r>
                        <a:rPr lang="en-US" sz="1400" dirty="0"/>
                        <a:t>Mattress</a:t>
                      </a:r>
                    </a:p>
                  </a:txBody>
                  <a:tcPr anchor="ctr"/>
                </a:tc>
                <a:extLst>
                  <a:ext uri="{0D108BD9-81ED-4DB2-BD59-A6C34878D82A}">
                    <a16:rowId xmlns:a16="http://schemas.microsoft.com/office/drawing/2014/main" val="3065012163"/>
                  </a:ext>
                </a:extLst>
              </a:tr>
              <a:tr h="370840">
                <a:tc>
                  <a:txBody>
                    <a:bodyPr/>
                    <a:lstStyle/>
                    <a:p>
                      <a:r>
                        <a:rPr lang="en-US" dirty="0">
                          <a:solidFill>
                            <a:schemeClr val="tx2">
                              <a:lumMod val="40000"/>
                              <a:lumOff val="60000"/>
                            </a:schemeClr>
                          </a:solidFill>
                          <a:latin typeface="Montserrat" panose="02000505000000020004" pitchFamily="2" charset="0"/>
                        </a:rPr>
                        <a:t>12</a:t>
                      </a:r>
                    </a:p>
                  </a:txBody>
                  <a:tcPr/>
                </a:tc>
                <a:tc>
                  <a:txBody>
                    <a:bodyPr/>
                    <a:lstStyle/>
                    <a:p>
                      <a:r>
                        <a:rPr lang="en-US" sz="1400" dirty="0"/>
                        <a:t>Pillow</a:t>
                      </a:r>
                    </a:p>
                  </a:txBody>
                  <a:tcPr anchor="ctr"/>
                </a:tc>
                <a:extLst>
                  <a:ext uri="{0D108BD9-81ED-4DB2-BD59-A6C34878D82A}">
                    <a16:rowId xmlns:a16="http://schemas.microsoft.com/office/drawing/2014/main" val="2590519340"/>
                  </a:ext>
                </a:extLst>
              </a:tr>
              <a:tr h="370840">
                <a:tc>
                  <a:txBody>
                    <a:bodyPr/>
                    <a:lstStyle/>
                    <a:p>
                      <a:r>
                        <a:rPr lang="en-US" dirty="0">
                          <a:solidFill>
                            <a:schemeClr val="tx2">
                              <a:lumMod val="40000"/>
                              <a:lumOff val="60000"/>
                            </a:schemeClr>
                          </a:solidFill>
                          <a:latin typeface="Montserrat" panose="02000505000000020004" pitchFamily="2" charset="0"/>
                        </a:rPr>
                        <a:t>14</a:t>
                      </a:r>
                    </a:p>
                  </a:txBody>
                  <a:tcPr/>
                </a:tc>
                <a:tc>
                  <a:txBody>
                    <a:bodyPr/>
                    <a:lstStyle/>
                    <a:p>
                      <a:r>
                        <a:rPr lang="en-US" sz="1400" dirty="0"/>
                        <a:t>Bedding</a:t>
                      </a:r>
                    </a:p>
                  </a:txBody>
                  <a:tcPr anchor="ctr"/>
                </a:tc>
                <a:extLst>
                  <a:ext uri="{0D108BD9-81ED-4DB2-BD59-A6C34878D82A}">
                    <a16:rowId xmlns:a16="http://schemas.microsoft.com/office/drawing/2014/main" val="3237095978"/>
                  </a:ext>
                </a:extLst>
              </a:tr>
              <a:tr h="370840">
                <a:tc>
                  <a:txBody>
                    <a:bodyPr/>
                    <a:lstStyle/>
                    <a:p>
                      <a:endParaRPr lang="en-US" dirty="0">
                        <a:solidFill>
                          <a:schemeClr val="tx2">
                            <a:lumMod val="40000"/>
                            <a:lumOff val="60000"/>
                          </a:schemeClr>
                        </a:solidFill>
                        <a:latin typeface="Montserrat" panose="02000505000000020004" pitchFamily="2" charset="0"/>
                      </a:endParaRPr>
                    </a:p>
                  </a:txBody>
                  <a:tcPr/>
                </a:tc>
                <a:tc>
                  <a:txBody>
                    <a:bodyPr/>
                    <a:lstStyle/>
                    <a:p>
                      <a:endParaRPr lang="en-US" sz="1400" dirty="0"/>
                    </a:p>
                  </a:txBody>
                  <a:tcPr anchor="b"/>
                </a:tc>
                <a:extLst>
                  <a:ext uri="{0D108BD9-81ED-4DB2-BD59-A6C34878D82A}">
                    <a16:rowId xmlns:a16="http://schemas.microsoft.com/office/drawing/2014/main" val="3468314863"/>
                  </a:ext>
                </a:extLst>
              </a:tr>
            </a:tbl>
          </a:graphicData>
        </a:graphic>
      </p:graphicFrame>
      <p:sp>
        <p:nvSpPr>
          <p:cNvPr id="3" name="Slide Number Placeholder 2">
            <a:extLst>
              <a:ext uri="{FF2B5EF4-FFF2-40B4-BE49-F238E27FC236}">
                <a16:creationId xmlns:a16="http://schemas.microsoft.com/office/drawing/2014/main" id="{5A88B505-59F3-488A-B543-BD42F8479D7B}"/>
              </a:ext>
            </a:extLst>
          </p:cNvPr>
          <p:cNvSpPr>
            <a:spLocks noGrp="1"/>
          </p:cNvSpPr>
          <p:nvPr>
            <p:ph type="sldNum" sz="quarter" idx="10"/>
          </p:nvPr>
        </p:nvSpPr>
        <p:spPr/>
        <p:txBody>
          <a:bodyPr/>
          <a:lstStyle/>
          <a:p>
            <a:pPr>
              <a:defRPr/>
            </a:pPr>
            <a:fld id="{F17FC83E-6CEF-44CC-A30F-C5EA66A34CCE}"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11529" y="419804"/>
            <a:ext cx="2456122"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FIVE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35036FD-8C1F-764B-A5D0-3D82409E2BE5}"/>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one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586332E3-ABF8-4A4F-B0CE-17925F66A91A}"/>
              </a:ext>
            </a:extLst>
          </p:cNvPr>
          <p:cNvSpPr txBox="1"/>
          <p:nvPr/>
        </p:nvSpPr>
        <p:spPr>
          <a:xfrm>
            <a:off x="3249513" y="3278348"/>
            <a:ext cx="5604419"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TEMPERATURE</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746F2DDC-E9FD-4555-B14F-CCED9A0500E7}"/>
              </a:ext>
            </a:extLst>
          </p:cNvPr>
          <p:cNvSpPr>
            <a:spLocks noGrp="1"/>
          </p:cNvSpPr>
          <p:nvPr>
            <p:ph type="sldNum" sz="quarter" idx="12"/>
          </p:nvPr>
        </p:nvSpPr>
        <p:spPr/>
        <p:txBody>
          <a:bodyPr/>
          <a:lstStyle/>
          <a:p>
            <a:fld id="{893DE34F-861C-4A6A-B142-FB2440115817}" type="slidenum">
              <a:rPr lang="en-US" smtClean="0"/>
              <a:t>4</a:t>
            </a:fld>
            <a:endParaRPr lang="en-US" dirty="0"/>
          </a:p>
        </p:txBody>
      </p:sp>
    </p:spTree>
    <p:extLst>
      <p:ext uri="{BB962C8B-B14F-4D97-AF65-F5344CB8AC3E}">
        <p14:creationId xmlns:p14="http://schemas.microsoft.com/office/powerpoint/2010/main" val="190698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3119477"/>
            <a:ext cx="3712308" cy="400110"/>
          </a:xfrm>
          <a:prstGeom prst="rect">
            <a:avLst/>
          </a:prstGeom>
          <a:noFill/>
        </p:spPr>
        <p:txBody>
          <a:bodyPr wrap="square" rtlCol="0">
            <a:spAutoFit/>
          </a:bodyPr>
          <a:lstStyle/>
          <a:p>
            <a:pPr algn="ctr"/>
            <a:r>
              <a:rPr lang="en-US" sz="2000" dirty="0">
                <a:solidFill>
                  <a:schemeClr val="accent1"/>
                </a:solidFill>
              </a:rPr>
              <a:t>Temperature</a:t>
            </a:r>
          </a:p>
        </p:txBody>
      </p:sp>
      <p:sp>
        <p:nvSpPr>
          <p:cNvPr id="9" name="Rectangle 8">
            <a:extLst>
              <a:ext uri="{FF2B5EF4-FFF2-40B4-BE49-F238E27FC236}">
                <a16:creationId xmlns:a16="http://schemas.microsoft.com/office/drawing/2014/main" id="{3DBA79B7-974F-4FA9-8459-D4B61F58642B}"/>
              </a:ext>
            </a:extLst>
          </p:cNvPr>
          <p:cNvSpPr/>
          <p:nvPr/>
        </p:nvSpPr>
        <p:spPr>
          <a:xfrm>
            <a:off x="3508711" y="2482448"/>
            <a:ext cx="7799052" cy="2693238"/>
          </a:xfrm>
          <a:prstGeom prst="rect">
            <a:avLst/>
          </a:prstGeom>
        </p:spPr>
        <p:txBody>
          <a:bodyPr wrap="square">
            <a:spAutoFit/>
          </a:bodyPr>
          <a:lstStyle/>
          <a:p>
            <a:pPr lvl="0">
              <a:lnSpc>
                <a:spcPct val="150000"/>
              </a:lnSpc>
              <a:spcBef>
                <a:spcPts val="1000"/>
              </a:spcBef>
            </a:pPr>
            <a:r>
              <a:rPr lang="en-US" sz="1400" dirty="0">
                <a:solidFill>
                  <a:prstClr val="black"/>
                </a:solidFill>
              </a:rPr>
              <a:t>Our body needs to be cool to sleep well.  Our body reduces temperature to a low </a:t>
            </a:r>
            <a:br>
              <a:rPr lang="en-US" sz="1400" dirty="0">
                <a:solidFill>
                  <a:prstClr val="black"/>
                </a:solidFill>
              </a:rPr>
            </a:br>
            <a:r>
              <a:rPr lang="en-US" sz="1400" dirty="0">
                <a:solidFill>
                  <a:prstClr val="black"/>
                </a:solidFill>
              </a:rPr>
              <a:t>at between 3am and 4am.  60-67 degrees Fahrenheit is considered optimal sleep temperature.</a:t>
            </a:r>
          </a:p>
          <a:p>
            <a:pPr marL="285750" lvl="0" indent="-285750">
              <a:lnSpc>
                <a:spcPct val="150000"/>
              </a:lnSpc>
              <a:spcBef>
                <a:spcPts val="1000"/>
              </a:spcBef>
              <a:buFont typeface="Arial" panose="020B0604020202020204" pitchFamily="34" charset="0"/>
              <a:buChar char="•"/>
            </a:pPr>
            <a:r>
              <a:rPr lang="en-US" sz="1400" dirty="0">
                <a:solidFill>
                  <a:prstClr val="black"/>
                </a:solidFill>
              </a:rPr>
              <a:t>Set your thermostat to cooler temperatures at night.  </a:t>
            </a:r>
          </a:p>
          <a:p>
            <a:pPr marL="285750" lvl="0" indent="-285750">
              <a:lnSpc>
                <a:spcPct val="150000"/>
              </a:lnSpc>
              <a:spcBef>
                <a:spcPts val="1000"/>
              </a:spcBef>
              <a:buFont typeface="Arial" panose="020B0604020202020204" pitchFamily="34" charset="0"/>
              <a:buChar char="•"/>
            </a:pPr>
            <a:r>
              <a:rPr lang="en-US" sz="1400" dirty="0">
                <a:solidFill>
                  <a:prstClr val="black"/>
                </a:solidFill>
              </a:rPr>
              <a:t>Get lightweight sheets and bedding that is breathable and crisp.  There are 500 thread count sheets that have a breathable two sided weave for comfort.</a:t>
            </a:r>
          </a:p>
          <a:p>
            <a:pPr>
              <a:lnSpc>
                <a:spcPct val="150000"/>
              </a:lnSpc>
              <a:spcBef>
                <a:spcPts val="1000"/>
              </a:spcBef>
            </a:pPr>
            <a:r>
              <a:rPr lang="en-US" sz="1400" dirty="0">
                <a:solidFill>
                  <a:prstClr val="black"/>
                </a:solidFill>
              </a:rPr>
              <a:t>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4640580" cy="707886"/>
          </a:xfrm>
          <a:prstGeom prst="rect">
            <a:avLst/>
          </a:prstGeom>
          <a:noFill/>
        </p:spPr>
        <p:txBody>
          <a:bodyPr wrap="square" rtlCol="0">
            <a:spAutoFit/>
          </a:bodyPr>
          <a:lstStyle/>
          <a:p>
            <a:r>
              <a:rPr lang="en-US" sz="4000" dirty="0">
                <a:solidFill>
                  <a:schemeClr val="bg1">
                    <a:lumMod val="75000"/>
                  </a:schemeClr>
                </a:solidFill>
              </a:rPr>
              <a:t>the intangibles</a:t>
            </a:r>
          </a:p>
        </p:txBody>
      </p:sp>
    </p:spTree>
    <p:extLst>
      <p:ext uri="{BB962C8B-B14F-4D97-AF65-F5344CB8AC3E}">
        <p14:creationId xmlns:p14="http://schemas.microsoft.com/office/powerpoint/2010/main" val="17868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187715"/>
          </a:xfrm>
          <a:prstGeom prst="rect">
            <a:avLst/>
          </a:prstGeom>
        </p:spPr>
        <p:txBody>
          <a:bodyPr wrap="square">
            <a:spAutoFit/>
          </a:bodyPr>
          <a:lstStyle/>
          <a:p>
            <a:pPr lvl="0">
              <a:lnSpc>
                <a:spcPct val="150000"/>
              </a:lnSpc>
              <a:spcBef>
                <a:spcPts val="1000"/>
              </a:spcBef>
            </a:pPr>
            <a:r>
              <a:rPr lang="en-US" sz="1400" dirty="0">
                <a:solidFill>
                  <a:prstClr val="black"/>
                </a:solidFill>
              </a:rPr>
              <a:t>Staying cool:</a:t>
            </a:r>
          </a:p>
          <a:p>
            <a:pPr marL="228600" indent="-228600">
              <a:lnSpc>
                <a:spcPct val="150000"/>
              </a:lnSpc>
              <a:spcBef>
                <a:spcPts val="1000"/>
              </a:spcBef>
              <a:buFont typeface="Arial" panose="020B0604020202020204" pitchFamily="34" charset="0"/>
              <a:buChar char="•"/>
            </a:pPr>
            <a:r>
              <a:rPr lang="en-US" sz="1400" dirty="0">
                <a:solidFill>
                  <a:prstClr val="black"/>
                </a:solidFill>
              </a:rPr>
              <a:t>Shower/bathe at night</a:t>
            </a:r>
          </a:p>
          <a:p>
            <a:pPr marL="228600" indent="-228600">
              <a:lnSpc>
                <a:spcPct val="150000"/>
              </a:lnSpc>
              <a:spcBef>
                <a:spcPts val="1000"/>
              </a:spcBef>
              <a:buFont typeface="Arial" panose="020B0604020202020204" pitchFamily="34" charset="0"/>
              <a:buChar char="•"/>
            </a:pPr>
            <a:r>
              <a:rPr lang="en-US" sz="1400" dirty="0">
                <a:solidFill>
                  <a:prstClr val="black"/>
                </a:solidFill>
              </a:rPr>
              <a:t>Cool cloth at the back at your neck</a:t>
            </a:r>
          </a:p>
          <a:p>
            <a:pPr marL="228600" indent="-228600">
              <a:lnSpc>
                <a:spcPct val="150000"/>
              </a:lnSpc>
              <a:spcBef>
                <a:spcPts val="1000"/>
              </a:spcBef>
              <a:buFont typeface="Arial" panose="020B0604020202020204" pitchFamily="34" charset="0"/>
              <a:buChar char="•"/>
            </a:pPr>
            <a:r>
              <a:rPr lang="en-US" sz="1400" dirty="0">
                <a:solidFill>
                  <a:prstClr val="black"/>
                </a:solidFill>
              </a:rPr>
              <a:t>You may need to consider bedding or sleepwear as a way of be comfortable</a:t>
            </a:r>
          </a:p>
          <a:p>
            <a:pPr marL="228600" indent="-228600">
              <a:lnSpc>
                <a:spcPct val="150000"/>
              </a:lnSpc>
              <a:spcBef>
                <a:spcPts val="1000"/>
              </a:spcBef>
              <a:buFont typeface="Arial" panose="020B0604020202020204" pitchFamily="34" charset="0"/>
              <a:buChar char="•"/>
            </a:pPr>
            <a:r>
              <a:rPr lang="en-US" sz="1400" dirty="0">
                <a:solidFill>
                  <a:prstClr val="black"/>
                </a:solidFill>
              </a:rPr>
              <a:t>A fan can serve more than 1 purpose</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4640580" cy="707886"/>
          </a:xfrm>
          <a:prstGeom prst="rect">
            <a:avLst/>
          </a:prstGeom>
          <a:noFill/>
        </p:spPr>
        <p:txBody>
          <a:bodyPr wrap="square" rtlCol="0">
            <a:spAutoFit/>
          </a:bodyPr>
          <a:lstStyle/>
          <a:p>
            <a:r>
              <a:rPr lang="en-US" sz="4000" dirty="0">
                <a:solidFill>
                  <a:schemeClr val="bg1">
                    <a:lumMod val="75000"/>
                  </a:schemeClr>
                </a:solidFill>
              </a:rPr>
              <a:t>the intangibles</a:t>
            </a: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771861" y="3119477"/>
            <a:ext cx="3712308" cy="400110"/>
          </a:xfrm>
          <a:prstGeom prst="rect">
            <a:avLst/>
          </a:prstGeom>
          <a:noFill/>
        </p:spPr>
        <p:txBody>
          <a:bodyPr wrap="square" rtlCol="0">
            <a:spAutoFit/>
          </a:bodyPr>
          <a:lstStyle/>
          <a:p>
            <a:pPr algn="ctr"/>
            <a:r>
              <a:rPr lang="en-US" sz="2000" dirty="0">
                <a:solidFill>
                  <a:schemeClr val="accent1"/>
                </a:solidFill>
              </a:rPr>
              <a:t>Temperature</a:t>
            </a:r>
          </a:p>
        </p:txBody>
      </p:sp>
    </p:spTree>
    <p:extLst>
      <p:ext uri="{BB962C8B-B14F-4D97-AF65-F5344CB8AC3E}">
        <p14:creationId xmlns:p14="http://schemas.microsoft.com/office/powerpoint/2010/main" val="88517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11529" y="419804"/>
            <a:ext cx="2456122"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FIVE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3D05D24-B069-C442-8FE3-9C398480655F}"/>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two</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4769BF24-CEEC-5944-8403-12B49F1C9F72}"/>
              </a:ext>
            </a:extLst>
          </p:cNvPr>
          <p:cNvSpPr txBox="1"/>
          <p:nvPr/>
        </p:nvSpPr>
        <p:spPr>
          <a:xfrm>
            <a:off x="4661758" y="3278348"/>
            <a:ext cx="2779927"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SOUND</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FA9EC2EF-BE0C-4DC4-8DE6-E63122DFF896}"/>
              </a:ext>
            </a:extLst>
          </p:cNvPr>
          <p:cNvSpPr>
            <a:spLocks noGrp="1"/>
          </p:cNvSpPr>
          <p:nvPr>
            <p:ph type="sldNum" sz="quarter" idx="12"/>
          </p:nvPr>
        </p:nvSpPr>
        <p:spPr/>
        <p:txBody>
          <a:bodyPr/>
          <a:lstStyle/>
          <a:p>
            <a:fld id="{893DE34F-861C-4A6A-B142-FB2440115817}" type="slidenum">
              <a:rPr lang="en-US" smtClean="0"/>
              <a:t>7</a:t>
            </a:fld>
            <a:endParaRPr lang="en-US" dirty="0"/>
          </a:p>
        </p:txBody>
      </p:sp>
    </p:spTree>
    <p:extLst>
      <p:ext uri="{BB962C8B-B14F-4D97-AF65-F5344CB8AC3E}">
        <p14:creationId xmlns:p14="http://schemas.microsoft.com/office/powerpoint/2010/main" val="340664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8</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3119477"/>
            <a:ext cx="3712308" cy="400110"/>
          </a:xfrm>
          <a:prstGeom prst="rect">
            <a:avLst/>
          </a:prstGeom>
          <a:noFill/>
        </p:spPr>
        <p:txBody>
          <a:bodyPr wrap="square" rtlCol="0">
            <a:spAutoFit/>
          </a:bodyPr>
          <a:lstStyle/>
          <a:p>
            <a:pPr algn="ctr"/>
            <a:r>
              <a:rPr lang="en-US" sz="2000" dirty="0">
                <a:solidFill>
                  <a:schemeClr val="accent1"/>
                </a:solidFill>
              </a:rPr>
              <a:t>Sound</a:t>
            </a:r>
          </a:p>
        </p:txBody>
      </p:sp>
      <p:sp>
        <p:nvSpPr>
          <p:cNvPr id="9" name="Rectangle 8">
            <a:extLst>
              <a:ext uri="{FF2B5EF4-FFF2-40B4-BE49-F238E27FC236}">
                <a16:creationId xmlns:a16="http://schemas.microsoft.com/office/drawing/2014/main" id="{3DBA79B7-974F-4FA9-8459-D4B61F58642B}"/>
              </a:ext>
            </a:extLst>
          </p:cNvPr>
          <p:cNvSpPr/>
          <p:nvPr/>
        </p:nvSpPr>
        <p:spPr>
          <a:xfrm>
            <a:off x="3537331" y="2438400"/>
            <a:ext cx="7799052" cy="2900730"/>
          </a:xfrm>
          <a:prstGeom prst="rect">
            <a:avLst/>
          </a:prstGeom>
        </p:spPr>
        <p:txBody>
          <a:bodyPr wrap="square">
            <a:spAutoFit/>
          </a:bodyPr>
          <a:lstStyle/>
          <a:p>
            <a:pPr>
              <a:lnSpc>
                <a:spcPct val="150000"/>
              </a:lnSpc>
              <a:spcBef>
                <a:spcPts val="1000"/>
              </a:spcBef>
            </a:pPr>
            <a:r>
              <a:rPr lang="en-US" sz="1400" dirty="0">
                <a:solidFill>
                  <a:prstClr val="black"/>
                </a:solidFill>
              </a:rPr>
              <a:t>Reduce the sound in your bedroom.</a:t>
            </a:r>
          </a:p>
          <a:p>
            <a:pPr>
              <a:lnSpc>
                <a:spcPct val="150000"/>
              </a:lnSpc>
              <a:spcBef>
                <a:spcPts val="1000"/>
              </a:spcBef>
            </a:pPr>
            <a:r>
              <a:rPr lang="en-US" sz="1400" dirty="0">
                <a:solidFill>
                  <a:prstClr val="black"/>
                </a:solidFill>
              </a:rPr>
              <a:t>Check your windows.  Do they need to be replaced?  New windows that are soundproof can do wonders.  If this isn’t in the budget, seal off any air gaps with foam or an acoustic sealant.  You can add thick insulation tape . Drapery, with special sound blocking lining, can do wonders for the sound.  </a:t>
            </a:r>
          </a:p>
          <a:p>
            <a:pPr>
              <a:lnSpc>
                <a:spcPct val="150000"/>
              </a:lnSpc>
              <a:spcBef>
                <a:spcPts val="1000"/>
              </a:spcBef>
            </a:pPr>
            <a:r>
              <a:rPr lang="en-US" sz="1400" dirty="0">
                <a:solidFill>
                  <a:prstClr val="black"/>
                </a:solidFill>
              </a:rPr>
              <a:t>Once you’ve taken care of your windows, it’s time to soundproof the walls.  Insulation in the walls is important.  Sound can be absorbed in walls with upholstery, just cover the walls with batting and apply fabric and trim over.  It’s beautiful and soundproofing.  There are also special wall treatments that can be painted on as well as acoustic panels that are attractive and can be hung to absorb sound.</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4640580" cy="707886"/>
          </a:xfrm>
          <a:prstGeom prst="rect">
            <a:avLst/>
          </a:prstGeom>
          <a:noFill/>
        </p:spPr>
        <p:txBody>
          <a:bodyPr wrap="square" rtlCol="0">
            <a:spAutoFit/>
          </a:bodyPr>
          <a:lstStyle/>
          <a:p>
            <a:r>
              <a:rPr lang="en-US" sz="4000" dirty="0">
                <a:solidFill>
                  <a:schemeClr val="bg1">
                    <a:lumMod val="75000"/>
                  </a:schemeClr>
                </a:solidFill>
              </a:rPr>
              <a:t>the intangibles</a:t>
            </a:r>
          </a:p>
        </p:txBody>
      </p:sp>
    </p:spTree>
    <p:extLst>
      <p:ext uri="{BB962C8B-B14F-4D97-AF65-F5344CB8AC3E}">
        <p14:creationId xmlns:p14="http://schemas.microsoft.com/office/powerpoint/2010/main" val="303500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9</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3119477"/>
            <a:ext cx="3712308" cy="400110"/>
          </a:xfrm>
          <a:prstGeom prst="rect">
            <a:avLst/>
          </a:prstGeom>
          <a:noFill/>
        </p:spPr>
        <p:txBody>
          <a:bodyPr wrap="square" rtlCol="0">
            <a:spAutoFit/>
          </a:bodyPr>
          <a:lstStyle/>
          <a:p>
            <a:pPr algn="ctr"/>
            <a:r>
              <a:rPr lang="en-US" sz="2000" dirty="0">
                <a:solidFill>
                  <a:schemeClr val="accent1"/>
                </a:solidFill>
              </a:rPr>
              <a:t>Sound</a:t>
            </a:r>
          </a:p>
        </p:txBody>
      </p:sp>
      <p:sp>
        <p:nvSpPr>
          <p:cNvPr id="9" name="Rectangle 8">
            <a:extLst>
              <a:ext uri="{FF2B5EF4-FFF2-40B4-BE49-F238E27FC236}">
                <a16:creationId xmlns:a16="http://schemas.microsoft.com/office/drawing/2014/main" id="{3DBA79B7-974F-4FA9-8459-D4B61F58642B}"/>
              </a:ext>
            </a:extLst>
          </p:cNvPr>
          <p:cNvSpPr/>
          <p:nvPr/>
        </p:nvSpPr>
        <p:spPr>
          <a:xfrm>
            <a:off x="3537331" y="2438400"/>
            <a:ext cx="7799052" cy="3534494"/>
          </a:xfrm>
          <a:prstGeom prst="rect">
            <a:avLst/>
          </a:prstGeom>
        </p:spPr>
        <p:txBody>
          <a:bodyPr wrap="square">
            <a:spAutoFit/>
          </a:bodyPr>
          <a:lstStyle/>
          <a:p>
            <a:pPr>
              <a:lnSpc>
                <a:spcPct val="150000"/>
              </a:lnSpc>
              <a:spcBef>
                <a:spcPts val="1000"/>
              </a:spcBef>
            </a:pPr>
            <a:r>
              <a:rPr lang="en-US" sz="1400" dirty="0">
                <a:solidFill>
                  <a:prstClr val="black"/>
                </a:solidFill>
              </a:rPr>
              <a:t>If you have distracting noise at night, you may want to consider some white noise to help balance sound.  White noise can also help people who have a ringing or buzzing in the ear.  Choose the white noise that you prefer, whether its rain or ocean waves.  You can get a machine that puts the sound out into the room or something beautiful like an indoor water wall with the real sound of falling water.</a:t>
            </a:r>
          </a:p>
          <a:p>
            <a:pPr>
              <a:lnSpc>
                <a:spcPct val="150000"/>
              </a:lnSpc>
              <a:spcBef>
                <a:spcPts val="1000"/>
              </a:spcBef>
            </a:pPr>
            <a:r>
              <a:rPr lang="en-US" sz="1400" dirty="0">
                <a:solidFill>
                  <a:prstClr val="black"/>
                </a:solidFill>
              </a:rPr>
              <a:t>Having trouble sleeping because of a snoring partner or pet?  You could try to help them find a solution with a saline spray, neti-pot, refraining from alcohol, an air filter, a wall of pillows between you to absorb the sound, or if worst comes to worst, a trip to the guest bedroom.</a:t>
            </a:r>
          </a:p>
          <a:p>
            <a:pPr>
              <a:lnSpc>
                <a:spcPct val="150000"/>
              </a:lnSpc>
              <a:spcBef>
                <a:spcPts val="1000"/>
              </a:spcBef>
            </a:pPr>
            <a:r>
              <a:rPr lang="en-US" sz="1400" dirty="0">
                <a:solidFill>
                  <a:prstClr val="black"/>
                </a:solidFill>
              </a:rPr>
              <a:t>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4640580" cy="707886"/>
          </a:xfrm>
          <a:prstGeom prst="rect">
            <a:avLst/>
          </a:prstGeom>
          <a:noFill/>
        </p:spPr>
        <p:txBody>
          <a:bodyPr wrap="square" rtlCol="0">
            <a:spAutoFit/>
          </a:bodyPr>
          <a:lstStyle/>
          <a:p>
            <a:r>
              <a:rPr lang="en-US" sz="4000" dirty="0">
                <a:solidFill>
                  <a:schemeClr val="bg1">
                    <a:lumMod val="75000"/>
                  </a:schemeClr>
                </a:solidFill>
              </a:rPr>
              <a:t>the intangibles</a:t>
            </a:r>
          </a:p>
        </p:txBody>
      </p:sp>
    </p:spTree>
    <p:extLst>
      <p:ext uri="{BB962C8B-B14F-4D97-AF65-F5344CB8AC3E}">
        <p14:creationId xmlns:p14="http://schemas.microsoft.com/office/powerpoint/2010/main" val="3370856776"/>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3200</TotalTime>
  <Words>1175</Words>
  <Application>Microsoft Office PowerPoint</Application>
  <PresentationFormat>Widescreen</PresentationFormat>
  <Paragraphs>163</Paragraphs>
  <Slides>21</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Calibri</vt:lpstr>
      <vt:lpstr>Calibri Light</vt:lpstr>
      <vt:lpstr>Montserrat</vt:lpstr>
      <vt:lpstr>Montserrat Black</vt:lpstr>
      <vt:lpstr>Montserrat Light</vt:lpstr>
      <vt:lpstr>Quickpen</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48</cp:revision>
  <dcterms:created xsi:type="dcterms:W3CDTF">2018-12-18T21:25:07Z</dcterms:created>
  <dcterms:modified xsi:type="dcterms:W3CDTF">2025-03-12T16:02:55Z</dcterms:modified>
</cp:coreProperties>
</file>