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32"/>
  </p:notesMasterIdLst>
  <p:sldIdLst>
    <p:sldId id="295" r:id="rId4"/>
    <p:sldId id="831" r:id="rId5"/>
    <p:sldId id="884" r:id="rId6"/>
    <p:sldId id="907" r:id="rId7"/>
    <p:sldId id="307" r:id="rId8"/>
    <p:sldId id="915" r:id="rId9"/>
    <p:sldId id="916" r:id="rId10"/>
    <p:sldId id="909" r:id="rId11"/>
    <p:sldId id="919" r:id="rId12"/>
    <p:sldId id="918" r:id="rId13"/>
    <p:sldId id="920" r:id="rId14"/>
    <p:sldId id="921" r:id="rId15"/>
    <p:sldId id="922" r:id="rId16"/>
    <p:sldId id="901" r:id="rId17"/>
    <p:sldId id="910" r:id="rId18"/>
    <p:sldId id="924" r:id="rId19"/>
    <p:sldId id="902" r:id="rId20"/>
    <p:sldId id="923" r:id="rId21"/>
    <p:sldId id="911" r:id="rId22"/>
    <p:sldId id="903" r:id="rId23"/>
    <p:sldId id="925" r:id="rId24"/>
    <p:sldId id="912" r:id="rId25"/>
    <p:sldId id="904" r:id="rId26"/>
    <p:sldId id="913" r:id="rId27"/>
    <p:sldId id="905" r:id="rId28"/>
    <p:sldId id="914" r:id="rId29"/>
    <p:sldId id="906" r:id="rId30"/>
    <p:sldId id="9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63B18-8D1D-42F8-B327-2F46B2A25B81}" v="12" dt="2019-05-01T19:53:09.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5" autoAdjust="0"/>
  </p:normalViewPr>
  <p:slideViewPr>
    <p:cSldViewPr snapToGrid="0">
      <p:cViewPr varScale="1">
        <p:scale>
          <a:sx n="62" d="100"/>
          <a:sy n="62" d="100"/>
        </p:scale>
        <p:origin x="716" y="40"/>
      </p:cViewPr>
      <p:guideLst>
        <p:guide orient="horz" pos="1536"/>
        <p:guide pos="528"/>
        <p:guide pos="55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122FF471-4F4D-44FD-8BCD-D346CD3EBD29}"/>
    <pc:docChg chg="custSel modSld">
      <pc:chgData name="Ashlie Sykora-Pappas" userId="ee8837ecd722293f" providerId="LiveId" clId="{122FF471-4F4D-44FD-8BCD-D346CD3EBD29}" dt="2019-03-13T18:30:13.947" v="25" actId="20577"/>
      <pc:docMkLst>
        <pc:docMk/>
      </pc:docMkLst>
      <pc:sldChg chg="modSp">
        <pc:chgData name="Ashlie Sykora-Pappas" userId="ee8837ecd722293f" providerId="LiveId" clId="{122FF471-4F4D-44FD-8BCD-D346CD3EBD29}" dt="2019-03-13T18:29:28.071" v="7" actId="20577"/>
        <pc:sldMkLst>
          <pc:docMk/>
          <pc:sldMk cId="1133770801" sldId="907"/>
        </pc:sldMkLst>
        <pc:spChg chg="mod">
          <ac:chgData name="Ashlie Sykora-Pappas" userId="ee8837ecd722293f" providerId="LiveId" clId="{122FF471-4F4D-44FD-8BCD-D346CD3EBD29}" dt="2019-03-13T18:29:28.071" v="7" actId="20577"/>
          <ac:spMkLst>
            <pc:docMk/>
            <pc:sldMk cId="1133770801" sldId="907"/>
            <ac:spMk id="6" creationId="{4FDD532B-DD4C-444E-B65A-2F277BEA3808}"/>
          </ac:spMkLst>
        </pc:spChg>
      </pc:sldChg>
      <pc:sldChg chg="addSp delSp">
        <pc:chgData name="Ashlie Sykora-Pappas" userId="ee8837ecd722293f" providerId="LiveId" clId="{122FF471-4F4D-44FD-8BCD-D346CD3EBD29}" dt="2019-03-13T18:04:22.484" v="1"/>
        <pc:sldMkLst>
          <pc:docMk/>
          <pc:sldMk cId="1057104812" sldId="908"/>
        </pc:sldMkLst>
        <pc:spChg chg="add">
          <ac:chgData name="Ashlie Sykora-Pappas" userId="ee8837ecd722293f" providerId="LiveId" clId="{122FF471-4F4D-44FD-8BCD-D346CD3EBD29}" dt="2019-03-13T18:04:22.484" v="1"/>
          <ac:spMkLst>
            <pc:docMk/>
            <pc:sldMk cId="1057104812" sldId="908"/>
            <ac:spMk id="3" creationId="{62A77734-4641-4940-A3CB-D8199FBBE1C3}"/>
          </ac:spMkLst>
        </pc:spChg>
        <pc:spChg chg="del">
          <ac:chgData name="Ashlie Sykora-Pappas" userId="ee8837ecd722293f" providerId="LiveId" clId="{122FF471-4F4D-44FD-8BCD-D346CD3EBD29}" dt="2019-03-13T18:04:22.075" v="0" actId="478"/>
          <ac:spMkLst>
            <pc:docMk/>
            <pc:sldMk cId="1057104812" sldId="908"/>
            <ac:spMk id="26626" creationId="{265E3C70-7EE6-4972-8B80-DD1BA37BC539}"/>
          </ac:spMkLst>
        </pc:spChg>
      </pc:sldChg>
      <pc:sldChg chg="modSp">
        <pc:chgData name="Ashlie Sykora-Pappas" userId="ee8837ecd722293f" providerId="LiveId" clId="{122FF471-4F4D-44FD-8BCD-D346CD3EBD29}" dt="2019-03-13T18:29:34.183" v="9" actId="20577"/>
        <pc:sldMkLst>
          <pc:docMk/>
          <pc:sldMk cId="1828468942" sldId="909"/>
        </pc:sldMkLst>
        <pc:spChg chg="mod">
          <ac:chgData name="Ashlie Sykora-Pappas" userId="ee8837ecd722293f" providerId="LiveId" clId="{122FF471-4F4D-44FD-8BCD-D346CD3EBD29}" dt="2019-03-13T18:29:34.183" v="9" actId="20577"/>
          <ac:spMkLst>
            <pc:docMk/>
            <pc:sldMk cId="1828468942" sldId="909"/>
            <ac:spMk id="6" creationId="{4FDD532B-DD4C-444E-B65A-2F277BEA3808}"/>
          </ac:spMkLst>
        </pc:spChg>
      </pc:sldChg>
      <pc:sldChg chg="modSp">
        <pc:chgData name="Ashlie Sykora-Pappas" userId="ee8837ecd722293f" providerId="LiveId" clId="{122FF471-4F4D-44FD-8BCD-D346CD3EBD29}" dt="2019-03-13T18:29:57.640" v="19" actId="20577"/>
        <pc:sldMkLst>
          <pc:docMk/>
          <pc:sldMk cId="1537043999" sldId="910"/>
        </pc:sldMkLst>
        <pc:spChg chg="mod">
          <ac:chgData name="Ashlie Sykora-Pappas" userId="ee8837ecd722293f" providerId="LiveId" clId="{122FF471-4F4D-44FD-8BCD-D346CD3EBD29}" dt="2019-03-13T18:29:57.640" v="19" actId="20577"/>
          <ac:spMkLst>
            <pc:docMk/>
            <pc:sldMk cId="1537043999" sldId="910"/>
            <ac:spMk id="6" creationId="{4FDD532B-DD4C-444E-B65A-2F277BEA3808}"/>
          </ac:spMkLst>
        </pc:spChg>
      </pc:sldChg>
      <pc:sldChg chg="modSp">
        <pc:chgData name="Ashlie Sykora-Pappas" userId="ee8837ecd722293f" providerId="LiveId" clId="{122FF471-4F4D-44FD-8BCD-D346CD3EBD29}" dt="2019-03-13T18:30:03.333" v="21" actId="20577"/>
        <pc:sldMkLst>
          <pc:docMk/>
          <pc:sldMk cId="1725002537" sldId="911"/>
        </pc:sldMkLst>
        <pc:spChg chg="mod">
          <ac:chgData name="Ashlie Sykora-Pappas" userId="ee8837ecd722293f" providerId="LiveId" clId="{122FF471-4F4D-44FD-8BCD-D346CD3EBD29}" dt="2019-03-13T18:30:03.333" v="21" actId="20577"/>
          <ac:spMkLst>
            <pc:docMk/>
            <pc:sldMk cId="1725002537" sldId="911"/>
            <ac:spMk id="6" creationId="{4FDD532B-DD4C-444E-B65A-2F277BEA3808}"/>
          </ac:spMkLst>
        </pc:spChg>
      </pc:sldChg>
      <pc:sldChg chg="modSp">
        <pc:chgData name="Ashlie Sykora-Pappas" userId="ee8837ecd722293f" providerId="LiveId" clId="{122FF471-4F4D-44FD-8BCD-D346CD3EBD29}" dt="2019-03-13T18:30:08.584" v="23" actId="20577"/>
        <pc:sldMkLst>
          <pc:docMk/>
          <pc:sldMk cId="118461375" sldId="912"/>
        </pc:sldMkLst>
        <pc:spChg chg="mod">
          <ac:chgData name="Ashlie Sykora-Pappas" userId="ee8837ecd722293f" providerId="LiveId" clId="{122FF471-4F4D-44FD-8BCD-D346CD3EBD29}" dt="2019-03-13T18:30:08.584" v="23" actId="20577"/>
          <ac:spMkLst>
            <pc:docMk/>
            <pc:sldMk cId="118461375" sldId="912"/>
            <ac:spMk id="6" creationId="{4FDD532B-DD4C-444E-B65A-2F277BEA3808}"/>
          </ac:spMkLst>
        </pc:spChg>
      </pc:sldChg>
      <pc:sldChg chg="modSp">
        <pc:chgData name="Ashlie Sykora-Pappas" userId="ee8837ecd722293f" providerId="LiveId" clId="{122FF471-4F4D-44FD-8BCD-D346CD3EBD29}" dt="2019-03-13T18:30:13.947" v="25" actId="20577"/>
        <pc:sldMkLst>
          <pc:docMk/>
          <pc:sldMk cId="1823359858" sldId="913"/>
        </pc:sldMkLst>
        <pc:spChg chg="mod">
          <ac:chgData name="Ashlie Sykora-Pappas" userId="ee8837ecd722293f" providerId="LiveId" clId="{122FF471-4F4D-44FD-8BCD-D346CD3EBD29}" dt="2019-03-13T18:30:13.947" v="25" actId="20577"/>
          <ac:spMkLst>
            <pc:docMk/>
            <pc:sldMk cId="1823359858" sldId="913"/>
            <ac:spMk id="6" creationId="{4FDD532B-DD4C-444E-B65A-2F277BEA3808}"/>
          </ac:spMkLst>
        </pc:spChg>
      </pc:sldChg>
      <pc:sldChg chg="modSp">
        <pc:chgData name="Ashlie Sykora-Pappas" userId="ee8837ecd722293f" providerId="LiveId" clId="{122FF471-4F4D-44FD-8BCD-D346CD3EBD29}" dt="2019-03-13T18:29:17.399" v="5" actId="20577"/>
        <pc:sldMkLst>
          <pc:docMk/>
          <pc:sldMk cId="3224466683" sldId="914"/>
        </pc:sldMkLst>
        <pc:spChg chg="mod">
          <ac:chgData name="Ashlie Sykora-Pappas" userId="ee8837ecd722293f" providerId="LiveId" clId="{122FF471-4F4D-44FD-8BCD-D346CD3EBD29}" dt="2019-03-13T18:29:17.399" v="5" actId="20577"/>
          <ac:spMkLst>
            <pc:docMk/>
            <pc:sldMk cId="3224466683" sldId="914"/>
            <ac:spMk id="6" creationId="{4FDD532B-DD4C-444E-B65A-2F277BEA3808}"/>
          </ac:spMkLst>
        </pc:spChg>
      </pc:sldChg>
    </pc:docChg>
  </pc:docChgLst>
  <pc:docChgLst>
    <pc:chgData name="Ashlie Sykora-Pappas" userId="ee8837ecd722293f" providerId="LiveId" clId="{F2E63B18-8D1D-42F8-B327-2F46B2A25B81}"/>
    <pc:docChg chg="custSel modSld modMainMaster">
      <pc:chgData name="Ashlie Sykora-Pappas" userId="ee8837ecd722293f" providerId="LiveId" clId="{F2E63B18-8D1D-42F8-B327-2F46B2A25B81}" dt="2019-05-01T19:53:15.909" v="19" actId="313"/>
      <pc:docMkLst>
        <pc:docMk/>
      </pc:docMkLst>
      <pc:sldChg chg="delSp">
        <pc:chgData name="Ashlie Sykora-Pappas" userId="ee8837ecd722293f" providerId="LiveId" clId="{F2E63B18-8D1D-42F8-B327-2F46B2A25B81}" dt="2019-04-30T03:36:28.078" v="0" actId="478"/>
        <pc:sldMkLst>
          <pc:docMk/>
          <pc:sldMk cId="1369388103" sldId="295"/>
        </pc:sldMkLst>
        <pc:spChg chg="del">
          <ac:chgData name="Ashlie Sykora-Pappas" userId="ee8837ecd722293f" providerId="LiveId" clId="{F2E63B18-8D1D-42F8-B327-2F46B2A25B81}" dt="2019-04-30T03:36:28.078" v="0" actId="478"/>
          <ac:spMkLst>
            <pc:docMk/>
            <pc:sldMk cId="1369388103" sldId="295"/>
            <ac:spMk id="2" creationId="{7482F176-E18E-4357-8BB1-051AB3ABB3D6}"/>
          </ac:spMkLst>
        </pc:spChg>
      </pc:sldChg>
      <pc:sldChg chg="modSp">
        <pc:chgData name="Ashlie Sykora-Pappas" userId="ee8837ecd722293f" providerId="LiveId" clId="{F2E63B18-8D1D-42F8-B327-2F46B2A25B81}" dt="2019-05-01T19:53:14.724" v="18" actId="313"/>
        <pc:sldMkLst>
          <pc:docMk/>
          <pc:sldMk cId="756912220" sldId="903"/>
        </pc:sldMkLst>
        <pc:spChg chg="mod">
          <ac:chgData name="Ashlie Sykora-Pappas" userId="ee8837ecd722293f" providerId="LiveId" clId="{F2E63B18-8D1D-42F8-B327-2F46B2A25B81}" dt="2019-05-01T19:53:14.724" v="18" actId="313"/>
          <ac:spMkLst>
            <pc:docMk/>
            <pc:sldMk cId="756912220" sldId="903"/>
            <ac:spMk id="8" creationId="{A13A922D-4616-45A4-8125-D6247E86317F}"/>
          </ac:spMkLst>
        </pc:spChg>
      </pc:sldChg>
      <pc:sldChg chg="delSp">
        <pc:chgData name="Ashlie Sykora-Pappas" userId="ee8837ecd722293f" providerId="LiveId" clId="{F2E63B18-8D1D-42F8-B327-2F46B2A25B81}" dt="2019-04-30T03:48:12.985" v="12" actId="478"/>
        <pc:sldMkLst>
          <pc:docMk/>
          <pc:sldMk cId="1828468942" sldId="909"/>
        </pc:sldMkLst>
        <pc:spChg chg="del">
          <ac:chgData name="Ashlie Sykora-Pappas" userId="ee8837ecd722293f" providerId="LiveId" clId="{F2E63B18-8D1D-42F8-B327-2F46B2A25B81}" dt="2019-04-30T03:48:12.985" v="12" actId="478"/>
          <ac:spMkLst>
            <pc:docMk/>
            <pc:sldMk cId="1828468942" sldId="909"/>
            <ac:spMk id="10" creationId="{8742A9A2-621B-AF43-9607-CA881F9DA3AA}"/>
          </ac:spMkLst>
        </pc:spChg>
      </pc:sldChg>
      <pc:sldChg chg="modSp">
        <pc:chgData name="Ashlie Sykora-Pappas" userId="ee8837ecd722293f" providerId="LiveId" clId="{F2E63B18-8D1D-42F8-B327-2F46B2A25B81}" dt="2019-04-30T03:38:09.758" v="11" actId="20577"/>
        <pc:sldMkLst>
          <pc:docMk/>
          <pc:sldMk cId="1537043999" sldId="910"/>
        </pc:sldMkLst>
        <pc:spChg chg="mod">
          <ac:chgData name="Ashlie Sykora-Pappas" userId="ee8837ecd722293f" providerId="LiveId" clId="{F2E63B18-8D1D-42F8-B327-2F46B2A25B81}" dt="2019-04-30T03:38:09.758" v="11" actId="20577"/>
          <ac:spMkLst>
            <pc:docMk/>
            <pc:sldMk cId="1537043999" sldId="910"/>
            <ac:spMk id="9" creationId="{E92D7B12-3EAB-B349-A782-7F763AFDB8E3}"/>
          </ac:spMkLst>
        </pc:spChg>
      </pc:sldChg>
      <pc:sldChg chg="modSp">
        <pc:chgData name="Ashlie Sykora-Pappas" userId="ee8837ecd722293f" providerId="LiveId" clId="{F2E63B18-8D1D-42F8-B327-2F46B2A25B81}" dt="2019-05-01T19:52:55.389" v="17" actId="313"/>
        <pc:sldMkLst>
          <pc:docMk/>
          <pc:sldMk cId="2599162636" sldId="918"/>
        </pc:sldMkLst>
        <pc:spChg chg="mod">
          <ac:chgData name="Ashlie Sykora-Pappas" userId="ee8837ecd722293f" providerId="LiveId" clId="{F2E63B18-8D1D-42F8-B327-2F46B2A25B81}" dt="2019-05-01T19:52:55.389" v="17" actId="313"/>
          <ac:spMkLst>
            <pc:docMk/>
            <pc:sldMk cId="2599162636" sldId="918"/>
            <ac:spMk id="9" creationId="{3DBA79B7-974F-4FA9-8459-D4B61F58642B}"/>
          </ac:spMkLst>
        </pc:spChg>
      </pc:sldChg>
      <pc:sldChg chg="modSp">
        <pc:chgData name="Ashlie Sykora-Pappas" userId="ee8837ecd722293f" providerId="LiveId" clId="{F2E63B18-8D1D-42F8-B327-2F46B2A25B81}" dt="2019-05-01T19:52:45.876" v="15" actId="313"/>
        <pc:sldMkLst>
          <pc:docMk/>
          <pc:sldMk cId="2748640608" sldId="920"/>
        </pc:sldMkLst>
        <pc:spChg chg="mod">
          <ac:chgData name="Ashlie Sykora-Pappas" userId="ee8837ecd722293f" providerId="LiveId" clId="{F2E63B18-8D1D-42F8-B327-2F46B2A25B81}" dt="2019-05-01T19:52:45.876" v="15" actId="313"/>
          <ac:spMkLst>
            <pc:docMk/>
            <pc:sldMk cId="2748640608" sldId="920"/>
            <ac:spMk id="9" creationId="{3DBA79B7-974F-4FA9-8459-D4B61F58642B}"/>
          </ac:spMkLst>
        </pc:spChg>
      </pc:sldChg>
      <pc:sldChg chg="modSp">
        <pc:chgData name="Ashlie Sykora-Pappas" userId="ee8837ecd722293f" providerId="LiveId" clId="{F2E63B18-8D1D-42F8-B327-2F46B2A25B81}" dt="2019-05-01T19:53:15.909" v="19" actId="313"/>
        <pc:sldMkLst>
          <pc:docMk/>
          <pc:sldMk cId="634761777" sldId="925"/>
        </pc:sldMkLst>
        <pc:spChg chg="mod">
          <ac:chgData name="Ashlie Sykora-Pappas" userId="ee8837ecd722293f" providerId="LiveId" clId="{F2E63B18-8D1D-42F8-B327-2F46B2A25B81}" dt="2019-05-01T19:53:15.909" v="19" actId="313"/>
          <ac:spMkLst>
            <pc:docMk/>
            <pc:sldMk cId="634761777" sldId="925"/>
            <ac:spMk id="8" creationId="{A13A922D-4616-45A4-8125-D6247E86317F}"/>
          </ac:spMkLst>
        </pc:spChg>
      </pc:sldChg>
      <pc:sldMasterChg chg="modSldLayout">
        <pc:chgData name="Ashlie Sykora-Pappas" userId="ee8837ecd722293f" providerId="LiveId" clId="{F2E63B18-8D1D-42F8-B327-2F46B2A25B81}" dt="2019-04-30T03:37:37.629" v="10" actId="255"/>
        <pc:sldMasterMkLst>
          <pc:docMk/>
          <pc:sldMasterMk cId="1072457485" sldId="2147483704"/>
        </pc:sldMasterMkLst>
        <pc:sldLayoutChg chg="modSp">
          <pc:chgData name="Ashlie Sykora-Pappas" userId="ee8837ecd722293f" providerId="LiveId" clId="{F2E63B18-8D1D-42F8-B327-2F46B2A25B81}" dt="2019-04-30T03:36:39.895" v="1" actId="255"/>
          <pc:sldLayoutMkLst>
            <pc:docMk/>
            <pc:sldMasterMk cId="1072457485" sldId="2147483704"/>
            <pc:sldLayoutMk cId="2097930976" sldId="2147483706"/>
          </pc:sldLayoutMkLst>
          <pc:spChg chg="mod">
            <ac:chgData name="Ashlie Sykora-Pappas" userId="ee8837ecd722293f" providerId="LiveId" clId="{F2E63B18-8D1D-42F8-B327-2F46B2A25B81}" dt="2019-04-30T03:36:39.895" v="1"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F2E63B18-8D1D-42F8-B327-2F46B2A25B81}" dt="2019-04-30T03:36:56.665" v="3" actId="255"/>
          <pc:sldLayoutMkLst>
            <pc:docMk/>
            <pc:sldMasterMk cId="1072457485" sldId="2147483704"/>
            <pc:sldLayoutMk cId="3675608858" sldId="2147483707"/>
          </pc:sldLayoutMkLst>
          <pc:spChg chg="del">
            <ac:chgData name="Ashlie Sykora-Pappas" userId="ee8837ecd722293f" providerId="LiveId" clId="{F2E63B18-8D1D-42F8-B327-2F46B2A25B81}" dt="2019-04-30T03:36:50.071" v="2"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F2E63B18-8D1D-42F8-B327-2F46B2A25B81}" dt="2019-04-30T03:36:56.665" v="3"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F2E63B18-8D1D-42F8-B327-2F46B2A25B81}" dt="2019-04-30T03:37:03.775" v="4" actId="255"/>
          <pc:sldLayoutMkLst>
            <pc:docMk/>
            <pc:sldMasterMk cId="1072457485" sldId="2147483704"/>
            <pc:sldLayoutMk cId="2874363295" sldId="2147483709"/>
          </pc:sldLayoutMkLst>
          <pc:spChg chg="mod">
            <ac:chgData name="Ashlie Sykora-Pappas" userId="ee8837ecd722293f" providerId="LiveId" clId="{F2E63B18-8D1D-42F8-B327-2F46B2A25B81}" dt="2019-04-30T03:37:03.775" v="4"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F2E63B18-8D1D-42F8-B327-2F46B2A25B81}" dt="2019-04-30T03:37:10.825" v="5" actId="255"/>
          <pc:sldLayoutMkLst>
            <pc:docMk/>
            <pc:sldMasterMk cId="1072457485" sldId="2147483704"/>
            <pc:sldLayoutMk cId="3240501870" sldId="2147483710"/>
          </pc:sldLayoutMkLst>
          <pc:spChg chg="mod">
            <ac:chgData name="Ashlie Sykora-Pappas" userId="ee8837ecd722293f" providerId="LiveId" clId="{F2E63B18-8D1D-42F8-B327-2F46B2A25B81}" dt="2019-04-30T03:37:10.825" v="5"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F2E63B18-8D1D-42F8-B327-2F46B2A25B81}" dt="2019-04-30T03:37:21.080" v="7" actId="255"/>
          <pc:sldLayoutMkLst>
            <pc:docMk/>
            <pc:sldMasterMk cId="1072457485" sldId="2147483704"/>
            <pc:sldLayoutMk cId="1179024430" sldId="2147483711"/>
          </pc:sldLayoutMkLst>
          <pc:spChg chg="del">
            <ac:chgData name="Ashlie Sykora-Pappas" userId="ee8837ecd722293f" providerId="LiveId" clId="{F2E63B18-8D1D-42F8-B327-2F46B2A25B81}" dt="2019-04-30T03:37:14.443" v="6"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F2E63B18-8D1D-42F8-B327-2F46B2A25B81}" dt="2019-04-30T03:37:21.080" v="7"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F2E63B18-8D1D-42F8-B327-2F46B2A25B81}" dt="2019-04-30T03:37:30.774" v="9" actId="255"/>
          <pc:sldLayoutMkLst>
            <pc:docMk/>
            <pc:sldMasterMk cId="1072457485" sldId="2147483704"/>
            <pc:sldLayoutMk cId="2799779242" sldId="2147483712"/>
          </pc:sldLayoutMkLst>
          <pc:spChg chg="del">
            <ac:chgData name="Ashlie Sykora-Pappas" userId="ee8837ecd722293f" providerId="LiveId" clId="{F2E63B18-8D1D-42F8-B327-2F46B2A25B81}" dt="2019-04-30T03:37:26.269" v="8"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F2E63B18-8D1D-42F8-B327-2F46B2A25B81}" dt="2019-04-30T03:37:30.774" v="9"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F2E63B18-8D1D-42F8-B327-2F46B2A25B81}" dt="2019-04-30T03:37:37.629" v="10" actId="255"/>
          <pc:sldLayoutMkLst>
            <pc:docMk/>
            <pc:sldMasterMk cId="1072457485" sldId="2147483704"/>
            <pc:sldLayoutMk cId="1269569419" sldId="2147483731"/>
          </pc:sldLayoutMkLst>
          <pc:spChg chg="mod">
            <ac:chgData name="Ashlie Sykora-Pappas" userId="ee8837ecd722293f" providerId="LiveId" clId="{F2E63B18-8D1D-42F8-B327-2F46B2A25B81}" dt="2019-04-30T03:37:37.629" v="10" actId="255"/>
            <ac:spMkLst>
              <pc:docMk/>
              <pc:sldMasterMk cId="1072457485" sldId="2147483704"/>
              <pc:sldLayoutMk cId="1269569419" sldId="2147483731"/>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dirty="0"/>
          </a:p>
        </p:txBody>
      </p:sp>
    </p:spTree>
    <p:extLst>
      <p:ext uri="{BB962C8B-B14F-4D97-AF65-F5344CB8AC3E}">
        <p14:creationId xmlns:p14="http://schemas.microsoft.com/office/powerpoint/2010/main" val="80614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17</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18</a:t>
            </a:fld>
            <a:endParaRPr lang="en-US" dirty="0"/>
          </a:p>
        </p:txBody>
      </p:sp>
    </p:spTree>
    <p:extLst>
      <p:ext uri="{BB962C8B-B14F-4D97-AF65-F5344CB8AC3E}">
        <p14:creationId xmlns:p14="http://schemas.microsoft.com/office/powerpoint/2010/main" val="420689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20</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21</a:t>
            </a:fld>
            <a:endParaRPr lang="en-US" dirty="0"/>
          </a:p>
        </p:txBody>
      </p:sp>
    </p:spTree>
    <p:extLst>
      <p:ext uri="{BB962C8B-B14F-4D97-AF65-F5344CB8AC3E}">
        <p14:creationId xmlns:p14="http://schemas.microsoft.com/office/powerpoint/2010/main" val="1042180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23</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27</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6</a:t>
            </a:fld>
            <a:endParaRPr lang="en-US" dirty="0"/>
          </a:p>
        </p:txBody>
      </p:sp>
    </p:spTree>
    <p:extLst>
      <p:ext uri="{BB962C8B-B14F-4D97-AF65-F5344CB8AC3E}">
        <p14:creationId xmlns:p14="http://schemas.microsoft.com/office/powerpoint/2010/main" val="102211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dirty="0"/>
          </a:p>
        </p:txBody>
      </p:sp>
    </p:spTree>
    <p:extLst>
      <p:ext uri="{BB962C8B-B14F-4D97-AF65-F5344CB8AC3E}">
        <p14:creationId xmlns:p14="http://schemas.microsoft.com/office/powerpoint/2010/main" val="392426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dirty="0"/>
          </a:p>
        </p:txBody>
      </p:sp>
    </p:spTree>
    <p:extLst>
      <p:ext uri="{BB962C8B-B14F-4D97-AF65-F5344CB8AC3E}">
        <p14:creationId xmlns:p14="http://schemas.microsoft.com/office/powerpoint/2010/main" val="225646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dirty="0"/>
          </a:p>
        </p:txBody>
      </p:sp>
    </p:spTree>
    <p:extLst>
      <p:ext uri="{BB962C8B-B14F-4D97-AF65-F5344CB8AC3E}">
        <p14:creationId xmlns:p14="http://schemas.microsoft.com/office/powerpoint/2010/main" val="225509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dirty="0"/>
          </a:p>
        </p:txBody>
      </p:sp>
    </p:spTree>
    <p:extLst>
      <p:ext uri="{BB962C8B-B14F-4D97-AF65-F5344CB8AC3E}">
        <p14:creationId xmlns:p14="http://schemas.microsoft.com/office/powerpoint/2010/main" val="121552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12</a:t>
            </a:fld>
            <a:endParaRPr lang="en-US" dirty="0"/>
          </a:p>
        </p:txBody>
      </p:sp>
    </p:spTree>
    <p:extLst>
      <p:ext uri="{BB962C8B-B14F-4D97-AF65-F5344CB8AC3E}">
        <p14:creationId xmlns:p14="http://schemas.microsoft.com/office/powerpoint/2010/main" val="271861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dirty="0"/>
          </a:p>
        </p:txBody>
      </p:sp>
    </p:spTree>
    <p:extLst>
      <p:ext uri="{BB962C8B-B14F-4D97-AF65-F5344CB8AC3E}">
        <p14:creationId xmlns:p14="http://schemas.microsoft.com/office/powerpoint/2010/main" val="308085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dirty="0"/>
          </a:p>
        </p:txBody>
      </p:sp>
    </p:spTree>
    <p:extLst>
      <p:ext uri="{BB962C8B-B14F-4D97-AF65-F5344CB8AC3E}">
        <p14:creationId xmlns:p14="http://schemas.microsoft.com/office/powerpoint/2010/main" val="398046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2DEE87F8-6123-CE44-91E6-8D7083750F88}"/>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126956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5402463" y="6414588"/>
            <a:ext cx="1896673" cy="338554"/>
          </a:xfrm>
          <a:prstGeom prst="rect">
            <a:avLst/>
          </a:prstGeom>
          <a:noFill/>
        </p:spPr>
        <p:txBody>
          <a:bodyPr wrap="none">
            <a:spAutoFit/>
          </a:bodyPr>
          <a:lstStyle/>
          <a:p>
            <a:pPr algn="ctr">
              <a:defRPr/>
            </a:pPr>
            <a:r>
              <a:rPr lang="en-US" sz="1600" b="1" spc="600" dirty="0">
                <a:solidFill>
                  <a:schemeClr val="bg1"/>
                </a:solidFill>
                <a:latin typeface="Montserrat" panose="00000500000000000000" pitchFamily="50" charset="-94"/>
              </a:rPr>
              <a:t>INSOMNIA</a:t>
            </a: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77475" y="6550955"/>
            <a:ext cx="1676400"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SEVEN</a:t>
            </a:r>
          </a:p>
        </p:txBody>
      </p:sp>
      <p:pic>
        <p:nvPicPr>
          <p:cNvPr id="4" name="Picture 3">
            <a:extLst>
              <a:ext uri="{FF2B5EF4-FFF2-40B4-BE49-F238E27FC236}">
                <a16:creationId xmlns:a16="http://schemas.microsoft.com/office/drawing/2014/main" id="{EBD11F6A-95E0-4AEC-BB70-C9C839439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03" y="293975"/>
            <a:ext cx="2018728" cy="1884146"/>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Primary Insomnia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047455"/>
          </a:xfrm>
          <a:prstGeom prst="rect">
            <a:avLst/>
          </a:prstGeom>
        </p:spPr>
        <p:txBody>
          <a:bodyPr wrap="square">
            <a:spAutoFit/>
          </a:bodyPr>
          <a:lstStyle/>
          <a:p>
            <a:pPr lvl="0">
              <a:lnSpc>
                <a:spcPct val="150000"/>
              </a:lnSpc>
              <a:spcBef>
                <a:spcPts val="1000"/>
              </a:spcBef>
            </a:pPr>
            <a:r>
              <a:rPr lang="en-US" sz="1400" dirty="0">
                <a:solidFill>
                  <a:prstClr val="black"/>
                </a:solidFill>
              </a:rPr>
              <a:t>Medical causes of insomnia include the following:</a:t>
            </a:r>
          </a:p>
          <a:p>
            <a:pPr marL="285750" lvl="0" indent="-285750">
              <a:lnSpc>
                <a:spcPct val="150000"/>
              </a:lnSpc>
              <a:spcBef>
                <a:spcPts val="1000"/>
              </a:spcBef>
              <a:buFont typeface="Arial" panose="020B0604020202020204" pitchFamily="34" charset="0"/>
              <a:buChar char="•"/>
            </a:pPr>
            <a:r>
              <a:rPr lang="en-US" sz="1400" dirty="0">
                <a:solidFill>
                  <a:prstClr val="black"/>
                </a:solidFill>
              </a:rPr>
              <a:t>Chronic pain, especially neuropathic pain</a:t>
            </a:r>
          </a:p>
          <a:p>
            <a:pPr marL="285750" lvl="0" indent="-285750">
              <a:lnSpc>
                <a:spcPct val="150000"/>
              </a:lnSpc>
              <a:spcBef>
                <a:spcPts val="1000"/>
              </a:spcBef>
              <a:buFont typeface="Arial" panose="020B0604020202020204" pitchFamily="34" charset="0"/>
              <a:buChar char="•"/>
            </a:pPr>
            <a:r>
              <a:rPr lang="en-US" sz="1400" dirty="0">
                <a:solidFill>
                  <a:prstClr val="black"/>
                </a:solidFill>
              </a:rPr>
              <a:t>Primary sleep disorders (i.e., sleep apnea, periodic limb movements, restless legs syndrome)</a:t>
            </a:r>
          </a:p>
          <a:p>
            <a:pPr marL="285750" lvl="0" indent="-285750">
              <a:lnSpc>
                <a:spcPct val="150000"/>
              </a:lnSpc>
              <a:spcBef>
                <a:spcPts val="1000"/>
              </a:spcBef>
              <a:buFont typeface="Arial" panose="020B0604020202020204" pitchFamily="34" charset="0"/>
              <a:buChar char="•"/>
            </a:pPr>
            <a:r>
              <a:rPr lang="en-US" sz="1400" dirty="0">
                <a:solidFill>
                  <a:prstClr val="black"/>
                </a:solidFill>
              </a:rPr>
              <a:t>Dyspnea from any cause</a:t>
            </a:r>
          </a:p>
          <a:p>
            <a:pPr marL="285750" lvl="0" indent="-285750">
              <a:lnSpc>
                <a:spcPct val="150000"/>
              </a:lnSpc>
              <a:spcBef>
                <a:spcPts val="1000"/>
              </a:spcBef>
              <a:buFont typeface="Arial" panose="020B0604020202020204" pitchFamily="34" charset="0"/>
              <a:buChar char="•"/>
            </a:pPr>
            <a:r>
              <a:rPr lang="en-US" sz="1400" dirty="0">
                <a:solidFill>
                  <a:prstClr val="black"/>
                </a:solidFill>
              </a:rPr>
              <a:t>Pregnancy</a:t>
            </a:r>
          </a:p>
          <a:p>
            <a:pPr marL="285750" lvl="0" indent="-285750">
              <a:lnSpc>
                <a:spcPct val="150000"/>
              </a:lnSpc>
              <a:spcBef>
                <a:spcPts val="1000"/>
              </a:spcBef>
              <a:buFont typeface="Arial" panose="020B0604020202020204" pitchFamily="34" charset="0"/>
              <a:buChar char="•"/>
            </a:pPr>
            <a:r>
              <a:rPr lang="en-US" sz="1400" dirty="0">
                <a:solidFill>
                  <a:prstClr val="black"/>
                </a:solidFill>
              </a:rPr>
              <a:t>Drug use or withdrawal (i.e., selective serotonin reuptake inhibitors, stimulants, antihistamines, caffeine, diet pills, herbal preparations containing ma huang, anticonvulsants, steroids)</a:t>
            </a:r>
          </a:p>
          <a:p>
            <a:pPr lvl="0">
              <a:lnSpc>
                <a:spcPct val="150000"/>
              </a:lnSpc>
              <a:spcBef>
                <a:spcPts val="1000"/>
              </a:spcBef>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not primary insomnia…</a:t>
            </a:r>
          </a:p>
        </p:txBody>
      </p:sp>
    </p:spTree>
    <p:extLst>
      <p:ext uri="{BB962C8B-B14F-4D97-AF65-F5344CB8AC3E}">
        <p14:creationId xmlns:p14="http://schemas.microsoft.com/office/powerpoint/2010/main" val="2599162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Primary Insomnia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401124"/>
          </a:xfrm>
          <a:prstGeom prst="rect">
            <a:avLst/>
          </a:prstGeom>
        </p:spPr>
        <p:txBody>
          <a:bodyPr wrap="square">
            <a:spAutoFit/>
          </a:bodyPr>
          <a:lstStyle/>
          <a:p>
            <a:pPr lvl="0">
              <a:lnSpc>
                <a:spcPct val="150000"/>
              </a:lnSpc>
              <a:spcBef>
                <a:spcPts val="1000"/>
              </a:spcBef>
            </a:pPr>
            <a:r>
              <a:rPr lang="en-US" sz="1400" dirty="0">
                <a:solidFill>
                  <a:prstClr val="black"/>
                </a:solidFill>
              </a:rPr>
              <a:t>Psychiatric and/or psychological causes of insomnia include the following:</a:t>
            </a:r>
          </a:p>
          <a:p>
            <a:pPr marL="285750" lvl="0" indent="-285750">
              <a:lnSpc>
                <a:spcPct val="150000"/>
              </a:lnSpc>
              <a:spcBef>
                <a:spcPts val="1000"/>
              </a:spcBef>
              <a:buFont typeface="Arial" panose="020B0604020202020204" pitchFamily="34" charset="0"/>
              <a:buChar char="•"/>
            </a:pPr>
            <a:r>
              <a:rPr lang="en-US" sz="1400" dirty="0">
                <a:solidFill>
                  <a:prstClr val="black"/>
                </a:solidFill>
              </a:rPr>
              <a:t>Anxiety disorders (i.e., generalized anxiety, panic attacks, obsessive-compulsive disorder)</a:t>
            </a:r>
          </a:p>
          <a:p>
            <a:pPr marL="285750" lvl="0" indent="-285750">
              <a:lnSpc>
                <a:spcPct val="150000"/>
              </a:lnSpc>
              <a:spcBef>
                <a:spcPts val="1000"/>
              </a:spcBef>
              <a:buFont typeface="Arial" panose="020B0604020202020204" pitchFamily="34" charset="0"/>
              <a:buChar char="•"/>
            </a:pPr>
            <a:r>
              <a:rPr lang="en-US" sz="1400" dirty="0">
                <a:solidFill>
                  <a:prstClr val="black"/>
                </a:solidFill>
              </a:rPr>
              <a:t>Substance abuse (i.e., alcohol or sedative/hypnotic withdrawal)</a:t>
            </a:r>
          </a:p>
          <a:p>
            <a:pPr marL="285750" lvl="0" indent="-285750">
              <a:lnSpc>
                <a:spcPct val="150000"/>
              </a:lnSpc>
              <a:spcBef>
                <a:spcPts val="1000"/>
              </a:spcBef>
              <a:buFont typeface="Arial" panose="020B0604020202020204" pitchFamily="34" charset="0"/>
              <a:buChar char="•"/>
            </a:pPr>
            <a:r>
              <a:rPr lang="en-US" sz="1400" dirty="0">
                <a:solidFill>
                  <a:prstClr val="black"/>
                </a:solidFill>
              </a:rPr>
              <a:t>Major life stressors and/or events</a:t>
            </a:r>
          </a:p>
          <a:p>
            <a:pPr marL="285750" lvl="0" indent="-285750">
              <a:lnSpc>
                <a:spcPct val="150000"/>
              </a:lnSpc>
              <a:spcBef>
                <a:spcPts val="1000"/>
              </a:spcBef>
              <a:buFont typeface="Arial" panose="020B0604020202020204" pitchFamily="34" charset="0"/>
              <a:buChar char="•"/>
            </a:pPr>
            <a:r>
              <a:rPr lang="en-US" sz="1400" dirty="0">
                <a:solidFill>
                  <a:prstClr val="black"/>
                </a:solidFill>
              </a:rPr>
              <a:t>Mood disorders (i.e., depression, mania)</a:t>
            </a:r>
          </a:p>
          <a:p>
            <a:pPr lvl="0">
              <a:lnSpc>
                <a:spcPct val="150000"/>
              </a:lnSpc>
              <a:spcBef>
                <a:spcPts val="1000"/>
              </a:spcBef>
            </a:pPr>
            <a:endParaRPr lang="en-US" sz="1400" dirty="0">
              <a:solidFill>
                <a:prstClr val="black"/>
              </a:solidFill>
            </a:endParaRPr>
          </a:p>
          <a:p>
            <a:pPr lvl="0">
              <a:lnSpc>
                <a:spcPct val="150000"/>
              </a:lnSpc>
              <a:spcBef>
                <a:spcPts val="1000"/>
              </a:spcBef>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not primary insomnia…</a:t>
            </a:r>
          </a:p>
        </p:txBody>
      </p:sp>
    </p:spTree>
    <p:extLst>
      <p:ext uri="{BB962C8B-B14F-4D97-AF65-F5344CB8AC3E}">
        <p14:creationId xmlns:p14="http://schemas.microsoft.com/office/powerpoint/2010/main" val="274864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Primary Insomnia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75147"/>
          </a:xfrm>
          <a:prstGeom prst="rect">
            <a:avLst/>
          </a:prstGeom>
        </p:spPr>
        <p:txBody>
          <a:bodyPr wrap="square">
            <a:spAutoFit/>
          </a:bodyPr>
          <a:lstStyle/>
          <a:p>
            <a:pPr lvl="0">
              <a:lnSpc>
                <a:spcPct val="150000"/>
              </a:lnSpc>
              <a:spcBef>
                <a:spcPts val="1000"/>
              </a:spcBef>
            </a:pPr>
            <a:r>
              <a:rPr lang="en-US" sz="1400" dirty="0">
                <a:solidFill>
                  <a:prstClr val="black"/>
                </a:solidFill>
              </a:rPr>
              <a:t>Environmental causes of insomnia include the following:</a:t>
            </a:r>
          </a:p>
          <a:p>
            <a:pPr marL="285750" lvl="0" indent="-285750">
              <a:lnSpc>
                <a:spcPct val="150000"/>
              </a:lnSpc>
              <a:spcBef>
                <a:spcPts val="1000"/>
              </a:spcBef>
              <a:buFont typeface="Arial" panose="020B0604020202020204" pitchFamily="34" charset="0"/>
              <a:buChar char="•"/>
            </a:pPr>
            <a:r>
              <a:rPr lang="en-US" sz="1400" dirty="0">
                <a:solidFill>
                  <a:prstClr val="black"/>
                </a:solidFill>
              </a:rPr>
              <a:t>Noise</a:t>
            </a:r>
          </a:p>
          <a:p>
            <a:pPr marL="285750" lvl="0" indent="-285750">
              <a:lnSpc>
                <a:spcPct val="150000"/>
              </a:lnSpc>
              <a:spcBef>
                <a:spcPts val="1000"/>
              </a:spcBef>
              <a:buFont typeface="Arial" panose="020B0604020202020204" pitchFamily="34" charset="0"/>
              <a:buChar char="•"/>
            </a:pPr>
            <a:r>
              <a:rPr lang="en-US" sz="1400" dirty="0">
                <a:solidFill>
                  <a:prstClr val="black"/>
                </a:solidFill>
              </a:rPr>
              <a:t>Jet lag or shift work</a:t>
            </a:r>
          </a:p>
          <a:p>
            <a:pPr marL="285750" lvl="0" indent="-285750">
              <a:lnSpc>
                <a:spcPct val="150000"/>
              </a:lnSpc>
              <a:spcBef>
                <a:spcPts val="1000"/>
              </a:spcBef>
              <a:buFont typeface="Arial" panose="020B0604020202020204" pitchFamily="34" charset="0"/>
              <a:buChar char="•"/>
            </a:pPr>
            <a:r>
              <a:rPr lang="en-US" sz="1400" dirty="0">
                <a:solidFill>
                  <a:prstClr val="black"/>
                </a:solidFill>
              </a:rPr>
              <a:t>Bedroom too hot or cold</a:t>
            </a:r>
          </a:p>
          <a:p>
            <a:pPr lvl="0">
              <a:lnSpc>
                <a:spcPct val="150000"/>
              </a:lnSpc>
              <a:spcBef>
                <a:spcPts val="1000"/>
              </a:spcBef>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not primary insomnia…</a:t>
            </a:r>
          </a:p>
        </p:txBody>
      </p:sp>
    </p:spTree>
    <p:extLst>
      <p:ext uri="{BB962C8B-B14F-4D97-AF65-F5344CB8AC3E}">
        <p14:creationId xmlns:p14="http://schemas.microsoft.com/office/powerpoint/2010/main" val="59945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Primary Insomnia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483471"/>
          </a:xfrm>
          <a:prstGeom prst="rect">
            <a:avLst/>
          </a:prstGeom>
        </p:spPr>
        <p:txBody>
          <a:bodyPr wrap="square">
            <a:spAutoFit/>
          </a:bodyPr>
          <a:lstStyle/>
          <a:p>
            <a:r>
              <a:rPr lang="en-US" sz="1400" dirty="0"/>
              <a:t>Symptoms of the following conditions can mimic those of primary insomnia:</a:t>
            </a:r>
          </a:p>
          <a:p>
            <a:endParaRPr lang="en-US" sz="1400" dirty="0"/>
          </a:p>
          <a:p>
            <a:pPr marL="285750" indent="-285750">
              <a:lnSpc>
                <a:spcPct val="150000"/>
              </a:lnSpc>
              <a:buFont typeface="Arial" panose="020B0604020202020204" pitchFamily="34" charset="0"/>
              <a:buChar char="•"/>
            </a:pPr>
            <a:r>
              <a:rPr lang="en-US" sz="1400" dirty="0"/>
              <a:t>Adjustment Disorders</a:t>
            </a:r>
          </a:p>
          <a:p>
            <a:pPr marL="285750" indent="-285750">
              <a:lnSpc>
                <a:spcPct val="150000"/>
              </a:lnSpc>
              <a:buFont typeface="Arial" panose="020B0604020202020204" pitchFamily="34" charset="0"/>
              <a:buChar char="•"/>
            </a:pPr>
            <a:r>
              <a:rPr lang="en-US" sz="1400" dirty="0"/>
              <a:t>Alcohol-Related Psychosis</a:t>
            </a:r>
          </a:p>
          <a:p>
            <a:pPr marL="285750" indent="-285750">
              <a:lnSpc>
                <a:spcPct val="150000"/>
              </a:lnSpc>
              <a:buFont typeface="Arial" panose="020B0604020202020204" pitchFamily="34" charset="0"/>
              <a:buChar char="•"/>
            </a:pPr>
            <a:r>
              <a:rPr lang="en-US" sz="1400" dirty="0"/>
              <a:t>Amphetamine Abuse</a:t>
            </a:r>
          </a:p>
          <a:p>
            <a:pPr marL="285750" indent="-285750">
              <a:lnSpc>
                <a:spcPct val="150000"/>
              </a:lnSpc>
              <a:buFont typeface="Arial" panose="020B0604020202020204" pitchFamily="34" charset="0"/>
              <a:buChar char="•"/>
            </a:pPr>
            <a:r>
              <a:rPr lang="en-US" sz="1400" dirty="0"/>
              <a:t>Anxiety Disorders</a:t>
            </a:r>
          </a:p>
          <a:p>
            <a:pPr marL="285750" indent="-285750">
              <a:lnSpc>
                <a:spcPct val="150000"/>
              </a:lnSpc>
              <a:buFont typeface="Arial" panose="020B0604020202020204" pitchFamily="34" charset="0"/>
              <a:buChar char="•"/>
            </a:pPr>
            <a:r>
              <a:rPr lang="en-US" sz="1400" dirty="0"/>
              <a:t>Apnea, Sleep</a:t>
            </a:r>
          </a:p>
          <a:p>
            <a:pPr marL="285750" indent="-285750">
              <a:lnSpc>
                <a:spcPct val="150000"/>
              </a:lnSpc>
              <a:buFont typeface="Arial" panose="020B0604020202020204" pitchFamily="34" charset="0"/>
              <a:buChar char="•"/>
            </a:pPr>
            <a:r>
              <a:rPr lang="en-US" sz="1400" dirty="0"/>
              <a:t>Bipolar Affective Disorder</a:t>
            </a:r>
          </a:p>
          <a:p>
            <a:pPr marL="285750" indent="-285750">
              <a:lnSpc>
                <a:spcPct val="150000"/>
              </a:lnSpc>
              <a:buFont typeface="Arial" panose="020B0604020202020204" pitchFamily="34" charset="0"/>
              <a:buChar char="•"/>
            </a:pPr>
            <a:r>
              <a:rPr lang="en-US" sz="1400" dirty="0"/>
              <a:t>Caffeine-Related Psychiatric Disorders</a:t>
            </a:r>
          </a:p>
          <a:p>
            <a:pPr marL="285750" indent="-285750">
              <a:lnSpc>
                <a:spcPct val="150000"/>
              </a:lnSpc>
              <a:buFont typeface="Arial" panose="020B0604020202020204" pitchFamily="34" charset="0"/>
              <a:buChar char="•"/>
            </a:pPr>
            <a:r>
              <a:rPr lang="en-US" sz="1400" dirty="0"/>
              <a:t>Circadian rhythm sleep disorder</a:t>
            </a:r>
          </a:p>
          <a:p>
            <a:pPr>
              <a:lnSpc>
                <a:spcPct val="150000"/>
              </a:lnSpc>
            </a:pPr>
            <a:endParaRPr lang="en-US" sz="1400" dirty="0"/>
          </a:p>
          <a:p>
            <a:pPr>
              <a:lnSpc>
                <a:spcPct val="150000"/>
              </a:lnSpc>
            </a:pPr>
            <a:r>
              <a:rPr lang="en-US" sz="1400" dirty="0"/>
              <a:t>Substance abuse can cause insomnia during the intoxication phase, during the sustained use phase, and during withdrawal.</a:t>
            </a:r>
          </a:p>
          <a:p>
            <a:pPr lvl="0">
              <a:lnSpc>
                <a:spcPct val="150000"/>
              </a:lnSpc>
              <a:spcBef>
                <a:spcPts val="1000"/>
              </a:spcBef>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ruling out primary insomnia…</a:t>
            </a:r>
          </a:p>
        </p:txBody>
      </p:sp>
      <p:sp>
        <p:nvSpPr>
          <p:cNvPr id="3" name="Rectangle 2">
            <a:extLst>
              <a:ext uri="{FF2B5EF4-FFF2-40B4-BE49-F238E27FC236}">
                <a16:creationId xmlns:a16="http://schemas.microsoft.com/office/drawing/2014/main" id="{E92D6A5F-8968-4BD9-8C46-D22F0FD2242E}"/>
              </a:ext>
            </a:extLst>
          </p:cNvPr>
          <p:cNvSpPr/>
          <p:nvPr/>
        </p:nvSpPr>
        <p:spPr>
          <a:xfrm>
            <a:off x="7392097" y="2835337"/>
            <a:ext cx="6096000" cy="2631682"/>
          </a:xfrm>
          <a:prstGeom prst="rect">
            <a:avLst/>
          </a:prstGeom>
        </p:spPr>
        <p:txBody>
          <a:bodyPr>
            <a:spAutoFit/>
          </a:bodyPr>
          <a:lstStyle/>
          <a:p>
            <a:pPr marL="285750" indent="-285750">
              <a:lnSpc>
                <a:spcPct val="150000"/>
              </a:lnSpc>
              <a:buFont typeface="Arial" panose="020B0604020202020204" pitchFamily="34" charset="0"/>
              <a:buChar char="•"/>
            </a:pPr>
            <a:r>
              <a:rPr lang="en-US" sz="1400" dirty="0"/>
              <a:t>Cocaine-Related Psychiatric Disorders</a:t>
            </a:r>
          </a:p>
          <a:p>
            <a:pPr marL="285750" indent="-285750">
              <a:lnSpc>
                <a:spcPct val="150000"/>
              </a:lnSpc>
              <a:buFont typeface="Arial" panose="020B0604020202020204" pitchFamily="34" charset="0"/>
              <a:buChar char="•"/>
            </a:pPr>
            <a:r>
              <a:rPr lang="en-US" sz="1400" dirty="0"/>
              <a:t>Depression</a:t>
            </a:r>
          </a:p>
          <a:p>
            <a:pPr marL="285750" indent="-285750">
              <a:lnSpc>
                <a:spcPct val="150000"/>
              </a:lnSpc>
              <a:buFont typeface="Arial" panose="020B0604020202020204" pitchFamily="34" charset="0"/>
              <a:buChar char="•"/>
            </a:pPr>
            <a:r>
              <a:rPr lang="en-US" sz="1400" dirty="0"/>
              <a:t>Hyperthyroidism</a:t>
            </a:r>
          </a:p>
          <a:p>
            <a:pPr marL="285750" indent="-285750">
              <a:lnSpc>
                <a:spcPct val="150000"/>
              </a:lnSpc>
              <a:buFont typeface="Arial" panose="020B0604020202020204" pitchFamily="34" charset="0"/>
              <a:buChar char="•"/>
            </a:pPr>
            <a:r>
              <a:rPr lang="en-US" sz="1400" dirty="0"/>
              <a:t>Obstructive Sleep Apnea-Hypopnea Syndrome</a:t>
            </a:r>
          </a:p>
          <a:p>
            <a:pPr marL="285750" indent="-285750">
              <a:lnSpc>
                <a:spcPct val="150000"/>
              </a:lnSpc>
              <a:buFont typeface="Arial" panose="020B0604020202020204" pitchFamily="34" charset="0"/>
              <a:buChar char="•"/>
            </a:pPr>
            <a:r>
              <a:rPr lang="en-US" sz="1400" dirty="0"/>
              <a:t>Parasomnias</a:t>
            </a:r>
          </a:p>
          <a:p>
            <a:pPr marL="285750" indent="-285750">
              <a:lnSpc>
                <a:spcPct val="150000"/>
              </a:lnSpc>
              <a:buFont typeface="Arial" panose="020B0604020202020204" pitchFamily="34" charset="0"/>
              <a:buChar char="•"/>
            </a:pPr>
            <a:r>
              <a:rPr lang="en-US" sz="1400" dirty="0"/>
              <a:t>Postpartum Depression</a:t>
            </a:r>
          </a:p>
          <a:p>
            <a:pPr marL="285750" indent="-285750">
              <a:lnSpc>
                <a:spcPct val="150000"/>
              </a:lnSpc>
              <a:buFont typeface="Arial" panose="020B0604020202020204" pitchFamily="34" charset="0"/>
              <a:buChar char="•"/>
            </a:pPr>
            <a:r>
              <a:rPr lang="en-US" sz="1400" dirty="0"/>
              <a:t>Posttraumatic Stress Disorder</a:t>
            </a:r>
          </a:p>
          <a:p>
            <a:pPr marL="285750" indent="-285750">
              <a:lnSpc>
                <a:spcPct val="150000"/>
              </a:lnSpc>
              <a:buFont typeface="Arial" panose="020B0604020202020204" pitchFamily="34" charset="0"/>
              <a:buChar char="•"/>
            </a:pPr>
            <a:r>
              <a:rPr lang="en-US" sz="1400" dirty="0"/>
              <a:t>Schizophrenia</a:t>
            </a:r>
          </a:p>
        </p:txBody>
      </p:sp>
    </p:spTree>
    <p:extLst>
      <p:ext uri="{BB962C8B-B14F-4D97-AF65-F5344CB8AC3E}">
        <p14:creationId xmlns:p14="http://schemas.microsoft.com/office/powerpoint/2010/main" val="296413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Primary Insomnia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919214"/>
          </a:xfrm>
          <a:prstGeom prst="rect">
            <a:avLst/>
          </a:prstGeom>
        </p:spPr>
        <p:txBody>
          <a:bodyPr wrap="square">
            <a:spAutoFit/>
          </a:bodyPr>
          <a:lstStyle/>
          <a:p>
            <a:pPr lvl="0">
              <a:lnSpc>
                <a:spcPct val="150000"/>
              </a:lnSpc>
              <a:spcBef>
                <a:spcPts val="1000"/>
              </a:spcBef>
            </a:pPr>
            <a:r>
              <a:rPr lang="en-US" sz="1400" dirty="0">
                <a:solidFill>
                  <a:prstClr val="black"/>
                </a:solidFill>
              </a:rPr>
              <a:t>Short Term Insomnia (Adjustment)</a:t>
            </a:r>
          </a:p>
          <a:p>
            <a:pPr marL="228600" lvl="0" indent="-228600">
              <a:lnSpc>
                <a:spcPct val="150000"/>
              </a:lnSpc>
              <a:spcBef>
                <a:spcPts val="500"/>
              </a:spcBef>
              <a:buFont typeface="Arial" panose="020B0604020202020204" pitchFamily="34" charset="0"/>
              <a:buChar char="•"/>
            </a:pPr>
            <a:r>
              <a:rPr lang="en-US" sz="1400" dirty="0">
                <a:solidFill>
                  <a:prstClr val="black"/>
                </a:solidFill>
              </a:rPr>
              <a:t>This is usually caused from an external issue</a:t>
            </a:r>
          </a:p>
          <a:p>
            <a:pPr marL="228600" lvl="0" indent="-228600">
              <a:lnSpc>
                <a:spcPct val="150000"/>
              </a:lnSpc>
              <a:spcBef>
                <a:spcPts val="500"/>
              </a:spcBef>
              <a:buFont typeface="Arial" panose="020B0604020202020204" pitchFamily="34" charset="0"/>
              <a:buChar char="•"/>
            </a:pPr>
            <a:r>
              <a:rPr lang="en-US" sz="1400" dirty="0">
                <a:solidFill>
                  <a:prstClr val="black"/>
                </a:solidFill>
              </a:rPr>
              <a:t>Lasts less than three weeks</a:t>
            </a:r>
          </a:p>
          <a:p>
            <a:pPr marL="228600" lvl="0" indent="-228600">
              <a:lnSpc>
                <a:spcPct val="150000"/>
              </a:lnSpc>
              <a:spcBef>
                <a:spcPts val="500"/>
              </a:spcBef>
              <a:buFont typeface="Arial" panose="020B0604020202020204" pitchFamily="34" charset="0"/>
              <a:buChar char="•"/>
            </a:pPr>
            <a:r>
              <a:rPr lang="en-US" sz="1400" dirty="0">
                <a:solidFill>
                  <a:prstClr val="black"/>
                </a:solidFill>
              </a:rPr>
              <a:t>There may be some sleep state misperception involved (Paradoxical Insomnia)</a:t>
            </a:r>
          </a:p>
          <a:p>
            <a:pPr lvl="0">
              <a:lnSpc>
                <a:spcPct val="150000"/>
              </a:lnSpc>
              <a:spcBef>
                <a:spcPts val="1000"/>
              </a:spcBef>
            </a:pPr>
            <a:r>
              <a:rPr lang="en-US" sz="1400" dirty="0">
                <a:solidFill>
                  <a:prstClr val="black"/>
                </a:solidFill>
              </a:rPr>
              <a:t>Long Term Insomnia (Psychosocial, Idiopathic)</a:t>
            </a:r>
          </a:p>
          <a:p>
            <a:pPr marL="228600" indent="-228600">
              <a:lnSpc>
                <a:spcPct val="150000"/>
              </a:lnSpc>
              <a:spcBef>
                <a:spcPts val="500"/>
              </a:spcBef>
              <a:buFont typeface="Arial" panose="020B0604020202020204" pitchFamily="34" charset="0"/>
              <a:buChar char="•"/>
            </a:pPr>
            <a:r>
              <a:rPr lang="en-US" sz="1400" dirty="0">
                <a:solidFill>
                  <a:prstClr val="black"/>
                </a:solidFill>
              </a:rPr>
              <a:t>Lasting longer thank 3 weeks</a:t>
            </a:r>
          </a:p>
          <a:p>
            <a:pPr marL="228600" indent="-228600">
              <a:lnSpc>
                <a:spcPct val="150000"/>
              </a:lnSpc>
              <a:spcBef>
                <a:spcPts val="500"/>
              </a:spcBef>
              <a:buFont typeface="Arial" panose="020B0604020202020204" pitchFamily="34" charset="0"/>
              <a:buChar char="•"/>
            </a:pPr>
            <a:r>
              <a:rPr lang="en-US" sz="1400" dirty="0">
                <a:solidFill>
                  <a:prstClr val="black"/>
                </a:solidFill>
              </a:rPr>
              <a:t>May or may not have had an external source start it</a:t>
            </a:r>
          </a:p>
          <a:p>
            <a:pPr marL="228600" indent="-228600">
              <a:lnSpc>
                <a:spcPct val="150000"/>
              </a:lnSpc>
              <a:spcBef>
                <a:spcPts val="500"/>
              </a:spcBef>
              <a:buFont typeface="Arial" panose="020B0604020202020204" pitchFamily="34" charset="0"/>
              <a:buChar char="•"/>
            </a:pPr>
            <a:r>
              <a:rPr lang="en-US" sz="1400" dirty="0">
                <a:solidFill>
                  <a:prstClr val="black"/>
                </a:solidFill>
              </a:rPr>
              <a:t>Racing thoughts</a:t>
            </a:r>
          </a:p>
          <a:p>
            <a:pPr marL="228600" indent="-228600">
              <a:lnSpc>
                <a:spcPct val="150000"/>
              </a:lnSpc>
              <a:spcBef>
                <a:spcPts val="500"/>
              </a:spcBef>
              <a:buFont typeface="Arial" panose="020B0604020202020204" pitchFamily="34" charset="0"/>
              <a:buChar char="•"/>
            </a:pPr>
            <a:r>
              <a:rPr lang="en-US" sz="1400" dirty="0">
                <a:solidFill>
                  <a:prstClr val="black"/>
                </a:solidFill>
              </a:rPr>
              <a:t>Light Sleeper</a:t>
            </a:r>
          </a:p>
          <a:p>
            <a:pPr marL="228600" indent="-228600">
              <a:lnSpc>
                <a:spcPct val="150000"/>
              </a:lnSpc>
              <a:spcBef>
                <a:spcPts val="500"/>
              </a:spcBef>
              <a:buFont typeface="Arial" panose="020B0604020202020204" pitchFamily="34" charset="0"/>
              <a:buChar char="•"/>
            </a:pPr>
            <a:r>
              <a:rPr lang="en-US" sz="1400" dirty="0">
                <a:solidFill>
                  <a:prstClr val="black"/>
                </a:solidFill>
              </a:rPr>
              <a:t>Paying attention to surroundings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short and long term insomnia</a:t>
            </a:r>
          </a:p>
        </p:txBody>
      </p:sp>
    </p:spTree>
    <p:extLst>
      <p:ext uri="{BB962C8B-B14F-4D97-AF65-F5344CB8AC3E}">
        <p14:creationId xmlns:p14="http://schemas.microsoft.com/office/powerpoint/2010/main" val="95441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3954" y="419804"/>
            <a:ext cx="318709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A</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2D7B12-3EAB-B349-A782-7F763AFDB8E3}"/>
              </a:ext>
            </a:extLst>
          </p:cNvPr>
          <p:cNvSpPr txBox="1"/>
          <p:nvPr/>
        </p:nvSpPr>
        <p:spPr>
          <a:xfrm>
            <a:off x="3498972" y="4059744"/>
            <a:ext cx="51055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three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AAAD1366-DC22-BC4D-AC1E-2CD967BDD517}"/>
              </a:ext>
            </a:extLst>
          </p:cNvPr>
          <p:cNvSpPr txBox="1"/>
          <p:nvPr/>
        </p:nvSpPr>
        <p:spPr>
          <a:xfrm>
            <a:off x="3746443" y="3278348"/>
            <a:ext cx="4610558"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TREATMENT</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AC0603CF-47A5-4319-9280-FA14C2EE6187}"/>
              </a:ext>
            </a:extLst>
          </p:cNvPr>
          <p:cNvSpPr>
            <a:spLocks noGrp="1"/>
          </p:cNvSpPr>
          <p:nvPr>
            <p:ph type="sldNum" sz="quarter" idx="12"/>
          </p:nvPr>
        </p:nvSpPr>
        <p:spPr/>
        <p:txBody>
          <a:bodyPr/>
          <a:lstStyle/>
          <a:p>
            <a:fld id="{893DE34F-861C-4A6A-B142-FB2440115817}" type="slidenum">
              <a:rPr lang="en-US" smtClean="0"/>
              <a:t>15</a:t>
            </a:fld>
            <a:endParaRPr lang="en-US" dirty="0"/>
          </a:p>
        </p:txBody>
      </p:sp>
    </p:spTree>
    <p:extLst>
      <p:ext uri="{BB962C8B-B14F-4D97-AF65-F5344CB8AC3E}">
        <p14:creationId xmlns:p14="http://schemas.microsoft.com/office/powerpoint/2010/main" val="15370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Treatment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682865" cy="707886"/>
          </a:xfrm>
          <a:prstGeom prst="rect">
            <a:avLst/>
          </a:prstGeom>
          <a:noFill/>
        </p:spPr>
        <p:txBody>
          <a:bodyPr wrap="square" rtlCol="0">
            <a:spAutoFit/>
          </a:bodyPr>
          <a:lstStyle/>
          <a:p>
            <a:r>
              <a:rPr lang="en-US" sz="4000" dirty="0">
                <a:solidFill>
                  <a:schemeClr val="bg1">
                    <a:lumMod val="75000"/>
                  </a:schemeClr>
                </a:solidFill>
              </a:rPr>
              <a:t>determine areas for change</a:t>
            </a:r>
          </a:p>
        </p:txBody>
      </p:sp>
      <p:sp>
        <p:nvSpPr>
          <p:cNvPr id="3" name="TextBox 2">
            <a:extLst>
              <a:ext uri="{FF2B5EF4-FFF2-40B4-BE49-F238E27FC236}">
                <a16:creationId xmlns:a16="http://schemas.microsoft.com/office/drawing/2014/main" id="{26910A10-3533-4252-9675-99F40B48DFB9}"/>
              </a:ext>
            </a:extLst>
          </p:cNvPr>
          <p:cNvSpPr txBox="1"/>
          <p:nvPr/>
        </p:nvSpPr>
        <p:spPr>
          <a:xfrm>
            <a:off x="3688302" y="2423174"/>
            <a:ext cx="7767355" cy="1015856"/>
          </a:xfrm>
          <a:prstGeom prst="rect">
            <a:avLst/>
          </a:prstGeom>
          <a:noFill/>
        </p:spPr>
        <p:txBody>
          <a:bodyPr wrap="square" rtlCol="0">
            <a:spAutoFit/>
          </a:bodyPr>
          <a:lstStyle/>
          <a:p>
            <a:pPr>
              <a:lnSpc>
                <a:spcPct val="150000"/>
              </a:lnSpc>
            </a:pPr>
            <a:r>
              <a:rPr lang="en-US" sz="1400" dirty="0"/>
              <a:t>Nonpharmacologic treatment consists mostly of education and cognitive-behavioral therapies.  The focus is sleep hygiene or the factors we think perpetuates insomnia.  Healthier sleep habits are important.</a:t>
            </a:r>
          </a:p>
        </p:txBody>
      </p:sp>
    </p:spTree>
    <p:extLst>
      <p:ext uri="{BB962C8B-B14F-4D97-AF65-F5344CB8AC3E}">
        <p14:creationId xmlns:p14="http://schemas.microsoft.com/office/powerpoint/2010/main" val="421992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Treatment</a:t>
            </a:r>
          </a:p>
        </p:txBody>
      </p:sp>
      <p:sp>
        <p:nvSpPr>
          <p:cNvPr id="9" name="Rectangle 8">
            <a:extLst>
              <a:ext uri="{FF2B5EF4-FFF2-40B4-BE49-F238E27FC236}">
                <a16:creationId xmlns:a16="http://schemas.microsoft.com/office/drawing/2014/main" id="{3DBA79B7-974F-4FA9-8459-D4B61F58642B}"/>
              </a:ext>
            </a:extLst>
          </p:cNvPr>
          <p:cNvSpPr/>
          <p:nvPr/>
        </p:nvSpPr>
        <p:spPr>
          <a:xfrm>
            <a:off x="3927433" y="2438400"/>
            <a:ext cx="7682865" cy="3394071"/>
          </a:xfrm>
          <a:prstGeom prst="rect">
            <a:avLst/>
          </a:prstGeom>
          <a:solidFill>
            <a:schemeClr val="bg1">
              <a:lumMod val="95000"/>
            </a:schemeClr>
          </a:solidFill>
        </p:spPr>
        <p:txBody>
          <a:bodyPr wrap="square">
            <a:spAutoFit/>
          </a:bodyPr>
          <a:lstStyle/>
          <a:p>
            <a:pPr marL="228600" lvl="0" indent="-228600">
              <a:lnSpc>
                <a:spcPts val="2100"/>
              </a:lnSpc>
              <a:spcBef>
                <a:spcPts val="1000"/>
              </a:spcBef>
              <a:buFont typeface="Arial" panose="020B0604020202020204" pitchFamily="34" charset="0"/>
              <a:buChar char="•"/>
            </a:pPr>
            <a:r>
              <a:rPr lang="en-US" sz="1400" dirty="0">
                <a:solidFill>
                  <a:schemeClr val="accent1"/>
                </a:solidFill>
              </a:rPr>
              <a:t>Sleep diary will help determine possible areas for change </a:t>
            </a:r>
          </a:p>
          <a:p>
            <a:pPr marL="228600" lvl="0" indent="-228600">
              <a:lnSpc>
                <a:spcPts val="2100"/>
              </a:lnSpc>
              <a:spcBef>
                <a:spcPts val="1000"/>
              </a:spcBef>
              <a:buFont typeface="Arial" panose="020B0604020202020204" pitchFamily="34" charset="0"/>
              <a:buChar char="•"/>
            </a:pPr>
            <a:r>
              <a:rPr lang="en-US" sz="1400" dirty="0">
                <a:solidFill>
                  <a:schemeClr val="accent1"/>
                </a:solidFill>
              </a:rPr>
              <a:t>Changing the associations with sleep and the bedroom with other problems</a:t>
            </a:r>
          </a:p>
          <a:p>
            <a:pPr marL="685800" lvl="1" indent="-228600">
              <a:lnSpc>
                <a:spcPts val="2100"/>
              </a:lnSpc>
              <a:buFont typeface="Arial" panose="020B0604020202020204" pitchFamily="34" charset="0"/>
              <a:buChar char="•"/>
            </a:pPr>
            <a:r>
              <a:rPr lang="en-US" sz="1400" dirty="0">
                <a:solidFill>
                  <a:schemeClr val="accent1"/>
                </a:solidFill>
              </a:rPr>
              <a:t>Remove work and clutter</a:t>
            </a:r>
          </a:p>
          <a:p>
            <a:pPr marL="685800" lvl="1" indent="-228600">
              <a:lnSpc>
                <a:spcPts val="2100"/>
              </a:lnSpc>
              <a:buFont typeface="Arial" panose="020B0604020202020204" pitchFamily="34" charset="0"/>
              <a:buChar char="•"/>
            </a:pPr>
            <a:r>
              <a:rPr lang="en-US" sz="1400" dirty="0">
                <a:solidFill>
                  <a:schemeClr val="accent1"/>
                </a:solidFill>
              </a:rPr>
              <a:t>Only go to bed when sleepy if unable to fall asleep within 20 minutes leave bed.  Do a relaxing activity such as reading and then return to bed</a:t>
            </a:r>
          </a:p>
          <a:p>
            <a:pPr marL="685800" lvl="1" indent="-228600">
              <a:lnSpc>
                <a:spcPts val="2100"/>
              </a:lnSpc>
              <a:buFont typeface="Arial" panose="020B0604020202020204" pitchFamily="34" charset="0"/>
              <a:buChar char="•"/>
            </a:pPr>
            <a:r>
              <a:rPr lang="en-US" sz="1400" dirty="0">
                <a:solidFill>
                  <a:schemeClr val="accent1"/>
                </a:solidFill>
              </a:rPr>
              <a:t>Avoid naps</a:t>
            </a:r>
          </a:p>
          <a:p>
            <a:pPr marL="228600" lvl="0" indent="-228600">
              <a:lnSpc>
                <a:spcPts val="2100"/>
              </a:lnSpc>
              <a:spcBef>
                <a:spcPts val="1000"/>
              </a:spcBef>
              <a:buFont typeface="Arial" panose="020B0604020202020204" pitchFamily="34" charset="0"/>
              <a:buChar char="•"/>
            </a:pPr>
            <a:r>
              <a:rPr lang="en-US" sz="1400" dirty="0">
                <a:solidFill>
                  <a:schemeClr val="accent1"/>
                </a:solidFill>
              </a:rPr>
              <a:t>Relaxation exercises</a:t>
            </a:r>
          </a:p>
          <a:p>
            <a:pPr marL="228600" lvl="0" indent="-228600">
              <a:lnSpc>
                <a:spcPts val="2100"/>
              </a:lnSpc>
              <a:spcBef>
                <a:spcPts val="1000"/>
              </a:spcBef>
              <a:buFont typeface="Arial" panose="020B0604020202020204" pitchFamily="34" charset="0"/>
              <a:buChar char="•"/>
            </a:pPr>
            <a:r>
              <a:rPr lang="en-US" sz="1400" dirty="0">
                <a:solidFill>
                  <a:schemeClr val="accent1"/>
                </a:solidFill>
              </a:rPr>
              <a:t>Strong sleep routine</a:t>
            </a:r>
          </a:p>
          <a:p>
            <a:pPr marL="228600" lvl="0" indent="-228600">
              <a:lnSpc>
                <a:spcPts val="2100"/>
              </a:lnSpc>
              <a:spcBef>
                <a:spcPts val="1000"/>
              </a:spcBef>
              <a:buFont typeface="Arial" panose="020B0604020202020204" pitchFamily="34" charset="0"/>
              <a:buChar char="•"/>
            </a:pPr>
            <a:r>
              <a:rPr lang="en-US" sz="1400" dirty="0">
                <a:solidFill>
                  <a:schemeClr val="accent1"/>
                </a:solidFill>
              </a:rPr>
              <a:t>Self talk reset</a:t>
            </a:r>
          </a:p>
          <a:p>
            <a:pPr marL="228600" lvl="0" indent="-228600">
              <a:lnSpc>
                <a:spcPts val="2100"/>
              </a:lnSpc>
              <a:spcBef>
                <a:spcPts val="1000"/>
              </a:spcBef>
              <a:buFont typeface="Arial" panose="020B0604020202020204" pitchFamily="34" charset="0"/>
              <a:buChar char="•"/>
            </a:pPr>
            <a:r>
              <a:rPr lang="en-US" sz="1400" dirty="0">
                <a:solidFill>
                  <a:schemeClr val="accent1"/>
                </a:solidFill>
              </a:rPr>
              <a:t>Sleep restriction (try last)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682865" cy="707886"/>
          </a:xfrm>
          <a:prstGeom prst="rect">
            <a:avLst/>
          </a:prstGeom>
          <a:noFill/>
        </p:spPr>
        <p:txBody>
          <a:bodyPr wrap="square" rtlCol="0">
            <a:spAutoFit/>
          </a:bodyPr>
          <a:lstStyle/>
          <a:p>
            <a:r>
              <a:rPr lang="en-US" sz="4000" dirty="0">
                <a:solidFill>
                  <a:schemeClr val="bg1">
                    <a:lumMod val="75000"/>
                  </a:schemeClr>
                </a:solidFill>
              </a:rPr>
              <a:t>determine areas for change</a:t>
            </a:r>
          </a:p>
        </p:txBody>
      </p:sp>
    </p:spTree>
    <p:extLst>
      <p:ext uri="{BB962C8B-B14F-4D97-AF65-F5344CB8AC3E}">
        <p14:creationId xmlns:p14="http://schemas.microsoft.com/office/powerpoint/2010/main" val="360887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Treatment</a:t>
            </a:r>
          </a:p>
        </p:txBody>
      </p:sp>
      <p:sp>
        <p:nvSpPr>
          <p:cNvPr id="9" name="Rectangle 8">
            <a:extLst>
              <a:ext uri="{FF2B5EF4-FFF2-40B4-BE49-F238E27FC236}">
                <a16:creationId xmlns:a16="http://schemas.microsoft.com/office/drawing/2014/main" id="{3DBA79B7-974F-4FA9-8459-D4B61F58642B}"/>
              </a:ext>
            </a:extLst>
          </p:cNvPr>
          <p:cNvSpPr/>
          <p:nvPr/>
        </p:nvSpPr>
        <p:spPr>
          <a:xfrm>
            <a:off x="3775709" y="2438400"/>
            <a:ext cx="7682865" cy="1932132"/>
          </a:xfrm>
          <a:prstGeom prst="rect">
            <a:avLst/>
          </a:prstGeom>
          <a:noFill/>
        </p:spPr>
        <p:txBody>
          <a:bodyPr wrap="square">
            <a:spAutoFit/>
          </a:bodyPr>
          <a:lstStyle/>
          <a:p>
            <a:pPr lvl="0">
              <a:lnSpc>
                <a:spcPts val="2100"/>
              </a:lnSpc>
              <a:spcBef>
                <a:spcPts val="1000"/>
              </a:spcBef>
            </a:pPr>
            <a:r>
              <a:rPr lang="en-US" sz="1400" b="1" i="1" dirty="0"/>
              <a:t>Sleep restriction therapy </a:t>
            </a:r>
            <a:r>
              <a:rPr lang="en-US" sz="1400" dirty="0"/>
              <a:t>involves limiting the amount of time you spend in bed to the actual amount of time you normally spend sleeping. </a:t>
            </a:r>
          </a:p>
          <a:p>
            <a:pPr lvl="0">
              <a:lnSpc>
                <a:spcPts val="2100"/>
              </a:lnSpc>
              <a:spcBef>
                <a:spcPts val="1000"/>
              </a:spcBef>
            </a:pPr>
            <a:r>
              <a:rPr lang="en-US" sz="1400" dirty="0"/>
              <a:t>This results in sleep deprivation, which accumulates and causes more rapid sleep onset on subsequent nights. As sleep improves you’re allowed to gradually increase time in bed by 15-30 minutes.</a:t>
            </a:r>
          </a:p>
          <a:p>
            <a:pPr lvl="0">
              <a:lnSpc>
                <a:spcPts val="2100"/>
              </a:lnSpc>
              <a:spcBef>
                <a:spcPts val="1000"/>
              </a:spcBef>
            </a:pPr>
            <a:r>
              <a:rPr lang="en-US" sz="1400" i="1" dirty="0"/>
              <a:t>You can see why this would be a last resort.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682865" cy="707886"/>
          </a:xfrm>
          <a:prstGeom prst="rect">
            <a:avLst/>
          </a:prstGeom>
          <a:noFill/>
        </p:spPr>
        <p:txBody>
          <a:bodyPr wrap="square" rtlCol="0">
            <a:spAutoFit/>
          </a:bodyPr>
          <a:lstStyle/>
          <a:p>
            <a:r>
              <a:rPr lang="en-US" sz="4000" dirty="0">
                <a:solidFill>
                  <a:schemeClr val="bg1">
                    <a:lumMod val="75000"/>
                  </a:schemeClr>
                </a:solidFill>
              </a:rPr>
              <a:t>determine areas for change</a:t>
            </a:r>
          </a:p>
        </p:txBody>
      </p:sp>
    </p:spTree>
    <p:extLst>
      <p:ext uri="{BB962C8B-B14F-4D97-AF65-F5344CB8AC3E}">
        <p14:creationId xmlns:p14="http://schemas.microsoft.com/office/powerpoint/2010/main" val="376258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3954" y="419804"/>
            <a:ext cx="318709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A</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5823B7-CBC9-E440-8121-964BE8A31C1B}"/>
              </a:ext>
            </a:extLst>
          </p:cNvPr>
          <p:cNvSpPr txBox="1"/>
          <p:nvPr/>
        </p:nvSpPr>
        <p:spPr>
          <a:xfrm>
            <a:off x="3805084" y="4005732"/>
            <a:ext cx="41911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four</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C3785156-056B-534A-ADD6-A9FD95763BC3}"/>
              </a:ext>
            </a:extLst>
          </p:cNvPr>
          <p:cNvSpPr txBox="1"/>
          <p:nvPr/>
        </p:nvSpPr>
        <p:spPr>
          <a:xfrm>
            <a:off x="3532443" y="3278348"/>
            <a:ext cx="5038560"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SLEEP DIARY</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A8C1CE87-2E85-40A3-A391-214C177B4D46}"/>
              </a:ext>
            </a:extLst>
          </p:cNvPr>
          <p:cNvSpPr>
            <a:spLocks noGrp="1"/>
          </p:cNvSpPr>
          <p:nvPr>
            <p:ph type="sldNum" sz="quarter" idx="12"/>
          </p:nvPr>
        </p:nvSpPr>
        <p:spPr/>
        <p:txBody>
          <a:bodyPr/>
          <a:lstStyle/>
          <a:p>
            <a:fld id="{893DE34F-861C-4A6A-B142-FB2440115817}" type="slidenum">
              <a:rPr lang="en-US" smtClean="0"/>
              <a:t>19</a:t>
            </a:fld>
            <a:endParaRPr lang="en-US" dirty="0"/>
          </a:p>
        </p:txBody>
      </p:sp>
    </p:spTree>
    <p:extLst>
      <p:ext uri="{BB962C8B-B14F-4D97-AF65-F5344CB8AC3E}">
        <p14:creationId xmlns:p14="http://schemas.microsoft.com/office/powerpoint/2010/main" val="172500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EA30ADF4-A69A-6540-9FAA-4D705EE441E9}"/>
              </a:ext>
            </a:extLst>
          </p:cNvPr>
          <p:cNvSpPr txBox="1">
            <a:spLocks noChangeArrowheads="1"/>
          </p:cNvSpPr>
          <p:nvPr/>
        </p:nvSpPr>
        <p:spPr bwMode="auto">
          <a:xfrm>
            <a:off x="3633627" y="2851919"/>
            <a:ext cx="4924746"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tr-TR" altLang="en-US" sz="6900" dirty="0">
                <a:solidFill>
                  <a:srgbClr val="12B0B5"/>
                </a:solidFill>
                <a:latin typeface="Montserrat" panose="02000505000000020004" pitchFamily="2" charset="0"/>
              </a:rPr>
              <a:t>INSOMNIA</a:t>
            </a:r>
          </a:p>
        </p:txBody>
      </p:sp>
      <p:sp>
        <p:nvSpPr>
          <p:cNvPr id="2" name="Slide Number Placeholder 1">
            <a:extLst>
              <a:ext uri="{FF2B5EF4-FFF2-40B4-BE49-F238E27FC236}">
                <a16:creationId xmlns:a16="http://schemas.microsoft.com/office/drawing/2014/main" id="{A7A4F684-2738-4311-B866-D5662D151CFE}"/>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7" name="Picture 6">
            <a:extLst>
              <a:ext uri="{FF2B5EF4-FFF2-40B4-BE49-F238E27FC236}">
                <a16:creationId xmlns:a16="http://schemas.microsoft.com/office/drawing/2014/main" id="{AC5AFA50-7029-479A-A362-82A41C90836A}"/>
              </a:ext>
            </a:extLst>
          </p:cNvPr>
          <p:cNvPicPr>
            <a:picLocks noChangeAspect="1"/>
          </p:cNvPicPr>
          <p:nvPr/>
        </p:nvPicPr>
        <p:blipFill>
          <a:blip r:embed="rId2"/>
          <a:stretch>
            <a:fillRect/>
          </a:stretch>
        </p:blipFill>
        <p:spPr>
          <a:xfrm>
            <a:off x="4602554" y="6473825"/>
            <a:ext cx="3171825" cy="24765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Sleep Diary</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982868"/>
          </a:xfrm>
          <a:prstGeom prst="rect">
            <a:avLst/>
          </a:prstGeom>
        </p:spPr>
        <p:txBody>
          <a:bodyPr wrap="square">
            <a:spAutoFit/>
          </a:bodyPr>
          <a:lstStyle/>
          <a:p>
            <a:pPr lvl="0">
              <a:lnSpc>
                <a:spcPts val="2100"/>
              </a:lnSpc>
              <a:spcBef>
                <a:spcPts val="1000"/>
              </a:spcBef>
            </a:pPr>
            <a:r>
              <a:rPr lang="en-US" sz="1400" dirty="0">
                <a:solidFill>
                  <a:prstClr val="black"/>
                </a:solidFill>
              </a:rPr>
              <a:t>Terms </a:t>
            </a:r>
          </a:p>
          <a:p>
            <a:pPr lvl="0">
              <a:spcBef>
                <a:spcPts val="1000"/>
              </a:spcBef>
            </a:pPr>
            <a:r>
              <a:rPr lang="en-US" sz="1400" dirty="0">
                <a:solidFill>
                  <a:schemeClr val="accent1"/>
                </a:solidFill>
              </a:rPr>
              <a:t>TST</a:t>
            </a:r>
          </a:p>
          <a:p>
            <a:pPr lvl="0">
              <a:spcBef>
                <a:spcPts val="1000"/>
              </a:spcBef>
            </a:pPr>
            <a:r>
              <a:rPr lang="en-US" sz="1400" dirty="0">
                <a:solidFill>
                  <a:prstClr val="black"/>
                </a:solidFill>
              </a:rPr>
              <a:t>____ total sleep time</a:t>
            </a:r>
            <a:br>
              <a:rPr lang="en-US" sz="1400" dirty="0">
                <a:solidFill>
                  <a:prstClr val="black"/>
                </a:solidFill>
              </a:rPr>
            </a:br>
            <a:endParaRPr lang="en-US" sz="1400" dirty="0">
              <a:solidFill>
                <a:prstClr val="black"/>
              </a:solidFill>
            </a:endParaRPr>
          </a:p>
          <a:p>
            <a:pPr lvl="0">
              <a:spcBef>
                <a:spcPts val="1000"/>
              </a:spcBef>
            </a:pPr>
            <a:r>
              <a:rPr lang="en-US" sz="1400" dirty="0">
                <a:solidFill>
                  <a:schemeClr val="accent1"/>
                </a:solidFill>
              </a:rPr>
              <a:t>TIB</a:t>
            </a:r>
          </a:p>
          <a:p>
            <a:pPr lvl="0">
              <a:spcBef>
                <a:spcPts val="1000"/>
              </a:spcBef>
            </a:pPr>
            <a:r>
              <a:rPr lang="en-US" sz="1400" dirty="0">
                <a:solidFill>
                  <a:prstClr val="black"/>
                </a:solidFill>
              </a:rPr>
              <a:t>_____total time in bed </a:t>
            </a:r>
          </a:p>
          <a:p>
            <a:pPr lvl="0">
              <a:spcBef>
                <a:spcPts val="1000"/>
              </a:spcBef>
            </a:pPr>
            <a:endParaRPr lang="en-US" sz="1400" dirty="0">
              <a:solidFill>
                <a:prstClr val="black"/>
              </a:solidFill>
            </a:endParaRPr>
          </a:p>
          <a:p>
            <a:pPr lvl="0">
              <a:spcBef>
                <a:spcPts val="1000"/>
              </a:spcBef>
            </a:pPr>
            <a:r>
              <a:rPr lang="en-US" sz="1400" dirty="0">
                <a:solidFill>
                  <a:schemeClr val="accent1"/>
                </a:solidFill>
              </a:rPr>
              <a:t>SE </a:t>
            </a:r>
          </a:p>
          <a:p>
            <a:pPr lvl="0">
              <a:spcBef>
                <a:spcPts val="1000"/>
              </a:spcBef>
            </a:pPr>
            <a:r>
              <a:rPr lang="en-US" sz="1400" dirty="0">
                <a:solidFill>
                  <a:prstClr val="black"/>
                </a:solidFill>
              </a:rPr>
              <a:t>___  sleep efficiency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determine sleep time </a:t>
            </a:r>
          </a:p>
        </p:txBody>
      </p:sp>
    </p:spTree>
    <p:extLst>
      <p:ext uri="{BB962C8B-B14F-4D97-AF65-F5344CB8AC3E}">
        <p14:creationId xmlns:p14="http://schemas.microsoft.com/office/powerpoint/2010/main" val="75691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Sleep Diary</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824124"/>
          </a:xfrm>
          <a:prstGeom prst="rect">
            <a:avLst/>
          </a:prstGeom>
        </p:spPr>
        <p:txBody>
          <a:bodyPr wrap="square">
            <a:spAutoFit/>
          </a:bodyPr>
          <a:lstStyle/>
          <a:p>
            <a:pPr lvl="0">
              <a:lnSpc>
                <a:spcPts val="2100"/>
              </a:lnSpc>
              <a:spcBef>
                <a:spcPts val="1000"/>
              </a:spcBef>
            </a:pPr>
            <a:r>
              <a:rPr lang="en-US" sz="1400" dirty="0">
                <a:solidFill>
                  <a:prstClr val="black"/>
                </a:solidFill>
              </a:rPr>
              <a:t>Instructions </a:t>
            </a:r>
          </a:p>
          <a:p>
            <a:pPr marL="228600" lvl="0" indent="-228600">
              <a:lnSpc>
                <a:spcPts val="2100"/>
              </a:lnSpc>
              <a:spcBef>
                <a:spcPts val="1000"/>
              </a:spcBef>
              <a:buFont typeface="Arial" panose="020B0604020202020204" pitchFamily="34" charset="0"/>
              <a:buChar char="•"/>
            </a:pPr>
            <a:r>
              <a:rPr lang="en-US" sz="1400" dirty="0">
                <a:solidFill>
                  <a:prstClr val="black"/>
                </a:solidFill>
              </a:rPr>
              <a:t>Maintain a sleep log and determine the mean total sleep time (TST) </a:t>
            </a:r>
            <a:br>
              <a:rPr lang="en-US" sz="1400" dirty="0">
                <a:solidFill>
                  <a:prstClr val="black"/>
                </a:solidFill>
              </a:rPr>
            </a:br>
            <a:r>
              <a:rPr lang="en-US" sz="1400" dirty="0">
                <a:solidFill>
                  <a:prstClr val="black"/>
                </a:solidFill>
              </a:rPr>
              <a:t>for the baseline period (e.g., 1-2 weeks)</a:t>
            </a:r>
          </a:p>
          <a:p>
            <a:pPr marL="228600" lvl="0" indent="-228600">
              <a:lnSpc>
                <a:spcPts val="2100"/>
              </a:lnSpc>
              <a:spcBef>
                <a:spcPts val="1000"/>
              </a:spcBef>
              <a:buFont typeface="Arial" panose="020B0604020202020204" pitchFamily="34" charset="0"/>
              <a:buChar char="•"/>
            </a:pPr>
            <a:r>
              <a:rPr lang="en-US" sz="1400" dirty="0">
                <a:solidFill>
                  <a:prstClr val="black"/>
                </a:solidFill>
              </a:rPr>
              <a:t>Set bedtime and wake-up times to approximate the mean TST </a:t>
            </a:r>
            <a:br>
              <a:rPr lang="en-US" sz="1400" dirty="0">
                <a:solidFill>
                  <a:prstClr val="black"/>
                </a:solidFill>
              </a:rPr>
            </a:br>
            <a:r>
              <a:rPr lang="en-US" sz="1400" dirty="0">
                <a:solidFill>
                  <a:prstClr val="black"/>
                </a:solidFill>
              </a:rPr>
              <a:t>to achieve a &gt;85% sleep efficiency (TST/TIB × 100%) over 7 days; the goal is </a:t>
            </a:r>
            <a:br>
              <a:rPr lang="en-US" sz="1400" dirty="0">
                <a:solidFill>
                  <a:prstClr val="black"/>
                </a:solidFill>
              </a:rPr>
            </a:br>
            <a:r>
              <a:rPr lang="en-US" sz="1400" dirty="0">
                <a:solidFill>
                  <a:prstClr val="black"/>
                </a:solidFill>
              </a:rPr>
              <a:t>for the total time in bed (TIB) (not &lt;5 hours) to approximate the TST.</a:t>
            </a:r>
          </a:p>
          <a:p>
            <a:pPr marL="228600" lvl="0" indent="-228600">
              <a:lnSpc>
                <a:spcPts val="2100"/>
              </a:lnSpc>
              <a:spcBef>
                <a:spcPts val="1000"/>
              </a:spcBef>
              <a:buFont typeface="Arial" panose="020B0604020202020204" pitchFamily="34" charset="0"/>
              <a:buChar char="•"/>
            </a:pPr>
            <a:r>
              <a:rPr lang="en-US" sz="1400" dirty="0">
                <a:solidFill>
                  <a:prstClr val="black"/>
                </a:solidFill>
              </a:rPr>
              <a:t> Make weekly adjustments: </a:t>
            </a:r>
          </a:p>
          <a:p>
            <a:pPr lvl="0">
              <a:lnSpc>
                <a:spcPts val="2100"/>
              </a:lnSpc>
              <a:spcBef>
                <a:spcPts val="1000"/>
              </a:spcBef>
            </a:pPr>
            <a:r>
              <a:rPr lang="en-US" sz="1400" dirty="0">
                <a:solidFill>
                  <a:prstClr val="black"/>
                </a:solidFill>
              </a:rPr>
              <a:t>	1) for sleep efficiency (TST/TIB × 100%) &gt;85% to 90% over 7 days, </a:t>
            </a:r>
            <a:br>
              <a:rPr lang="en-US" sz="1400" dirty="0">
                <a:solidFill>
                  <a:prstClr val="black"/>
                </a:solidFill>
              </a:rPr>
            </a:br>
            <a:r>
              <a:rPr lang="en-US" sz="1400" dirty="0">
                <a:solidFill>
                  <a:prstClr val="black"/>
                </a:solidFill>
              </a:rPr>
              <a:t>	TIB can be increased by 15-20 minutes;</a:t>
            </a:r>
          </a:p>
          <a:p>
            <a:pPr lvl="1">
              <a:lnSpc>
                <a:spcPts val="2100"/>
              </a:lnSpc>
              <a:spcBef>
                <a:spcPts val="1000"/>
              </a:spcBef>
            </a:pPr>
            <a:r>
              <a:rPr lang="en-US" sz="1400" dirty="0">
                <a:solidFill>
                  <a:prstClr val="black"/>
                </a:solidFill>
              </a:rPr>
              <a:t>	2) for SE &lt;80%, TIB can be further decreased by 15-20 minutes.</a:t>
            </a:r>
          </a:p>
          <a:p>
            <a:pPr marL="228600" lvl="0" indent="-228600">
              <a:lnSpc>
                <a:spcPts val="2100"/>
              </a:lnSpc>
              <a:spcBef>
                <a:spcPts val="1000"/>
              </a:spcBef>
              <a:buFont typeface="Arial" panose="020B0604020202020204" pitchFamily="34" charset="0"/>
              <a:buChar char="•"/>
            </a:pPr>
            <a:r>
              <a:rPr lang="en-US" sz="1400" dirty="0">
                <a:solidFill>
                  <a:prstClr val="black"/>
                </a:solidFill>
              </a:rPr>
              <a:t> Repeat TIB adjustment every 7 days.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determine sleep time </a:t>
            </a:r>
          </a:p>
        </p:txBody>
      </p:sp>
    </p:spTree>
    <p:extLst>
      <p:ext uri="{BB962C8B-B14F-4D97-AF65-F5344CB8AC3E}">
        <p14:creationId xmlns:p14="http://schemas.microsoft.com/office/powerpoint/2010/main" val="63476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3954" y="419804"/>
            <a:ext cx="318709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A</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DEAF769-61BA-D842-8C95-DB68D8A102D7}"/>
              </a:ext>
            </a:extLst>
          </p:cNvPr>
          <p:cNvSpPr txBox="1"/>
          <p:nvPr/>
        </p:nvSpPr>
        <p:spPr>
          <a:xfrm>
            <a:off x="4107255" y="461374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five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4D69C955-A26D-004D-BB83-AAC02A191A1A}"/>
              </a:ext>
            </a:extLst>
          </p:cNvPr>
          <p:cNvSpPr txBox="1"/>
          <p:nvPr/>
        </p:nvSpPr>
        <p:spPr>
          <a:xfrm>
            <a:off x="1064617" y="3015545"/>
            <a:ext cx="9974205"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INSOMNIA SECONDARY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SLEEP DISORDER</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B3AC2294-4A56-4073-8E03-DF94BB299BC4}"/>
              </a:ext>
            </a:extLst>
          </p:cNvPr>
          <p:cNvSpPr>
            <a:spLocks noGrp="1"/>
          </p:cNvSpPr>
          <p:nvPr>
            <p:ph type="sldNum" sz="quarter" idx="12"/>
          </p:nvPr>
        </p:nvSpPr>
        <p:spPr/>
        <p:txBody>
          <a:bodyPr/>
          <a:lstStyle/>
          <a:p>
            <a:fld id="{893DE34F-861C-4A6A-B142-FB2440115817}" type="slidenum">
              <a:rPr lang="en-US" smtClean="0"/>
              <a:t>22</a:t>
            </a:fld>
            <a:endParaRPr lang="en-US" dirty="0"/>
          </a:p>
        </p:txBody>
      </p:sp>
    </p:spTree>
    <p:extLst>
      <p:ext uri="{BB962C8B-B14F-4D97-AF65-F5344CB8AC3E}">
        <p14:creationId xmlns:p14="http://schemas.microsoft.com/office/powerpoint/2010/main" val="11846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883275" y="2799695"/>
            <a:ext cx="6397011" cy="1446550"/>
          </a:xfrm>
          <a:prstGeom prst="rect">
            <a:avLst/>
          </a:prstGeom>
          <a:noFill/>
        </p:spPr>
        <p:txBody>
          <a:bodyPr wrap="square" rtlCol="0">
            <a:spAutoFit/>
          </a:bodyPr>
          <a:lstStyle/>
          <a:p>
            <a:pPr algn="ctr"/>
            <a:r>
              <a:rPr lang="en-US" sz="4400" dirty="0">
                <a:solidFill>
                  <a:schemeClr val="accent1"/>
                </a:solidFill>
              </a:rPr>
              <a:t>Insomnia Secondary to Sleep Disorder</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641475"/>
          </a:xfrm>
          <a:prstGeom prst="rect">
            <a:avLst/>
          </a:prstGeom>
        </p:spPr>
        <p:txBody>
          <a:bodyPr wrap="square">
            <a:spAutoFit/>
          </a:bodyPr>
          <a:lstStyle/>
          <a:p>
            <a:pPr marL="228600" lvl="0" indent="-228600">
              <a:lnSpc>
                <a:spcPct val="200000"/>
              </a:lnSpc>
              <a:spcBef>
                <a:spcPts val="1000"/>
              </a:spcBef>
              <a:buFont typeface="Arial" panose="020B0604020202020204" pitchFamily="34" charset="0"/>
              <a:buChar char="•"/>
            </a:pPr>
            <a:r>
              <a:rPr lang="en-US" sz="1400" dirty="0">
                <a:solidFill>
                  <a:prstClr val="black"/>
                </a:solidFill>
              </a:rPr>
              <a:t>Even if the primary disorder is treated many people still have insomnia</a:t>
            </a:r>
          </a:p>
          <a:p>
            <a:pPr marL="228600" lvl="0" indent="-228600">
              <a:lnSpc>
                <a:spcPct val="200000"/>
              </a:lnSpc>
              <a:spcBef>
                <a:spcPts val="1000"/>
              </a:spcBef>
              <a:buFont typeface="Arial" panose="020B0604020202020204" pitchFamily="34" charset="0"/>
              <a:buChar char="•"/>
            </a:pPr>
            <a:r>
              <a:rPr lang="en-US" sz="1400" dirty="0">
                <a:solidFill>
                  <a:prstClr val="black"/>
                </a:solidFill>
              </a:rPr>
              <a:t>This is a learned behavior and will need to be treated</a:t>
            </a:r>
          </a:p>
          <a:p>
            <a:pPr marL="228600" lvl="0" indent="-228600">
              <a:lnSpc>
                <a:spcPct val="200000"/>
              </a:lnSpc>
              <a:spcBef>
                <a:spcPts val="1000"/>
              </a:spcBef>
              <a:buFont typeface="Arial" panose="020B0604020202020204" pitchFamily="34" charset="0"/>
              <a:buChar char="•"/>
            </a:pPr>
            <a:r>
              <a:rPr lang="en-US" sz="1400" dirty="0">
                <a:solidFill>
                  <a:prstClr val="black"/>
                </a:solidFill>
              </a:rPr>
              <a:t>Follow suggestions for long term insomnia</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learned behavior </a:t>
            </a:r>
          </a:p>
        </p:txBody>
      </p:sp>
    </p:spTree>
    <p:extLst>
      <p:ext uri="{BB962C8B-B14F-4D97-AF65-F5344CB8AC3E}">
        <p14:creationId xmlns:p14="http://schemas.microsoft.com/office/powerpoint/2010/main" val="370169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3954" y="419804"/>
            <a:ext cx="318709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A</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0ABB06-8230-6E43-AE52-E6BF8BB738C6}"/>
              </a:ext>
            </a:extLst>
          </p:cNvPr>
          <p:cNvSpPr txBox="1"/>
          <p:nvPr/>
        </p:nvSpPr>
        <p:spPr>
          <a:xfrm>
            <a:off x="4107263" y="4627889"/>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six</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B8973709-823C-E84E-A8AE-4A828F0D9D83}"/>
              </a:ext>
            </a:extLst>
          </p:cNvPr>
          <p:cNvSpPr txBox="1"/>
          <p:nvPr/>
        </p:nvSpPr>
        <p:spPr>
          <a:xfrm>
            <a:off x="1313090" y="3105854"/>
            <a:ext cx="9477274"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INSOMNIA SECONDAY TO</a:t>
            </a:r>
            <a:b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b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MEDICAL CONDITIONS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9A7740AE-B4E2-4501-998B-609808C3AE8D}"/>
              </a:ext>
            </a:extLst>
          </p:cNvPr>
          <p:cNvSpPr>
            <a:spLocks noGrp="1"/>
          </p:cNvSpPr>
          <p:nvPr>
            <p:ph type="sldNum" sz="quarter" idx="12"/>
          </p:nvPr>
        </p:nvSpPr>
        <p:spPr/>
        <p:txBody>
          <a:bodyPr/>
          <a:lstStyle/>
          <a:p>
            <a:fld id="{893DE34F-861C-4A6A-B142-FB2440115817}" type="slidenum">
              <a:rPr lang="en-US" smtClean="0"/>
              <a:t>24</a:t>
            </a:fld>
            <a:endParaRPr lang="en-US" dirty="0"/>
          </a:p>
        </p:txBody>
      </p:sp>
    </p:spTree>
    <p:extLst>
      <p:ext uri="{BB962C8B-B14F-4D97-AF65-F5344CB8AC3E}">
        <p14:creationId xmlns:p14="http://schemas.microsoft.com/office/powerpoint/2010/main" val="18233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2050267" y="2843939"/>
            <a:ext cx="6308522" cy="1446550"/>
          </a:xfrm>
          <a:prstGeom prst="rect">
            <a:avLst/>
          </a:prstGeom>
          <a:noFill/>
        </p:spPr>
        <p:txBody>
          <a:bodyPr wrap="square" rtlCol="0">
            <a:spAutoFit/>
          </a:bodyPr>
          <a:lstStyle/>
          <a:p>
            <a:pPr algn="ctr"/>
            <a:r>
              <a:rPr lang="en-US" sz="4400" dirty="0">
                <a:solidFill>
                  <a:schemeClr val="accent1"/>
                </a:solidFill>
              </a:rPr>
              <a:t>Insomnia Secondary To Medical Conditions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437305"/>
          </a:xfrm>
          <a:prstGeom prst="rect">
            <a:avLst/>
          </a:prstGeom>
        </p:spPr>
        <p:txBody>
          <a:bodyPr wrap="square">
            <a:spAutoFit/>
          </a:bodyPr>
          <a:lstStyle/>
          <a:p>
            <a:pPr lvl="0">
              <a:lnSpc>
                <a:spcPct val="150000"/>
              </a:lnSpc>
              <a:spcBef>
                <a:spcPts val="1000"/>
              </a:spcBef>
            </a:pPr>
            <a:r>
              <a:rPr lang="en-US" sz="1400" dirty="0">
                <a:solidFill>
                  <a:prstClr val="black"/>
                </a:solidFill>
              </a:rPr>
              <a:t>Many medical conditions, psychological conditions, medications, and environmental factors have the side effect of insomnia.  This is  side considered to be insomnia secondary to a condition.</a:t>
            </a:r>
          </a:p>
          <a:p>
            <a:pPr marL="228600" lvl="0" indent="-228600">
              <a:lnSpc>
                <a:spcPct val="150000"/>
              </a:lnSpc>
              <a:spcBef>
                <a:spcPts val="1000"/>
              </a:spcBef>
              <a:buFont typeface="Arial" panose="020B0604020202020204" pitchFamily="34" charset="0"/>
              <a:buChar char="•"/>
            </a:pPr>
            <a:r>
              <a:rPr lang="en-US" sz="1400" dirty="0">
                <a:solidFill>
                  <a:prstClr val="black"/>
                </a:solidFill>
              </a:rPr>
              <a:t>A sleep diary will help determine possible areas for change.</a:t>
            </a:r>
          </a:p>
          <a:p>
            <a:pPr marL="228600" lvl="0" indent="-228600">
              <a:lnSpc>
                <a:spcPct val="150000"/>
              </a:lnSpc>
              <a:spcBef>
                <a:spcPts val="1000"/>
              </a:spcBef>
              <a:buFont typeface="Arial" panose="020B0604020202020204" pitchFamily="34" charset="0"/>
              <a:buChar char="•"/>
            </a:pPr>
            <a:r>
              <a:rPr lang="en-US" sz="1400" dirty="0">
                <a:solidFill>
                  <a:prstClr val="black"/>
                </a:solidFill>
              </a:rPr>
              <a:t>Be aware of medication side effects and possible changes in timing of doses.  Ex. </a:t>
            </a:r>
            <a:r>
              <a:rPr lang="en-US" sz="1400" i="1" dirty="0">
                <a:solidFill>
                  <a:prstClr val="black"/>
                </a:solidFill>
              </a:rPr>
              <a:t>Lasix is given at night to help manage excessive water in people with heart conditions. The person then wakes up numerous times at night to go to the bathroom.  </a:t>
            </a:r>
          </a:p>
          <a:p>
            <a:pPr marL="228600" lvl="0" indent="-228600">
              <a:lnSpc>
                <a:spcPct val="150000"/>
              </a:lnSpc>
              <a:spcBef>
                <a:spcPts val="1000"/>
              </a:spcBef>
              <a:buFont typeface="Arial" panose="020B0604020202020204" pitchFamily="34" charset="0"/>
              <a:buChar char="•"/>
            </a:pPr>
            <a:r>
              <a:rPr lang="en-US" sz="1400" dirty="0">
                <a:solidFill>
                  <a:prstClr val="black"/>
                </a:solidFill>
              </a:rPr>
              <a:t>Alcohol can contribute to insomnia.  It may allow a person to fall asleep easily but as it is metabolized it causes disrupted sleep.  The second half of the night will be fragmented at best.</a:t>
            </a:r>
          </a:p>
          <a:p>
            <a:pPr marL="228600" lvl="0" indent="-228600">
              <a:lnSpc>
                <a:spcPct val="150000"/>
              </a:lnSpc>
              <a:spcBef>
                <a:spcPts val="1000"/>
              </a:spcBef>
              <a:buFont typeface="Arial" panose="020B0604020202020204" pitchFamily="34" charset="0"/>
              <a:buChar char="•"/>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side effect of insomnia</a:t>
            </a:r>
          </a:p>
        </p:txBody>
      </p:sp>
    </p:spTree>
    <p:extLst>
      <p:ext uri="{BB962C8B-B14F-4D97-AF65-F5344CB8AC3E}">
        <p14:creationId xmlns:p14="http://schemas.microsoft.com/office/powerpoint/2010/main" val="313277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3954" y="419804"/>
            <a:ext cx="318709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A</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F6ACD0-A587-EB43-93B7-D2565DC9F2A5}"/>
              </a:ext>
            </a:extLst>
          </p:cNvPr>
          <p:cNvSpPr txBox="1"/>
          <p:nvPr/>
        </p:nvSpPr>
        <p:spPr>
          <a:xfrm>
            <a:off x="3133137" y="4005732"/>
            <a:ext cx="5745392"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seven</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C6007022-0C4E-3141-AFD0-328A0F7E4F18}"/>
              </a:ext>
            </a:extLst>
          </p:cNvPr>
          <p:cNvSpPr txBox="1"/>
          <p:nvPr/>
        </p:nvSpPr>
        <p:spPr>
          <a:xfrm>
            <a:off x="2965781" y="3278348"/>
            <a:ext cx="6171882"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FINAL THOUGHT</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4EC0E004-6230-48CA-8B2C-9629A69E8CBE}"/>
              </a:ext>
            </a:extLst>
          </p:cNvPr>
          <p:cNvSpPr>
            <a:spLocks noGrp="1"/>
          </p:cNvSpPr>
          <p:nvPr>
            <p:ph type="sldNum" sz="quarter" idx="12"/>
          </p:nvPr>
        </p:nvSpPr>
        <p:spPr/>
        <p:txBody>
          <a:bodyPr/>
          <a:lstStyle/>
          <a:p>
            <a:fld id="{893DE34F-861C-4A6A-B142-FB2440115817}" type="slidenum">
              <a:rPr lang="en-US" smtClean="0"/>
              <a:t>26</a:t>
            </a:fld>
            <a:endParaRPr lang="en-US" dirty="0"/>
          </a:p>
        </p:txBody>
      </p:sp>
    </p:spTree>
    <p:extLst>
      <p:ext uri="{BB962C8B-B14F-4D97-AF65-F5344CB8AC3E}">
        <p14:creationId xmlns:p14="http://schemas.microsoft.com/office/powerpoint/2010/main" val="32244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Final Thought</a:t>
            </a:r>
          </a:p>
        </p:txBody>
      </p:sp>
      <p:sp>
        <p:nvSpPr>
          <p:cNvPr id="9" name="Rectangle 8">
            <a:extLst>
              <a:ext uri="{FF2B5EF4-FFF2-40B4-BE49-F238E27FC236}">
                <a16:creationId xmlns:a16="http://schemas.microsoft.com/office/drawing/2014/main" id="{3DBA79B7-974F-4FA9-8459-D4B61F58642B}"/>
              </a:ext>
            </a:extLst>
          </p:cNvPr>
          <p:cNvSpPr/>
          <p:nvPr/>
        </p:nvSpPr>
        <p:spPr>
          <a:xfrm>
            <a:off x="4143015" y="2442882"/>
            <a:ext cx="6591876" cy="2241832"/>
          </a:xfrm>
          <a:prstGeom prst="rect">
            <a:avLst/>
          </a:prstGeom>
          <a:solidFill>
            <a:schemeClr val="bg1">
              <a:lumMod val="95000"/>
            </a:schemeClr>
          </a:solidFill>
        </p:spPr>
        <p:txBody>
          <a:bodyPr wrap="square">
            <a:spAutoFit/>
          </a:bodyPr>
          <a:lstStyle/>
          <a:p>
            <a:pPr marL="228600" lvl="0" indent="-228600">
              <a:lnSpc>
                <a:spcPct val="150000"/>
              </a:lnSpc>
              <a:spcBef>
                <a:spcPts val="1000"/>
              </a:spcBef>
              <a:buFont typeface="Arial" panose="020B0604020202020204" pitchFamily="34" charset="0"/>
              <a:buChar char="•"/>
            </a:pPr>
            <a:r>
              <a:rPr lang="en-US" sz="1400" dirty="0">
                <a:solidFill>
                  <a:schemeClr val="accent1"/>
                </a:solidFill>
              </a:rPr>
              <a:t>Make only one change at a time.  You need to know what works successfully.</a:t>
            </a:r>
          </a:p>
          <a:p>
            <a:pPr marL="228600" lvl="0" indent="-228600">
              <a:lnSpc>
                <a:spcPct val="150000"/>
              </a:lnSpc>
              <a:spcBef>
                <a:spcPts val="1000"/>
              </a:spcBef>
              <a:buFont typeface="Arial" panose="020B0604020202020204" pitchFamily="34" charset="0"/>
              <a:buChar char="•"/>
            </a:pPr>
            <a:r>
              <a:rPr lang="en-US" sz="1400" dirty="0">
                <a:solidFill>
                  <a:schemeClr val="accent1"/>
                </a:solidFill>
              </a:rPr>
              <a:t>Always discuss changes you are making with a physician especially when changing medications or time you are taking it.</a:t>
            </a:r>
          </a:p>
          <a:p>
            <a:pPr marL="228600" lvl="0" indent="-228600">
              <a:lnSpc>
                <a:spcPct val="150000"/>
              </a:lnSpc>
              <a:spcBef>
                <a:spcPts val="1000"/>
              </a:spcBef>
              <a:buFont typeface="Arial" panose="020B0604020202020204" pitchFamily="34" charset="0"/>
              <a:buChar char="•"/>
            </a:pPr>
            <a:r>
              <a:rPr lang="en-US" sz="1400" dirty="0">
                <a:solidFill>
                  <a:schemeClr val="accent1"/>
                </a:solidFill>
              </a:rPr>
              <a:t>You are the one in control so you should continue to keep a sleep log to be able to evaluate how each change has helped.</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you are the one in control</a:t>
            </a:r>
          </a:p>
        </p:txBody>
      </p:sp>
    </p:spTree>
    <p:extLst>
      <p:ext uri="{BB962C8B-B14F-4D97-AF65-F5344CB8AC3E}">
        <p14:creationId xmlns:p14="http://schemas.microsoft.com/office/powerpoint/2010/main" val="654572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a:extLst>
              <a:ext uri="{FF2B5EF4-FFF2-40B4-BE49-F238E27FC236}">
                <a16:creationId xmlns:a16="http://schemas.microsoft.com/office/drawing/2014/main" id="{FF706962-2E14-B147-8A24-E4B907A8F7EB}"/>
              </a:ext>
            </a:extLst>
          </p:cNvPr>
          <p:cNvSpPr txBox="1">
            <a:spLocks noChangeArrowheads="1"/>
          </p:cNvSpPr>
          <p:nvPr/>
        </p:nvSpPr>
        <p:spPr bwMode="auto">
          <a:xfrm>
            <a:off x="3006474" y="1955007"/>
            <a:ext cx="61766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44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4400" dirty="0">
                <a:solidFill>
                  <a:schemeClr val="accent1"/>
                </a:solidFill>
                <a:latin typeface="Montserrat" panose="02000505000000020004" pitchFamily="2" charset="0"/>
              </a:rPr>
              <a:t>For The Next Module</a:t>
            </a:r>
            <a:endParaRPr lang="tr-TR" altLang="en-US" sz="44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A011E7CC-FBA3-46B9-8CB9-5B412ECA851E}"/>
              </a:ext>
            </a:extLst>
          </p:cNvPr>
          <p:cNvSpPr>
            <a:spLocks noGrp="1"/>
          </p:cNvSpPr>
          <p:nvPr>
            <p:ph type="sldNum" sz="quarter" idx="10"/>
          </p:nvPr>
        </p:nvSpPr>
        <p:spPr/>
        <p:txBody>
          <a:bodyPr/>
          <a:lstStyle/>
          <a:p>
            <a:pPr>
              <a:defRPr/>
            </a:pPr>
            <a:fld id="{5EE37673-3C83-422C-BC29-BBCE9CD0513B}" type="slidenum">
              <a:rPr lang="en-US" smtClean="0"/>
              <a:pPr>
                <a:defRPr/>
              </a:pPr>
              <a:t>28</a:t>
            </a:fld>
            <a:endParaRPr lang="en-US" dirty="0"/>
          </a:p>
        </p:txBody>
      </p:sp>
      <p:pic>
        <p:nvPicPr>
          <p:cNvPr id="5" name="Picture 4">
            <a:extLst>
              <a:ext uri="{FF2B5EF4-FFF2-40B4-BE49-F238E27FC236}">
                <a16:creationId xmlns:a16="http://schemas.microsoft.com/office/drawing/2014/main" id="{E8B97779-A786-4381-8652-6ECEE223C91E}"/>
              </a:ext>
            </a:extLst>
          </p:cNvPr>
          <p:cNvPicPr>
            <a:picLocks noChangeAspect="1"/>
          </p:cNvPicPr>
          <p:nvPr/>
        </p:nvPicPr>
        <p:blipFill>
          <a:blip r:embed="rId2"/>
          <a:stretch>
            <a:fillRect/>
          </a:stretch>
        </p:blipFill>
        <p:spPr>
          <a:xfrm>
            <a:off x="4335426" y="6570545"/>
            <a:ext cx="3171825" cy="247650"/>
          </a:xfrm>
          <a:prstGeom prst="rect">
            <a:avLst/>
          </a:prstGeom>
        </p:spPr>
      </p:pic>
    </p:spTree>
    <p:extLst>
      <p:ext uri="{BB962C8B-B14F-4D97-AF65-F5344CB8AC3E}">
        <p14:creationId xmlns:p14="http://schemas.microsoft.com/office/powerpoint/2010/main" val="105710481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4083753578"/>
              </p:ext>
            </p:extLst>
          </p:nvPr>
        </p:nvGraphicFramePr>
        <p:xfrm>
          <a:off x="4064000" y="2657467"/>
          <a:ext cx="4892275" cy="2999232"/>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4904">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There Is Always New Research</a:t>
                      </a:r>
                    </a:p>
                  </a:txBody>
                  <a:tcPr anchor="ctr"/>
                </a:tc>
                <a:extLst>
                  <a:ext uri="{0D108BD9-81ED-4DB2-BD59-A6C34878D82A}">
                    <a16:rowId xmlns:a16="http://schemas.microsoft.com/office/drawing/2014/main" val="2109158794"/>
                  </a:ext>
                </a:extLst>
              </a:tr>
              <a:tr h="374904">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Primary Insomnia</a:t>
                      </a:r>
                    </a:p>
                  </a:txBody>
                  <a:tcPr anchor="ctr"/>
                </a:tc>
                <a:extLst>
                  <a:ext uri="{0D108BD9-81ED-4DB2-BD59-A6C34878D82A}">
                    <a16:rowId xmlns:a16="http://schemas.microsoft.com/office/drawing/2014/main" val="1845386627"/>
                  </a:ext>
                </a:extLst>
              </a:tr>
              <a:tr h="374904">
                <a:tc>
                  <a:txBody>
                    <a:bodyPr/>
                    <a:lstStyle/>
                    <a:p>
                      <a:r>
                        <a:rPr lang="en-US" dirty="0">
                          <a:solidFill>
                            <a:schemeClr val="tx2">
                              <a:lumMod val="40000"/>
                              <a:lumOff val="60000"/>
                            </a:schemeClr>
                          </a:solidFill>
                          <a:latin typeface="Montserrat" panose="02000505000000020004" pitchFamily="2" charset="0"/>
                        </a:rPr>
                        <a:t>8</a:t>
                      </a:r>
                    </a:p>
                  </a:txBody>
                  <a:tcPr/>
                </a:tc>
                <a:tc>
                  <a:txBody>
                    <a:bodyPr/>
                    <a:lstStyle/>
                    <a:p>
                      <a:r>
                        <a:rPr lang="en-US" sz="1400" dirty="0"/>
                        <a:t>Treatment</a:t>
                      </a:r>
                    </a:p>
                  </a:txBody>
                  <a:tcPr anchor="ctr"/>
                </a:tc>
                <a:extLst>
                  <a:ext uri="{0D108BD9-81ED-4DB2-BD59-A6C34878D82A}">
                    <a16:rowId xmlns:a16="http://schemas.microsoft.com/office/drawing/2014/main" val="496688315"/>
                  </a:ext>
                </a:extLst>
              </a:tr>
              <a:tr h="374904">
                <a:tc>
                  <a:txBody>
                    <a:bodyPr/>
                    <a:lstStyle/>
                    <a:p>
                      <a:r>
                        <a:rPr lang="en-US" dirty="0">
                          <a:solidFill>
                            <a:schemeClr val="tx2">
                              <a:lumMod val="40000"/>
                              <a:lumOff val="60000"/>
                            </a:schemeClr>
                          </a:solidFill>
                          <a:latin typeface="Montserrat" panose="02000505000000020004" pitchFamily="2" charset="0"/>
                        </a:rPr>
                        <a:t>10</a:t>
                      </a:r>
                    </a:p>
                  </a:txBody>
                  <a:tcPr/>
                </a:tc>
                <a:tc>
                  <a:txBody>
                    <a:bodyPr/>
                    <a:lstStyle/>
                    <a:p>
                      <a:r>
                        <a:rPr lang="en-US" sz="1400" dirty="0"/>
                        <a:t>Sleep Diary</a:t>
                      </a:r>
                    </a:p>
                  </a:txBody>
                  <a:tcPr anchor="ctr"/>
                </a:tc>
                <a:extLst>
                  <a:ext uri="{0D108BD9-81ED-4DB2-BD59-A6C34878D82A}">
                    <a16:rowId xmlns:a16="http://schemas.microsoft.com/office/drawing/2014/main" val="3065012163"/>
                  </a:ext>
                </a:extLst>
              </a:tr>
              <a:tr h="374904">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Insomnia Secondary to Sleep Disorder</a:t>
                      </a:r>
                    </a:p>
                  </a:txBody>
                  <a:tcPr anchor="ctr"/>
                </a:tc>
                <a:extLst>
                  <a:ext uri="{0D108BD9-81ED-4DB2-BD59-A6C34878D82A}">
                    <a16:rowId xmlns:a16="http://schemas.microsoft.com/office/drawing/2014/main" val="2590519340"/>
                  </a:ext>
                </a:extLst>
              </a:tr>
              <a:tr h="374904">
                <a:tc>
                  <a:txBody>
                    <a:bodyPr/>
                    <a:lstStyle/>
                    <a:p>
                      <a:r>
                        <a:rPr lang="en-US" dirty="0">
                          <a:solidFill>
                            <a:schemeClr val="tx2">
                              <a:lumMod val="40000"/>
                              <a:lumOff val="60000"/>
                            </a:schemeClr>
                          </a:solidFill>
                          <a:latin typeface="Montserrat" panose="02000505000000020004" pitchFamily="2" charset="0"/>
                        </a:rPr>
                        <a:t>14</a:t>
                      </a:r>
                    </a:p>
                  </a:txBody>
                  <a:tcPr/>
                </a:tc>
                <a:tc>
                  <a:txBody>
                    <a:bodyPr/>
                    <a:lstStyle/>
                    <a:p>
                      <a:r>
                        <a:rPr lang="en-US" sz="1400" dirty="0"/>
                        <a:t>Insomnia Secondary To Medical Conditions</a:t>
                      </a:r>
                    </a:p>
                  </a:txBody>
                  <a:tcPr anchor="ctr"/>
                </a:tc>
                <a:extLst>
                  <a:ext uri="{0D108BD9-81ED-4DB2-BD59-A6C34878D82A}">
                    <a16:rowId xmlns:a16="http://schemas.microsoft.com/office/drawing/2014/main" val="10005"/>
                  </a:ext>
                </a:extLst>
              </a:tr>
              <a:tr h="374904">
                <a:tc>
                  <a:txBody>
                    <a:bodyPr/>
                    <a:lstStyle/>
                    <a:p>
                      <a:r>
                        <a:rPr lang="en-US" dirty="0">
                          <a:solidFill>
                            <a:schemeClr val="tx2">
                              <a:lumMod val="40000"/>
                              <a:lumOff val="60000"/>
                            </a:schemeClr>
                          </a:solidFill>
                          <a:latin typeface="Montserrat" panose="02000505000000020004" pitchFamily="2" charset="0"/>
                        </a:rPr>
                        <a:t>16</a:t>
                      </a:r>
                    </a:p>
                  </a:txBody>
                  <a:tcPr/>
                </a:tc>
                <a:tc>
                  <a:txBody>
                    <a:bodyPr/>
                    <a:lstStyle/>
                    <a:p>
                      <a:r>
                        <a:rPr lang="en-US" sz="1400" dirty="0"/>
                        <a:t>Final Thought</a:t>
                      </a:r>
                    </a:p>
                  </a:txBody>
                  <a:tcPr anchor="ctr"/>
                </a:tc>
                <a:extLst>
                  <a:ext uri="{0D108BD9-81ED-4DB2-BD59-A6C34878D82A}">
                    <a16:rowId xmlns:a16="http://schemas.microsoft.com/office/drawing/2014/main" val="3237095978"/>
                  </a:ext>
                </a:extLst>
              </a:tr>
              <a:tr h="374904">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sz="1400" dirty="0"/>
                    </a:p>
                  </a:txBody>
                  <a:tcPr anchor="ctr"/>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A0419672-C2F6-480F-988E-F52BB960D157}"/>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3954" y="419804"/>
            <a:ext cx="318709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A</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CE7765B-CD8F-694C-9E05-D61E85462431}"/>
              </a:ext>
            </a:extLst>
          </p:cNvPr>
          <p:cNvSpPr txBox="1"/>
          <p:nvPr/>
        </p:nvSpPr>
        <p:spPr>
          <a:xfrm>
            <a:off x="4151536" y="481810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2" name="TextBox 11">
            <a:extLst>
              <a:ext uri="{FF2B5EF4-FFF2-40B4-BE49-F238E27FC236}">
                <a16:creationId xmlns:a16="http://schemas.microsoft.com/office/drawing/2014/main" id="{13E817A5-DDE9-EC44-AEED-529EDF903C28}"/>
              </a:ext>
            </a:extLst>
          </p:cNvPr>
          <p:cNvSpPr txBox="1"/>
          <p:nvPr/>
        </p:nvSpPr>
        <p:spPr>
          <a:xfrm>
            <a:off x="2608081" y="3167192"/>
            <a:ext cx="6958956"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THERE IS ALWAYS</a:t>
            </a:r>
            <a:b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b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NEW RESEARCH</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EFFF53A7-7E06-45D9-92EE-DA445D458550}"/>
              </a:ext>
            </a:extLst>
          </p:cNvPr>
          <p:cNvSpPr>
            <a:spLocks noGrp="1"/>
          </p:cNvSpPr>
          <p:nvPr>
            <p:ph type="sldNum" sz="quarter" idx="12"/>
          </p:nvPr>
        </p:nvSpPr>
        <p:spPr/>
        <p:txBody>
          <a:bodyPr/>
          <a:lstStyle/>
          <a:p>
            <a:fld id="{893DE34F-861C-4A6A-B142-FB2440115817}" type="slidenum">
              <a:rPr lang="en-US" smtClean="0"/>
              <a:t>4</a:t>
            </a:fld>
            <a:endParaRPr lang="en-US" dirty="0"/>
          </a:p>
        </p:txBody>
      </p:sp>
    </p:spTree>
    <p:extLst>
      <p:ext uri="{BB962C8B-B14F-4D97-AF65-F5344CB8AC3E}">
        <p14:creationId xmlns:p14="http://schemas.microsoft.com/office/powerpoint/2010/main" val="11337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131254" y="2705725"/>
            <a:ext cx="4892972" cy="1446550"/>
          </a:xfrm>
          <a:prstGeom prst="rect">
            <a:avLst/>
          </a:prstGeom>
          <a:noFill/>
        </p:spPr>
        <p:txBody>
          <a:bodyPr wrap="square" rtlCol="0">
            <a:spAutoFit/>
          </a:bodyPr>
          <a:lstStyle/>
          <a:p>
            <a:pPr algn="ctr"/>
            <a:r>
              <a:rPr lang="en-US" sz="4400" dirty="0">
                <a:solidFill>
                  <a:schemeClr val="accent1"/>
                </a:solidFill>
              </a:rPr>
              <a:t>There Is Always New Research</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031873"/>
          </a:xfrm>
          <a:prstGeom prst="rect">
            <a:avLst/>
          </a:prstGeom>
        </p:spPr>
        <p:txBody>
          <a:bodyPr wrap="square">
            <a:spAutoFit/>
          </a:bodyPr>
          <a:lstStyle/>
          <a:p>
            <a:pPr lvl="0">
              <a:lnSpc>
                <a:spcPct val="150000"/>
              </a:lnSpc>
              <a:spcBef>
                <a:spcPts val="1000"/>
              </a:spcBef>
            </a:pPr>
            <a:r>
              <a:rPr lang="en-US" sz="1400" dirty="0">
                <a:solidFill>
                  <a:prstClr val="black"/>
                </a:solidFill>
              </a:rPr>
              <a:t>There are new ways of classifying insomnia but the fact is there are three basic types </a:t>
            </a:r>
            <a:br>
              <a:rPr lang="en-US" sz="1400" dirty="0">
                <a:solidFill>
                  <a:prstClr val="black"/>
                </a:solidFill>
              </a:rPr>
            </a:br>
            <a:r>
              <a:rPr lang="en-US" sz="1400" dirty="0">
                <a:solidFill>
                  <a:prstClr val="black"/>
                </a:solidFill>
              </a:rPr>
              <a:t>in regards to treatment.</a:t>
            </a:r>
          </a:p>
          <a:p>
            <a:pPr marL="228600" indent="-228600">
              <a:lnSpc>
                <a:spcPct val="150000"/>
              </a:lnSpc>
              <a:spcBef>
                <a:spcPts val="1000"/>
              </a:spcBef>
              <a:buFont typeface="Arial" panose="020B0604020202020204" pitchFamily="34" charset="0"/>
              <a:buChar char="•"/>
            </a:pPr>
            <a:r>
              <a:rPr lang="en-US" sz="1400" dirty="0">
                <a:solidFill>
                  <a:prstClr val="black"/>
                </a:solidFill>
              </a:rPr>
              <a:t>Primary Insomnia</a:t>
            </a:r>
          </a:p>
          <a:p>
            <a:pPr marL="685800" lvl="1" indent="-228600">
              <a:lnSpc>
                <a:spcPct val="150000"/>
              </a:lnSpc>
              <a:buFont typeface="Arial" panose="020B0604020202020204" pitchFamily="34" charset="0"/>
              <a:buChar char="•"/>
            </a:pPr>
            <a:r>
              <a:rPr lang="en-US" sz="1400" dirty="0">
                <a:solidFill>
                  <a:prstClr val="black"/>
                </a:solidFill>
              </a:rPr>
              <a:t>Short term</a:t>
            </a:r>
          </a:p>
          <a:p>
            <a:pPr marL="685800" lvl="1" indent="-228600">
              <a:lnSpc>
                <a:spcPct val="150000"/>
              </a:lnSpc>
              <a:buFont typeface="Arial" panose="020B0604020202020204" pitchFamily="34" charset="0"/>
              <a:buChar char="•"/>
            </a:pPr>
            <a:r>
              <a:rPr lang="en-US" sz="1400" dirty="0">
                <a:solidFill>
                  <a:prstClr val="black"/>
                </a:solidFill>
              </a:rPr>
              <a:t>Long Term</a:t>
            </a:r>
          </a:p>
          <a:p>
            <a:pPr marL="228600" indent="-228600">
              <a:lnSpc>
                <a:spcPct val="150000"/>
              </a:lnSpc>
              <a:spcBef>
                <a:spcPts val="1000"/>
              </a:spcBef>
              <a:buFont typeface="Arial" panose="020B0604020202020204" pitchFamily="34" charset="0"/>
              <a:buChar char="•"/>
            </a:pPr>
            <a:r>
              <a:rPr lang="en-US" sz="1400" dirty="0">
                <a:solidFill>
                  <a:prstClr val="black"/>
                </a:solidFill>
              </a:rPr>
              <a:t>Insomnia associated with another sleep disorder</a:t>
            </a:r>
          </a:p>
          <a:p>
            <a:pPr marL="685800" lvl="1" indent="-228600">
              <a:lnSpc>
                <a:spcPct val="150000"/>
              </a:lnSpc>
              <a:buFont typeface="Arial" panose="020B0604020202020204" pitchFamily="34" charset="0"/>
              <a:buChar char="•"/>
            </a:pPr>
            <a:r>
              <a:rPr lang="en-US" sz="1400" dirty="0">
                <a:solidFill>
                  <a:prstClr val="black"/>
                </a:solidFill>
              </a:rPr>
              <a:t>Parasomnia</a:t>
            </a:r>
          </a:p>
          <a:p>
            <a:pPr marL="685800" lvl="1" indent="-228600">
              <a:lnSpc>
                <a:spcPct val="150000"/>
              </a:lnSpc>
              <a:buFont typeface="Arial" panose="020B0604020202020204" pitchFamily="34" charset="0"/>
              <a:buChar char="•"/>
            </a:pPr>
            <a:r>
              <a:rPr lang="en-US" sz="1400" dirty="0">
                <a:solidFill>
                  <a:prstClr val="black"/>
                </a:solidFill>
              </a:rPr>
              <a:t>Sleep Breathing Disorder</a:t>
            </a:r>
          </a:p>
          <a:p>
            <a:pPr marL="685800" lvl="1" indent="-228600">
              <a:lnSpc>
                <a:spcPct val="150000"/>
              </a:lnSpc>
              <a:buFont typeface="Arial" panose="020B0604020202020204" pitchFamily="34" charset="0"/>
              <a:buChar char="•"/>
            </a:pPr>
            <a:r>
              <a:rPr lang="en-US" sz="1400" dirty="0">
                <a:solidFill>
                  <a:prstClr val="black"/>
                </a:solidFill>
              </a:rPr>
              <a:t>Movement Disorder</a:t>
            </a:r>
          </a:p>
          <a:p>
            <a:pPr marL="228600" indent="-228600">
              <a:lnSpc>
                <a:spcPct val="150000"/>
              </a:lnSpc>
              <a:spcBef>
                <a:spcPts val="1000"/>
              </a:spcBef>
              <a:buFont typeface="Arial" panose="020B0604020202020204" pitchFamily="34" charset="0"/>
              <a:buChar char="•"/>
            </a:pPr>
            <a:r>
              <a:rPr lang="en-US" sz="1400" dirty="0">
                <a:solidFill>
                  <a:prstClr val="black"/>
                </a:solidFill>
              </a:rPr>
              <a:t>Insomnia associated with other medical conditions</a:t>
            </a:r>
          </a:p>
          <a:p>
            <a:pPr algn="just">
              <a:lnSpc>
                <a:spcPct val="150000"/>
              </a:lnSpc>
              <a:defRPr/>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three basic types </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339190" y="2705725"/>
            <a:ext cx="4857987" cy="1446550"/>
          </a:xfrm>
          <a:prstGeom prst="rect">
            <a:avLst/>
          </a:prstGeom>
          <a:noFill/>
        </p:spPr>
        <p:txBody>
          <a:bodyPr wrap="square" rtlCol="0">
            <a:spAutoFit/>
          </a:bodyPr>
          <a:lstStyle/>
          <a:p>
            <a:pPr algn="ctr"/>
            <a:r>
              <a:rPr lang="en-US" sz="4400" dirty="0">
                <a:solidFill>
                  <a:schemeClr val="accent1"/>
                </a:solidFill>
              </a:rPr>
              <a:t>There Is Always New Research</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790974"/>
          </a:xfrm>
          <a:prstGeom prst="rect">
            <a:avLst/>
          </a:prstGeom>
        </p:spPr>
        <p:txBody>
          <a:bodyPr wrap="square">
            <a:spAutoFit/>
          </a:bodyPr>
          <a:lstStyle/>
          <a:p>
            <a:pPr lvl="0">
              <a:lnSpc>
                <a:spcPct val="150000"/>
              </a:lnSpc>
              <a:spcBef>
                <a:spcPts val="1000"/>
              </a:spcBef>
            </a:pPr>
            <a:r>
              <a:rPr lang="en-US" sz="1400" dirty="0">
                <a:solidFill>
                  <a:prstClr val="black"/>
                </a:solidFill>
              </a:rPr>
              <a:t>Most people have a general idea of what happens during a sleep study. You spend the night sleeping in a laboratory “all wired up” while doctors run tests.</a:t>
            </a:r>
          </a:p>
          <a:p>
            <a:pPr lvl="0">
              <a:lnSpc>
                <a:spcPct val="150000"/>
              </a:lnSpc>
              <a:spcBef>
                <a:spcPts val="1000"/>
              </a:spcBef>
            </a:pPr>
            <a:r>
              <a:rPr lang="en-US" sz="1400" dirty="0">
                <a:solidFill>
                  <a:prstClr val="black"/>
                </a:solidFill>
              </a:rPr>
              <a:t>New approaches to testing are likely to take place in the comfort of your own home.</a:t>
            </a:r>
          </a:p>
          <a:p>
            <a:pPr lvl="0">
              <a:lnSpc>
                <a:spcPct val="150000"/>
              </a:lnSpc>
              <a:spcBef>
                <a:spcPts val="1000"/>
              </a:spcBef>
            </a:pPr>
            <a:r>
              <a:rPr lang="en-US" sz="1400" dirty="0">
                <a:solidFill>
                  <a:prstClr val="black"/>
                </a:solidFill>
              </a:rPr>
              <a:t>Many people's sleep disorders haven’t been diagnosed.  Research in the future will be to increase and better diagnose existing sleep conditions.</a:t>
            </a:r>
          </a:p>
          <a:p>
            <a:pPr lvl="0">
              <a:lnSpc>
                <a:spcPct val="150000"/>
              </a:lnSpc>
              <a:spcBef>
                <a:spcPts val="1000"/>
              </a:spcBef>
            </a:pPr>
            <a:r>
              <a:rPr lang="en-US" sz="1400" dirty="0">
                <a:solidFill>
                  <a:prstClr val="black"/>
                </a:solidFill>
              </a:rPr>
              <a:t>More research will be done on the effects of not getting enough sleep.  Chronic sleep loss is now recognized as an epidemic in the US and is getting worse.</a:t>
            </a:r>
          </a:p>
          <a:p>
            <a:pPr lvl="0">
              <a:lnSpc>
                <a:spcPct val="150000"/>
              </a:lnSpc>
              <a:spcBef>
                <a:spcPts val="1000"/>
              </a:spcBef>
            </a:pPr>
            <a:r>
              <a:rPr lang="en-US" sz="1400" dirty="0">
                <a:solidFill>
                  <a:prstClr val="black"/>
                </a:solidFill>
              </a:rPr>
              <a:t>More people are working at night, binge watching television, becoming dependent on social media and their mobile phones, so while technology is improving research, it’s also creating new research topics.</a:t>
            </a: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the future of research</a:t>
            </a:r>
          </a:p>
        </p:txBody>
      </p:sp>
    </p:spTree>
    <p:extLst>
      <p:ext uri="{BB962C8B-B14F-4D97-AF65-F5344CB8AC3E}">
        <p14:creationId xmlns:p14="http://schemas.microsoft.com/office/powerpoint/2010/main" val="286780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656632" y="2757242"/>
            <a:ext cx="5751666" cy="1446550"/>
          </a:xfrm>
          <a:prstGeom prst="rect">
            <a:avLst/>
          </a:prstGeom>
          <a:noFill/>
        </p:spPr>
        <p:txBody>
          <a:bodyPr wrap="square" rtlCol="0">
            <a:spAutoFit/>
          </a:bodyPr>
          <a:lstStyle/>
          <a:p>
            <a:pPr algn="ctr"/>
            <a:r>
              <a:rPr lang="en-US" sz="4400" dirty="0">
                <a:solidFill>
                  <a:schemeClr val="accent1"/>
                </a:solidFill>
              </a:rPr>
              <a:t>There Is Always New Research</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692690"/>
          </a:xfrm>
          <a:prstGeom prst="rect">
            <a:avLst/>
          </a:prstGeom>
        </p:spPr>
        <p:txBody>
          <a:bodyPr wrap="square">
            <a:spAutoFit/>
          </a:bodyPr>
          <a:lstStyle/>
          <a:p>
            <a:pPr lvl="0">
              <a:lnSpc>
                <a:spcPct val="150000"/>
              </a:lnSpc>
              <a:spcBef>
                <a:spcPts val="1000"/>
              </a:spcBef>
            </a:pPr>
            <a:r>
              <a:rPr lang="en-US" sz="1400" dirty="0">
                <a:solidFill>
                  <a:prstClr val="black"/>
                </a:solidFill>
              </a:rPr>
              <a:t>Researchers also want to study how sleep deprivation impacts other conditions like heart disease and diabetes.</a:t>
            </a: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the future of research</a:t>
            </a:r>
          </a:p>
        </p:txBody>
      </p:sp>
    </p:spTree>
    <p:extLst>
      <p:ext uri="{BB962C8B-B14F-4D97-AF65-F5344CB8AC3E}">
        <p14:creationId xmlns:p14="http://schemas.microsoft.com/office/powerpoint/2010/main" val="386008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3954" y="419804"/>
            <a:ext cx="318709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A</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AFD3C1-4E52-704E-A54A-CCD3D7854EC3}"/>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72B689F5-A8B9-954A-ACC0-26109E7CEB55}"/>
              </a:ext>
            </a:extLst>
          </p:cNvPr>
          <p:cNvSpPr txBox="1"/>
          <p:nvPr/>
        </p:nvSpPr>
        <p:spPr>
          <a:xfrm>
            <a:off x="2261263" y="3278348"/>
            <a:ext cx="7580922"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PRIMARY INSOMNIA</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331C5C28-83FB-4517-9C0B-C6DBE42FB6D7}"/>
              </a:ext>
            </a:extLst>
          </p:cNvPr>
          <p:cNvSpPr>
            <a:spLocks noGrp="1"/>
          </p:cNvSpPr>
          <p:nvPr>
            <p:ph type="sldNum" sz="quarter" idx="12"/>
          </p:nvPr>
        </p:nvSpPr>
        <p:spPr/>
        <p:txBody>
          <a:bodyPr/>
          <a:lstStyle/>
          <a:p>
            <a:fld id="{893DE34F-861C-4A6A-B142-FB2440115817}" type="slidenum">
              <a:rPr lang="en-US" smtClean="0"/>
              <a:t>8</a:t>
            </a:fld>
            <a:endParaRPr lang="en-US" dirty="0"/>
          </a:p>
        </p:txBody>
      </p:sp>
    </p:spTree>
    <p:extLst>
      <p:ext uri="{BB962C8B-B14F-4D97-AF65-F5344CB8AC3E}">
        <p14:creationId xmlns:p14="http://schemas.microsoft.com/office/powerpoint/2010/main" val="18284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Primary Insomnia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016403"/>
          </a:xfrm>
          <a:prstGeom prst="rect">
            <a:avLst/>
          </a:prstGeom>
        </p:spPr>
        <p:txBody>
          <a:bodyPr wrap="square">
            <a:spAutoFit/>
          </a:bodyPr>
          <a:lstStyle/>
          <a:p>
            <a:pPr lvl="0">
              <a:lnSpc>
                <a:spcPct val="150000"/>
              </a:lnSpc>
              <a:spcBef>
                <a:spcPts val="1000"/>
              </a:spcBef>
            </a:pPr>
            <a:r>
              <a:rPr lang="en-US" sz="1400" dirty="0">
                <a:solidFill>
                  <a:prstClr val="black"/>
                </a:solidFill>
              </a:rPr>
              <a:t>Primary insomnia is poor quality, inability to fall asleep, get back to sleep or lack of sleep that lasts for at least a month and isn’t attributable to other conditions, genetics, illness, or environmental causes.  Primary insomnia creates the inability to function normally in life due to the sleep disturbance or the fatigue associated with it.  </a:t>
            </a:r>
          </a:p>
          <a:p>
            <a:pPr lvl="0">
              <a:lnSpc>
                <a:spcPct val="150000"/>
              </a:lnSpc>
              <a:spcBef>
                <a:spcPts val="1000"/>
              </a:spcBef>
            </a:pPr>
            <a:r>
              <a:rPr lang="en-US" sz="1400" dirty="0">
                <a:solidFill>
                  <a:prstClr val="black"/>
                </a:solidFill>
              </a:rPr>
              <a:t>The exclusion of common causes of insomnia is required to make the diagnosis of primary insomnia.</a:t>
            </a:r>
          </a:p>
          <a:p>
            <a:pPr lvl="0">
              <a:lnSpc>
                <a:spcPct val="150000"/>
              </a:lnSpc>
              <a:spcBef>
                <a:spcPts val="1000"/>
              </a:spcBef>
            </a:pPr>
            <a:endParaRPr lang="en-US" sz="1400" dirty="0">
              <a:solidFill>
                <a:prstClr val="black"/>
              </a:solidFill>
            </a:endParaRPr>
          </a:p>
          <a:p>
            <a:pPr lvl="0">
              <a:lnSpc>
                <a:spcPct val="150000"/>
              </a:lnSpc>
              <a:spcBef>
                <a:spcPts val="1000"/>
              </a:spcBef>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1323439"/>
          </a:xfrm>
          <a:prstGeom prst="rect">
            <a:avLst/>
          </a:prstGeom>
          <a:noFill/>
        </p:spPr>
        <p:txBody>
          <a:bodyPr wrap="square" rtlCol="0">
            <a:spAutoFit/>
          </a:bodyPr>
          <a:lstStyle/>
          <a:p>
            <a:r>
              <a:rPr lang="en-US" sz="4000" dirty="0">
                <a:solidFill>
                  <a:schemeClr val="bg1">
                    <a:lumMod val="75000"/>
                  </a:schemeClr>
                </a:solidFill>
              </a:rPr>
              <a:t>sleeplessness not attributable…</a:t>
            </a:r>
          </a:p>
        </p:txBody>
      </p:sp>
    </p:spTree>
    <p:extLst>
      <p:ext uri="{BB962C8B-B14F-4D97-AF65-F5344CB8AC3E}">
        <p14:creationId xmlns:p14="http://schemas.microsoft.com/office/powerpoint/2010/main" val="935785984"/>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3224</TotalTime>
  <Words>1418</Words>
  <Application>Microsoft Office PowerPoint</Application>
  <PresentationFormat>Widescreen</PresentationFormat>
  <Paragraphs>254</Paragraphs>
  <Slides>28</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58</cp:revision>
  <dcterms:created xsi:type="dcterms:W3CDTF">2018-12-18T21:25:07Z</dcterms:created>
  <dcterms:modified xsi:type="dcterms:W3CDTF">2025-03-12T16:00:36Z</dcterms:modified>
</cp:coreProperties>
</file>