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7"/>
  </p:notesMasterIdLst>
  <p:sldIdLst>
    <p:sldId id="295" r:id="rId4"/>
    <p:sldId id="831" r:id="rId5"/>
    <p:sldId id="884" r:id="rId6"/>
    <p:sldId id="913" r:id="rId7"/>
    <p:sldId id="307" r:id="rId8"/>
    <p:sldId id="914" r:id="rId9"/>
    <p:sldId id="901" r:id="rId10"/>
    <p:sldId id="902" r:id="rId11"/>
    <p:sldId id="915" r:id="rId12"/>
    <p:sldId id="910" r:id="rId13"/>
    <p:sldId id="921" r:id="rId14"/>
    <p:sldId id="922" r:id="rId15"/>
    <p:sldId id="923" r:id="rId16"/>
    <p:sldId id="924" r:id="rId17"/>
    <p:sldId id="920" r:id="rId18"/>
    <p:sldId id="909" r:id="rId19"/>
    <p:sldId id="916" r:id="rId20"/>
    <p:sldId id="903" r:id="rId21"/>
    <p:sldId id="919" r:id="rId22"/>
    <p:sldId id="918" r:id="rId23"/>
    <p:sldId id="917" r:id="rId24"/>
    <p:sldId id="911" r:id="rId25"/>
    <p:sldId id="9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0EE"/>
    <a:srgbClr val="CBC3BE"/>
    <a:srgbClr val="676767"/>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0" autoAdjust="0"/>
    <p:restoredTop sz="76794" autoAdjust="0"/>
  </p:normalViewPr>
  <p:slideViewPr>
    <p:cSldViewPr snapToGrid="0">
      <p:cViewPr varScale="1">
        <p:scale>
          <a:sx n="51" d="100"/>
          <a:sy n="51" d="100"/>
        </p:scale>
        <p:origin x="1028" y="44"/>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7E553-8EE8-4A1F-9E4F-A30A9855B913}" type="slidenum">
              <a:rPr lang="en-US" smtClean="0"/>
              <a:t>1</a:t>
            </a:fld>
            <a:endParaRPr lang="en-US"/>
          </a:p>
        </p:txBody>
      </p:sp>
    </p:spTree>
    <p:extLst>
      <p:ext uri="{BB962C8B-B14F-4D97-AF65-F5344CB8AC3E}">
        <p14:creationId xmlns:p14="http://schemas.microsoft.com/office/powerpoint/2010/main" val="311448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1"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sz="1200" dirty="0">
                <a:solidFill>
                  <a:schemeClr val="bg1">
                    <a:lumMod val="75000"/>
                  </a:schemeClr>
                </a:solidFill>
              </a:rPr>
              <a:t>sleep disorders cause anxiety</a:t>
            </a:r>
          </a:p>
          <a:p>
            <a:pPr marL="228600" marR="0" lvl="1"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US" sz="1200" dirty="0">
              <a:solidFill>
                <a:schemeClr val="bg1">
                  <a:lumMod val="75000"/>
                </a:schemeClr>
              </a:solidFill>
            </a:endParaRPr>
          </a:p>
          <a:p>
            <a:pPr marL="228600" marR="0" lvl="1"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US" dirty="0"/>
          </a:p>
          <a:p>
            <a:pPr marL="228600" lvl="1" indent="-228600">
              <a:lnSpc>
                <a:spcPct val="150000"/>
              </a:lnSpc>
              <a:spcBef>
                <a:spcPts val="1000"/>
              </a:spcBef>
              <a:buFont typeface="Arial" panose="020B0604020202020204" pitchFamily="34" charset="0"/>
              <a:buChar char="•"/>
            </a:pPr>
            <a:r>
              <a:rPr lang="en-US" dirty="0"/>
              <a:t> </a:t>
            </a:r>
            <a:r>
              <a:rPr lang="en-US" sz="1400" dirty="0">
                <a:solidFill>
                  <a:prstClr val="black"/>
                </a:solidFill>
              </a:rPr>
              <a:t>Many sleep disorders such as sleep apnea and restless leg syndrome can cause anxiety due to the distress of the condition</a:t>
            </a:r>
          </a:p>
          <a:p>
            <a:pPr marL="228600" lvl="1" indent="-228600">
              <a:lnSpc>
                <a:spcPct val="150000"/>
              </a:lnSpc>
              <a:spcBef>
                <a:spcPts val="1000"/>
              </a:spcBef>
              <a:buFont typeface="Arial" panose="020B0604020202020204" pitchFamily="34" charset="0"/>
              <a:buChar char="•"/>
            </a:pPr>
            <a:r>
              <a:rPr lang="en-US" sz="1400" dirty="0">
                <a:solidFill>
                  <a:prstClr val="black"/>
                </a:solidFill>
              </a:rPr>
              <a:t>Anxiety can cause insomnia and insufficient sleep</a:t>
            </a:r>
          </a:p>
          <a:p>
            <a:pPr marL="228600" lvl="1" indent="-228600">
              <a:lnSpc>
                <a:spcPct val="150000"/>
              </a:lnSpc>
              <a:spcBef>
                <a:spcPts val="1000"/>
              </a:spcBef>
              <a:buFont typeface="Arial" panose="020B0604020202020204" pitchFamily="34" charset="0"/>
              <a:buChar char="•"/>
            </a:pPr>
            <a:r>
              <a:rPr lang="en-US" sz="1400" dirty="0">
                <a:solidFill>
                  <a:prstClr val="black"/>
                </a:solidFill>
              </a:rPr>
              <a:t>Parasomnias can be caused by anxiety and anxiety can cause parasomnias </a:t>
            </a:r>
            <a:br>
              <a:rPr lang="en-US" sz="1400" dirty="0">
                <a:solidFill>
                  <a:prstClr val="black"/>
                </a:solidFill>
              </a:rPr>
            </a:br>
            <a:r>
              <a:rPr lang="en-US" sz="1400" i="1" dirty="0">
                <a:solidFill>
                  <a:prstClr val="black"/>
                </a:solidFill>
              </a:rPr>
              <a:t>(chicken and egg is back)</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300070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treat underlying conditions </a:t>
            </a:r>
          </a:p>
          <a:p>
            <a:endParaRPr lang="en-US" dirty="0"/>
          </a:p>
          <a:p>
            <a:pPr marL="228600" indent="-228600">
              <a:lnSpc>
                <a:spcPct val="150000"/>
              </a:lnSpc>
              <a:spcBef>
                <a:spcPts val="1000"/>
              </a:spcBef>
              <a:buFont typeface="Arial" panose="020B0604020202020204" pitchFamily="34" charset="0"/>
              <a:buChar char="•"/>
            </a:pPr>
            <a:r>
              <a:rPr lang="en-US" sz="1400" dirty="0">
                <a:solidFill>
                  <a:schemeClr val="accent1"/>
                </a:solidFill>
              </a:rPr>
              <a:t>Treatment</a:t>
            </a:r>
          </a:p>
          <a:p>
            <a:pPr marL="685800" lvl="2" indent="-228600">
              <a:lnSpc>
                <a:spcPct val="150000"/>
              </a:lnSpc>
              <a:spcBef>
                <a:spcPts val="1000"/>
              </a:spcBef>
              <a:buFont typeface="Arial" panose="020B0604020202020204" pitchFamily="34" charset="0"/>
              <a:buChar char="•"/>
            </a:pPr>
            <a:r>
              <a:rPr lang="en-US" sz="1400" dirty="0">
                <a:solidFill>
                  <a:schemeClr val="accent1"/>
                </a:solidFill>
              </a:rPr>
              <a:t>Treat any underlying conditions (consider asking for a home sleep study)</a:t>
            </a:r>
          </a:p>
          <a:p>
            <a:pPr marL="685800" lvl="2" indent="-228600">
              <a:lnSpc>
                <a:spcPct val="150000"/>
              </a:lnSpc>
              <a:spcBef>
                <a:spcPts val="1000"/>
              </a:spcBef>
              <a:buFont typeface="Arial" panose="020B0604020202020204" pitchFamily="34" charset="0"/>
              <a:buChar char="•"/>
            </a:pPr>
            <a:r>
              <a:rPr lang="en-US" sz="1400" dirty="0">
                <a:solidFill>
                  <a:schemeClr val="accent1"/>
                </a:solidFill>
              </a:rPr>
              <a:t>Guided meditation, counted breathing, progressive relaxation, diaphragmatic breathing, exercise, yoga are all excellent ways to help deal with issues</a:t>
            </a:r>
          </a:p>
          <a:p>
            <a:pPr marL="685800" lvl="2" indent="-228600">
              <a:lnSpc>
                <a:spcPct val="150000"/>
              </a:lnSpc>
              <a:spcBef>
                <a:spcPts val="1000"/>
              </a:spcBef>
              <a:buFont typeface="Arial" panose="020B0604020202020204" pitchFamily="34" charset="0"/>
              <a:buChar char="•"/>
            </a:pPr>
            <a:r>
              <a:rPr lang="en-US" sz="1400" dirty="0">
                <a:solidFill>
                  <a:schemeClr val="accent1"/>
                </a:solidFill>
              </a:rPr>
              <a:t>Sunlight –Sunlight Simulator</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add/</a:t>
            </a:r>
            <a:r>
              <a:rPr lang="en-US" sz="1200" dirty="0" err="1">
                <a:solidFill>
                  <a:schemeClr val="bg1">
                    <a:lumMod val="75000"/>
                  </a:schemeClr>
                </a:solidFill>
              </a:rPr>
              <a:t>adhd</a:t>
            </a:r>
            <a:endParaRPr lang="en-US" sz="1200" dirty="0">
              <a:solidFill>
                <a:schemeClr val="bg1">
                  <a:lumMod val="75000"/>
                </a:schemeClr>
              </a:solidFill>
            </a:endParaRPr>
          </a:p>
          <a:p>
            <a:endParaRPr lang="en-US" dirty="0"/>
          </a:p>
          <a:p>
            <a:pPr>
              <a:lnSpc>
                <a:spcPct val="150000"/>
              </a:lnSpc>
              <a:spcBef>
                <a:spcPts val="1000"/>
              </a:spcBef>
            </a:pPr>
            <a:r>
              <a:rPr lang="en-US" sz="1200" dirty="0">
                <a:solidFill>
                  <a:prstClr val="black"/>
                </a:solidFill>
              </a:rPr>
              <a:t>There are three subtypes of ADHD:</a:t>
            </a:r>
          </a:p>
          <a:p>
            <a:pPr marL="285750" indent="-285750">
              <a:lnSpc>
                <a:spcPct val="150000"/>
              </a:lnSpc>
              <a:spcBef>
                <a:spcPts val="1000"/>
              </a:spcBef>
              <a:buFont typeface="Arial" panose="020B0604020202020204" pitchFamily="34" charset="0"/>
              <a:buChar char="•"/>
            </a:pPr>
            <a:r>
              <a:rPr lang="en-US" sz="1200" dirty="0">
                <a:solidFill>
                  <a:prstClr val="black"/>
                </a:solidFill>
              </a:rPr>
              <a:t>Predominantly inattentive ADHD features forgetfulness, disorganization, and lack of focus. This was previously known as ADD.</a:t>
            </a:r>
          </a:p>
          <a:p>
            <a:pPr marL="285750" indent="-285750">
              <a:lnSpc>
                <a:spcPct val="150000"/>
              </a:lnSpc>
              <a:spcBef>
                <a:spcPts val="1000"/>
              </a:spcBef>
              <a:buFont typeface="Arial" panose="020B0604020202020204" pitchFamily="34" charset="0"/>
              <a:buChar char="•"/>
            </a:pPr>
            <a:r>
              <a:rPr lang="en-US" sz="1200" dirty="0">
                <a:solidFill>
                  <a:prstClr val="black"/>
                </a:solidFill>
              </a:rPr>
              <a:t>Predominantly hyperactive-impulsive ADHD involves restlessness and impulsive decisions, but not inattention.</a:t>
            </a:r>
          </a:p>
          <a:p>
            <a:pPr marL="285750" indent="-285750">
              <a:lnSpc>
                <a:spcPct val="150000"/>
              </a:lnSpc>
              <a:spcBef>
                <a:spcPts val="1000"/>
              </a:spcBef>
              <a:buFont typeface="Arial" panose="020B0604020202020204" pitchFamily="34" charset="0"/>
              <a:buChar char="•"/>
            </a:pPr>
            <a:r>
              <a:rPr lang="en-US" sz="1200" dirty="0">
                <a:solidFill>
                  <a:prstClr val="black"/>
                </a:solidFill>
              </a:rPr>
              <a:t>Combined ADHD features inattention, hyperactivity, and impulsivity.</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inattentive </a:t>
            </a:r>
            <a:r>
              <a:rPr lang="en-US" sz="1200" dirty="0" err="1">
                <a:solidFill>
                  <a:schemeClr val="bg1">
                    <a:lumMod val="75000"/>
                  </a:schemeClr>
                </a:solidFill>
              </a:rPr>
              <a:t>adhd</a:t>
            </a:r>
            <a:r>
              <a:rPr lang="en-US" sz="1200" dirty="0">
                <a:solidFill>
                  <a:schemeClr val="bg1">
                    <a:lumMod val="75000"/>
                  </a:schemeClr>
                </a:solidFill>
              </a:rPr>
              <a:t> (previously add)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People with this form of ADHD, (previously ADD) will not have signs of hyperactivity, but, they may have the following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285750" indent="-285750">
              <a:spcBef>
                <a:spcPts val="1000"/>
              </a:spcBef>
              <a:buFont typeface="Arial" panose="020B0604020202020204" pitchFamily="34" charset="0"/>
              <a:buChar char="•"/>
            </a:pPr>
            <a:r>
              <a:rPr lang="en-US" sz="1200" dirty="0">
                <a:solidFill>
                  <a:prstClr val="black"/>
                </a:solidFill>
              </a:rPr>
              <a:t>difficulty organizing tasks or activities</a:t>
            </a:r>
          </a:p>
          <a:p>
            <a:pPr marL="285750" indent="-285750">
              <a:spcBef>
                <a:spcPts val="1000"/>
              </a:spcBef>
              <a:buFont typeface="Arial" panose="020B0604020202020204" pitchFamily="34" charset="0"/>
              <a:buChar char="•"/>
            </a:pPr>
            <a:r>
              <a:rPr lang="en-US" sz="1200" dirty="0">
                <a:solidFill>
                  <a:prstClr val="black"/>
                </a:solidFill>
              </a:rPr>
              <a:t>being easily distracted from the task at hand</a:t>
            </a:r>
          </a:p>
          <a:p>
            <a:pPr marL="285750" indent="-285750">
              <a:spcBef>
                <a:spcPts val="1000"/>
              </a:spcBef>
              <a:buFont typeface="Arial" panose="020B0604020202020204" pitchFamily="34" charset="0"/>
              <a:buChar char="•"/>
            </a:pPr>
            <a:r>
              <a:rPr lang="en-US" sz="1200" dirty="0">
                <a:solidFill>
                  <a:prstClr val="black"/>
                </a:solidFill>
              </a:rPr>
              <a:t>regularly forgetting daily activities</a:t>
            </a:r>
          </a:p>
          <a:p>
            <a:pPr marL="285750" indent="-285750">
              <a:spcBef>
                <a:spcPts val="1000"/>
              </a:spcBef>
              <a:buFont typeface="Arial" panose="020B0604020202020204" pitchFamily="34" charset="0"/>
              <a:buChar char="•"/>
            </a:pPr>
            <a:r>
              <a:rPr lang="en-US" sz="1200" dirty="0">
                <a:solidFill>
                  <a:prstClr val="black"/>
                </a:solidFill>
              </a:rPr>
              <a:t>regularly losing things that they need to complete tasks</a:t>
            </a:r>
          </a:p>
          <a:p>
            <a:pPr marL="285750" indent="-285750">
              <a:spcBef>
                <a:spcPts val="1000"/>
              </a:spcBef>
              <a:buFont typeface="Arial" panose="020B0604020202020204" pitchFamily="34" charset="0"/>
              <a:buChar char="•"/>
            </a:pPr>
            <a:r>
              <a:rPr lang="en-US" sz="1200" dirty="0">
                <a:solidFill>
                  <a:prstClr val="black"/>
                </a:solidFill>
              </a:rPr>
              <a:t>avoiding, disliking, or postponing tasks that are not interesting</a:t>
            </a:r>
          </a:p>
          <a:p>
            <a:pPr marL="285750" indent="-285750">
              <a:lnSpc>
                <a:spcPct val="150000"/>
              </a:lnSpc>
              <a:buFont typeface="Arial" panose="020B0604020202020204" pitchFamily="34" charset="0"/>
              <a:buChar char="•"/>
            </a:pPr>
            <a:r>
              <a:rPr lang="en-US" sz="1200" dirty="0"/>
              <a:t>regularly losing focus on schoolwork, chores, or duties in the workplace</a:t>
            </a:r>
          </a:p>
          <a:p>
            <a:pPr marL="285750" indent="-285750">
              <a:lnSpc>
                <a:spcPct val="150000"/>
              </a:lnSpc>
              <a:buFont typeface="Arial" panose="020B0604020202020204" pitchFamily="34" charset="0"/>
              <a:buChar char="•"/>
            </a:pPr>
            <a:r>
              <a:rPr lang="en-US" sz="1200" dirty="0"/>
              <a:t>not following clear directions</a:t>
            </a:r>
          </a:p>
          <a:p>
            <a:pPr marL="285750" indent="-285750">
              <a:lnSpc>
                <a:spcPct val="150000"/>
              </a:lnSpc>
              <a:buFont typeface="Arial" panose="020B0604020202020204" pitchFamily="34" charset="0"/>
              <a:buChar char="•"/>
            </a:pPr>
            <a:r>
              <a:rPr lang="en-US" sz="1200" dirty="0"/>
              <a:t>seeming not to listen when being spoken to</a:t>
            </a:r>
          </a:p>
          <a:p>
            <a:pPr marL="285750" indent="-285750">
              <a:lnSpc>
                <a:spcPct val="150000"/>
              </a:lnSpc>
              <a:buFont typeface="Arial" panose="020B0604020202020204" pitchFamily="34" charset="0"/>
              <a:buChar char="•"/>
            </a:pPr>
            <a:r>
              <a:rPr lang="en-US" sz="1200" dirty="0"/>
              <a:t>regularly making careless mistakes</a:t>
            </a:r>
          </a:p>
          <a:p>
            <a:pPr marL="285750" indent="-285750">
              <a:lnSpc>
                <a:spcPct val="150000"/>
              </a:lnSpc>
              <a:buFont typeface="Arial" panose="020B0604020202020204" pitchFamily="34" charset="0"/>
              <a:buChar char="•"/>
            </a:pPr>
            <a:r>
              <a:rPr lang="en-US" sz="1200" dirty="0"/>
              <a:t>trouble holding attention on tasks or social activities</a:t>
            </a:r>
          </a:p>
          <a:p>
            <a:pPr marL="285750" indent="-285750">
              <a:spcBef>
                <a:spcPts val="1000"/>
              </a:spcBef>
              <a:buFont typeface="Arial" panose="020B0604020202020204" pitchFamily="34" charset="0"/>
              <a:buChar cha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4058491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Attention-deficit/hyperactivity disorder (ADHD) is a chronic condition that affects millions of children and often continues into adulthood. ADHD includes a combination of persistent problems, such as difficulty sustaining attention, hyperactivity and impulsive behavior.</a:t>
            </a:r>
          </a:p>
          <a:p>
            <a:pPr>
              <a:lnSpc>
                <a:spcPct val="150000"/>
              </a:lnSpc>
              <a:spcBef>
                <a:spcPts val="1000"/>
              </a:spcBef>
            </a:pPr>
            <a:r>
              <a:rPr lang="en-US" sz="1200" dirty="0">
                <a:solidFill>
                  <a:prstClr val="black"/>
                </a:solidFill>
              </a:rPr>
              <a:t>Children with ADHD also may struggle with low self-esteem, troubled relationships and poor performance in school. Symptoms sometimes lessen with age. However, some people never completely outgrow their ADHD symptoms. But they can learn strategies to be successful.</a:t>
            </a:r>
            <a:endParaRPr lang="tr-TR" sz="1200" dirty="0">
              <a:solidFill>
                <a:srgbClr val="E7E6E6">
                  <a:lumMod val="25000"/>
                </a:srgb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44714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restlessness, poor ability to concentrate</a:t>
            </a:r>
          </a:p>
          <a:p>
            <a:endParaRPr lang="en-US" dirty="0"/>
          </a:p>
          <a:p>
            <a:pPr marL="228600" indent="-228600">
              <a:lnSpc>
                <a:spcPct val="150000"/>
              </a:lnSpc>
              <a:spcBef>
                <a:spcPts val="1000"/>
              </a:spcBef>
              <a:buFont typeface="Arial" panose="020B0604020202020204" pitchFamily="34" charset="0"/>
              <a:buChar char="•"/>
            </a:pPr>
            <a:r>
              <a:rPr lang="en-US" sz="1400" dirty="0">
                <a:solidFill>
                  <a:prstClr val="black"/>
                </a:solidFill>
              </a:rPr>
              <a:t>In children especially, ADD and sleep deprivation have the same symptoms</a:t>
            </a:r>
          </a:p>
          <a:p>
            <a:pPr marL="685800" lvl="1" indent="-228600">
              <a:lnSpc>
                <a:spcPct val="150000"/>
              </a:lnSpc>
              <a:spcBef>
                <a:spcPts val="600"/>
              </a:spcBef>
              <a:buFont typeface="Arial" panose="020B0604020202020204" pitchFamily="34" charset="0"/>
              <a:buChar char="•"/>
            </a:pPr>
            <a:r>
              <a:rPr lang="en-US" sz="1400" dirty="0">
                <a:solidFill>
                  <a:prstClr val="black"/>
                </a:solidFill>
              </a:rPr>
              <a:t>Restlessness</a:t>
            </a:r>
          </a:p>
          <a:p>
            <a:pPr marL="685800" lvl="1" indent="-228600">
              <a:lnSpc>
                <a:spcPct val="150000"/>
              </a:lnSpc>
              <a:spcBef>
                <a:spcPts val="600"/>
              </a:spcBef>
              <a:buFont typeface="Arial" panose="020B0604020202020204" pitchFamily="34" charset="0"/>
              <a:buChar char="•"/>
            </a:pPr>
            <a:r>
              <a:rPr lang="en-US" sz="1400" dirty="0">
                <a:solidFill>
                  <a:prstClr val="black"/>
                </a:solidFill>
              </a:rPr>
              <a:t>Irritability</a:t>
            </a:r>
          </a:p>
          <a:p>
            <a:pPr marL="685800" lvl="1" indent="-228600">
              <a:lnSpc>
                <a:spcPct val="150000"/>
              </a:lnSpc>
              <a:spcBef>
                <a:spcPts val="600"/>
              </a:spcBef>
              <a:buFont typeface="Arial" panose="020B0604020202020204" pitchFamily="34" charset="0"/>
              <a:buChar char="•"/>
            </a:pPr>
            <a:r>
              <a:rPr lang="en-US" sz="1400" dirty="0">
                <a:solidFill>
                  <a:prstClr val="black"/>
                </a:solidFill>
              </a:rPr>
              <a:t>Poor ability to concentrate</a:t>
            </a:r>
          </a:p>
          <a:p>
            <a:pPr marL="685800" lvl="1" indent="-228600">
              <a:lnSpc>
                <a:spcPct val="150000"/>
              </a:lnSpc>
              <a:spcBef>
                <a:spcPts val="600"/>
              </a:spcBef>
              <a:buFont typeface="Arial" panose="020B0604020202020204" pitchFamily="34" charset="0"/>
              <a:buChar char="•"/>
            </a:pPr>
            <a:r>
              <a:rPr lang="en-US" sz="1400" dirty="0">
                <a:solidFill>
                  <a:prstClr val="black"/>
                </a:solidFill>
              </a:rPr>
              <a:t>Fatigue</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It is essential that people with ADD have a sleep study to help to determine if there is an underlying sleep disorder</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A sleep diary is also essential to determine what can be done to help with any sleep problems</a:t>
            </a:r>
          </a:p>
          <a:p>
            <a:pPr marL="228600" lvl="0" indent="-228600">
              <a:lnSpc>
                <a:spcPct val="150000"/>
              </a:lnSpc>
              <a:spcBef>
                <a:spcPts val="1000"/>
              </a:spcBef>
              <a:buFont typeface="Arial" panose="020B0604020202020204" pitchFamily="34" charset="0"/>
              <a:buChar char="•"/>
            </a:pPr>
            <a:r>
              <a:rPr lang="en-US" sz="1200" dirty="0">
                <a:solidFill>
                  <a:schemeClr val="accent1"/>
                </a:solidFill>
              </a:rPr>
              <a:t>Medications for ADD have significant effects on sleep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a:p>
        </p:txBody>
      </p:sp>
    </p:spTree>
    <p:extLst>
      <p:ext uri="{BB962C8B-B14F-4D97-AF65-F5344CB8AC3E}">
        <p14:creationId xmlns:p14="http://schemas.microsoft.com/office/powerpoint/2010/main" val="375904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strong sleep routine </a:t>
            </a:r>
          </a:p>
          <a:p>
            <a:pPr marL="228600" indent="-228600">
              <a:lnSpc>
                <a:spcPct val="150000"/>
              </a:lnSpc>
              <a:spcBef>
                <a:spcPts val="1000"/>
              </a:spcBef>
              <a:buFont typeface="Arial" panose="020B0604020202020204" pitchFamily="34" charset="0"/>
              <a:buChar char="•"/>
            </a:pPr>
            <a:r>
              <a:rPr lang="en-US" sz="1400" dirty="0">
                <a:solidFill>
                  <a:schemeClr val="accent1"/>
                </a:solidFill>
              </a:rPr>
              <a:t>Treatment</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Sleep hygiene with a strong sleep routine is essential</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Light therapy and decreased light exposure before sleep </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No exercise at least 2-3 hours prior to bed</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Caffeine may exacerbate the problem</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Relaxation techniques may help but guided imagery or other sedentary practices may be difficult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200" dirty="0">
                <a:solidFill>
                  <a:prstClr val="black"/>
                </a:solidFill>
              </a:rPr>
              <a:t>Depression, Anxiety, and ADD can mask sleep disorders or sleep disorders can look like these conditions</a:t>
            </a:r>
          </a:p>
          <a:p>
            <a:pPr marL="228600" indent="-228600">
              <a:lnSpc>
                <a:spcPct val="150000"/>
              </a:lnSpc>
              <a:spcBef>
                <a:spcPts val="1000"/>
              </a:spcBef>
              <a:buFont typeface="Arial" panose="020B0604020202020204" pitchFamily="34" charset="0"/>
              <a:buChar char="•"/>
            </a:pPr>
            <a:r>
              <a:rPr lang="en-US" sz="1200" dirty="0">
                <a:solidFill>
                  <a:prstClr val="black"/>
                </a:solidFill>
              </a:rPr>
              <a:t>These disorders also have effects on sleep</a:t>
            </a:r>
          </a:p>
          <a:p>
            <a:pPr>
              <a:lnSpc>
                <a:spcPct val="150000"/>
              </a:lnSpc>
              <a:spcBef>
                <a:spcPts val="1000"/>
              </a:spcBef>
            </a:pPr>
            <a:r>
              <a:rPr lang="en-US" sz="1200" dirty="0">
                <a:solidFill>
                  <a:prstClr val="black"/>
                </a:solidFill>
              </a:rPr>
              <a:t>Chicken Meet Egg - The problem is that the conditions are associated and there is no ability to tell which causes the other.</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150000"/>
              </a:lnSpc>
              <a:buFont typeface="Arial" panose="020B0604020202020204" pitchFamily="34" charset="0"/>
              <a:buChar char="•"/>
            </a:pPr>
            <a:r>
              <a:rPr lang="en-US" dirty="0"/>
              <a:t> </a:t>
            </a:r>
            <a:r>
              <a:rPr lang="en-US" sz="1400" dirty="0">
                <a:solidFill>
                  <a:schemeClr val="accent1"/>
                </a:solidFill>
              </a:rPr>
              <a:t>Look at time in bed versus time asleep</a:t>
            </a:r>
          </a:p>
          <a:p>
            <a:pPr marL="685800" lvl="1" indent="-228600">
              <a:lnSpc>
                <a:spcPct val="150000"/>
              </a:lnSpc>
              <a:buFont typeface="Arial" panose="020B0604020202020204" pitchFamily="34" charset="0"/>
              <a:buChar char="•"/>
            </a:pPr>
            <a:r>
              <a:rPr lang="en-US" sz="1400" dirty="0">
                <a:solidFill>
                  <a:schemeClr val="accent1"/>
                </a:solidFill>
              </a:rPr>
              <a:t>Look at time exercising</a:t>
            </a:r>
          </a:p>
          <a:p>
            <a:pPr marL="685800" lvl="1" indent="-228600">
              <a:lnSpc>
                <a:spcPct val="150000"/>
              </a:lnSpc>
              <a:buFont typeface="Arial" panose="020B0604020202020204" pitchFamily="34" charset="0"/>
              <a:buChar char="•"/>
            </a:pPr>
            <a:r>
              <a:rPr lang="en-US" sz="1400" dirty="0">
                <a:solidFill>
                  <a:schemeClr val="accent1"/>
                </a:solidFill>
              </a:rPr>
              <a:t>Look at time exposed to sunlight</a:t>
            </a:r>
          </a:p>
          <a:p>
            <a:pPr marL="685800" lvl="1" indent="-228600">
              <a:lnSpc>
                <a:spcPct val="150000"/>
              </a:lnSpc>
              <a:buFont typeface="Arial" panose="020B0604020202020204" pitchFamily="34" charset="0"/>
              <a:buChar char="•"/>
            </a:pPr>
            <a:r>
              <a:rPr lang="en-US" sz="1400" dirty="0">
                <a:solidFill>
                  <a:schemeClr val="accent1"/>
                </a:solidFill>
              </a:rPr>
              <a:t>Look at medications and their side effects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tx1">
                    <a:lumMod val="65000"/>
                    <a:lumOff val="35000"/>
                  </a:schemeClr>
                </a:solidFill>
              </a:rPr>
              <a:t>exercise and nutrition</a:t>
            </a:r>
          </a:p>
          <a:p>
            <a:endParaRPr lang="en-US" dirty="0"/>
          </a:p>
          <a:p>
            <a:pPr marL="228600" indent="-228600">
              <a:lnSpc>
                <a:spcPct val="150000"/>
              </a:lnSpc>
              <a:spcBef>
                <a:spcPts val="1000"/>
              </a:spcBef>
              <a:buFont typeface="Arial" panose="020B0604020202020204" pitchFamily="34" charset="0"/>
              <a:buChar char="•"/>
            </a:pPr>
            <a:r>
              <a:rPr lang="en-US" sz="1400" dirty="0">
                <a:solidFill>
                  <a:schemeClr val="accent1"/>
                </a:solidFill>
              </a:rPr>
              <a:t>When it is depression, treatment includes: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Medication </a:t>
            </a:r>
            <a:r>
              <a:rPr lang="en-US" sz="1400" i="1" dirty="0">
                <a:solidFill>
                  <a:schemeClr val="accent1"/>
                </a:solidFill>
              </a:rPr>
              <a:t>(please make sure you are aware of side effects)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Exercise – even if it is seated exercise</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Relaxation techniques</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Nutrition</a:t>
            </a:r>
          </a:p>
          <a:p>
            <a:pPr marL="685800" lvl="1" indent="-228600">
              <a:lnSpc>
                <a:spcPct val="150000"/>
              </a:lnSpc>
              <a:spcBef>
                <a:spcPts val="1000"/>
              </a:spcBef>
              <a:buFont typeface="Arial" panose="020B0604020202020204" pitchFamily="34" charset="0"/>
              <a:buChar char="•"/>
            </a:pPr>
            <a:r>
              <a:rPr lang="en-US" sz="1400" dirty="0">
                <a:solidFill>
                  <a:schemeClr val="accent1"/>
                </a:solidFill>
              </a:rPr>
              <a:t>Sunlight or Sunlight Simulator</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sleep disorders cause anxiety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Occasional anxiety is an expected part of life. You might feel anxious when faced with a problem at work, before taking a test, or before making an important decision. But anxiety disorders involve more than temporary worry or fear. For a person with an anxiety disorder, the anxiety does not go away and can get worse over time. The symptoms can interfere with daily activities such as job performance, school work, and relationships.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sleep disorders cause anxiety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People with generalized anxiety disorder (GAD) display excessive anxiety or worry, most days for at least 6 months, about a number of things such as personal health, work, social interactions, and everyday routine life circumstances. The fear and anxiety can cause significant problems in areas of their life, such as social interactions, school, and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Generalized anxiety disorder symptoms include: </a:t>
            </a:r>
          </a:p>
          <a:p>
            <a:pPr marL="285750" lvl="1" indent="-285750">
              <a:spcBef>
                <a:spcPts val="1000"/>
              </a:spcBef>
              <a:buFont typeface="Arial" panose="020B0604020202020204" pitchFamily="34" charset="0"/>
              <a:buChar char="•"/>
            </a:pPr>
            <a:r>
              <a:rPr lang="en-US" sz="1400" dirty="0">
                <a:solidFill>
                  <a:prstClr val="black"/>
                </a:solidFill>
              </a:rPr>
              <a:t>Feeling restless, wound-up, or on-edge</a:t>
            </a:r>
          </a:p>
          <a:p>
            <a:pPr marL="285750" lvl="1" indent="-285750">
              <a:spcBef>
                <a:spcPts val="1000"/>
              </a:spcBef>
              <a:buFont typeface="Arial" panose="020B0604020202020204" pitchFamily="34" charset="0"/>
              <a:buChar char="•"/>
            </a:pPr>
            <a:r>
              <a:rPr lang="en-US" sz="1400" dirty="0">
                <a:solidFill>
                  <a:prstClr val="black"/>
                </a:solidFill>
              </a:rPr>
              <a:t>Being easily fatigued</a:t>
            </a:r>
          </a:p>
          <a:p>
            <a:pPr marL="285750" lvl="1" indent="-285750">
              <a:spcBef>
                <a:spcPts val="1000"/>
              </a:spcBef>
              <a:buFont typeface="Arial" panose="020B0604020202020204" pitchFamily="34" charset="0"/>
              <a:buChar char="•"/>
            </a:pPr>
            <a:r>
              <a:rPr lang="en-US" sz="1400" dirty="0">
                <a:solidFill>
                  <a:prstClr val="black"/>
                </a:solidFill>
              </a:rPr>
              <a:t>Having difficulty concentrating; mind going blank</a:t>
            </a:r>
          </a:p>
          <a:p>
            <a:pPr marL="285750" lvl="1" indent="-285750">
              <a:spcBef>
                <a:spcPts val="1000"/>
              </a:spcBef>
              <a:buFont typeface="Arial" panose="020B0604020202020204" pitchFamily="34" charset="0"/>
              <a:buChar char="•"/>
            </a:pPr>
            <a:r>
              <a:rPr lang="en-US" sz="1400" dirty="0">
                <a:solidFill>
                  <a:prstClr val="black"/>
                </a:solidFill>
              </a:rPr>
              <a:t>Being irritable</a:t>
            </a:r>
          </a:p>
          <a:p>
            <a:pPr marL="285750" lvl="1" indent="-285750">
              <a:spcBef>
                <a:spcPts val="1000"/>
              </a:spcBef>
              <a:buFont typeface="Arial" panose="020B0604020202020204" pitchFamily="34" charset="0"/>
              <a:buChar char="•"/>
            </a:pPr>
            <a:r>
              <a:rPr lang="en-US" sz="1400" dirty="0">
                <a:solidFill>
                  <a:prstClr val="black"/>
                </a:solidFill>
              </a:rPr>
              <a:t>Having muscle tension</a:t>
            </a:r>
          </a:p>
          <a:p>
            <a:pPr marL="285750" lvl="1" indent="-285750">
              <a:spcBef>
                <a:spcPts val="1000"/>
              </a:spcBef>
              <a:buFont typeface="Arial" panose="020B0604020202020204" pitchFamily="34" charset="0"/>
              <a:buChar char="•"/>
            </a:pPr>
            <a:r>
              <a:rPr lang="en-US" sz="1400" dirty="0">
                <a:solidFill>
                  <a:prstClr val="black"/>
                </a:solidFill>
              </a:rPr>
              <a:t>Difficulty controlling feelings of worry</a:t>
            </a:r>
          </a:p>
          <a:p>
            <a:pPr marL="285750" lvl="1" indent="-285750">
              <a:spcBef>
                <a:spcPts val="1000"/>
              </a:spcBef>
              <a:buFont typeface="Arial" panose="020B0604020202020204" pitchFamily="34" charset="0"/>
              <a:buChar char="•"/>
            </a:pPr>
            <a:r>
              <a:rPr lang="en-US" sz="1400" dirty="0">
                <a:solidFill>
                  <a:prstClr val="black"/>
                </a:solidFill>
              </a:rPr>
              <a:t>Having sleep problems, such as difficulty falling or staying asleep, restlessness, or unsatisfying sleep</a:t>
            </a:r>
            <a:endParaRPr lang="en-US" sz="1400" i="1" dirty="0">
              <a:solidFill>
                <a:prstClr val="black"/>
              </a:solidFill>
            </a:endParaRPr>
          </a:p>
          <a:p>
            <a:pPr marL="285750" lvl="1" indent="-285750">
              <a:spcBef>
                <a:spcPts val="1000"/>
              </a:spcBef>
              <a:buFont typeface="Arial" panose="020B0604020202020204" pitchFamily="34" charset="0"/>
              <a:buChar char="•"/>
            </a:pPr>
            <a:endParaRPr lang="en-US" sz="1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164359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solidFill>
              </a:rPr>
              <a:t>panic disorder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People with </a:t>
            </a:r>
            <a:r>
              <a:rPr lang="en-US" sz="1200" b="1" dirty="0">
                <a:solidFill>
                  <a:prstClr val="black"/>
                </a:solidFill>
              </a:rPr>
              <a:t>panic disorder </a:t>
            </a:r>
            <a:r>
              <a:rPr lang="en-US" sz="1200" dirty="0">
                <a:solidFill>
                  <a:prstClr val="black"/>
                </a:solidFill>
              </a:rPr>
              <a:t>have recurrent unexpected panic attacks. Panic attacks are sudden periods of intense fear that come on quickly and reach their peak within minutes. Attacks can occur unexpectedly or can be brought on by a trigger, such as a feared object or situation. During a panic attack, people may experience:</a:t>
            </a:r>
            <a:endParaRPr lang="en-US" sz="1200" i="1" dirty="0">
              <a:solidFill>
                <a:prstClr val="black"/>
              </a:solidFill>
            </a:endParaRPr>
          </a:p>
          <a:p>
            <a:pPr marL="285750" lvl="1" indent="-285750">
              <a:spcBef>
                <a:spcPts val="1000"/>
              </a:spcBef>
              <a:buFont typeface="Arial" panose="020B0604020202020204" pitchFamily="34" charset="0"/>
              <a:buChar char="•"/>
            </a:pPr>
            <a:r>
              <a:rPr lang="en-US" sz="1400" dirty="0">
                <a:solidFill>
                  <a:prstClr val="black"/>
                </a:solidFill>
              </a:rPr>
              <a:t>Heart palpitations, a pounding heartbeat, or an accelerated heartrate</a:t>
            </a:r>
          </a:p>
          <a:p>
            <a:pPr marL="285750" lvl="1" indent="-285750">
              <a:spcBef>
                <a:spcPts val="1000"/>
              </a:spcBef>
              <a:buFont typeface="Arial" panose="020B0604020202020204" pitchFamily="34" charset="0"/>
              <a:buChar char="•"/>
            </a:pPr>
            <a:r>
              <a:rPr lang="en-US" sz="1400" dirty="0">
                <a:solidFill>
                  <a:prstClr val="black"/>
                </a:solidFill>
              </a:rPr>
              <a:t>Sweating</a:t>
            </a:r>
          </a:p>
          <a:p>
            <a:pPr marL="285750" lvl="1" indent="-285750">
              <a:spcBef>
                <a:spcPts val="1000"/>
              </a:spcBef>
              <a:buFont typeface="Arial" panose="020B0604020202020204" pitchFamily="34" charset="0"/>
              <a:buChar char="•"/>
            </a:pPr>
            <a:r>
              <a:rPr lang="en-US" sz="1400" dirty="0">
                <a:solidFill>
                  <a:prstClr val="black"/>
                </a:solidFill>
              </a:rPr>
              <a:t>Trembling or shaking</a:t>
            </a:r>
          </a:p>
          <a:p>
            <a:pPr marL="285750" lvl="1" indent="-285750">
              <a:spcBef>
                <a:spcPts val="1000"/>
              </a:spcBef>
              <a:buFont typeface="Arial" panose="020B0604020202020204" pitchFamily="34" charset="0"/>
              <a:buChar char="•"/>
            </a:pPr>
            <a:r>
              <a:rPr lang="en-US" sz="1400" dirty="0">
                <a:solidFill>
                  <a:prstClr val="black"/>
                </a:solidFill>
              </a:rPr>
              <a:t>Sensations of shortness of breath, smothering, or choking</a:t>
            </a:r>
          </a:p>
          <a:p>
            <a:pPr marL="285750" lvl="1" indent="-285750">
              <a:spcBef>
                <a:spcPts val="1000"/>
              </a:spcBef>
              <a:buFont typeface="Arial" panose="020B0604020202020204" pitchFamily="34" charset="0"/>
              <a:buChar char="•"/>
            </a:pPr>
            <a:r>
              <a:rPr lang="en-US" sz="1400" dirty="0">
                <a:solidFill>
                  <a:prstClr val="black"/>
                </a:solidFill>
              </a:rPr>
              <a:t>Feelings of impending doom</a:t>
            </a:r>
          </a:p>
          <a:p>
            <a:pPr marL="285750" lvl="1" indent="-285750">
              <a:spcBef>
                <a:spcPts val="1000"/>
              </a:spcBef>
              <a:buFont typeface="Arial" panose="020B0604020202020204" pitchFamily="34" charset="0"/>
              <a:buChar char="•"/>
            </a:pPr>
            <a:r>
              <a:rPr lang="en-US" sz="1400" dirty="0">
                <a:solidFill>
                  <a:prstClr val="black"/>
                </a:solidFill>
              </a:rPr>
              <a:t>Feelings of being out of control</a:t>
            </a:r>
          </a:p>
          <a:p>
            <a:pPr marL="285750" lvl="1" indent="-285750">
              <a:spcBef>
                <a:spcPts val="1000"/>
              </a:spcBef>
              <a:buFont typeface="Arial" panose="020B0604020202020204" pitchFamily="34" charset="0"/>
              <a:buChar char="•"/>
            </a:pPr>
            <a:endParaRPr lang="en-US" sz="1400" i="1" dirty="0">
              <a:solidFill>
                <a:prstClr val="black"/>
              </a:solidFill>
            </a:endParaRPr>
          </a:p>
          <a:p>
            <a:pPr marL="285750" marR="0" lvl="1"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400" dirty="0">
                <a:solidFill>
                  <a:srgbClr val="293340"/>
                </a:solidFill>
                <a:latin typeface="Open Sans" panose="020B0606030504020204" pitchFamily="34" charset="0"/>
              </a:rPr>
              <a:t>People with panic disorder often worry about when the next attack will happen and actively try to prevent future attacks by avoiding places, situations, or behaviors they associate with panic attacks. Worry about panic attacks, and the effort spent trying to avoid attacks, cause significant problems in various areas of the person’s life, including the development of agoraphobia </a:t>
            </a:r>
            <a:endParaRPr lang="en-US" sz="1400" dirty="0"/>
          </a:p>
          <a:p>
            <a:pPr marL="285750" lvl="1" indent="-285750">
              <a:spcBef>
                <a:spcPts val="1000"/>
              </a:spcBef>
              <a:buFont typeface="Arial" panose="020B0604020202020204" pitchFamily="34" charset="0"/>
              <a:buChar char="•"/>
            </a:pPr>
            <a:endParaRPr lang="en-US" sz="1400" i="1" dirty="0">
              <a:solidFill>
                <a:prstClr val="black"/>
              </a:solidFill>
            </a:endParaRPr>
          </a:p>
          <a:p>
            <a:pPr marL="285750" lvl="1" indent="-285750">
              <a:spcBef>
                <a:spcPts val="1000"/>
              </a:spcBef>
              <a:buFont typeface="Arial" panose="020B0604020202020204" pitchFamily="34" charset="0"/>
              <a:buChar char="•"/>
            </a:pPr>
            <a:endParaRPr lang="en-US" sz="14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199999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phobia related disorders</a:t>
            </a:r>
          </a:p>
          <a:p>
            <a:r>
              <a:rPr lang="en-US" dirty="0"/>
              <a:t> </a:t>
            </a:r>
          </a:p>
          <a:p>
            <a:pPr marL="0" lvl="1">
              <a:lnSpc>
                <a:spcPct val="150000"/>
              </a:lnSpc>
              <a:spcBef>
                <a:spcPts val="1000"/>
              </a:spcBef>
            </a:pPr>
            <a:r>
              <a:rPr lang="en-US" sz="1400" dirty="0">
                <a:solidFill>
                  <a:prstClr val="black"/>
                </a:solidFill>
              </a:rPr>
              <a:t>A phobia is an intense fear of—or aversion to—specific objects or situations. Although it can be realistic to be anxious in some circumstances, the fear people with phobias feel is out of proportion to the actual danger caused by the situation or object.</a:t>
            </a:r>
          </a:p>
          <a:p>
            <a:pPr marL="0" lvl="1">
              <a:lnSpc>
                <a:spcPct val="150000"/>
              </a:lnSpc>
              <a:spcBef>
                <a:spcPts val="1000"/>
              </a:spcBef>
            </a:pPr>
            <a:r>
              <a:rPr lang="en-US" sz="1400" dirty="0">
                <a:solidFill>
                  <a:prstClr val="black"/>
                </a:solidFill>
              </a:rPr>
              <a:t>People with a phobia:</a:t>
            </a:r>
          </a:p>
          <a:p>
            <a:pPr marL="285750" lvl="1" indent="-285750">
              <a:lnSpc>
                <a:spcPct val="150000"/>
              </a:lnSpc>
              <a:spcBef>
                <a:spcPts val="1000"/>
              </a:spcBef>
              <a:buFont typeface="Arial" panose="020B0604020202020204" pitchFamily="34" charset="0"/>
              <a:buChar char="•"/>
            </a:pPr>
            <a:r>
              <a:rPr lang="en-US" sz="1400" dirty="0">
                <a:solidFill>
                  <a:prstClr val="black"/>
                </a:solidFill>
              </a:rPr>
              <a:t>May have an irrational or excessive worry about encountering the feared object or situation</a:t>
            </a:r>
          </a:p>
          <a:p>
            <a:pPr marL="285750" lvl="1" indent="-285750">
              <a:lnSpc>
                <a:spcPct val="150000"/>
              </a:lnSpc>
              <a:spcBef>
                <a:spcPts val="1000"/>
              </a:spcBef>
              <a:buFont typeface="Arial" panose="020B0604020202020204" pitchFamily="34" charset="0"/>
              <a:buChar char="•"/>
            </a:pPr>
            <a:r>
              <a:rPr lang="en-US" sz="1400" dirty="0">
                <a:solidFill>
                  <a:prstClr val="black"/>
                </a:solidFill>
              </a:rPr>
              <a:t>Take active steps to avoid the feared object or situation</a:t>
            </a:r>
          </a:p>
          <a:p>
            <a:pPr marL="285750" lvl="1" indent="-285750">
              <a:lnSpc>
                <a:spcPct val="150000"/>
              </a:lnSpc>
              <a:spcBef>
                <a:spcPts val="1000"/>
              </a:spcBef>
              <a:buFont typeface="Arial" panose="020B0604020202020204" pitchFamily="34" charset="0"/>
              <a:buChar char="•"/>
            </a:pPr>
            <a:r>
              <a:rPr lang="en-US" sz="1400" dirty="0">
                <a:solidFill>
                  <a:prstClr val="black"/>
                </a:solidFill>
              </a:rPr>
              <a:t>Experience immediate intense anxiety upon encountering the feared object or situation</a:t>
            </a:r>
          </a:p>
          <a:p>
            <a:pPr marL="285750" lvl="1" indent="-285750">
              <a:lnSpc>
                <a:spcPct val="150000"/>
              </a:lnSpc>
              <a:spcBef>
                <a:spcPts val="1000"/>
              </a:spcBef>
              <a:buFont typeface="Arial" panose="020B0604020202020204" pitchFamily="34" charset="0"/>
              <a:buChar char="•"/>
            </a:pPr>
            <a:r>
              <a:rPr lang="en-US" sz="1400" dirty="0">
                <a:solidFill>
                  <a:prstClr val="black"/>
                </a:solidFill>
              </a:rPr>
              <a:t>Endure unavoidable objects and situations with intense anxiety</a:t>
            </a:r>
            <a:endParaRPr lang="en-US" sz="1400" i="1"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410520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50000"/>
              </a:lnSpc>
              <a:spcBef>
                <a:spcPts val="1000"/>
              </a:spcBef>
              <a:spcAft>
                <a:spcPts val="0"/>
              </a:spcAft>
              <a:buClrTx/>
              <a:buSzTx/>
              <a:buFontTx/>
              <a:buNone/>
              <a:tabLst/>
              <a:defRPr/>
            </a:pPr>
            <a:r>
              <a:rPr lang="en-US" sz="1200" dirty="0">
                <a:solidFill>
                  <a:schemeClr val="bg1">
                    <a:lumMod val="75000"/>
                  </a:schemeClr>
                </a:solidFill>
              </a:rPr>
              <a:t>phobia related disorders</a:t>
            </a:r>
          </a:p>
          <a:p>
            <a:pPr marL="0" lvl="1">
              <a:lnSpc>
                <a:spcPct val="150000"/>
              </a:lnSpc>
              <a:spcBef>
                <a:spcPts val="1000"/>
              </a:spcBef>
            </a:pPr>
            <a:r>
              <a:rPr lang="en-US" dirty="0"/>
              <a:t> </a:t>
            </a:r>
            <a:r>
              <a:rPr lang="en-US" sz="1400" dirty="0">
                <a:solidFill>
                  <a:prstClr val="black"/>
                </a:solidFill>
              </a:rPr>
              <a:t> </a:t>
            </a:r>
          </a:p>
          <a:p>
            <a:pPr marL="0" lvl="1">
              <a:lnSpc>
                <a:spcPct val="150000"/>
              </a:lnSpc>
              <a:spcBef>
                <a:spcPts val="1000"/>
              </a:spcBef>
            </a:pPr>
            <a:endParaRPr lang="en-US" sz="1400" dirty="0">
              <a:solidFill>
                <a:prstClr val="black"/>
              </a:solidFill>
            </a:endParaRPr>
          </a:p>
          <a:p>
            <a:pPr marL="0" lvl="1">
              <a:lnSpc>
                <a:spcPct val="150000"/>
              </a:lnSpc>
              <a:spcBef>
                <a:spcPts val="1000"/>
              </a:spcBef>
            </a:pPr>
            <a:r>
              <a:rPr lang="en-US" sz="1400" dirty="0">
                <a:solidFill>
                  <a:prstClr val="black"/>
                </a:solidFill>
              </a:rPr>
              <a:t>Some examples of specific phobias include the fear of:</a:t>
            </a:r>
          </a:p>
          <a:p>
            <a:pPr marL="285750" lvl="1" indent="-285750">
              <a:spcBef>
                <a:spcPts val="1000"/>
              </a:spcBef>
              <a:buFont typeface="Arial" panose="020B0604020202020204" pitchFamily="34" charset="0"/>
              <a:buChar char="•"/>
            </a:pPr>
            <a:r>
              <a:rPr lang="en-US" sz="1400" dirty="0">
                <a:solidFill>
                  <a:prstClr val="black"/>
                </a:solidFill>
              </a:rPr>
              <a:t>Flying</a:t>
            </a:r>
          </a:p>
          <a:p>
            <a:pPr marL="285750" lvl="1" indent="-285750">
              <a:spcBef>
                <a:spcPts val="1000"/>
              </a:spcBef>
              <a:buFont typeface="Arial" panose="020B0604020202020204" pitchFamily="34" charset="0"/>
              <a:buChar char="•"/>
            </a:pPr>
            <a:r>
              <a:rPr lang="en-US" sz="1400" dirty="0">
                <a:solidFill>
                  <a:prstClr val="black"/>
                </a:solidFill>
              </a:rPr>
              <a:t>Heights</a:t>
            </a:r>
          </a:p>
          <a:p>
            <a:pPr marL="285750" lvl="1" indent="-285750">
              <a:spcBef>
                <a:spcPts val="1000"/>
              </a:spcBef>
              <a:buFont typeface="Arial" panose="020B0604020202020204" pitchFamily="34" charset="0"/>
              <a:buChar char="•"/>
            </a:pPr>
            <a:r>
              <a:rPr lang="en-US" sz="1400" dirty="0">
                <a:solidFill>
                  <a:prstClr val="black"/>
                </a:solidFill>
              </a:rPr>
              <a:t>Specific animals, such as spiders, dogs, or snakes</a:t>
            </a:r>
          </a:p>
          <a:p>
            <a:pPr marL="285750" lvl="1" indent="-285750">
              <a:spcBef>
                <a:spcPts val="1000"/>
              </a:spcBef>
              <a:buFont typeface="Arial" panose="020B0604020202020204" pitchFamily="34" charset="0"/>
              <a:buChar char="•"/>
            </a:pPr>
            <a:r>
              <a:rPr lang="en-US" sz="1400" dirty="0">
                <a:solidFill>
                  <a:prstClr val="black"/>
                </a:solidFill>
              </a:rPr>
              <a:t>Receiving injections</a:t>
            </a:r>
          </a:p>
          <a:p>
            <a:pPr marL="285750" lvl="1" indent="-285750">
              <a:spcBef>
                <a:spcPts val="1000"/>
              </a:spcBef>
              <a:buFont typeface="Arial" panose="020B0604020202020204" pitchFamily="34" charset="0"/>
              <a:buChar char="•"/>
            </a:pPr>
            <a:r>
              <a:rPr lang="en-US" sz="1400" dirty="0">
                <a:solidFill>
                  <a:prstClr val="black"/>
                </a:solidFill>
              </a:rPr>
              <a:t>Blood</a:t>
            </a:r>
          </a:p>
          <a:p>
            <a:pPr marL="285750" lvl="1" indent="-285750">
              <a:spcBef>
                <a:spcPts val="1000"/>
              </a:spcBef>
              <a:buFont typeface="Arial" panose="020B0604020202020204" pitchFamily="34" charset="0"/>
              <a:buChar char="•"/>
            </a:pPr>
            <a:r>
              <a:rPr lang="en-US" sz="1400" dirty="0">
                <a:solidFill>
                  <a:prstClr val="black"/>
                </a:solidFill>
              </a:rPr>
              <a:t>Social Anxiety</a:t>
            </a:r>
          </a:p>
          <a:p>
            <a:pPr marL="285750" lvl="1" indent="-285750">
              <a:spcBef>
                <a:spcPts val="1000"/>
              </a:spcBef>
              <a:buFont typeface="Arial" panose="020B0604020202020204" pitchFamily="34" charset="0"/>
              <a:buChar char="•"/>
            </a:pPr>
            <a:r>
              <a:rPr lang="en-US" sz="1400" dirty="0">
                <a:solidFill>
                  <a:prstClr val="black"/>
                </a:solidFill>
              </a:rPr>
              <a:t>Agoraphobia  (related to space and exposure to people and places)</a:t>
            </a:r>
          </a:p>
          <a:p>
            <a:pPr marL="285750" lvl="1" indent="-285750">
              <a:spcBef>
                <a:spcPts val="1000"/>
              </a:spcBef>
              <a:buFont typeface="Arial" panose="020B0604020202020204" pitchFamily="34" charset="0"/>
              <a:buChar char="•"/>
            </a:pPr>
            <a:r>
              <a:rPr lang="en-US" sz="1400" dirty="0">
                <a:solidFill>
                  <a:prstClr val="black"/>
                </a:solidFill>
              </a:rPr>
              <a:t>Separation</a:t>
            </a:r>
          </a:p>
          <a:p>
            <a:pPr marL="285750" lvl="1" indent="-285750">
              <a:spcBef>
                <a:spcPts val="1000"/>
              </a:spcBef>
              <a:buFont typeface="Arial" panose="020B0604020202020204" pitchFamily="34" charset="0"/>
              <a:buChar char="•"/>
            </a:pPr>
            <a:r>
              <a:rPr lang="en-US" sz="1400" dirty="0">
                <a:solidFill>
                  <a:prstClr val="black"/>
                </a:solidFill>
              </a:rPr>
              <a:t>Selective mutism (failure to speak)</a:t>
            </a:r>
          </a:p>
          <a:p>
            <a:pPr marL="0" lvl="1">
              <a:lnSpc>
                <a:spcPct val="150000"/>
              </a:lnSpc>
              <a:spcBef>
                <a:spcPts val="1000"/>
              </a:spcBef>
            </a:pPr>
            <a:r>
              <a:rPr lang="en-US" sz="1400" dirty="0">
                <a:solidFill>
                  <a:prstClr val="black"/>
                </a:solidFill>
              </a:rPr>
              <a:t> Some examples of specific phobias include the fear of:</a:t>
            </a:r>
          </a:p>
          <a:p>
            <a:pPr marL="285750" lvl="1" indent="-285750">
              <a:spcBef>
                <a:spcPts val="1000"/>
              </a:spcBef>
              <a:buFont typeface="Arial" panose="020B0604020202020204" pitchFamily="34" charset="0"/>
              <a:buChar char="•"/>
            </a:pPr>
            <a:r>
              <a:rPr lang="en-US" sz="1400" dirty="0">
                <a:solidFill>
                  <a:prstClr val="black"/>
                </a:solidFill>
              </a:rPr>
              <a:t>Flying</a:t>
            </a:r>
          </a:p>
          <a:p>
            <a:pPr marL="285750" lvl="1" indent="-285750">
              <a:spcBef>
                <a:spcPts val="1000"/>
              </a:spcBef>
              <a:buFont typeface="Arial" panose="020B0604020202020204" pitchFamily="34" charset="0"/>
              <a:buChar char="•"/>
            </a:pPr>
            <a:r>
              <a:rPr lang="en-US" sz="1400" dirty="0">
                <a:solidFill>
                  <a:prstClr val="black"/>
                </a:solidFill>
              </a:rPr>
              <a:t>Heights</a:t>
            </a:r>
          </a:p>
          <a:p>
            <a:pPr marL="285750" lvl="1" indent="-285750">
              <a:spcBef>
                <a:spcPts val="1000"/>
              </a:spcBef>
              <a:buFont typeface="Arial" panose="020B0604020202020204" pitchFamily="34" charset="0"/>
              <a:buChar char="•"/>
            </a:pPr>
            <a:r>
              <a:rPr lang="en-US" sz="1400" dirty="0">
                <a:solidFill>
                  <a:prstClr val="black"/>
                </a:solidFill>
              </a:rPr>
              <a:t>Specific animals, such as spiders, dogs, or snakes</a:t>
            </a:r>
          </a:p>
          <a:p>
            <a:pPr marL="285750" lvl="1" indent="-285750">
              <a:spcBef>
                <a:spcPts val="1000"/>
              </a:spcBef>
              <a:buFont typeface="Arial" panose="020B0604020202020204" pitchFamily="34" charset="0"/>
              <a:buChar char="•"/>
            </a:pPr>
            <a:r>
              <a:rPr lang="en-US" sz="1400" dirty="0">
                <a:solidFill>
                  <a:prstClr val="black"/>
                </a:solidFill>
              </a:rPr>
              <a:t>Receiving injections</a:t>
            </a:r>
          </a:p>
          <a:p>
            <a:pPr marL="285750" lvl="1" indent="-285750">
              <a:spcBef>
                <a:spcPts val="1000"/>
              </a:spcBef>
              <a:buFont typeface="Arial" panose="020B0604020202020204" pitchFamily="34" charset="0"/>
              <a:buChar char="•"/>
            </a:pPr>
            <a:r>
              <a:rPr lang="en-US" sz="1400" dirty="0">
                <a:solidFill>
                  <a:prstClr val="black"/>
                </a:solidFill>
              </a:rPr>
              <a:t>Blood</a:t>
            </a:r>
          </a:p>
          <a:p>
            <a:pPr marL="285750" lvl="1" indent="-285750">
              <a:spcBef>
                <a:spcPts val="1000"/>
              </a:spcBef>
              <a:buFont typeface="Arial" panose="020B0604020202020204" pitchFamily="34" charset="0"/>
              <a:buChar char="•"/>
            </a:pPr>
            <a:r>
              <a:rPr lang="en-US" sz="1400" dirty="0">
                <a:solidFill>
                  <a:prstClr val="black"/>
                </a:solidFill>
              </a:rPr>
              <a:t>Social Anxiety</a:t>
            </a:r>
          </a:p>
          <a:p>
            <a:pPr marL="285750" lvl="1" indent="-285750">
              <a:spcBef>
                <a:spcPts val="1000"/>
              </a:spcBef>
              <a:buFont typeface="Arial" panose="020B0604020202020204" pitchFamily="34" charset="0"/>
              <a:buChar char="•"/>
            </a:pPr>
            <a:r>
              <a:rPr lang="en-US" sz="1400" dirty="0">
                <a:solidFill>
                  <a:prstClr val="black"/>
                </a:solidFill>
              </a:rPr>
              <a:t>Agoraphobia  (related to space and exposure to people and places)</a:t>
            </a:r>
          </a:p>
          <a:p>
            <a:pPr marL="285750" lvl="1" indent="-285750">
              <a:spcBef>
                <a:spcPts val="1000"/>
              </a:spcBef>
              <a:buFont typeface="Arial" panose="020B0604020202020204" pitchFamily="34" charset="0"/>
              <a:buChar char="•"/>
            </a:pPr>
            <a:r>
              <a:rPr lang="en-US" sz="1400" dirty="0">
                <a:solidFill>
                  <a:prstClr val="black"/>
                </a:solidFill>
              </a:rPr>
              <a:t>Separation</a:t>
            </a:r>
          </a:p>
          <a:p>
            <a:pPr marL="285750" lvl="1" indent="-285750">
              <a:spcBef>
                <a:spcPts val="1000"/>
              </a:spcBef>
              <a:buFont typeface="Arial" panose="020B0604020202020204" pitchFamily="34" charset="0"/>
              <a:buChar char="•"/>
            </a:pPr>
            <a:r>
              <a:rPr lang="en-US" sz="1400" dirty="0">
                <a:solidFill>
                  <a:prstClr val="black"/>
                </a:solidFill>
              </a:rPr>
              <a:t>Selective mutism (failure to speak)</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173891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337260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620199" y="6414588"/>
            <a:ext cx="3461204" cy="338554"/>
          </a:xfrm>
          <a:prstGeom prst="rect">
            <a:avLst/>
          </a:prstGeom>
          <a:noFill/>
        </p:spPr>
        <p:txBody>
          <a:bodyPr wrap="none">
            <a:spAutoFit/>
          </a:bodyPr>
          <a:lstStyle/>
          <a:p>
            <a:pPr algn="ctr">
              <a:defRPr/>
            </a:pPr>
            <a:r>
              <a:rPr lang="en-US" sz="1600" b="1" spc="130" dirty="0">
                <a:solidFill>
                  <a:schemeClr val="bg1"/>
                </a:solidFill>
                <a:latin typeface="Montserrat" panose="00000500000000000000" pitchFamily="50" charset="-94"/>
              </a:rPr>
              <a:t>DEPRESSION/ANXIETY/ADD</a:t>
            </a:r>
            <a:endParaRPr lang="tr-TR" sz="1600" b="1" spc="13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30929" y="6550955"/>
            <a:ext cx="1742536" cy="461665"/>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EIGHT</a:t>
            </a:r>
          </a:p>
          <a:p>
            <a:pPr algn="r"/>
            <a:endParaRPr lang="en-US" sz="1200" dirty="0">
              <a:solidFill>
                <a:schemeClr val="bg1"/>
              </a:solidFill>
              <a:latin typeface="Montserrat Light" panose="00000400000000000000" pitchFamily="50" charset="0"/>
            </a:endParaRPr>
          </a:p>
        </p:txBody>
      </p:sp>
      <p:pic>
        <p:nvPicPr>
          <p:cNvPr id="4" name="Picture 3">
            <a:extLst>
              <a:ext uri="{FF2B5EF4-FFF2-40B4-BE49-F238E27FC236}">
                <a16:creationId xmlns:a16="http://schemas.microsoft.com/office/drawing/2014/main" id="{35701A6E-4E9A-4F1C-8B31-4E0ADDF2E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22" y="270893"/>
            <a:ext cx="1875241" cy="1750225"/>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01706C-7B97-41FC-9EF1-D1B814004940}"/>
              </a:ext>
            </a:extLst>
          </p:cNvPr>
          <p:cNvPicPr>
            <a:picLocks noChangeAspect="1"/>
          </p:cNvPicPr>
          <p:nvPr/>
        </p:nvPicPr>
        <p:blipFill>
          <a:blip r:embed="rId3"/>
          <a:stretch>
            <a:fillRect/>
          </a:stretch>
        </p:blipFill>
        <p:spPr>
          <a:xfrm>
            <a:off x="4510087" y="6320142"/>
            <a:ext cx="3171825" cy="471487"/>
          </a:xfrm>
          <a:prstGeom prst="rect">
            <a:avLst/>
          </a:prstGeom>
        </p:spPr>
      </p:pic>
      <p:pic>
        <p:nvPicPr>
          <p:cNvPr id="4" name="Picture 3">
            <a:extLst>
              <a:ext uri="{FF2B5EF4-FFF2-40B4-BE49-F238E27FC236}">
                <a16:creationId xmlns:a16="http://schemas.microsoft.com/office/drawing/2014/main" id="{32D068F2-1919-1240-8498-E444019C291D}"/>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24" r="4750"/>
          <a:stretch/>
        </p:blipFill>
        <p:spPr>
          <a:xfrm>
            <a:off x="3050758" y="0"/>
            <a:ext cx="9141242" cy="6859659"/>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9" name="Rectangle 8">
            <a:extLst>
              <a:ext uri="{FF2B5EF4-FFF2-40B4-BE49-F238E27FC236}">
                <a16:creationId xmlns:a16="http://schemas.microsoft.com/office/drawing/2014/main" id="{3DBA79B7-974F-4FA9-8459-D4B61F58642B}"/>
              </a:ext>
            </a:extLst>
          </p:cNvPr>
          <p:cNvSpPr/>
          <p:nvPr/>
        </p:nvSpPr>
        <p:spPr>
          <a:xfrm>
            <a:off x="3554748" y="5252402"/>
            <a:ext cx="7799052" cy="702244"/>
          </a:xfrm>
          <a:prstGeom prst="rect">
            <a:avLst/>
          </a:prstGeom>
        </p:spPr>
        <p:txBody>
          <a:bodyPr wrap="square">
            <a:spAutoFit/>
          </a:bodyPr>
          <a:lstStyle/>
          <a:p>
            <a:pPr marL="0" lvl="1">
              <a:lnSpc>
                <a:spcPct val="150000"/>
              </a:lnSpc>
              <a:spcBef>
                <a:spcPts val="1000"/>
              </a:spcBef>
            </a:pPr>
            <a:r>
              <a:rPr lang="en-US" sz="1400" dirty="0">
                <a:solidFill>
                  <a:schemeClr val="bg1"/>
                </a:solidFill>
              </a:rPr>
              <a:t>There are several types of anxiety disorders, including generalized anxiety disorder, panic disorder, and various phobia-related disorders.</a:t>
            </a:r>
            <a:endParaRPr lang="en-US" sz="1400" i="1" dirty="0">
              <a:solidFill>
                <a:schemeClr val="bg1"/>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463226" y="4492527"/>
            <a:ext cx="7982095" cy="707886"/>
          </a:xfrm>
          <a:prstGeom prst="rect">
            <a:avLst/>
          </a:prstGeom>
          <a:noFill/>
        </p:spPr>
        <p:txBody>
          <a:bodyPr wrap="square" rtlCol="0">
            <a:spAutoFit/>
          </a:bodyPr>
          <a:lstStyle/>
          <a:p>
            <a:r>
              <a:rPr lang="en-US" sz="4000" dirty="0">
                <a:solidFill>
                  <a:schemeClr val="bg1"/>
                </a:solidFill>
              </a:rPr>
              <a:t>sleep disorders cause anxiety</a:t>
            </a:r>
          </a:p>
        </p:txBody>
      </p:sp>
    </p:spTree>
    <p:extLst>
      <p:ext uri="{BB962C8B-B14F-4D97-AF65-F5344CB8AC3E}">
        <p14:creationId xmlns:p14="http://schemas.microsoft.com/office/powerpoint/2010/main" val="163110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DFDD51-3ED3-4EF6-BCD1-8A5335CAA514}"/>
              </a:ext>
            </a:extLst>
          </p:cNvPr>
          <p:cNvPicPr>
            <a:picLocks noChangeAspect="1"/>
          </p:cNvPicPr>
          <p:nvPr/>
        </p:nvPicPr>
        <p:blipFill>
          <a:blip r:embed="rId3"/>
          <a:stretch>
            <a:fillRect/>
          </a:stretch>
        </p:blipFill>
        <p:spPr>
          <a:xfrm>
            <a:off x="4510087" y="6386513"/>
            <a:ext cx="3171825" cy="471487"/>
          </a:xfrm>
          <a:prstGeom prst="rect">
            <a:avLst/>
          </a:prstGeom>
        </p:spPr>
      </p:pic>
      <p:pic>
        <p:nvPicPr>
          <p:cNvPr id="8" name="Picture 7">
            <a:extLst>
              <a:ext uri="{FF2B5EF4-FFF2-40B4-BE49-F238E27FC236}">
                <a16:creationId xmlns:a16="http://schemas.microsoft.com/office/drawing/2014/main" id="{5149FC9D-F2A3-F14E-B33F-B729249C74E5}"/>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818" r="14524"/>
          <a:stretch/>
        </p:blipFill>
        <p:spPr>
          <a:xfrm>
            <a:off x="3102592" y="0"/>
            <a:ext cx="9089408" cy="6960358"/>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66898" y="2982703"/>
            <a:ext cx="7982095" cy="707886"/>
          </a:xfrm>
          <a:prstGeom prst="rect">
            <a:avLst/>
          </a:prstGeom>
          <a:noFill/>
        </p:spPr>
        <p:txBody>
          <a:bodyPr wrap="square" rtlCol="0">
            <a:spAutoFit/>
          </a:bodyPr>
          <a:lstStyle/>
          <a:p>
            <a:r>
              <a:rPr lang="en-US" sz="4000" dirty="0">
                <a:solidFill>
                  <a:schemeClr val="tx1">
                    <a:lumMod val="75000"/>
                    <a:lumOff val="25000"/>
                  </a:schemeClr>
                </a:solidFill>
              </a:rPr>
              <a:t>sleep disorders cause anxiety</a:t>
            </a:r>
          </a:p>
        </p:txBody>
      </p:sp>
      <p:sp>
        <p:nvSpPr>
          <p:cNvPr id="12" name="Rectangle 11">
            <a:extLst>
              <a:ext uri="{FF2B5EF4-FFF2-40B4-BE49-F238E27FC236}">
                <a16:creationId xmlns:a16="http://schemas.microsoft.com/office/drawing/2014/main" id="{BD8093E5-D255-4E47-AB6E-2E2FFAE0978D}"/>
              </a:ext>
            </a:extLst>
          </p:cNvPr>
          <p:cNvSpPr/>
          <p:nvPr/>
        </p:nvSpPr>
        <p:spPr>
          <a:xfrm>
            <a:off x="3517453" y="3936147"/>
            <a:ext cx="7179978" cy="242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3A1595-3733-4D58-8EE6-DA53E853E9A5}"/>
              </a:ext>
            </a:extLst>
          </p:cNvPr>
          <p:cNvSpPr/>
          <p:nvPr/>
        </p:nvSpPr>
        <p:spPr>
          <a:xfrm>
            <a:off x="3696744" y="4439796"/>
            <a:ext cx="3270552" cy="1769715"/>
          </a:xfrm>
          <a:prstGeom prst="rect">
            <a:avLst/>
          </a:prstGeom>
        </p:spPr>
        <p:txBody>
          <a:bodyPr wrap="square">
            <a:spAutoFit/>
          </a:bodyPr>
          <a:lstStyle/>
          <a:p>
            <a:pPr marL="285750" lvl="1" indent="-285750">
              <a:spcBef>
                <a:spcPts val="1000"/>
              </a:spcBef>
              <a:buFont typeface="Arial" panose="020B0604020202020204" pitchFamily="34" charset="0"/>
              <a:buChar char="•"/>
            </a:pPr>
            <a:r>
              <a:rPr lang="en-US" sz="1400" dirty="0">
                <a:solidFill>
                  <a:prstClr val="black"/>
                </a:solidFill>
              </a:rPr>
              <a:t>Feeling restless, wound-up, or on-edge</a:t>
            </a:r>
          </a:p>
          <a:p>
            <a:pPr marL="285750" lvl="1" indent="-285750">
              <a:spcBef>
                <a:spcPts val="1000"/>
              </a:spcBef>
              <a:buFont typeface="Arial" panose="020B0604020202020204" pitchFamily="34" charset="0"/>
              <a:buChar char="•"/>
            </a:pPr>
            <a:r>
              <a:rPr lang="en-US" sz="1400" dirty="0">
                <a:solidFill>
                  <a:prstClr val="black"/>
                </a:solidFill>
              </a:rPr>
              <a:t>Being easily fatigued</a:t>
            </a:r>
          </a:p>
          <a:p>
            <a:pPr marL="285750" lvl="1" indent="-285750">
              <a:spcBef>
                <a:spcPts val="1000"/>
              </a:spcBef>
              <a:buFont typeface="Arial" panose="020B0604020202020204" pitchFamily="34" charset="0"/>
              <a:buChar char="•"/>
            </a:pPr>
            <a:r>
              <a:rPr lang="en-US" sz="1400" dirty="0">
                <a:solidFill>
                  <a:prstClr val="black"/>
                </a:solidFill>
              </a:rPr>
              <a:t>Having difficulty concentrating; mind going blank</a:t>
            </a:r>
          </a:p>
          <a:p>
            <a:pPr marL="285750" lvl="1" indent="-285750">
              <a:spcBef>
                <a:spcPts val="1000"/>
              </a:spcBef>
              <a:buFont typeface="Arial" panose="020B0604020202020204" pitchFamily="34" charset="0"/>
              <a:buChar char="•"/>
            </a:pPr>
            <a:r>
              <a:rPr lang="en-US" sz="1400" dirty="0">
                <a:solidFill>
                  <a:prstClr val="black"/>
                </a:solidFill>
              </a:rPr>
              <a:t>Being irritable</a:t>
            </a:r>
          </a:p>
        </p:txBody>
      </p:sp>
      <p:sp>
        <p:nvSpPr>
          <p:cNvPr id="3" name="Rectangle 2">
            <a:extLst>
              <a:ext uri="{FF2B5EF4-FFF2-40B4-BE49-F238E27FC236}">
                <a16:creationId xmlns:a16="http://schemas.microsoft.com/office/drawing/2014/main" id="{20026428-0A5E-4816-9A7F-897F7F9A77DD}"/>
              </a:ext>
            </a:extLst>
          </p:cNvPr>
          <p:cNvSpPr/>
          <p:nvPr/>
        </p:nvSpPr>
        <p:spPr>
          <a:xfrm>
            <a:off x="7107442" y="4416943"/>
            <a:ext cx="3408239" cy="1641475"/>
          </a:xfrm>
          <a:prstGeom prst="rect">
            <a:avLst/>
          </a:prstGeom>
        </p:spPr>
        <p:txBody>
          <a:bodyPr wrap="square">
            <a:spAutoFit/>
          </a:bodyPr>
          <a:lstStyle/>
          <a:p>
            <a:pPr marL="285750" lvl="1" indent="-285750">
              <a:spcBef>
                <a:spcPts val="1000"/>
              </a:spcBef>
              <a:buFont typeface="Arial" panose="020B0604020202020204" pitchFamily="34" charset="0"/>
              <a:buChar char="•"/>
            </a:pPr>
            <a:r>
              <a:rPr lang="en-US" sz="1400" dirty="0">
                <a:solidFill>
                  <a:prstClr val="black"/>
                </a:solidFill>
              </a:rPr>
              <a:t>Having muscle tension</a:t>
            </a:r>
          </a:p>
          <a:p>
            <a:pPr marL="285750" lvl="1" indent="-285750">
              <a:spcBef>
                <a:spcPts val="1000"/>
              </a:spcBef>
              <a:buFont typeface="Arial" panose="020B0604020202020204" pitchFamily="34" charset="0"/>
              <a:buChar char="•"/>
            </a:pPr>
            <a:r>
              <a:rPr lang="en-US" sz="1400" dirty="0">
                <a:solidFill>
                  <a:prstClr val="black"/>
                </a:solidFill>
              </a:rPr>
              <a:t>Difficulty controlling feelings of worry</a:t>
            </a:r>
          </a:p>
          <a:p>
            <a:pPr marL="285750" lvl="1" indent="-285750">
              <a:spcBef>
                <a:spcPts val="1000"/>
              </a:spcBef>
              <a:buFont typeface="Arial" panose="020B0604020202020204" pitchFamily="34" charset="0"/>
              <a:buChar char="•"/>
            </a:pPr>
            <a:r>
              <a:rPr lang="en-US" sz="1400" dirty="0">
                <a:solidFill>
                  <a:prstClr val="black"/>
                </a:solidFill>
              </a:rPr>
              <a:t>Having sleep problems, such as difficulty falling or staying asleep, restlessness, or unsatisfying sleep</a:t>
            </a:r>
            <a:endParaRPr lang="en-US" sz="1400" i="1" dirty="0">
              <a:solidFill>
                <a:prstClr val="black"/>
              </a:solidFill>
            </a:endParaRPr>
          </a:p>
        </p:txBody>
      </p:sp>
      <p:sp>
        <p:nvSpPr>
          <p:cNvPr id="9" name="Rectangle 8">
            <a:extLst>
              <a:ext uri="{FF2B5EF4-FFF2-40B4-BE49-F238E27FC236}">
                <a16:creationId xmlns:a16="http://schemas.microsoft.com/office/drawing/2014/main" id="{3DBA79B7-974F-4FA9-8459-D4B61F58642B}"/>
              </a:ext>
            </a:extLst>
          </p:cNvPr>
          <p:cNvSpPr/>
          <p:nvPr/>
        </p:nvSpPr>
        <p:spPr>
          <a:xfrm>
            <a:off x="3719317" y="3929472"/>
            <a:ext cx="7799052" cy="379078"/>
          </a:xfrm>
          <a:prstGeom prst="rect">
            <a:avLst/>
          </a:prstGeom>
        </p:spPr>
        <p:txBody>
          <a:bodyPr wrap="square">
            <a:spAutoFit/>
          </a:bodyPr>
          <a:lstStyle/>
          <a:p>
            <a:pPr marL="0" lvl="1">
              <a:lnSpc>
                <a:spcPct val="150000"/>
              </a:lnSpc>
              <a:spcBef>
                <a:spcPts val="1000"/>
              </a:spcBef>
            </a:pPr>
            <a:r>
              <a:rPr lang="en-US" sz="1400" dirty="0">
                <a:solidFill>
                  <a:prstClr val="black"/>
                </a:solidFill>
              </a:rPr>
              <a:t>Generalized anxiety disorder symptoms include: </a:t>
            </a:r>
            <a:endParaRPr lang="en-US" sz="1400" i="1" dirty="0">
              <a:solidFill>
                <a:prstClr val="black"/>
              </a:solidFill>
            </a:endParaRPr>
          </a:p>
        </p:txBody>
      </p:sp>
    </p:spTree>
    <p:extLst>
      <p:ext uri="{BB962C8B-B14F-4D97-AF65-F5344CB8AC3E}">
        <p14:creationId xmlns:p14="http://schemas.microsoft.com/office/powerpoint/2010/main" val="2837924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BD9C5-BB69-4819-851B-17F9C56B8CF9}"/>
              </a:ext>
            </a:extLst>
          </p:cNvPr>
          <p:cNvPicPr>
            <a:picLocks noChangeAspect="1"/>
          </p:cNvPicPr>
          <p:nvPr/>
        </p:nvPicPr>
        <p:blipFill>
          <a:blip r:embed="rId3"/>
          <a:stretch>
            <a:fillRect/>
          </a:stretch>
        </p:blipFill>
        <p:spPr>
          <a:xfrm>
            <a:off x="4510087" y="6303168"/>
            <a:ext cx="3171825" cy="471487"/>
          </a:xfrm>
          <a:prstGeom prst="rect">
            <a:avLst/>
          </a:prstGeom>
        </p:spPr>
      </p:pic>
      <p:pic>
        <p:nvPicPr>
          <p:cNvPr id="11" name="Picture 10">
            <a:extLst>
              <a:ext uri="{FF2B5EF4-FFF2-40B4-BE49-F238E27FC236}">
                <a16:creationId xmlns:a16="http://schemas.microsoft.com/office/drawing/2014/main" id="{55378B32-D057-B64B-A35E-15EEA6B0F6B3}"/>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468"/>
          <a:stretch/>
        </p:blipFill>
        <p:spPr>
          <a:xfrm>
            <a:off x="3077488" y="8958"/>
            <a:ext cx="911451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35218" y="2731897"/>
            <a:ext cx="7982095" cy="707886"/>
          </a:xfrm>
          <a:prstGeom prst="rect">
            <a:avLst/>
          </a:prstGeom>
          <a:noFill/>
        </p:spPr>
        <p:txBody>
          <a:bodyPr wrap="square" rtlCol="0">
            <a:spAutoFit/>
          </a:bodyPr>
          <a:lstStyle/>
          <a:p>
            <a:r>
              <a:rPr lang="en-US" sz="4000" dirty="0">
                <a:solidFill>
                  <a:schemeClr val="bg1"/>
                </a:solidFill>
              </a:rPr>
              <a:t>panic disorder</a:t>
            </a:r>
          </a:p>
        </p:txBody>
      </p:sp>
      <p:sp>
        <p:nvSpPr>
          <p:cNvPr id="12" name="Rectangle 11">
            <a:extLst>
              <a:ext uri="{FF2B5EF4-FFF2-40B4-BE49-F238E27FC236}">
                <a16:creationId xmlns:a16="http://schemas.microsoft.com/office/drawing/2014/main" id="{5CF3971F-82FA-DB44-904E-AFB2AF78199F}"/>
              </a:ext>
            </a:extLst>
          </p:cNvPr>
          <p:cNvSpPr/>
          <p:nvPr/>
        </p:nvSpPr>
        <p:spPr>
          <a:xfrm>
            <a:off x="3735218" y="4189863"/>
            <a:ext cx="7799052" cy="1678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BA79B7-974F-4FA9-8459-D4B61F58642B}"/>
              </a:ext>
            </a:extLst>
          </p:cNvPr>
          <p:cNvSpPr/>
          <p:nvPr/>
        </p:nvSpPr>
        <p:spPr>
          <a:xfrm>
            <a:off x="3735218" y="4293502"/>
            <a:ext cx="7799052" cy="1339021"/>
          </a:xfrm>
          <a:prstGeom prst="rect">
            <a:avLst/>
          </a:prstGeom>
        </p:spPr>
        <p:txBody>
          <a:bodyPr wrap="square">
            <a:spAutoFit/>
          </a:bodyPr>
          <a:lstStyle/>
          <a:p>
            <a:pPr marL="0" lvl="1">
              <a:lnSpc>
                <a:spcPct val="150000"/>
              </a:lnSpc>
              <a:spcBef>
                <a:spcPts val="1000"/>
              </a:spcBef>
            </a:pPr>
            <a:r>
              <a:rPr lang="en-US" sz="1400" dirty="0">
                <a:solidFill>
                  <a:schemeClr val="tx1">
                    <a:lumMod val="65000"/>
                    <a:lumOff val="35000"/>
                  </a:schemeClr>
                </a:solidFill>
              </a:rPr>
              <a:t>People with </a:t>
            </a:r>
            <a:r>
              <a:rPr lang="en-US" sz="1400" b="1" dirty="0">
                <a:solidFill>
                  <a:schemeClr val="tx1">
                    <a:lumMod val="65000"/>
                    <a:lumOff val="35000"/>
                  </a:schemeClr>
                </a:solidFill>
              </a:rPr>
              <a:t>panic disorder </a:t>
            </a:r>
            <a:r>
              <a:rPr lang="en-US" sz="1400" dirty="0">
                <a:solidFill>
                  <a:schemeClr val="tx1">
                    <a:lumMod val="65000"/>
                    <a:lumOff val="35000"/>
                  </a:schemeClr>
                </a:solidFill>
              </a:rPr>
              <a:t>have recurrent unexpected panic attacks. Panic attacks are sudden periods of intense fear that come on quickly and reach their peak within minutes. Attacks can occur unexpectedly or can be brought on by a trigger, such as a feared object or situation. </a:t>
            </a:r>
            <a:endParaRPr lang="en-US" sz="1400" i="1" dirty="0">
              <a:solidFill>
                <a:schemeClr val="tx1">
                  <a:lumMod val="65000"/>
                  <a:lumOff val="35000"/>
                </a:schemeClr>
              </a:solidFill>
            </a:endParaRPr>
          </a:p>
        </p:txBody>
      </p:sp>
    </p:spTree>
    <p:extLst>
      <p:ext uri="{BB962C8B-B14F-4D97-AF65-F5344CB8AC3E}">
        <p14:creationId xmlns:p14="http://schemas.microsoft.com/office/powerpoint/2010/main" val="158141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A4B95B-ADBB-4671-B182-4BE1EAA5CB21}"/>
              </a:ext>
            </a:extLst>
          </p:cNvPr>
          <p:cNvPicPr>
            <a:picLocks noChangeAspect="1"/>
          </p:cNvPicPr>
          <p:nvPr/>
        </p:nvPicPr>
        <p:blipFill>
          <a:blip r:embed="rId3"/>
          <a:stretch>
            <a:fillRect/>
          </a:stretch>
        </p:blipFill>
        <p:spPr>
          <a:xfrm>
            <a:off x="4510087" y="6303168"/>
            <a:ext cx="3171825" cy="471487"/>
          </a:xfrm>
          <a:prstGeom prst="rect">
            <a:avLst/>
          </a:prstGeom>
        </p:spPr>
      </p:pic>
      <p:pic>
        <p:nvPicPr>
          <p:cNvPr id="4" name="Picture 3">
            <a:extLst>
              <a:ext uri="{FF2B5EF4-FFF2-40B4-BE49-F238E27FC236}">
                <a16:creationId xmlns:a16="http://schemas.microsoft.com/office/drawing/2014/main" id="{0715617F-8DE9-D44A-82BD-EE91E98BAF81}"/>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r="11319"/>
          <a:stretch/>
        </p:blipFill>
        <p:spPr>
          <a:xfrm>
            <a:off x="3066041" y="0"/>
            <a:ext cx="912595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217" y="493882"/>
            <a:ext cx="3198299" cy="1938992"/>
          </a:xfrm>
          <a:prstGeom prst="rect">
            <a:avLst/>
          </a:prstGeom>
          <a:noFill/>
        </p:spPr>
        <p:txBody>
          <a:bodyPr wrap="square" rtlCol="0">
            <a:spAutoFit/>
          </a:bodyPr>
          <a:lstStyle/>
          <a:p>
            <a:r>
              <a:rPr lang="en-US" sz="4000" dirty="0">
                <a:solidFill>
                  <a:schemeClr val="tx1">
                    <a:lumMod val="65000"/>
                    <a:lumOff val="35000"/>
                  </a:schemeClr>
                </a:solidFill>
              </a:rPr>
              <a:t>phobia related disorders</a:t>
            </a:r>
          </a:p>
        </p:txBody>
      </p:sp>
    </p:spTree>
    <p:extLst>
      <p:ext uri="{BB962C8B-B14F-4D97-AF65-F5344CB8AC3E}">
        <p14:creationId xmlns:p14="http://schemas.microsoft.com/office/powerpoint/2010/main" val="758421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FD59B4-5FC8-44B2-9CED-4566E5246E1A}"/>
              </a:ext>
            </a:extLst>
          </p:cNvPr>
          <p:cNvPicPr>
            <a:picLocks noChangeAspect="1"/>
          </p:cNvPicPr>
          <p:nvPr/>
        </p:nvPicPr>
        <p:blipFill>
          <a:blip r:embed="rId3"/>
          <a:stretch>
            <a:fillRect/>
          </a:stretch>
        </p:blipFill>
        <p:spPr>
          <a:xfrm>
            <a:off x="4600575" y="6292691"/>
            <a:ext cx="3171825" cy="471487"/>
          </a:xfrm>
          <a:prstGeom prst="rect">
            <a:avLst/>
          </a:prstGeom>
        </p:spPr>
      </p:pic>
      <p:pic>
        <p:nvPicPr>
          <p:cNvPr id="5" name="Picture 4">
            <a:extLst>
              <a:ext uri="{FF2B5EF4-FFF2-40B4-BE49-F238E27FC236}">
                <a16:creationId xmlns:a16="http://schemas.microsoft.com/office/drawing/2014/main" id="{5F958080-304F-FE45-B203-CEC9DA8DAB9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305"/>
          <a:stretch/>
        </p:blipFill>
        <p:spPr>
          <a:xfrm>
            <a:off x="3067903" y="0"/>
            <a:ext cx="9124097"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3"/>
            <a:ext cx="4262824" cy="1327670"/>
          </a:xfrm>
          <a:prstGeom prst="rect">
            <a:avLst/>
          </a:prstGeom>
          <a:noFill/>
        </p:spPr>
        <p:txBody>
          <a:bodyPr wrap="square" rtlCol="0">
            <a:spAutoFit/>
          </a:bodyPr>
          <a:lstStyle/>
          <a:p>
            <a:r>
              <a:rPr lang="en-US" sz="4000" dirty="0">
                <a:solidFill>
                  <a:schemeClr val="tx1">
                    <a:lumMod val="75000"/>
                    <a:lumOff val="25000"/>
                  </a:schemeClr>
                </a:solidFill>
              </a:rPr>
              <a:t>phobia related disorders</a:t>
            </a:r>
          </a:p>
        </p:txBody>
      </p:sp>
    </p:spTree>
    <p:extLst>
      <p:ext uri="{BB962C8B-B14F-4D97-AF65-F5344CB8AC3E}">
        <p14:creationId xmlns:p14="http://schemas.microsoft.com/office/powerpoint/2010/main" val="2740207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1298E6-584F-41E2-AD47-44F7BF810304}"/>
              </a:ext>
            </a:extLst>
          </p:cNvPr>
          <p:cNvPicPr>
            <a:picLocks noChangeAspect="1"/>
          </p:cNvPicPr>
          <p:nvPr/>
        </p:nvPicPr>
        <p:blipFill>
          <a:blip r:embed="rId3"/>
          <a:stretch>
            <a:fillRect/>
          </a:stretch>
        </p:blipFill>
        <p:spPr>
          <a:xfrm>
            <a:off x="4510087" y="6462712"/>
            <a:ext cx="3171825" cy="365125"/>
          </a:xfrm>
          <a:prstGeom prst="rect">
            <a:avLst/>
          </a:prstGeom>
        </p:spPr>
      </p:pic>
      <p:pic>
        <p:nvPicPr>
          <p:cNvPr id="4" name="Picture 3">
            <a:extLst>
              <a:ext uri="{FF2B5EF4-FFF2-40B4-BE49-F238E27FC236}">
                <a16:creationId xmlns:a16="http://schemas.microsoft.com/office/drawing/2014/main" id="{FE3B4E38-4D3D-A542-9126-9BA9E3379359}"/>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16101" t="7586" r="9130" b="7674"/>
          <a:stretch/>
        </p:blipFill>
        <p:spPr>
          <a:xfrm>
            <a:off x="3098042" y="0"/>
            <a:ext cx="908031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81401" y="3898413"/>
            <a:ext cx="3048174" cy="2554545"/>
          </a:xfrm>
          <a:prstGeom prst="rect">
            <a:avLst/>
          </a:prstGeom>
          <a:noFill/>
        </p:spPr>
        <p:txBody>
          <a:bodyPr wrap="square" rtlCol="0">
            <a:spAutoFit/>
          </a:bodyPr>
          <a:lstStyle/>
          <a:p>
            <a:r>
              <a:rPr lang="en-US" sz="4000" dirty="0">
                <a:solidFill>
                  <a:schemeClr val="bg1"/>
                </a:solidFill>
              </a:rPr>
              <a:t>sleep disorders cause anxiety</a:t>
            </a:r>
          </a:p>
        </p:txBody>
      </p:sp>
    </p:spTree>
    <p:extLst>
      <p:ext uri="{BB962C8B-B14F-4D97-AF65-F5344CB8AC3E}">
        <p14:creationId xmlns:p14="http://schemas.microsoft.com/office/powerpoint/2010/main" val="1148086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31A84C-9AC0-4616-932B-D69644CE2AA4}"/>
              </a:ext>
            </a:extLst>
          </p:cNvPr>
          <p:cNvPicPr>
            <a:picLocks noChangeAspect="1"/>
          </p:cNvPicPr>
          <p:nvPr/>
        </p:nvPicPr>
        <p:blipFill>
          <a:blip r:embed="rId3"/>
          <a:stretch>
            <a:fillRect/>
          </a:stretch>
        </p:blipFill>
        <p:spPr>
          <a:xfrm>
            <a:off x="4510087" y="6431229"/>
            <a:ext cx="3171825" cy="365125"/>
          </a:xfrm>
          <a:prstGeom prst="rect">
            <a:avLst/>
          </a:prstGeom>
        </p:spPr>
      </p:pic>
      <p:pic>
        <p:nvPicPr>
          <p:cNvPr id="4" name="Picture 3">
            <a:extLst>
              <a:ext uri="{FF2B5EF4-FFF2-40B4-BE49-F238E27FC236}">
                <a16:creationId xmlns:a16="http://schemas.microsoft.com/office/drawing/2014/main" id="{6B81BE47-E91B-5F43-A70A-AF3E0E2EF21B}"/>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73" r="11434"/>
          <a:stretch/>
        </p:blipFill>
        <p:spPr>
          <a:xfrm>
            <a:off x="3081166" y="0"/>
            <a:ext cx="9110834" cy="6846132"/>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Anxiety</a:t>
            </a:r>
          </a:p>
        </p:txBody>
      </p:sp>
      <p:sp>
        <p:nvSpPr>
          <p:cNvPr id="10" name="TextBox 9">
            <a:extLst>
              <a:ext uri="{FF2B5EF4-FFF2-40B4-BE49-F238E27FC236}">
                <a16:creationId xmlns:a16="http://schemas.microsoft.com/office/drawing/2014/main" id="{E9AAF6C0-9991-45CD-B897-231A7FC0BF0E}"/>
              </a:ext>
            </a:extLst>
          </p:cNvPr>
          <p:cNvSpPr txBox="1"/>
          <p:nvPr/>
        </p:nvSpPr>
        <p:spPr>
          <a:xfrm>
            <a:off x="3808720" y="2965589"/>
            <a:ext cx="7982095" cy="707886"/>
          </a:xfrm>
          <a:prstGeom prst="rect">
            <a:avLst/>
          </a:prstGeom>
          <a:noFill/>
        </p:spPr>
        <p:txBody>
          <a:bodyPr wrap="square" rtlCol="0">
            <a:spAutoFit/>
          </a:bodyPr>
          <a:lstStyle/>
          <a:p>
            <a:r>
              <a:rPr lang="en-US" sz="4000" dirty="0">
                <a:solidFill>
                  <a:schemeClr val="tx1">
                    <a:lumMod val="75000"/>
                    <a:lumOff val="25000"/>
                  </a:schemeClr>
                </a:solidFill>
              </a:rPr>
              <a:t>treat underlying conditions </a:t>
            </a:r>
          </a:p>
        </p:txBody>
      </p:sp>
    </p:spTree>
    <p:extLst>
      <p:ext uri="{BB962C8B-B14F-4D97-AF65-F5344CB8AC3E}">
        <p14:creationId xmlns:p14="http://schemas.microsoft.com/office/powerpoint/2010/main" val="204212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920650" y="4680524"/>
            <a:ext cx="226215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ADD/ADHD</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8343" y="419804"/>
            <a:ext cx="317586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B</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78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5776A1-3FF4-4AD2-AEAE-A46043651AAD}"/>
              </a:ext>
            </a:extLst>
          </p:cNvPr>
          <p:cNvPicPr>
            <a:picLocks noChangeAspect="1"/>
          </p:cNvPicPr>
          <p:nvPr/>
        </p:nvPicPr>
        <p:blipFill>
          <a:blip r:embed="rId3"/>
          <a:stretch>
            <a:fillRect/>
          </a:stretch>
        </p:blipFill>
        <p:spPr>
          <a:xfrm>
            <a:off x="4600575" y="6356350"/>
            <a:ext cx="3171825" cy="368147"/>
          </a:xfrm>
          <a:prstGeom prst="rect">
            <a:avLst/>
          </a:prstGeom>
        </p:spPr>
      </p:pic>
      <p:pic>
        <p:nvPicPr>
          <p:cNvPr id="5" name="Picture 4">
            <a:extLst>
              <a:ext uri="{FF2B5EF4-FFF2-40B4-BE49-F238E27FC236}">
                <a16:creationId xmlns:a16="http://schemas.microsoft.com/office/drawing/2014/main" id="{69DC705C-442F-0049-943E-98D2D0CA87AA}"/>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552"/>
          <a:stretch/>
        </p:blipFill>
        <p:spPr>
          <a:xfrm>
            <a:off x="3094814" y="0"/>
            <a:ext cx="909718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ADD/ADHD</a:t>
            </a:r>
          </a:p>
        </p:txBody>
      </p:sp>
      <p:sp>
        <p:nvSpPr>
          <p:cNvPr id="10" name="TextBox 9">
            <a:extLst>
              <a:ext uri="{FF2B5EF4-FFF2-40B4-BE49-F238E27FC236}">
                <a16:creationId xmlns:a16="http://schemas.microsoft.com/office/drawing/2014/main" id="{E9AAF6C0-9991-45CD-B897-231A7FC0BF0E}"/>
              </a:ext>
            </a:extLst>
          </p:cNvPr>
          <p:cNvSpPr txBox="1"/>
          <p:nvPr/>
        </p:nvSpPr>
        <p:spPr>
          <a:xfrm>
            <a:off x="9166575" y="528519"/>
            <a:ext cx="2761569" cy="707886"/>
          </a:xfrm>
          <a:prstGeom prst="rect">
            <a:avLst/>
          </a:prstGeom>
          <a:noFill/>
        </p:spPr>
        <p:txBody>
          <a:bodyPr wrap="square" rtlCol="0">
            <a:spAutoFit/>
          </a:bodyPr>
          <a:lstStyle/>
          <a:p>
            <a:r>
              <a:rPr lang="en-US" sz="4000" dirty="0">
                <a:solidFill>
                  <a:schemeClr val="tx1">
                    <a:lumMod val="75000"/>
                    <a:lumOff val="25000"/>
                  </a:schemeClr>
                </a:solidFill>
              </a:rPr>
              <a:t>add/</a:t>
            </a:r>
            <a:r>
              <a:rPr lang="en-US" sz="4000" dirty="0" err="1">
                <a:solidFill>
                  <a:schemeClr val="tx1">
                    <a:lumMod val="75000"/>
                    <a:lumOff val="25000"/>
                  </a:schemeClr>
                </a:solidFill>
              </a:rPr>
              <a:t>adhd</a:t>
            </a:r>
            <a:endParaRPr lang="en-US" sz="4000" dirty="0">
              <a:solidFill>
                <a:schemeClr val="tx1">
                  <a:lumMod val="75000"/>
                  <a:lumOff val="25000"/>
                </a:schemeClr>
              </a:solidFill>
            </a:endParaRPr>
          </a:p>
        </p:txBody>
      </p:sp>
    </p:spTree>
    <p:extLst>
      <p:ext uri="{BB962C8B-B14F-4D97-AF65-F5344CB8AC3E}">
        <p14:creationId xmlns:p14="http://schemas.microsoft.com/office/powerpoint/2010/main" val="4119590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E9BAF7-0B4D-4A69-8BCA-1140C5CBF3B9}"/>
              </a:ext>
            </a:extLst>
          </p:cNvPr>
          <p:cNvPicPr>
            <a:picLocks noChangeAspect="1"/>
          </p:cNvPicPr>
          <p:nvPr/>
        </p:nvPicPr>
        <p:blipFill>
          <a:blip r:embed="rId3"/>
          <a:stretch>
            <a:fillRect/>
          </a:stretch>
        </p:blipFill>
        <p:spPr>
          <a:xfrm>
            <a:off x="4600575" y="6356350"/>
            <a:ext cx="3171825" cy="368147"/>
          </a:xfrm>
          <a:prstGeom prst="rect">
            <a:avLst/>
          </a:prstGeom>
        </p:spPr>
      </p:pic>
      <p:pic>
        <p:nvPicPr>
          <p:cNvPr id="11" name="Picture 10">
            <a:extLst>
              <a:ext uri="{FF2B5EF4-FFF2-40B4-BE49-F238E27FC236}">
                <a16:creationId xmlns:a16="http://schemas.microsoft.com/office/drawing/2014/main" id="{3BCA65E7-53D6-974C-919E-376CCCB012F6}"/>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1836" r="10902" b="24508"/>
          <a:stretch/>
        </p:blipFill>
        <p:spPr>
          <a:xfrm flipH="1">
            <a:off x="3070744" y="-1"/>
            <a:ext cx="9121255" cy="6858001"/>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ADD/ADHD</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6420713" cy="1323439"/>
          </a:xfrm>
          <a:prstGeom prst="rect">
            <a:avLst/>
          </a:prstGeom>
          <a:noFill/>
        </p:spPr>
        <p:txBody>
          <a:bodyPr wrap="square" rtlCol="0">
            <a:spAutoFit/>
          </a:bodyPr>
          <a:lstStyle/>
          <a:p>
            <a:r>
              <a:rPr lang="en-US" sz="4000" dirty="0">
                <a:solidFill>
                  <a:schemeClr val="tx1">
                    <a:lumMod val="65000"/>
                    <a:lumOff val="35000"/>
                  </a:schemeClr>
                </a:solidFill>
              </a:rPr>
              <a:t>inattentive </a:t>
            </a:r>
            <a:r>
              <a:rPr lang="en-US" sz="4000" dirty="0" err="1">
                <a:solidFill>
                  <a:schemeClr val="tx1">
                    <a:lumMod val="65000"/>
                    <a:lumOff val="35000"/>
                  </a:schemeClr>
                </a:solidFill>
              </a:rPr>
              <a:t>adhd</a:t>
            </a:r>
            <a:r>
              <a:rPr lang="en-US" sz="4000" dirty="0">
                <a:solidFill>
                  <a:schemeClr val="tx1">
                    <a:lumMod val="65000"/>
                    <a:lumOff val="35000"/>
                  </a:schemeClr>
                </a:solidFill>
              </a:rPr>
              <a:t> (previously add)</a:t>
            </a:r>
          </a:p>
        </p:txBody>
      </p:sp>
    </p:spTree>
    <p:extLst>
      <p:ext uri="{BB962C8B-B14F-4D97-AF65-F5344CB8AC3E}">
        <p14:creationId xmlns:p14="http://schemas.microsoft.com/office/powerpoint/2010/main" val="52107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829722" y="2321005"/>
            <a:ext cx="653255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DEPRESS</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ON</a:t>
            </a:r>
            <a:r>
              <a:rPr lang="tr-TR" altLang="en-US" sz="6000" dirty="0">
                <a:solidFill>
                  <a:prstClr val="white"/>
                </a:solidFill>
                <a:latin typeface="Montserrat" panose="02000505000000020004" pitchFamily="2" charset="0"/>
              </a:rPr>
              <a:t>/</a:t>
            </a:r>
            <a:r>
              <a:rPr lang="tr-TR" altLang="en-US" sz="6900" dirty="0">
                <a:solidFill>
                  <a:prstClr val="white"/>
                </a:solidFill>
                <a:latin typeface="Montserrat" panose="02000505000000020004" pitchFamily="2" charset="0"/>
              </a:rPr>
              <a:t> </a:t>
            </a:r>
            <a:endParaRPr lang="en-US" altLang="en-US" sz="6900" dirty="0">
              <a:solidFill>
                <a:prstClr val="white"/>
              </a:solidFill>
              <a:latin typeface="Montserrat" panose="02000505000000020004" pitchFamily="2" charset="0"/>
            </a:endParaRPr>
          </a:p>
          <a:p>
            <a:pPr algn="ctr" fontAlgn="base">
              <a:spcBef>
                <a:spcPct val="0"/>
              </a:spcBef>
              <a:spcAft>
                <a:spcPct val="0"/>
              </a:spcAft>
            </a:pPr>
            <a:r>
              <a:rPr lang="tr-TR" altLang="en-US" sz="6900" dirty="0">
                <a:solidFill>
                  <a:prstClr val="white"/>
                </a:solidFill>
                <a:latin typeface="Montserrat" panose="02000505000000020004" pitchFamily="2" charset="0"/>
              </a:rPr>
              <a:t>ANX</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ETY</a:t>
            </a:r>
            <a:r>
              <a:rPr lang="tr-TR" altLang="en-US" sz="6000" dirty="0">
                <a:solidFill>
                  <a:prstClr val="white"/>
                </a:solidFill>
                <a:latin typeface="Montserrat" panose="02000505000000020004" pitchFamily="2" charset="0"/>
              </a:rPr>
              <a:t>/</a:t>
            </a:r>
            <a:r>
              <a:rPr lang="tr-TR" altLang="en-US" sz="6900" dirty="0">
                <a:solidFill>
                  <a:prstClr val="white"/>
                </a:solidFill>
                <a:latin typeface="Montserrat" panose="02000505000000020004" pitchFamily="2" charset="0"/>
              </a:rPr>
              <a:t>ADD</a:t>
            </a:r>
          </a:p>
        </p:txBody>
      </p:sp>
      <p:pic>
        <p:nvPicPr>
          <p:cNvPr id="3" name="Picture 2">
            <a:extLst>
              <a:ext uri="{FF2B5EF4-FFF2-40B4-BE49-F238E27FC236}">
                <a16:creationId xmlns:a16="http://schemas.microsoft.com/office/drawing/2014/main" id="{83EF6260-A0AB-4641-86C7-4CEA55EC9830}"/>
              </a:ext>
            </a:extLst>
          </p:cNvPr>
          <p:cNvPicPr>
            <a:picLocks noChangeAspect="1"/>
          </p:cNvPicPr>
          <p:nvPr/>
        </p:nvPicPr>
        <p:blipFill>
          <a:blip r:embed="rId2"/>
          <a:stretch>
            <a:fillRect/>
          </a:stretch>
        </p:blipFill>
        <p:spPr>
          <a:xfrm>
            <a:off x="4510087" y="6386513"/>
            <a:ext cx="3171825" cy="471487"/>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C2CBE5-4342-40F4-96DD-F56EF0DBAEDF}"/>
              </a:ext>
            </a:extLst>
          </p:cNvPr>
          <p:cNvPicPr>
            <a:picLocks noChangeAspect="1"/>
          </p:cNvPicPr>
          <p:nvPr/>
        </p:nvPicPr>
        <p:blipFill>
          <a:blip r:embed="rId3"/>
          <a:stretch>
            <a:fillRect/>
          </a:stretch>
        </p:blipFill>
        <p:spPr>
          <a:xfrm>
            <a:off x="4600575" y="6356350"/>
            <a:ext cx="3171825" cy="368147"/>
          </a:xfrm>
          <a:prstGeom prst="rect">
            <a:avLst/>
          </a:prstGeom>
        </p:spPr>
      </p:pic>
      <p:pic>
        <p:nvPicPr>
          <p:cNvPr id="5" name="Picture 4">
            <a:extLst>
              <a:ext uri="{FF2B5EF4-FFF2-40B4-BE49-F238E27FC236}">
                <a16:creationId xmlns:a16="http://schemas.microsoft.com/office/drawing/2014/main" id="{8A1E698C-70BA-1B4E-BA18-0B8CCD036738}"/>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481"/>
          <a:stretch/>
        </p:blipFill>
        <p:spPr>
          <a:xfrm>
            <a:off x="3086123" y="1537"/>
            <a:ext cx="9105877"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ADD/ADHD</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47789" y="508805"/>
            <a:ext cx="2167891" cy="1323439"/>
          </a:xfrm>
          <a:prstGeom prst="rect">
            <a:avLst/>
          </a:prstGeom>
          <a:noFill/>
        </p:spPr>
        <p:txBody>
          <a:bodyPr wrap="square" rtlCol="0">
            <a:spAutoFit/>
          </a:bodyPr>
          <a:lstStyle/>
          <a:p>
            <a:r>
              <a:rPr lang="en-US" sz="4000" dirty="0" err="1">
                <a:solidFill>
                  <a:schemeClr val="tx1">
                    <a:lumMod val="65000"/>
                    <a:lumOff val="35000"/>
                  </a:schemeClr>
                </a:solidFill>
              </a:rPr>
              <a:t>adhd</a:t>
            </a:r>
            <a:r>
              <a:rPr lang="en-US" sz="4000" dirty="0">
                <a:solidFill>
                  <a:schemeClr val="tx1">
                    <a:lumMod val="65000"/>
                    <a:lumOff val="35000"/>
                  </a:schemeClr>
                </a:solidFill>
              </a:rPr>
              <a:t> defined</a:t>
            </a:r>
          </a:p>
        </p:txBody>
      </p:sp>
    </p:spTree>
    <p:extLst>
      <p:ext uri="{BB962C8B-B14F-4D97-AF65-F5344CB8AC3E}">
        <p14:creationId xmlns:p14="http://schemas.microsoft.com/office/powerpoint/2010/main" val="50247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A3B69-F88A-40B0-8272-79BBAB5B9185}"/>
              </a:ext>
            </a:extLst>
          </p:cNvPr>
          <p:cNvPicPr>
            <a:picLocks noChangeAspect="1"/>
          </p:cNvPicPr>
          <p:nvPr/>
        </p:nvPicPr>
        <p:blipFill>
          <a:blip r:embed="rId3"/>
          <a:stretch>
            <a:fillRect/>
          </a:stretch>
        </p:blipFill>
        <p:spPr>
          <a:xfrm>
            <a:off x="4600575" y="6356350"/>
            <a:ext cx="3171825" cy="368147"/>
          </a:xfrm>
          <a:prstGeom prst="rect">
            <a:avLst/>
          </a:prstGeom>
        </p:spPr>
      </p:pic>
      <p:pic>
        <p:nvPicPr>
          <p:cNvPr id="5" name="Picture 4">
            <a:extLst>
              <a:ext uri="{FF2B5EF4-FFF2-40B4-BE49-F238E27FC236}">
                <a16:creationId xmlns:a16="http://schemas.microsoft.com/office/drawing/2014/main" id="{4ECD4228-F76C-6E40-B3A8-5CEDD0D6F21B}"/>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0118"/>
          <a:stretch/>
        </p:blipFill>
        <p:spPr>
          <a:xfrm>
            <a:off x="2945869" y="-5893"/>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ADD/ADHD</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2293128"/>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In children especially, ADD and sleep deprivation have the same symptoms</a:t>
            </a:r>
          </a:p>
          <a:p>
            <a:pPr marL="685800" lvl="1" indent="-228600">
              <a:lnSpc>
                <a:spcPct val="150000"/>
              </a:lnSpc>
              <a:spcBef>
                <a:spcPts val="600"/>
              </a:spcBef>
              <a:buFont typeface="Arial" panose="020B0604020202020204" pitchFamily="34" charset="0"/>
              <a:buChar char="•"/>
            </a:pPr>
            <a:r>
              <a:rPr lang="en-US" sz="1400" dirty="0">
                <a:solidFill>
                  <a:prstClr val="black"/>
                </a:solidFill>
              </a:rPr>
              <a:t>Restlessness</a:t>
            </a:r>
          </a:p>
          <a:p>
            <a:pPr marL="685800" lvl="1" indent="-228600">
              <a:lnSpc>
                <a:spcPct val="150000"/>
              </a:lnSpc>
              <a:spcBef>
                <a:spcPts val="600"/>
              </a:spcBef>
              <a:buFont typeface="Arial" panose="020B0604020202020204" pitchFamily="34" charset="0"/>
              <a:buChar char="•"/>
            </a:pPr>
            <a:r>
              <a:rPr lang="en-US" sz="1400" dirty="0">
                <a:solidFill>
                  <a:prstClr val="black"/>
                </a:solidFill>
              </a:rPr>
              <a:t>Irritability</a:t>
            </a:r>
          </a:p>
          <a:p>
            <a:pPr marL="685800" lvl="1" indent="-228600">
              <a:lnSpc>
                <a:spcPct val="150000"/>
              </a:lnSpc>
              <a:spcBef>
                <a:spcPts val="600"/>
              </a:spcBef>
              <a:buFont typeface="Arial" panose="020B0604020202020204" pitchFamily="34" charset="0"/>
              <a:buChar char="•"/>
            </a:pPr>
            <a:r>
              <a:rPr lang="en-US" sz="1400" dirty="0">
                <a:solidFill>
                  <a:prstClr val="black"/>
                </a:solidFill>
              </a:rPr>
              <a:t>Poor ability to concentrate</a:t>
            </a:r>
          </a:p>
          <a:p>
            <a:pPr marL="685800" lvl="1" indent="-228600">
              <a:lnSpc>
                <a:spcPct val="150000"/>
              </a:lnSpc>
              <a:spcBef>
                <a:spcPts val="600"/>
              </a:spcBef>
              <a:buFont typeface="Arial" panose="020B0604020202020204" pitchFamily="34" charset="0"/>
              <a:buChar char="•"/>
            </a:pPr>
            <a:r>
              <a:rPr lang="en-US" sz="1400" dirty="0">
                <a:solidFill>
                  <a:prstClr val="black"/>
                </a:solidFill>
              </a:rPr>
              <a:t>Fatigue</a:t>
            </a:r>
          </a:p>
          <a:p>
            <a:pPr algn="just">
              <a:lnSpc>
                <a:spcPct val="150000"/>
              </a:lnSpc>
              <a:defRPr/>
            </a:pPr>
            <a:endParaRPr lang="tr-TR" sz="1400" dirty="0">
              <a:solidFill>
                <a:srgbClr val="E7E6E6">
                  <a:lumMod val="25000"/>
                </a:srgbClr>
              </a:solidFill>
            </a:endParaRP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6420713" cy="1323439"/>
          </a:xfrm>
          <a:prstGeom prst="rect">
            <a:avLst/>
          </a:prstGeom>
          <a:noFill/>
        </p:spPr>
        <p:txBody>
          <a:bodyPr wrap="square" rtlCol="0">
            <a:spAutoFit/>
          </a:bodyPr>
          <a:lstStyle/>
          <a:p>
            <a:r>
              <a:rPr lang="en-US" sz="4000" dirty="0">
                <a:solidFill>
                  <a:schemeClr val="tx1">
                    <a:lumMod val="75000"/>
                    <a:lumOff val="25000"/>
                  </a:schemeClr>
                </a:solidFill>
              </a:rPr>
              <a:t>restlessness, poor ability to concentrate</a:t>
            </a:r>
          </a:p>
        </p:txBody>
      </p:sp>
    </p:spTree>
    <p:extLst>
      <p:ext uri="{BB962C8B-B14F-4D97-AF65-F5344CB8AC3E}">
        <p14:creationId xmlns:p14="http://schemas.microsoft.com/office/powerpoint/2010/main" val="209487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787808-09C7-4251-A1F1-7EE8F0D80725}"/>
              </a:ext>
            </a:extLst>
          </p:cNvPr>
          <p:cNvPicPr>
            <a:picLocks noChangeAspect="1"/>
          </p:cNvPicPr>
          <p:nvPr/>
        </p:nvPicPr>
        <p:blipFill>
          <a:blip r:embed="rId3"/>
          <a:stretch>
            <a:fillRect/>
          </a:stretch>
        </p:blipFill>
        <p:spPr>
          <a:xfrm>
            <a:off x="4600575" y="6356350"/>
            <a:ext cx="3171825" cy="368147"/>
          </a:xfrm>
          <a:prstGeom prst="rect">
            <a:avLst/>
          </a:prstGeom>
        </p:spPr>
      </p:pic>
      <p:pic>
        <p:nvPicPr>
          <p:cNvPr id="4" name="Picture 3">
            <a:extLst>
              <a:ext uri="{FF2B5EF4-FFF2-40B4-BE49-F238E27FC236}">
                <a16:creationId xmlns:a16="http://schemas.microsoft.com/office/drawing/2014/main" id="{3EF5EFB4-180B-A943-860E-E746CFBD7C0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596" r="11246" b="-1"/>
          <a:stretch/>
        </p:blipFill>
        <p:spPr>
          <a:xfrm>
            <a:off x="3071375" y="-109468"/>
            <a:ext cx="9120625" cy="6967468"/>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ADD/ADHD</a:t>
            </a:r>
          </a:p>
        </p:txBody>
      </p:sp>
      <p:sp>
        <p:nvSpPr>
          <p:cNvPr id="10" name="TextBox 9">
            <a:extLst>
              <a:ext uri="{FF2B5EF4-FFF2-40B4-BE49-F238E27FC236}">
                <a16:creationId xmlns:a16="http://schemas.microsoft.com/office/drawing/2014/main" id="{E9AAF6C0-9991-45CD-B897-231A7FC0BF0E}"/>
              </a:ext>
            </a:extLst>
          </p:cNvPr>
          <p:cNvSpPr txBox="1"/>
          <p:nvPr/>
        </p:nvSpPr>
        <p:spPr>
          <a:xfrm>
            <a:off x="4988363" y="434447"/>
            <a:ext cx="5286648" cy="707886"/>
          </a:xfrm>
          <a:prstGeom prst="rect">
            <a:avLst/>
          </a:prstGeom>
          <a:noFill/>
        </p:spPr>
        <p:txBody>
          <a:bodyPr wrap="square" rtlCol="0">
            <a:spAutoFit/>
          </a:bodyPr>
          <a:lstStyle/>
          <a:p>
            <a:r>
              <a:rPr lang="en-US" sz="4000" dirty="0">
                <a:solidFill>
                  <a:schemeClr val="tx1">
                    <a:lumMod val="75000"/>
                    <a:lumOff val="25000"/>
                  </a:schemeClr>
                </a:solidFill>
              </a:rPr>
              <a:t>strong sleep routine </a:t>
            </a:r>
          </a:p>
        </p:txBody>
      </p:sp>
    </p:spTree>
    <p:extLst>
      <p:ext uri="{BB962C8B-B14F-4D97-AF65-F5344CB8AC3E}">
        <p14:creationId xmlns:p14="http://schemas.microsoft.com/office/powerpoint/2010/main" val="150652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3E143AFC-ACB9-47D0-97EC-56735D1FB25C}"/>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7EAB55AA-33C2-4E79-9EBC-4B5F39454CA0}"/>
              </a:ext>
            </a:extLst>
          </p:cNvPr>
          <p:cNvPicPr>
            <a:picLocks noChangeAspect="1"/>
          </p:cNvPicPr>
          <p:nvPr/>
        </p:nvPicPr>
        <p:blipFill>
          <a:blip r:embed="rId2"/>
          <a:stretch>
            <a:fillRect/>
          </a:stretch>
        </p:blipFill>
        <p:spPr>
          <a:xfrm>
            <a:off x="4600575" y="6356350"/>
            <a:ext cx="3171825" cy="368147"/>
          </a:xfrm>
          <a:prstGeom prst="rect">
            <a:avLst/>
          </a:prstGeom>
        </p:spPr>
      </p:pic>
    </p:spTree>
    <p:extLst>
      <p:ext uri="{BB962C8B-B14F-4D97-AF65-F5344CB8AC3E}">
        <p14:creationId xmlns:p14="http://schemas.microsoft.com/office/powerpoint/2010/main" val="376528057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3767781294"/>
              </p:ext>
            </p:extLst>
          </p:nvPr>
        </p:nvGraphicFramePr>
        <p:xfrm>
          <a:off x="4064000" y="2657467"/>
          <a:ext cx="4892275" cy="2229104"/>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Effect of Other Disorders on Sleep</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Depression</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9</a:t>
                      </a:r>
                    </a:p>
                  </a:txBody>
                  <a:tcPr/>
                </a:tc>
                <a:tc>
                  <a:txBody>
                    <a:bodyPr/>
                    <a:lstStyle/>
                    <a:p>
                      <a:r>
                        <a:rPr lang="en-US" sz="1400" dirty="0"/>
                        <a:t>Anxiety</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ADD/ADHD</a:t>
                      </a:r>
                    </a:p>
                  </a:txBody>
                  <a:tcPr anchor="ctr"/>
                </a:tc>
                <a:extLst>
                  <a:ext uri="{0D108BD9-81ED-4DB2-BD59-A6C34878D82A}">
                    <a16:rowId xmlns:a16="http://schemas.microsoft.com/office/drawing/2014/main" val="3065012163"/>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ctr"/>
                </a:tc>
                <a:extLst>
                  <a:ext uri="{0D108BD9-81ED-4DB2-BD59-A6C34878D82A}">
                    <a16:rowId xmlns:a16="http://schemas.microsoft.com/office/drawing/2014/main" val="2590519340"/>
                  </a:ext>
                </a:extLst>
              </a:tr>
              <a:tr h="374904">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47D48EA0-9686-433B-91D0-3E9162573634}"/>
              </a:ext>
            </a:extLst>
          </p:cNvPr>
          <p:cNvPicPr>
            <a:picLocks noChangeAspect="1"/>
          </p:cNvPicPr>
          <p:nvPr/>
        </p:nvPicPr>
        <p:blipFill>
          <a:blip r:embed="rId2"/>
          <a:stretch>
            <a:fillRect/>
          </a:stretch>
        </p:blipFill>
        <p:spPr>
          <a:xfrm>
            <a:off x="4510087" y="6386513"/>
            <a:ext cx="3171825" cy="4714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992156" y="4680524"/>
            <a:ext cx="811914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EFFECT OF OTHER DISORDERS ON SLEEP</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8343" y="419804"/>
            <a:ext cx="317586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B</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42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4DAA65-863F-4689-894D-769A06929DED}"/>
              </a:ext>
            </a:extLst>
          </p:cNvPr>
          <p:cNvPicPr>
            <a:picLocks noChangeAspect="1"/>
          </p:cNvPicPr>
          <p:nvPr/>
        </p:nvPicPr>
        <p:blipFill>
          <a:blip r:embed="rId3"/>
          <a:stretch>
            <a:fillRect/>
          </a:stretch>
        </p:blipFill>
        <p:spPr>
          <a:xfrm>
            <a:off x="4464844" y="6303168"/>
            <a:ext cx="3171825" cy="471487"/>
          </a:xfrm>
          <a:prstGeom prst="rect">
            <a:avLst/>
          </a:prstGeom>
        </p:spPr>
      </p:pic>
      <p:pic>
        <p:nvPicPr>
          <p:cNvPr id="4" name="Picture 3">
            <a:extLst>
              <a:ext uri="{FF2B5EF4-FFF2-40B4-BE49-F238E27FC236}">
                <a16:creationId xmlns:a16="http://schemas.microsoft.com/office/drawing/2014/main" id="{87C03FDE-96A5-E540-BB77-930E38C37128}"/>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435"/>
          <a:stretch/>
        </p:blipFill>
        <p:spPr>
          <a:xfrm>
            <a:off x="3081339" y="-9452"/>
            <a:ext cx="911066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2965589"/>
            <a:ext cx="3712308" cy="707886"/>
          </a:xfrm>
          <a:prstGeom prst="rect">
            <a:avLst/>
          </a:prstGeom>
          <a:noFill/>
        </p:spPr>
        <p:txBody>
          <a:bodyPr wrap="square" rtlCol="0">
            <a:spAutoFit/>
          </a:bodyPr>
          <a:lstStyle/>
          <a:p>
            <a:pPr algn="ctr"/>
            <a:r>
              <a:rPr lang="en-US" sz="2000" dirty="0">
                <a:solidFill>
                  <a:schemeClr val="accent1"/>
                </a:solidFill>
              </a:rPr>
              <a:t>Effect Of Other </a:t>
            </a:r>
          </a:p>
          <a:p>
            <a:pPr algn="ctr"/>
            <a:r>
              <a:rPr lang="en-US" sz="2000" dirty="0">
                <a:solidFill>
                  <a:schemeClr val="accent1"/>
                </a:solidFill>
              </a:rPr>
              <a:t>Disorders On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939483" y="2082066"/>
            <a:ext cx="2679682" cy="2554545"/>
          </a:xfrm>
          <a:prstGeom prst="rect">
            <a:avLst/>
          </a:prstGeom>
          <a:noFill/>
        </p:spPr>
        <p:txBody>
          <a:bodyPr wrap="square" rtlCol="0">
            <a:spAutoFit/>
          </a:bodyPr>
          <a:lstStyle/>
          <a:p>
            <a:r>
              <a:rPr lang="en-US" sz="4000" dirty="0">
                <a:solidFill>
                  <a:schemeClr val="tx1">
                    <a:lumMod val="75000"/>
                    <a:lumOff val="25000"/>
                  </a:schemeClr>
                </a:solidFill>
              </a:rPr>
              <a:t>these disorders effect sleep</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722679" y="4680524"/>
            <a:ext cx="265810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DEPRESSION</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8343" y="419804"/>
            <a:ext cx="317586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B</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88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77DF5-1CA4-3344-BF3F-0F9A59221CEA}"/>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12984" r="23141"/>
          <a:stretch/>
        </p:blipFill>
        <p:spPr>
          <a:xfrm>
            <a:off x="3081165" y="0"/>
            <a:ext cx="9110835" cy="685978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Depression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63705" y="3828377"/>
            <a:ext cx="7618432" cy="707886"/>
          </a:xfrm>
          <a:prstGeom prst="rect">
            <a:avLst/>
          </a:prstGeom>
          <a:noFill/>
        </p:spPr>
        <p:txBody>
          <a:bodyPr wrap="square" rtlCol="0">
            <a:spAutoFit/>
          </a:bodyPr>
          <a:lstStyle/>
          <a:p>
            <a:r>
              <a:rPr lang="en-US" sz="4000" dirty="0">
                <a:solidFill>
                  <a:schemeClr val="bg1"/>
                </a:solidFill>
              </a:rPr>
              <a:t>depression causes sleepiness</a:t>
            </a:r>
          </a:p>
        </p:txBody>
      </p:sp>
      <p:sp>
        <p:nvSpPr>
          <p:cNvPr id="8" name="Rectangle 7">
            <a:extLst>
              <a:ext uri="{FF2B5EF4-FFF2-40B4-BE49-F238E27FC236}">
                <a16:creationId xmlns:a16="http://schemas.microsoft.com/office/drawing/2014/main" id="{23B8743E-F7E8-6F43-BF66-1F2A91F80473}"/>
              </a:ext>
            </a:extLst>
          </p:cNvPr>
          <p:cNvSpPr/>
          <p:nvPr/>
        </p:nvSpPr>
        <p:spPr>
          <a:xfrm>
            <a:off x="3533094" y="4674568"/>
            <a:ext cx="6235388" cy="1835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BA79B7-974F-4FA9-8459-D4B61F58642B}"/>
              </a:ext>
            </a:extLst>
          </p:cNvPr>
          <p:cNvSpPr/>
          <p:nvPr/>
        </p:nvSpPr>
        <p:spPr>
          <a:xfrm>
            <a:off x="3563705" y="4674568"/>
            <a:ext cx="7799052" cy="2046907"/>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People with sleep disorders may be treated for depression</a:t>
            </a:r>
          </a:p>
          <a:p>
            <a:pPr marL="228600" indent="-228600">
              <a:lnSpc>
                <a:spcPct val="150000"/>
              </a:lnSpc>
              <a:spcBef>
                <a:spcPts val="1000"/>
              </a:spcBef>
              <a:buFont typeface="Arial" panose="020B0604020202020204" pitchFamily="34" charset="0"/>
              <a:buChar char="•"/>
            </a:pPr>
            <a:r>
              <a:rPr lang="en-US" sz="1400" dirty="0">
                <a:solidFill>
                  <a:prstClr val="black"/>
                </a:solidFill>
              </a:rPr>
              <a:t>Depression also causes fatigue and excessive sleepiness</a:t>
            </a:r>
          </a:p>
          <a:p>
            <a:pPr marL="228600" indent="-228600">
              <a:lnSpc>
                <a:spcPct val="150000"/>
              </a:lnSpc>
              <a:spcBef>
                <a:spcPts val="1000"/>
              </a:spcBef>
              <a:buFont typeface="Arial" panose="020B0604020202020204" pitchFamily="34" charset="0"/>
              <a:buChar char="•"/>
            </a:pPr>
            <a:r>
              <a:rPr lang="en-US" sz="1400" dirty="0">
                <a:solidFill>
                  <a:prstClr val="black"/>
                </a:solidFill>
              </a:rPr>
              <a:t>A sleep diary may be helpful</a:t>
            </a:r>
          </a:p>
          <a:p>
            <a:pPr marL="228600" indent="-228600">
              <a:lnSpc>
                <a:spcPct val="150000"/>
              </a:lnSpc>
              <a:spcBef>
                <a:spcPts val="1000"/>
              </a:spcBef>
              <a:buFont typeface="Arial" panose="020B0604020202020204" pitchFamily="34" charset="0"/>
              <a:buChar char="•"/>
            </a:pPr>
            <a:r>
              <a:rPr lang="en-US" sz="1400" dirty="0">
                <a:solidFill>
                  <a:prstClr val="black"/>
                </a:solidFill>
              </a:rPr>
              <a:t>Excessive sleep is bad for overall health</a:t>
            </a:r>
          </a:p>
          <a:p>
            <a:pPr lvl="1">
              <a:lnSpc>
                <a:spcPct val="150000"/>
              </a:lnSpc>
            </a:pPr>
            <a:endParaRPr lang="en-US" sz="1400" dirty="0">
              <a:solidFill>
                <a:prstClr val="black"/>
              </a:solidFill>
            </a:endParaRPr>
          </a:p>
        </p:txBody>
      </p:sp>
    </p:spTree>
    <p:extLst>
      <p:ext uri="{BB962C8B-B14F-4D97-AF65-F5344CB8AC3E}">
        <p14:creationId xmlns:p14="http://schemas.microsoft.com/office/powerpoint/2010/main" val="139479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653F71-A80C-46A6-9B05-CAE2AEF22C41}"/>
              </a:ext>
            </a:extLst>
          </p:cNvPr>
          <p:cNvPicPr>
            <a:picLocks noChangeAspect="1"/>
          </p:cNvPicPr>
          <p:nvPr/>
        </p:nvPicPr>
        <p:blipFill>
          <a:blip r:embed="rId3"/>
          <a:stretch>
            <a:fillRect/>
          </a:stretch>
        </p:blipFill>
        <p:spPr>
          <a:xfrm>
            <a:off x="4510087" y="6386513"/>
            <a:ext cx="3171825" cy="471487"/>
          </a:xfrm>
          <a:prstGeom prst="rect">
            <a:avLst/>
          </a:prstGeom>
        </p:spPr>
      </p:pic>
      <p:pic>
        <p:nvPicPr>
          <p:cNvPr id="8" name="Picture 7">
            <a:extLst>
              <a:ext uri="{FF2B5EF4-FFF2-40B4-BE49-F238E27FC236}">
                <a16:creationId xmlns:a16="http://schemas.microsoft.com/office/drawing/2014/main" id="{E50C5C5F-B004-9F4C-B6FF-569041F03707}"/>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73" r="10999"/>
          <a:stretch/>
        </p:blipFill>
        <p:spPr>
          <a:xfrm>
            <a:off x="3045948" y="0"/>
            <a:ext cx="9146052" cy="6846132"/>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Depression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8" y="924303"/>
            <a:ext cx="3921630" cy="1323439"/>
          </a:xfrm>
          <a:prstGeom prst="rect">
            <a:avLst/>
          </a:prstGeom>
          <a:noFill/>
        </p:spPr>
        <p:txBody>
          <a:bodyPr wrap="square" rtlCol="0">
            <a:spAutoFit/>
          </a:bodyPr>
          <a:lstStyle/>
          <a:p>
            <a:r>
              <a:rPr lang="en-US" sz="4000" dirty="0">
                <a:solidFill>
                  <a:schemeClr val="tx1">
                    <a:lumMod val="65000"/>
                    <a:lumOff val="35000"/>
                  </a:schemeClr>
                </a:solidFill>
              </a:rPr>
              <a:t>exercise and nutrition</a:t>
            </a:r>
          </a:p>
        </p:txBody>
      </p:sp>
    </p:spTree>
    <p:extLst>
      <p:ext uri="{BB962C8B-B14F-4D97-AF65-F5344CB8AC3E}">
        <p14:creationId xmlns:p14="http://schemas.microsoft.com/office/powerpoint/2010/main" val="415198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125835" y="4680524"/>
            <a:ext cx="1851789"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ANXIETY</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57961" y="419804"/>
            <a:ext cx="3195105"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B</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4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4207</TotalTime>
  <Words>1520</Words>
  <Application>Microsoft Office PowerPoint</Application>
  <PresentationFormat>Widescreen</PresentationFormat>
  <Paragraphs>242</Paragraphs>
  <Slides>23</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Calibri</vt:lpstr>
      <vt:lpstr>Calibri Light</vt:lpstr>
      <vt:lpstr>Montserrat</vt:lpstr>
      <vt:lpstr>Montserrat Light</vt:lpstr>
      <vt:lpstr>Open Sans</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58</cp:revision>
  <dcterms:created xsi:type="dcterms:W3CDTF">2018-12-18T21:25:07Z</dcterms:created>
  <dcterms:modified xsi:type="dcterms:W3CDTF">2025-03-12T16:50:33Z</dcterms:modified>
</cp:coreProperties>
</file>