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Lst>
  <p:notesMasterIdLst>
    <p:notesMasterId r:id="rId31"/>
  </p:notesMasterIdLst>
  <p:sldIdLst>
    <p:sldId id="295" r:id="rId4"/>
    <p:sldId id="831" r:id="rId5"/>
    <p:sldId id="884" r:id="rId6"/>
    <p:sldId id="909" r:id="rId7"/>
    <p:sldId id="307" r:id="rId8"/>
    <p:sldId id="912" r:id="rId9"/>
    <p:sldId id="901" r:id="rId10"/>
    <p:sldId id="911" r:id="rId11"/>
    <p:sldId id="902" r:id="rId12"/>
    <p:sldId id="916" r:id="rId13"/>
    <p:sldId id="903" r:id="rId14"/>
    <p:sldId id="913" r:id="rId15"/>
    <p:sldId id="918" r:id="rId16"/>
    <p:sldId id="904" r:id="rId17"/>
    <p:sldId id="917" r:id="rId18"/>
    <p:sldId id="908" r:id="rId19"/>
    <p:sldId id="914" r:id="rId20"/>
    <p:sldId id="906" r:id="rId21"/>
    <p:sldId id="919" r:id="rId22"/>
    <p:sldId id="905" r:id="rId23"/>
    <p:sldId id="915" r:id="rId24"/>
    <p:sldId id="898" r:id="rId25"/>
    <p:sldId id="922" r:id="rId26"/>
    <p:sldId id="921" r:id="rId27"/>
    <p:sldId id="920" r:id="rId28"/>
    <p:sldId id="907" r:id="rId29"/>
    <p:sldId id="9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55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0EE"/>
    <a:srgbClr val="CBC3BE"/>
    <a:srgbClr val="676767"/>
    <a:srgbClr val="FFFFFF"/>
    <a:srgbClr val="CCD6DF"/>
    <a:srgbClr val="B0ADA3"/>
    <a:srgbClr val="98C1B9"/>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16D41-0C21-4141-9CBD-9A18C0681B9E}" v="15" dt="2019-05-01T19:51:27.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3" autoAdjust="0"/>
    <p:restoredTop sz="94640" autoAdjust="0"/>
  </p:normalViewPr>
  <p:slideViewPr>
    <p:cSldViewPr snapToGrid="0">
      <p:cViewPr varScale="1">
        <p:scale>
          <a:sx n="62" d="100"/>
          <a:sy n="62" d="100"/>
        </p:scale>
        <p:origin x="716" y="300"/>
      </p:cViewPr>
      <p:guideLst>
        <p:guide orient="horz" pos="1536"/>
        <p:guide pos="528"/>
        <p:guide pos="55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07F16D41-0C21-4141-9CBD-9A18C0681B9E}"/>
    <pc:docChg chg="undo custSel modSld modMainMaster">
      <pc:chgData name="Ashlie Sykora-Pappas" userId="ee8837ecd722293f" providerId="LiveId" clId="{07F16D41-0C21-4141-9CBD-9A18C0681B9E}" dt="2019-04-30T03:47:06.693" v="15" actId="478"/>
      <pc:docMkLst>
        <pc:docMk/>
      </pc:docMkLst>
      <pc:sldChg chg="delSp">
        <pc:chgData name="Ashlie Sykora-Pappas" userId="ee8837ecd722293f" providerId="LiveId" clId="{07F16D41-0C21-4141-9CBD-9A18C0681B9E}" dt="2019-04-30T03:46:10.983" v="14" actId="478"/>
        <pc:sldMkLst>
          <pc:docMk/>
          <pc:sldMk cId="1369388103" sldId="295"/>
        </pc:sldMkLst>
        <pc:spChg chg="del">
          <ac:chgData name="Ashlie Sykora-Pappas" userId="ee8837ecd722293f" providerId="LiveId" clId="{07F16D41-0C21-4141-9CBD-9A18C0681B9E}" dt="2019-04-30T03:46:10.983" v="14" actId="478"/>
          <ac:spMkLst>
            <pc:docMk/>
            <pc:sldMk cId="1369388103" sldId="295"/>
            <ac:spMk id="2" creationId="{D7DE2534-620B-4BE5-911D-B604C81FA674}"/>
          </ac:spMkLst>
        </pc:spChg>
      </pc:sldChg>
      <pc:sldChg chg="delSp">
        <pc:chgData name="Ashlie Sykora-Pappas" userId="ee8837ecd722293f" providerId="LiveId" clId="{07F16D41-0C21-4141-9CBD-9A18C0681B9E}" dt="2019-04-30T03:47:06.693" v="15" actId="478"/>
        <pc:sldMkLst>
          <pc:docMk/>
          <pc:sldMk cId="2170282394" sldId="915"/>
        </pc:sldMkLst>
        <pc:spChg chg="del">
          <ac:chgData name="Ashlie Sykora-Pappas" userId="ee8837ecd722293f" providerId="LiveId" clId="{07F16D41-0C21-4141-9CBD-9A18C0681B9E}" dt="2019-04-30T03:47:06.693" v="15" actId="478"/>
          <ac:spMkLst>
            <pc:docMk/>
            <pc:sldMk cId="2170282394" sldId="915"/>
            <ac:spMk id="10" creationId="{8742A9A2-621B-AF43-9607-CA881F9DA3AA}"/>
          </ac:spMkLst>
        </pc:spChg>
      </pc:sldChg>
      <pc:sldMasterChg chg="modSldLayout">
        <pc:chgData name="Ashlie Sykora-Pappas" userId="ee8837ecd722293f" providerId="LiveId" clId="{07F16D41-0C21-4141-9CBD-9A18C0681B9E}" dt="2019-04-30T03:45:54.451" v="13" actId="255"/>
        <pc:sldMasterMkLst>
          <pc:docMk/>
          <pc:sldMasterMk cId="1072457485" sldId="2147483704"/>
        </pc:sldMasterMkLst>
        <pc:sldLayoutChg chg="modSp">
          <pc:chgData name="Ashlie Sykora-Pappas" userId="ee8837ecd722293f" providerId="LiveId" clId="{07F16D41-0C21-4141-9CBD-9A18C0681B9E}" dt="2019-04-30T03:44:51.790" v="0" actId="255"/>
          <pc:sldLayoutMkLst>
            <pc:docMk/>
            <pc:sldMasterMk cId="1072457485" sldId="2147483704"/>
            <pc:sldLayoutMk cId="2097930976" sldId="2147483706"/>
          </pc:sldLayoutMkLst>
          <pc:spChg chg="mod">
            <ac:chgData name="Ashlie Sykora-Pappas" userId="ee8837ecd722293f" providerId="LiveId" clId="{07F16D41-0C21-4141-9CBD-9A18C0681B9E}" dt="2019-04-30T03:44:51.790" v="0" actId="255"/>
            <ac:spMkLst>
              <pc:docMk/>
              <pc:sldMasterMk cId="1072457485" sldId="2147483704"/>
              <pc:sldLayoutMk cId="2097930976" sldId="2147483706"/>
              <ac:spMk id="5" creationId="{009CD36B-F4CC-4942-932D-DBDFE175B5F7}"/>
            </ac:spMkLst>
          </pc:spChg>
        </pc:sldLayoutChg>
        <pc:sldLayoutChg chg="delSp modSp">
          <pc:chgData name="Ashlie Sykora-Pappas" userId="ee8837ecd722293f" providerId="LiveId" clId="{07F16D41-0C21-4141-9CBD-9A18C0681B9E}" dt="2019-04-30T03:45:00.693" v="2" actId="255"/>
          <pc:sldLayoutMkLst>
            <pc:docMk/>
            <pc:sldMasterMk cId="1072457485" sldId="2147483704"/>
            <pc:sldLayoutMk cId="3675608858" sldId="2147483707"/>
          </pc:sldLayoutMkLst>
          <pc:spChg chg="del">
            <ac:chgData name="Ashlie Sykora-Pappas" userId="ee8837ecd722293f" providerId="LiveId" clId="{07F16D41-0C21-4141-9CBD-9A18C0681B9E}" dt="2019-04-30T03:44:56.287" v="1" actId="478"/>
            <ac:spMkLst>
              <pc:docMk/>
              <pc:sldMasterMk cId="1072457485" sldId="2147483704"/>
              <pc:sldLayoutMk cId="3675608858" sldId="2147483707"/>
              <ac:spMk id="5" creationId="{7612127A-8FC9-4C9A-B091-137C6338641E}"/>
            </ac:spMkLst>
          </pc:spChg>
          <pc:spChg chg="mod">
            <ac:chgData name="Ashlie Sykora-Pappas" userId="ee8837ecd722293f" providerId="LiveId" clId="{07F16D41-0C21-4141-9CBD-9A18C0681B9E}" dt="2019-04-30T03:45:00.693" v="2" actId="255"/>
            <ac:spMkLst>
              <pc:docMk/>
              <pc:sldMasterMk cId="1072457485" sldId="2147483704"/>
              <pc:sldLayoutMk cId="3675608858" sldId="2147483707"/>
              <ac:spMk id="6" creationId="{A18A692C-BDF0-43C2-94FB-A39FB4BDA83B}"/>
            </ac:spMkLst>
          </pc:spChg>
        </pc:sldLayoutChg>
        <pc:sldLayoutChg chg="modSp">
          <pc:chgData name="Ashlie Sykora-Pappas" userId="ee8837ecd722293f" providerId="LiveId" clId="{07F16D41-0C21-4141-9CBD-9A18C0681B9E}" dt="2019-04-30T03:45:07.291" v="3" actId="255"/>
          <pc:sldLayoutMkLst>
            <pc:docMk/>
            <pc:sldMasterMk cId="1072457485" sldId="2147483704"/>
            <pc:sldLayoutMk cId="2874363295" sldId="2147483709"/>
          </pc:sldLayoutMkLst>
          <pc:spChg chg="mod">
            <ac:chgData name="Ashlie Sykora-Pappas" userId="ee8837ecd722293f" providerId="LiveId" clId="{07F16D41-0C21-4141-9CBD-9A18C0681B9E}" dt="2019-04-30T03:45:07.291" v="3" actId="255"/>
            <ac:spMkLst>
              <pc:docMk/>
              <pc:sldMasterMk cId="1072457485" sldId="2147483704"/>
              <pc:sldLayoutMk cId="2874363295" sldId="2147483709"/>
              <ac:spMk id="3" creationId="{B6D444A1-BEDB-44EE-BEF2-AAEC89FF9643}"/>
            </ac:spMkLst>
          </pc:spChg>
        </pc:sldLayoutChg>
        <pc:sldLayoutChg chg="modSp">
          <pc:chgData name="Ashlie Sykora-Pappas" userId="ee8837ecd722293f" providerId="LiveId" clId="{07F16D41-0C21-4141-9CBD-9A18C0681B9E}" dt="2019-04-30T03:45:13.881" v="4" actId="255"/>
          <pc:sldLayoutMkLst>
            <pc:docMk/>
            <pc:sldMasterMk cId="1072457485" sldId="2147483704"/>
            <pc:sldLayoutMk cId="3240501870" sldId="2147483710"/>
          </pc:sldLayoutMkLst>
          <pc:spChg chg="mod">
            <ac:chgData name="Ashlie Sykora-Pappas" userId="ee8837ecd722293f" providerId="LiveId" clId="{07F16D41-0C21-4141-9CBD-9A18C0681B9E}" dt="2019-04-30T03:45:13.881" v="4" actId="255"/>
            <ac:spMkLst>
              <pc:docMk/>
              <pc:sldMasterMk cId="1072457485" sldId="2147483704"/>
              <pc:sldLayoutMk cId="3240501870" sldId="2147483710"/>
              <ac:spMk id="3" creationId="{2A0491D9-9F79-4C19-8D90-3EF8D0AB692E}"/>
            </ac:spMkLst>
          </pc:spChg>
        </pc:sldLayoutChg>
        <pc:sldLayoutChg chg="delSp modSp">
          <pc:chgData name="Ashlie Sykora-Pappas" userId="ee8837ecd722293f" providerId="LiveId" clId="{07F16D41-0C21-4141-9CBD-9A18C0681B9E}" dt="2019-04-30T03:45:23.566" v="6" actId="255"/>
          <pc:sldLayoutMkLst>
            <pc:docMk/>
            <pc:sldMasterMk cId="1072457485" sldId="2147483704"/>
            <pc:sldLayoutMk cId="1179024430" sldId="2147483711"/>
          </pc:sldLayoutMkLst>
          <pc:spChg chg="del">
            <ac:chgData name="Ashlie Sykora-Pappas" userId="ee8837ecd722293f" providerId="LiveId" clId="{07F16D41-0C21-4141-9CBD-9A18C0681B9E}" dt="2019-04-30T03:45:17.451" v="5" actId="478"/>
            <ac:spMkLst>
              <pc:docMk/>
              <pc:sldMasterMk cId="1072457485" sldId="2147483704"/>
              <pc:sldLayoutMk cId="1179024430" sldId="2147483711"/>
              <ac:spMk id="3" creationId="{280729AD-94EA-48E4-B752-A459AEDFDBEF}"/>
            </ac:spMkLst>
          </pc:spChg>
          <pc:spChg chg="mod">
            <ac:chgData name="Ashlie Sykora-Pappas" userId="ee8837ecd722293f" providerId="LiveId" clId="{07F16D41-0C21-4141-9CBD-9A18C0681B9E}" dt="2019-04-30T03:45:23.566" v="6" actId="255"/>
            <ac:spMkLst>
              <pc:docMk/>
              <pc:sldMasterMk cId="1072457485" sldId="2147483704"/>
              <pc:sldLayoutMk cId="1179024430" sldId="2147483711"/>
              <ac:spMk id="4" creationId="{B5E7B89C-C406-4CEC-B03D-7FCC98FC18E4}"/>
            </ac:spMkLst>
          </pc:spChg>
        </pc:sldLayoutChg>
        <pc:sldLayoutChg chg="delSp modSp">
          <pc:chgData name="Ashlie Sykora-Pappas" userId="ee8837ecd722293f" providerId="LiveId" clId="{07F16D41-0C21-4141-9CBD-9A18C0681B9E}" dt="2019-04-30T03:45:32.285" v="8" actId="255"/>
          <pc:sldLayoutMkLst>
            <pc:docMk/>
            <pc:sldMasterMk cId="1072457485" sldId="2147483704"/>
            <pc:sldLayoutMk cId="2799779242" sldId="2147483712"/>
          </pc:sldLayoutMkLst>
          <pc:spChg chg="del">
            <ac:chgData name="Ashlie Sykora-Pappas" userId="ee8837ecd722293f" providerId="LiveId" clId="{07F16D41-0C21-4141-9CBD-9A18C0681B9E}" dt="2019-04-30T03:45:28.248" v="7" actId="478"/>
            <ac:spMkLst>
              <pc:docMk/>
              <pc:sldMasterMk cId="1072457485" sldId="2147483704"/>
              <pc:sldLayoutMk cId="2799779242" sldId="2147483712"/>
              <ac:spMk id="4" creationId="{0511C721-B298-49C8-BF69-B408489DC777}"/>
            </ac:spMkLst>
          </pc:spChg>
          <pc:spChg chg="mod">
            <ac:chgData name="Ashlie Sykora-Pappas" userId="ee8837ecd722293f" providerId="LiveId" clId="{07F16D41-0C21-4141-9CBD-9A18C0681B9E}" dt="2019-04-30T03:45:32.285" v="8" actId="255"/>
            <ac:spMkLst>
              <pc:docMk/>
              <pc:sldMasterMk cId="1072457485" sldId="2147483704"/>
              <pc:sldLayoutMk cId="2799779242" sldId="2147483712"/>
              <ac:spMk id="5" creationId="{EA9A3EE7-CBA5-4BDD-B5C7-6C3484E106D5}"/>
            </ac:spMkLst>
          </pc:spChg>
        </pc:sldLayoutChg>
        <pc:sldLayoutChg chg="modSp">
          <pc:chgData name="Ashlie Sykora-Pappas" userId="ee8837ecd722293f" providerId="LiveId" clId="{07F16D41-0C21-4141-9CBD-9A18C0681B9E}" dt="2019-04-30T03:45:54.451" v="13" actId="255"/>
          <pc:sldLayoutMkLst>
            <pc:docMk/>
            <pc:sldMasterMk cId="1072457485" sldId="2147483704"/>
            <pc:sldLayoutMk cId="3633035907" sldId="2147483731"/>
          </pc:sldLayoutMkLst>
          <pc:spChg chg="mod">
            <ac:chgData name="Ashlie Sykora-Pappas" userId="ee8837ecd722293f" providerId="LiveId" clId="{07F16D41-0C21-4141-9CBD-9A18C0681B9E}" dt="2019-04-30T03:45:54.451" v="13" actId="255"/>
            <ac:spMkLst>
              <pc:docMk/>
              <pc:sldMasterMk cId="1072457485" sldId="2147483704"/>
              <pc:sldLayoutMk cId="3633035907" sldId="2147483731"/>
              <ac:spMk id="6" creationId="{00000000-0000-0000-0000-000000000000}"/>
            </ac:spMkLst>
          </pc:spChg>
        </pc:sldLayoutChg>
      </pc:sldMasterChg>
    </pc:docChg>
  </pc:docChgLst>
  <pc:docChgLst>
    <pc:chgData name="Ashlie Sykora-Pappas" userId="ee8837ecd722293f" providerId="LiveId" clId="{04B80A75-CBB1-4789-B24D-E3BFB21A4172}"/>
    <pc:docChg chg="custSel modSld">
      <pc:chgData name="Ashlie Sykora-Pappas" userId="ee8837ecd722293f" providerId="LiveId" clId="{04B80A75-CBB1-4789-B24D-E3BFB21A4172}" dt="2019-03-13T18:32:01.792" v="8"/>
      <pc:docMkLst>
        <pc:docMk/>
      </pc:docMkLst>
      <pc:sldChg chg="modSp">
        <pc:chgData name="Ashlie Sykora-Pappas" userId="ee8837ecd722293f" providerId="LiveId" clId="{04B80A75-CBB1-4789-B24D-E3BFB21A4172}" dt="2019-03-13T18:31:42.032" v="6" actId="20577"/>
        <pc:sldMkLst>
          <pc:docMk/>
          <pc:sldMk cId="1715684068" sldId="909"/>
        </pc:sldMkLst>
        <pc:spChg chg="mod">
          <ac:chgData name="Ashlie Sykora-Pappas" userId="ee8837ecd722293f" providerId="LiveId" clId="{04B80A75-CBB1-4789-B24D-E3BFB21A4172}" dt="2019-03-13T18:31:42.032" v="6" actId="20577"/>
          <ac:spMkLst>
            <pc:docMk/>
            <pc:sldMk cId="1715684068" sldId="909"/>
            <ac:spMk id="6" creationId="{4FDD532B-DD4C-444E-B65A-2F277BEA3808}"/>
          </ac:spMkLst>
        </pc:spChg>
      </pc:sldChg>
      <pc:sldChg chg="addSp delSp">
        <pc:chgData name="Ashlie Sykora-Pappas" userId="ee8837ecd722293f" providerId="LiveId" clId="{04B80A75-CBB1-4789-B24D-E3BFB21A4172}" dt="2019-03-13T18:32:01.792" v="8"/>
        <pc:sldMkLst>
          <pc:docMk/>
          <pc:sldMk cId="1226422296" sldId="910"/>
        </pc:sldMkLst>
        <pc:spChg chg="add">
          <ac:chgData name="Ashlie Sykora-Pappas" userId="ee8837ecd722293f" providerId="LiveId" clId="{04B80A75-CBB1-4789-B24D-E3BFB21A4172}" dt="2019-03-13T18:32:01.792" v="8"/>
          <ac:spMkLst>
            <pc:docMk/>
            <pc:sldMk cId="1226422296" sldId="910"/>
            <ac:spMk id="3" creationId="{FE8B6507-6B92-4726-B0DD-E0A35582984E}"/>
          </ac:spMkLst>
        </pc:spChg>
        <pc:spChg chg="del">
          <ac:chgData name="Ashlie Sykora-Pappas" userId="ee8837ecd722293f" providerId="LiveId" clId="{04B80A75-CBB1-4789-B24D-E3BFB21A4172}" dt="2019-03-13T18:32:01.314" v="7" actId="478"/>
          <ac:spMkLst>
            <pc:docMk/>
            <pc:sldMk cId="1226422296" sldId="910"/>
            <ac:spMk id="26626" creationId="{265E3C70-7EE6-4972-8B80-DD1BA37BC5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dirty="0"/>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5</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18</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19</a:t>
            </a:fld>
            <a:endParaRPr lang="en-US" dirty="0"/>
          </a:p>
        </p:txBody>
      </p:sp>
    </p:spTree>
    <p:extLst>
      <p:ext uri="{BB962C8B-B14F-4D97-AF65-F5344CB8AC3E}">
        <p14:creationId xmlns:p14="http://schemas.microsoft.com/office/powerpoint/2010/main" val="2306680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20</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22</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23</a:t>
            </a:fld>
            <a:endParaRPr lang="en-US" dirty="0"/>
          </a:p>
        </p:txBody>
      </p:sp>
    </p:spTree>
    <p:extLst>
      <p:ext uri="{BB962C8B-B14F-4D97-AF65-F5344CB8AC3E}">
        <p14:creationId xmlns:p14="http://schemas.microsoft.com/office/powerpoint/2010/main" val="4649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24</a:t>
            </a:fld>
            <a:endParaRPr lang="en-US" dirty="0"/>
          </a:p>
        </p:txBody>
      </p:sp>
    </p:spTree>
    <p:extLst>
      <p:ext uri="{BB962C8B-B14F-4D97-AF65-F5344CB8AC3E}">
        <p14:creationId xmlns:p14="http://schemas.microsoft.com/office/powerpoint/2010/main" val="428624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25</a:t>
            </a:fld>
            <a:endParaRPr lang="en-US" dirty="0"/>
          </a:p>
        </p:txBody>
      </p:sp>
    </p:spTree>
    <p:extLst>
      <p:ext uri="{BB962C8B-B14F-4D97-AF65-F5344CB8AC3E}">
        <p14:creationId xmlns:p14="http://schemas.microsoft.com/office/powerpoint/2010/main" val="153939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26</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7</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9</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10</a:t>
            </a:fld>
            <a:endParaRPr lang="en-US" dirty="0"/>
          </a:p>
        </p:txBody>
      </p:sp>
    </p:spTree>
    <p:extLst>
      <p:ext uri="{BB962C8B-B14F-4D97-AF65-F5344CB8AC3E}">
        <p14:creationId xmlns:p14="http://schemas.microsoft.com/office/powerpoint/2010/main" val="252935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11</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13</a:t>
            </a:fld>
            <a:endParaRPr lang="en-US" dirty="0"/>
          </a:p>
        </p:txBody>
      </p:sp>
    </p:spTree>
    <p:extLst>
      <p:ext uri="{BB962C8B-B14F-4D97-AF65-F5344CB8AC3E}">
        <p14:creationId xmlns:p14="http://schemas.microsoft.com/office/powerpoint/2010/main" val="346566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14</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15</a:t>
            </a:fld>
            <a:endParaRPr lang="en-US" dirty="0"/>
          </a:p>
        </p:txBody>
      </p:sp>
    </p:spTree>
    <p:extLst>
      <p:ext uri="{BB962C8B-B14F-4D97-AF65-F5344CB8AC3E}">
        <p14:creationId xmlns:p14="http://schemas.microsoft.com/office/powerpoint/2010/main" val="954626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16</a:t>
            </a:fld>
            <a:endParaRPr lang="en-US" dirty="0"/>
          </a:p>
        </p:txBody>
      </p:sp>
    </p:spTree>
    <p:extLst>
      <p:ext uri="{BB962C8B-B14F-4D97-AF65-F5344CB8AC3E}">
        <p14:creationId xmlns:p14="http://schemas.microsoft.com/office/powerpoint/2010/main" val="398046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dirty="0"/>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dirty="0"/>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dirty="0"/>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dirty="0"/>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dirty="0"/>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
        <p:nvSpPr>
          <p:cNvPr id="6" name="Rectangle 5">
            <a:extLst>
              <a:ext uri="{FF2B5EF4-FFF2-40B4-BE49-F238E27FC236}">
                <a16:creationId xmlns:a16="http://schemas.microsoft.com/office/drawing/2014/main" id="{89EFB5C1-5DD5-FA44-A81E-F55D3D9D7CB7}"/>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1000" smtClean="0">
                <a:solidFill>
                  <a:schemeClr val="tx1">
                    <a:tint val="75000"/>
                  </a:schemeClr>
                </a:solidFill>
              </a:defRPr>
            </a:lvl1pPr>
          </a:lstStyle>
          <a:p>
            <a:pPr>
              <a:defRPr/>
            </a:pPr>
            <a:fld id="{F17FC83E-6CEF-44CC-A30F-C5EA66A34CCE}" type="slidenum">
              <a:rPr lang="en-US" smtClean="0"/>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sz="1000"/>
            </a:lvl1pPr>
          </a:lstStyle>
          <a:p>
            <a:pPr>
              <a:defRPr/>
            </a:pPr>
            <a:fld id="{D7B1A0BC-2D99-4B94-95F5-48FC11C1E9B5}" type="slidenum">
              <a:rPr lang="en-US" smtClean="0"/>
              <a:pPr>
                <a:defRPr/>
              </a:pPr>
              <a:t>‹#›</a:t>
            </a:fld>
            <a:endParaRPr lang="en-US" dirty="0"/>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sz="1000"/>
            </a:lvl1pPr>
          </a:lstStyle>
          <a:p>
            <a:pPr>
              <a:defRPr/>
            </a:pPr>
            <a:fld id="{3665D51E-547F-4EB3-A967-A7125981111D}" type="slidenum">
              <a:rPr lang="en-US" smtClean="0"/>
              <a:pPr>
                <a:defRPr/>
              </a:pPr>
              <a:t>‹#›</a:t>
            </a:fld>
            <a:endParaRPr lang="en-US" dirty="0"/>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sz="1000"/>
            </a:lvl1pPr>
          </a:lstStyle>
          <a:p>
            <a:pPr>
              <a:defRPr/>
            </a:pPr>
            <a:fld id="{20F11A98-473A-4147-BEE6-D3CBA66820AB}" type="slidenum">
              <a:rPr lang="en-US" smtClean="0"/>
              <a:pPr>
                <a:defRPr/>
              </a:pPr>
              <a:t>‹#›</a:t>
            </a:fld>
            <a:endParaRPr lang="en-US" dirty="0"/>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sz="1000"/>
            </a:lvl1pPr>
          </a:lstStyle>
          <a:p>
            <a:pPr>
              <a:defRPr/>
            </a:pPr>
            <a:fld id="{8C2C93CF-2B5E-47F2-8BDD-6528005EA3E1}" type="slidenum">
              <a:rPr lang="en-US" smtClean="0"/>
              <a:pPr>
                <a:defRPr/>
              </a:pPr>
              <a:t>‹#›</a:t>
            </a:fld>
            <a:endParaRPr lang="en-US" dirty="0"/>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000"/>
            </a:lvl1pPr>
          </a:lstStyle>
          <a:p>
            <a:fld id="{893DE34F-861C-4A6A-B142-FB2440115817}" type="slidenum">
              <a:rPr lang="en-US" smtClean="0"/>
              <a:pPr/>
              <a:t>‹#›</a:t>
            </a:fld>
            <a:endParaRPr lang="en-US" dirty="0"/>
          </a:p>
        </p:txBody>
      </p:sp>
    </p:spTree>
    <p:extLst>
      <p:ext uri="{BB962C8B-B14F-4D97-AF65-F5344CB8AC3E}">
        <p14:creationId xmlns:p14="http://schemas.microsoft.com/office/powerpoint/2010/main" val="363303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2123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828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dirty="0"/>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dirty="0"/>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dirty="0"/>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 id="2147483731" r:id="rId8"/>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5592"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B486771-551E-4FC9-AFB3-C97CA6FF4476}"/>
              </a:ext>
            </a:extLst>
          </p:cNvPr>
          <p:cNvSpPr/>
          <p:nvPr/>
        </p:nvSpPr>
        <p:spPr>
          <a:xfrm>
            <a:off x="4557714" y="6383809"/>
            <a:ext cx="3586162"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0C053EF-D38A-4B1E-BDB0-FD0A5AF5135A}"/>
              </a:ext>
            </a:extLst>
          </p:cNvPr>
          <p:cNvSpPr txBox="1"/>
          <p:nvPr/>
        </p:nvSpPr>
        <p:spPr>
          <a:xfrm>
            <a:off x="5036979" y="6414588"/>
            <a:ext cx="2627643" cy="338554"/>
          </a:xfrm>
          <a:prstGeom prst="rect">
            <a:avLst/>
          </a:prstGeom>
          <a:noFill/>
        </p:spPr>
        <p:txBody>
          <a:bodyPr wrap="none">
            <a:spAutoFit/>
          </a:bodyPr>
          <a:lstStyle/>
          <a:p>
            <a:pPr algn="ctr">
              <a:defRPr/>
            </a:pPr>
            <a:r>
              <a:rPr lang="en-US" sz="1600" b="1" spc="600" dirty="0">
                <a:solidFill>
                  <a:schemeClr val="bg1"/>
                </a:solidFill>
                <a:latin typeface="Montserrat" panose="00000500000000000000" pitchFamily="50" charset="-94"/>
              </a:rPr>
              <a:t>HYPERSOMNIA</a:t>
            </a:r>
            <a:endParaRPr lang="tr-TR" sz="1600" b="1" spc="60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230929" y="6550955"/>
            <a:ext cx="1742536" cy="461665"/>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MODULE NINE</a:t>
            </a:r>
          </a:p>
          <a:p>
            <a:pPr algn="r"/>
            <a:endParaRPr lang="en-US" sz="1200" dirty="0">
              <a:solidFill>
                <a:schemeClr val="bg1"/>
              </a:solidFill>
              <a:latin typeface="Montserrat Light" panose="00000400000000000000" pitchFamily="50" charset="0"/>
            </a:endParaRPr>
          </a:p>
        </p:txBody>
      </p:sp>
      <p:pic>
        <p:nvPicPr>
          <p:cNvPr id="4" name="Picture 3">
            <a:extLst>
              <a:ext uri="{FF2B5EF4-FFF2-40B4-BE49-F238E27FC236}">
                <a16:creationId xmlns:a16="http://schemas.microsoft.com/office/drawing/2014/main" id="{547FC618-325B-4CB9-A8CC-DB3711D6D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37" y="263152"/>
            <a:ext cx="1893606" cy="1767366"/>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10</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Narcolepsy</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898503"/>
          </a:xfrm>
          <a:prstGeom prst="rect">
            <a:avLst/>
          </a:prstGeom>
        </p:spPr>
        <p:txBody>
          <a:bodyPr wrap="square">
            <a:spAutoFit/>
          </a:bodyPr>
          <a:lstStyle/>
          <a:p>
            <a:pPr lvl="0">
              <a:lnSpc>
                <a:spcPct val="150000"/>
              </a:lnSpc>
              <a:spcBef>
                <a:spcPts val="1000"/>
              </a:spcBef>
            </a:pPr>
            <a:r>
              <a:rPr lang="en-US" sz="1400" dirty="0">
                <a:solidFill>
                  <a:prstClr val="black"/>
                </a:solidFill>
              </a:rPr>
              <a:t>Symptoms</a:t>
            </a:r>
          </a:p>
          <a:p>
            <a:pPr marL="228600" indent="-228600">
              <a:lnSpc>
                <a:spcPct val="150000"/>
              </a:lnSpc>
              <a:spcBef>
                <a:spcPts val="1000"/>
              </a:spcBef>
              <a:buFont typeface="Arial" panose="020B0604020202020204" pitchFamily="34" charset="0"/>
              <a:buChar char="•"/>
            </a:pPr>
            <a:r>
              <a:rPr lang="en-US" sz="1400" dirty="0">
                <a:solidFill>
                  <a:prstClr val="black"/>
                </a:solidFill>
              </a:rPr>
              <a:t>Caraplexy, the weakness of extremities during extreme emotions</a:t>
            </a:r>
          </a:p>
          <a:p>
            <a:pPr marL="228600" indent="-228600">
              <a:lnSpc>
                <a:spcPct val="150000"/>
              </a:lnSpc>
              <a:spcBef>
                <a:spcPts val="1000"/>
              </a:spcBef>
              <a:buFont typeface="Arial" panose="020B0604020202020204" pitchFamily="34" charset="0"/>
              <a:buChar char="•"/>
            </a:pPr>
            <a:r>
              <a:rPr lang="en-US" sz="1400" dirty="0">
                <a:solidFill>
                  <a:prstClr val="black"/>
                </a:solidFill>
              </a:rPr>
              <a:t>Excessive daytime sleepiness</a:t>
            </a:r>
          </a:p>
          <a:p>
            <a:pPr marL="228600" indent="-228600">
              <a:lnSpc>
                <a:spcPct val="150000"/>
              </a:lnSpc>
              <a:spcBef>
                <a:spcPts val="1000"/>
              </a:spcBef>
              <a:buFont typeface="Arial" panose="020B0604020202020204" pitchFamily="34" charset="0"/>
              <a:buChar char="•"/>
            </a:pPr>
            <a:r>
              <a:rPr lang="en-US" sz="1400" dirty="0">
                <a:solidFill>
                  <a:prstClr val="black"/>
                </a:solidFill>
              </a:rPr>
              <a:t>Sleep hallucination</a:t>
            </a:r>
          </a:p>
          <a:p>
            <a:pPr marL="228600" indent="-228600">
              <a:lnSpc>
                <a:spcPct val="150000"/>
              </a:lnSpc>
              <a:spcBef>
                <a:spcPts val="1000"/>
              </a:spcBef>
              <a:buFont typeface="Arial" panose="020B0604020202020204" pitchFamily="34" charset="0"/>
              <a:buChar char="•"/>
            </a:pPr>
            <a:r>
              <a:rPr lang="en-US" sz="1400" dirty="0">
                <a:solidFill>
                  <a:prstClr val="black"/>
                </a:solidFill>
              </a:rPr>
              <a:t>Sleep paralysis</a:t>
            </a:r>
          </a:p>
          <a:p>
            <a:pPr marL="228600" indent="-228600">
              <a:lnSpc>
                <a:spcPct val="150000"/>
              </a:lnSpc>
              <a:spcBef>
                <a:spcPts val="1000"/>
              </a:spcBef>
              <a:buFont typeface="Arial" panose="020B0604020202020204" pitchFamily="34" charset="0"/>
              <a:buChar char="•"/>
            </a:pPr>
            <a:r>
              <a:rPr lang="en-US" sz="1400" dirty="0">
                <a:solidFill>
                  <a:prstClr val="black"/>
                </a:solidFill>
              </a:rPr>
              <a:t>Automatic behaviors</a:t>
            </a:r>
          </a:p>
          <a:p>
            <a:pPr marL="228600" indent="-228600">
              <a:lnSpc>
                <a:spcPct val="150000"/>
              </a:lnSpc>
              <a:spcBef>
                <a:spcPts val="1000"/>
              </a:spcBef>
              <a:buFont typeface="Arial" panose="020B0604020202020204" pitchFamily="34" charset="0"/>
              <a:buChar char="•"/>
            </a:pPr>
            <a:r>
              <a:rPr lang="en-US" sz="1400" dirty="0">
                <a:solidFill>
                  <a:prstClr val="black"/>
                </a:solidFill>
              </a:rPr>
              <a:t>Disrupted night time sleep</a:t>
            </a:r>
          </a:p>
          <a:p>
            <a:pPr marL="228600" indent="-228600">
              <a:lnSpc>
                <a:spcPct val="150000"/>
              </a:lnSpc>
              <a:spcBef>
                <a:spcPts val="1000"/>
              </a:spcBef>
              <a:buFont typeface="Arial" panose="020B0604020202020204" pitchFamily="34" charset="0"/>
              <a:buChar char="•"/>
            </a:pPr>
            <a:endParaRPr lang="en-US" sz="1400" dirty="0">
              <a:solidFill>
                <a:prstClr val="black"/>
              </a:solidFill>
            </a:endParaRPr>
          </a:p>
          <a:p>
            <a:pPr algn="just">
              <a:lnSpc>
                <a:spcPct val="150000"/>
              </a:lnSpc>
              <a:defRPr/>
            </a:pP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7" y="924303"/>
            <a:ext cx="7982095" cy="707886"/>
          </a:xfrm>
          <a:prstGeom prst="rect">
            <a:avLst/>
          </a:prstGeom>
          <a:noFill/>
        </p:spPr>
        <p:txBody>
          <a:bodyPr wrap="square" rtlCol="0">
            <a:spAutoFit/>
          </a:bodyPr>
          <a:lstStyle/>
          <a:p>
            <a:r>
              <a:rPr lang="en-US" sz="4000" dirty="0">
                <a:solidFill>
                  <a:schemeClr val="bg1">
                    <a:lumMod val="75000"/>
                  </a:schemeClr>
                </a:solidFill>
              </a:rPr>
              <a:t>excessive sleepiness</a:t>
            </a:r>
          </a:p>
        </p:txBody>
      </p:sp>
    </p:spTree>
    <p:extLst>
      <p:ext uri="{BB962C8B-B14F-4D97-AF65-F5344CB8AC3E}">
        <p14:creationId xmlns:p14="http://schemas.microsoft.com/office/powerpoint/2010/main" val="429477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11</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Narcolepsy</a:t>
            </a:r>
          </a:p>
        </p:txBody>
      </p:sp>
      <p:sp>
        <p:nvSpPr>
          <p:cNvPr id="9" name="Rectangle 8">
            <a:extLst>
              <a:ext uri="{FF2B5EF4-FFF2-40B4-BE49-F238E27FC236}">
                <a16:creationId xmlns:a16="http://schemas.microsoft.com/office/drawing/2014/main" id="{3DBA79B7-974F-4FA9-8459-D4B61F58642B}"/>
              </a:ext>
            </a:extLst>
          </p:cNvPr>
          <p:cNvSpPr/>
          <p:nvPr/>
        </p:nvSpPr>
        <p:spPr>
          <a:xfrm>
            <a:off x="3775709" y="2438400"/>
            <a:ext cx="6420714" cy="3413691"/>
          </a:xfrm>
          <a:prstGeom prst="rect">
            <a:avLst/>
          </a:prstGeom>
          <a:solidFill>
            <a:srgbClr val="F2F0EE"/>
          </a:solidFill>
        </p:spPr>
        <p:txBody>
          <a:bodyPr wrap="square">
            <a:spAutoFit/>
          </a:bodyPr>
          <a:lstStyle/>
          <a:p>
            <a:pPr>
              <a:lnSpc>
                <a:spcPct val="150000"/>
              </a:lnSpc>
              <a:spcBef>
                <a:spcPts val="1000"/>
              </a:spcBef>
            </a:pPr>
            <a:r>
              <a:rPr lang="en-US" sz="1400" dirty="0">
                <a:solidFill>
                  <a:schemeClr val="accent1"/>
                </a:solidFill>
              </a:rPr>
              <a:t>Primary Treatment is medication</a:t>
            </a:r>
          </a:p>
          <a:p>
            <a:pPr lvl="0">
              <a:lnSpc>
                <a:spcPct val="150000"/>
              </a:lnSpc>
              <a:spcBef>
                <a:spcPts val="1000"/>
              </a:spcBef>
            </a:pPr>
            <a:r>
              <a:rPr lang="en-US" sz="1400" dirty="0">
                <a:solidFill>
                  <a:schemeClr val="accent1"/>
                </a:solidFill>
              </a:rPr>
              <a:t>Secondary treatments</a:t>
            </a:r>
          </a:p>
          <a:p>
            <a:pPr marL="228600" indent="-228600">
              <a:lnSpc>
                <a:spcPct val="150000"/>
              </a:lnSpc>
              <a:spcBef>
                <a:spcPts val="1000"/>
              </a:spcBef>
              <a:buFont typeface="Arial" panose="020B0604020202020204" pitchFamily="34" charset="0"/>
              <a:buChar char="•"/>
            </a:pPr>
            <a:r>
              <a:rPr lang="en-US" sz="1400" dirty="0">
                <a:solidFill>
                  <a:schemeClr val="accent1"/>
                </a:solidFill>
              </a:rPr>
              <a:t>Exercise</a:t>
            </a:r>
          </a:p>
          <a:p>
            <a:pPr marL="228600" indent="-228600">
              <a:lnSpc>
                <a:spcPct val="150000"/>
              </a:lnSpc>
              <a:spcBef>
                <a:spcPts val="1000"/>
              </a:spcBef>
              <a:buFont typeface="Arial" panose="020B0604020202020204" pitchFamily="34" charset="0"/>
              <a:buChar char="•"/>
            </a:pPr>
            <a:r>
              <a:rPr lang="en-US" sz="1400" dirty="0">
                <a:solidFill>
                  <a:schemeClr val="accent1"/>
                </a:solidFill>
              </a:rPr>
              <a:t>Nutrition</a:t>
            </a:r>
          </a:p>
          <a:p>
            <a:pPr marL="228600" indent="-228600">
              <a:lnSpc>
                <a:spcPct val="150000"/>
              </a:lnSpc>
              <a:spcBef>
                <a:spcPts val="1000"/>
              </a:spcBef>
              <a:buFont typeface="Arial" panose="020B0604020202020204" pitchFamily="34" charset="0"/>
              <a:buChar char="•"/>
            </a:pPr>
            <a:r>
              <a:rPr lang="en-US" sz="1400" dirty="0">
                <a:solidFill>
                  <a:schemeClr val="accent1"/>
                </a:solidFill>
              </a:rPr>
              <a:t>Planned naps</a:t>
            </a:r>
          </a:p>
          <a:p>
            <a:pPr marL="228600" indent="-228600">
              <a:lnSpc>
                <a:spcPct val="150000"/>
              </a:lnSpc>
              <a:spcBef>
                <a:spcPts val="1000"/>
              </a:spcBef>
              <a:buFont typeface="Arial" panose="020B0604020202020204" pitchFamily="34" charset="0"/>
              <a:buChar char="•"/>
            </a:pPr>
            <a:r>
              <a:rPr lang="en-US" sz="1400" dirty="0">
                <a:solidFill>
                  <a:schemeClr val="accent1"/>
                </a:solidFill>
              </a:rPr>
              <a:t>Strong sleep and morning routines</a:t>
            </a:r>
          </a:p>
          <a:p>
            <a:pPr marL="228600" indent="-228600">
              <a:lnSpc>
                <a:spcPct val="150000"/>
              </a:lnSpc>
              <a:spcBef>
                <a:spcPts val="1000"/>
              </a:spcBef>
              <a:buFont typeface="Arial" panose="020B0604020202020204" pitchFamily="34" charset="0"/>
              <a:buChar char="•"/>
            </a:pPr>
            <a:r>
              <a:rPr lang="en-US" sz="1400" dirty="0">
                <a:solidFill>
                  <a:schemeClr val="accent1"/>
                </a:solidFill>
              </a:rPr>
              <a:t>Social Support</a:t>
            </a:r>
          </a:p>
          <a:p>
            <a:pPr algn="just">
              <a:lnSpc>
                <a:spcPct val="150000"/>
              </a:lnSpc>
              <a:defRPr/>
            </a:pPr>
            <a:endParaRPr lang="tr-TR" sz="1400" dirty="0">
              <a:solidFill>
                <a:schemeClr val="accent1"/>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420713" cy="707886"/>
          </a:xfrm>
          <a:prstGeom prst="rect">
            <a:avLst/>
          </a:prstGeom>
          <a:noFill/>
        </p:spPr>
        <p:txBody>
          <a:bodyPr wrap="square" rtlCol="0">
            <a:spAutoFit/>
          </a:bodyPr>
          <a:lstStyle/>
          <a:p>
            <a:r>
              <a:rPr lang="en-US" sz="4000" dirty="0">
                <a:solidFill>
                  <a:schemeClr val="bg1">
                    <a:lumMod val="75000"/>
                  </a:schemeClr>
                </a:solidFill>
              </a:rPr>
              <a:t>exercise and nutrition</a:t>
            </a:r>
          </a:p>
        </p:txBody>
      </p:sp>
    </p:spTree>
    <p:extLst>
      <p:ext uri="{BB962C8B-B14F-4D97-AF65-F5344CB8AC3E}">
        <p14:creationId xmlns:p14="http://schemas.microsoft.com/office/powerpoint/2010/main" val="411959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1549" y="419804"/>
            <a:ext cx="318228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C</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FD056D4-2AD7-6C4D-B898-0072F4A39B21}"/>
              </a:ext>
            </a:extLst>
          </p:cNvPr>
          <p:cNvSpPr txBox="1"/>
          <p:nvPr/>
        </p:nvSpPr>
        <p:spPr>
          <a:xfrm>
            <a:off x="3406608" y="4613742"/>
            <a:ext cx="5290231"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four</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AF971D9A-A400-564E-84A3-B14E8DEA5D5F}"/>
              </a:ext>
            </a:extLst>
          </p:cNvPr>
          <p:cNvSpPr txBox="1"/>
          <p:nvPr/>
        </p:nvSpPr>
        <p:spPr>
          <a:xfrm>
            <a:off x="3406608" y="3278348"/>
            <a:ext cx="5290231"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KLEINE LEVIN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SYNDROME</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6C74DAB2-807C-4E17-A891-8594E007C3C5}"/>
              </a:ext>
            </a:extLst>
          </p:cNvPr>
          <p:cNvSpPr>
            <a:spLocks noGrp="1"/>
          </p:cNvSpPr>
          <p:nvPr>
            <p:ph type="sldNum" sz="quarter" idx="12"/>
          </p:nvPr>
        </p:nvSpPr>
        <p:spPr/>
        <p:txBody>
          <a:bodyPr/>
          <a:lstStyle/>
          <a:p>
            <a:fld id="{893DE34F-861C-4A6A-B142-FB2440115817}" type="slidenum">
              <a:rPr lang="en-US" smtClean="0"/>
              <a:t>12</a:t>
            </a:fld>
            <a:endParaRPr lang="en-US" dirty="0"/>
          </a:p>
        </p:txBody>
      </p:sp>
    </p:spTree>
    <p:extLst>
      <p:ext uri="{BB962C8B-B14F-4D97-AF65-F5344CB8AC3E}">
        <p14:creationId xmlns:p14="http://schemas.microsoft.com/office/powerpoint/2010/main" val="277244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13</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Kleine Levin Syndrome</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4052584"/>
          </a:xfrm>
          <a:prstGeom prst="rect">
            <a:avLst/>
          </a:prstGeom>
        </p:spPr>
        <p:txBody>
          <a:bodyPr wrap="square">
            <a:spAutoFit/>
          </a:bodyPr>
          <a:lstStyle/>
          <a:p>
            <a:pPr>
              <a:lnSpc>
                <a:spcPct val="150000"/>
              </a:lnSpc>
              <a:spcBef>
                <a:spcPts val="1000"/>
              </a:spcBef>
            </a:pPr>
            <a:r>
              <a:rPr lang="en-US" sz="1400" dirty="0">
                <a:solidFill>
                  <a:prstClr val="black"/>
                </a:solidFill>
              </a:rPr>
              <a:t>Kleine-Levin syndrome (KLS) is a rare disorder that starts during adolescence and has a male gender preference (68%). The patients have recurrent episodes of hypersomnia, which are often associated with compulsive overeating and hypersexuality. The periods of hypersomnia occur for days to weeks at a time and recur several times a year. In between the symptomatic periods, the patients have normal sleep requirements and do not have excessive daytime sleepiness. Some patients may develop symptoms of irritability, impulsive behavior, depersonalization, hallucinations, depression, and confusion. The etiology of this disorder is not known, but genetic factors are believed to contribute.</a:t>
            </a:r>
          </a:p>
          <a:p>
            <a:pPr>
              <a:lnSpc>
                <a:spcPct val="150000"/>
              </a:lnSpc>
              <a:spcBef>
                <a:spcPts val="1000"/>
              </a:spcBef>
            </a:pPr>
            <a:r>
              <a:rPr lang="en-US" sz="1400" dirty="0">
                <a:solidFill>
                  <a:prstClr val="black"/>
                </a:solidFill>
              </a:rPr>
              <a:t>The median age of onset is 15 years and the syndrome may last up to 8 years. The episodes recur every 3–4 months and may last up to 10 days, but they may last longer in women.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420713" cy="707886"/>
          </a:xfrm>
          <a:prstGeom prst="rect">
            <a:avLst/>
          </a:prstGeom>
          <a:noFill/>
        </p:spPr>
        <p:txBody>
          <a:bodyPr wrap="square" rtlCol="0">
            <a:spAutoFit/>
          </a:bodyPr>
          <a:lstStyle/>
          <a:p>
            <a:r>
              <a:rPr lang="en-US" sz="4000" dirty="0">
                <a:solidFill>
                  <a:schemeClr val="bg1">
                    <a:lumMod val="75000"/>
                  </a:schemeClr>
                </a:solidFill>
              </a:rPr>
              <a:t>bouts of sleepiness </a:t>
            </a:r>
          </a:p>
        </p:txBody>
      </p:sp>
    </p:spTree>
    <p:extLst>
      <p:ext uri="{BB962C8B-B14F-4D97-AF65-F5344CB8AC3E}">
        <p14:creationId xmlns:p14="http://schemas.microsoft.com/office/powerpoint/2010/main" val="285199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14</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Kleine Levin Syndrome</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339021"/>
          </a:xfrm>
          <a:prstGeom prst="rect">
            <a:avLst/>
          </a:prstGeom>
        </p:spPr>
        <p:txBody>
          <a:bodyPr wrap="square">
            <a:spAutoFit/>
          </a:bodyPr>
          <a:lstStyle/>
          <a:p>
            <a:pPr>
              <a:lnSpc>
                <a:spcPct val="150000"/>
              </a:lnSpc>
              <a:spcBef>
                <a:spcPts val="1000"/>
              </a:spcBef>
            </a:pPr>
            <a:r>
              <a:rPr lang="en-US" sz="1400" dirty="0">
                <a:solidFill>
                  <a:prstClr val="black"/>
                </a:solidFill>
              </a:rPr>
              <a:t>KLS may be precipitated by infections (72%), alcohol consumption (23%), sleep deprivation (22%), unusual stress (20%), physical exertion (19%), traveling (10%), head trauma (9%), and marijuana use (6%).  Symptoms of infection-triggered KLS generally occur shortly after onset of fever (3 to 5 days).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420713" cy="707886"/>
          </a:xfrm>
          <a:prstGeom prst="rect">
            <a:avLst/>
          </a:prstGeom>
          <a:noFill/>
        </p:spPr>
        <p:txBody>
          <a:bodyPr wrap="square" rtlCol="0">
            <a:spAutoFit/>
          </a:bodyPr>
          <a:lstStyle/>
          <a:p>
            <a:r>
              <a:rPr lang="en-US" sz="4000" dirty="0">
                <a:solidFill>
                  <a:schemeClr val="bg1">
                    <a:lumMod val="75000"/>
                  </a:schemeClr>
                </a:solidFill>
              </a:rPr>
              <a:t>bouts of sleepiness </a:t>
            </a:r>
          </a:p>
        </p:txBody>
      </p:sp>
    </p:spTree>
    <p:extLst>
      <p:ext uri="{BB962C8B-B14F-4D97-AF65-F5344CB8AC3E}">
        <p14:creationId xmlns:p14="http://schemas.microsoft.com/office/powerpoint/2010/main" val="1495020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Kleine Levin Syndrome</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995692"/>
          </a:xfrm>
          <a:prstGeom prst="rect">
            <a:avLst/>
          </a:prstGeom>
        </p:spPr>
        <p:txBody>
          <a:bodyPr wrap="square">
            <a:spAutoFit/>
          </a:bodyPr>
          <a:lstStyle/>
          <a:p>
            <a:pPr>
              <a:lnSpc>
                <a:spcPct val="150000"/>
              </a:lnSpc>
              <a:spcBef>
                <a:spcPts val="1000"/>
              </a:spcBef>
            </a:pPr>
            <a:r>
              <a:rPr lang="en-US" sz="1400" dirty="0">
                <a:solidFill>
                  <a:prstClr val="black"/>
                </a:solidFill>
              </a:rPr>
              <a:t>Kleine Levin Syndrome</a:t>
            </a:r>
          </a:p>
          <a:p>
            <a:pPr marL="228600" indent="-228600">
              <a:lnSpc>
                <a:spcPct val="150000"/>
              </a:lnSpc>
              <a:spcBef>
                <a:spcPts val="1000"/>
              </a:spcBef>
              <a:buFont typeface="Arial" panose="020B0604020202020204" pitchFamily="34" charset="0"/>
              <a:buChar char="•"/>
            </a:pPr>
            <a:r>
              <a:rPr lang="en-US" sz="1400" dirty="0">
                <a:solidFill>
                  <a:prstClr val="black"/>
                </a:solidFill>
              </a:rPr>
              <a:t>Very rare however there are people that have menstrual related symptoms </a:t>
            </a:r>
            <a:br>
              <a:rPr lang="en-US" sz="1400" dirty="0">
                <a:solidFill>
                  <a:prstClr val="black"/>
                </a:solidFill>
              </a:rPr>
            </a:br>
            <a:r>
              <a:rPr lang="en-US" sz="1400" dirty="0">
                <a:solidFill>
                  <a:prstClr val="black"/>
                </a:solidFill>
              </a:rPr>
              <a:t>similar to this disorder</a:t>
            </a:r>
          </a:p>
          <a:p>
            <a:pPr marL="228600" indent="-228600">
              <a:lnSpc>
                <a:spcPct val="150000"/>
              </a:lnSpc>
              <a:spcBef>
                <a:spcPts val="1000"/>
              </a:spcBef>
              <a:buFont typeface="Arial" panose="020B0604020202020204" pitchFamily="34" charset="0"/>
              <a:buChar char="•"/>
            </a:pPr>
            <a:r>
              <a:rPr lang="en-US" sz="1400" dirty="0">
                <a:solidFill>
                  <a:prstClr val="black"/>
                </a:solidFill>
              </a:rPr>
              <a:t>This includes bouts of sleepiness and can last a few days to a few weeks</a:t>
            </a:r>
          </a:p>
          <a:p>
            <a:pPr marL="228600" indent="-228600">
              <a:lnSpc>
                <a:spcPct val="150000"/>
              </a:lnSpc>
              <a:spcBef>
                <a:spcPts val="1000"/>
              </a:spcBef>
              <a:buFont typeface="Arial" panose="020B0604020202020204" pitchFamily="34" charset="0"/>
              <a:buChar char="•"/>
            </a:pPr>
            <a:r>
              <a:rPr lang="en-US" sz="1400" dirty="0">
                <a:solidFill>
                  <a:prstClr val="black"/>
                </a:solidFill>
              </a:rPr>
              <a:t>Other more rare symptoms</a:t>
            </a:r>
          </a:p>
          <a:p>
            <a:pPr marL="685800" lvl="1" indent="-228600">
              <a:lnSpc>
                <a:spcPct val="150000"/>
              </a:lnSpc>
              <a:spcBef>
                <a:spcPts val="1000"/>
              </a:spcBef>
              <a:buFont typeface="Arial" panose="020B0604020202020204" pitchFamily="34" charset="0"/>
              <a:buChar char="•"/>
            </a:pPr>
            <a:r>
              <a:rPr lang="en-US" sz="1400" dirty="0">
                <a:solidFill>
                  <a:prstClr val="black"/>
                </a:solidFill>
              </a:rPr>
              <a:t>Excessive eating and unusual cravings</a:t>
            </a:r>
          </a:p>
          <a:p>
            <a:pPr marL="685800" lvl="1" indent="-228600">
              <a:lnSpc>
                <a:spcPct val="150000"/>
              </a:lnSpc>
              <a:spcBef>
                <a:spcPts val="1000"/>
              </a:spcBef>
              <a:buFont typeface="Arial" panose="020B0604020202020204" pitchFamily="34" charset="0"/>
              <a:buChar char="•"/>
            </a:pPr>
            <a:r>
              <a:rPr lang="en-US" sz="1400" dirty="0">
                <a:solidFill>
                  <a:prstClr val="black"/>
                </a:solidFill>
              </a:rPr>
              <a:t>Irritability, aggressiveness, and child like behavior</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420713" cy="707886"/>
          </a:xfrm>
          <a:prstGeom prst="rect">
            <a:avLst/>
          </a:prstGeom>
          <a:noFill/>
        </p:spPr>
        <p:txBody>
          <a:bodyPr wrap="square" rtlCol="0">
            <a:spAutoFit/>
          </a:bodyPr>
          <a:lstStyle/>
          <a:p>
            <a:r>
              <a:rPr lang="en-US" sz="4000" dirty="0">
                <a:solidFill>
                  <a:schemeClr val="bg1">
                    <a:lumMod val="75000"/>
                  </a:schemeClr>
                </a:solidFill>
              </a:rPr>
              <a:t>bouts of sleepiness </a:t>
            </a:r>
          </a:p>
        </p:txBody>
      </p:sp>
    </p:spTree>
    <p:extLst>
      <p:ext uri="{BB962C8B-B14F-4D97-AF65-F5344CB8AC3E}">
        <p14:creationId xmlns:p14="http://schemas.microsoft.com/office/powerpoint/2010/main" val="3428308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Kleine Levin Syndrome</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144096"/>
          </a:xfrm>
          <a:prstGeom prst="rect">
            <a:avLst/>
          </a:prstGeom>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prstClr val="black"/>
                </a:solidFill>
              </a:rPr>
              <a:t>Usually starts in the teens</a:t>
            </a:r>
          </a:p>
          <a:p>
            <a:pPr>
              <a:lnSpc>
                <a:spcPct val="150000"/>
              </a:lnSpc>
              <a:spcBef>
                <a:spcPts val="1000"/>
              </a:spcBef>
            </a:pPr>
            <a:endParaRPr lang="en-US" sz="1400" dirty="0">
              <a:solidFill>
                <a:prstClr val="black"/>
              </a:solidFill>
            </a:endParaRPr>
          </a:p>
          <a:p>
            <a:pPr algn="just">
              <a:lnSpc>
                <a:spcPct val="150000"/>
              </a:lnSpc>
              <a:defRPr/>
            </a:pP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420713" cy="707886"/>
          </a:xfrm>
          <a:prstGeom prst="rect">
            <a:avLst/>
          </a:prstGeom>
          <a:noFill/>
        </p:spPr>
        <p:txBody>
          <a:bodyPr wrap="square" rtlCol="0">
            <a:spAutoFit/>
          </a:bodyPr>
          <a:lstStyle/>
          <a:p>
            <a:r>
              <a:rPr lang="en-US" sz="4000" dirty="0">
                <a:solidFill>
                  <a:schemeClr val="bg1">
                    <a:lumMod val="75000"/>
                  </a:schemeClr>
                </a:solidFill>
              </a:rPr>
              <a:t>bouts of sleepiness</a:t>
            </a:r>
          </a:p>
        </p:txBody>
      </p:sp>
      <p:sp>
        <p:nvSpPr>
          <p:cNvPr id="3" name="Rectangle 2">
            <a:extLst>
              <a:ext uri="{FF2B5EF4-FFF2-40B4-BE49-F238E27FC236}">
                <a16:creationId xmlns:a16="http://schemas.microsoft.com/office/drawing/2014/main" id="{241C0C70-4DE3-4E97-849E-DC3860EA3198}"/>
              </a:ext>
            </a:extLst>
          </p:cNvPr>
          <p:cNvSpPr/>
          <p:nvPr/>
        </p:nvSpPr>
        <p:spPr>
          <a:xfrm>
            <a:off x="4344097" y="3319532"/>
            <a:ext cx="6096000" cy="820930"/>
          </a:xfrm>
          <a:prstGeom prst="rect">
            <a:avLst/>
          </a:prstGeom>
          <a:solidFill>
            <a:schemeClr val="bg1">
              <a:lumMod val="95000"/>
            </a:schemeClr>
          </a:solidFill>
        </p:spPr>
        <p:txBody>
          <a:bodyPr>
            <a:spAutoFit/>
          </a:bodyPr>
          <a:lstStyle/>
          <a:p>
            <a:pPr marL="228600" indent="-228600">
              <a:lnSpc>
                <a:spcPct val="150000"/>
              </a:lnSpc>
              <a:spcBef>
                <a:spcPts val="1000"/>
              </a:spcBef>
              <a:buFont typeface="Arial" panose="020B0604020202020204" pitchFamily="34" charset="0"/>
              <a:buChar char="•"/>
            </a:pPr>
            <a:r>
              <a:rPr lang="en-US" sz="1400" dirty="0">
                <a:solidFill>
                  <a:schemeClr val="accent1"/>
                </a:solidFill>
              </a:rPr>
              <a:t>There is no specific treatment </a:t>
            </a:r>
          </a:p>
          <a:p>
            <a:pPr marL="685800" lvl="1" indent="-228600">
              <a:lnSpc>
                <a:spcPct val="150000"/>
              </a:lnSpc>
              <a:spcBef>
                <a:spcPts val="1000"/>
              </a:spcBef>
              <a:buFont typeface="Arial" panose="020B0604020202020204" pitchFamily="34" charset="0"/>
              <a:buChar char="•"/>
            </a:pPr>
            <a:r>
              <a:rPr lang="en-US" sz="1400" dirty="0">
                <a:solidFill>
                  <a:schemeClr val="accent1"/>
                </a:solidFill>
              </a:rPr>
              <a:t>Nutrition and exercise </a:t>
            </a:r>
          </a:p>
        </p:txBody>
      </p:sp>
    </p:spTree>
    <p:extLst>
      <p:ext uri="{BB962C8B-B14F-4D97-AF65-F5344CB8AC3E}">
        <p14:creationId xmlns:p14="http://schemas.microsoft.com/office/powerpoint/2010/main" val="646942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1549" y="419804"/>
            <a:ext cx="318228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C</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102B45-32D5-2840-9D04-2CEB34FBB14E}"/>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five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8F92EC0C-FED4-5047-A20A-DDD4AABAD017}"/>
              </a:ext>
            </a:extLst>
          </p:cNvPr>
          <p:cNvSpPr txBox="1"/>
          <p:nvPr/>
        </p:nvSpPr>
        <p:spPr>
          <a:xfrm>
            <a:off x="917948" y="3278348"/>
            <a:ext cx="10267554"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IDIOPATHIC HYPERSOMNIA</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13BB5587-7A2D-4A49-86EF-2F232925B23C}"/>
              </a:ext>
            </a:extLst>
          </p:cNvPr>
          <p:cNvSpPr>
            <a:spLocks noGrp="1"/>
          </p:cNvSpPr>
          <p:nvPr>
            <p:ph type="sldNum" sz="quarter" idx="12"/>
          </p:nvPr>
        </p:nvSpPr>
        <p:spPr/>
        <p:txBody>
          <a:bodyPr/>
          <a:lstStyle/>
          <a:p>
            <a:fld id="{893DE34F-861C-4A6A-B142-FB2440115817}" type="slidenum">
              <a:rPr lang="en-US" smtClean="0"/>
              <a:t>17</a:t>
            </a:fld>
            <a:endParaRPr lang="en-US" dirty="0"/>
          </a:p>
        </p:txBody>
      </p:sp>
    </p:spTree>
    <p:extLst>
      <p:ext uri="{BB962C8B-B14F-4D97-AF65-F5344CB8AC3E}">
        <p14:creationId xmlns:p14="http://schemas.microsoft.com/office/powerpoint/2010/main" val="342882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18</a:t>
            </a:fld>
            <a:endParaRPr lang="en-US" dirty="0"/>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809664" y="2705725"/>
            <a:ext cx="4251382" cy="1446550"/>
          </a:xfrm>
          <a:prstGeom prst="rect">
            <a:avLst/>
          </a:prstGeom>
          <a:noFill/>
        </p:spPr>
        <p:txBody>
          <a:bodyPr wrap="square" rtlCol="0">
            <a:spAutoFit/>
          </a:bodyPr>
          <a:lstStyle/>
          <a:p>
            <a:pPr algn="ctr"/>
            <a:r>
              <a:rPr lang="en-US" sz="4400" dirty="0">
                <a:solidFill>
                  <a:schemeClr val="accent1"/>
                </a:solidFill>
              </a:rPr>
              <a:t>Idiopathic Hypersomnia</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4052584"/>
          </a:xfrm>
          <a:prstGeom prst="rect">
            <a:avLst/>
          </a:prstGeom>
        </p:spPr>
        <p:txBody>
          <a:bodyPr wrap="square">
            <a:spAutoFit/>
          </a:bodyPr>
          <a:lstStyle/>
          <a:p>
            <a:pPr>
              <a:lnSpc>
                <a:spcPct val="150000"/>
              </a:lnSpc>
              <a:spcBef>
                <a:spcPts val="1000"/>
              </a:spcBef>
            </a:pPr>
            <a:r>
              <a:rPr lang="en-US" sz="1400" dirty="0">
                <a:solidFill>
                  <a:prstClr val="black"/>
                </a:solidFill>
              </a:rPr>
              <a:t>Idiopathic hypersomnia (IH) is a neurological sleep disorder that can affect many aspects of a person's life. Symptoms often begin between adolescence and young adulthood and develop over weeks to months. People with IH have a hard time staying awake and alert during the day (chronic excessive daytime sleepiness, or EDS). They may fall asleep unintentionally or at inappropriate times, interfering with daily functioning. They may also have difficulty waking up from nighttime sleep or daytime naps. Sleeping longer at night does not appear to improve daytime sleepiness. IH is a chronic disorder. Symptoms may remain generally stable over time, or severity may fluctuate over time.</a:t>
            </a:r>
          </a:p>
          <a:p>
            <a:pPr>
              <a:lnSpc>
                <a:spcPct val="150000"/>
              </a:lnSpc>
              <a:spcBef>
                <a:spcPts val="1000"/>
              </a:spcBef>
            </a:pPr>
            <a:r>
              <a:rPr lang="en-US" sz="1400" dirty="0">
                <a:solidFill>
                  <a:prstClr val="black"/>
                </a:solidFill>
              </a:rPr>
              <a:t>The cause of IH is not known. Some people with IH have other family members with a sleep disorder such as IH or narcolepsy.  Currently there is no treatment approved by the FDA specifically for IH.</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515914" cy="707886"/>
          </a:xfrm>
          <a:prstGeom prst="rect">
            <a:avLst/>
          </a:prstGeom>
          <a:noFill/>
        </p:spPr>
        <p:txBody>
          <a:bodyPr wrap="square" rtlCol="0">
            <a:spAutoFit/>
          </a:bodyPr>
          <a:lstStyle/>
          <a:p>
            <a:r>
              <a:rPr lang="en-US" sz="4000" dirty="0">
                <a:solidFill>
                  <a:schemeClr val="bg1">
                    <a:lumMod val="75000"/>
                  </a:schemeClr>
                </a:solidFill>
              </a:rPr>
              <a:t>excessive daytime sleepiness</a:t>
            </a:r>
          </a:p>
        </p:txBody>
      </p:sp>
    </p:spTree>
    <p:extLst>
      <p:ext uri="{BB962C8B-B14F-4D97-AF65-F5344CB8AC3E}">
        <p14:creationId xmlns:p14="http://schemas.microsoft.com/office/powerpoint/2010/main" val="3652636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19</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810459" y="2705725"/>
            <a:ext cx="4251382" cy="1446550"/>
          </a:xfrm>
          <a:prstGeom prst="rect">
            <a:avLst/>
          </a:prstGeom>
          <a:noFill/>
        </p:spPr>
        <p:txBody>
          <a:bodyPr wrap="square" rtlCol="0">
            <a:spAutoFit/>
          </a:bodyPr>
          <a:lstStyle/>
          <a:p>
            <a:pPr algn="ctr"/>
            <a:r>
              <a:rPr lang="en-US" sz="4400" dirty="0">
                <a:solidFill>
                  <a:schemeClr val="accent1"/>
                </a:solidFill>
              </a:rPr>
              <a:t>Idiopathic Hypersomnia</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575338"/>
          </a:xfrm>
          <a:prstGeom prst="rect">
            <a:avLst/>
          </a:prstGeom>
        </p:spPr>
        <p:txBody>
          <a:bodyPr wrap="square">
            <a:spAutoFit/>
          </a:bodyPr>
          <a:lstStyle/>
          <a:p>
            <a:pPr>
              <a:lnSpc>
                <a:spcPct val="150000"/>
              </a:lnSpc>
              <a:spcBef>
                <a:spcPts val="1000"/>
              </a:spcBef>
            </a:pPr>
            <a:r>
              <a:rPr lang="en-US" sz="1400" dirty="0">
                <a:solidFill>
                  <a:prstClr val="black"/>
                </a:solidFill>
              </a:rPr>
              <a:t>Idiopathic Hypersomnia</a:t>
            </a:r>
          </a:p>
          <a:p>
            <a:pPr marL="228600" indent="-228600">
              <a:lnSpc>
                <a:spcPct val="150000"/>
              </a:lnSpc>
              <a:spcBef>
                <a:spcPts val="1000"/>
              </a:spcBef>
              <a:buFont typeface="Arial" panose="020B0604020202020204" pitchFamily="34" charset="0"/>
              <a:buChar char="•"/>
            </a:pPr>
            <a:r>
              <a:rPr lang="en-US" sz="1400" dirty="0">
                <a:solidFill>
                  <a:prstClr val="black"/>
                </a:solidFill>
              </a:rPr>
              <a:t>It can be with or without longer sleep times or need to nap</a:t>
            </a:r>
          </a:p>
          <a:p>
            <a:pPr marL="228600" indent="-228600">
              <a:lnSpc>
                <a:spcPct val="150000"/>
              </a:lnSpc>
              <a:spcBef>
                <a:spcPts val="1000"/>
              </a:spcBef>
              <a:buFont typeface="Arial" panose="020B0604020202020204" pitchFamily="34" charset="0"/>
              <a:buChar char="•"/>
            </a:pPr>
            <a:r>
              <a:rPr lang="en-US" sz="1400" dirty="0">
                <a:solidFill>
                  <a:prstClr val="black"/>
                </a:solidFill>
              </a:rPr>
              <a:t>It is excessive daytime sleepiness</a:t>
            </a:r>
          </a:p>
          <a:p>
            <a:pPr marL="228600" indent="-228600">
              <a:lnSpc>
                <a:spcPct val="150000"/>
              </a:lnSpc>
              <a:spcBef>
                <a:spcPts val="1000"/>
              </a:spcBef>
              <a:buFont typeface="Arial" panose="020B0604020202020204" pitchFamily="34" charset="0"/>
              <a:buChar char="•"/>
            </a:pPr>
            <a:r>
              <a:rPr lang="en-US" sz="1400" dirty="0">
                <a:solidFill>
                  <a:prstClr val="black"/>
                </a:solidFill>
              </a:rPr>
              <a:t>Will feel refreshed after a nap  but that will only last a short time</a:t>
            </a:r>
          </a:p>
          <a:p>
            <a:pPr marL="228600" indent="-228600">
              <a:lnSpc>
                <a:spcPct val="150000"/>
              </a:lnSpc>
              <a:spcBef>
                <a:spcPts val="1000"/>
              </a:spcBef>
              <a:buFont typeface="Arial" panose="020B0604020202020204" pitchFamily="34" charset="0"/>
              <a:buChar char="•"/>
            </a:pPr>
            <a:r>
              <a:rPr lang="en-US" sz="1400" dirty="0">
                <a:solidFill>
                  <a:prstClr val="black"/>
                </a:solidFill>
              </a:rPr>
              <a:t>A person may have :</a:t>
            </a:r>
          </a:p>
          <a:p>
            <a:pPr marL="685800" lvl="1" indent="-228600">
              <a:lnSpc>
                <a:spcPct val="150000"/>
              </a:lnSpc>
              <a:spcBef>
                <a:spcPts val="1000"/>
              </a:spcBef>
              <a:buFont typeface="Arial" panose="020B0604020202020204" pitchFamily="34" charset="0"/>
              <a:buChar char="•"/>
            </a:pPr>
            <a:r>
              <a:rPr lang="en-US" sz="1400" dirty="0">
                <a:solidFill>
                  <a:prstClr val="black"/>
                </a:solidFill>
              </a:rPr>
              <a:t>Sleep onset hallucination</a:t>
            </a:r>
          </a:p>
          <a:p>
            <a:pPr marL="685800" lvl="1" indent="-228600">
              <a:lnSpc>
                <a:spcPct val="150000"/>
              </a:lnSpc>
              <a:spcBef>
                <a:spcPts val="1000"/>
              </a:spcBef>
              <a:buFont typeface="Arial" panose="020B0604020202020204" pitchFamily="34" charset="0"/>
              <a:buChar char="•"/>
            </a:pPr>
            <a:r>
              <a:rPr lang="en-US" sz="1400" dirty="0">
                <a:solidFill>
                  <a:prstClr val="black"/>
                </a:solidFill>
              </a:rPr>
              <a:t>Sleep paralysis</a:t>
            </a:r>
          </a:p>
          <a:p>
            <a:pPr marL="685800" lvl="1" indent="-228600">
              <a:lnSpc>
                <a:spcPct val="150000"/>
              </a:lnSpc>
              <a:spcBef>
                <a:spcPts val="1000"/>
              </a:spcBef>
              <a:buFont typeface="Arial" panose="020B0604020202020204" pitchFamily="34" charset="0"/>
              <a:buChar char="•"/>
            </a:pPr>
            <a:r>
              <a:rPr lang="en-US" sz="1400" dirty="0">
                <a:solidFill>
                  <a:prstClr val="black"/>
                </a:solidFill>
              </a:rPr>
              <a:t>Vivid dreams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515914" cy="707886"/>
          </a:xfrm>
          <a:prstGeom prst="rect">
            <a:avLst/>
          </a:prstGeom>
          <a:noFill/>
        </p:spPr>
        <p:txBody>
          <a:bodyPr wrap="square" rtlCol="0">
            <a:spAutoFit/>
          </a:bodyPr>
          <a:lstStyle/>
          <a:p>
            <a:r>
              <a:rPr lang="en-US" sz="4000" dirty="0">
                <a:solidFill>
                  <a:schemeClr val="bg1">
                    <a:lumMod val="75000"/>
                  </a:schemeClr>
                </a:solidFill>
              </a:rPr>
              <a:t>excessive daytime sleepiness</a:t>
            </a:r>
          </a:p>
        </p:txBody>
      </p:sp>
    </p:spTree>
    <p:extLst>
      <p:ext uri="{BB962C8B-B14F-4D97-AF65-F5344CB8AC3E}">
        <p14:creationId xmlns:p14="http://schemas.microsoft.com/office/powerpoint/2010/main" val="563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Box 18">
            <a:extLst>
              <a:ext uri="{FF2B5EF4-FFF2-40B4-BE49-F238E27FC236}">
                <a16:creationId xmlns:a16="http://schemas.microsoft.com/office/drawing/2014/main" id="{7660F2BD-909F-4130-BFC7-CE953EFA88C9}"/>
              </a:ext>
            </a:extLst>
          </p:cNvPr>
          <p:cNvSpPr txBox="1">
            <a:spLocks noChangeArrowheads="1"/>
          </p:cNvSpPr>
          <p:nvPr/>
        </p:nvSpPr>
        <p:spPr bwMode="auto">
          <a:xfrm>
            <a:off x="2553206" y="2851919"/>
            <a:ext cx="7085594"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tr-TR" altLang="en-US" sz="6900" dirty="0">
                <a:solidFill>
                  <a:srgbClr val="12B0B5"/>
                </a:solidFill>
                <a:latin typeface="Montserrat" panose="02000505000000020004" pitchFamily="2" charset="0"/>
              </a:rPr>
              <a:t>HYPERSOMNIA</a:t>
            </a:r>
            <a:endParaRPr lang="tr-TR" altLang="en-US" sz="6900" dirty="0">
              <a:solidFill>
                <a:prstClr val="white"/>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935F5607-2B6A-4EB8-883D-6B0E12F094EC}"/>
              </a:ext>
            </a:extLst>
          </p:cNvPr>
          <p:cNvSpPr>
            <a:spLocks noGrp="1"/>
          </p:cNvSpPr>
          <p:nvPr>
            <p:ph type="sldNum" sz="quarter" idx="10"/>
          </p:nvPr>
        </p:nvSpPr>
        <p:spPr/>
        <p:txBody>
          <a:bodyPr/>
          <a:lstStyle/>
          <a:p>
            <a:pPr>
              <a:defRPr/>
            </a:pPr>
            <a:fld id="{5EE37673-3C83-422C-BC29-BBCE9CD0513B}" type="slidenum">
              <a:rPr lang="en-US" smtClean="0"/>
              <a:pPr>
                <a:defRPr/>
              </a:pPr>
              <a:t>2</a:t>
            </a:fld>
            <a:endParaRPr lang="en-US" dirty="0"/>
          </a:p>
        </p:txBody>
      </p:sp>
      <p:pic>
        <p:nvPicPr>
          <p:cNvPr id="4" name="Picture 3">
            <a:extLst>
              <a:ext uri="{FF2B5EF4-FFF2-40B4-BE49-F238E27FC236}">
                <a16:creationId xmlns:a16="http://schemas.microsoft.com/office/drawing/2014/main" id="{0849E18A-1BD6-483D-8490-92456276ED9B}"/>
              </a:ext>
            </a:extLst>
          </p:cNvPr>
          <p:cNvPicPr>
            <a:picLocks noChangeAspect="1"/>
          </p:cNvPicPr>
          <p:nvPr/>
        </p:nvPicPr>
        <p:blipFill>
          <a:blip r:embed="rId2"/>
          <a:stretch>
            <a:fillRect/>
          </a:stretch>
        </p:blipFill>
        <p:spPr>
          <a:xfrm>
            <a:off x="4510087" y="6526069"/>
            <a:ext cx="3171825" cy="247650"/>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20</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947903" y="2705725"/>
            <a:ext cx="4251382" cy="1446550"/>
          </a:xfrm>
          <a:prstGeom prst="rect">
            <a:avLst/>
          </a:prstGeom>
          <a:noFill/>
        </p:spPr>
        <p:txBody>
          <a:bodyPr wrap="square" rtlCol="0">
            <a:spAutoFit/>
          </a:bodyPr>
          <a:lstStyle/>
          <a:p>
            <a:pPr algn="ctr"/>
            <a:r>
              <a:rPr lang="en-US" sz="4400" dirty="0">
                <a:solidFill>
                  <a:schemeClr val="accent1"/>
                </a:solidFill>
              </a:rPr>
              <a:t>Idiopathic Hypersomnia</a:t>
            </a:r>
          </a:p>
        </p:txBody>
      </p:sp>
      <p:sp>
        <p:nvSpPr>
          <p:cNvPr id="9" name="Rectangle 8">
            <a:extLst>
              <a:ext uri="{FF2B5EF4-FFF2-40B4-BE49-F238E27FC236}">
                <a16:creationId xmlns:a16="http://schemas.microsoft.com/office/drawing/2014/main" id="{3DBA79B7-974F-4FA9-8459-D4B61F58642B}"/>
              </a:ext>
            </a:extLst>
          </p:cNvPr>
          <p:cNvSpPr/>
          <p:nvPr/>
        </p:nvSpPr>
        <p:spPr>
          <a:xfrm>
            <a:off x="4412533" y="2449606"/>
            <a:ext cx="6242266" cy="2221121"/>
          </a:xfrm>
          <a:prstGeom prst="rect">
            <a:avLst/>
          </a:prstGeom>
          <a:solidFill>
            <a:schemeClr val="bg1">
              <a:lumMod val="95000"/>
            </a:schemeClr>
          </a:solidFill>
        </p:spPr>
        <p:txBody>
          <a:bodyPr wrap="square">
            <a:spAutoFit/>
          </a:bodyPr>
          <a:lstStyle/>
          <a:p>
            <a:pPr>
              <a:lnSpc>
                <a:spcPct val="150000"/>
              </a:lnSpc>
              <a:spcBef>
                <a:spcPts val="1000"/>
              </a:spcBef>
            </a:pPr>
            <a:r>
              <a:rPr lang="en-US" sz="1400" dirty="0">
                <a:solidFill>
                  <a:schemeClr val="accent1"/>
                </a:solidFill>
              </a:rPr>
              <a:t>Treatment</a:t>
            </a:r>
          </a:p>
          <a:p>
            <a:pPr marL="228600" lvl="1" indent="-228600">
              <a:lnSpc>
                <a:spcPct val="150000"/>
              </a:lnSpc>
              <a:spcBef>
                <a:spcPts val="1000"/>
              </a:spcBef>
              <a:buFont typeface="Arial" panose="020B0604020202020204" pitchFamily="34" charset="0"/>
              <a:buChar char="•"/>
            </a:pPr>
            <a:r>
              <a:rPr lang="en-US" sz="1400" dirty="0">
                <a:solidFill>
                  <a:schemeClr val="accent1"/>
                </a:solidFill>
              </a:rPr>
              <a:t>Medication generally does not help</a:t>
            </a:r>
          </a:p>
          <a:p>
            <a:pPr marL="228600" lvl="1" indent="-228600">
              <a:lnSpc>
                <a:spcPct val="150000"/>
              </a:lnSpc>
              <a:spcBef>
                <a:spcPts val="1000"/>
              </a:spcBef>
              <a:buFont typeface="Arial" panose="020B0604020202020204" pitchFamily="34" charset="0"/>
              <a:buChar char="•"/>
            </a:pPr>
            <a:r>
              <a:rPr lang="en-US" sz="1400" dirty="0">
                <a:solidFill>
                  <a:schemeClr val="accent1"/>
                </a:solidFill>
              </a:rPr>
              <a:t>Sleep hygiene</a:t>
            </a:r>
          </a:p>
          <a:p>
            <a:pPr marL="228600" lvl="1" indent="-228600">
              <a:lnSpc>
                <a:spcPct val="150000"/>
              </a:lnSpc>
              <a:spcBef>
                <a:spcPts val="1000"/>
              </a:spcBef>
              <a:buFont typeface="Arial" panose="020B0604020202020204" pitchFamily="34" charset="0"/>
              <a:buChar char="•"/>
            </a:pPr>
            <a:r>
              <a:rPr lang="en-US" sz="1400" dirty="0">
                <a:solidFill>
                  <a:schemeClr val="accent1"/>
                </a:solidFill>
              </a:rPr>
              <a:t>Exercise</a:t>
            </a:r>
          </a:p>
          <a:p>
            <a:pPr marL="228600" lvl="1" indent="-228600">
              <a:lnSpc>
                <a:spcPct val="150000"/>
              </a:lnSpc>
              <a:spcBef>
                <a:spcPts val="1000"/>
              </a:spcBef>
              <a:buFont typeface="Arial" panose="020B0604020202020204" pitchFamily="34" charset="0"/>
              <a:buChar char="•"/>
            </a:pPr>
            <a:r>
              <a:rPr lang="en-US" sz="1400" dirty="0">
                <a:solidFill>
                  <a:schemeClr val="accent1"/>
                </a:solidFill>
              </a:rPr>
              <a:t>Nutrition</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515914" cy="707886"/>
          </a:xfrm>
          <a:prstGeom prst="rect">
            <a:avLst/>
          </a:prstGeom>
          <a:noFill/>
        </p:spPr>
        <p:txBody>
          <a:bodyPr wrap="square" rtlCol="0">
            <a:spAutoFit/>
          </a:bodyPr>
          <a:lstStyle/>
          <a:p>
            <a:r>
              <a:rPr lang="en-US" sz="4000" dirty="0">
                <a:solidFill>
                  <a:schemeClr val="bg1">
                    <a:lumMod val="75000"/>
                  </a:schemeClr>
                </a:solidFill>
              </a:rPr>
              <a:t>sleep hygiene</a:t>
            </a:r>
          </a:p>
        </p:txBody>
      </p:sp>
    </p:spTree>
    <p:extLst>
      <p:ext uri="{BB962C8B-B14F-4D97-AF65-F5344CB8AC3E}">
        <p14:creationId xmlns:p14="http://schemas.microsoft.com/office/powerpoint/2010/main" val="52724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1549" y="419804"/>
            <a:ext cx="318228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C</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CBE382F-F931-464B-A3F7-DA53AC2BC752}"/>
              </a:ext>
            </a:extLst>
          </p:cNvPr>
          <p:cNvSpPr txBox="1"/>
          <p:nvPr/>
        </p:nvSpPr>
        <p:spPr>
          <a:xfrm>
            <a:off x="4143095" y="4566854"/>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six</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902486D6-4CCF-0348-B112-1A794D041659}"/>
              </a:ext>
            </a:extLst>
          </p:cNvPr>
          <p:cNvSpPr txBox="1"/>
          <p:nvPr/>
        </p:nvSpPr>
        <p:spPr>
          <a:xfrm>
            <a:off x="2164851" y="3225447"/>
            <a:ext cx="7845416"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INSUFFICIENT SLEEP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SYNDROME</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A45BE8EC-0D29-4AFC-9577-D01B04D71101}"/>
              </a:ext>
            </a:extLst>
          </p:cNvPr>
          <p:cNvSpPr>
            <a:spLocks noGrp="1"/>
          </p:cNvSpPr>
          <p:nvPr>
            <p:ph type="sldNum" sz="quarter" idx="12"/>
          </p:nvPr>
        </p:nvSpPr>
        <p:spPr/>
        <p:txBody>
          <a:bodyPr/>
          <a:lstStyle/>
          <a:p>
            <a:fld id="{893DE34F-861C-4A6A-B142-FB2440115817}" type="slidenum">
              <a:rPr lang="en-US" smtClean="0"/>
              <a:t>21</a:t>
            </a:fld>
            <a:endParaRPr lang="en-US" dirty="0"/>
          </a:p>
        </p:txBody>
      </p:sp>
    </p:spTree>
    <p:extLst>
      <p:ext uri="{BB962C8B-B14F-4D97-AF65-F5344CB8AC3E}">
        <p14:creationId xmlns:p14="http://schemas.microsoft.com/office/powerpoint/2010/main" val="21702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22</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324968" y="2625617"/>
            <a:ext cx="5433391" cy="1446550"/>
          </a:xfrm>
          <a:prstGeom prst="rect">
            <a:avLst/>
          </a:prstGeom>
          <a:noFill/>
        </p:spPr>
        <p:txBody>
          <a:bodyPr wrap="square" rtlCol="0">
            <a:spAutoFit/>
          </a:bodyPr>
          <a:lstStyle/>
          <a:p>
            <a:pPr algn="ctr"/>
            <a:r>
              <a:rPr lang="en-US" sz="4400" dirty="0">
                <a:solidFill>
                  <a:schemeClr val="accent1"/>
                </a:solidFill>
              </a:rPr>
              <a:t>Insufficient Sleep Syndrome</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759923"/>
          </a:xfrm>
          <a:prstGeom prst="rect">
            <a:avLst/>
          </a:prstGeom>
        </p:spPr>
        <p:txBody>
          <a:bodyPr wrap="square">
            <a:spAutoFit/>
          </a:bodyPr>
          <a:lstStyle/>
          <a:p>
            <a:pPr>
              <a:lnSpc>
                <a:spcPct val="150000"/>
              </a:lnSpc>
              <a:spcBef>
                <a:spcPts val="1000"/>
              </a:spcBef>
            </a:pPr>
            <a:r>
              <a:rPr lang="en-US" sz="1400" dirty="0">
                <a:solidFill>
                  <a:prstClr val="black"/>
                </a:solidFill>
              </a:rPr>
              <a:t>Insufficient sleep syndrome occurs when you regularly fail to get enough sleep at night. The result is sleep deprivation. This keeps you from feeling alert and well rested during the day.</a:t>
            </a:r>
          </a:p>
          <a:p>
            <a:pPr>
              <a:lnSpc>
                <a:spcPct val="150000"/>
              </a:lnSpc>
              <a:spcBef>
                <a:spcPts val="1000"/>
              </a:spcBef>
            </a:pPr>
            <a:r>
              <a:rPr lang="en-US" sz="1400" dirty="0">
                <a:solidFill>
                  <a:prstClr val="black"/>
                </a:solidFill>
              </a:rPr>
              <a:t>It is a result of choices you make that keep you from getting enough sleep. It is voluntary, but unintentional. You are normally unaware that you need more sleep than you are getting. An exam shows that you are able to sleep well when given the chance. It also detects no medical reason for you to be sleepy. A mental exam also reveals nothing abnormal.</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024563" cy="1323439"/>
          </a:xfrm>
          <a:prstGeom prst="rect">
            <a:avLst/>
          </a:prstGeom>
          <a:noFill/>
        </p:spPr>
        <p:txBody>
          <a:bodyPr wrap="square" rtlCol="0">
            <a:spAutoFit/>
          </a:bodyPr>
          <a:lstStyle/>
          <a:p>
            <a:r>
              <a:rPr lang="en-US" sz="4000" dirty="0">
                <a:solidFill>
                  <a:schemeClr val="bg1">
                    <a:lumMod val="75000"/>
                  </a:schemeClr>
                </a:solidFill>
              </a:rPr>
              <a:t>time needed for sleep depends on the individual </a:t>
            </a:r>
          </a:p>
        </p:txBody>
      </p:sp>
    </p:spTree>
    <p:extLst>
      <p:ext uri="{BB962C8B-B14F-4D97-AF65-F5344CB8AC3E}">
        <p14:creationId xmlns:p14="http://schemas.microsoft.com/office/powerpoint/2010/main" val="299264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23</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196007" y="2625617"/>
            <a:ext cx="5022477" cy="1446550"/>
          </a:xfrm>
          <a:prstGeom prst="rect">
            <a:avLst/>
          </a:prstGeom>
          <a:noFill/>
        </p:spPr>
        <p:txBody>
          <a:bodyPr wrap="square" rtlCol="0">
            <a:spAutoFit/>
          </a:bodyPr>
          <a:lstStyle/>
          <a:p>
            <a:pPr algn="ctr"/>
            <a:r>
              <a:rPr lang="en-US" sz="4400" dirty="0">
                <a:solidFill>
                  <a:schemeClr val="accent1"/>
                </a:solidFill>
              </a:rPr>
              <a:t>Insufficient Sleep Syndrome</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4047455"/>
          </a:xfrm>
          <a:prstGeom prst="rect">
            <a:avLst/>
          </a:prstGeom>
        </p:spPr>
        <p:txBody>
          <a:bodyPr wrap="square">
            <a:spAutoFit/>
          </a:bodyPr>
          <a:lstStyle/>
          <a:p>
            <a:pPr>
              <a:lnSpc>
                <a:spcPct val="150000"/>
              </a:lnSpc>
              <a:spcBef>
                <a:spcPts val="1000"/>
              </a:spcBef>
            </a:pPr>
            <a:r>
              <a:rPr lang="en-US" sz="1400" dirty="0">
                <a:solidFill>
                  <a:prstClr val="black"/>
                </a:solidFill>
              </a:rPr>
              <a:t>Someone with Insufficient Sleep Syndrome may:</a:t>
            </a:r>
          </a:p>
          <a:p>
            <a:pPr marL="285750" indent="-285750">
              <a:lnSpc>
                <a:spcPct val="150000"/>
              </a:lnSpc>
              <a:spcBef>
                <a:spcPts val="1000"/>
              </a:spcBef>
              <a:buFont typeface="Arial" panose="020B0604020202020204" pitchFamily="34" charset="0"/>
              <a:buChar char="•"/>
            </a:pPr>
            <a:r>
              <a:rPr lang="en-US" sz="1400" dirty="0">
                <a:solidFill>
                  <a:prstClr val="black"/>
                </a:solidFill>
              </a:rPr>
              <a:t>Routinely spend less than 8 hours in bed at night</a:t>
            </a:r>
          </a:p>
          <a:p>
            <a:pPr marL="285750" indent="-285750">
              <a:lnSpc>
                <a:spcPct val="150000"/>
              </a:lnSpc>
              <a:spcBef>
                <a:spcPts val="1000"/>
              </a:spcBef>
              <a:buFont typeface="Arial" panose="020B0604020202020204" pitchFamily="34" charset="0"/>
              <a:buChar char="•"/>
            </a:pPr>
            <a:r>
              <a:rPr lang="en-US" sz="1400" dirty="0">
                <a:solidFill>
                  <a:prstClr val="black"/>
                </a:solidFill>
              </a:rPr>
              <a:t>Have a close friend or family member note that they need much more sleep than they get</a:t>
            </a:r>
          </a:p>
          <a:p>
            <a:pPr marL="285750" indent="-285750">
              <a:lnSpc>
                <a:spcPct val="150000"/>
              </a:lnSpc>
              <a:spcBef>
                <a:spcPts val="1000"/>
              </a:spcBef>
              <a:buFont typeface="Arial" panose="020B0604020202020204" pitchFamily="34" charset="0"/>
              <a:buChar char="•"/>
            </a:pPr>
            <a:r>
              <a:rPr lang="en-US" sz="1400" dirty="0">
                <a:solidFill>
                  <a:prstClr val="black"/>
                </a:solidFill>
              </a:rPr>
              <a:t>Have their symptoms improve if they sleep for a longer period of time</a:t>
            </a:r>
          </a:p>
          <a:p>
            <a:pPr marL="285750" indent="-285750">
              <a:lnSpc>
                <a:spcPct val="150000"/>
              </a:lnSpc>
              <a:spcBef>
                <a:spcPts val="1000"/>
              </a:spcBef>
              <a:buFont typeface="Arial" panose="020B0604020202020204" pitchFamily="34" charset="0"/>
              <a:buChar char="•"/>
            </a:pPr>
            <a:r>
              <a:rPr lang="en-US" sz="1400" dirty="0">
                <a:solidFill>
                  <a:prstClr val="black"/>
                </a:solidFill>
              </a:rPr>
              <a:t>Be free of any other medical or sleep disorders that might cause their symptoms of excessive sleepiness</a:t>
            </a:r>
          </a:p>
          <a:p>
            <a:pPr marL="285750" indent="-285750">
              <a:lnSpc>
                <a:spcPct val="150000"/>
              </a:lnSpc>
              <a:spcBef>
                <a:spcPts val="1000"/>
              </a:spcBef>
              <a:buFont typeface="Arial" panose="020B0604020202020204" pitchFamily="34" charset="0"/>
              <a:buChar char="•"/>
            </a:pPr>
            <a:r>
              <a:rPr lang="en-US" sz="1400" dirty="0">
                <a:solidFill>
                  <a:prstClr val="black"/>
                </a:solidFill>
              </a:rPr>
              <a:t>Have concentration and attention problems, lowered energy level, reduced alertness, distractibility, irritability or fatigue.</a:t>
            </a:r>
          </a:p>
          <a:p>
            <a:pPr>
              <a:lnSpc>
                <a:spcPct val="150000"/>
              </a:lnSpc>
              <a:spcBef>
                <a:spcPts val="1000"/>
              </a:spcBef>
            </a:pPr>
            <a:r>
              <a:rPr lang="en-US" sz="1400" dirty="0">
                <a:solidFill>
                  <a:prstClr val="black"/>
                </a:solidFill>
              </a:rPr>
              <a:t>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024563" cy="1323439"/>
          </a:xfrm>
          <a:prstGeom prst="rect">
            <a:avLst/>
          </a:prstGeom>
          <a:noFill/>
        </p:spPr>
        <p:txBody>
          <a:bodyPr wrap="square" rtlCol="0">
            <a:spAutoFit/>
          </a:bodyPr>
          <a:lstStyle/>
          <a:p>
            <a:r>
              <a:rPr lang="en-US" sz="4000" dirty="0">
                <a:solidFill>
                  <a:schemeClr val="bg1">
                    <a:lumMod val="75000"/>
                  </a:schemeClr>
                </a:solidFill>
              </a:rPr>
              <a:t>time needed for sleep depends on the individual </a:t>
            </a:r>
          </a:p>
        </p:txBody>
      </p:sp>
    </p:spTree>
    <p:extLst>
      <p:ext uri="{BB962C8B-B14F-4D97-AF65-F5344CB8AC3E}">
        <p14:creationId xmlns:p14="http://schemas.microsoft.com/office/powerpoint/2010/main" val="3830116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24</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997333" y="2705726"/>
            <a:ext cx="4778121" cy="1446550"/>
          </a:xfrm>
          <a:prstGeom prst="rect">
            <a:avLst/>
          </a:prstGeom>
          <a:noFill/>
        </p:spPr>
        <p:txBody>
          <a:bodyPr wrap="square" rtlCol="0">
            <a:spAutoFit/>
          </a:bodyPr>
          <a:lstStyle/>
          <a:p>
            <a:pPr algn="ctr"/>
            <a:r>
              <a:rPr lang="en-US" sz="4400" dirty="0">
                <a:solidFill>
                  <a:schemeClr val="accent1"/>
                </a:solidFill>
              </a:rPr>
              <a:t>Insufficient Sleep Syndrome</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436757"/>
          </a:xfrm>
          <a:prstGeom prst="rect">
            <a:avLst/>
          </a:prstGeom>
        </p:spPr>
        <p:txBody>
          <a:bodyPr wrap="square">
            <a:spAutoFit/>
          </a:bodyPr>
          <a:lstStyle/>
          <a:p>
            <a:pPr>
              <a:lnSpc>
                <a:spcPct val="150000"/>
              </a:lnSpc>
              <a:spcBef>
                <a:spcPts val="1000"/>
              </a:spcBef>
            </a:pPr>
            <a:r>
              <a:rPr lang="en-US" sz="1400" dirty="0">
                <a:solidFill>
                  <a:prstClr val="black"/>
                </a:solidFill>
              </a:rPr>
              <a:t>Risk Factors</a:t>
            </a:r>
          </a:p>
          <a:p>
            <a:pPr>
              <a:lnSpc>
                <a:spcPct val="150000"/>
              </a:lnSpc>
              <a:spcBef>
                <a:spcPts val="1000"/>
              </a:spcBef>
            </a:pPr>
            <a:r>
              <a:rPr lang="en-US" sz="1400" dirty="0">
                <a:solidFill>
                  <a:prstClr val="black"/>
                </a:solidFill>
              </a:rPr>
              <a:t>It affects about two percent of people who go to a sleep center for help. It tends to begin in adults who are in their mid-to-late 30s. It often goes undetected until they reach their 40s. It affects a slightly greater number of men than women. It can be caused by a day-shift work schedule. This requires you to be at work at an early hour. Other time demands may then keep you from getting to bed early enough. This reduces your total sleep time. People with this disorder often ignore the obvious cause.</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024563" cy="1323439"/>
          </a:xfrm>
          <a:prstGeom prst="rect">
            <a:avLst/>
          </a:prstGeom>
          <a:noFill/>
        </p:spPr>
        <p:txBody>
          <a:bodyPr wrap="square" rtlCol="0">
            <a:spAutoFit/>
          </a:bodyPr>
          <a:lstStyle/>
          <a:p>
            <a:r>
              <a:rPr lang="en-US" sz="4000" dirty="0">
                <a:solidFill>
                  <a:schemeClr val="bg1">
                    <a:lumMod val="75000"/>
                  </a:schemeClr>
                </a:solidFill>
              </a:rPr>
              <a:t>time needed for sleep depends on the individual </a:t>
            </a:r>
          </a:p>
        </p:txBody>
      </p:sp>
    </p:spTree>
    <p:extLst>
      <p:ext uri="{BB962C8B-B14F-4D97-AF65-F5344CB8AC3E}">
        <p14:creationId xmlns:p14="http://schemas.microsoft.com/office/powerpoint/2010/main" val="986815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131254" y="2705725"/>
            <a:ext cx="4892972" cy="1446550"/>
          </a:xfrm>
          <a:prstGeom prst="rect">
            <a:avLst/>
          </a:prstGeom>
          <a:noFill/>
        </p:spPr>
        <p:txBody>
          <a:bodyPr wrap="square" rtlCol="0">
            <a:spAutoFit/>
          </a:bodyPr>
          <a:lstStyle/>
          <a:p>
            <a:pPr algn="ctr"/>
            <a:r>
              <a:rPr lang="en-US" sz="4400" dirty="0">
                <a:solidFill>
                  <a:schemeClr val="accent1"/>
                </a:solidFill>
              </a:rPr>
              <a:t>Insufficient Sleep Syndrome</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544286"/>
          </a:xfrm>
          <a:prstGeom prst="rect">
            <a:avLst/>
          </a:prstGeom>
        </p:spPr>
        <p:txBody>
          <a:bodyPr wrap="square">
            <a:spAutoFit/>
          </a:bodyPr>
          <a:lstStyle/>
          <a:p>
            <a:pPr>
              <a:lnSpc>
                <a:spcPct val="150000"/>
              </a:lnSpc>
              <a:spcBef>
                <a:spcPts val="1000"/>
              </a:spcBef>
            </a:pPr>
            <a:r>
              <a:rPr lang="en-US" sz="1400" dirty="0">
                <a:solidFill>
                  <a:prstClr val="black"/>
                </a:solidFill>
              </a:rPr>
              <a:t>Insufficient Sleep Syndrome</a:t>
            </a:r>
          </a:p>
          <a:p>
            <a:pPr marL="228600" indent="-228600">
              <a:lnSpc>
                <a:spcPct val="150000"/>
              </a:lnSpc>
              <a:spcBef>
                <a:spcPts val="1000"/>
              </a:spcBef>
              <a:buFont typeface="Arial" panose="020B0604020202020204" pitchFamily="34" charset="0"/>
              <a:buChar char="•"/>
            </a:pPr>
            <a:r>
              <a:rPr lang="en-US" sz="1400" dirty="0">
                <a:solidFill>
                  <a:prstClr val="black"/>
                </a:solidFill>
              </a:rPr>
              <a:t>For a medical diagnosis the symptoms must exist for at least 3 months</a:t>
            </a:r>
          </a:p>
          <a:p>
            <a:pPr marL="228600" indent="-228600">
              <a:lnSpc>
                <a:spcPct val="150000"/>
              </a:lnSpc>
              <a:spcBef>
                <a:spcPts val="1000"/>
              </a:spcBef>
              <a:buFont typeface="Arial" panose="020B0604020202020204" pitchFamily="34" charset="0"/>
              <a:buChar char="•"/>
            </a:pPr>
            <a:r>
              <a:rPr lang="en-US" sz="1400" dirty="0">
                <a:solidFill>
                  <a:prstClr val="black"/>
                </a:solidFill>
              </a:rPr>
              <a:t>The amount of time needed for sleep depends on the individual </a:t>
            </a:r>
            <a:br>
              <a:rPr lang="en-US" sz="1400" dirty="0">
                <a:solidFill>
                  <a:prstClr val="black"/>
                </a:solidFill>
              </a:rPr>
            </a:br>
            <a:r>
              <a:rPr lang="en-US" sz="1400" dirty="0">
                <a:solidFill>
                  <a:prstClr val="black"/>
                </a:solidFill>
              </a:rPr>
              <a:t>(averages do not mean that an individual does not need more time)</a:t>
            </a:r>
          </a:p>
          <a:p>
            <a:pPr marL="685800" lvl="1" indent="-228600">
              <a:lnSpc>
                <a:spcPct val="150000"/>
              </a:lnSpc>
              <a:spcBef>
                <a:spcPts val="1000"/>
              </a:spcBef>
              <a:buFont typeface="Arial" panose="020B0604020202020204" pitchFamily="34" charset="0"/>
              <a:buChar char="•"/>
            </a:pPr>
            <a:r>
              <a:rPr lang="en-US" sz="1400" dirty="0">
                <a:solidFill>
                  <a:prstClr val="black"/>
                </a:solidFill>
              </a:rPr>
              <a:t>Most adults need 7-8 hours </a:t>
            </a:r>
          </a:p>
          <a:p>
            <a:pPr marL="685800" lvl="1" indent="-228600">
              <a:lnSpc>
                <a:spcPct val="150000"/>
              </a:lnSpc>
              <a:spcBef>
                <a:spcPts val="1000"/>
              </a:spcBef>
              <a:buFont typeface="Arial" panose="020B0604020202020204" pitchFamily="34" charset="0"/>
              <a:buChar char="•"/>
            </a:pPr>
            <a:r>
              <a:rPr lang="en-US" sz="1400" dirty="0">
                <a:solidFill>
                  <a:prstClr val="black"/>
                </a:solidFill>
              </a:rPr>
              <a:t>Teens need 9-10 hours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024563" cy="1323439"/>
          </a:xfrm>
          <a:prstGeom prst="rect">
            <a:avLst/>
          </a:prstGeom>
          <a:noFill/>
        </p:spPr>
        <p:txBody>
          <a:bodyPr wrap="square" rtlCol="0">
            <a:spAutoFit/>
          </a:bodyPr>
          <a:lstStyle/>
          <a:p>
            <a:r>
              <a:rPr lang="en-US" sz="4000" dirty="0">
                <a:solidFill>
                  <a:schemeClr val="bg1">
                    <a:lumMod val="75000"/>
                  </a:schemeClr>
                </a:solidFill>
              </a:rPr>
              <a:t>time needed for sleep depends on the individual </a:t>
            </a:r>
          </a:p>
        </p:txBody>
      </p:sp>
    </p:spTree>
    <p:extLst>
      <p:ext uri="{BB962C8B-B14F-4D97-AF65-F5344CB8AC3E}">
        <p14:creationId xmlns:p14="http://schemas.microsoft.com/office/powerpoint/2010/main" val="3183778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206488" y="2705725"/>
            <a:ext cx="5043439" cy="1446550"/>
          </a:xfrm>
          <a:prstGeom prst="rect">
            <a:avLst/>
          </a:prstGeom>
          <a:noFill/>
        </p:spPr>
        <p:txBody>
          <a:bodyPr wrap="square" rtlCol="0">
            <a:spAutoFit/>
          </a:bodyPr>
          <a:lstStyle/>
          <a:p>
            <a:pPr algn="ctr"/>
            <a:r>
              <a:rPr lang="en-US" sz="4400" dirty="0">
                <a:solidFill>
                  <a:schemeClr val="accent1"/>
                </a:solidFill>
              </a:rPr>
              <a:t>Insufficient Sleep Syndrome</a:t>
            </a:r>
          </a:p>
        </p:txBody>
      </p:sp>
      <p:sp>
        <p:nvSpPr>
          <p:cNvPr id="9" name="Rectangle 8">
            <a:extLst>
              <a:ext uri="{FF2B5EF4-FFF2-40B4-BE49-F238E27FC236}">
                <a16:creationId xmlns:a16="http://schemas.microsoft.com/office/drawing/2014/main" id="{3DBA79B7-974F-4FA9-8459-D4B61F58642B}"/>
              </a:ext>
            </a:extLst>
          </p:cNvPr>
          <p:cNvSpPr/>
          <p:nvPr/>
        </p:nvSpPr>
        <p:spPr>
          <a:xfrm>
            <a:off x="4092481" y="2438400"/>
            <a:ext cx="6391017" cy="2221121"/>
          </a:xfrm>
          <a:prstGeom prst="rect">
            <a:avLst/>
          </a:prstGeom>
          <a:solidFill>
            <a:schemeClr val="bg1">
              <a:lumMod val="95000"/>
            </a:schemeClr>
          </a:solidFill>
        </p:spPr>
        <p:txBody>
          <a:bodyPr wrap="square">
            <a:spAutoFit/>
          </a:bodyPr>
          <a:lstStyle/>
          <a:p>
            <a:pPr>
              <a:lnSpc>
                <a:spcPct val="150000"/>
              </a:lnSpc>
              <a:spcBef>
                <a:spcPts val="1000"/>
              </a:spcBef>
            </a:pPr>
            <a:r>
              <a:rPr lang="en-US" sz="1400" dirty="0">
                <a:solidFill>
                  <a:schemeClr val="accent1"/>
                </a:solidFill>
              </a:rPr>
              <a:t>Treatment </a:t>
            </a:r>
          </a:p>
          <a:p>
            <a:pPr marL="228600" indent="-228600">
              <a:lnSpc>
                <a:spcPct val="150000"/>
              </a:lnSpc>
              <a:spcBef>
                <a:spcPts val="1000"/>
              </a:spcBef>
              <a:buFont typeface="Arial" panose="020B0604020202020204" pitchFamily="34" charset="0"/>
              <a:buChar char="•"/>
            </a:pPr>
            <a:r>
              <a:rPr lang="en-US" sz="1400" dirty="0">
                <a:solidFill>
                  <a:schemeClr val="accent1"/>
                </a:solidFill>
              </a:rPr>
              <a:t>Excellent sleep hygiene</a:t>
            </a:r>
          </a:p>
          <a:p>
            <a:pPr marL="228600" indent="-228600">
              <a:lnSpc>
                <a:spcPct val="150000"/>
              </a:lnSpc>
              <a:spcBef>
                <a:spcPts val="1000"/>
              </a:spcBef>
              <a:buFont typeface="Arial" panose="020B0604020202020204" pitchFamily="34" charset="0"/>
              <a:buChar char="•"/>
            </a:pPr>
            <a:r>
              <a:rPr lang="en-US" sz="1400" dirty="0">
                <a:solidFill>
                  <a:schemeClr val="accent1"/>
                </a:solidFill>
              </a:rPr>
              <a:t>Change in daytime planning for enough sleep</a:t>
            </a:r>
          </a:p>
          <a:p>
            <a:pPr marL="228600" indent="-228600">
              <a:lnSpc>
                <a:spcPct val="150000"/>
              </a:lnSpc>
              <a:spcBef>
                <a:spcPts val="1000"/>
              </a:spcBef>
              <a:buFont typeface="Arial" panose="020B0604020202020204" pitchFamily="34" charset="0"/>
              <a:buChar char="•"/>
            </a:pPr>
            <a:r>
              <a:rPr lang="en-US" sz="1400" dirty="0">
                <a:solidFill>
                  <a:schemeClr val="accent1"/>
                </a:solidFill>
              </a:rPr>
              <a:t>Nutrition</a:t>
            </a:r>
          </a:p>
          <a:p>
            <a:pPr marL="228600" indent="-228600">
              <a:lnSpc>
                <a:spcPct val="150000"/>
              </a:lnSpc>
              <a:spcBef>
                <a:spcPts val="1000"/>
              </a:spcBef>
              <a:buFont typeface="Arial" panose="020B0604020202020204" pitchFamily="34" charset="0"/>
              <a:buChar char="•"/>
            </a:pPr>
            <a:r>
              <a:rPr lang="en-US" sz="1400" dirty="0">
                <a:solidFill>
                  <a:schemeClr val="accent1"/>
                </a:solidFill>
              </a:rPr>
              <a:t>Exercise</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024563" cy="707886"/>
          </a:xfrm>
          <a:prstGeom prst="rect">
            <a:avLst/>
          </a:prstGeom>
          <a:noFill/>
        </p:spPr>
        <p:txBody>
          <a:bodyPr wrap="square" rtlCol="0">
            <a:spAutoFit/>
          </a:bodyPr>
          <a:lstStyle/>
          <a:p>
            <a:r>
              <a:rPr lang="en-US" sz="4000" dirty="0">
                <a:solidFill>
                  <a:schemeClr val="bg1">
                    <a:lumMod val="75000"/>
                  </a:schemeClr>
                </a:solidFill>
              </a:rPr>
              <a:t>planning for enough sleep</a:t>
            </a:r>
          </a:p>
        </p:txBody>
      </p:sp>
    </p:spTree>
    <p:extLst>
      <p:ext uri="{BB962C8B-B14F-4D97-AF65-F5344CB8AC3E}">
        <p14:creationId xmlns:p14="http://schemas.microsoft.com/office/powerpoint/2010/main" val="452689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8">
            <a:extLst>
              <a:ext uri="{FF2B5EF4-FFF2-40B4-BE49-F238E27FC236}">
                <a16:creationId xmlns:a16="http://schemas.microsoft.com/office/drawing/2014/main" id="{B2927ED3-42CA-C74E-83E6-EDB3F13A748D}"/>
              </a:ext>
            </a:extLst>
          </p:cNvPr>
          <p:cNvSpPr txBox="1">
            <a:spLocks noChangeArrowheads="1"/>
          </p:cNvSpPr>
          <p:nvPr/>
        </p:nvSpPr>
        <p:spPr bwMode="auto">
          <a:xfrm>
            <a:off x="3006474" y="1955007"/>
            <a:ext cx="617669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4400" dirty="0">
                <a:solidFill>
                  <a:schemeClr val="accent1"/>
                </a:solidFill>
                <a:latin typeface="Montserrat" panose="02000505000000020004" pitchFamily="2" charset="0"/>
              </a:rPr>
              <a:t>You Are Ready </a:t>
            </a:r>
          </a:p>
          <a:p>
            <a:pPr algn="ctr" fontAlgn="base">
              <a:spcBef>
                <a:spcPct val="0"/>
              </a:spcBef>
              <a:spcAft>
                <a:spcPct val="0"/>
              </a:spcAft>
            </a:pPr>
            <a:r>
              <a:rPr lang="en-US" altLang="en-US" sz="4400" dirty="0">
                <a:solidFill>
                  <a:schemeClr val="accent1"/>
                </a:solidFill>
                <a:latin typeface="Montserrat" panose="02000505000000020004" pitchFamily="2" charset="0"/>
              </a:rPr>
              <a:t>For The Next Module</a:t>
            </a:r>
            <a:endParaRPr lang="tr-TR" altLang="en-US" sz="4400" dirty="0">
              <a:solidFill>
                <a:schemeClr val="accent1"/>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7430376A-8BD0-4D54-855D-2F159A119195}"/>
              </a:ext>
            </a:extLst>
          </p:cNvPr>
          <p:cNvSpPr>
            <a:spLocks noGrp="1"/>
          </p:cNvSpPr>
          <p:nvPr>
            <p:ph type="sldNum" sz="quarter" idx="10"/>
          </p:nvPr>
        </p:nvSpPr>
        <p:spPr/>
        <p:txBody>
          <a:bodyPr/>
          <a:lstStyle/>
          <a:p>
            <a:pPr>
              <a:defRPr/>
            </a:pPr>
            <a:fld id="{5EE37673-3C83-422C-BC29-BBCE9CD0513B}" type="slidenum">
              <a:rPr lang="en-US" smtClean="0"/>
              <a:pPr>
                <a:defRPr/>
              </a:pPr>
              <a:t>27</a:t>
            </a:fld>
            <a:endParaRPr lang="en-US" dirty="0"/>
          </a:p>
        </p:txBody>
      </p:sp>
      <p:pic>
        <p:nvPicPr>
          <p:cNvPr id="5" name="Picture 4">
            <a:extLst>
              <a:ext uri="{FF2B5EF4-FFF2-40B4-BE49-F238E27FC236}">
                <a16:creationId xmlns:a16="http://schemas.microsoft.com/office/drawing/2014/main" id="{7E10D707-0A83-4074-8C68-D31D22837DA7}"/>
              </a:ext>
            </a:extLst>
          </p:cNvPr>
          <p:cNvPicPr>
            <a:picLocks noChangeAspect="1"/>
          </p:cNvPicPr>
          <p:nvPr/>
        </p:nvPicPr>
        <p:blipFill>
          <a:blip r:embed="rId2"/>
          <a:stretch>
            <a:fillRect/>
          </a:stretch>
        </p:blipFill>
        <p:spPr>
          <a:xfrm>
            <a:off x="4366249" y="6538912"/>
            <a:ext cx="3171825" cy="247650"/>
          </a:xfrm>
          <a:prstGeom prst="rect">
            <a:avLst/>
          </a:prstGeom>
        </p:spPr>
      </p:pic>
    </p:spTree>
    <p:extLst>
      <p:ext uri="{BB962C8B-B14F-4D97-AF65-F5344CB8AC3E}">
        <p14:creationId xmlns:p14="http://schemas.microsoft.com/office/powerpoint/2010/main" val="122642229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FEE4D6-4C45-5844-9BE2-8335C74FB78D}"/>
              </a:ext>
            </a:extLst>
          </p:cNvPr>
          <p:cNvSpPr txBox="1"/>
          <p:nvPr/>
        </p:nvSpPr>
        <p:spPr>
          <a:xfrm>
            <a:off x="4064000" y="1869355"/>
            <a:ext cx="2544286" cy="430887"/>
          </a:xfrm>
          <a:prstGeom prst="rect">
            <a:avLst/>
          </a:prstGeom>
          <a:noFill/>
        </p:spPr>
        <p:txBody>
          <a:bodyPr wrap="none">
            <a:spAutoFit/>
          </a:bodyPr>
          <a:lstStyle/>
          <a:p>
            <a:pPr algn="ctr">
              <a:defRPr/>
            </a:pPr>
            <a:r>
              <a:rPr lang="en-US" sz="2200" dirty="0">
                <a:solidFill>
                  <a:schemeClr val="accent1"/>
                </a:solidFill>
                <a:latin typeface="Quickpen" pitchFamily="50" charset="0"/>
              </a:rPr>
              <a:t>Table of contents</a:t>
            </a:r>
            <a:endParaRPr lang="tr-TR" sz="2200" dirty="0">
              <a:solidFill>
                <a:schemeClr val="accent1"/>
              </a:solidFill>
              <a:latin typeface="Quickpen" pitchFamily="50" charset="0"/>
            </a:endParaRPr>
          </a:p>
        </p:txBody>
      </p:sp>
      <p:graphicFrame>
        <p:nvGraphicFramePr>
          <p:cNvPr id="2" name="Table 1">
            <a:extLst>
              <a:ext uri="{FF2B5EF4-FFF2-40B4-BE49-F238E27FC236}">
                <a16:creationId xmlns:a16="http://schemas.microsoft.com/office/drawing/2014/main" id="{181F2424-782F-475F-81E9-9769224CBFBB}"/>
              </a:ext>
            </a:extLst>
          </p:cNvPr>
          <p:cNvGraphicFramePr>
            <a:graphicFrameLocks noGrp="1"/>
          </p:cNvGraphicFramePr>
          <p:nvPr>
            <p:extLst>
              <p:ext uri="{D42A27DB-BD31-4B8C-83A1-F6EECF244321}">
                <p14:modId xmlns:p14="http://schemas.microsoft.com/office/powerpoint/2010/main" val="3030008244"/>
              </p:ext>
            </p:extLst>
          </p:nvPr>
        </p:nvGraphicFramePr>
        <p:xfrm>
          <a:off x="4064000" y="2657467"/>
          <a:ext cx="4892275" cy="2229104"/>
        </p:xfrm>
        <a:graphic>
          <a:graphicData uri="http://schemas.openxmlformats.org/drawingml/2006/table">
            <a:tbl>
              <a:tblPr firstRow="1" bandRow="1">
                <a:tableStyleId>{2D5ABB26-0587-4C30-8999-92F81FD0307C}</a:tableStyleId>
              </a:tblPr>
              <a:tblGrid>
                <a:gridCol w="668638">
                  <a:extLst>
                    <a:ext uri="{9D8B030D-6E8A-4147-A177-3AD203B41FA5}">
                      <a16:colId xmlns:a16="http://schemas.microsoft.com/office/drawing/2014/main" val="508192869"/>
                    </a:ext>
                  </a:extLst>
                </a:gridCol>
                <a:gridCol w="4223637">
                  <a:extLst>
                    <a:ext uri="{9D8B030D-6E8A-4147-A177-3AD203B41FA5}">
                      <a16:colId xmlns:a16="http://schemas.microsoft.com/office/drawing/2014/main" val="1738044332"/>
                    </a:ext>
                  </a:extLst>
                </a:gridCol>
              </a:tblGrid>
              <a:tr h="370840">
                <a:tc>
                  <a:txBody>
                    <a:bodyPr/>
                    <a:lstStyle/>
                    <a:p>
                      <a:r>
                        <a:rPr lang="en-US" dirty="0">
                          <a:solidFill>
                            <a:schemeClr val="tx2">
                              <a:lumMod val="40000"/>
                              <a:lumOff val="60000"/>
                            </a:schemeClr>
                          </a:solidFill>
                          <a:latin typeface="Montserrat" panose="02000505000000020004" pitchFamily="2" charset="0"/>
                        </a:rPr>
                        <a:t>4</a:t>
                      </a:r>
                    </a:p>
                  </a:txBody>
                  <a:tcPr/>
                </a:tc>
                <a:tc>
                  <a:txBody>
                    <a:bodyPr/>
                    <a:lstStyle/>
                    <a:p>
                      <a:r>
                        <a:rPr lang="en-US" sz="1400" dirty="0">
                          <a:solidFill>
                            <a:schemeClr val="tx1"/>
                          </a:solidFill>
                        </a:rPr>
                        <a:t>What is Hypersomnia</a:t>
                      </a:r>
                    </a:p>
                  </a:txBody>
                  <a:tcPr anchor="ctr"/>
                </a:tc>
                <a:extLst>
                  <a:ext uri="{0D108BD9-81ED-4DB2-BD59-A6C34878D82A}">
                    <a16:rowId xmlns:a16="http://schemas.microsoft.com/office/drawing/2014/main" val="2109158794"/>
                  </a:ext>
                </a:extLst>
              </a:tr>
              <a:tr h="370840">
                <a:tc>
                  <a:txBody>
                    <a:bodyPr/>
                    <a:lstStyle/>
                    <a:p>
                      <a:r>
                        <a:rPr lang="en-US" dirty="0">
                          <a:solidFill>
                            <a:schemeClr val="tx2">
                              <a:lumMod val="40000"/>
                              <a:lumOff val="60000"/>
                            </a:schemeClr>
                          </a:solidFill>
                          <a:latin typeface="Montserrat" panose="02000505000000020004" pitchFamily="2" charset="0"/>
                        </a:rPr>
                        <a:t>6</a:t>
                      </a:r>
                    </a:p>
                  </a:txBody>
                  <a:tcPr/>
                </a:tc>
                <a:tc>
                  <a:txBody>
                    <a:bodyPr/>
                    <a:lstStyle/>
                    <a:p>
                      <a:r>
                        <a:rPr lang="en-US" sz="1400" dirty="0"/>
                        <a:t>Disorders</a:t>
                      </a:r>
                    </a:p>
                  </a:txBody>
                  <a:tcPr anchor="ctr"/>
                </a:tc>
                <a:extLst>
                  <a:ext uri="{0D108BD9-81ED-4DB2-BD59-A6C34878D82A}">
                    <a16:rowId xmlns:a16="http://schemas.microsoft.com/office/drawing/2014/main" val="1845386627"/>
                  </a:ext>
                </a:extLst>
              </a:tr>
              <a:tr h="370840">
                <a:tc>
                  <a:txBody>
                    <a:bodyPr/>
                    <a:lstStyle/>
                    <a:p>
                      <a:r>
                        <a:rPr lang="en-US" dirty="0">
                          <a:solidFill>
                            <a:schemeClr val="tx2">
                              <a:lumMod val="40000"/>
                              <a:lumOff val="60000"/>
                            </a:schemeClr>
                          </a:solidFill>
                          <a:latin typeface="Montserrat" panose="02000505000000020004" pitchFamily="2" charset="0"/>
                        </a:rPr>
                        <a:t>8</a:t>
                      </a:r>
                    </a:p>
                  </a:txBody>
                  <a:tcPr/>
                </a:tc>
                <a:tc>
                  <a:txBody>
                    <a:bodyPr/>
                    <a:lstStyle/>
                    <a:p>
                      <a:r>
                        <a:rPr lang="en-US" sz="1400" dirty="0"/>
                        <a:t>Narcolepsy</a:t>
                      </a:r>
                    </a:p>
                  </a:txBody>
                  <a:tcPr anchor="ctr"/>
                </a:tc>
                <a:extLst>
                  <a:ext uri="{0D108BD9-81ED-4DB2-BD59-A6C34878D82A}">
                    <a16:rowId xmlns:a16="http://schemas.microsoft.com/office/drawing/2014/main" val="496688315"/>
                  </a:ext>
                </a:extLst>
              </a:tr>
              <a:tr h="370840">
                <a:tc>
                  <a:txBody>
                    <a:bodyPr/>
                    <a:lstStyle/>
                    <a:p>
                      <a:r>
                        <a:rPr lang="en-US" dirty="0">
                          <a:solidFill>
                            <a:schemeClr val="tx2">
                              <a:lumMod val="40000"/>
                              <a:lumOff val="60000"/>
                            </a:schemeClr>
                          </a:solidFill>
                          <a:latin typeface="Montserrat" panose="02000505000000020004" pitchFamily="2" charset="0"/>
                        </a:rPr>
                        <a:t>11</a:t>
                      </a:r>
                    </a:p>
                  </a:txBody>
                  <a:tcPr/>
                </a:tc>
                <a:tc>
                  <a:txBody>
                    <a:bodyPr/>
                    <a:lstStyle/>
                    <a:p>
                      <a:r>
                        <a:rPr lang="en-US" sz="1400" dirty="0"/>
                        <a:t>Kleine Levin Syndrome</a:t>
                      </a:r>
                    </a:p>
                  </a:txBody>
                  <a:tcPr anchor="ctr"/>
                </a:tc>
                <a:extLst>
                  <a:ext uri="{0D108BD9-81ED-4DB2-BD59-A6C34878D82A}">
                    <a16:rowId xmlns:a16="http://schemas.microsoft.com/office/drawing/2014/main" val="3065012163"/>
                  </a:ext>
                </a:extLst>
              </a:tr>
              <a:tr h="370840">
                <a:tc>
                  <a:txBody>
                    <a:bodyPr/>
                    <a:lstStyle/>
                    <a:p>
                      <a:r>
                        <a:rPr lang="en-US" dirty="0">
                          <a:solidFill>
                            <a:schemeClr val="tx2">
                              <a:lumMod val="40000"/>
                              <a:lumOff val="60000"/>
                            </a:schemeClr>
                          </a:solidFill>
                          <a:latin typeface="Montserrat" panose="02000505000000020004" pitchFamily="2" charset="0"/>
                        </a:rPr>
                        <a:t>14</a:t>
                      </a:r>
                    </a:p>
                  </a:txBody>
                  <a:tcPr/>
                </a:tc>
                <a:tc>
                  <a:txBody>
                    <a:bodyPr/>
                    <a:lstStyle/>
                    <a:p>
                      <a:r>
                        <a:rPr lang="en-US" sz="1400" dirty="0"/>
                        <a:t>Idiopathic Hypersomnia</a:t>
                      </a:r>
                    </a:p>
                  </a:txBody>
                  <a:tcPr anchor="ctr"/>
                </a:tc>
                <a:extLst>
                  <a:ext uri="{0D108BD9-81ED-4DB2-BD59-A6C34878D82A}">
                    <a16:rowId xmlns:a16="http://schemas.microsoft.com/office/drawing/2014/main" val="2590519340"/>
                  </a:ext>
                </a:extLst>
              </a:tr>
              <a:tr h="374904">
                <a:tc>
                  <a:txBody>
                    <a:bodyPr/>
                    <a:lstStyle/>
                    <a:p>
                      <a:r>
                        <a:rPr lang="en-US" dirty="0">
                          <a:solidFill>
                            <a:schemeClr val="tx2">
                              <a:lumMod val="40000"/>
                              <a:lumOff val="60000"/>
                            </a:schemeClr>
                          </a:solidFill>
                          <a:latin typeface="Montserrat" panose="02000505000000020004" pitchFamily="2" charset="0"/>
                        </a:rPr>
                        <a:t>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Insufficient Sleep Syndrome</a:t>
                      </a:r>
                    </a:p>
                  </a:txBody>
                  <a:tcPr anchor="ctr"/>
                </a:tc>
                <a:extLst>
                  <a:ext uri="{0D108BD9-81ED-4DB2-BD59-A6C34878D82A}">
                    <a16:rowId xmlns:a16="http://schemas.microsoft.com/office/drawing/2014/main" val="3468314863"/>
                  </a:ext>
                </a:extLst>
              </a:tr>
            </a:tbl>
          </a:graphicData>
        </a:graphic>
      </p:graphicFrame>
      <p:sp>
        <p:nvSpPr>
          <p:cNvPr id="3" name="Slide Number Placeholder 2">
            <a:extLst>
              <a:ext uri="{FF2B5EF4-FFF2-40B4-BE49-F238E27FC236}">
                <a16:creationId xmlns:a16="http://schemas.microsoft.com/office/drawing/2014/main" id="{7BA64349-9CD6-4742-8CBB-B9F601FFB48D}"/>
              </a:ext>
            </a:extLst>
          </p:cNvPr>
          <p:cNvSpPr>
            <a:spLocks noGrp="1"/>
          </p:cNvSpPr>
          <p:nvPr>
            <p:ph type="sldNum" sz="quarter" idx="10"/>
          </p:nvPr>
        </p:nvSpPr>
        <p:spPr/>
        <p:txBody>
          <a:bodyPr/>
          <a:lstStyle/>
          <a:p>
            <a:pPr>
              <a:defRPr/>
            </a:pPr>
            <a:fld id="{F17FC83E-6CEF-44CC-A30F-C5EA66A34CCE}"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3955" y="419804"/>
            <a:ext cx="318709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C</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01485E-C2F4-D540-9B93-D5684EB97890}"/>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one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728B5054-EBC8-A649-82CD-BED10D77418E}"/>
              </a:ext>
            </a:extLst>
          </p:cNvPr>
          <p:cNvSpPr txBox="1"/>
          <p:nvPr/>
        </p:nvSpPr>
        <p:spPr>
          <a:xfrm>
            <a:off x="1511858" y="3278348"/>
            <a:ext cx="9079730"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WHAT IS HYPERSOMNIA</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E6CFA1CC-B8A8-4997-A00B-2A327144E94A}"/>
              </a:ext>
            </a:extLst>
          </p:cNvPr>
          <p:cNvSpPr>
            <a:spLocks noGrp="1"/>
          </p:cNvSpPr>
          <p:nvPr>
            <p:ph type="sldNum" sz="quarter" idx="12"/>
          </p:nvPr>
        </p:nvSpPr>
        <p:spPr/>
        <p:txBody>
          <a:bodyPr/>
          <a:lstStyle/>
          <a:p>
            <a:fld id="{893DE34F-861C-4A6A-B142-FB2440115817}" type="slidenum">
              <a:rPr lang="en-US" smtClean="0"/>
              <a:t>4</a:t>
            </a:fld>
            <a:endParaRPr lang="en-US" dirty="0"/>
          </a:p>
        </p:txBody>
      </p:sp>
    </p:spTree>
    <p:extLst>
      <p:ext uri="{BB962C8B-B14F-4D97-AF65-F5344CB8AC3E}">
        <p14:creationId xmlns:p14="http://schemas.microsoft.com/office/powerpoint/2010/main" val="171568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002526" y="2981998"/>
            <a:ext cx="4425070" cy="1446550"/>
          </a:xfrm>
          <a:prstGeom prst="rect">
            <a:avLst/>
          </a:prstGeom>
          <a:noFill/>
        </p:spPr>
        <p:txBody>
          <a:bodyPr wrap="square" rtlCol="0">
            <a:spAutoFit/>
          </a:bodyPr>
          <a:lstStyle/>
          <a:p>
            <a:pPr algn="ctr"/>
            <a:r>
              <a:rPr lang="en-US" sz="4400" dirty="0">
                <a:solidFill>
                  <a:schemeClr val="accent1"/>
                </a:solidFill>
              </a:rPr>
              <a:t>What Is Hypersomnia</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900730"/>
          </a:xfrm>
          <a:prstGeom prst="rect">
            <a:avLst/>
          </a:prstGeom>
        </p:spPr>
        <p:txBody>
          <a:bodyPr wrap="square">
            <a:spAutoFit/>
          </a:bodyPr>
          <a:lstStyle/>
          <a:p>
            <a:pPr>
              <a:lnSpc>
                <a:spcPct val="150000"/>
              </a:lnSpc>
              <a:spcBef>
                <a:spcPts val="1000"/>
              </a:spcBef>
            </a:pPr>
            <a:r>
              <a:rPr lang="en-US" sz="1400" dirty="0">
                <a:solidFill>
                  <a:prstClr val="black"/>
                </a:solidFill>
              </a:rPr>
              <a:t>Hypersomnia, or excessive tiredness during the day is also called EDS (Excessive Daytime Sleepiness). These are unprovoked sleep attacks.  Hypersomnia shouldn’t be confused with fatigue which is being tired.</a:t>
            </a:r>
          </a:p>
          <a:p>
            <a:pPr>
              <a:lnSpc>
                <a:spcPct val="150000"/>
              </a:lnSpc>
              <a:spcBef>
                <a:spcPts val="1000"/>
              </a:spcBef>
            </a:pPr>
            <a:r>
              <a:rPr lang="en-US" sz="1400" dirty="0">
                <a:solidFill>
                  <a:prstClr val="black"/>
                </a:solidFill>
              </a:rPr>
              <a:t>Those with hypersomnia can fall asleep at any time, including while they are driving or working.  According to the National Sleep Foundation, up to 40% of people have some symptoms of hypersomnia from time to time.</a:t>
            </a:r>
          </a:p>
          <a:p>
            <a:pPr>
              <a:lnSpc>
                <a:spcPct val="150000"/>
              </a:lnSpc>
              <a:spcBef>
                <a:spcPts val="1000"/>
              </a:spcBef>
            </a:pPr>
            <a:r>
              <a:rPr lang="en-US" sz="1400" dirty="0">
                <a:solidFill>
                  <a:prstClr val="black"/>
                </a:solidFill>
              </a:rPr>
              <a:t>The study of hypersomnia is in it’s infancy compared to other medical disorders.  </a:t>
            </a:r>
          </a:p>
          <a:p>
            <a:pPr algn="just">
              <a:lnSpc>
                <a:spcPct val="150000"/>
              </a:lnSpc>
              <a:defRPr/>
            </a:pP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447257" cy="707886"/>
          </a:xfrm>
          <a:prstGeom prst="rect">
            <a:avLst/>
          </a:prstGeom>
          <a:noFill/>
        </p:spPr>
        <p:txBody>
          <a:bodyPr wrap="square" rtlCol="0">
            <a:spAutoFit/>
          </a:bodyPr>
          <a:lstStyle/>
          <a:p>
            <a:r>
              <a:rPr lang="en-US" sz="4000" dirty="0">
                <a:solidFill>
                  <a:schemeClr val="bg1">
                    <a:lumMod val="75000"/>
                  </a:schemeClr>
                </a:solidFill>
              </a:rPr>
              <a:t>unprovoked sleep attacks</a:t>
            </a:r>
          </a:p>
        </p:txBody>
      </p:sp>
    </p:spTree>
    <p:extLst>
      <p:ext uri="{BB962C8B-B14F-4D97-AF65-F5344CB8AC3E}">
        <p14:creationId xmlns:p14="http://schemas.microsoft.com/office/powerpoint/2010/main" val="17868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1549" y="419804"/>
            <a:ext cx="318228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C</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2470D01-8643-A747-8854-8975E797F98D}"/>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two</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50F450CB-2D31-3445-A292-C8C0ECE59ACF}"/>
              </a:ext>
            </a:extLst>
          </p:cNvPr>
          <p:cNvSpPr txBox="1"/>
          <p:nvPr/>
        </p:nvSpPr>
        <p:spPr>
          <a:xfrm>
            <a:off x="3828998" y="3278348"/>
            <a:ext cx="4445449"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DISORDERS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F8B8A3EB-6E48-4864-825D-74391D9C687F}"/>
              </a:ext>
            </a:extLst>
          </p:cNvPr>
          <p:cNvSpPr>
            <a:spLocks noGrp="1"/>
          </p:cNvSpPr>
          <p:nvPr>
            <p:ph type="sldNum" sz="quarter" idx="12"/>
          </p:nvPr>
        </p:nvSpPr>
        <p:spPr/>
        <p:txBody>
          <a:bodyPr/>
          <a:lstStyle/>
          <a:p>
            <a:fld id="{893DE34F-861C-4A6A-B142-FB2440115817}" type="slidenum">
              <a:rPr lang="en-US" smtClean="0"/>
              <a:t>6</a:t>
            </a:fld>
            <a:endParaRPr lang="en-US" dirty="0"/>
          </a:p>
        </p:txBody>
      </p:sp>
    </p:spTree>
    <p:extLst>
      <p:ext uri="{BB962C8B-B14F-4D97-AF65-F5344CB8AC3E}">
        <p14:creationId xmlns:p14="http://schemas.microsoft.com/office/powerpoint/2010/main" val="141483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7</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Disorders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200602"/>
          </a:xfrm>
          <a:prstGeom prst="rect">
            <a:avLst/>
          </a:prstGeom>
        </p:spPr>
        <p:txBody>
          <a:bodyPr wrap="square">
            <a:spAutoFit/>
          </a:bodyPr>
          <a:lstStyle/>
          <a:p>
            <a:pPr marL="228600" indent="-228600">
              <a:lnSpc>
                <a:spcPct val="200000"/>
              </a:lnSpc>
              <a:spcBef>
                <a:spcPts val="1000"/>
              </a:spcBef>
              <a:buFont typeface="Arial" panose="020B0604020202020204" pitchFamily="34" charset="0"/>
              <a:buChar char="•"/>
            </a:pPr>
            <a:r>
              <a:rPr lang="en-US" sz="1400" dirty="0">
                <a:solidFill>
                  <a:prstClr val="black"/>
                </a:solidFill>
              </a:rPr>
              <a:t>Narcolepsy type 1 and 2</a:t>
            </a:r>
          </a:p>
          <a:p>
            <a:pPr marL="228600" indent="-228600">
              <a:lnSpc>
                <a:spcPct val="200000"/>
              </a:lnSpc>
              <a:spcBef>
                <a:spcPts val="1000"/>
              </a:spcBef>
              <a:buFont typeface="Arial" panose="020B0604020202020204" pitchFamily="34" charset="0"/>
              <a:buChar char="•"/>
            </a:pPr>
            <a:r>
              <a:rPr lang="en-US" sz="1400" dirty="0">
                <a:solidFill>
                  <a:prstClr val="black"/>
                </a:solidFill>
              </a:rPr>
              <a:t>Kleine Levin Syndrome</a:t>
            </a:r>
          </a:p>
          <a:p>
            <a:pPr marL="228600" indent="-228600">
              <a:lnSpc>
                <a:spcPct val="200000"/>
              </a:lnSpc>
              <a:spcBef>
                <a:spcPts val="1000"/>
              </a:spcBef>
              <a:buFont typeface="Arial" panose="020B0604020202020204" pitchFamily="34" charset="0"/>
              <a:buChar char="•"/>
            </a:pPr>
            <a:r>
              <a:rPr lang="en-US" sz="1400" dirty="0">
                <a:solidFill>
                  <a:prstClr val="black"/>
                </a:solidFill>
              </a:rPr>
              <a:t>Idiopathic hypersomnia</a:t>
            </a:r>
          </a:p>
          <a:p>
            <a:pPr marL="228600" indent="-228600">
              <a:lnSpc>
                <a:spcPct val="200000"/>
              </a:lnSpc>
              <a:spcBef>
                <a:spcPts val="1000"/>
              </a:spcBef>
              <a:buFont typeface="Arial" panose="020B0604020202020204" pitchFamily="34" charset="0"/>
              <a:buChar char="•"/>
            </a:pPr>
            <a:r>
              <a:rPr lang="en-US" sz="1400" dirty="0">
                <a:solidFill>
                  <a:prstClr val="black"/>
                </a:solidFill>
              </a:rPr>
              <a:t>Insufficient sleep syndrome</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420713" cy="707886"/>
          </a:xfrm>
          <a:prstGeom prst="rect">
            <a:avLst/>
          </a:prstGeom>
          <a:noFill/>
        </p:spPr>
        <p:txBody>
          <a:bodyPr wrap="square" rtlCol="0">
            <a:spAutoFit/>
          </a:bodyPr>
          <a:lstStyle/>
          <a:p>
            <a:r>
              <a:rPr lang="en-US" sz="4000" dirty="0">
                <a:solidFill>
                  <a:schemeClr val="bg1">
                    <a:lumMod val="75000"/>
                  </a:schemeClr>
                </a:solidFill>
              </a:rPr>
              <a:t>hypersomnia disorders</a:t>
            </a:r>
          </a:p>
        </p:txBody>
      </p:sp>
    </p:spTree>
    <p:extLst>
      <p:ext uri="{BB962C8B-B14F-4D97-AF65-F5344CB8AC3E}">
        <p14:creationId xmlns:p14="http://schemas.microsoft.com/office/powerpoint/2010/main" val="139479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51549" y="419804"/>
            <a:ext cx="318228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SEVEN C</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B82DF7B-DC73-1B4A-8422-1DA33248AA64}"/>
              </a:ext>
            </a:extLst>
          </p:cNvPr>
          <p:cNvSpPr txBox="1"/>
          <p:nvPr/>
        </p:nvSpPr>
        <p:spPr>
          <a:xfrm>
            <a:off x="3848901" y="4047789"/>
            <a:ext cx="449419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three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98BCE826-E0BD-794C-B33D-63E876A1278C}"/>
              </a:ext>
            </a:extLst>
          </p:cNvPr>
          <p:cNvSpPr txBox="1"/>
          <p:nvPr/>
        </p:nvSpPr>
        <p:spPr>
          <a:xfrm>
            <a:off x="3501986" y="3278348"/>
            <a:ext cx="5099474"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NARCOLEPSY</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A03CA099-94E3-4CAF-9C8C-7CC82080084A}"/>
              </a:ext>
            </a:extLst>
          </p:cNvPr>
          <p:cNvSpPr>
            <a:spLocks noGrp="1"/>
          </p:cNvSpPr>
          <p:nvPr>
            <p:ph type="sldNum" sz="quarter" idx="12"/>
          </p:nvPr>
        </p:nvSpPr>
        <p:spPr/>
        <p:txBody>
          <a:bodyPr/>
          <a:lstStyle/>
          <a:p>
            <a:fld id="{893DE34F-861C-4A6A-B142-FB2440115817}" type="slidenum">
              <a:rPr lang="en-US" smtClean="0"/>
              <a:t>8</a:t>
            </a:fld>
            <a:endParaRPr lang="en-US" dirty="0"/>
          </a:p>
        </p:txBody>
      </p:sp>
    </p:spTree>
    <p:extLst>
      <p:ext uri="{BB962C8B-B14F-4D97-AF65-F5344CB8AC3E}">
        <p14:creationId xmlns:p14="http://schemas.microsoft.com/office/powerpoint/2010/main" val="339600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9</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Narcolepsy</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662186"/>
          </a:xfrm>
          <a:prstGeom prst="rect">
            <a:avLst/>
          </a:prstGeom>
        </p:spPr>
        <p:txBody>
          <a:bodyPr wrap="square">
            <a:spAutoFit/>
          </a:bodyPr>
          <a:lstStyle/>
          <a:p>
            <a:pPr lvl="0">
              <a:lnSpc>
                <a:spcPct val="150000"/>
              </a:lnSpc>
              <a:spcBef>
                <a:spcPts val="1000"/>
              </a:spcBef>
            </a:pPr>
            <a:r>
              <a:rPr lang="en-US" sz="1400" dirty="0">
                <a:solidFill>
                  <a:prstClr val="black"/>
                </a:solidFill>
              </a:rPr>
              <a:t>Narcolepsy is characterized by the classic tetrad of excessive daytime sleepiness (EDS), cataplexy, hypnagogic hallucinations, and sleep paralysis. Narcolepsy is thought to result from genetic predisposition, abnormal neurotransmitter functioning and sensitivity, and abnormal immune modulation.</a:t>
            </a:r>
          </a:p>
          <a:p>
            <a:pPr algn="just">
              <a:lnSpc>
                <a:spcPct val="150000"/>
              </a:lnSpc>
              <a:defRPr/>
            </a:pP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7" y="924303"/>
            <a:ext cx="7982095" cy="707886"/>
          </a:xfrm>
          <a:prstGeom prst="rect">
            <a:avLst/>
          </a:prstGeom>
          <a:noFill/>
        </p:spPr>
        <p:txBody>
          <a:bodyPr wrap="square" rtlCol="0">
            <a:spAutoFit/>
          </a:bodyPr>
          <a:lstStyle/>
          <a:p>
            <a:r>
              <a:rPr lang="en-US" sz="4000" dirty="0">
                <a:solidFill>
                  <a:schemeClr val="bg1">
                    <a:lumMod val="75000"/>
                  </a:schemeClr>
                </a:solidFill>
              </a:rPr>
              <a:t>excessive sleepiness</a:t>
            </a:r>
          </a:p>
        </p:txBody>
      </p:sp>
    </p:spTree>
    <p:extLst>
      <p:ext uri="{BB962C8B-B14F-4D97-AF65-F5344CB8AC3E}">
        <p14:creationId xmlns:p14="http://schemas.microsoft.com/office/powerpoint/2010/main" val="4151987364"/>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2974</TotalTime>
  <Words>1316</Words>
  <Application>Microsoft Office PowerPoint</Application>
  <PresentationFormat>Widescreen</PresentationFormat>
  <Paragraphs>218</Paragraphs>
  <Slides>27</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Calibri</vt:lpstr>
      <vt:lpstr>Calibri Light</vt:lpstr>
      <vt:lpstr>Montserrat</vt:lpstr>
      <vt:lpstr>Montserrat Black</vt:lpstr>
      <vt:lpstr>Montserrat Light</vt:lpstr>
      <vt:lpstr>Quickpen</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51</cp:revision>
  <dcterms:created xsi:type="dcterms:W3CDTF">2018-12-18T21:25:07Z</dcterms:created>
  <dcterms:modified xsi:type="dcterms:W3CDTF">2025-03-12T15:54:07Z</dcterms:modified>
</cp:coreProperties>
</file>