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31"/>
  </p:notesMasterIdLst>
  <p:sldIdLst>
    <p:sldId id="295" r:id="rId4"/>
    <p:sldId id="831" r:id="rId5"/>
    <p:sldId id="884" r:id="rId6"/>
    <p:sldId id="909" r:id="rId7"/>
    <p:sldId id="307" r:id="rId8"/>
    <p:sldId id="912" r:id="rId9"/>
    <p:sldId id="901" r:id="rId10"/>
    <p:sldId id="911" r:id="rId11"/>
    <p:sldId id="902" r:id="rId12"/>
    <p:sldId id="916" r:id="rId13"/>
    <p:sldId id="903" r:id="rId14"/>
    <p:sldId id="913" r:id="rId15"/>
    <p:sldId id="918" r:id="rId16"/>
    <p:sldId id="904" r:id="rId17"/>
    <p:sldId id="917" r:id="rId18"/>
    <p:sldId id="908" r:id="rId19"/>
    <p:sldId id="914" r:id="rId20"/>
    <p:sldId id="906" r:id="rId21"/>
    <p:sldId id="919" r:id="rId22"/>
    <p:sldId id="905" r:id="rId23"/>
    <p:sldId id="915" r:id="rId24"/>
    <p:sldId id="898" r:id="rId25"/>
    <p:sldId id="922" r:id="rId26"/>
    <p:sldId id="921" r:id="rId27"/>
    <p:sldId id="920" r:id="rId28"/>
    <p:sldId id="907" r:id="rId29"/>
    <p:sldId id="9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0EE"/>
    <a:srgbClr val="CBC3BE"/>
    <a:srgbClr val="676767"/>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17" autoAdjust="0"/>
    <p:restoredTop sz="76937" autoAdjust="0"/>
  </p:normalViewPr>
  <p:slideViewPr>
    <p:cSldViewPr snapToGrid="0">
      <p:cViewPr varScale="1">
        <p:scale>
          <a:sx n="51" d="100"/>
          <a:sy n="51" d="100"/>
        </p:scale>
        <p:origin x="900" y="248"/>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unprovoked sleep attacks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schemeClr>
              </a:solidFill>
            </a:endParaRPr>
          </a:p>
          <a:p>
            <a:pPr>
              <a:lnSpc>
                <a:spcPct val="150000"/>
              </a:lnSpc>
              <a:spcBef>
                <a:spcPts val="1000"/>
              </a:spcBef>
            </a:pPr>
            <a:r>
              <a:rPr lang="en-US" sz="1200" dirty="0">
                <a:solidFill>
                  <a:prstClr val="black"/>
                </a:solidFill>
              </a:rPr>
              <a:t>Hypersomnia, or excessive tiredness during the day is also called EDS (Excessive Daytime Sleepiness). These are unprovoked sleep attacks.  Hypersomnia shouldn’t be confused with fatigue which is being tired.</a:t>
            </a:r>
          </a:p>
          <a:p>
            <a:pPr>
              <a:lnSpc>
                <a:spcPct val="150000"/>
              </a:lnSpc>
              <a:spcBef>
                <a:spcPts val="1000"/>
              </a:spcBef>
            </a:pPr>
            <a:r>
              <a:rPr lang="en-US" sz="1200" dirty="0">
                <a:solidFill>
                  <a:prstClr val="black"/>
                </a:solidFill>
              </a:rPr>
              <a:t>Those with hypersomnia can fall asleep at any time, including while they are driving or working.  According to the National Sleep Foundation, up to 40% of people have some symptoms of hypersomnia from time to time.</a:t>
            </a:r>
          </a:p>
          <a:p>
            <a:pPr>
              <a:lnSpc>
                <a:spcPct val="150000"/>
              </a:lnSpc>
              <a:spcBef>
                <a:spcPts val="1000"/>
              </a:spcBef>
            </a:pPr>
            <a:r>
              <a:rPr lang="en-US" sz="1200" dirty="0">
                <a:solidFill>
                  <a:prstClr val="black"/>
                </a:solidFill>
              </a:rPr>
              <a:t>The study of hypersomnia is in it’s infancy compared to other medical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scheme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excessive daytime sleepiness</a:t>
            </a:r>
          </a:p>
          <a:p>
            <a:endParaRPr lang="en-US" dirty="0"/>
          </a:p>
          <a:p>
            <a:pPr>
              <a:lnSpc>
                <a:spcPct val="150000"/>
              </a:lnSpc>
              <a:spcBef>
                <a:spcPts val="1000"/>
              </a:spcBef>
            </a:pPr>
            <a:r>
              <a:rPr lang="en-US" sz="1200" dirty="0">
                <a:solidFill>
                  <a:prstClr val="black"/>
                </a:solidFill>
              </a:rPr>
              <a:t>Idiopathic hypersomnia (IH) is a neurological sleep disorder that can affect many aspects of a person's life. Symptoms often begin between adolescence and young adulthood and develop over weeks to months. People with IH have a hard time staying awake and alert during the day (chronic excessive daytime sleepiness, or EDS). They may fall asleep unintentionally or at inappropriate times, interfering with daily functioning. They may also have difficulty waking up from nighttime sleep or daytime naps. Sleeping longer at night does not appear to improve daytime sleepiness. IH is a chronic disorder. Symptoms may remain generally stable over time, or severity may fluctuate over time.</a:t>
            </a:r>
          </a:p>
          <a:p>
            <a:pPr>
              <a:lnSpc>
                <a:spcPct val="150000"/>
              </a:lnSpc>
              <a:spcBef>
                <a:spcPts val="1000"/>
              </a:spcBef>
            </a:pPr>
            <a:r>
              <a:rPr lang="en-US" sz="1200" dirty="0">
                <a:solidFill>
                  <a:prstClr val="black"/>
                </a:solidFill>
              </a:rPr>
              <a:t>The cause of IH is not known. Some people with IH have other family members with a sleep disorder such as IH or narcolepsy.  Currently there is no treatment approved by the FDA specifically for IH.</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excessive daytime sleepiness</a:t>
            </a:r>
          </a:p>
          <a:p>
            <a:pPr>
              <a:lnSpc>
                <a:spcPct val="150000"/>
              </a:lnSpc>
              <a:spcBef>
                <a:spcPts val="1000"/>
              </a:spcBef>
            </a:pPr>
            <a:r>
              <a:rPr lang="en-US" sz="1400" dirty="0">
                <a:solidFill>
                  <a:prstClr val="black"/>
                </a:solidFill>
              </a:rPr>
              <a:t>Idiopathic Hypersomnia</a:t>
            </a:r>
          </a:p>
          <a:p>
            <a:pPr marL="228600" indent="-228600">
              <a:lnSpc>
                <a:spcPct val="150000"/>
              </a:lnSpc>
              <a:spcBef>
                <a:spcPts val="1000"/>
              </a:spcBef>
              <a:buFont typeface="Arial" panose="020B0604020202020204" pitchFamily="34" charset="0"/>
              <a:buChar char="•"/>
            </a:pPr>
            <a:r>
              <a:rPr lang="en-US" sz="1400" dirty="0">
                <a:solidFill>
                  <a:prstClr val="black"/>
                </a:solidFill>
              </a:rPr>
              <a:t>It can be with or without longer sleep times or need to nap</a:t>
            </a:r>
          </a:p>
          <a:p>
            <a:pPr marL="228600" indent="-228600">
              <a:lnSpc>
                <a:spcPct val="150000"/>
              </a:lnSpc>
              <a:spcBef>
                <a:spcPts val="1000"/>
              </a:spcBef>
              <a:buFont typeface="Arial" panose="020B0604020202020204" pitchFamily="34" charset="0"/>
              <a:buChar char="•"/>
            </a:pPr>
            <a:r>
              <a:rPr lang="en-US" sz="1400" dirty="0">
                <a:solidFill>
                  <a:prstClr val="black"/>
                </a:solidFill>
              </a:rPr>
              <a:t>It is excessive daytime sleepiness</a:t>
            </a:r>
          </a:p>
          <a:p>
            <a:pPr marL="228600" indent="-228600">
              <a:lnSpc>
                <a:spcPct val="150000"/>
              </a:lnSpc>
              <a:spcBef>
                <a:spcPts val="1000"/>
              </a:spcBef>
              <a:buFont typeface="Arial" panose="020B0604020202020204" pitchFamily="34" charset="0"/>
              <a:buChar char="•"/>
            </a:pPr>
            <a:r>
              <a:rPr lang="en-US" sz="1400" dirty="0">
                <a:solidFill>
                  <a:prstClr val="black"/>
                </a:solidFill>
              </a:rPr>
              <a:t>Will feel refreshed after a nap  but that will only last a short time</a:t>
            </a:r>
          </a:p>
          <a:p>
            <a:pPr marL="228600" indent="-228600">
              <a:lnSpc>
                <a:spcPct val="150000"/>
              </a:lnSpc>
              <a:spcBef>
                <a:spcPts val="1000"/>
              </a:spcBef>
              <a:buFont typeface="Arial" panose="020B0604020202020204" pitchFamily="34" charset="0"/>
              <a:buChar char="•"/>
            </a:pPr>
            <a:r>
              <a:rPr lang="en-US" sz="1400" dirty="0">
                <a:solidFill>
                  <a:prstClr val="black"/>
                </a:solidFill>
              </a:rPr>
              <a:t>A person may have :</a:t>
            </a:r>
          </a:p>
          <a:p>
            <a:pPr marL="685800" lvl="1" indent="-228600">
              <a:lnSpc>
                <a:spcPct val="150000"/>
              </a:lnSpc>
              <a:spcBef>
                <a:spcPts val="1000"/>
              </a:spcBef>
              <a:buFont typeface="Arial" panose="020B0604020202020204" pitchFamily="34" charset="0"/>
              <a:buChar char="•"/>
            </a:pPr>
            <a:r>
              <a:rPr lang="en-US" sz="1400" dirty="0">
                <a:solidFill>
                  <a:prstClr val="black"/>
                </a:solidFill>
              </a:rPr>
              <a:t>Sleep onset hallucination</a:t>
            </a:r>
          </a:p>
          <a:p>
            <a:pPr marL="685800" lvl="1" indent="-228600">
              <a:lnSpc>
                <a:spcPct val="150000"/>
              </a:lnSpc>
              <a:spcBef>
                <a:spcPts val="1000"/>
              </a:spcBef>
              <a:buFont typeface="Arial" panose="020B0604020202020204" pitchFamily="34" charset="0"/>
              <a:buChar char="•"/>
            </a:pPr>
            <a:r>
              <a:rPr lang="en-US" sz="1400" dirty="0">
                <a:solidFill>
                  <a:prstClr val="black"/>
                </a:solidFill>
              </a:rPr>
              <a:t>Sleep paralysis</a:t>
            </a:r>
          </a:p>
          <a:p>
            <a:pPr marL="685800" lvl="1" indent="-228600">
              <a:lnSpc>
                <a:spcPct val="150000"/>
              </a:lnSpc>
              <a:spcBef>
                <a:spcPts val="1000"/>
              </a:spcBef>
              <a:buFont typeface="Arial" panose="020B0604020202020204" pitchFamily="34" charset="0"/>
              <a:buChar char="•"/>
            </a:pPr>
            <a:r>
              <a:rPr lang="en-US" sz="1400" dirty="0">
                <a:solidFill>
                  <a:prstClr val="black"/>
                </a:solidFill>
              </a:rPr>
              <a:t>Vivid dreams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230668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sleep hygiene</a:t>
            </a:r>
          </a:p>
          <a:p>
            <a:endParaRPr lang="en-US" dirty="0"/>
          </a:p>
          <a:p>
            <a:pPr>
              <a:lnSpc>
                <a:spcPct val="150000"/>
              </a:lnSpc>
              <a:spcBef>
                <a:spcPts val="1000"/>
              </a:spcBef>
            </a:pPr>
            <a:r>
              <a:rPr lang="en-US" sz="1400" dirty="0">
                <a:solidFill>
                  <a:schemeClr val="accent1"/>
                </a:solidFill>
              </a:rPr>
              <a:t>Treatment</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Medication generally does not help</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Sleep hygiene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Exercise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Nutrition</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time needed for sleep depends on the individual </a:t>
            </a:r>
          </a:p>
          <a:p>
            <a:r>
              <a:rPr lang="en-US" dirty="0"/>
              <a:t> </a:t>
            </a:r>
          </a:p>
          <a:p>
            <a:endParaRPr lang="en-US" dirty="0"/>
          </a:p>
          <a:p>
            <a:pPr>
              <a:lnSpc>
                <a:spcPct val="150000"/>
              </a:lnSpc>
              <a:spcBef>
                <a:spcPts val="1000"/>
              </a:spcBef>
            </a:pPr>
            <a:r>
              <a:rPr lang="en-US" sz="1200" dirty="0">
                <a:solidFill>
                  <a:prstClr val="black"/>
                </a:solidFill>
              </a:rPr>
              <a:t>Insufficient sleep syndrome occurs when you regularly fail to get enough sleep at night. The result is sleep deprivation. This keeps you from feeling alert and well rested during the day.</a:t>
            </a:r>
          </a:p>
          <a:p>
            <a:pPr>
              <a:lnSpc>
                <a:spcPct val="150000"/>
              </a:lnSpc>
              <a:spcBef>
                <a:spcPts val="1000"/>
              </a:spcBef>
            </a:pPr>
            <a:r>
              <a:rPr lang="en-US" sz="1200" dirty="0">
                <a:solidFill>
                  <a:prstClr val="black"/>
                </a:solidFill>
              </a:rPr>
              <a:t>It is a result of choices you make that keep you from getting enough sleep. It is voluntary, but unintentional. You are normally unaware that you need more sleep than you are getting. An exam shows that you are able to sleep well when given the chance. It also detects no medical reason for you to be sleepy. A mental exam also reveals nothing abnormal.</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time needed for sleep depends on the individual </a:t>
            </a:r>
          </a:p>
          <a:p>
            <a:endParaRPr lang="en-US" dirty="0"/>
          </a:p>
          <a:p>
            <a:pPr>
              <a:lnSpc>
                <a:spcPct val="150000"/>
              </a:lnSpc>
              <a:spcBef>
                <a:spcPts val="1000"/>
              </a:spcBef>
            </a:pPr>
            <a:r>
              <a:rPr lang="en-US" sz="1200" dirty="0">
                <a:solidFill>
                  <a:prstClr val="black"/>
                </a:solidFill>
              </a:rPr>
              <a:t>Someone with Insufficient Sleep Syndrome may:</a:t>
            </a:r>
          </a:p>
          <a:p>
            <a:pPr marL="285750" indent="-285750">
              <a:lnSpc>
                <a:spcPct val="150000"/>
              </a:lnSpc>
              <a:spcBef>
                <a:spcPts val="1000"/>
              </a:spcBef>
              <a:buFont typeface="Arial" panose="020B0604020202020204" pitchFamily="34" charset="0"/>
              <a:buChar char="•"/>
            </a:pPr>
            <a:r>
              <a:rPr lang="en-US" sz="1200" dirty="0">
                <a:solidFill>
                  <a:prstClr val="black"/>
                </a:solidFill>
              </a:rPr>
              <a:t>Routinely spend less than 8 hours in bed at night</a:t>
            </a:r>
          </a:p>
          <a:p>
            <a:pPr marL="285750" indent="-285750">
              <a:lnSpc>
                <a:spcPct val="150000"/>
              </a:lnSpc>
              <a:spcBef>
                <a:spcPts val="1000"/>
              </a:spcBef>
              <a:buFont typeface="Arial" panose="020B0604020202020204" pitchFamily="34" charset="0"/>
              <a:buChar char="•"/>
            </a:pPr>
            <a:r>
              <a:rPr lang="en-US" sz="1200" dirty="0">
                <a:solidFill>
                  <a:prstClr val="black"/>
                </a:solidFill>
              </a:rPr>
              <a:t>Have a close friend or family member note that they need much more sleep than they get</a:t>
            </a:r>
          </a:p>
          <a:p>
            <a:pPr marL="285750" indent="-285750">
              <a:lnSpc>
                <a:spcPct val="150000"/>
              </a:lnSpc>
              <a:spcBef>
                <a:spcPts val="1000"/>
              </a:spcBef>
              <a:buFont typeface="Arial" panose="020B0604020202020204" pitchFamily="34" charset="0"/>
              <a:buChar char="•"/>
            </a:pPr>
            <a:r>
              <a:rPr lang="en-US" sz="1200" dirty="0">
                <a:solidFill>
                  <a:prstClr val="black"/>
                </a:solidFill>
              </a:rPr>
              <a:t>Have their symptoms improve if they sleep for a longer period of time</a:t>
            </a:r>
          </a:p>
          <a:p>
            <a:pPr marL="285750" indent="-285750">
              <a:lnSpc>
                <a:spcPct val="150000"/>
              </a:lnSpc>
              <a:spcBef>
                <a:spcPts val="1000"/>
              </a:spcBef>
              <a:buFont typeface="Arial" panose="020B0604020202020204" pitchFamily="34" charset="0"/>
              <a:buChar char="•"/>
            </a:pPr>
            <a:r>
              <a:rPr lang="en-US" sz="1200" dirty="0">
                <a:solidFill>
                  <a:prstClr val="black"/>
                </a:solidFill>
              </a:rPr>
              <a:t>Be free of any other medical or sleep disorders that might cause their symptoms of excessive sleepiness</a:t>
            </a:r>
          </a:p>
          <a:p>
            <a:pPr marL="285750" indent="-285750">
              <a:lnSpc>
                <a:spcPct val="150000"/>
              </a:lnSpc>
              <a:spcBef>
                <a:spcPts val="1000"/>
              </a:spcBef>
              <a:buFont typeface="Arial" panose="020B0604020202020204" pitchFamily="34" charset="0"/>
              <a:buChar char="•"/>
            </a:pPr>
            <a:r>
              <a:rPr lang="en-US" sz="1200" dirty="0">
                <a:solidFill>
                  <a:prstClr val="black"/>
                </a:solidFill>
              </a:rPr>
              <a:t>Have concentration and attention problems, lowered energy level, reduced alertness, distractibility, irritability or fatigue.</a:t>
            </a:r>
          </a:p>
          <a:p>
            <a:pPr>
              <a:lnSpc>
                <a:spcPct val="150000"/>
              </a:lnSpc>
              <a:spcBef>
                <a:spcPts val="1000"/>
              </a:spcBef>
            </a:pPr>
            <a:r>
              <a:rPr lang="en-US" sz="1200" dirty="0">
                <a:solidFill>
                  <a:prstClr val="black"/>
                </a:solidFill>
              </a:rPr>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23</a:t>
            </a:fld>
            <a:endParaRPr lang="en-US"/>
          </a:p>
        </p:txBody>
      </p:sp>
    </p:spTree>
    <p:extLst>
      <p:ext uri="{BB962C8B-B14F-4D97-AF65-F5344CB8AC3E}">
        <p14:creationId xmlns:p14="http://schemas.microsoft.com/office/powerpoint/2010/main" val="464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Risk Factors</a:t>
            </a:r>
          </a:p>
          <a:p>
            <a:pPr>
              <a:lnSpc>
                <a:spcPct val="150000"/>
              </a:lnSpc>
              <a:spcBef>
                <a:spcPts val="1000"/>
              </a:spcBef>
            </a:pPr>
            <a:r>
              <a:rPr lang="en-US" sz="1200" dirty="0">
                <a:solidFill>
                  <a:prstClr val="black"/>
                </a:solidFill>
              </a:rPr>
              <a:t>It affects about two percent of people who go to a sleep center for help. It tends to begin in adults who are in their mid-to-late 30s. It often goes undetected until they reach their 40s. It affects a slightly greater number of men than women. It can be caused by a day-shift work schedule. This requires you to be at work at an early hour. Other time demands may then keep you from getting to bed early enough. This reduces your total sleep time. People with this disorder often ignore the obvious cause.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24</a:t>
            </a:fld>
            <a:endParaRPr lang="en-US"/>
          </a:p>
        </p:txBody>
      </p:sp>
    </p:spTree>
    <p:extLst>
      <p:ext uri="{BB962C8B-B14F-4D97-AF65-F5344CB8AC3E}">
        <p14:creationId xmlns:p14="http://schemas.microsoft.com/office/powerpoint/2010/main" val="428624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400" dirty="0">
                <a:solidFill>
                  <a:prstClr val="black"/>
                </a:solidFill>
              </a:rPr>
              <a:t>Insufficient Sleep Syndrome</a:t>
            </a:r>
          </a:p>
          <a:p>
            <a:pPr marL="228600" indent="-228600">
              <a:lnSpc>
                <a:spcPct val="150000"/>
              </a:lnSpc>
              <a:spcBef>
                <a:spcPts val="1000"/>
              </a:spcBef>
              <a:buFont typeface="Arial" panose="020B0604020202020204" pitchFamily="34" charset="0"/>
              <a:buChar char="•"/>
            </a:pPr>
            <a:r>
              <a:rPr lang="en-US" sz="1400" dirty="0">
                <a:solidFill>
                  <a:prstClr val="black"/>
                </a:solidFill>
              </a:rPr>
              <a:t>For a medical diagnosis the symptoms must exist for at least 3 months</a:t>
            </a:r>
          </a:p>
          <a:p>
            <a:pPr marL="228600" indent="-228600">
              <a:lnSpc>
                <a:spcPct val="150000"/>
              </a:lnSpc>
              <a:spcBef>
                <a:spcPts val="1000"/>
              </a:spcBef>
              <a:buFont typeface="Arial" panose="020B0604020202020204" pitchFamily="34" charset="0"/>
              <a:buChar char="•"/>
            </a:pPr>
            <a:r>
              <a:rPr lang="en-US" sz="1400" dirty="0">
                <a:solidFill>
                  <a:prstClr val="black"/>
                </a:solidFill>
              </a:rPr>
              <a:t>The amount of time needed for sleep depends on the individual </a:t>
            </a:r>
            <a:br>
              <a:rPr lang="en-US" sz="1400" dirty="0">
                <a:solidFill>
                  <a:prstClr val="black"/>
                </a:solidFill>
              </a:rPr>
            </a:br>
            <a:r>
              <a:rPr lang="en-US" sz="1400" dirty="0">
                <a:solidFill>
                  <a:prstClr val="black"/>
                </a:solidFill>
              </a:rPr>
              <a:t>(averages do not mean that an individual does not need more time)</a:t>
            </a:r>
          </a:p>
          <a:p>
            <a:pPr marL="685800" lvl="1" indent="-228600">
              <a:lnSpc>
                <a:spcPct val="150000"/>
              </a:lnSpc>
              <a:spcBef>
                <a:spcPts val="1000"/>
              </a:spcBef>
              <a:buFont typeface="Arial" panose="020B0604020202020204" pitchFamily="34" charset="0"/>
              <a:buChar char="•"/>
            </a:pPr>
            <a:r>
              <a:rPr lang="en-US" sz="1400" dirty="0">
                <a:solidFill>
                  <a:prstClr val="black"/>
                </a:solidFill>
              </a:rPr>
              <a:t>Most adults need 7-8 hours </a:t>
            </a:r>
          </a:p>
          <a:p>
            <a:pPr marL="685800" lvl="1" indent="-228600">
              <a:lnSpc>
                <a:spcPct val="150000"/>
              </a:lnSpc>
              <a:spcBef>
                <a:spcPts val="1000"/>
              </a:spcBef>
              <a:buFont typeface="Arial" panose="020B0604020202020204" pitchFamily="34" charset="0"/>
              <a:buChar char="•"/>
            </a:pPr>
            <a:r>
              <a:rPr lang="en-US" sz="1400" dirty="0">
                <a:solidFill>
                  <a:prstClr val="black"/>
                </a:solidFill>
              </a:rPr>
              <a:t>Teens need 9-10 hours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25</a:t>
            </a:fld>
            <a:endParaRPr lang="en-US"/>
          </a:p>
        </p:txBody>
      </p:sp>
    </p:spTree>
    <p:extLst>
      <p:ext uri="{BB962C8B-B14F-4D97-AF65-F5344CB8AC3E}">
        <p14:creationId xmlns:p14="http://schemas.microsoft.com/office/powerpoint/2010/main" val="153939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planning for enough sleep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schemeClr>
              </a:solidFill>
            </a:endParaRPr>
          </a:p>
          <a:p>
            <a:pPr>
              <a:lnSpc>
                <a:spcPct val="150000"/>
              </a:lnSpc>
              <a:spcBef>
                <a:spcPts val="1000"/>
              </a:spcBef>
            </a:pPr>
            <a:r>
              <a:rPr lang="en-US" sz="1200" dirty="0">
                <a:solidFill>
                  <a:schemeClr val="accent1"/>
                </a:solidFill>
              </a:rPr>
              <a:t>Treatment </a:t>
            </a:r>
          </a:p>
          <a:p>
            <a:pPr marL="228600" indent="-228600">
              <a:lnSpc>
                <a:spcPct val="150000"/>
              </a:lnSpc>
              <a:spcBef>
                <a:spcPts val="1000"/>
              </a:spcBef>
              <a:buFont typeface="Arial" panose="020B0604020202020204" pitchFamily="34" charset="0"/>
              <a:buChar char="•"/>
            </a:pPr>
            <a:r>
              <a:rPr lang="en-US" sz="1200" dirty="0">
                <a:solidFill>
                  <a:schemeClr val="accent1"/>
                </a:solidFill>
              </a:rPr>
              <a:t>Excellent sleep hygiene</a:t>
            </a:r>
          </a:p>
          <a:p>
            <a:pPr marL="228600" indent="-228600">
              <a:lnSpc>
                <a:spcPct val="150000"/>
              </a:lnSpc>
              <a:spcBef>
                <a:spcPts val="1000"/>
              </a:spcBef>
              <a:buFont typeface="Arial" panose="020B0604020202020204" pitchFamily="34" charset="0"/>
              <a:buChar char="•"/>
            </a:pPr>
            <a:r>
              <a:rPr lang="en-US" sz="1200" dirty="0">
                <a:solidFill>
                  <a:schemeClr val="accent1"/>
                </a:solidFill>
              </a:rPr>
              <a:t>Change in daytime planning for enough sleep</a:t>
            </a:r>
          </a:p>
          <a:p>
            <a:pPr marL="228600" indent="-228600">
              <a:lnSpc>
                <a:spcPct val="150000"/>
              </a:lnSpc>
              <a:spcBef>
                <a:spcPts val="1000"/>
              </a:spcBef>
              <a:buFont typeface="Arial" panose="020B0604020202020204" pitchFamily="34" charset="0"/>
              <a:buChar char="•"/>
            </a:pPr>
            <a:r>
              <a:rPr lang="en-US" sz="1200" dirty="0">
                <a:solidFill>
                  <a:schemeClr val="accent1"/>
                </a:solidFill>
              </a:rPr>
              <a:t>Nutrition</a:t>
            </a:r>
          </a:p>
          <a:p>
            <a:pPr marL="228600" indent="-228600">
              <a:lnSpc>
                <a:spcPct val="150000"/>
              </a:lnSpc>
              <a:spcBef>
                <a:spcPts val="1000"/>
              </a:spcBef>
              <a:buFont typeface="Arial" panose="020B0604020202020204" pitchFamily="34" charset="0"/>
              <a:buChar char="•"/>
            </a:pPr>
            <a:r>
              <a:rPr lang="en-US" sz="1200" dirty="0">
                <a:solidFill>
                  <a:schemeClr val="accent1"/>
                </a:solidFill>
              </a:rPr>
              <a:t>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hypersomnia disorders</a:t>
            </a:r>
          </a:p>
          <a:p>
            <a:pPr marL="228600" indent="-228600">
              <a:lnSpc>
                <a:spcPct val="200000"/>
              </a:lnSpc>
              <a:spcBef>
                <a:spcPts val="1000"/>
              </a:spcBef>
              <a:buFont typeface="Arial" panose="020B0604020202020204" pitchFamily="34" charset="0"/>
              <a:buChar char="•"/>
            </a:pPr>
            <a:r>
              <a:rPr lang="en-US" sz="1200" dirty="0">
                <a:solidFill>
                  <a:prstClr val="black"/>
                </a:solidFill>
              </a:rPr>
              <a:t>Narcolepsy type 1 and 2</a:t>
            </a:r>
          </a:p>
          <a:p>
            <a:pPr marL="228600" indent="-228600">
              <a:lnSpc>
                <a:spcPct val="200000"/>
              </a:lnSpc>
              <a:spcBef>
                <a:spcPts val="1000"/>
              </a:spcBef>
              <a:buFont typeface="Arial" panose="020B0604020202020204" pitchFamily="34" charset="0"/>
              <a:buChar char="•"/>
            </a:pPr>
            <a:r>
              <a:rPr lang="en-US" sz="1200" dirty="0" err="1">
                <a:solidFill>
                  <a:prstClr val="black"/>
                </a:solidFill>
              </a:rPr>
              <a:t>Kleine</a:t>
            </a:r>
            <a:r>
              <a:rPr lang="en-US" sz="1200" dirty="0">
                <a:solidFill>
                  <a:prstClr val="black"/>
                </a:solidFill>
              </a:rPr>
              <a:t> Levin Syndrome</a:t>
            </a:r>
          </a:p>
          <a:p>
            <a:pPr marL="228600" indent="-228600">
              <a:lnSpc>
                <a:spcPct val="200000"/>
              </a:lnSpc>
              <a:spcBef>
                <a:spcPts val="1000"/>
              </a:spcBef>
              <a:buFont typeface="Arial" panose="020B0604020202020204" pitchFamily="34" charset="0"/>
              <a:buChar char="•"/>
            </a:pPr>
            <a:r>
              <a:rPr lang="en-US" sz="1200" dirty="0">
                <a:solidFill>
                  <a:prstClr val="black"/>
                </a:solidFill>
              </a:rPr>
              <a:t>Idiopathic hypersomnia</a:t>
            </a:r>
          </a:p>
          <a:p>
            <a:pPr marL="228600" indent="-228600">
              <a:lnSpc>
                <a:spcPct val="200000"/>
              </a:lnSpc>
              <a:spcBef>
                <a:spcPts val="1000"/>
              </a:spcBef>
              <a:buFont typeface="Arial" panose="020B0604020202020204" pitchFamily="34" charset="0"/>
              <a:buChar char="•"/>
            </a:pPr>
            <a:r>
              <a:rPr lang="en-US" sz="1200" dirty="0">
                <a:solidFill>
                  <a:prstClr val="black"/>
                </a:solidFill>
              </a:rPr>
              <a:t>Insufficient sleep syndrome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excessive sleepiness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Narcolepsy is characterized by the classic tetrad of excessive daytime sleepiness (EDS), cataplexy, hypnagogic hallucinations, and sleep paralysis. Narcolepsy is thought to result from genetic predisposition, abnormal neurotransmitter functioning and sensitivity, and abnormal immune modulation.</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excessive sleepiness</a:t>
            </a:r>
          </a:p>
          <a:p>
            <a:endParaRPr lang="en-US" dirty="0"/>
          </a:p>
          <a:p>
            <a:pPr lvl="0">
              <a:lnSpc>
                <a:spcPct val="150000"/>
              </a:lnSpc>
              <a:spcBef>
                <a:spcPts val="1000"/>
              </a:spcBef>
            </a:pPr>
            <a:r>
              <a:rPr lang="en-US" sz="1200" dirty="0">
                <a:solidFill>
                  <a:prstClr val="black"/>
                </a:solidFill>
              </a:rPr>
              <a:t>Symptoms</a:t>
            </a:r>
          </a:p>
          <a:p>
            <a:pPr marL="228600" indent="-228600">
              <a:lnSpc>
                <a:spcPct val="150000"/>
              </a:lnSpc>
              <a:spcBef>
                <a:spcPts val="1000"/>
              </a:spcBef>
              <a:buFont typeface="Arial" panose="020B0604020202020204" pitchFamily="34" charset="0"/>
              <a:buChar char="•"/>
            </a:pPr>
            <a:r>
              <a:rPr lang="en-US" sz="1200" dirty="0" err="1">
                <a:solidFill>
                  <a:prstClr val="black"/>
                </a:solidFill>
              </a:rPr>
              <a:t>Caraplexy</a:t>
            </a:r>
            <a:r>
              <a:rPr lang="en-US" sz="1200" dirty="0">
                <a:solidFill>
                  <a:prstClr val="black"/>
                </a:solidFill>
              </a:rPr>
              <a:t>, the weakness of extremities during extreme emotions</a:t>
            </a:r>
          </a:p>
          <a:p>
            <a:pPr marL="228600" indent="-228600">
              <a:lnSpc>
                <a:spcPct val="150000"/>
              </a:lnSpc>
              <a:spcBef>
                <a:spcPts val="1000"/>
              </a:spcBef>
              <a:buFont typeface="Arial" panose="020B0604020202020204" pitchFamily="34" charset="0"/>
              <a:buChar char="•"/>
            </a:pPr>
            <a:r>
              <a:rPr lang="en-US" sz="1200" dirty="0">
                <a:solidFill>
                  <a:prstClr val="black"/>
                </a:solidFill>
              </a:rPr>
              <a:t>Excessive daytime sleepiness</a:t>
            </a:r>
          </a:p>
          <a:p>
            <a:pPr marL="228600" indent="-228600">
              <a:lnSpc>
                <a:spcPct val="150000"/>
              </a:lnSpc>
              <a:spcBef>
                <a:spcPts val="1000"/>
              </a:spcBef>
              <a:buFont typeface="Arial" panose="020B0604020202020204" pitchFamily="34" charset="0"/>
              <a:buChar char="•"/>
            </a:pPr>
            <a:r>
              <a:rPr lang="en-US" sz="1200" dirty="0">
                <a:solidFill>
                  <a:prstClr val="black"/>
                </a:solidFill>
              </a:rPr>
              <a:t>Sleep hallucination</a:t>
            </a:r>
          </a:p>
          <a:p>
            <a:pPr marL="228600" indent="-228600">
              <a:lnSpc>
                <a:spcPct val="150000"/>
              </a:lnSpc>
              <a:spcBef>
                <a:spcPts val="1000"/>
              </a:spcBef>
              <a:buFont typeface="Arial" panose="020B0604020202020204" pitchFamily="34" charset="0"/>
              <a:buChar char="•"/>
            </a:pPr>
            <a:r>
              <a:rPr lang="en-US" sz="1200" dirty="0">
                <a:solidFill>
                  <a:prstClr val="black"/>
                </a:solidFill>
              </a:rPr>
              <a:t>Sleep paralysis</a:t>
            </a:r>
          </a:p>
          <a:p>
            <a:pPr marL="228600" indent="-228600">
              <a:lnSpc>
                <a:spcPct val="150000"/>
              </a:lnSpc>
              <a:spcBef>
                <a:spcPts val="1000"/>
              </a:spcBef>
              <a:buFont typeface="Arial" panose="020B0604020202020204" pitchFamily="34" charset="0"/>
              <a:buChar char="•"/>
            </a:pPr>
            <a:r>
              <a:rPr lang="en-US" sz="1200" dirty="0">
                <a:solidFill>
                  <a:prstClr val="black"/>
                </a:solidFill>
              </a:rPr>
              <a:t>Automatic behaviors</a:t>
            </a:r>
          </a:p>
          <a:p>
            <a:pPr marL="228600" indent="-228600">
              <a:lnSpc>
                <a:spcPct val="150000"/>
              </a:lnSpc>
              <a:spcBef>
                <a:spcPts val="1000"/>
              </a:spcBef>
              <a:buFont typeface="Arial" panose="020B0604020202020204" pitchFamily="34" charset="0"/>
              <a:buChar char="•"/>
            </a:pPr>
            <a:r>
              <a:rPr lang="en-US" sz="1200" dirty="0">
                <a:solidFill>
                  <a:prstClr val="black"/>
                </a:solidFill>
              </a:rPr>
              <a:t>Disrupted night time sleep</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252935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exercise and nutrition</a:t>
            </a:r>
          </a:p>
          <a:p>
            <a:endParaRPr lang="en-US" dirty="0"/>
          </a:p>
          <a:p>
            <a:pPr>
              <a:lnSpc>
                <a:spcPct val="150000"/>
              </a:lnSpc>
              <a:spcBef>
                <a:spcPts val="1000"/>
              </a:spcBef>
            </a:pPr>
            <a:r>
              <a:rPr lang="en-US" sz="1200" dirty="0">
                <a:solidFill>
                  <a:schemeClr val="accent1"/>
                </a:solidFill>
              </a:rPr>
              <a:t>Primary Treatment is medication</a:t>
            </a:r>
          </a:p>
          <a:p>
            <a:pPr lvl="0">
              <a:lnSpc>
                <a:spcPct val="150000"/>
              </a:lnSpc>
              <a:spcBef>
                <a:spcPts val="1000"/>
              </a:spcBef>
            </a:pPr>
            <a:r>
              <a:rPr lang="en-US" sz="1200" dirty="0">
                <a:solidFill>
                  <a:schemeClr val="accent1"/>
                </a:solidFill>
              </a:rPr>
              <a:t>Secondary treatments</a:t>
            </a:r>
          </a:p>
          <a:p>
            <a:pPr marL="228600" indent="-228600">
              <a:lnSpc>
                <a:spcPct val="150000"/>
              </a:lnSpc>
              <a:spcBef>
                <a:spcPts val="1000"/>
              </a:spcBef>
              <a:buFont typeface="Arial" panose="020B0604020202020204" pitchFamily="34" charset="0"/>
              <a:buChar char="•"/>
            </a:pPr>
            <a:r>
              <a:rPr lang="en-US" sz="1200" dirty="0">
                <a:solidFill>
                  <a:schemeClr val="accent1"/>
                </a:solidFill>
              </a:rPr>
              <a:t>Exercise</a:t>
            </a:r>
          </a:p>
          <a:p>
            <a:pPr marL="228600" indent="-228600">
              <a:lnSpc>
                <a:spcPct val="150000"/>
              </a:lnSpc>
              <a:spcBef>
                <a:spcPts val="1000"/>
              </a:spcBef>
              <a:buFont typeface="Arial" panose="020B0604020202020204" pitchFamily="34" charset="0"/>
              <a:buChar char="•"/>
            </a:pPr>
            <a:r>
              <a:rPr lang="en-US" sz="1200" dirty="0">
                <a:solidFill>
                  <a:schemeClr val="accent1"/>
                </a:solidFill>
              </a:rPr>
              <a:t>Nutrition</a:t>
            </a:r>
          </a:p>
          <a:p>
            <a:pPr marL="228600" indent="-228600">
              <a:lnSpc>
                <a:spcPct val="150000"/>
              </a:lnSpc>
              <a:spcBef>
                <a:spcPts val="1000"/>
              </a:spcBef>
              <a:buFont typeface="Arial" panose="020B0604020202020204" pitchFamily="34" charset="0"/>
              <a:buChar char="•"/>
            </a:pPr>
            <a:r>
              <a:rPr lang="en-US" sz="1200" dirty="0">
                <a:solidFill>
                  <a:schemeClr val="accent1"/>
                </a:solidFill>
              </a:rPr>
              <a:t>Planned naps</a:t>
            </a:r>
          </a:p>
          <a:p>
            <a:pPr marL="228600" indent="-228600">
              <a:lnSpc>
                <a:spcPct val="150000"/>
              </a:lnSpc>
              <a:spcBef>
                <a:spcPts val="1000"/>
              </a:spcBef>
              <a:buFont typeface="Arial" panose="020B0604020202020204" pitchFamily="34" charset="0"/>
              <a:buChar char="•"/>
            </a:pPr>
            <a:r>
              <a:rPr lang="en-US" sz="1200" dirty="0">
                <a:solidFill>
                  <a:schemeClr val="accent1"/>
                </a:solidFill>
              </a:rPr>
              <a:t>Strong sleep and morning routines</a:t>
            </a:r>
          </a:p>
          <a:p>
            <a:pPr marL="228600" indent="-228600">
              <a:lnSpc>
                <a:spcPct val="150000"/>
              </a:lnSpc>
              <a:spcBef>
                <a:spcPts val="1000"/>
              </a:spcBef>
              <a:buFont typeface="Arial" panose="020B0604020202020204" pitchFamily="34" charset="0"/>
              <a:buChar char="•"/>
            </a:pPr>
            <a:r>
              <a:rPr lang="en-US" sz="1200" dirty="0">
                <a:solidFill>
                  <a:schemeClr val="accent1"/>
                </a:solidFill>
              </a:rPr>
              <a:t>Social Support</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50000"/>
              </a:lnSpc>
              <a:spcBef>
                <a:spcPts val="1000"/>
              </a:spcBef>
              <a:spcAft>
                <a:spcPts val="0"/>
              </a:spcAft>
              <a:buClrTx/>
              <a:buSzTx/>
              <a:buFontTx/>
              <a:buNone/>
              <a:tabLst/>
              <a:defRPr/>
            </a:pPr>
            <a:r>
              <a:rPr lang="en-US" sz="1200" dirty="0">
                <a:solidFill>
                  <a:schemeClr val="tx1">
                    <a:lumMod val="75000"/>
                    <a:lumOff val="25000"/>
                  </a:schemeClr>
                </a:solidFill>
              </a:rPr>
              <a:t>bouts of sleepiness </a:t>
            </a:r>
          </a:p>
          <a:p>
            <a:pPr>
              <a:lnSpc>
                <a:spcPct val="150000"/>
              </a:lnSpc>
              <a:spcBef>
                <a:spcPts val="1000"/>
              </a:spcBef>
            </a:pPr>
            <a:endParaRPr lang="en-US" sz="1200" dirty="0">
              <a:solidFill>
                <a:prstClr val="black"/>
              </a:solidFill>
            </a:endParaRPr>
          </a:p>
          <a:p>
            <a:pPr>
              <a:lnSpc>
                <a:spcPct val="150000"/>
              </a:lnSpc>
              <a:spcBef>
                <a:spcPts val="1000"/>
              </a:spcBef>
            </a:pPr>
            <a:r>
              <a:rPr lang="en-US" sz="1200" dirty="0" err="1">
                <a:solidFill>
                  <a:prstClr val="black"/>
                </a:solidFill>
              </a:rPr>
              <a:t>Kleine</a:t>
            </a:r>
            <a:r>
              <a:rPr lang="en-US" sz="1200" dirty="0">
                <a:solidFill>
                  <a:prstClr val="black"/>
                </a:solidFill>
              </a:rPr>
              <a:t>-Levin syndrome (KLS) is a rare disorder that starts during adolescence and has a male gender preference (68%). The patients have recurrent episodes of hypersomnia, which are often associated with compulsive overeating and hypersexuality. The periods of hypersomnia occur for days to weeks at a time and recur several times a year. In between the symptomatic periods, the patients have normal sleep requirements and do not have excessive daytime sleepiness. Some patients may develop symptoms of irritability, impulsive behavior, depersonalization, hallucinations, depression, and confusion. The etiology of this disorder is not known, but genetic factors are believed to contribute.</a:t>
            </a:r>
          </a:p>
          <a:p>
            <a:pPr>
              <a:lnSpc>
                <a:spcPct val="150000"/>
              </a:lnSpc>
              <a:spcBef>
                <a:spcPts val="1000"/>
              </a:spcBef>
            </a:pPr>
            <a:r>
              <a:rPr lang="en-US" sz="1200" dirty="0">
                <a:solidFill>
                  <a:prstClr val="black"/>
                </a:solidFill>
              </a:rPr>
              <a:t>The median age of onset is 15 years and the syndrome may last up to 8 years. The episodes recur every 3–4 months and may last up to 10 days, but they may last longer in women.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46566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bouts of sleepiness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KLS may be precipitated by infections (72%), alcohol consumption (23%), sleep deprivation (22%), unusual stress (20%), physical exertion (19%), traveling (10%), head trauma (9%), and marijuana use (6%).  Symptoms of infection-triggered KLS generally occur shortly after onset of fever (3 to 5 days).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400" dirty="0" err="1">
                <a:solidFill>
                  <a:prstClr val="black"/>
                </a:solidFill>
              </a:rPr>
              <a:t>Kleine</a:t>
            </a:r>
            <a:r>
              <a:rPr lang="en-US" sz="1400" dirty="0">
                <a:solidFill>
                  <a:prstClr val="black"/>
                </a:solidFill>
              </a:rPr>
              <a:t> Levin Syndrome</a:t>
            </a:r>
          </a:p>
          <a:p>
            <a:pPr marL="228600" indent="-228600">
              <a:lnSpc>
                <a:spcPct val="150000"/>
              </a:lnSpc>
              <a:spcBef>
                <a:spcPts val="1000"/>
              </a:spcBef>
              <a:buFont typeface="Arial" panose="020B0604020202020204" pitchFamily="34" charset="0"/>
              <a:buChar char="•"/>
            </a:pPr>
            <a:r>
              <a:rPr lang="en-US" sz="1400" dirty="0">
                <a:solidFill>
                  <a:prstClr val="black"/>
                </a:solidFill>
              </a:rPr>
              <a:t>Very rare however there are people that have menstrual related symptoms </a:t>
            </a:r>
            <a:br>
              <a:rPr lang="en-US" sz="1400" dirty="0">
                <a:solidFill>
                  <a:prstClr val="black"/>
                </a:solidFill>
              </a:rPr>
            </a:br>
            <a:r>
              <a:rPr lang="en-US" sz="1400" dirty="0">
                <a:solidFill>
                  <a:prstClr val="black"/>
                </a:solidFill>
              </a:rPr>
              <a:t>similar to this disorder</a:t>
            </a:r>
          </a:p>
          <a:p>
            <a:pPr marL="228600" indent="-228600">
              <a:lnSpc>
                <a:spcPct val="150000"/>
              </a:lnSpc>
              <a:spcBef>
                <a:spcPts val="1000"/>
              </a:spcBef>
              <a:buFont typeface="Arial" panose="020B0604020202020204" pitchFamily="34" charset="0"/>
              <a:buChar char="•"/>
            </a:pPr>
            <a:r>
              <a:rPr lang="en-US" sz="1400" dirty="0">
                <a:solidFill>
                  <a:prstClr val="black"/>
                </a:solidFill>
              </a:rPr>
              <a:t>This includes bouts of sleepiness and can last a few days to a few weeks</a:t>
            </a:r>
          </a:p>
          <a:p>
            <a:pPr marL="228600" indent="-228600">
              <a:lnSpc>
                <a:spcPct val="150000"/>
              </a:lnSpc>
              <a:spcBef>
                <a:spcPts val="1000"/>
              </a:spcBef>
              <a:buFont typeface="Arial" panose="020B0604020202020204" pitchFamily="34" charset="0"/>
              <a:buChar char="•"/>
            </a:pPr>
            <a:r>
              <a:rPr lang="en-US" sz="1400" dirty="0">
                <a:solidFill>
                  <a:prstClr val="black"/>
                </a:solidFill>
              </a:rPr>
              <a:t>Other more rare symptoms</a:t>
            </a:r>
          </a:p>
          <a:p>
            <a:pPr marL="685800" lvl="1" indent="-228600">
              <a:lnSpc>
                <a:spcPct val="150000"/>
              </a:lnSpc>
              <a:spcBef>
                <a:spcPts val="1000"/>
              </a:spcBef>
              <a:buFont typeface="Arial" panose="020B0604020202020204" pitchFamily="34" charset="0"/>
              <a:buChar char="•"/>
            </a:pPr>
            <a:r>
              <a:rPr lang="en-US" sz="1400" dirty="0">
                <a:solidFill>
                  <a:prstClr val="black"/>
                </a:solidFill>
              </a:rPr>
              <a:t>Excessive eating and unusual cravings</a:t>
            </a:r>
          </a:p>
          <a:p>
            <a:pPr marL="685800" lvl="1" indent="-228600">
              <a:lnSpc>
                <a:spcPct val="150000"/>
              </a:lnSpc>
              <a:spcBef>
                <a:spcPts val="1000"/>
              </a:spcBef>
              <a:buFont typeface="Arial" panose="020B0604020202020204" pitchFamily="34" charset="0"/>
              <a:buChar char="•"/>
            </a:pPr>
            <a:r>
              <a:rPr lang="en-US" sz="1400" dirty="0">
                <a:solidFill>
                  <a:prstClr val="black"/>
                </a:solidFill>
              </a:rPr>
              <a:t>Irritability, aggressiveness, and child like behavior</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954626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363303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5036979" y="6414588"/>
            <a:ext cx="2627643"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HYPERSOMNIA</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30929" y="6550955"/>
            <a:ext cx="1742536" cy="461665"/>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NINE</a:t>
            </a:r>
          </a:p>
          <a:p>
            <a:pPr algn="r"/>
            <a:endParaRPr lang="en-US" sz="1200" dirty="0">
              <a:solidFill>
                <a:schemeClr val="bg1"/>
              </a:solidFill>
              <a:latin typeface="Montserrat Light" panose="00000400000000000000" pitchFamily="50" charset="0"/>
            </a:endParaRPr>
          </a:p>
        </p:txBody>
      </p:sp>
      <p:pic>
        <p:nvPicPr>
          <p:cNvPr id="5" name="Picture 4">
            <a:extLst>
              <a:ext uri="{FF2B5EF4-FFF2-40B4-BE49-F238E27FC236}">
                <a16:creationId xmlns:a16="http://schemas.microsoft.com/office/drawing/2014/main" id="{B4C7E401-2459-46D0-830B-938C45F19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58" y="308471"/>
            <a:ext cx="1803393" cy="1683167"/>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DA72A-41C6-457E-9BE4-EC589FE5BAC6}"/>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531BD2AD-6FA9-F847-9688-540ABAAD8306}"/>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4675" r="21142" b="6733"/>
          <a:stretch/>
        </p:blipFill>
        <p:spPr>
          <a:xfrm>
            <a:off x="3035299" y="-1"/>
            <a:ext cx="9156701"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Narcolepsy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71705" y="5175686"/>
            <a:ext cx="7982095" cy="707886"/>
          </a:xfrm>
          <a:prstGeom prst="rect">
            <a:avLst/>
          </a:prstGeom>
          <a:noFill/>
        </p:spPr>
        <p:txBody>
          <a:bodyPr wrap="square" rtlCol="0">
            <a:spAutoFit/>
          </a:bodyPr>
          <a:lstStyle/>
          <a:p>
            <a:r>
              <a:rPr lang="en-US" sz="4000" dirty="0">
                <a:solidFill>
                  <a:schemeClr val="tx1">
                    <a:lumMod val="85000"/>
                    <a:lumOff val="15000"/>
                  </a:schemeClr>
                </a:solidFill>
              </a:rPr>
              <a:t>excessive sleepiness</a:t>
            </a:r>
          </a:p>
        </p:txBody>
      </p:sp>
    </p:spTree>
    <p:extLst>
      <p:ext uri="{BB962C8B-B14F-4D97-AF65-F5344CB8AC3E}">
        <p14:creationId xmlns:p14="http://schemas.microsoft.com/office/powerpoint/2010/main" val="429477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6B281A-0B84-4B13-9B9F-7E171C0C79E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4739580F-3DF6-1643-BEFB-66E3B9219971}"/>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991" r="22937" b="14160"/>
          <a:stretch/>
        </p:blipFill>
        <p:spPr>
          <a:xfrm>
            <a:off x="3100503" y="0"/>
            <a:ext cx="90914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Narcolepsy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62169" y="574177"/>
            <a:ext cx="4622826" cy="1323439"/>
          </a:xfrm>
          <a:prstGeom prst="rect">
            <a:avLst/>
          </a:prstGeom>
          <a:noFill/>
        </p:spPr>
        <p:txBody>
          <a:bodyPr wrap="square" rtlCol="0">
            <a:spAutoFit/>
          </a:bodyPr>
          <a:lstStyle/>
          <a:p>
            <a:r>
              <a:rPr lang="en-US" sz="4000" dirty="0">
                <a:solidFill>
                  <a:schemeClr val="tx1">
                    <a:lumMod val="85000"/>
                    <a:lumOff val="15000"/>
                  </a:schemeClr>
                </a:solidFill>
              </a:rPr>
              <a:t>exercise and nutrition</a:t>
            </a:r>
          </a:p>
        </p:txBody>
      </p:sp>
    </p:spTree>
    <p:extLst>
      <p:ext uri="{BB962C8B-B14F-4D97-AF65-F5344CB8AC3E}">
        <p14:creationId xmlns:p14="http://schemas.microsoft.com/office/powerpoint/2010/main" val="411959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473139" y="4680524"/>
            <a:ext cx="515718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KLEINE LEVIN SYNDROME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1549" y="419804"/>
            <a:ext cx="318228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4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BCFDC2-5274-471D-9C21-0E3BA119C5B6}"/>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4DC68BB6-634F-334A-A1DE-AF2067374B6A}"/>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21705" b="11715"/>
          <a:stretch/>
        </p:blipFill>
        <p:spPr>
          <a:xfrm>
            <a:off x="3074143" y="-1"/>
            <a:ext cx="9117858"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err="1">
                <a:solidFill>
                  <a:schemeClr val="accent1"/>
                </a:solidFill>
              </a:rPr>
              <a:t>Kleine</a:t>
            </a:r>
            <a:r>
              <a:rPr lang="en-US" sz="2000" dirty="0">
                <a:solidFill>
                  <a:schemeClr val="accent1"/>
                </a:solidFill>
              </a:rPr>
              <a:t> Levin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5071590" y="567465"/>
            <a:ext cx="5122964" cy="707886"/>
          </a:xfrm>
          <a:prstGeom prst="rect">
            <a:avLst/>
          </a:prstGeom>
          <a:noFill/>
        </p:spPr>
        <p:txBody>
          <a:bodyPr wrap="square" rtlCol="0">
            <a:spAutoFit/>
          </a:bodyPr>
          <a:lstStyle/>
          <a:p>
            <a:r>
              <a:rPr lang="en-US" sz="4000" dirty="0">
                <a:solidFill>
                  <a:schemeClr val="tx1">
                    <a:lumMod val="75000"/>
                    <a:lumOff val="25000"/>
                  </a:schemeClr>
                </a:solidFill>
              </a:rPr>
              <a:t>bouts of sleepiness </a:t>
            </a:r>
          </a:p>
        </p:txBody>
      </p:sp>
    </p:spTree>
    <p:extLst>
      <p:ext uri="{BB962C8B-B14F-4D97-AF65-F5344CB8AC3E}">
        <p14:creationId xmlns:p14="http://schemas.microsoft.com/office/powerpoint/2010/main" val="2851994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07FECB-EDBC-407B-BC57-F09145E03BA8}"/>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B6E0CCD3-EB49-C648-B6E0-4FF83B45EA55}"/>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3287" r="24542" b="11813"/>
          <a:stretch/>
        </p:blipFill>
        <p:spPr>
          <a:xfrm>
            <a:off x="3048929" y="-1"/>
            <a:ext cx="9143071"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err="1">
                <a:solidFill>
                  <a:schemeClr val="accent1"/>
                </a:solidFill>
              </a:rPr>
              <a:t>Kleine</a:t>
            </a:r>
            <a:r>
              <a:rPr lang="en-US" sz="2000" dirty="0">
                <a:solidFill>
                  <a:schemeClr val="accent1"/>
                </a:solidFill>
              </a:rPr>
              <a:t> Levin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61487" y="545162"/>
            <a:ext cx="6420713" cy="707886"/>
          </a:xfrm>
          <a:prstGeom prst="rect">
            <a:avLst/>
          </a:prstGeom>
          <a:noFill/>
        </p:spPr>
        <p:txBody>
          <a:bodyPr wrap="square" rtlCol="0">
            <a:spAutoFit/>
          </a:bodyPr>
          <a:lstStyle/>
          <a:p>
            <a:r>
              <a:rPr lang="en-US" sz="4000" dirty="0">
                <a:solidFill>
                  <a:schemeClr val="tx1">
                    <a:lumMod val="75000"/>
                    <a:lumOff val="25000"/>
                  </a:schemeClr>
                </a:solidFill>
              </a:rPr>
              <a:t>bouts of sleepiness </a:t>
            </a:r>
          </a:p>
        </p:txBody>
      </p:sp>
    </p:spTree>
    <p:extLst>
      <p:ext uri="{BB962C8B-B14F-4D97-AF65-F5344CB8AC3E}">
        <p14:creationId xmlns:p14="http://schemas.microsoft.com/office/powerpoint/2010/main" val="149502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89729A-2502-40E8-9919-D6E53CECF0EB}"/>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713E7FFA-19F3-1E48-A08C-CF26E9276175}"/>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904" r="15005" b="2511"/>
          <a:stretch/>
        </p:blipFill>
        <p:spPr>
          <a:xfrm>
            <a:off x="3054270" y="0"/>
            <a:ext cx="913773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err="1">
                <a:solidFill>
                  <a:schemeClr val="accent1"/>
                </a:solidFill>
              </a:rPr>
              <a:t>Kleine</a:t>
            </a:r>
            <a:r>
              <a:rPr lang="en-US" sz="2000" dirty="0">
                <a:solidFill>
                  <a:schemeClr val="accent1"/>
                </a:solidFill>
              </a:rPr>
              <a:t> Levin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78554" y="627709"/>
            <a:ext cx="4834891" cy="1323439"/>
          </a:xfrm>
          <a:prstGeom prst="rect">
            <a:avLst/>
          </a:prstGeom>
          <a:noFill/>
        </p:spPr>
        <p:txBody>
          <a:bodyPr wrap="square" rtlCol="0">
            <a:spAutoFit/>
          </a:bodyPr>
          <a:lstStyle/>
          <a:p>
            <a:r>
              <a:rPr lang="en-US" sz="4000" dirty="0">
                <a:solidFill>
                  <a:schemeClr val="tx1">
                    <a:lumMod val="75000"/>
                    <a:lumOff val="25000"/>
                  </a:schemeClr>
                </a:solidFill>
              </a:rPr>
              <a:t>bouts of sleepiness </a:t>
            </a:r>
          </a:p>
        </p:txBody>
      </p:sp>
    </p:spTree>
    <p:extLst>
      <p:ext uri="{BB962C8B-B14F-4D97-AF65-F5344CB8AC3E}">
        <p14:creationId xmlns:p14="http://schemas.microsoft.com/office/powerpoint/2010/main" val="342830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2AAB5-58E4-BD40-A41E-8E178BF11D6F}"/>
              </a:ext>
            </a:extLst>
          </p:cNvPr>
          <p:cNvPicPr>
            <a:picLocks noChangeAspect="1"/>
          </p:cNvPicPr>
          <p:nvPr/>
        </p:nvPicPr>
        <p:blipFill rotWithShape="1">
          <a:blip r:embed="rId3">
            <a:extLst>
              <a:ext uri="{28A0092B-C50C-407E-A947-70E740481C1C}">
                <a14:useLocalDpi xmlns:a14="http://schemas.microsoft.com/office/drawing/2010/main" val="0"/>
              </a:ext>
            </a:extLst>
          </a:blip>
          <a:srcRect r="7100" b="4738"/>
          <a:stretch/>
        </p:blipFill>
        <p:spPr>
          <a:xfrm>
            <a:off x="2945869" y="-35816"/>
            <a:ext cx="10084331" cy="6893816"/>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err="1">
                <a:solidFill>
                  <a:schemeClr val="accent1"/>
                </a:solidFill>
              </a:rPr>
              <a:t>Kleine</a:t>
            </a:r>
            <a:r>
              <a:rPr lang="en-US" sz="2000" dirty="0">
                <a:solidFill>
                  <a:schemeClr val="accent1"/>
                </a:solidFill>
              </a:rPr>
              <a:t> Levin Syndrome</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1144096"/>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Usually starts in the teens</a:t>
            </a:r>
          </a:p>
          <a:p>
            <a:pPr>
              <a:lnSpc>
                <a:spcPct val="150000"/>
              </a:lnSpc>
              <a:spcBef>
                <a:spcPts val="1000"/>
              </a:spcBef>
            </a:pPr>
            <a:endParaRPr lang="en-US" sz="1400" dirty="0">
              <a:solidFill>
                <a:prstClr val="black"/>
              </a:solidFill>
            </a:endParaRP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6420713" cy="707886"/>
          </a:xfrm>
          <a:prstGeom prst="rect">
            <a:avLst/>
          </a:prstGeom>
          <a:noFill/>
        </p:spPr>
        <p:txBody>
          <a:bodyPr wrap="square" rtlCol="0">
            <a:spAutoFit/>
          </a:bodyPr>
          <a:lstStyle/>
          <a:p>
            <a:r>
              <a:rPr lang="en-US" sz="4000" dirty="0">
                <a:solidFill>
                  <a:schemeClr val="tx1">
                    <a:lumMod val="75000"/>
                    <a:lumOff val="25000"/>
                  </a:schemeClr>
                </a:solidFill>
              </a:rPr>
              <a:t>bouts of sleepiness</a:t>
            </a:r>
          </a:p>
        </p:txBody>
      </p:sp>
      <p:sp>
        <p:nvSpPr>
          <p:cNvPr id="3" name="Rectangle 2">
            <a:extLst>
              <a:ext uri="{FF2B5EF4-FFF2-40B4-BE49-F238E27FC236}">
                <a16:creationId xmlns:a16="http://schemas.microsoft.com/office/drawing/2014/main" id="{241C0C70-4DE3-4E97-849E-DC3860EA3198}"/>
              </a:ext>
            </a:extLst>
          </p:cNvPr>
          <p:cNvSpPr/>
          <p:nvPr/>
        </p:nvSpPr>
        <p:spPr>
          <a:xfrm>
            <a:off x="4344097" y="3319532"/>
            <a:ext cx="6096000" cy="820930"/>
          </a:xfrm>
          <a:prstGeom prst="rect">
            <a:avLst/>
          </a:prstGeom>
          <a:solidFill>
            <a:schemeClr val="bg1">
              <a:lumMod val="95000"/>
            </a:schemeClr>
          </a:solidFill>
        </p:spPr>
        <p:txBody>
          <a:bodyPr>
            <a:spAutoFit/>
          </a:bodyPr>
          <a:lstStyle/>
          <a:p>
            <a:pPr marL="228600" indent="-228600">
              <a:lnSpc>
                <a:spcPct val="150000"/>
              </a:lnSpc>
              <a:spcBef>
                <a:spcPts val="1000"/>
              </a:spcBef>
              <a:buFont typeface="Arial" panose="020B0604020202020204" pitchFamily="34" charset="0"/>
              <a:buChar char="•"/>
            </a:pPr>
            <a:r>
              <a:rPr lang="en-US" sz="1400" dirty="0">
                <a:solidFill>
                  <a:schemeClr val="accent1"/>
                </a:solidFill>
              </a:rPr>
              <a:t>There is no specific treatment </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Nutrition and exercise </a:t>
            </a:r>
          </a:p>
        </p:txBody>
      </p:sp>
    </p:spTree>
    <p:extLst>
      <p:ext uri="{BB962C8B-B14F-4D97-AF65-F5344CB8AC3E}">
        <p14:creationId xmlns:p14="http://schemas.microsoft.com/office/powerpoint/2010/main" val="646942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343360" y="4680524"/>
            <a:ext cx="541674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IDIOPATHIC HYPERSOMNIA</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1549" y="419804"/>
            <a:ext cx="318228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82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0234B-BA6B-C54F-851F-A9561F1F42CC}"/>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0354" t="5815" r="9822" b="4008"/>
          <a:stretch/>
        </p:blipFill>
        <p:spPr>
          <a:xfrm>
            <a:off x="3086100" y="1"/>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Idiopathic Hypersomnia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493882"/>
            <a:ext cx="4568191" cy="1938992"/>
          </a:xfrm>
          <a:prstGeom prst="rect">
            <a:avLst/>
          </a:prstGeom>
          <a:noFill/>
        </p:spPr>
        <p:txBody>
          <a:bodyPr wrap="square" rtlCol="0">
            <a:spAutoFit/>
          </a:bodyPr>
          <a:lstStyle/>
          <a:p>
            <a:r>
              <a:rPr lang="en-US" sz="4000" dirty="0">
                <a:solidFill>
                  <a:schemeClr val="tx1">
                    <a:lumMod val="75000"/>
                    <a:lumOff val="25000"/>
                  </a:schemeClr>
                </a:solidFill>
              </a:rPr>
              <a:t>excessive daytime sleepiness</a:t>
            </a:r>
          </a:p>
        </p:txBody>
      </p:sp>
    </p:spTree>
    <p:extLst>
      <p:ext uri="{BB962C8B-B14F-4D97-AF65-F5344CB8AC3E}">
        <p14:creationId xmlns:p14="http://schemas.microsoft.com/office/powerpoint/2010/main" val="365263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883880-BC1B-40B5-9BC1-BE2A3BC2133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1AE71570-85ED-0749-914D-55C0862B03D5}"/>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751" r="7195" b="10322"/>
          <a:stretch/>
        </p:blipFill>
        <p:spPr>
          <a:xfrm>
            <a:off x="3100502" y="-1"/>
            <a:ext cx="9091498"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Idiopathic Hypersomnia</a:t>
            </a:r>
          </a:p>
        </p:txBody>
      </p:sp>
      <p:sp>
        <p:nvSpPr>
          <p:cNvPr id="10" name="TextBox 9">
            <a:extLst>
              <a:ext uri="{FF2B5EF4-FFF2-40B4-BE49-F238E27FC236}">
                <a16:creationId xmlns:a16="http://schemas.microsoft.com/office/drawing/2014/main" id="{E9AAF6C0-9991-45CD-B897-231A7FC0BF0E}"/>
              </a:ext>
            </a:extLst>
          </p:cNvPr>
          <p:cNvSpPr txBox="1"/>
          <p:nvPr/>
        </p:nvSpPr>
        <p:spPr>
          <a:xfrm>
            <a:off x="8636909" y="523242"/>
            <a:ext cx="3728773" cy="1938992"/>
          </a:xfrm>
          <a:prstGeom prst="rect">
            <a:avLst/>
          </a:prstGeom>
          <a:noFill/>
        </p:spPr>
        <p:txBody>
          <a:bodyPr wrap="square" rtlCol="0">
            <a:spAutoFit/>
          </a:bodyPr>
          <a:lstStyle/>
          <a:p>
            <a:r>
              <a:rPr lang="en-US" sz="4000" dirty="0">
                <a:solidFill>
                  <a:schemeClr val="tx1">
                    <a:lumMod val="75000"/>
                    <a:lumOff val="25000"/>
                  </a:schemeClr>
                </a:solidFill>
              </a:rPr>
              <a:t>excessive daytime sleepiness</a:t>
            </a:r>
          </a:p>
        </p:txBody>
      </p:sp>
    </p:spTree>
    <p:extLst>
      <p:ext uri="{BB962C8B-B14F-4D97-AF65-F5344CB8AC3E}">
        <p14:creationId xmlns:p14="http://schemas.microsoft.com/office/powerpoint/2010/main" val="563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610911" y="2851919"/>
            <a:ext cx="697017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HYPERSOMN</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A</a:t>
            </a:r>
          </a:p>
        </p:txBody>
      </p:sp>
      <p:pic>
        <p:nvPicPr>
          <p:cNvPr id="3" name="Picture 2">
            <a:extLst>
              <a:ext uri="{FF2B5EF4-FFF2-40B4-BE49-F238E27FC236}">
                <a16:creationId xmlns:a16="http://schemas.microsoft.com/office/drawing/2014/main" id="{2FB51FDE-E7EA-432A-853B-0B2056B6E491}"/>
              </a:ext>
            </a:extLst>
          </p:cNvPr>
          <p:cNvPicPr>
            <a:picLocks noChangeAspect="1"/>
          </p:cNvPicPr>
          <p:nvPr/>
        </p:nvPicPr>
        <p:blipFill>
          <a:blip r:embed="rId2"/>
          <a:stretch>
            <a:fillRect/>
          </a:stretch>
        </p:blipFill>
        <p:spPr>
          <a:xfrm>
            <a:off x="4510087" y="6386513"/>
            <a:ext cx="3171825" cy="471487"/>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784099-4AEB-4C28-8849-AF7C24D80F5E}"/>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6D468827-77D8-004D-B82F-5544F442A749}"/>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2402" b="2965"/>
          <a:stretch/>
        </p:blipFill>
        <p:spPr>
          <a:xfrm flipH="1">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Idiopathic Hypersomnia</a:t>
            </a:r>
          </a:p>
        </p:txBody>
      </p:sp>
      <p:sp>
        <p:nvSpPr>
          <p:cNvPr id="9" name="Rectangle 8">
            <a:extLst>
              <a:ext uri="{FF2B5EF4-FFF2-40B4-BE49-F238E27FC236}">
                <a16:creationId xmlns:a16="http://schemas.microsoft.com/office/drawing/2014/main" id="{3DBA79B7-974F-4FA9-8459-D4B61F58642B}"/>
              </a:ext>
            </a:extLst>
          </p:cNvPr>
          <p:cNvSpPr/>
          <p:nvPr/>
        </p:nvSpPr>
        <p:spPr>
          <a:xfrm>
            <a:off x="3775709" y="2084481"/>
            <a:ext cx="4130041" cy="2221121"/>
          </a:xfrm>
          <a:prstGeom prst="rect">
            <a:avLst/>
          </a:prstGeom>
          <a:solidFill>
            <a:schemeClr val="bg1">
              <a:lumMod val="95000"/>
            </a:schemeClr>
          </a:solidFill>
        </p:spPr>
        <p:txBody>
          <a:bodyPr wrap="square">
            <a:spAutoFit/>
          </a:bodyPr>
          <a:lstStyle/>
          <a:p>
            <a:pPr>
              <a:lnSpc>
                <a:spcPct val="150000"/>
              </a:lnSpc>
              <a:spcBef>
                <a:spcPts val="1000"/>
              </a:spcBef>
            </a:pPr>
            <a:r>
              <a:rPr lang="en-US" sz="1400" dirty="0">
                <a:solidFill>
                  <a:schemeClr val="accent1"/>
                </a:solidFill>
              </a:rPr>
              <a:t>Treatment</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Medication generally does not help</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Sleep hygiene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Exercise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Nutrition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7515914" cy="707886"/>
          </a:xfrm>
          <a:prstGeom prst="rect">
            <a:avLst/>
          </a:prstGeom>
          <a:noFill/>
        </p:spPr>
        <p:txBody>
          <a:bodyPr wrap="square" rtlCol="0">
            <a:spAutoFit/>
          </a:bodyPr>
          <a:lstStyle/>
          <a:p>
            <a:r>
              <a:rPr lang="en-US" sz="4000" dirty="0">
                <a:solidFill>
                  <a:schemeClr val="tx1">
                    <a:lumMod val="75000"/>
                    <a:lumOff val="25000"/>
                  </a:schemeClr>
                </a:solidFill>
              </a:rPr>
              <a:t>sleep hygiene</a:t>
            </a:r>
          </a:p>
        </p:txBody>
      </p:sp>
    </p:spTree>
    <p:extLst>
      <p:ext uri="{BB962C8B-B14F-4D97-AF65-F5344CB8AC3E}">
        <p14:creationId xmlns:p14="http://schemas.microsoft.com/office/powerpoint/2010/main" val="52724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795871" y="4680524"/>
            <a:ext cx="6511719"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INSUFFICIENT SLEEP SYNDROME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1549" y="419804"/>
            <a:ext cx="318228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2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D30424-DEA5-4453-A906-F3B669819D27}"/>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EA7B21CC-04AB-BC43-BE8E-BD58AD61E758}"/>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865" r="16834" b="4425"/>
          <a:stretch/>
        </p:blipFill>
        <p:spPr>
          <a:xfrm>
            <a:off x="3062401" y="-1"/>
            <a:ext cx="9129599"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Insufficient Sleep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7200900" y="4548566"/>
            <a:ext cx="4704272" cy="1990346"/>
          </a:xfrm>
          <a:prstGeom prst="rect">
            <a:avLst/>
          </a:prstGeom>
          <a:noFill/>
        </p:spPr>
        <p:txBody>
          <a:bodyPr wrap="square" rtlCol="0">
            <a:spAutoFit/>
          </a:bodyPr>
          <a:lstStyle/>
          <a:p>
            <a:r>
              <a:rPr lang="en-US" sz="4000" dirty="0">
                <a:solidFill>
                  <a:schemeClr val="tx1">
                    <a:lumMod val="75000"/>
                    <a:lumOff val="25000"/>
                  </a:schemeClr>
                </a:solidFill>
              </a:rPr>
              <a:t>time needed for sleep depends on the individual </a:t>
            </a:r>
          </a:p>
        </p:txBody>
      </p:sp>
    </p:spTree>
    <p:extLst>
      <p:ext uri="{BB962C8B-B14F-4D97-AF65-F5344CB8AC3E}">
        <p14:creationId xmlns:p14="http://schemas.microsoft.com/office/powerpoint/2010/main" val="29926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277C-3C64-49A6-85F4-A6FA6ABEB873}"/>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DBF4CE6A-4A83-6046-8235-26482912FB1C}"/>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1" t="1428" r="38653" b="28208"/>
          <a:stretch/>
        </p:blipFill>
        <p:spPr>
          <a:xfrm>
            <a:off x="3096038" y="-10901"/>
            <a:ext cx="9095962" cy="69554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Insufficient Sleep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7024563" cy="1323439"/>
          </a:xfrm>
          <a:prstGeom prst="rect">
            <a:avLst/>
          </a:prstGeom>
          <a:noFill/>
        </p:spPr>
        <p:txBody>
          <a:bodyPr wrap="square" rtlCol="0">
            <a:spAutoFit/>
          </a:bodyPr>
          <a:lstStyle/>
          <a:p>
            <a:r>
              <a:rPr lang="en-US" sz="4000" dirty="0">
                <a:solidFill>
                  <a:schemeClr val="tx1">
                    <a:lumMod val="75000"/>
                    <a:lumOff val="25000"/>
                  </a:schemeClr>
                </a:solidFill>
              </a:rPr>
              <a:t>time needed for sleep depends on the individual </a:t>
            </a:r>
          </a:p>
        </p:txBody>
      </p:sp>
    </p:spTree>
    <p:extLst>
      <p:ext uri="{BB962C8B-B14F-4D97-AF65-F5344CB8AC3E}">
        <p14:creationId xmlns:p14="http://schemas.microsoft.com/office/powerpoint/2010/main" val="3830116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A73E0F-6F2F-3849-9841-93133382A30E}"/>
              </a:ext>
            </a:extLst>
          </p:cNvPr>
          <p:cNvPicPr>
            <a:picLocks noChangeAspect="1"/>
          </p:cNvPicPr>
          <p:nvPr/>
        </p:nvPicPr>
        <p:blipFill rotWithShape="1">
          <a:blip r:embed="rId3">
            <a:extLst>
              <a:ext uri="{28A0092B-C50C-407E-A947-70E740481C1C}">
                <a14:useLocalDpi xmlns:a14="http://schemas.microsoft.com/office/drawing/2010/main" val="0"/>
              </a:ext>
            </a:extLst>
          </a:blip>
          <a:srcRect r="11202"/>
          <a:stretch/>
        </p:blipFill>
        <p:spPr>
          <a:xfrm>
            <a:off x="3057346" y="0"/>
            <a:ext cx="913465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Insufficient Sleep Syndrome</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2436757"/>
          </a:xfrm>
          <a:prstGeom prst="rect">
            <a:avLst/>
          </a:prstGeom>
        </p:spPr>
        <p:txBody>
          <a:bodyPr wrap="square">
            <a:spAutoFit/>
          </a:bodyPr>
          <a:lstStyle/>
          <a:p>
            <a:pPr>
              <a:lnSpc>
                <a:spcPct val="150000"/>
              </a:lnSpc>
              <a:spcBef>
                <a:spcPts val="1000"/>
              </a:spcBef>
            </a:pPr>
            <a:r>
              <a:rPr lang="en-US" sz="1400" dirty="0">
                <a:solidFill>
                  <a:prstClr val="black"/>
                </a:solidFill>
              </a:rPr>
              <a:t>Risk Factors</a:t>
            </a:r>
          </a:p>
          <a:p>
            <a:pPr>
              <a:lnSpc>
                <a:spcPct val="150000"/>
              </a:lnSpc>
              <a:spcBef>
                <a:spcPts val="1000"/>
              </a:spcBef>
            </a:pPr>
            <a:r>
              <a:rPr lang="en-US" sz="1400" dirty="0">
                <a:solidFill>
                  <a:prstClr val="black"/>
                </a:solidFill>
              </a:rPr>
              <a:t>It affects about two percent of people who go to a sleep center for help. It tends to begin in adults who are in their mid-to-late 30s. It often goes undetected until they reach their 40s. It affects a slightly greater number of men than women. It can be caused by a day-shift work schedule. This requires you to be at work at an early hour. Other time demands may then keep you from getting to bed early enough. This reduces your total sleep time. People with this disorder often ignore the obvious cause.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801658"/>
            <a:ext cx="7024563" cy="1323439"/>
          </a:xfrm>
          <a:prstGeom prst="rect">
            <a:avLst/>
          </a:prstGeom>
          <a:noFill/>
        </p:spPr>
        <p:txBody>
          <a:bodyPr wrap="square" rtlCol="0">
            <a:spAutoFit/>
          </a:bodyPr>
          <a:lstStyle/>
          <a:p>
            <a:r>
              <a:rPr lang="en-US" sz="4000" dirty="0">
                <a:solidFill>
                  <a:schemeClr val="tx1">
                    <a:lumMod val="75000"/>
                    <a:lumOff val="25000"/>
                  </a:schemeClr>
                </a:solidFill>
              </a:rPr>
              <a:t>time needed for sleep depends on the individual </a:t>
            </a:r>
          </a:p>
        </p:txBody>
      </p:sp>
    </p:spTree>
    <p:extLst>
      <p:ext uri="{BB962C8B-B14F-4D97-AF65-F5344CB8AC3E}">
        <p14:creationId xmlns:p14="http://schemas.microsoft.com/office/powerpoint/2010/main" val="98681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D9FEEE-0FA8-4733-8AE0-B252BC19256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7D002D97-5DF9-4845-A680-2C265F0ABF91}"/>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2729" r="56846" b="32210"/>
          <a:stretch/>
        </p:blipFill>
        <p:spPr>
          <a:xfrm>
            <a:off x="3088193" y="-1"/>
            <a:ext cx="9103807" cy="6893507"/>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Insufficient Sleep Syndrome</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2544286"/>
          </a:xfrm>
          <a:prstGeom prst="rect">
            <a:avLst/>
          </a:prstGeom>
        </p:spPr>
        <p:txBody>
          <a:bodyPr wrap="square">
            <a:spAutoFit/>
          </a:bodyPr>
          <a:lstStyle/>
          <a:p>
            <a:pPr>
              <a:lnSpc>
                <a:spcPct val="150000"/>
              </a:lnSpc>
              <a:spcBef>
                <a:spcPts val="1000"/>
              </a:spcBef>
            </a:pPr>
            <a:r>
              <a:rPr lang="en-US" sz="1400" dirty="0">
                <a:solidFill>
                  <a:prstClr val="black"/>
                </a:solidFill>
              </a:rPr>
              <a:t>Insufficient Sleep Syndrome</a:t>
            </a:r>
          </a:p>
          <a:p>
            <a:pPr marL="228600" indent="-228600">
              <a:lnSpc>
                <a:spcPct val="150000"/>
              </a:lnSpc>
              <a:spcBef>
                <a:spcPts val="1000"/>
              </a:spcBef>
              <a:buFont typeface="Arial" panose="020B0604020202020204" pitchFamily="34" charset="0"/>
              <a:buChar char="•"/>
            </a:pPr>
            <a:r>
              <a:rPr lang="en-US" sz="1400" dirty="0">
                <a:solidFill>
                  <a:prstClr val="black"/>
                </a:solidFill>
              </a:rPr>
              <a:t>For a medical diagnosis the symptoms must exist for at least 3 months</a:t>
            </a:r>
          </a:p>
          <a:p>
            <a:pPr marL="228600" indent="-228600">
              <a:lnSpc>
                <a:spcPct val="150000"/>
              </a:lnSpc>
              <a:spcBef>
                <a:spcPts val="1000"/>
              </a:spcBef>
              <a:buFont typeface="Arial" panose="020B0604020202020204" pitchFamily="34" charset="0"/>
              <a:buChar char="•"/>
            </a:pPr>
            <a:r>
              <a:rPr lang="en-US" sz="1400" dirty="0">
                <a:solidFill>
                  <a:prstClr val="black"/>
                </a:solidFill>
              </a:rPr>
              <a:t>The amount of time needed for sleep depends on the individual </a:t>
            </a:r>
            <a:br>
              <a:rPr lang="en-US" sz="1400" dirty="0">
                <a:solidFill>
                  <a:prstClr val="black"/>
                </a:solidFill>
              </a:rPr>
            </a:br>
            <a:r>
              <a:rPr lang="en-US" sz="1400" dirty="0">
                <a:solidFill>
                  <a:prstClr val="black"/>
                </a:solidFill>
              </a:rPr>
              <a:t>(averages do not mean that an individual does not need more time)</a:t>
            </a:r>
          </a:p>
          <a:p>
            <a:pPr marL="685800" lvl="1" indent="-228600">
              <a:lnSpc>
                <a:spcPct val="150000"/>
              </a:lnSpc>
              <a:spcBef>
                <a:spcPts val="1000"/>
              </a:spcBef>
              <a:buFont typeface="Arial" panose="020B0604020202020204" pitchFamily="34" charset="0"/>
              <a:buChar char="•"/>
            </a:pPr>
            <a:r>
              <a:rPr lang="en-US" sz="1400" dirty="0">
                <a:solidFill>
                  <a:prstClr val="black"/>
                </a:solidFill>
              </a:rPr>
              <a:t>Most adults need 7-8 hours </a:t>
            </a:r>
          </a:p>
          <a:p>
            <a:pPr marL="685800" lvl="1" indent="-228600">
              <a:lnSpc>
                <a:spcPct val="150000"/>
              </a:lnSpc>
              <a:spcBef>
                <a:spcPts val="1000"/>
              </a:spcBef>
              <a:buFont typeface="Arial" panose="020B0604020202020204" pitchFamily="34" charset="0"/>
              <a:buChar char="•"/>
            </a:pPr>
            <a:r>
              <a:rPr lang="en-US" sz="1400" dirty="0">
                <a:solidFill>
                  <a:prstClr val="black"/>
                </a:solidFill>
              </a:rPr>
              <a:t>Teens need 9-10 hours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942930"/>
            <a:ext cx="7024563" cy="1323439"/>
          </a:xfrm>
          <a:prstGeom prst="rect">
            <a:avLst/>
          </a:prstGeom>
          <a:noFill/>
        </p:spPr>
        <p:txBody>
          <a:bodyPr wrap="square" rtlCol="0">
            <a:spAutoFit/>
          </a:bodyPr>
          <a:lstStyle/>
          <a:p>
            <a:r>
              <a:rPr lang="en-US" sz="4000" dirty="0">
                <a:solidFill>
                  <a:schemeClr val="tx1">
                    <a:lumMod val="75000"/>
                    <a:lumOff val="25000"/>
                  </a:schemeClr>
                </a:solidFill>
              </a:rPr>
              <a:t>time needed for sleep depends on the individual </a:t>
            </a:r>
          </a:p>
        </p:txBody>
      </p:sp>
    </p:spTree>
    <p:extLst>
      <p:ext uri="{BB962C8B-B14F-4D97-AF65-F5344CB8AC3E}">
        <p14:creationId xmlns:p14="http://schemas.microsoft.com/office/powerpoint/2010/main" val="318377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99A1C5-1202-48E8-9301-C3127BF84260}"/>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7AFEE558-3B81-264B-901D-D75DA7FA8D4E}"/>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2036"/>
          <a:stretch/>
        </p:blipFill>
        <p:spPr>
          <a:xfrm>
            <a:off x="3085339" y="0"/>
            <a:ext cx="910666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Insufficient Sleep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7898531" y="4228977"/>
            <a:ext cx="4566186" cy="1323439"/>
          </a:xfrm>
          <a:prstGeom prst="rect">
            <a:avLst/>
          </a:prstGeom>
          <a:noFill/>
        </p:spPr>
        <p:txBody>
          <a:bodyPr wrap="square" rtlCol="0">
            <a:spAutoFit/>
          </a:bodyPr>
          <a:lstStyle/>
          <a:p>
            <a:r>
              <a:rPr lang="en-US" sz="4000" dirty="0">
                <a:solidFill>
                  <a:schemeClr val="tx1">
                    <a:lumMod val="75000"/>
                    <a:lumOff val="25000"/>
                  </a:schemeClr>
                </a:solidFill>
              </a:rPr>
              <a:t>planning for enough sleep</a:t>
            </a:r>
          </a:p>
        </p:txBody>
      </p:sp>
    </p:spTree>
    <p:extLst>
      <p:ext uri="{BB962C8B-B14F-4D97-AF65-F5344CB8AC3E}">
        <p14:creationId xmlns:p14="http://schemas.microsoft.com/office/powerpoint/2010/main" val="452689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FE8B6507-6B92-4726-B0DD-E0A35582984E}"/>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2857D876-770C-4A34-9492-255D9277F368}"/>
              </a:ext>
            </a:extLst>
          </p:cNvPr>
          <p:cNvPicPr>
            <a:picLocks noChangeAspect="1"/>
          </p:cNvPicPr>
          <p:nvPr/>
        </p:nvPicPr>
        <p:blipFill>
          <a:blip r:embed="rId2"/>
          <a:stretch>
            <a:fillRect/>
          </a:stretch>
        </p:blipFill>
        <p:spPr>
          <a:xfrm>
            <a:off x="4510087" y="6278137"/>
            <a:ext cx="3171825" cy="443609"/>
          </a:xfrm>
          <a:prstGeom prst="rect">
            <a:avLst/>
          </a:prstGeom>
        </p:spPr>
      </p:pic>
    </p:spTree>
    <p:extLst>
      <p:ext uri="{BB962C8B-B14F-4D97-AF65-F5344CB8AC3E}">
        <p14:creationId xmlns:p14="http://schemas.microsoft.com/office/powerpoint/2010/main" val="122642229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3030008244"/>
              </p:ext>
            </p:extLst>
          </p:nvPr>
        </p:nvGraphicFramePr>
        <p:xfrm>
          <a:off x="4064000" y="2657467"/>
          <a:ext cx="4892275" cy="2229104"/>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What is Hypersomnia</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Disorders</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Narcolepsy</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11</a:t>
                      </a:r>
                    </a:p>
                  </a:txBody>
                  <a:tcPr/>
                </a:tc>
                <a:tc>
                  <a:txBody>
                    <a:bodyPr/>
                    <a:lstStyle/>
                    <a:p>
                      <a:r>
                        <a:rPr lang="en-US" sz="1400" dirty="0" err="1"/>
                        <a:t>Kleine</a:t>
                      </a:r>
                      <a:r>
                        <a:rPr lang="en-US" sz="1400" dirty="0"/>
                        <a:t> Levin Syndrome</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Idiopathic Hypersomnia</a:t>
                      </a:r>
                    </a:p>
                  </a:txBody>
                  <a:tcPr anchor="ctr"/>
                </a:tc>
                <a:extLst>
                  <a:ext uri="{0D108BD9-81ED-4DB2-BD59-A6C34878D82A}">
                    <a16:rowId xmlns:a16="http://schemas.microsoft.com/office/drawing/2014/main" val="2590519340"/>
                  </a:ext>
                </a:extLst>
              </a:tr>
              <a:tr h="374904">
                <a:tc>
                  <a:txBody>
                    <a:bodyPr/>
                    <a:lstStyle/>
                    <a:p>
                      <a:r>
                        <a:rPr lang="en-US" dirty="0">
                          <a:solidFill>
                            <a:schemeClr val="tx2">
                              <a:lumMod val="40000"/>
                              <a:lumOff val="60000"/>
                            </a:schemeClr>
                          </a:solidFill>
                          <a:latin typeface="Montserrat" panose="02000505000000020004" pitchFamily="2" charset="0"/>
                        </a:rPr>
                        <a:t>17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Insufficient Sleep Syndrome</a:t>
                      </a:r>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8B67C1CF-75C0-4031-BC6C-89CCB1C7115E}"/>
              </a:ext>
            </a:extLst>
          </p:cNvPr>
          <p:cNvPicPr>
            <a:picLocks noChangeAspect="1"/>
          </p:cNvPicPr>
          <p:nvPr/>
        </p:nvPicPr>
        <p:blipFill>
          <a:blip r:embed="rId2"/>
          <a:stretch>
            <a:fillRect/>
          </a:stretch>
        </p:blipFill>
        <p:spPr>
          <a:xfrm>
            <a:off x="4510087" y="6278137"/>
            <a:ext cx="3171825" cy="4436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663928" y="4680524"/>
            <a:ext cx="477560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WHAT IS HYPERSOMNIA</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3955" y="419804"/>
            <a:ext cx="318709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68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847208-A0EC-4EC5-8A40-A94EF2CAE7D5}"/>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822F6200-4758-2248-BD01-F78573B2DBB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18187" r="5277" b="13286"/>
          <a:stretch/>
        </p:blipFill>
        <p:spPr>
          <a:xfrm>
            <a:off x="3108960" y="-1"/>
            <a:ext cx="9083040"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What Is Hypersomnia</a:t>
            </a:r>
          </a:p>
        </p:txBody>
      </p:sp>
      <p:sp>
        <p:nvSpPr>
          <p:cNvPr id="9" name="Rectangle 8">
            <a:extLst>
              <a:ext uri="{FF2B5EF4-FFF2-40B4-BE49-F238E27FC236}">
                <a16:creationId xmlns:a16="http://schemas.microsoft.com/office/drawing/2014/main" id="{3DBA79B7-974F-4FA9-8459-D4B61F58642B}"/>
              </a:ext>
            </a:extLst>
          </p:cNvPr>
          <p:cNvSpPr/>
          <p:nvPr/>
        </p:nvSpPr>
        <p:spPr>
          <a:xfrm>
            <a:off x="3542447" y="1908045"/>
            <a:ext cx="3689625" cy="2318070"/>
          </a:xfrm>
          <a:prstGeom prst="rect">
            <a:avLst/>
          </a:prstGeom>
        </p:spPr>
        <p:txBody>
          <a:bodyPr wrap="square">
            <a:spAutoFit/>
          </a:bodyPr>
          <a:lstStyle/>
          <a:p>
            <a:pPr>
              <a:lnSpc>
                <a:spcPct val="150000"/>
              </a:lnSpc>
              <a:spcBef>
                <a:spcPts val="1000"/>
              </a:spcBef>
            </a:pPr>
            <a:r>
              <a:rPr lang="en-US" sz="1400" dirty="0">
                <a:solidFill>
                  <a:prstClr val="black"/>
                </a:solidFill>
              </a:rPr>
              <a:t>Hypersomnia, or excessive tiredness during the day is also called EDS (Excessive Daytime Sleepiness). These are unprovoked sleep attacks.  Hypersomnia shouldn’t be confused with fatigue which is being tired.</a:t>
            </a: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542447" y="544913"/>
            <a:ext cx="3838749" cy="1348574"/>
          </a:xfrm>
          <a:prstGeom prst="rect">
            <a:avLst/>
          </a:prstGeom>
          <a:noFill/>
        </p:spPr>
        <p:txBody>
          <a:bodyPr wrap="square" rtlCol="0">
            <a:spAutoFit/>
          </a:bodyPr>
          <a:lstStyle/>
          <a:p>
            <a:r>
              <a:rPr lang="en-US" sz="4000" dirty="0">
                <a:solidFill>
                  <a:schemeClr val="tx1">
                    <a:lumMod val="75000"/>
                    <a:lumOff val="25000"/>
                  </a:schemeClr>
                </a:solidFill>
              </a:rPr>
              <a:t>unprovoked sleep attacks</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841301" y="4680524"/>
            <a:ext cx="2420856"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DISORDERS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1549" y="419804"/>
            <a:ext cx="318228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8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C41E3-4021-434D-9A4B-C50E80136C19}"/>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4D6FEEA6-6441-ED40-B482-631C0FCC724E}"/>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2866" r="20877" b="800"/>
          <a:stretch/>
        </p:blipFill>
        <p:spPr>
          <a:xfrm>
            <a:off x="3081115" y="0"/>
            <a:ext cx="911088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Disorders</a:t>
            </a:r>
          </a:p>
        </p:txBody>
      </p:sp>
      <p:sp>
        <p:nvSpPr>
          <p:cNvPr id="9" name="Rectangle 8">
            <a:extLst>
              <a:ext uri="{FF2B5EF4-FFF2-40B4-BE49-F238E27FC236}">
                <a16:creationId xmlns:a16="http://schemas.microsoft.com/office/drawing/2014/main" id="{3DBA79B7-974F-4FA9-8459-D4B61F58642B}"/>
              </a:ext>
            </a:extLst>
          </p:cNvPr>
          <p:cNvSpPr/>
          <p:nvPr/>
        </p:nvSpPr>
        <p:spPr>
          <a:xfrm>
            <a:off x="8624977" y="3319532"/>
            <a:ext cx="3355339" cy="2200602"/>
          </a:xfrm>
          <a:prstGeom prst="rect">
            <a:avLst/>
          </a:prstGeom>
        </p:spPr>
        <p:txBody>
          <a:bodyPr wrap="square">
            <a:spAutoFit/>
          </a:bodyPr>
          <a:lstStyle/>
          <a:p>
            <a:pPr marL="228600" indent="-228600">
              <a:lnSpc>
                <a:spcPct val="200000"/>
              </a:lnSpc>
              <a:spcBef>
                <a:spcPts val="1000"/>
              </a:spcBef>
              <a:buFont typeface="Arial" panose="020B0604020202020204" pitchFamily="34" charset="0"/>
              <a:buChar char="•"/>
            </a:pPr>
            <a:r>
              <a:rPr lang="en-US" sz="1400" dirty="0">
                <a:solidFill>
                  <a:prstClr val="black"/>
                </a:solidFill>
              </a:rPr>
              <a:t>Narcolepsy type 1 and 2</a:t>
            </a:r>
          </a:p>
          <a:p>
            <a:pPr marL="228600" indent="-228600">
              <a:lnSpc>
                <a:spcPct val="200000"/>
              </a:lnSpc>
              <a:spcBef>
                <a:spcPts val="1000"/>
              </a:spcBef>
              <a:buFont typeface="Arial" panose="020B0604020202020204" pitchFamily="34" charset="0"/>
              <a:buChar char="•"/>
            </a:pPr>
            <a:r>
              <a:rPr lang="en-US" sz="1400" dirty="0" err="1">
                <a:solidFill>
                  <a:prstClr val="black"/>
                </a:solidFill>
              </a:rPr>
              <a:t>Kleine</a:t>
            </a:r>
            <a:r>
              <a:rPr lang="en-US" sz="1400" dirty="0">
                <a:solidFill>
                  <a:prstClr val="black"/>
                </a:solidFill>
              </a:rPr>
              <a:t> Levin Syndrome</a:t>
            </a:r>
          </a:p>
          <a:p>
            <a:pPr marL="228600" indent="-228600">
              <a:lnSpc>
                <a:spcPct val="200000"/>
              </a:lnSpc>
              <a:spcBef>
                <a:spcPts val="1000"/>
              </a:spcBef>
              <a:buFont typeface="Arial" panose="020B0604020202020204" pitchFamily="34" charset="0"/>
              <a:buChar char="•"/>
            </a:pPr>
            <a:r>
              <a:rPr lang="en-US" sz="1400" dirty="0">
                <a:solidFill>
                  <a:prstClr val="black"/>
                </a:solidFill>
              </a:rPr>
              <a:t>Idiopathic hypersomnia</a:t>
            </a:r>
          </a:p>
          <a:p>
            <a:pPr marL="228600" indent="-228600">
              <a:lnSpc>
                <a:spcPct val="200000"/>
              </a:lnSpc>
              <a:spcBef>
                <a:spcPts val="1000"/>
              </a:spcBef>
              <a:buFont typeface="Arial" panose="020B0604020202020204" pitchFamily="34" charset="0"/>
              <a:buChar char="•"/>
            </a:pPr>
            <a:r>
              <a:rPr lang="en-US" sz="1400" dirty="0">
                <a:solidFill>
                  <a:prstClr val="black"/>
                </a:solidFill>
              </a:rPr>
              <a:t>Insufficient sleep syndrome</a:t>
            </a:r>
          </a:p>
        </p:txBody>
      </p:sp>
      <p:sp>
        <p:nvSpPr>
          <p:cNvPr id="10" name="TextBox 9">
            <a:extLst>
              <a:ext uri="{FF2B5EF4-FFF2-40B4-BE49-F238E27FC236}">
                <a16:creationId xmlns:a16="http://schemas.microsoft.com/office/drawing/2014/main" id="{E9AAF6C0-9991-45CD-B897-231A7FC0BF0E}"/>
              </a:ext>
            </a:extLst>
          </p:cNvPr>
          <p:cNvSpPr txBox="1"/>
          <p:nvPr/>
        </p:nvSpPr>
        <p:spPr>
          <a:xfrm>
            <a:off x="8624978" y="1996093"/>
            <a:ext cx="3567022" cy="1323439"/>
          </a:xfrm>
          <a:prstGeom prst="rect">
            <a:avLst/>
          </a:prstGeom>
          <a:noFill/>
        </p:spPr>
        <p:txBody>
          <a:bodyPr wrap="square" rtlCol="0">
            <a:spAutoFit/>
          </a:bodyPr>
          <a:lstStyle/>
          <a:p>
            <a:r>
              <a:rPr lang="en-US" sz="4000" dirty="0">
                <a:solidFill>
                  <a:schemeClr val="tx1">
                    <a:lumMod val="85000"/>
                    <a:lumOff val="15000"/>
                  </a:schemeClr>
                </a:solidFill>
              </a:rPr>
              <a:t>hypersomnia disorders</a:t>
            </a:r>
          </a:p>
        </p:txBody>
      </p:sp>
    </p:spTree>
    <p:extLst>
      <p:ext uri="{BB962C8B-B14F-4D97-AF65-F5344CB8AC3E}">
        <p14:creationId xmlns:p14="http://schemas.microsoft.com/office/powerpoint/2010/main" val="139479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692543" y="4680524"/>
            <a:ext cx="271837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NARCOLEPSY</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1549" y="419804"/>
            <a:ext cx="3182281"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C</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00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84F5DD-2E6B-4147-B31E-98B243BD95EB}"/>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5" name="Picture 4">
            <a:extLst>
              <a:ext uri="{FF2B5EF4-FFF2-40B4-BE49-F238E27FC236}">
                <a16:creationId xmlns:a16="http://schemas.microsoft.com/office/drawing/2014/main" id="{55CA1A33-192E-BF4A-8C97-9D825D2BBDD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8933" r="29218" b="1194"/>
          <a:stretch/>
        </p:blipFill>
        <p:spPr>
          <a:xfrm>
            <a:off x="3075768" y="1"/>
            <a:ext cx="911623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Narcolepsy</a:t>
            </a:r>
          </a:p>
        </p:txBody>
      </p:sp>
      <p:sp>
        <p:nvSpPr>
          <p:cNvPr id="10" name="TextBox 9">
            <a:extLst>
              <a:ext uri="{FF2B5EF4-FFF2-40B4-BE49-F238E27FC236}">
                <a16:creationId xmlns:a16="http://schemas.microsoft.com/office/drawing/2014/main" id="{E9AAF6C0-9991-45CD-B897-231A7FC0BF0E}"/>
              </a:ext>
            </a:extLst>
          </p:cNvPr>
          <p:cNvSpPr txBox="1"/>
          <p:nvPr/>
        </p:nvSpPr>
        <p:spPr>
          <a:xfrm>
            <a:off x="4911637" y="2824233"/>
            <a:ext cx="5444493" cy="707886"/>
          </a:xfrm>
          <a:prstGeom prst="rect">
            <a:avLst/>
          </a:prstGeom>
          <a:noFill/>
        </p:spPr>
        <p:txBody>
          <a:bodyPr wrap="square" rtlCol="0">
            <a:spAutoFit/>
          </a:bodyPr>
          <a:lstStyle/>
          <a:p>
            <a:r>
              <a:rPr lang="en-US" sz="4000" dirty="0">
                <a:solidFill>
                  <a:schemeClr val="tx1">
                    <a:lumMod val="85000"/>
                    <a:lumOff val="15000"/>
                  </a:schemeClr>
                </a:solidFill>
              </a:rPr>
              <a:t>excessive sleepiness</a:t>
            </a:r>
          </a:p>
        </p:txBody>
      </p:sp>
    </p:spTree>
    <p:extLst>
      <p:ext uri="{BB962C8B-B14F-4D97-AF65-F5344CB8AC3E}">
        <p14:creationId xmlns:p14="http://schemas.microsoft.com/office/powerpoint/2010/main" val="4151987364"/>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3087</TotalTime>
  <Words>1540</Words>
  <Application>Microsoft Office PowerPoint</Application>
  <PresentationFormat>Widescreen</PresentationFormat>
  <Paragraphs>230</Paragraphs>
  <Slides>27</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56</cp:revision>
  <dcterms:created xsi:type="dcterms:W3CDTF">2018-12-18T21:25:07Z</dcterms:created>
  <dcterms:modified xsi:type="dcterms:W3CDTF">2025-03-12T17:28:03Z</dcterms:modified>
</cp:coreProperties>
</file>