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33"/>
  </p:notesMasterIdLst>
  <p:sldIdLst>
    <p:sldId id="295" r:id="rId4"/>
    <p:sldId id="831" r:id="rId5"/>
    <p:sldId id="884" r:id="rId6"/>
    <p:sldId id="927" r:id="rId7"/>
    <p:sldId id="307" r:id="rId8"/>
    <p:sldId id="909" r:id="rId9"/>
    <p:sldId id="910" r:id="rId10"/>
    <p:sldId id="911" r:id="rId11"/>
    <p:sldId id="912" r:id="rId12"/>
    <p:sldId id="913" r:id="rId13"/>
    <p:sldId id="914" r:id="rId14"/>
    <p:sldId id="928" r:id="rId15"/>
    <p:sldId id="915" r:id="rId16"/>
    <p:sldId id="933" r:id="rId17"/>
    <p:sldId id="932" r:id="rId18"/>
    <p:sldId id="931" r:id="rId19"/>
    <p:sldId id="916" r:id="rId20"/>
    <p:sldId id="917" r:id="rId21"/>
    <p:sldId id="925" r:id="rId22"/>
    <p:sldId id="929" r:id="rId23"/>
    <p:sldId id="918" r:id="rId24"/>
    <p:sldId id="919" r:id="rId25"/>
    <p:sldId id="920" r:id="rId26"/>
    <p:sldId id="921" r:id="rId27"/>
    <p:sldId id="922" r:id="rId28"/>
    <p:sldId id="923" r:id="rId29"/>
    <p:sldId id="930" r:id="rId30"/>
    <p:sldId id="924" r:id="rId31"/>
    <p:sldId id="9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B8BA5-AE89-43C4-88CD-A539A924F35F}" v="15" dt="2019-05-01T19:42:19.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665" autoAdjust="0"/>
  </p:normalViewPr>
  <p:slideViewPr>
    <p:cSldViewPr snapToGrid="0">
      <p:cViewPr varScale="1">
        <p:scale>
          <a:sx n="62" d="100"/>
          <a:sy n="62" d="100"/>
        </p:scale>
        <p:origin x="716" y="300"/>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911B8BA5-AE89-43C4-88CD-A539A924F35F}"/>
    <pc:docChg chg="custSel modSld modMainMaster">
      <pc:chgData name="Ashlie Sykora-Pappas" userId="ee8837ecd722293f" providerId="LiveId" clId="{911B8BA5-AE89-43C4-88CD-A539A924F35F}" dt="2019-04-30T03:52:28.176" v="12"/>
      <pc:docMkLst>
        <pc:docMk/>
      </pc:docMkLst>
      <pc:sldChg chg="delSp">
        <pc:chgData name="Ashlie Sykora-Pappas" userId="ee8837ecd722293f" providerId="LiveId" clId="{911B8BA5-AE89-43C4-88CD-A539A924F35F}" dt="2019-04-30T03:51:21.990" v="10" actId="478"/>
        <pc:sldMkLst>
          <pc:docMk/>
          <pc:sldMk cId="1369388103" sldId="295"/>
        </pc:sldMkLst>
        <pc:spChg chg="del">
          <ac:chgData name="Ashlie Sykora-Pappas" userId="ee8837ecd722293f" providerId="LiveId" clId="{911B8BA5-AE89-43C4-88CD-A539A924F35F}" dt="2019-04-30T03:51:21.990" v="10" actId="478"/>
          <ac:spMkLst>
            <pc:docMk/>
            <pc:sldMk cId="1369388103" sldId="295"/>
            <ac:spMk id="2" creationId="{846B4434-4951-4F95-BD34-D9E874B4DD79}"/>
          </ac:spMkLst>
        </pc:spChg>
      </pc:sldChg>
      <pc:sldChg chg="delSp">
        <pc:chgData name="Ashlie Sykora-Pappas" userId="ee8837ecd722293f" providerId="LiveId" clId="{911B8BA5-AE89-43C4-88CD-A539A924F35F}" dt="2019-04-30T03:51:37.895" v="11" actId="478"/>
        <pc:sldMkLst>
          <pc:docMk/>
          <pc:sldMk cId="1735541097" sldId="927"/>
        </pc:sldMkLst>
        <pc:spChg chg="del">
          <ac:chgData name="Ashlie Sykora-Pappas" userId="ee8837ecd722293f" providerId="LiveId" clId="{911B8BA5-AE89-43C4-88CD-A539A924F35F}" dt="2019-04-30T03:51:37.895" v="11" actId="478"/>
          <ac:spMkLst>
            <pc:docMk/>
            <pc:sldMk cId="1735541097" sldId="927"/>
            <ac:spMk id="10" creationId="{8742A9A2-621B-AF43-9607-CA881F9DA3AA}"/>
          </ac:spMkLst>
        </pc:spChg>
      </pc:sldChg>
      <pc:sldChg chg="addSp">
        <pc:chgData name="Ashlie Sykora-Pappas" userId="ee8837ecd722293f" providerId="LiveId" clId="{911B8BA5-AE89-43C4-88CD-A539A924F35F}" dt="2019-04-30T03:52:28.176" v="12"/>
        <pc:sldMkLst>
          <pc:docMk/>
          <pc:sldMk cId="1859269413" sldId="931"/>
        </pc:sldMkLst>
        <pc:spChg chg="add">
          <ac:chgData name="Ashlie Sykora-Pappas" userId="ee8837ecd722293f" providerId="LiveId" clId="{911B8BA5-AE89-43C4-88CD-A539A924F35F}" dt="2019-04-30T03:52:28.176" v="12"/>
          <ac:spMkLst>
            <pc:docMk/>
            <pc:sldMk cId="1859269413" sldId="931"/>
            <ac:spMk id="7" creationId="{C2B7C5D4-C3CC-4C27-ABFD-67F6D81DA541}"/>
          </ac:spMkLst>
        </pc:spChg>
      </pc:sldChg>
      <pc:sldMasterChg chg="modSldLayout">
        <pc:chgData name="Ashlie Sykora-Pappas" userId="ee8837ecd722293f" providerId="LiveId" clId="{911B8BA5-AE89-43C4-88CD-A539A924F35F}" dt="2019-04-30T03:51:10.300" v="9" actId="255"/>
        <pc:sldMasterMkLst>
          <pc:docMk/>
          <pc:sldMasterMk cId="1072457485" sldId="2147483704"/>
        </pc:sldMasterMkLst>
        <pc:sldLayoutChg chg="modSp">
          <pc:chgData name="Ashlie Sykora-Pappas" userId="ee8837ecd722293f" providerId="LiveId" clId="{911B8BA5-AE89-43C4-88CD-A539A924F35F}" dt="2019-04-30T03:50:19.162" v="0" actId="255"/>
          <pc:sldLayoutMkLst>
            <pc:docMk/>
            <pc:sldMasterMk cId="1072457485" sldId="2147483704"/>
            <pc:sldLayoutMk cId="2097930976" sldId="2147483706"/>
          </pc:sldLayoutMkLst>
          <pc:spChg chg="mod">
            <ac:chgData name="Ashlie Sykora-Pappas" userId="ee8837ecd722293f" providerId="LiveId" clId="{911B8BA5-AE89-43C4-88CD-A539A924F35F}" dt="2019-04-30T03:50:19.162" v="0"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911B8BA5-AE89-43C4-88CD-A539A924F35F}" dt="2019-04-30T03:50:27.919" v="2" actId="255"/>
          <pc:sldLayoutMkLst>
            <pc:docMk/>
            <pc:sldMasterMk cId="1072457485" sldId="2147483704"/>
            <pc:sldLayoutMk cId="3675608858" sldId="2147483707"/>
          </pc:sldLayoutMkLst>
          <pc:spChg chg="del">
            <ac:chgData name="Ashlie Sykora-Pappas" userId="ee8837ecd722293f" providerId="LiveId" clId="{911B8BA5-AE89-43C4-88CD-A539A924F35F}" dt="2019-04-30T03:50:23.638" v="1"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911B8BA5-AE89-43C4-88CD-A539A924F35F}" dt="2019-04-30T03:50:27.919" v="2"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911B8BA5-AE89-43C4-88CD-A539A924F35F}" dt="2019-04-30T03:50:34.118" v="3" actId="255"/>
          <pc:sldLayoutMkLst>
            <pc:docMk/>
            <pc:sldMasterMk cId="1072457485" sldId="2147483704"/>
            <pc:sldLayoutMk cId="2874363295" sldId="2147483709"/>
          </pc:sldLayoutMkLst>
          <pc:spChg chg="mod">
            <ac:chgData name="Ashlie Sykora-Pappas" userId="ee8837ecd722293f" providerId="LiveId" clId="{911B8BA5-AE89-43C4-88CD-A539A924F35F}" dt="2019-04-30T03:50:34.118" v="3"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911B8BA5-AE89-43C4-88CD-A539A924F35F}" dt="2019-04-30T03:50:41.189" v="4" actId="255"/>
          <pc:sldLayoutMkLst>
            <pc:docMk/>
            <pc:sldMasterMk cId="1072457485" sldId="2147483704"/>
            <pc:sldLayoutMk cId="3240501870" sldId="2147483710"/>
          </pc:sldLayoutMkLst>
          <pc:spChg chg="mod">
            <ac:chgData name="Ashlie Sykora-Pappas" userId="ee8837ecd722293f" providerId="LiveId" clId="{911B8BA5-AE89-43C4-88CD-A539A924F35F}" dt="2019-04-30T03:50:41.189" v="4"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911B8BA5-AE89-43C4-88CD-A539A924F35F}" dt="2019-04-30T03:50:52.117" v="6" actId="255"/>
          <pc:sldLayoutMkLst>
            <pc:docMk/>
            <pc:sldMasterMk cId="1072457485" sldId="2147483704"/>
            <pc:sldLayoutMk cId="1179024430" sldId="2147483711"/>
          </pc:sldLayoutMkLst>
          <pc:spChg chg="del">
            <ac:chgData name="Ashlie Sykora-Pappas" userId="ee8837ecd722293f" providerId="LiveId" clId="{911B8BA5-AE89-43C4-88CD-A539A924F35F}" dt="2019-04-30T03:50:44.880" v="5"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911B8BA5-AE89-43C4-88CD-A539A924F35F}" dt="2019-04-30T03:50:52.117" v="6"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911B8BA5-AE89-43C4-88CD-A539A924F35F}" dt="2019-04-30T03:51:02.385" v="8" actId="255"/>
          <pc:sldLayoutMkLst>
            <pc:docMk/>
            <pc:sldMasterMk cId="1072457485" sldId="2147483704"/>
            <pc:sldLayoutMk cId="2799779242" sldId="2147483712"/>
          </pc:sldLayoutMkLst>
          <pc:spChg chg="del">
            <ac:chgData name="Ashlie Sykora-Pappas" userId="ee8837ecd722293f" providerId="LiveId" clId="{911B8BA5-AE89-43C4-88CD-A539A924F35F}" dt="2019-04-30T03:50:56.107" v="7"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911B8BA5-AE89-43C4-88CD-A539A924F35F}" dt="2019-04-30T03:51:02.385" v="8"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911B8BA5-AE89-43C4-88CD-A539A924F35F}" dt="2019-04-30T03:51:10.300" v="9" actId="255"/>
          <pc:sldLayoutMkLst>
            <pc:docMk/>
            <pc:sldMasterMk cId="1072457485" sldId="2147483704"/>
            <pc:sldLayoutMk cId="1393341072" sldId="2147483731"/>
          </pc:sldLayoutMkLst>
          <pc:spChg chg="mod">
            <ac:chgData name="Ashlie Sykora-Pappas" userId="ee8837ecd722293f" providerId="LiveId" clId="{911B8BA5-AE89-43C4-88CD-A539A924F35F}" dt="2019-04-30T03:51:10.300" v="9" actId="255"/>
            <ac:spMkLst>
              <pc:docMk/>
              <pc:sldMasterMk cId="1072457485" sldId="2147483704"/>
              <pc:sldLayoutMk cId="1393341072" sldId="2147483731"/>
              <ac:spMk id="6" creationId="{00000000-0000-0000-0000-000000000000}"/>
            </ac:spMkLst>
          </pc:spChg>
        </pc:sldLayoutChg>
      </pc:sldMasterChg>
    </pc:docChg>
  </pc:docChgLst>
  <pc:docChgLst>
    <pc:chgData name="Ashlie Sykora-Pappas" userId="ee8837ecd722293f" providerId="LiveId" clId="{41314B35-0387-4922-8216-F7332DCC92FD}"/>
    <pc:docChg chg="custSel modSld">
      <pc:chgData name="Ashlie Sykora-Pappas" userId="ee8837ecd722293f" providerId="LiveId" clId="{41314B35-0387-4922-8216-F7332DCC92FD}" dt="2019-03-13T18:33:11.277" v="3"/>
      <pc:docMkLst>
        <pc:docMk/>
      </pc:docMkLst>
      <pc:sldChg chg="addSp delSp">
        <pc:chgData name="Ashlie Sykora-Pappas" userId="ee8837ecd722293f" providerId="LiveId" clId="{41314B35-0387-4922-8216-F7332DCC92FD}" dt="2019-03-13T18:33:11.277" v="3"/>
        <pc:sldMkLst>
          <pc:docMk/>
          <pc:sldMk cId="387282327" sldId="926"/>
        </pc:sldMkLst>
        <pc:spChg chg="add">
          <ac:chgData name="Ashlie Sykora-Pappas" userId="ee8837ecd722293f" providerId="LiveId" clId="{41314B35-0387-4922-8216-F7332DCC92FD}" dt="2019-03-13T18:33:11.277" v="3"/>
          <ac:spMkLst>
            <pc:docMk/>
            <pc:sldMk cId="387282327" sldId="926"/>
            <ac:spMk id="3" creationId="{0722C7C8-BD90-48D6-A9E3-7D45EDDC4D88}"/>
          </ac:spMkLst>
        </pc:spChg>
        <pc:spChg chg="del">
          <ac:chgData name="Ashlie Sykora-Pappas" userId="ee8837ecd722293f" providerId="LiveId" clId="{41314B35-0387-4922-8216-F7332DCC92FD}" dt="2019-03-13T18:33:10.480" v="2" actId="478"/>
          <ac:spMkLst>
            <pc:docMk/>
            <pc:sldMk cId="387282327" sldId="926"/>
            <ac:spMk id="26626" creationId="{265E3C70-7EE6-4972-8B80-DD1BA37BC539}"/>
          </ac:spMkLst>
        </pc:spChg>
      </pc:sldChg>
      <pc:sldChg chg="modSp">
        <pc:chgData name="Ashlie Sykora-Pappas" userId="ee8837ecd722293f" providerId="LiveId" clId="{41314B35-0387-4922-8216-F7332DCC92FD}" dt="2019-03-13T18:33:04.789" v="1" actId="20577"/>
        <pc:sldMkLst>
          <pc:docMk/>
          <pc:sldMk cId="1657398409" sldId="930"/>
        </pc:sldMkLst>
        <pc:spChg chg="mod">
          <ac:chgData name="Ashlie Sykora-Pappas" userId="ee8837ecd722293f" providerId="LiveId" clId="{41314B35-0387-4922-8216-F7332DCC92FD}" dt="2019-03-13T18:33:04.789" v="1" actId="20577"/>
          <ac:spMkLst>
            <pc:docMk/>
            <pc:sldMk cId="1657398409" sldId="930"/>
            <ac:spMk id="6" creationId="{4FDD532B-DD4C-444E-B65A-2F277BEA38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15</a:t>
            </a:fld>
            <a:endParaRPr lang="en-US" dirty="0"/>
          </a:p>
        </p:txBody>
      </p:sp>
    </p:spTree>
    <p:extLst>
      <p:ext uri="{BB962C8B-B14F-4D97-AF65-F5344CB8AC3E}">
        <p14:creationId xmlns:p14="http://schemas.microsoft.com/office/powerpoint/2010/main" val="225749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dirty="0"/>
          </a:p>
        </p:txBody>
      </p:sp>
    </p:spTree>
    <p:extLst>
      <p:ext uri="{BB962C8B-B14F-4D97-AF65-F5344CB8AC3E}">
        <p14:creationId xmlns:p14="http://schemas.microsoft.com/office/powerpoint/2010/main" val="424484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18</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19</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21</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22</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23</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24</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6</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26</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28</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8</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dirty="0"/>
          </a:p>
        </p:txBody>
      </p:sp>
    </p:spTree>
    <p:extLst>
      <p:ext uri="{BB962C8B-B14F-4D97-AF65-F5344CB8AC3E}">
        <p14:creationId xmlns:p14="http://schemas.microsoft.com/office/powerpoint/2010/main" val="279792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96BF9FFE-C315-724A-9992-28AC26AFFCA5}"/>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139334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5038133" y="6414588"/>
            <a:ext cx="2625335"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PARASOMNIAS</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30929" y="6550955"/>
            <a:ext cx="1742536" cy="461665"/>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TEN</a:t>
            </a:r>
          </a:p>
          <a:p>
            <a:pPr algn="r"/>
            <a:endParaRPr lang="en-US" sz="1200" dirty="0">
              <a:solidFill>
                <a:schemeClr val="bg1"/>
              </a:solidFill>
              <a:latin typeface="Montserrat Light" panose="00000400000000000000" pitchFamily="50" charset="0"/>
            </a:endParaRPr>
          </a:p>
        </p:txBody>
      </p:sp>
      <p:pic>
        <p:nvPicPr>
          <p:cNvPr id="4" name="Picture 3">
            <a:extLst>
              <a:ext uri="{FF2B5EF4-FFF2-40B4-BE49-F238E27FC236}">
                <a16:creationId xmlns:a16="http://schemas.microsoft.com/office/drawing/2014/main" id="{5FD47E1D-1464-4C04-9FA8-4DF5F0B39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51" y="304249"/>
            <a:ext cx="2092153" cy="1952676"/>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672526"/>
          </a:xfrm>
          <a:prstGeom prst="rect">
            <a:avLst/>
          </a:prstGeom>
        </p:spPr>
        <p:txBody>
          <a:bodyPr wrap="square">
            <a:spAutoFit/>
          </a:bodyPr>
          <a:lstStyle/>
          <a:p>
            <a:pPr>
              <a:lnSpc>
                <a:spcPct val="150000"/>
              </a:lnSpc>
              <a:spcBef>
                <a:spcPts val="1000"/>
              </a:spcBef>
            </a:pPr>
            <a:r>
              <a:rPr lang="en-US" sz="1400" dirty="0">
                <a:solidFill>
                  <a:prstClr val="black"/>
                </a:solidFill>
              </a:rPr>
              <a:t>Sexsomnia</a:t>
            </a:r>
          </a:p>
          <a:p>
            <a:pPr marL="228600" indent="-228600">
              <a:lnSpc>
                <a:spcPct val="150000"/>
              </a:lnSpc>
              <a:spcBef>
                <a:spcPts val="1000"/>
              </a:spcBef>
              <a:buFont typeface="Arial" panose="020B0604020202020204" pitchFamily="34" charset="0"/>
              <a:buChar char="•"/>
            </a:pPr>
            <a:r>
              <a:rPr lang="en-US" sz="1400" dirty="0">
                <a:solidFill>
                  <a:prstClr val="black"/>
                </a:solidFill>
              </a:rPr>
              <a:t>Patient will not remember this when they wake</a:t>
            </a:r>
          </a:p>
          <a:p>
            <a:pPr marL="228600" indent="-228600">
              <a:lnSpc>
                <a:spcPct val="150000"/>
              </a:lnSpc>
              <a:spcBef>
                <a:spcPts val="1000"/>
              </a:spcBef>
              <a:buFont typeface="Arial" panose="020B0604020202020204" pitchFamily="34" charset="0"/>
              <a:buChar char="•"/>
            </a:pPr>
            <a:r>
              <a:rPr lang="en-US" sz="1400" dirty="0">
                <a:solidFill>
                  <a:prstClr val="black"/>
                </a:solidFill>
              </a:rPr>
              <a:t>They may want to perform sexual activities that they do not normally participate in</a:t>
            </a:r>
          </a:p>
          <a:p>
            <a:pPr marL="228600" indent="-228600">
              <a:lnSpc>
                <a:spcPct val="150000"/>
              </a:lnSpc>
              <a:spcBef>
                <a:spcPts val="1000"/>
              </a:spcBef>
              <a:buFont typeface="Arial" panose="020B0604020202020204" pitchFamily="34" charset="0"/>
              <a:buChar char="•"/>
            </a:pPr>
            <a:r>
              <a:rPr lang="en-US" sz="1400" dirty="0">
                <a:solidFill>
                  <a:prstClr val="black"/>
                </a:solidFill>
              </a:rPr>
              <a:t>May have a history of sleepwalking</a:t>
            </a:r>
          </a:p>
          <a:p>
            <a:pPr marL="228600" indent="-228600">
              <a:lnSpc>
                <a:spcPct val="150000"/>
              </a:lnSpc>
              <a:spcBef>
                <a:spcPts val="1000"/>
              </a:spcBef>
              <a:buFont typeface="Arial" panose="020B0604020202020204" pitchFamily="34" charset="0"/>
              <a:buChar char="•"/>
            </a:pPr>
            <a:r>
              <a:rPr lang="en-US" sz="1400" dirty="0">
                <a:solidFill>
                  <a:prstClr val="black"/>
                </a:solidFill>
              </a:rPr>
              <a:t>Males tend to be more physical and can include sexual fondling and intercourse </a:t>
            </a:r>
          </a:p>
          <a:p>
            <a:pPr marL="228600" indent="-228600">
              <a:lnSpc>
                <a:spcPct val="150000"/>
              </a:lnSpc>
              <a:spcBef>
                <a:spcPts val="1000"/>
              </a:spcBef>
              <a:buFont typeface="Arial" panose="020B0604020202020204" pitchFamily="34" charset="0"/>
              <a:buChar char="•"/>
            </a:pPr>
            <a:r>
              <a:rPr lang="en-US" sz="1400" dirty="0">
                <a:solidFill>
                  <a:prstClr val="black"/>
                </a:solidFill>
              </a:rPr>
              <a:t>Females tend to be more vocal and to masturbate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will not remember</a:t>
            </a:r>
          </a:p>
        </p:txBody>
      </p:sp>
      <p:sp>
        <p:nvSpPr>
          <p:cNvPr id="8" name="TextBox 7">
            <a:extLst>
              <a:ext uri="{FF2B5EF4-FFF2-40B4-BE49-F238E27FC236}">
                <a16:creationId xmlns:a16="http://schemas.microsoft.com/office/drawing/2014/main" id="{79A32DD2-94D9-F647-ADD1-4997F53DDB6F}"/>
              </a:ext>
            </a:extLst>
          </p:cNvPr>
          <p:cNvSpPr txBox="1"/>
          <p:nvPr/>
        </p:nvSpPr>
        <p:spPr>
          <a:xfrm rot="16200000">
            <a:off x="-943145" y="3125794"/>
            <a:ext cx="4094274" cy="769441"/>
          </a:xfrm>
          <a:prstGeom prst="rect">
            <a:avLst/>
          </a:prstGeom>
          <a:noFill/>
        </p:spPr>
        <p:txBody>
          <a:bodyPr wrap="square" rtlCol="0">
            <a:spAutoFit/>
          </a:bodyPr>
          <a:lstStyle/>
          <a:p>
            <a:pPr algn="ctr"/>
            <a:r>
              <a:rPr lang="en-US" sz="4400" dirty="0">
                <a:solidFill>
                  <a:schemeClr val="accent1"/>
                </a:solidFill>
              </a:rPr>
              <a:t>Classifications</a:t>
            </a:r>
          </a:p>
        </p:txBody>
      </p:sp>
    </p:spTree>
    <p:extLst>
      <p:ext uri="{BB962C8B-B14F-4D97-AF65-F5344CB8AC3E}">
        <p14:creationId xmlns:p14="http://schemas.microsoft.com/office/powerpoint/2010/main" val="37884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221121"/>
          </a:xfrm>
          <a:prstGeom prst="rect">
            <a:avLst/>
          </a:prstGeom>
          <a:solidFill>
            <a:schemeClr val="bg1">
              <a:lumMod val="95000"/>
            </a:schemeClr>
          </a:solidFill>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schemeClr val="accent1"/>
                </a:solidFill>
              </a:rPr>
              <a:t>Treatment</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Avoid alcohol and other substances</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Decrease stress/Relaxation techniques</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Therapy for past traumas</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Medication (by physician)</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sexsomnia treatment</a:t>
            </a:r>
          </a:p>
        </p:txBody>
      </p:sp>
      <p:sp>
        <p:nvSpPr>
          <p:cNvPr id="8" name="TextBox 7">
            <a:extLst>
              <a:ext uri="{FF2B5EF4-FFF2-40B4-BE49-F238E27FC236}">
                <a16:creationId xmlns:a16="http://schemas.microsoft.com/office/drawing/2014/main" id="{F18110A5-6AD4-194C-8A54-CD38902C47CA}"/>
              </a:ext>
            </a:extLst>
          </p:cNvPr>
          <p:cNvSpPr txBox="1"/>
          <p:nvPr/>
        </p:nvSpPr>
        <p:spPr>
          <a:xfrm rot="16200000">
            <a:off x="-943145" y="3125794"/>
            <a:ext cx="4094274" cy="769441"/>
          </a:xfrm>
          <a:prstGeom prst="rect">
            <a:avLst/>
          </a:prstGeom>
          <a:noFill/>
        </p:spPr>
        <p:txBody>
          <a:bodyPr wrap="square" rtlCol="0">
            <a:spAutoFit/>
          </a:bodyPr>
          <a:lstStyle/>
          <a:p>
            <a:pPr algn="ctr"/>
            <a:r>
              <a:rPr lang="en-US" sz="4400" dirty="0">
                <a:solidFill>
                  <a:schemeClr val="accent1"/>
                </a:solidFill>
              </a:rPr>
              <a:t>Classifications</a:t>
            </a:r>
          </a:p>
        </p:txBody>
      </p:sp>
    </p:spTree>
    <p:extLst>
      <p:ext uri="{BB962C8B-B14F-4D97-AF65-F5344CB8AC3E}">
        <p14:creationId xmlns:p14="http://schemas.microsoft.com/office/powerpoint/2010/main" val="328291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65176" y="419804"/>
            <a:ext cx="320953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D</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F1F678-8475-7842-9D60-218C6B812CA3}"/>
              </a:ext>
            </a:extLst>
          </p:cNvPr>
          <p:cNvSpPr txBox="1"/>
          <p:nvPr/>
        </p:nvSpPr>
        <p:spPr>
          <a:xfrm>
            <a:off x="4107265" y="461374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E122E5C8-225B-204F-ABD4-6EC129512D91}"/>
              </a:ext>
            </a:extLst>
          </p:cNvPr>
          <p:cNvSpPr txBox="1"/>
          <p:nvPr/>
        </p:nvSpPr>
        <p:spPr>
          <a:xfrm>
            <a:off x="2562633" y="3278348"/>
            <a:ext cx="6978192"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REM ASSOCIATED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PARASOMNIAS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2B8E6312-8E1C-46BE-91D2-CCAF6C5901A3}"/>
              </a:ext>
            </a:extLst>
          </p:cNvPr>
          <p:cNvSpPr>
            <a:spLocks noGrp="1"/>
          </p:cNvSpPr>
          <p:nvPr>
            <p:ph type="sldNum" sz="quarter" idx="12"/>
          </p:nvPr>
        </p:nvSpPr>
        <p:spPr/>
        <p:txBody>
          <a:bodyPr/>
          <a:lstStyle/>
          <a:p>
            <a:fld id="{893DE34F-861C-4A6A-B142-FB2440115817}" type="slidenum">
              <a:rPr lang="en-US" smtClean="0"/>
              <a:t>12</a:t>
            </a:fld>
            <a:endParaRPr lang="en-US" dirty="0"/>
          </a:p>
        </p:txBody>
      </p:sp>
    </p:spTree>
    <p:extLst>
      <p:ext uri="{BB962C8B-B14F-4D97-AF65-F5344CB8AC3E}">
        <p14:creationId xmlns:p14="http://schemas.microsoft.com/office/powerpoint/2010/main" val="269576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197187" y="2565056"/>
            <a:ext cx="4872437" cy="1446550"/>
          </a:xfrm>
          <a:prstGeom prst="rect">
            <a:avLst/>
          </a:prstGeom>
          <a:noFill/>
        </p:spPr>
        <p:txBody>
          <a:bodyPr wrap="square" rtlCol="0">
            <a:spAutoFit/>
          </a:bodyPr>
          <a:lstStyle/>
          <a:p>
            <a:pPr algn="ctr"/>
            <a:r>
              <a:rPr lang="en-US" sz="4400" dirty="0">
                <a:solidFill>
                  <a:schemeClr val="accent1"/>
                </a:solidFill>
              </a:rPr>
              <a:t>REM Associated Parasomnias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897414"/>
          </a:xfrm>
          <a:prstGeom prst="rect">
            <a:avLst/>
          </a:prstGeom>
        </p:spPr>
        <p:txBody>
          <a:bodyPr wrap="square">
            <a:spAutoFit/>
          </a:bodyPr>
          <a:lstStyle/>
          <a:p>
            <a:pPr>
              <a:lnSpc>
                <a:spcPct val="200000"/>
              </a:lnSpc>
              <a:spcBef>
                <a:spcPts val="1000"/>
              </a:spcBef>
            </a:pPr>
            <a:r>
              <a:rPr lang="en-US" sz="1400" dirty="0">
                <a:solidFill>
                  <a:prstClr val="black"/>
                </a:solidFill>
              </a:rPr>
              <a:t>For most people, dreaming is purely a "mental" activity: dreams occur in the mind while the body is at rest. But people who suffer from REM sleep behavior disorder (RBD) act out their dreams. They physically move limbs or even get up and engage in activities associated with waking. Some engage in sleep talking, shouting, screaming, hitting or punching. Some even fly out of bed while sleeping! RBD is usually noticed when it causes danger to the sleeping person, their bed partner, or others they encounter. Sometimes ill effects such as injury to self or bed partner sustained while asleep trigger a diagnosis of RBD. The good news is that RBD can usually be treated successfully.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 </a:t>
            </a:r>
          </a:p>
        </p:txBody>
      </p:sp>
      <p:sp>
        <p:nvSpPr>
          <p:cNvPr id="8" name="TextBox 7">
            <a:extLst>
              <a:ext uri="{FF2B5EF4-FFF2-40B4-BE49-F238E27FC236}">
                <a16:creationId xmlns:a16="http://schemas.microsoft.com/office/drawing/2014/main" id="{6315FE4D-C78E-4682-A65B-4DC9ACE1FA26}"/>
              </a:ext>
            </a:extLst>
          </p:cNvPr>
          <p:cNvSpPr txBox="1"/>
          <p:nvPr/>
        </p:nvSpPr>
        <p:spPr>
          <a:xfrm>
            <a:off x="3928108" y="1076704"/>
            <a:ext cx="8245963" cy="707886"/>
          </a:xfrm>
          <a:prstGeom prst="rect">
            <a:avLst/>
          </a:prstGeom>
          <a:noFill/>
        </p:spPr>
        <p:txBody>
          <a:bodyPr wrap="square" rtlCol="0">
            <a:spAutoFit/>
          </a:bodyPr>
          <a:lstStyle/>
          <a:p>
            <a:r>
              <a:rPr lang="en-US" sz="4000" dirty="0">
                <a:solidFill>
                  <a:schemeClr val="bg1">
                    <a:lumMod val="75000"/>
                  </a:schemeClr>
                </a:solidFill>
              </a:rPr>
              <a:t>REM associated</a:t>
            </a:r>
          </a:p>
        </p:txBody>
      </p:sp>
    </p:spTree>
    <p:extLst>
      <p:ext uri="{BB962C8B-B14F-4D97-AF65-F5344CB8AC3E}">
        <p14:creationId xmlns:p14="http://schemas.microsoft.com/office/powerpoint/2010/main" val="171630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456541"/>
          </a:xfrm>
          <a:prstGeom prst="rect">
            <a:avLst/>
          </a:prstGeom>
        </p:spPr>
        <p:txBody>
          <a:bodyPr wrap="square">
            <a:spAutoFit/>
          </a:bodyPr>
          <a:lstStyle/>
          <a:p>
            <a:pPr>
              <a:lnSpc>
                <a:spcPct val="200000"/>
              </a:lnSpc>
              <a:spcBef>
                <a:spcPts val="1000"/>
              </a:spcBef>
            </a:pPr>
            <a:r>
              <a:rPr lang="en-US" sz="1400" dirty="0">
                <a:solidFill>
                  <a:prstClr val="black"/>
                </a:solidFill>
              </a:rPr>
              <a:t>What we call "sleep" involves transitions between three different states: wakefulness, rapid eye movement (REM) sleep, which is associated with dreaming, and non rapid eye movement (N-REM) sleep. There are a variety of characteristics that define each state, but to understand REM sleep behavior disorder it is important to know that it occurs during REM sleep. During this state, the electrical activity of the brain, as recorded by an electroencephalogram, looks similar to the electrical activity that occurs during waking. Although neurons in the brain during REM sleep are functioning much as they do during waking, REM sleep is also characterized by temporary muscle paralysis.</a:t>
            </a:r>
          </a:p>
          <a:p>
            <a:pPr marL="228600" indent="-228600">
              <a:lnSpc>
                <a:spcPct val="200000"/>
              </a:lnSpc>
              <a:spcBef>
                <a:spcPts val="1000"/>
              </a:spcBef>
              <a:buFont typeface="Arial" panose="020B0604020202020204" pitchFamily="34" charset="0"/>
              <a:buChar char="•"/>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 </a:t>
            </a:r>
          </a:p>
        </p:txBody>
      </p:sp>
      <p:sp>
        <p:nvSpPr>
          <p:cNvPr id="8" name="TextBox 7">
            <a:extLst>
              <a:ext uri="{FF2B5EF4-FFF2-40B4-BE49-F238E27FC236}">
                <a16:creationId xmlns:a16="http://schemas.microsoft.com/office/drawing/2014/main" id="{6315FE4D-C78E-4682-A65B-4DC9ACE1FA26}"/>
              </a:ext>
            </a:extLst>
          </p:cNvPr>
          <p:cNvSpPr txBox="1"/>
          <p:nvPr/>
        </p:nvSpPr>
        <p:spPr>
          <a:xfrm>
            <a:off x="3928108" y="1076704"/>
            <a:ext cx="8245963" cy="707886"/>
          </a:xfrm>
          <a:prstGeom prst="rect">
            <a:avLst/>
          </a:prstGeom>
          <a:noFill/>
        </p:spPr>
        <p:txBody>
          <a:bodyPr wrap="square" rtlCol="0">
            <a:spAutoFit/>
          </a:bodyPr>
          <a:lstStyle/>
          <a:p>
            <a:r>
              <a:rPr lang="en-US" sz="4000" dirty="0">
                <a:solidFill>
                  <a:schemeClr val="bg1">
                    <a:lumMod val="75000"/>
                  </a:schemeClr>
                </a:solidFill>
              </a:rPr>
              <a:t>REM associated</a:t>
            </a:r>
          </a:p>
        </p:txBody>
      </p:sp>
      <p:sp>
        <p:nvSpPr>
          <p:cNvPr id="11" name="TextBox 10">
            <a:extLst>
              <a:ext uri="{FF2B5EF4-FFF2-40B4-BE49-F238E27FC236}">
                <a16:creationId xmlns:a16="http://schemas.microsoft.com/office/drawing/2014/main" id="{25BB4CEC-0B6C-234A-A0B0-F55918B2EB43}"/>
              </a:ext>
            </a:extLst>
          </p:cNvPr>
          <p:cNvSpPr txBox="1"/>
          <p:nvPr/>
        </p:nvSpPr>
        <p:spPr>
          <a:xfrm rot="16200000">
            <a:off x="-1197187" y="2565056"/>
            <a:ext cx="4872437" cy="1446550"/>
          </a:xfrm>
          <a:prstGeom prst="rect">
            <a:avLst/>
          </a:prstGeom>
          <a:noFill/>
        </p:spPr>
        <p:txBody>
          <a:bodyPr wrap="square" rtlCol="0">
            <a:spAutoFit/>
          </a:bodyPr>
          <a:lstStyle/>
          <a:p>
            <a:pPr algn="ctr"/>
            <a:r>
              <a:rPr lang="en-US" sz="4400" dirty="0">
                <a:solidFill>
                  <a:schemeClr val="accent1"/>
                </a:solidFill>
              </a:rPr>
              <a:t>REM Associated Parasomnias</a:t>
            </a:r>
          </a:p>
        </p:txBody>
      </p:sp>
    </p:spTree>
    <p:extLst>
      <p:ext uri="{BB962C8B-B14F-4D97-AF65-F5344CB8AC3E}">
        <p14:creationId xmlns:p14="http://schemas.microsoft.com/office/powerpoint/2010/main" val="320229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6990568"/>
          </a:xfrm>
          <a:prstGeom prst="rect">
            <a:avLst/>
          </a:prstGeom>
        </p:spPr>
        <p:txBody>
          <a:bodyPr wrap="square">
            <a:spAutoFit/>
          </a:bodyPr>
          <a:lstStyle/>
          <a:p>
            <a:pPr>
              <a:lnSpc>
                <a:spcPct val="200000"/>
              </a:lnSpc>
              <a:spcBef>
                <a:spcPts val="1000"/>
              </a:spcBef>
            </a:pPr>
            <a:r>
              <a:rPr lang="en-US" sz="1300" dirty="0">
                <a:solidFill>
                  <a:prstClr val="black"/>
                </a:solidFill>
              </a:rPr>
              <a:t>In some sleep disorders such as narcolepsy and parasomnias, like REM sleep behavior disorder, the distinctions between these different states breaks down; characteristics of one state carry over or "invade" the others. Sleep researchers believe that neurological "barriers" that separate the states don't function properly, though the cause of such occurrences is not entirely understood.</a:t>
            </a:r>
          </a:p>
          <a:p>
            <a:pPr>
              <a:lnSpc>
                <a:spcPct val="200000"/>
              </a:lnSpc>
              <a:spcBef>
                <a:spcPts val="1000"/>
              </a:spcBef>
            </a:pPr>
            <a:r>
              <a:rPr lang="en-US" sz="1300" dirty="0">
                <a:solidFill>
                  <a:prstClr val="black"/>
                </a:solidFill>
              </a:rPr>
              <a:t>Thus, for most people, even when they are having vivid dreams in which they imagine they are active, their bodies are still. But, persons with RBD lack this muscle paralysis, which permits them to act out dramatic and/or violent dreams during the REM stage of sleep. Sometimes they begin by talking, twitching and jerking during dreaming for years before they fully act out their REM dreams.</a:t>
            </a:r>
          </a:p>
          <a:p>
            <a:pPr marL="228600" indent="-228600">
              <a:lnSpc>
                <a:spcPct val="200000"/>
              </a:lnSpc>
              <a:spcBef>
                <a:spcPts val="1000"/>
              </a:spcBef>
              <a:buFont typeface="Arial" panose="020B0604020202020204" pitchFamily="34" charset="0"/>
              <a:buChar char="•"/>
            </a:pPr>
            <a:endParaRPr lang="en-US" sz="1400" dirty="0">
              <a:solidFill>
                <a:prstClr val="black"/>
              </a:solidFill>
            </a:endParaRPr>
          </a:p>
          <a:p>
            <a:pPr marL="228600" indent="-228600">
              <a:lnSpc>
                <a:spcPct val="200000"/>
              </a:lnSpc>
              <a:spcBef>
                <a:spcPts val="1000"/>
              </a:spcBef>
              <a:buFont typeface="Arial" panose="020B0604020202020204" pitchFamily="34" charset="0"/>
              <a:buChar char="•"/>
            </a:pPr>
            <a:r>
              <a:rPr lang="en-US" sz="1400" dirty="0">
                <a:solidFill>
                  <a:prstClr val="black"/>
                </a:solidFill>
              </a:rPr>
              <a:t>In the course of "acting out their dreams," people with RBD move their arms and legs in bed or talk in their sleep, or they might start sleepwalking without waking or realizing they're dreaming. The only sensations the sleeper experiences are what is occurring in their dream. And many of these dreams can be violent or frightening, causing injury to the sleeper and his bed partner.</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 </a:t>
            </a:r>
          </a:p>
        </p:txBody>
      </p:sp>
      <p:sp>
        <p:nvSpPr>
          <p:cNvPr id="8" name="TextBox 7">
            <a:extLst>
              <a:ext uri="{FF2B5EF4-FFF2-40B4-BE49-F238E27FC236}">
                <a16:creationId xmlns:a16="http://schemas.microsoft.com/office/drawing/2014/main" id="{6315FE4D-C78E-4682-A65B-4DC9ACE1FA26}"/>
              </a:ext>
            </a:extLst>
          </p:cNvPr>
          <p:cNvSpPr txBox="1"/>
          <p:nvPr/>
        </p:nvSpPr>
        <p:spPr>
          <a:xfrm>
            <a:off x="3928108" y="1076704"/>
            <a:ext cx="8245963" cy="707886"/>
          </a:xfrm>
          <a:prstGeom prst="rect">
            <a:avLst/>
          </a:prstGeom>
          <a:noFill/>
        </p:spPr>
        <p:txBody>
          <a:bodyPr wrap="square" rtlCol="0">
            <a:spAutoFit/>
          </a:bodyPr>
          <a:lstStyle/>
          <a:p>
            <a:r>
              <a:rPr lang="en-US" sz="4000" dirty="0">
                <a:solidFill>
                  <a:schemeClr val="bg1">
                    <a:lumMod val="75000"/>
                  </a:schemeClr>
                </a:solidFill>
              </a:rPr>
              <a:t>REM associated</a:t>
            </a:r>
          </a:p>
        </p:txBody>
      </p:sp>
      <p:sp>
        <p:nvSpPr>
          <p:cNvPr id="11" name="TextBox 10">
            <a:extLst>
              <a:ext uri="{FF2B5EF4-FFF2-40B4-BE49-F238E27FC236}">
                <a16:creationId xmlns:a16="http://schemas.microsoft.com/office/drawing/2014/main" id="{98AF109B-ADEF-2D49-B6DD-A465C6606514}"/>
              </a:ext>
            </a:extLst>
          </p:cNvPr>
          <p:cNvSpPr txBox="1"/>
          <p:nvPr/>
        </p:nvSpPr>
        <p:spPr>
          <a:xfrm rot="16200000">
            <a:off x="-1197187" y="2565056"/>
            <a:ext cx="4872437" cy="1446550"/>
          </a:xfrm>
          <a:prstGeom prst="rect">
            <a:avLst/>
          </a:prstGeom>
          <a:noFill/>
        </p:spPr>
        <p:txBody>
          <a:bodyPr wrap="square" rtlCol="0">
            <a:spAutoFit/>
          </a:bodyPr>
          <a:lstStyle/>
          <a:p>
            <a:pPr algn="ctr"/>
            <a:r>
              <a:rPr lang="en-US" sz="4400" dirty="0">
                <a:solidFill>
                  <a:schemeClr val="accent1"/>
                </a:solidFill>
              </a:rPr>
              <a:t>REM Associated Parasomnias</a:t>
            </a:r>
          </a:p>
        </p:txBody>
      </p:sp>
    </p:spTree>
    <p:extLst>
      <p:ext uri="{BB962C8B-B14F-4D97-AF65-F5344CB8AC3E}">
        <p14:creationId xmlns:p14="http://schemas.microsoft.com/office/powerpoint/2010/main" val="275005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41475"/>
          </a:xfrm>
          <a:prstGeom prst="rect">
            <a:avLst/>
          </a:prstGeom>
        </p:spPr>
        <p:txBody>
          <a:bodyPr wrap="square">
            <a:spAutoFit/>
          </a:bodyPr>
          <a:lstStyle/>
          <a:p>
            <a:pPr marL="228600" indent="-228600">
              <a:lnSpc>
                <a:spcPct val="200000"/>
              </a:lnSpc>
              <a:spcBef>
                <a:spcPts val="1000"/>
              </a:spcBef>
              <a:buFont typeface="Arial" panose="020B0604020202020204" pitchFamily="34" charset="0"/>
              <a:buChar char="•"/>
            </a:pPr>
            <a:r>
              <a:rPr lang="en-US" sz="1400" dirty="0">
                <a:solidFill>
                  <a:prstClr val="black"/>
                </a:solidFill>
              </a:rPr>
              <a:t>REM behavior disorder</a:t>
            </a:r>
          </a:p>
          <a:p>
            <a:pPr marL="228600" indent="-228600">
              <a:lnSpc>
                <a:spcPct val="200000"/>
              </a:lnSpc>
              <a:spcBef>
                <a:spcPts val="1000"/>
              </a:spcBef>
              <a:buFont typeface="Arial" panose="020B0604020202020204" pitchFamily="34" charset="0"/>
              <a:buChar char="•"/>
            </a:pPr>
            <a:r>
              <a:rPr lang="en-US" sz="1400" dirty="0">
                <a:solidFill>
                  <a:prstClr val="black"/>
                </a:solidFill>
              </a:rPr>
              <a:t>Nightmares</a:t>
            </a:r>
          </a:p>
          <a:p>
            <a:pPr marL="228600" indent="-228600">
              <a:lnSpc>
                <a:spcPct val="200000"/>
              </a:lnSpc>
              <a:spcBef>
                <a:spcPts val="1000"/>
              </a:spcBef>
              <a:buFont typeface="Arial" panose="020B0604020202020204" pitchFamily="34" charset="0"/>
              <a:buChar char="•"/>
            </a:pPr>
            <a:r>
              <a:rPr lang="en-US" sz="1400" dirty="0">
                <a:solidFill>
                  <a:prstClr val="black"/>
                </a:solidFill>
              </a:rPr>
              <a:t>Recurrent isolated sleep paralysis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 </a:t>
            </a:r>
          </a:p>
        </p:txBody>
      </p:sp>
      <p:sp>
        <p:nvSpPr>
          <p:cNvPr id="8" name="TextBox 7">
            <a:extLst>
              <a:ext uri="{FF2B5EF4-FFF2-40B4-BE49-F238E27FC236}">
                <a16:creationId xmlns:a16="http://schemas.microsoft.com/office/drawing/2014/main" id="{0DD2BE67-1CC0-024F-AFD8-6C20A8BD70DD}"/>
              </a:ext>
            </a:extLst>
          </p:cNvPr>
          <p:cNvSpPr txBox="1"/>
          <p:nvPr/>
        </p:nvSpPr>
        <p:spPr>
          <a:xfrm rot="16200000">
            <a:off x="-1197187" y="2565056"/>
            <a:ext cx="4872437" cy="1446550"/>
          </a:xfrm>
          <a:prstGeom prst="rect">
            <a:avLst/>
          </a:prstGeom>
          <a:noFill/>
        </p:spPr>
        <p:txBody>
          <a:bodyPr wrap="square" rtlCol="0">
            <a:spAutoFit/>
          </a:bodyPr>
          <a:lstStyle/>
          <a:p>
            <a:pPr algn="ctr"/>
            <a:r>
              <a:rPr lang="en-US" sz="4400" dirty="0">
                <a:solidFill>
                  <a:schemeClr val="accent1"/>
                </a:solidFill>
              </a:rPr>
              <a:t>REM Associated Parasomnias</a:t>
            </a:r>
          </a:p>
        </p:txBody>
      </p:sp>
      <p:sp>
        <p:nvSpPr>
          <p:cNvPr id="7" name="TextBox 6">
            <a:extLst>
              <a:ext uri="{FF2B5EF4-FFF2-40B4-BE49-F238E27FC236}">
                <a16:creationId xmlns:a16="http://schemas.microsoft.com/office/drawing/2014/main" id="{C2B7C5D4-C3CC-4C27-ABFD-67F6D81DA541}"/>
              </a:ext>
            </a:extLst>
          </p:cNvPr>
          <p:cNvSpPr txBox="1"/>
          <p:nvPr/>
        </p:nvSpPr>
        <p:spPr>
          <a:xfrm>
            <a:off x="3928108" y="1076704"/>
            <a:ext cx="8245963" cy="707886"/>
          </a:xfrm>
          <a:prstGeom prst="rect">
            <a:avLst/>
          </a:prstGeom>
          <a:noFill/>
        </p:spPr>
        <p:txBody>
          <a:bodyPr wrap="square" rtlCol="0">
            <a:spAutoFit/>
          </a:bodyPr>
          <a:lstStyle/>
          <a:p>
            <a:r>
              <a:rPr lang="en-US" sz="4000" dirty="0">
                <a:solidFill>
                  <a:schemeClr val="bg1">
                    <a:lumMod val="75000"/>
                  </a:schemeClr>
                </a:solidFill>
              </a:rPr>
              <a:t>REM associated</a:t>
            </a:r>
          </a:p>
        </p:txBody>
      </p:sp>
    </p:spTree>
    <p:extLst>
      <p:ext uri="{BB962C8B-B14F-4D97-AF65-F5344CB8AC3E}">
        <p14:creationId xmlns:p14="http://schemas.microsoft.com/office/powerpoint/2010/main" val="185926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447098"/>
          </a:xfrm>
          <a:prstGeom prst="rect">
            <a:avLst/>
          </a:prstGeom>
        </p:spPr>
        <p:txBody>
          <a:bodyPr wrap="square">
            <a:spAutoFit/>
          </a:bodyPr>
          <a:lstStyle/>
          <a:p>
            <a:pPr>
              <a:lnSpc>
                <a:spcPct val="150000"/>
              </a:lnSpc>
              <a:spcBef>
                <a:spcPts val="1000"/>
              </a:spcBef>
            </a:pPr>
            <a:r>
              <a:rPr lang="en-US" sz="1400" dirty="0">
                <a:solidFill>
                  <a:prstClr val="black"/>
                </a:solidFill>
              </a:rPr>
              <a:t>REM Behavior Disorder</a:t>
            </a:r>
          </a:p>
          <a:p>
            <a:pPr marL="228600" indent="-228600">
              <a:lnSpc>
                <a:spcPct val="150000"/>
              </a:lnSpc>
              <a:spcBef>
                <a:spcPts val="1000"/>
              </a:spcBef>
              <a:buFont typeface="Arial" panose="020B0604020202020204" pitchFamily="34" charset="0"/>
              <a:buChar char="•"/>
            </a:pPr>
            <a:r>
              <a:rPr lang="en-US" sz="1400" b="1" dirty="0">
                <a:solidFill>
                  <a:schemeClr val="accent1"/>
                </a:solidFill>
              </a:rPr>
              <a:t>If you think this is a possibility a sleep specialist/neurologist should be consulted</a:t>
            </a:r>
          </a:p>
          <a:p>
            <a:pPr marL="228600" indent="-228600">
              <a:lnSpc>
                <a:spcPct val="150000"/>
              </a:lnSpc>
              <a:spcBef>
                <a:spcPts val="1000"/>
              </a:spcBef>
              <a:buFont typeface="Arial" panose="020B0604020202020204" pitchFamily="34" charset="0"/>
              <a:buChar char="•"/>
            </a:pPr>
            <a:r>
              <a:rPr lang="en-US" sz="1400" dirty="0">
                <a:solidFill>
                  <a:prstClr val="black"/>
                </a:solidFill>
              </a:rPr>
              <a:t>Occurs during the second half of the night/early morning</a:t>
            </a:r>
          </a:p>
          <a:p>
            <a:pPr marL="228600" indent="-228600">
              <a:lnSpc>
                <a:spcPct val="150000"/>
              </a:lnSpc>
              <a:spcBef>
                <a:spcPts val="1000"/>
              </a:spcBef>
              <a:buFont typeface="Arial" panose="020B0604020202020204" pitchFamily="34" charset="0"/>
              <a:buChar char="•"/>
            </a:pPr>
            <a:r>
              <a:rPr lang="en-US" sz="1400" dirty="0">
                <a:solidFill>
                  <a:prstClr val="black"/>
                </a:solidFill>
              </a:rPr>
              <a:t>This is enactment of a dream and can be very complex with vocalizations and complex movements  (a person can injure themselves or their bed partner).</a:t>
            </a:r>
          </a:p>
          <a:p>
            <a:pPr marL="228600" indent="-228600">
              <a:lnSpc>
                <a:spcPct val="150000"/>
              </a:lnSpc>
              <a:spcBef>
                <a:spcPts val="1000"/>
              </a:spcBef>
              <a:buFont typeface="Arial" panose="020B0604020202020204" pitchFamily="34" charset="0"/>
              <a:buChar char="•"/>
            </a:pPr>
            <a:r>
              <a:rPr lang="en-US" sz="1400" dirty="0">
                <a:solidFill>
                  <a:prstClr val="black"/>
                </a:solidFill>
              </a:rPr>
              <a:t>The eyes will be closed</a:t>
            </a:r>
          </a:p>
          <a:p>
            <a:pPr marL="228600" indent="-228600">
              <a:lnSpc>
                <a:spcPct val="150000"/>
              </a:lnSpc>
              <a:spcBef>
                <a:spcPts val="1000"/>
              </a:spcBef>
              <a:buFont typeface="Arial" panose="020B0604020202020204" pitchFamily="34" charset="0"/>
              <a:buChar char="•"/>
            </a:pPr>
            <a:r>
              <a:rPr lang="en-US" sz="1400" dirty="0">
                <a:solidFill>
                  <a:prstClr val="black"/>
                </a:solidFill>
              </a:rPr>
              <a:t>It will end with the person being awake and alert</a:t>
            </a:r>
          </a:p>
          <a:p>
            <a:pPr marL="228600" indent="-228600">
              <a:lnSpc>
                <a:spcPct val="150000"/>
              </a:lnSpc>
              <a:spcBef>
                <a:spcPts val="1000"/>
              </a:spcBef>
              <a:buFont typeface="Arial" panose="020B0604020202020204" pitchFamily="34" charset="0"/>
              <a:buChar char="•"/>
            </a:pPr>
            <a:r>
              <a:rPr lang="en-US" sz="1400" dirty="0">
                <a:solidFill>
                  <a:prstClr val="black"/>
                </a:solidFill>
              </a:rPr>
              <a:t>Most commonly seen in males 60+</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 consult neurologist</a:t>
            </a:r>
          </a:p>
        </p:txBody>
      </p:sp>
      <p:sp>
        <p:nvSpPr>
          <p:cNvPr id="8" name="TextBox 7">
            <a:extLst>
              <a:ext uri="{FF2B5EF4-FFF2-40B4-BE49-F238E27FC236}">
                <a16:creationId xmlns:a16="http://schemas.microsoft.com/office/drawing/2014/main" id="{40587269-4310-8A47-839C-583D7A5E3618}"/>
              </a:ext>
            </a:extLst>
          </p:cNvPr>
          <p:cNvSpPr txBox="1"/>
          <p:nvPr/>
        </p:nvSpPr>
        <p:spPr>
          <a:xfrm rot="16200000">
            <a:off x="-1197187" y="2565056"/>
            <a:ext cx="4872437" cy="1446550"/>
          </a:xfrm>
          <a:prstGeom prst="rect">
            <a:avLst/>
          </a:prstGeom>
          <a:noFill/>
        </p:spPr>
        <p:txBody>
          <a:bodyPr wrap="square" rtlCol="0">
            <a:spAutoFit/>
          </a:bodyPr>
          <a:lstStyle/>
          <a:p>
            <a:pPr algn="ctr"/>
            <a:r>
              <a:rPr lang="en-US" sz="4400" dirty="0">
                <a:solidFill>
                  <a:schemeClr val="accent1"/>
                </a:solidFill>
              </a:rPr>
              <a:t>REM Associated Parasomnias</a:t>
            </a:r>
          </a:p>
        </p:txBody>
      </p:sp>
    </p:spTree>
    <p:extLst>
      <p:ext uri="{BB962C8B-B14F-4D97-AF65-F5344CB8AC3E}">
        <p14:creationId xmlns:p14="http://schemas.microsoft.com/office/powerpoint/2010/main" val="3936756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370072"/>
          </a:xfrm>
          <a:prstGeom prst="rect">
            <a:avLst/>
          </a:prstGeom>
        </p:spPr>
        <p:txBody>
          <a:bodyPr wrap="square">
            <a:spAutoFit/>
          </a:bodyPr>
          <a:lstStyle/>
          <a:p>
            <a:pPr>
              <a:lnSpc>
                <a:spcPct val="150000"/>
              </a:lnSpc>
              <a:spcBef>
                <a:spcPts val="600"/>
              </a:spcBef>
            </a:pPr>
            <a:r>
              <a:rPr lang="en-US" sz="1400" dirty="0">
                <a:solidFill>
                  <a:prstClr val="black"/>
                </a:solidFill>
              </a:rPr>
              <a:t>Sleep Paralysis</a:t>
            </a:r>
          </a:p>
          <a:p>
            <a:pPr marL="685800" lvl="1" indent="-228600">
              <a:lnSpc>
                <a:spcPct val="150000"/>
              </a:lnSpc>
              <a:spcBef>
                <a:spcPts val="600"/>
              </a:spcBef>
              <a:buFont typeface="Arial" panose="020B0604020202020204" pitchFamily="34" charset="0"/>
              <a:buChar char="•"/>
            </a:pPr>
            <a:r>
              <a:rPr lang="en-US" sz="1400" dirty="0">
                <a:solidFill>
                  <a:prstClr val="black"/>
                </a:solidFill>
              </a:rPr>
              <a:t>Can occur at sleep onset or upon waking</a:t>
            </a:r>
          </a:p>
          <a:p>
            <a:pPr marL="685800" lvl="1" indent="-228600">
              <a:lnSpc>
                <a:spcPct val="150000"/>
              </a:lnSpc>
              <a:spcBef>
                <a:spcPts val="600"/>
              </a:spcBef>
              <a:buFont typeface="Arial" panose="020B0604020202020204" pitchFamily="34" charset="0"/>
              <a:buChar char="•"/>
            </a:pPr>
            <a:r>
              <a:rPr lang="en-US" sz="1400" dirty="0">
                <a:solidFill>
                  <a:prstClr val="black"/>
                </a:solidFill>
              </a:rPr>
              <a:t>The person cannot move their extremities or head</a:t>
            </a:r>
          </a:p>
          <a:p>
            <a:pPr marL="685800" lvl="1" indent="-228600">
              <a:lnSpc>
                <a:spcPct val="150000"/>
              </a:lnSpc>
              <a:spcBef>
                <a:spcPts val="600"/>
              </a:spcBef>
              <a:buFont typeface="Arial" panose="020B0604020202020204" pitchFamily="34" charset="0"/>
              <a:buChar char="•"/>
            </a:pPr>
            <a:r>
              <a:rPr lang="en-US" sz="1400" dirty="0">
                <a:solidFill>
                  <a:prstClr val="black"/>
                </a:solidFill>
              </a:rPr>
              <a:t>The person may recall their dreams</a:t>
            </a:r>
          </a:p>
          <a:p>
            <a:pPr marL="685800" lvl="1" indent="-228600">
              <a:lnSpc>
                <a:spcPct val="150000"/>
              </a:lnSpc>
              <a:spcBef>
                <a:spcPts val="600"/>
              </a:spcBef>
              <a:buFont typeface="Arial" panose="020B0604020202020204" pitchFamily="34" charset="0"/>
              <a:buChar char="•"/>
            </a:pPr>
            <a:r>
              <a:rPr lang="en-US" sz="1400" dirty="0">
                <a:solidFill>
                  <a:prstClr val="black"/>
                </a:solidFill>
              </a:rPr>
              <a:t>Usually starts during young adulthood</a:t>
            </a:r>
          </a:p>
          <a:p>
            <a:pPr marL="685800" lvl="1" indent="-228600">
              <a:lnSpc>
                <a:spcPct val="150000"/>
              </a:lnSpc>
              <a:spcBef>
                <a:spcPts val="600"/>
              </a:spcBef>
              <a:buFont typeface="Arial" panose="020B0604020202020204" pitchFamily="34" charset="0"/>
              <a:buChar char="•"/>
            </a:pPr>
            <a:r>
              <a:rPr lang="en-US" sz="1400" dirty="0">
                <a:solidFill>
                  <a:prstClr val="black"/>
                </a:solidFill>
              </a:rPr>
              <a:t>Poor sleep hygiene can contribute to this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cannot move extremities </a:t>
            </a:r>
          </a:p>
        </p:txBody>
      </p:sp>
      <p:sp>
        <p:nvSpPr>
          <p:cNvPr id="3" name="Rectangle 2">
            <a:extLst>
              <a:ext uri="{FF2B5EF4-FFF2-40B4-BE49-F238E27FC236}">
                <a16:creationId xmlns:a16="http://schemas.microsoft.com/office/drawing/2014/main" id="{AC2F1A13-329C-4B6E-8650-7D4555E0A657}"/>
              </a:ext>
            </a:extLst>
          </p:cNvPr>
          <p:cNvSpPr/>
          <p:nvPr/>
        </p:nvSpPr>
        <p:spPr>
          <a:xfrm>
            <a:off x="4344097" y="4868227"/>
            <a:ext cx="6096000" cy="1492909"/>
          </a:xfrm>
          <a:prstGeom prst="rect">
            <a:avLst/>
          </a:prstGeom>
          <a:solidFill>
            <a:schemeClr val="bg1">
              <a:lumMod val="95000"/>
            </a:schemeClr>
          </a:solidFill>
        </p:spPr>
        <p:txBody>
          <a:bodyPr>
            <a:spAutoFit/>
          </a:bodyPr>
          <a:lstStyle/>
          <a:p>
            <a:pPr>
              <a:lnSpc>
                <a:spcPct val="150000"/>
              </a:lnSpc>
              <a:spcBef>
                <a:spcPts val="600"/>
              </a:spcBef>
            </a:pPr>
            <a:r>
              <a:rPr lang="en-US" sz="1400" dirty="0">
                <a:solidFill>
                  <a:schemeClr val="accent1"/>
                </a:solidFill>
              </a:rPr>
              <a:t>Treatment</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Consider adjusting wake time</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It can be associated with other disorders or medication effects</a:t>
            </a:r>
          </a:p>
        </p:txBody>
      </p:sp>
      <p:sp>
        <p:nvSpPr>
          <p:cNvPr id="8" name="TextBox 7">
            <a:extLst>
              <a:ext uri="{FF2B5EF4-FFF2-40B4-BE49-F238E27FC236}">
                <a16:creationId xmlns:a16="http://schemas.microsoft.com/office/drawing/2014/main" id="{1ED78E57-7654-2645-B29D-EA37BCB519D2}"/>
              </a:ext>
            </a:extLst>
          </p:cNvPr>
          <p:cNvSpPr txBox="1"/>
          <p:nvPr/>
        </p:nvSpPr>
        <p:spPr>
          <a:xfrm rot="16200000">
            <a:off x="-1197187" y="2565056"/>
            <a:ext cx="4872437" cy="1446550"/>
          </a:xfrm>
          <a:prstGeom prst="rect">
            <a:avLst/>
          </a:prstGeom>
          <a:noFill/>
        </p:spPr>
        <p:txBody>
          <a:bodyPr wrap="square" rtlCol="0">
            <a:spAutoFit/>
          </a:bodyPr>
          <a:lstStyle/>
          <a:p>
            <a:pPr algn="ctr"/>
            <a:r>
              <a:rPr lang="en-US" sz="4400" dirty="0">
                <a:solidFill>
                  <a:schemeClr val="accent1"/>
                </a:solidFill>
              </a:rPr>
              <a:t>REM Associated Parasomnias</a:t>
            </a:r>
          </a:p>
        </p:txBody>
      </p:sp>
    </p:spTree>
    <p:extLst>
      <p:ext uri="{BB962C8B-B14F-4D97-AF65-F5344CB8AC3E}">
        <p14:creationId xmlns:p14="http://schemas.microsoft.com/office/powerpoint/2010/main" val="14731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969963"/>
          </a:xfrm>
          <a:prstGeom prst="rect">
            <a:avLst/>
          </a:prstGeom>
        </p:spPr>
        <p:txBody>
          <a:bodyPr wrap="square">
            <a:spAutoFit/>
          </a:bodyPr>
          <a:lstStyle/>
          <a:p>
            <a:pPr>
              <a:lnSpc>
                <a:spcPct val="150000"/>
              </a:lnSpc>
              <a:spcBef>
                <a:spcPts val="600"/>
              </a:spcBef>
            </a:pPr>
            <a:r>
              <a:rPr lang="en-US" sz="1400" dirty="0">
                <a:solidFill>
                  <a:prstClr val="black"/>
                </a:solidFill>
              </a:rPr>
              <a:t>Nightmares</a:t>
            </a:r>
          </a:p>
          <a:p>
            <a:pPr marL="685800" lvl="1" indent="-228600">
              <a:lnSpc>
                <a:spcPct val="150000"/>
              </a:lnSpc>
              <a:spcBef>
                <a:spcPts val="600"/>
              </a:spcBef>
              <a:buFont typeface="Arial" panose="020B0604020202020204" pitchFamily="34" charset="0"/>
              <a:buChar char="•"/>
            </a:pPr>
            <a:r>
              <a:rPr lang="en-US" sz="1400" dirty="0">
                <a:solidFill>
                  <a:prstClr val="black"/>
                </a:solidFill>
              </a:rPr>
              <a:t>Occur later in the night or early morning</a:t>
            </a:r>
          </a:p>
          <a:p>
            <a:pPr marL="685800" lvl="1" indent="-228600">
              <a:lnSpc>
                <a:spcPct val="150000"/>
              </a:lnSpc>
              <a:spcBef>
                <a:spcPts val="600"/>
              </a:spcBef>
              <a:buFont typeface="Arial" panose="020B0604020202020204" pitchFamily="34" charset="0"/>
              <a:buChar char="•"/>
            </a:pPr>
            <a:r>
              <a:rPr lang="en-US" sz="1400" dirty="0">
                <a:solidFill>
                  <a:prstClr val="black"/>
                </a:solidFill>
              </a:rPr>
              <a:t>It is usually scary and the person can feel they are in imminent danger</a:t>
            </a:r>
          </a:p>
          <a:p>
            <a:pPr marL="685800" lvl="1" indent="-228600">
              <a:lnSpc>
                <a:spcPct val="150000"/>
              </a:lnSpc>
              <a:spcBef>
                <a:spcPts val="600"/>
              </a:spcBef>
              <a:buFont typeface="Arial" panose="020B0604020202020204" pitchFamily="34" charset="0"/>
              <a:buChar char="•"/>
            </a:pPr>
            <a:r>
              <a:rPr lang="en-US" sz="1400" dirty="0">
                <a:solidFill>
                  <a:prstClr val="black"/>
                </a:solidFill>
              </a:rPr>
              <a:t>The person can usually describe the episode</a:t>
            </a:r>
          </a:p>
          <a:p>
            <a:pPr marL="685800" lvl="1" indent="-228600">
              <a:lnSpc>
                <a:spcPct val="150000"/>
              </a:lnSpc>
              <a:spcBef>
                <a:spcPts val="600"/>
              </a:spcBef>
              <a:buFont typeface="Arial" panose="020B0604020202020204" pitchFamily="34" charset="0"/>
              <a:buChar char="•"/>
            </a:pPr>
            <a:r>
              <a:rPr lang="en-US" sz="1400" dirty="0">
                <a:solidFill>
                  <a:prstClr val="black"/>
                </a:solidFill>
              </a:rPr>
              <a:t>Recurrent nightmares can result in sleep avoidance insomnia and anxiety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feel they are in danger</a:t>
            </a:r>
          </a:p>
        </p:txBody>
      </p:sp>
      <p:sp>
        <p:nvSpPr>
          <p:cNvPr id="3" name="Rectangle 2">
            <a:extLst>
              <a:ext uri="{FF2B5EF4-FFF2-40B4-BE49-F238E27FC236}">
                <a16:creationId xmlns:a16="http://schemas.microsoft.com/office/drawing/2014/main" id="{F8DBEDC1-6496-4B6B-BFA4-FF5C2FFE5494}"/>
              </a:ext>
            </a:extLst>
          </p:cNvPr>
          <p:cNvSpPr/>
          <p:nvPr/>
        </p:nvSpPr>
        <p:spPr>
          <a:xfrm>
            <a:off x="4344097" y="4667856"/>
            <a:ext cx="6096000" cy="1569853"/>
          </a:xfrm>
          <a:prstGeom prst="rect">
            <a:avLst/>
          </a:prstGeom>
          <a:solidFill>
            <a:schemeClr val="bg1">
              <a:lumMod val="95000"/>
            </a:schemeClr>
          </a:solidFill>
        </p:spPr>
        <p:txBody>
          <a:bodyPr>
            <a:spAutoFit/>
          </a:bodyPr>
          <a:lstStyle/>
          <a:p>
            <a:pPr>
              <a:lnSpc>
                <a:spcPct val="150000"/>
              </a:lnSpc>
              <a:spcBef>
                <a:spcPts val="600"/>
              </a:spcBef>
            </a:pPr>
            <a:r>
              <a:rPr lang="en-US" sz="1400" dirty="0">
                <a:solidFill>
                  <a:schemeClr val="accent1"/>
                </a:solidFill>
              </a:rPr>
              <a:t>Treatment</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Relaxation techniques prior to bed</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Image rehearsal</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Better sleep hygiene</a:t>
            </a:r>
          </a:p>
        </p:txBody>
      </p:sp>
      <p:sp>
        <p:nvSpPr>
          <p:cNvPr id="8" name="TextBox 7">
            <a:extLst>
              <a:ext uri="{FF2B5EF4-FFF2-40B4-BE49-F238E27FC236}">
                <a16:creationId xmlns:a16="http://schemas.microsoft.com/office/drawing/2014/main" id="{8400F40A-8697-4447-998D-848AB523407D}"/>
              </a:ext>
            </a:extLst>
          </p:cNvPr>
          <p:cNvSpPr txBox="1"/>
          <p:nvPr/>
        </p:nvSpPr>
        <p:spPr>
          <a:xfrm rot="16200000">
            <a:off x="-1197187" y="2565056"/>
            <a:ext cx="4872437" cy="1446550"/>
          </a:xfrm>
          <a:prstGeom prst="rect">
            <a:avLst/>
          </a:prstGeom>
          <a:noFill/>
        </p:spPr>
        <p:txBody>
          <a:bodyPr wrap="square" rtlCol="0">
            <a:spAutoFit/>
          </a:bodyPr>
          <a:lstStyle/>
          <a:p>
            <a:pPr algn="ctr"/>
            <a:r>
              <a:rPr lang="en-US" sz="4400" dirty="0">
                <a:solidFill>
                  <a:schemeClr val="accent1"/>
                </a:solidFill>
              </a:rPr>
              <a:t>REM Associated Parasomnias</a:t>
            </a:r>
          </a:p>
        </p:txBody>
      </p:sp>
    </p:spTree>
    <p:extLst>
      <p:ext uri="{BB962C8B-B14F-4D97-AF65-F5344CB8AC3E}">
        <p14:creationId xmlns:p14="http://schemas.microsoft.com/office/powerpoint/2010/main" val="337830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2583661" y="2851919"/>
            <a:ext cx="702468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tr-TR" altLang="en-US" sz="6900" dirty="0">
                <a:solidFill>
                  <a:schemeClr val="accent1"/>
                </a:solidFill>
                <a:latin typeface="Montserrat" panose="02000505000000020004" pitchFamily="2" charset="0"/>
              </a:rPr>
              <a:t>PARASOMN</a:t>
            </a:r>
            <a:r>
              <a:rPr lang="en-US" altLang="en-US" sz="6900" dirty="0">
                <a:solidFill>
                  <a:schemeClr val="accent1"/>
                </a:solidFill>
                <a:latin typeface="Montserrat" panose="02000505000000020004" pitchFamily="2" charset="0"/>
              </a:rPr>
              <a:t>I</a:t>
            </a:r>
            <a:r>
              <a:rPr lang="tr-TR" altLang="en-US" sz="6900" dirty="0">
                <a:solidFill>
                  <a:schemeClr val="accent1"/>
                </a:solidFill>
                <a:latin typeface="Montserrat" panose="02000505000000020004" pitchFamily="2" charset="0"/>
              </a:rPr>
              <a:t>AS</a:t>
            </a:r>
          </a:p>
        </p:txBody>
      </p:sp>
      <p:sp>
        <p:nvSpPr>
          <p:cNvPr id="2" name="Slide Number Placeholder 1">
            <a:extLst>
              <a:ext uri="{FF2B5EF4-FFF2-40B4-BE49-F238E27FC236}">
                <a16:creationId xmlns:a16="http://schemas.microsoft.com/office/drawing/2014/main" id="{1368214B-9D2F-4910-86A8-B767F8084B64}"/>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4" name="Picture 3">
            <a:extLst>
              <a:ext uri="{FF2B5EF4-FFF2-40B4-BE49-F238E27FC236}">
                <a16:creationId xmlns:a16="http://schemas.microsoft.com/office/drawing/2014/main" id="{FE7710B1-6660-43B6-9760-3C56DCC2AC98}"/>
              </a:ext>
            </a:extLst>
          </p:cNvPr>
          <p:cNvPicPr>
            <a:picLocks noChangeAspect="1"/>
          </p:cNvPicPr>
          <p:nvPr/>
        </p:nvPicPr>
        <p:blipFill>
          <a:blip r:embed="rId2"/>
          <a:stretch>
            <a:fillRect/>
          </a:stretch>
        </p:blipFill>
        <p:spPr>
          <a:xfrm>
            <a:off x="4725845" y="6495247"/>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65176" y="419804"/>
            <a:ext cx="320953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D</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6571CFD-22CA-714A-B8EB-0B83B3978981}"/>
              </a:ext>
            </a:extLst>
          </p:cNvPr>
          <p:cNvSpPr txBox="1"/>
          <p:nvPr/>
        </p:nvSpPr>
        <p:spPr>
          <a:xfrm>
            <a:off x="3336966" y="4264104"/>
            <a:ext cx="4635476"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A26AF63A-204B-734A-B767-17256C423B92}"/>
              </a:ext>
            </a:extLst>
          </p:cNvPr>
          <p:cNvSpPr txBox="1"/>
          <p:nvPr/>
        </p:nvSpPr>
        <p:spPr>
          <a:xfrm>
            <a:off x="1863727" y="3278348"/>
            <a:ext cx="8376012"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OTHER PARASOMNIAS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14D36514-6532-4187-9D10-D149261F330A}"/>
              </a:ext>
            </a:extLst>
          </p:cNvPr>
          <p:cNvSpPr>
            <a:spLocks noGrp="1"/>
          </p:cNvSpPr>
          <p:nvPr>
            <p:ph type="sldNum" sz="quarter" idx="12"/>
          </p:nvPr>
        </p:nvSpPr>
        <p:spPr/>
        <p:txBody>
          <a:bodyPr/>
          <a:lstStyle/>
          <a:p>
            <a:fld id="{893DE34F-861C-4A6A-B142-FB2440115817}" type="slidenum">
              <a:rPr lang="en-US" smtClean="0"/>
              <a:t>20</a:t>
            </a:fld>
            <a:endParaRPr lang="en-US" dirty="0"/>
          </a:p>
        </p:txBody>
      </p:sp>
    </p:spTree>
    <p:extLst>
      <p:ext uri="{BB962C8B-B14F-4D97-AF65-F5344CB8AC3E}">
        <p14:creationId xmlns:p14="http://schemas.microsoft.com/office/powerpoint/2010/main" val="24786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889707" y="2705725"/>
            <a:ext cx="4201152" cy="1446550"/>
          </a:xfrm>
          <a:prstGeom prst="rect">
            <a:avLst/>
          </a:prstGeom>
          <a:noFill/>
        </p:spPr>
        <p:txBody>
          <a:bodyPr wrap="square" rtlCol="0">
            <a:spAutoFit/>
          </a:bodyPr>
          <a:lstStyle/>
          <a:p>
            <a:pPr algn="ctr"/>
            <a:r>
              <a:rPr lang="en-US" sz="4400" dirty="0">
                <a:solidFill>
                  <a:schemeClr val="accent1"/>
                </a:solidFill>
              </a:rPr>
              <a:t>Other Parasomnias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87715"/>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Enuresis (bedwetting)</a:t>
            </a:r>
          </a:p>
          <a:p>
            <a:pPr marL="228600" indent="-228600">
              <a:lnSpc>
                <a:spcPct val="150000"/>
              </a:lnSpc>
              <a:spcBef>
                <a:spcPts val="1000"/>
              </a:spcBef>
              <a:buFont typeface="Arial" panose="020B0604020202020204" pitchFamily="34" charset="0"/>
              <a:buChar char="•"/>
            </a:pPr>
            <a:r>
              <a:rPr lang="en-US" sz="1400" dirty="0">
                <a:solidFill>
                  <a:prstClr val="black"/>
                </a:solidFill>
              </a:rPr>
              <a:t>Sleep Related Groaning</a:t>
            </a:r>
          </a:p>
          <a:p>
            <a:pPr marL="228600" indent="-228600">
              <a:lnSpc>
                <a:spcPct val="150000"/>
              </a:lnSpc>
              <a:spcBef>
                <a:spcPts val="1000"/>
              </a:spcBef>
              <a:buFont typeface="Arial" panose="020B0604020202020204" pitchFamily="34" charset="0"/>
              <a:buChar char="•"/>
            </a:pPr>
            <a:r>
              <a:rPr lang="en-US" sz="1400" dirty="0">
                <a:solidFill>
                  <a:prstClr val="black"/>
                </a:solidFill>
              </a:rPr>
              <a:t>Exploding Head Syndrome</a:t>
            </a:r>
          </a:p>
          <a:p>
            <a:pPr marL="228600" indent="-228600">
              <a:lnSpc>
                <a:spcPct val="150000"/>
              </a:lnSpc>
              <a:spcBef>
                <a:spcPts val="1000"/>
              </a:spcBef>
              <a:buFont typeface="Arial" panose="020B0604020202020204" pitchFamily="34" charset="0"/>
              <a:buChar char="•"/>
            </a:pPr>
            <a:r>
              <a:rPr lang="en-US" sz="1400" dirty="0">
                <a:solidFill>
                  <a:prstClr val="black"/>
                </a:solidFill>
              </a:rPr>
              <a:t>Sleep Related Eating Disorder</a:t>
            </a:r>
          </a:p>
          <a:p>
            <a:pPr marL="228600" indent="-228600">
              <a:lnSpc>
                <a:spcPct val="150000"/>
              </a:lnSpc>
              <a:spcBef>
                <a:spcPts val="1000"/>
              </a:spcBef>
              <a:buFont typeface="Arial" panose="020B0604020202020204" pitchFamily="34" charset="0"/>
              <a:buChar char="•"/>
            </a:pPr>
            <a:r>
              <a:rPr lang="en-US" sz="1400" dirty="0">
                <a:solidFill>
                  <a:prstClr val="black"/>
                </a:solidFill>
              </a:rPr>
              <a:t>Sleep Related Hallucinations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 </a:t>
            </a:r>
          </a:p>
        </p:txBody>
      </p:sp>
    </p:spTree>
    <p:extLst>
      <p:ext uri="{BB962C8B-B14F-4D97-AF65-F5344CB8AC3E}">
        <p14:creationId xmlns:p14="http://schemas.microsoft.com/office/powerpoint/2010/main" val="191045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7895865" cy="2631682"/>
          </a:xfrm>
          <a:prstGeom prst="rect">
            <a:avLst/>
          </a:prstGeom>
        </p:spPr>
        <p:txBody>
          <a:bodyPr wrap="square">
            <a:spAutoFit/>
          </a:bodyPr>
          <a:lstStyle/>
          <a:p>
            <a:pPr>
              <a:lnSpc>
                <a:spcPct val="150000"/>
              </a:lnSpc>
            </a:pPr>
            <a:r>
              <a:rPr lang="en-US" sz="1400" dirty="0">
                <a:solidFill>
                  <a:prstClr val="black"/>
                </a:solidFill>
              </a:rPr>
              <a:t>Enuresis</a:t>
            </a:r>
          </a:p>
          <a:p>
            <a:pPr marL="228600" indent="-228600">
              <a:lnSpc>
                <a:spcPct val="150000"/>
              </a:lnSpc>
              <a:buFont typeface="Arial" panose="020B0604020202020204" pitchFamily="34" charset="0"/>
              <a:buChar char="•"/>
            </a:pPr>
            <a:r>
              <a:rPr lang="en-US" sz="1400" dirty="0">
                <a:solidFill>
                  <a:prstClr val="black"/>
                </a:solidFill>
              </a:rPr>
              <a:t>Occurs in children over five</a:t>
            </a:r>
          </a:p>
          <a:p>
            <a:pPr marL="228600" indent="-228600">
              <a:lnSpc>
                <a:spcPct val="150000"/>
              </a:lnSpc>
              <a:buFont typeface="Arial" panose="020B0604020202020204" pitchFamily="34" charset="0"/>
              <a:buChar char="•"/>
            </a:pPr>
            <a:r>
              <a:rPr lang="en-US" sz="1400" dirty="0">
                <a:solidFill>
                  <a:prstClr val="black"/>
                </a:solidFill>
              </a:rPr>
              <a:t>Usually occurs the first third of the night</a:t>
            </a:r>
          </a:p>
          <a:p>
            <a:pPr marL="685800" lvl="1" indent="-228600">
              <a:lnSpc>
                <a:spcPct val="150000"/>
              </a:lnSpc>
              <a:buFont typeface="Arial" panose="020B0604020202020204" pitchFamily="34" charset="0"/>
              <a:buChar char="•"/>
            </a:pPr>
            <a:r>
              <a:rPr lang="en-US" sz="1400" dirty="0">
                <a:solidFill>
                  <a:prstClr val="black"/>
                </a:solidFill>
              </a:rPr>
              <a:t>Primary:  the person or child did not develop bladder control (has family history).</a:t>
            </a:r>
          </a:p>
          <a:p>
            <a:pPr marL="685800" lvl="1" indent="-228600">
              <a:lnSpc>
                <a:spcPct val="150000"/>
              </a:lnSpc>
              <a:buFont typeface="Arial" panose="020B0604020202020204" pitchFamily="34" charset="0"/>
              <a:buChar char="•"/>
            </a:pPr>
            <a:r>
              <a:rPr lang="en-US" sz="1400" dirty="0">
                <a:solidFill>
                  <a:prstClr val="black"/>
                </a:solidFill>
              </a:rPr>
              <a:t>Secondary: occurs when no bedwetting has occur for at least 6 months. Usually in adults who had Primary Enuresis during childhood.  It is usually caused by other sleep or health issues.</a:t>
            </a:r>
          </a:p>
          <a:p>
            <a:pPr marL="228600" indent="-228600">
              <a:lnSpc>
                <a:spcPct val="150000"/>
              </a:lnSpc>
              <a:buFont typeface="Arial" panose="020B0604020202020204" pitchFamily="34" charset="0"/>
              <a:buChar char="•"/>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bladder training</a:t>
            </a:r>
          </a:p>
        </p:txBody>
      </p:sp>
      <p:sp>
        <p:nvSpPr>
          <p:cNvPr id="3" name="Rectangle 2">
            <a:extLst>
              <a:ext uri="{FF2B5EF4-FFF2-40B4-BE49-F238E27FC236}">
                <a16:creationId xmlns:a16="http://schemas.microsoft.com/office/drawing/2014/main" id="{1D72D83A-57ED-4795-B4DF-08758126655F}"/>
              </a:ext>
            </a:extLst>
          </p:cNvPr>
          <p:cNvSpPr/>
          <p:nvPr/>
        </p:nvSpPr>
        <p:spPr>
          <a:xfrm>
            <a:off x="4850689" y="4964808"/>
            <a:ext cx="6096000" cy="1339021"/>
          </a:xfrm>
          <a:prstGeom prst="rect">
            <a:avLst/>
          </a:prstGeom>
          <a:solidFill>
            <a:schemeClr val="bg1">
              <a:lumMod val="95000"/>
            </a:schemeClr>
          </a:solidFill>
        </p:spPr>
        <p:txBody>
          <a:bodyPr>
            <a:spAutoFit/>
          </a:bodyPr>
          <a:lstStyle/>
          <a:p>
            <a:pPr marL="228600" lvl="0" indent="-228600">
              <a:lnSpc>
                <a:spcPct val="150000"/>
              </a:lnSpc>
              <a:buFont typeface="Arial" panose="020B0604020202020204" pitchFamily="34" charset="0"/>
              <a:buChar char="•"/>
            </a:pPr>
            <a:r>
              <a:rPr lang="en-US" sz="1400" dirty="0">
                <a:solidFill>
                  <a:schemeClr val="accent1"/>
                </a:solidFill>
              </a:rPr>
              <a:t>Treatment</a:t>
            </a:r>
          </a:p>
          <a:p>
            <a:pPr marL="685800" lvl="1" indent="-228600">
              <a:lnSpc>
                <a:spcPct val="150000"/>
              </a:lnSpc>
              <a:buFont typeface="Arial" panose="020B0604020202020204" pitchFamily="34" charset="0"/>
              <a:buChar char="•"/>
            </a:pPr>
            <a:r>
              <a:rPr lang="en-US" sz="1400" dirty="0">
                <a:solidFill>
                  <a:schemeClr val="accent1"/>
                </a:solidFill>
              </a:rPr>
              <a:t>Bladder training</a:t>
            </a:r>
          </a:p>
          <a:p>
            <a:pPr marL="685800" lvl="1" indent="-228600">
              <a:lnSpc>
                <a:spcPct val="150000"/>
              </a:lnSpc>
              <a:buFont typeface="Arial" panose="020B0604020202020204" pitchFamily="34" charset="0"/>
              <a:buChar char="•"/>
            </a:pPr>
            <a:r>
              <a:rPr lang="en-US" sz="1400" dirty="0">
                <a:solidFill>
                  <a:schemeClr val="accent1"/>
                </a:solidFill>
              </a:rPr>
              <a:t>Alarms</a:t>
            </a:r>
          </a:p>
          <a:p>
            <a:pPr marL="685800" lvl="1" indent="-228600">
              <a:lnSpc>
                <a:spcPct val="150000"/>
              </a:lnSpc>
              <a:buFont typeface="Arial" panose="020B0604020202020204" pitchFamily="34" charset="0"/>
              <a:buChar char="•"/>
            </a:pPr>
            <a:r>
              <a:rPr lang="en-US" sz="1400" dirty="0">
                <a:solidFill>
                  <a:schemeClr val="accent1"/>
                </a:solidFill>
              </a:rPr>
              <a:t>Medications</a:t>
            </a:r>
          </a:p>
        </p:txBody>
      </p:sp>
      <p:sp>
        <p:nvSpPr>
          <p:cNvPr id="8" name="TextBox 7">
            <a:extLst>
              <a:ext uri="{FF2B5EF4-FFF2-40B4-BE49-F238E27FC236}">
                <a16:creationId xmlns:a16="http://schemas.microsoft.com/office/drawing/2014/main" id="{B350A51B-FEA0-0B46-B155-859D8ACA2802}"/>
              </a:ext>
            </a:extLst>
          </p:cNvPr>
          <p:cNvSpPr txBox="1"/>
          <p:nvPr/>
        </p:nvSpPr>
        <p:spPr>
          <a:xfrm rot="16200000">
            <a:off x="-889707" y="2705725"/>
            <a:ext cx="4201152" cy="1446550"/>
          </a:xfrm>
          <a:prstGeom prst="rect">
            <a:avLst/>
          </a:prstGeom>
          <a:noFill/>
        </p:spPr>
        <p:txBody>
          <a:bodyPr wrap="square" rtlCol="0">
            <a:spAutoFit/>
          </a:bodyPr>
          <a:lstStyle/>
          <a:p>
            <a:pPr algn="ctr"/>
            <a:r>
              <a:rPr lang="en-US" sz="4400" dirty="0">
                <a:solidFill>
                  <a:schemeClr val="accent1"/>
                </a:solidFill>
              </a:rPr>
              <a:t>Other Parasomnias</a:t>
            </a:r>
          </a:p>
        </p:txBody>
      </p:sp>
    </p:spTree>
    <p:extLst>
      <p:ext uri="{BB962C8B-B14F-4D97-AF65-F5344CB8AC3E}">
        <p14:creationId xmlns:p14="http://schemas.microsoft.com/office/powerpoint/2010/main" val="88971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969963"/>
          </a:xfrm>
          <a:prstGeom prst="rect">
            <a:avLst/>
          </a:prstGeom>
        </p:spPr>
        <p:txBody>
          <a:bodyPr wrap="square">
            <a:spAutoFit/>
          </a:bodyPr>
          <a:lstStyle/>
          <a:p>
            <a:pPr>
              <a:lnSpc>
                <a:spcPct val="150000"/>
              </a:lnSpc>
              <a:spcBef>
                <a:spcPts val="600"/>
              </a:spcBef>
            </a:pPr>
            <a:r>
              <a:rPr lang="en-US" sz="1400" dirty="0">
                <a:solidFill>
                  <a:prstClr val="black"/>
                </a:solidFill>
              </a:rPr>
              <a:t>Sleep Groaning</a:t>
            </a:r>
          </a:p>
          <a:p>
            <a:pPr marL="228600" lvl="1" indent="-228600">
              <a:lnSpc>
                <a:spcPct val="150000"/>
              </a:lnSpc>
              <a:spcBef>
                <a:spcPts val="600"/>
              </a:spcBef>
              <a:buFont typeface="Arial" panose="020B0604020202020204" pitchFamily="34" charset="0"/>
              <a:buChar char="•"/>
            </a:pPr>
            <a:r>
              <a:rPr lang="en-US" sz="1400" dirty="0">
                <a:solidFill>
                  <a:prstClr val="black"/>
                </a:solidFill>
              </a:rPr>
              <a:t>It occurs during exhalation</a:t>
            </a:r>
          </a:p>
          <a:p>
            <a:pPr marL="228600" lvl="1" indent="-228600">
              <a:lnSpc>
                <a:spcPct val="150000"/>
              </a:lnSpc>
              <a:spcBef>
                <a:spcPts val="600"/>
              </a:spcBef>
              <a:buFont typeface="Arial" panose="020B0604020202020204" pitchFamily="34" charset="0"/>
              <a:buChar char="•"/>
            </a:pPr>
            <a:r>
              <a:rPr lang="en-US" sz="1400" dirty="0">
                <a:solidFill>
                  <a:prstClr val="black"/>
                </a:solidFill>
              </a:rPr>
              <a:t>Although the person who is doing it may not know it the bed partner will</a:t>
            </a:r>
          </a:p>
          <a:p>
            <a:pPr marL="228600" lvl="1" indent="-228600">
              <a:lnSpc>
                <a:spcPct val="150000"/>
              </a:lnSpc>
              <a:spcBef>
                <a:spcPts val="600"/>
              </a:spcBef>
              <a:buFont typeface="Arial" panose="020B0604020202020204" pitchFamily="34" charset="0"/>
              <a:buChar char="•"/>
            </a:pPr>
            <a:r>
              <a:rPr lang="en-US" sz="1400" dirty="0">
                <a:solidFill>
                  <a:prstClr val="black"/>
                </a:solidFill>
              </a:rPr>
              <a:t>The patient may have a slow respiratory rate</a:t>
            </a:r>
          </a:p>
          <a:p>
            <a:pPr marL="228600" lvl="1" indent="-228600">
              <a:lnSpc>
                <a:spcPct val="150000"/>
              </a:lnSpc>
              <a:spcBef>
                <a:spcPts val="600"/>
              </a:spcBef>
              <a:buFont typeface="Arial" panose="020B0604020202020204" pitchFamily="34" charset="0"/>
              <a:buChar char="•"/>
            </a:pPr>
            <a:r>
              <a:rPr lang="en-US" sz="1400" dirty="0">
                <a:solidFill>
                  <a:prstClr val="black"/>
                </a:solidFill>
              </a:rPr>
              <a:t>It may occur in clusters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no specific treatment</a:t>
            </a:r>
          </a:p>
        </p:txBody>
      </p:sp>
      <p:sp>
        <p:nvSpPr>
          <p:cNvPr id="3" name="Rectangle 2">
            <a:extLst>
              <a:ext uri="{FF2B5EF4-FFF2-40B4-BE49-F238E27FC236}">
                <a16:creationId xmlns:a16="http://schemas.microsoft.com/office/drawing/2014/main" id="{60F498A2-CA61-4C46-8421-5AC74388B5AA}"/>
              </a:ext>
            </a:extLst>
          </p:cNvPr>
          <p:cNvSpPr/>
          <p:nvPr/>
        </p:nvSpPr>
        <p:spPr>
          <a:xfrm>
            <a:off x="4344097" y="4900911"/>
            <a:ext cx="6096000" cy="769634"/>
          </a:xfrm>
          <a:prstGeom prst="rect">
            <a:avLst/>
          </a:prstGeom>
          <a:solidFill>
            <a:schemeClr val="bg1">
              <a:lumMod val="95000"/>
            </a:schemeClr>
          </a:solidFill>
        </p:spPr>
        <p:txBody>
          <a:bodyPr wrap="square">
            <a:spAutoFit/>
          </a:bodyPr>
          <a:lstStyle/>
          <a:p>
            <a:pPr marL="228600" lvl="0" indent="-228600">
              <a:lnSpc>
                <a:spcPct val="150000"/>
              </a:lnSpc>
              <a:spcBef>
                <a:spcPts val="600"/>
              </a:spcBef>
              <a:buFont typeface="Arial" panose="020B0604020202020204" pitchFamily="34" charset="0"/>
              <a:buChar char="•"/>
            </a:pPr>
            <a:r>
              <a:rPr lang="en-US" sz="1400" dirty="0">
                <a:solidFill>
                  <a:schemeClr val="accent1"/>
                </a:solidFill>
              </a:rPr>
              <a:t>Treatment</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There is no specific treatment</a:t>
            </a:r>
          </a:p>
        </p:txBody>
      </p:sp>
      <p:sp>
        <p:nvSpPr>
          <p:cNvPr id="8" name="TextBox 7">
            <a:extLst>
              <a:ext uri="{FF2B5EF4-FFF2-40B4-BE49-F238E27FC236}">
                <a16:creationId xmlns:a16="http://schemas.microsoft.com/office/drawing/2014/main" id="{EC1C7780-54E2-3B40-8B61-F08B2215914D}"/>
              </a:ext>
            </a:extLst>
          </p:cNvPr>
          <p:cNvSpPr txBox="1"/>
          <p:nvPr/>
        </p:nvSpPr>
        <p:spPr>
          <a:xfrm rot="16200000">
            <a:off x="-889707" y="2705725"/>
            <a:ext cx="4201152" cy="1446550"/>
          </a:xfrm>
          <a:prstGeom prst="rect">
            <a:avLst/>
          </a:prstGeom>
          <a:noFill/>
        </p:spPr>
        <p:txBody>
          <a:bodyPr wrap="square" rtlCol="0">
            <a:spAutoFit/>
          </a:bodyPr>
          <a:lstStyle/>
          <a:p>
            <a:pPr algn="ctr"/>
            <a:r>
              <a:rPr lang="en-US" sz="4400" dirty="0">
                <a:solidFill>
                  <a:schemeClr val="accent1"/>
                </a:solidFill>
              </a:rPr>
              <a:t>Other Parasomnias</a:t>
            </a:r>
          </a:p>
        </p:txBody>
      </p:sp>
    </p:spTree>
    <p:extLst>
      <p:ext uri="{BB962C8B-B14F-4D97-AF65-F5344CB8AC3E}">
        <p14:creationId xmlns:p14="http://schemas.microsoft.com/office/powerpoint/2010/main" val="1890860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893019"/>
          </a:xfrm>
          <a:prstGeom prst="rect">
            <a:avLst/>
          </a:prstGeom>
        </p:spPr>
        <p:txBody>
          <a:bodyPr wrap="square">
            <a:spAutoFit/>
          </a:bodyPr>
          <a:lstStyle/>
          <a:p>
            <a:pPr>
              <a:lnSpc>
                <a:spcPct val="150000"/>
              </a:lnSpc>
              <a:spcBef>
                <a:spcPts val="600"/>
              </a:spcBef>
            </a:pPr>
            <a:r>
              <a:rPr lang="en-US" sz="1400" dirty="0">
                <a:solidFill>
                  <a:prstClr val="black"/>
                </a:solidFill>
              </a:rPr>
              <a:t>Exploding Head syndrome</a:t>
            </a:r>
          </a:p>
          <a:p>
            <a:pPr marL="228600" indent="-228600">
              <a:lnSpc>
                <a:spcPct val="150000"/>
              </a:lnSpc>
              <a:spcBef>
                <a:spcPts val="600"/>
              </a:spcBef>
              <a:buFont typeface="Arial" panose="020B0604020202020204" pitchFamily="34" charset="0"/>
              <a:buChar char="•"/>
            </a:pPr>
            <a:r>
              <a:rPr lang="en-US" sz="1400" dirty="0">
                <a:solidFill>
                  <a:prstClr val="black"/>
                </a:solidFill>
              </a:rPr>
              <a:t>It is the loud imagined sound that occurs while the brain is transitioning from wake to sleep</a:t>
            </a:r>
          </a:p>
          <a:p>
            <a:pPr marL="228600" indent="-228600">
              <a:lnSpc>
                <a:spcPct val="150000"/>
              </a:lnSpc>
              <a:spcBef>
                <a:spcPts val="600"/>
              </a:spcBef>
              <a:buFont typeface="Arial" panose="020B0604020202020204" pitchFamily="34" charset="0"/>
              <a:buChar char="•"/>
            </a:pPr>
            <a:r>
              <a:rPr lang="en-US" sz="1400" dirty="0">
                <a:solidFill>
                  <a:prstClr val="black"/>
                </a:solidFill>
              </a:rPr>
              <a:t>There may be a body jerk a light flash or a sense of fear or falling that occurs with it</a:t>
            </a:r>
          </a:p>
          <a:p>
            <a:pPr>
              <a:lnSpc>
                <a:spcPct val="150000"/>
              </a:lnSpc>
              <a:spcBef>
                <a:spcPts val="600"/>
              </a:spcBef>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loud imagined sound </a:t>
            </a:r>
          </a:p>
        </p:txBody>
      </p:sp>
      <p:sp>
        <p:nvSpPr>
          <p:cNvPr id="3" name="Rectangle 2">
            <a:extLst>
              <a:ext uri="{FF2B5EF4-FFF2-40B4-BE49-F238E27FC236}">
                <a16:creationId xmlns:a16="http://schemas.microsoft.com/office/drawing/2014/main" id="{C51619B9-086B-4764-A033-69E42756177A}"/>
              </a:ext>
            </a:extLst>
          </p:cNvPr>
          <p:cNvSpPr/>
          <p:nvPr/>
        </p:nvSpPr>
        <p:spPr>
          <a:xfrm>
            <a:off x="5396582" y="4689796"/>
            <a:ext cx="3991029" cy="369525"/>
          </a:xfrm>
          <a:prstGeom prst="rect">
            <a:avLst/>
          </a:prstGeom>
          <a:solidFill>
            <a:schemeClr val="bg1">
              <a:lumMod val="95000"/>
            </a:schemeClr>
          </a:solidFill>
        </p:spPr>
        <p:txBody>
          <a:bodyPr wrap="none">
            <a:spAutoFit/>
          </a:bodyPr>
          <a:lstStyle/>
          <a:p>
            <a:pPr lvl="0">
              <a:lnSpc>
                <a:spcPct val="150000"/>
              </a:lnSpc>
              <a:spcBef>
                <a:spcPts val="600"/>
              </a:spcBef>
            </a:pPr>
            <a:r>
              <a:rPr lang="en-US" sz="1400" dirty="0">
                <a:solidFill>
                  <a:schemeClr val="accent1"/>
                </a:solidFill>
              </a:rPr>
              <a:t>No treatment is necessary as this is natural</a:t>
            </a:r>
          </a:p>
        </p:txBody>
      </p:sp>
      <p:sp>
        <p:nvSpPr>
          <p:cNvPr id="8" name="TextBox 7">
            <a:extLst>
              <a:ext uri="{FF2B5EF4-FFF2-40B4-BE49-F238E27FC236}">
                <a16:creationId xmlns:a16="http://schemas.microsoft.com/office/drawing/2014/main" id="{567D1EAD-FABA-2242-8661-0F06C20C8434}"/>
              </a:ext>
            </a:extLst>
          </p:cNvPr>
          <p:cNvSpPr txBox="1"/>
          <p:nvPr/>
        </p:nvSpPr>
        <p:spPr>
          <a:xfrm rot="16200000">
            <a:off x="-889707" y="2705725"/>
            <a:ext cx="4201152" cy="1446550"/>
          </a:xfrm>
          <a:prstGeom prst="rect">
            <a:avLst/>
          </a:prstGeom>
          <a:noFill/>
        </p:spPr>
        <p:txBody>
          <a:bodyPr wrap="square" rtlCol="0">
            <a:spAutoFit/>
          </a:bodyPr>
          <a:lstStyle/>
          <a:p>
            <a:pPr algn="ctr"/>
            <a:r>
              <a:rPr lang="en-US" sz="4400" dirty="0">
                <a:solidFill>
                  <a:schemeClr val="accent1"/>
                </a:solidFill>
              </a:rPr>
              <a:t>Other Parasomnias</a:t>
            </a:r>
          </a:p>
        </p:txBody>
      </p:sp>
    </p:spTree>
    <p:extLst>
      <p:ext uri="{BB962C8B-B14F-4D97-AF65-F5344CB8AC3E}">
        <p14:creationId xmlns:p14="http://schemas.microsoft.com/office/powerpoint/2010/main" val="3062010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308517"/>
          </a:xfrm>
          <a:prstGeom prst="rect">
            <a:avLst/>
          </a:prstGeom>
        </p:spPr>
        <p:txBody>
          <a:bodyPr wrap="square">
            <a:spAutoFit/>
          </a:bodyPr>
          <a:lstStyle/>
          <a:p>
            <a:pPr>
              <a:lnSpc>
                <a:spcPct val="150000"/>
              </a:lnSpc>
            </a:pPr>
            <a:r>
              <a:rPr lang="en-US" sz="1400" dirty="0">
                <a:solidFill>
                  <a:prstClr val="black"/>
                </a:solidFill>
              </a:rPr>
              <a:t>Sleep Related Eating Disorder</a:t>
            </a:r>
          </a:p>
          <a:p>
            <a:pPr marL="685800" lvl="1" indent="-228600">
              <a:lnSpc>
                <a:spcPct val="150000"/>
              </a:lnSpc>
              <a:buFont typeface="Arial" panose="020B0604020202020204" pitchFamily="34" charset="0"/>
              <a:buChar char="•"/>
            </a:pPr>
            <a:r>
              <a:rPr lang="en-US" sz="1400" dirty="0">
                <a:solidFill>
                  <a:prstClr val="black"/>
                </a:solidFill>
              </a:rPr>
              <a:t>This can occur multiple times during the night</a:t>
            </a:r>
          </a:p>
          <a:p>
            <a:pPr marL="685800" lvl="1" indent="-228600">
              <a:lnSpc>
                <a:spcPct val="150000"/>
              </a:lnSpc>
              <a:buFont typeface="Arial" panose="020B0604020202020204" pitchFamily="34" charset="0"/>
              <a:buChar char="•"/>
            </a:pPr>
            <a:r>
              <a:rPr lang="en-US" sz="1400" dirty="0">
                <a:solidFill>
                  <a:prstClr val="black"/>
                </a:solidFill>
              </a:rPr>
              <a:t>A person will arouse (not necessarily fully awaken) and eat or drink</a:t>
            </a:r>
          </a:p>
          <a:p>
            <a:pPr marL="685800" lvl="1" indent="-228600">
              <a:lnSpc>
                <a:spcPct val="150000"/>
              </a:lnSpc>
              <a:buFont typeface="Arial" panose="020B0604020202020204" pitchFamily="34" charset="0"/>
              <a:buChar char="•"/>
            </a:pPr>
            <a:r>
              <a:rPr lang="en-US" sz="1400" dirty="0">
                <a:solidFill>
                  <a:prstClr val="black"/>
                </a:solidFill>
              </a:rPr>
              <a:t>The individual is usually unaware of the behavior</a:t>
            </a:r>
          </a:p>
          <a:p>
            <a:pPr marL="685800" lvl="1" indent="-228600">
              <a:lnSpc>
                <a:spcPct val="150000"/>
              </a:lnSpc>
              <a:buFont typeface="Arial" panose="020B0604020202020204" pitchFamily="34" charset="0"/>
              <a:buChar char="•"/>
            </a:pPr>
            <a:r>
              <a:rPr lang="en-US" sz="1400" dirty="0">
                <a:solidFill>
                  <a:prstClr val="black"/>
                </a:solidFill>
              </a:rPr>
              <a:t>Occurs due to severe stress or when discontinuing an addictive behavior such as smoking</a:t>
            </a:r>
          </a:p>
          <a:p>
            <a:pPr marL="228600" indent="-228600">
              <a:lnSpc>
                <a:spcPct val="150000"/>
              </a:lnSpc>
              <a:buFont typeface="Arial" panose="020B0604020202020204" pitchFamily="34" charset="0"/>
              <a:buChar char="•"/>
            </a:pPr>
            <a:endParaRPr lang="en-US" sz="1400" dirty="0">
              <a:solidFill>
                <a:prstClr val="black"/>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occurs due to severe stress</a:t>
            </a:r>
          </a:p>
        </p:txBody>
      </p:sp>
      <p:sp>
        <p:nvSpPr>
          <p:cNvPr id="3" name="Rectangle 2">
            <a:extLst>
              <a:ext uri="{FF2B5EF4-FFF2-40B4-BE49-F238E27FC236}">
                <a16:creationId xmlns:a16="http://schemas.microsoft.com/office/drawing/2014/main" id="{9C037468-7C91-44CA-A677-DDC0948EAFE6}"/>
              </a:ext>
            </a:extLst>
          </p:cNvPr>
          <p:cNvSpPr/>
          <p:nvPr/>
        </p:nvSpPr>
        <p:spPr>
          <a:xfrm>
            <a:off x="4850689" y="4675696"/>
            <a:ext cx="6096000" cy="1339021"/>
          </a:xfrm>
          <a:prstGeom prst="rect">
            <a:avLst/>
          </a:prstGeom>
          <a:solidFill>
            <a:schemeClr val="bg1">
              <a:lumMod val="95000"/>
            </a:schemeClr>
          </a:solidFill>
        </p:spPr>
        <p:txBody>
          <a:bodyPr>
            <a:spAutoFit/>
          </a:bodyPr>
          <a:lstStyle/>
          <a:p>
            <a:pPr>
              <a:lnSpc>
                <a:spcPct val="150000"/>
              </a:lnSpc>
            </a:pPr>
            <a:r>
              <a:rPr lang="en-US" sz="1400" dirty="0">
                <a:solidFill>
                  <a:schemeClr val="accent1"/>
                </a:solidFill>
              </a:rPr>
              <a:t>Treatment</a:t>
            </a:r>
          </a:p>
          <a:p>
            <a:pPr marL="685800" lvl="1" indent="-228600">
              <a:lnSpc>
                <a:spcPct val="150000"/>
              </a:lnSpc>
              <a:buFont typeface="Arial" panose="020B0604020202020204" pitchFamily="34" charset="0"/>
              <a:buChar char="•"/>
            </a:pPr>
            <a:r>
              <a:rPr lang="en-US" sz="1400" dirty="0">
                <a:solidFill>
                  <a:schemeClr val="accent1"/>
                </a:solidFill>
              </a:rPr>
              <a:t>Treat the disorder that is disrupting sleep</a:t>
            </a:r>
          </a:p>
          <a:p>
            <a:pPr marL="685800" lvl="1" indent="-228600">
              <a:lnSpc>
                <a:spcPct val="150000"/>
              </a:lnSpc>
              <a:buFont typeface="Arial" panose="020B0604020202020204" pitchFamily="34" charset="0"/>
              <a:buChar char="•"/>
            </a:pPr>
            <a:r>
              <a:rPr lang="en-US" sz="1400" dirty="0">
                <a:solidFill>
                  <a:schemeClr val="accent1"/>
                </a:solidFill>
              </a:rPr>
              <a:t>Relaxation techniques</a:t>
            </a:r>
          </a:p>
          <a:p>
            <a:pPr marL="685800" lvl="1" indent="-228600">
              <a:lnSpc>
                <a:spcPct val="150000"/>
              </a:lnSpc>
              <a:buFont typeface="Arial" panose="020B0604020202020204" pitchFamily="34" charset="0"/>
              <a:buChar char="•"/>
            </a:pPr>
            <a:r>
              <a:rPr lang="en-US" sz="1400" dirty="0">
                <a:solidFill>
                  <a:schemeClr val="accent1"/>
                </a:solidFill>
              </a:rPr>
              <a:t>Sleep hygiene</a:t>
            </a:r>
          </a:p>
        </p:txBody>
      </p:sp>
      <p:sp>
        <p:nvSpPr>
          <p:cNvPr id="8" name="TextBox 7">
            <a:extLst>
              <a:ext uri="{FF2B5EF4-FFF2-40B4-BE49-F238E27FC236}">
                <a16:creationId xmlns:a16="http://schemas.microsoft.com/office/drawing/2014/main" id="{116D6259-E168-4541-BA13-03A1C5094EA1}"/>
              </a:ext>
            </a:extLst>
          </p:cNvPr>
          <p:cNvSpPr txBox="1"/>
          <p:nvPr/>
        </p:nvSpPr>
        <p:spPr>
          <a:xfrm rot="16200000">
            <a:off x="-889707" y="2705725"/>
            <a:ext cx="4201152" cy="1446550"/>
          </a:xfrm>
          <a:prstGeom prst="rect">
            <a:avLst/>
          </a:prstGeom>
          <a:noFill/>
        </p:spPr>
        <p:txBody>
          <a:bodyPr wrap="square" rtlCol="0">
            <a:spAutoFit/>
          </a:bodyPr>
          <a:lstStyle/>
          <a:p>
            <a:pPr algn="ctr"/>
            <a:r>
              <a:rPr lang="en-US" sz="4400" dirty="0">
                <a:solidFill>
                  <a:schemeClr val="accent1"/>
                </a:solidFill>
              </a:rPr>
              <a:t>Other Parasomnias</a:t>
            </a:r>
          </a:p>
        </p:txBody>
      </p:sp>
    </p:spTree>
    <p:extLst>
      <p:ext uri="{BB962C8B-B14F-4D97-AF65-F5344CB8AC3E}">
        <p14:creationId xmlns:p14="http://schemas.microsoft.com/office/powerpoint/2010/main" val="388213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569853"/>
          </a:xfrm>
          <a:prstGeom prst="rect">
            <a:avLst/>
          </a:prstGeom>
        </p:spPr>
        <p:txBody>
          <a:bodyPr wrap="square">
            <a:spAutoFit/>
          </a:bodyPr>
          <a:lstStyle/>
          <a:p>
            <a:pPr>
              <a:lnSpc>
                <a:spcPct val="150000"/>
              </a:lnSpc>
              <a:spcBef>
                <a:spcPts val="600"/>
              </a:spcBef>
            </a:pPr>
            <a:r>
              <a:rPr lang="en-US" sz="1400" dirty="0">
                <a:solidFill>
                  <a:prstClr val="black"/>
                </a:solidFill>
              </a:rPr>
              <a:t>Sleep Related Hallucinations</a:t>
            </a:r>
          </a:p>
          <a:p>
            <a:pPr marL="685800" lvl="1" indent="-228600">
              <a:lnSpc>
                <a:spcPct val="150000"/>
              </a:lnSpc>
              <a:spcBef>
                <a:spcPts val="600"/>
              </a:spcBef>
              <a:buFont typeface="Arial" panose="020B0604020202020204" pitchFamily="34" charset="0"/>
              <a:buChar char="•"/>
            </a:pPr>
            <a:r>
              <a:rPr lang="en-US" sz="1400" dirty="0">
                <a:solidFill>
                  <a:prstClr val="black"/>
                </a:solidFill>
              </a:rPr>
              <a:t>Occur during the transition from wake to sleep or sleep to wake</a:t>
            </a:r>
          </a:p>
          <a:p>
            <a:pPr marL="685800" lvl="1" indent="-228600">
              <a:lnSpc>
                <a:spcPct val="150000"/>
              </a:lnSpc>
              <a:spcBef>
                <a:spcPts val="600"/>
              </a:spcBef>
              <a:buFont typeface="Arial" panose="020B0604020202020204" pitchFamily="34" charset="0"/>
              <a:buChar char="•"/>
            </a:pPr>
            <a:r>
              <a:rPr lang="en-US" sz="1400" dirty="0">
                <a:solidFill>
                  <a:prstClr val="black"/>
                </a:solidFill>
              </a:rPr>
              <a:t>They can be visual, auditory or tactile</a:t>
            </a:r>
          </a:p>
          <a:p>
            <a:pPr marL="685800" lvl="1" indent="-228600">
              <a:lnSpc>
                <a:spcPct val="150000"/>
              </a:lnSpc>
              <a:spcBef>
                <a:spcPts val="600"/>
              </a:spcBef>
              <a:buFont typeface="Arial" panose="020B0604020202020204" pitchFamily="34" charset="0"/>
              <a:buChar char="•"/>
            </a:pPr>
            <a:r>
              <a:rPr lang="en-US" sz="1400" dirty="0">
                <a:solidFill>
                  <a:prstClr val="black"/>
                </a:solidFill>
              </a:rPr>
              <a:t>Person may also experience sleep paralysis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can be visual, auditory or tactile</a:t>
            </a:r>
          </a:p>
        </p:txBody>
      </p:sp>
      <p:sp>
        <p:nvSpPr>
          <p:cNvPr id="3" name="Rectangle 2">
            <a:extLst>
              <a:ext uri="{FF2B5EF4-FFF2-40B4-BE49-F238E27FC236}">
                <a16:creationId xmlns:a16="http://schemas.microsoft.com/office/drawing/2014/main" id="{F5A836EF-B0B8-4237-9CE4-4233B29CAB2E}"/>
              </a:ext>
            </a:extLst>
          </p:cNvPr>
          <p:cNvSpPr/>
          <p:nvPr/>
        </p:nvSpPr>
        <p:spPr>
          <a:xfrm>
            <a:off x="4344097" y="4413994"/>
            <a:ext cx="6096000" cy="1492909"/>
          </a:xfrm>
          <a:prstGeom prst="rect">
            <a:avLst/>
          </a:prstGeom>
          <a:solidFill>
            <a:schemeClr val="bg1">
              <a:lumMod val="95000"/>
            </a:schemeClr>
          </a:solidFill>
        </p:spPr>
        <p:txBody>
          <a:bodyPr>
            <a:spAutoFit/>
          </a:bodyPr>
          <a:lstStyle/>
          <a:p>
            <a:pPr lvl="0">
              <a:lnSpc>
                <a:spcPct val="150000"/>
              </a:lnSpc>
              <a:spcBef>
                <a:spcPts val="600"/>
              </a:spcBef>
            </a:pPr>
            <a:r>
              <a:rPr lang="en-US" sz="1400" dirty="0">
                <a:solidFill>
                  <a:schemeClr val="accent1"/>
                </a:solidFill>
              </a:rPr>
              <a:t>Treatment</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Consider adjusting wake time</a:t>
            </a:r>
          </a:p>
          <a:p>
            <a:pPr marL="685800" lvl="1" indent="-228600">
              <a:lnSpc>
                <a:spcPct val="150000"/>
              </a:lnSpc>
              <a:spcBef>
                <a:spcPts val="600"/>
              </a:spcBef>
              <a:buFont typeface="Arial" panose="020B0604020202020204" pitchFamily="34" charset="0"/>
              <a:buChar char="•"/>
            </a:pPr>
            <a:r>
              <a:rPr lang="en-US" sz="1400" dirty="0">
                <a:solidFill>
                  <a:schemeClr val="accent1"/>
                </a:solidFill>
              </a:rPr>
              <a:t>It can be associated with other disorders or medication effects</a:t>
            </a:r>
          </a:p>
        </p:txBody>
      </p:sp>
      <p:sp>
        <p:nvSpPr>
          <p:cNvPr id="8" name="TextBox 7">
            <a:extLst>
              <a:ext uri="{FF2B5EF4-FFF2-40B4-BE49-F238E27FC236}">
                <a16:creationId xmlns:a16="http://schemas.microsoft.com/office/drawing/2014/main" id="{40BAD726-B1F9-8747-81C1-064C00E216D6}"/>
              </a:ext>
            </a:extLst>
          </p:cNvPr>
          <p:cNvSpPr txBox="1"/>
          <p:nvPr/>
        </p:nvSpPr>
        <p:spPr>
          <a:xfrm rot="16200000">
            <a:off x="-889707" y="2705725"/>
            <a:ext cx="4201152" cy="1446550"/>
          </a:xfrm>
          <a:prstGeom prst="rect">
            <a:avLst/>
          </a:prstGeom>
          <a:noFill/>
        </p:spPr>
        <p:txBody>
          <a:bodyPr wrap="square" rtlCol="0">
            <a:spAutoFit/>
          </a:bodyPr>
          <a:lstStyle/>
          <a:p>
            <a:pPr algn="ctr"/>
            <a:r>
              <a:rPr lang="en-US" sz="4400" dirty="0">
                <a:solidFill>
                  <a:schemeClr val="accent1"/>
                </a:solidFill>
              </a:rPr>
              <a:t>Other Parasomnias</a:t>
            </a:r>
          </a:p>
        </p:txBody>
      </p:sp>
    </p:spTree>
    <p:extLst>
      <p:ext uri="{BB962C8B-B14F-4D97-AF65-F5344CB8AC3E}">
        <p14:creationId xmlns:p14="http://schemas.microsoft.com/office/powerpoint/2010/main" val="167618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65176" y="419804"/>
            <a:ext cx="320953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D</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E1E0EA-37D3-194E-A0FA-367F7C8ED231}"/>
              </a:ext>
            </a:extLst>
          </p:cNvPr>
          <p:cNvSpPr txBox="1"/>
          <p:nvPr/>
        </p:nvSpPr>
        <p:spPr>
          <a:xfrm>
            <a:off x="3325091" y="4818102"/>
            <a:ext cx="4635476"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9537AF61-CFF4-0042-95CA-1DAFF8523B27}"/>
              </a:ext>
            </a:extLst>
          </p:cNvPr>
          <p:cNvSpPr txBox="1"/>
          <p:nvPr/>
        </p:nvSpPr>
        <p:spPr>
          <a:xfrm>
            <a:off x="808959" y="3278348"/>
            <a:ext cx="10485563"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OTHER ISSUES ASSOCIATED</a:t>
            </a:r>
            <a:b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b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WITH PARASOMNIAS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FBE395AA-07FB-4B9F-904B-724DBDC08EE2}"/>
              </a:ext>
            </a:extLst>
          </p:cNvPr>
          <p:cNvSpPr>
            <a:spLocks noGrp="1"/>
          </p:cNvSpPr>
          <p:nvPr>
            <p:ph type="sldNum" sz="quarter" idx="12"/>
          </p:nvPr>
        </p:nvSpPr>
        <p:spPr/>
        <p:txBody>
          <a:bodyPr/>
          <a:lstStyle/>
          <a:p>
            <a:fld id="{893DE34F-861C-4A6A-B142-FB2440115817}" type="slidenum">
              <a:rPr lang="en-US" smtClean="0"/>
              <a:t>27</a:t>
            </a:fld>
            <a:endParaRPr lang="en-US" dirty="0"/>
          </a:p>
        </p:txBody>
      </p:sp>
    </p:spTree>
    <p:extLst>
      <p:ext uri="{BB962C8B-B14F-4D97-AF65-F5344CB8AC3E}">
        <p14:creationId xmlns:p14="http://schemas.microsoft.com/office/powerpoint/2010/main" val="165739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214328" y="2269783"/>
            <a:ext cx="4892973" cy="2123658"/>
          </a:xfrm>
          <a:prstGeom prst="rect">
            <a:avLst/>
          </a:prstGeom>
          <a:noFill/>
        </p:spPr>
        <p:txBody>
          <a:bodyPr wrap="square" rtlCol="0">
            <a:spAutoFit/>
          </a:bodyPr>
          <a:lstStyle/>
          <a:p>
            <a:pPr algn="ctr"/>
            <a:r>
              <a:rPr lang="en-US" sz="4400" dirty="0">
                <a:solidFill>
                  <a:schemeClr val="accent1"/>
                </a:solidFill>
              </a:rPr>
              <a:t>Other Issues Associated With Parasomnias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736309"/>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Medications can contribute to parasomnias</a:t>
            </a:r>
          </a:p>
          <a:p>
            <a:pPr marL="228600" indent="-228600">
              <a:lnSpc>
                <a:spcPct val="150000"/>
              </a:lnSpc>
              <a:spcBef>
                <a:spcPts val="1000"/>
              </a:spcBef>
              <a:buFont typeface="Arial" panose="020B0604020202020204" pitchFamily="34" charset="0"/>
              <a:buChar char="•"/>
            </a:pPr>
            <a:r>
              <a:rPr lang="en-US" sz="1400" dirty="0">
                <a:solidFill>
                  <a:prstClr val="black"/>
                </a:solidFill>
              </a:rPr>
              <a:t>Alcohol consumption will contribute to disorders that are associated with fragmented sleep</a:t>
            </a:r>
          </a:p>
          <a:p>
            <a:pPr marL="228600" indent="-228600">
              <a:lnSpc>
                <a:spcPct val="150000"/>
              </a:lnSpc>
              <a:spcBef>
                <a:spcPts val="1000"/>
              </a:spcBef>
              <a:buFont typeface="Arial" panose="020B0604020202020204" pitchFamily="34" charset="0"/>
              <a:buChar char="•"/>
            </a:pPr>
            <a:r>
              <a:rPr lang="en-US" sz="1400" dirty="0">
                <a:solidFill>
                  <a:prstClr val="black"/>
                </a:solidFill>
              </a:rPr>
              <a:t>Sleep hygiene and stress contribute to these disorders and its severity</a:t>
            </a:r>
          </a:p>
          <a:p>
            <a:pPr marL="228600" indent="-228600">
              <a:lnSpc>
                <a:spcPct val="150000"/>
              </a:lnSpc>
              <a:spcBef>
                <a:spcPts val="1000"/>
              </a:spcBef>
              <a:buFont typeface="Arial" panose="020B0604020202020204" pitchFamily="34" charset="0"/>
              <a:buChar char="•"/>
            </a:pPr>
            <a:r>
              <a:rPr lang="en-US" sz="1400" dirty="0">
                <a:solidFill>
                  <a:prstClr val="black"/>
                </a:solidFill>
              </a:rPr>
              <a:t>Many of these disorders may have a familial ties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8245963" cy="707886"/>
          </a:xfrm>
          <a:prstGeom prst="rect">
            <a:avLst/>
          </a:prstGeom>
          <a:noFill/>
        </p:spPr>
        <p:txBody>
          <a:bodyPr wrap="square" rtlCol="0">
            <a:spAutoFit/>
          </a:bodyPr>
          <a:lstStyle/>
          <a:p>
            <a:r>
              <a:rPr lang="en-US" sz="4000" dirty="0">
                <a:solidFill>
                  <a:schemeClr val="bg1">
                    <a:lumMod val="75000"/>
                  </a:schemeClr>
                </a:solidFill>
              </a:rPr>
              <a:t> </a:t>
            </a:r>
          </a:p>
        </p:txBody>
      </p:sp>
    </p:spTree>
    <p:extLst>
      <p:ext uri="{BB962C8B-B14F-4D97-AF65-F5344CB8AC3E}">
        <p14:creationId xmlns:p14="http://schemas.microsoft.com/office/powerpoint/2010/main" val="2391138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0722C7C8-BD90-48D6-A9E3-7D45EDDC4D88}"/>
              </a:ext>
            </a:extLst>
          </p:cNvPr>
          <p:cNvSpPr txBox="1">
            <a:spLocks noChangeArrowheads="1"/>
          </p:cNvSpPr>
          <p:nvPr/>
        </p:nvSpPr>
        <p:spPr bwMode="auto">
          <a:xfrm>
            <a:off x="3048954" y="1955007"/>
            <a:ext cx="60917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014EC3E4-1CBA-4EA5-BA1C-CD658FF58F0B}"/>
              </a:ext>
            </a:extLst>
          </p:cNvPr>
          <p:cNvSpPr>
            <a:spLocks noGrp="1"/>
          </p:cNvSpPr>
          <p:nvPr>
            <p:ph type="sldNum" sz="quarter" idx="10"/>
          </p:nvPr>
        </p:nvSpPr>
        <p:spPr/>
        <p:txBody>
          <a:bodyPr/>
          <a:lstStyle/>
          <a:p>
            <a:pPr>
              <a:defRPr/>
            </a:pPr>
            <a:fld id="{5EE37673-3C83-422C-BC29-BBCE9CD0513B}" type="slidenum">
              <a:rPr lang="en-US" smtClean="0"/>
              <a:pPr>
                <a:defRPr/>
              </a:pPr>
              <a:t>29</a:t>
            </a:fld>
            <a:endParaRPr lang="en-US" dirty="0"/>
          </a:p>
        </p:txBody>
      </p:sp>
      <p:pic>
        <p:nvPicPr>
          <p:cNvPr id="5" name="Picture 4">
            <a:extLst>
              <a:ext uri="{FF2B5EF4-FFF2-40B4-BE49-F238E27FC236}">
                <a16:creationId xmlns:a16="http://schemas.microsoft.com/office/drawing/2014/main" id="{C98EE8EA-3636-4829-9E9C-1F1C78823C7E}"/>
              </a:ext>
            </a:extLst>
          </p:cNvPr>
          <p:cNvPicPr>
            <a:picLocks noChangeAspect="1"/>
          </p:cNvPicPr>
          <p:nvPr/>
        </p:nvPicPr>
        <p:blipFill>
          <a:blip r:embed="rId2"/>
          <a:stretch>
            <a:fillRect/>
          </a:stretch>
        </p:blipFill>
        <p:spPr>
          <a:xfrm>
            <a:off x="4508906" y="6611161"/>
            <a:ext cx="3171825" cy="247650"/>
          </a:xfrm>
          <a:prstGeom prst="rect">
            <a:avLst/>
          </a:prstGeom>
        </p:spPr>
      </p:pic>
    </p:spTree>
    <p:extLst>
      <p:ext uri="{BB962C8B-B14F-4D97-AF65-F5344CB8AC3E}">
        <p14:creationId xmlns:p14="http://schemas.microsoft.com/office/powerpoint/2010/main" val="3872823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2555037761"/>
              </p:ext>
            </p:extLst>
          </p:nvPr>
        </p:nvGraphicFramePr>
        <p:xfrm>
          <a:off x="4064000" y="2657467"/>
          <a:ext cx="4892275" cy="2229104"/>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Classifications</a:t>
                      </a: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REM Associated Parasomnias</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17</a:t>
                      </a:r>
                    </a:p>
                  </a:txBody>
                  <a:tcPr/>
                </a:tc>
                <a:tc>
                  <a:txBody>
                    <a:bodyPr/>
                    <a:lstStyle/>
                    <a:p>
                      <a:r>
                        <a:rPr lang="en-US" sz="1400" dirty="0"/>
                        <a:t>Other Parasomnias</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24</a:t>
                      </a:r>
                    </a:p>
                  </a:txBody>
                  <a:tcPr/>
                </a:tc>
                <a:tc>
                  <a:txBody>
                    <a:bodyPr/>
                    <a:lstStyle/>
                    <a:p>
                      <a:r>
                        <a:rPr lang="en-US" sz="1400" dirty="0"/>
                        <a:t>Other Issues Associated With Parasomnias</a:t>
                      </a:r>
                    </a:p>
                  </a:txBody>
                  <a:tcPr anchor="ctr"/>
                </a:tc>
                <a:extLst>
                  <a:ext uri="{0D108BD9-81ED-4DB2-BD59-A6C34878D82A}">
                    <a16:rowId xmlns:a16="http://schemas.microsoft.com/office/drawing/2014/main" val="3065012163"/>
                  </a:ext>
                </a:extLst>
              </a:tr>
              <a:tr h="370840">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sz="1400" dirty="0"/>
                    </a:p>
                  </a:txBody>
                  <a:tcPr anchor="ctr"/>
                </a:tc>
                <a:extLst>
                  <a:ext uri="{0D108BD9-81ED-4DB2-BD59-A6C34878D82A}">
                    <a16:rowId xmlns:a16="http://schemas.microsoft.com/office/drawing/2014/main" val="2590519340"/>
                  </a:ext>
                </a:extLst>
              </a:tr>
              <a:tr h="374904">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1E1FFD71-FE57-41C1-9ABE-5C2D0B7D26CE}"/>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65176" y="419804"/>
            <a:ext cx="320953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D</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1F9BFF6-23B7-2B46-8265-D019C4A43F6B}"/>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2" name="TextBox 11">
            <a:extLst>
              <a:ext uri="{FF2B5EF4-FFF2-40B4-BE49-F238E27FC236}">
                <a16:creationId xmlns:a16="http://schemas.microsoft.com/office/drawing/2014/main" id="{1DE31AC0-7980-1A48-B567-876807C91C9D}"/>
              </a:ext>
            </a:extLst>
          </p:cNvPr>
          <p:cNvSpPr txBox="1"/>
          <p:nvPr/>
        </p:nvSpPr>
        <p:spPr>
          <a:xfrm>
            <a:off x="2649991" y="3278348"/>
            <a:ext cx="6803466"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CLASSIFICATIONS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90A97689-E2EE-43B9-9443-5480E7036282}"/>
              </a:ext>
            </a:extLst>
          </p:cNvPr>
          <p:cNvSpPr>
            <a:spLocks noGrp="1"/>
          </p:cNvSpPr>
          <p:nvPr>
            <p:ph type="sldNum" sz="quarter" idx="12"/>
          </p:nvPr>
        </p:nvSpPr>
        <p:spPr/>
        <p:txBody>
          <a:bodyPr/>
          <a:lstStyle/>
          <a:p>
            <a:fld id="{893DE34F-861C-4A6A-B142-FB2440115817}" type="slidenum">
              <a:rPr lang="en-US" smtClean="0"/>
              <a:t>4</a:t>
            </a:fld>
            <a:endParaRPr lang="en-US" dirty="0"/>
          </a:p>
        </p:txBody>
      </p:sp>
    </p:spTree>
    <p:extLst>
      <p:ext uri="{BB962C8B-B14F-4D97-AF65-F5344CB8AC3E}">
        <p14:creationId xmlns:p14="http://schemas.microsoft.com/office/powerpoint/2010/main" val="17355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6480" y="2964172"/>
            <a:ext cx="4083156" cy="769441"/>
          </a:xfrm>
          <a:prstGeom prst="rect">
            <a:avLst/>
          </a:prstGeom>
          <a:noFill/>
        </p:spPr>
        <p:txBody>
          <a:bodyPr wrap="square" rtlCol="0">
            <a:spAutoFit/>
          </a:bodyPr>
          <a:lstStyle/>
          <a:p>
            <a:pPr algn="ctr"/>
            <a:r>
              <a:rPr lang="en-US" sz="4400" dirty="0">
                <a:solidFill>
                  <a:schemeClr val="accent1"/>
                </a:solidFill>
              </a:rPr>
              <a:t>Classifications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339569"/>
          </a:xfrm>
          <a:prstGeom prst="rect">
            <a:avLst/>
          </a:prstGeom>
        </p:spPr>
        <p:txBody>
          <a:bodyPr wrap="square">
            <a:spAutoFit/>
          </a:bodyPr>
          <a:lstStyle/>
          <a:p>
            <a:pPr>
              <a:lnSpc>
                <a:spcPct val="150000"/>
              </a:lnSpc>
              <a:spcBef>
                <a:spcPts val="1000"/>
              </a:spcBef>
            </a:pPr>
            <a:r>
              <a:rPr lang="en-US" sz="1400" dirty="0">
                <a:solidFill>
                  <a:prstClr val="black"/>
                </a:solidFill>
              </a:rPr>
              <a:t>Parasomnias are all the abnormal happening while a person is asleep, apart from sleep apnea.  Some examples include “sleep eating”, sleep walking, nightmares, sleep paralysis, sleep sex, and sleep aggression.  Parasomnias affect about 10% of Americans.</a:t>
            </a:r>
          </a:p>
          <a:p>
            <a:pPr>
              <a:lnSpc>
                <a:spcPct val="150000"/>
              </a:lnSpc>
              <a:spcBef>
                <a:spcPts val="1000"/>
              </a:spcBef>
            </a:pPr>
            <a:r>
              <a:rPr lang="en-US" sz="1400" dirty="0">
                <a:solidFill>
                  <a:prstClr val="black"/>
                </a:solidFill>
              </a:rPr>
              <a:t>Children are often affected more than adults because their slow wave sleep is longer.  For this reason, they often grow out of it.</a:t>
            </a:r>
          </a:p>
          <a:p>
            <a:pPr>
              <a:lnSpc>
                <a:spcPct val="150000"/>
              </a:lnSpc>
              <a:spcBef>
                <a:spcPts val="1000"/>
              </a:spcBef>
            </a:pPr>
            <a:r>
              <a:rPr lang="en-US" sz="1400" dirty="0">
                <a:solidFill>
                  <a:prstClr val="black"/>
                </a:solidFill>
              </a:rPr>
              <a:t>Parasomnias occur during Non REM sleep and generally occur during the first third of the night.</a:t>
            </a:r>
          </a:p>
          <a:p>
            <a:pPr marL="0" lvl="1">
              <a:lnSpc>
                <a:spcPct val="150000"/>
              </a:lnSpc>
              <a:spcBef>
                <a:spcPts val="1000"/>
              </a:spcBef>
            </a:pPr>
            <a:r>
              <a:rPr lang="en-US" sz="1400" dirty="0">
                <a:solidFill>
                  <a:prstClr val="black"/>
                </a:solidFill>
              </a:rPr>
              <a:t>There may be a genetic component, it tends to run in families.  Sleepwalking specifically has been tied back to the DQB1 gene.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447257" cy="707886"/>
          </a:xfrm>
          <a:prstGeom prst="rect">
            <a:avLst/>
          </a:prstGeom>
          <a:noFill/>
        </p:spPr>
        <p:txBody>
          <a:bodyPr wrap="square" rtlCol="0">
            <a:spAutoFit/>
          </a:bodyPr>
          <a:lstStyle/>
          <a:p>
            <a:r>
              <a:rPr lang="en-US" sz="4000" dirty="0">
                <a:solidFill>
                  <a:schemeClr val="bg1">
                    <a:lumMod val="75000"/>
                  </a:schemeClr>
                </a:solidFill>
              </a:rPr>
              <a:t>parasomnias</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87574" y="2964172"/>
            <a:ext cx="4095032" cy="769441"/>
          </a:xfrm>
          <a:prstGeom prst="rect">
            <a:avLst/>
          </a:prstGeom>
          <a:noFill/>
        </p:spPr>
        <p:txBody>
          <a:bodyPr wrap="square" rtlCol="0">
            <a:spAutoFit/>
          </a:bodyPr>
          <a:lstStyle/>
          <a:p>
            <a:pPr algn="ctr"/>
            <a:r>
              <a:rPr lang="en-US" sz="4400" dirty="0">
                <a:solidFill>
                  <a:schemeClr val="accent1"/>
                </a:solidFill>
              </a:rPr>
              <a:t>Classifications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75147"/>
          </a:xfrm>
          <a:prstGeom prst="rect">
            <a:avLst/>
          </a:prstGeom>
        </p:spPr>
        <p:txBody>
          <a:bodyPr wrap="square">
            <a:spAutoFit/>
          </a:bodyPr>
          <a:lstStyle/>
          <a:p>
            <a:pPr>
              <a:lnSpc>
                <a:spcPct val="150000"/>
              </a:lnSpc>
              <a:spcBef>
                <a:spcPts val="1000"/>
              </a:spcBef>
            </a:pPr>
            <a:r>
              <a:rPr lang="en-US" sz="1400" dirty="0">
                <a:solidFill>
                  <a:prstClr val="black"/>
                </a:solidFill>
              </a:rPr>
              <a:t>Confusional arousals</a:t>
            </a:r>
          </a:p>
          <a:p>
            <a:pPr marL="228600" lvl="1" indent="-228600">
              <a:lnSpc>
                <a:spcPct val="150000"/>
              </a:lnSpc>
              <a:spcBef>
                <a:spcPts val="1000"/>
              </a:spcBef>
              <a:buFont typeface="Arial" panose="020B0604020202020204" pitchFamily="34" charset="0"/>
              <a:buChar char="•"/>
            </a:pPr>
            <a:r>
              <a:rPr lang="en-US" sz="1400" dirty="0">
                <a:solidFill>
                  <a:prstClr val="black"/>
                </a:solidFill>
              </a:rPr>
              <a:t>Speech will often be slow or slurred</a:t>
            </a:r>
          </a:p>
          <a:p>
            <a:pPr marL="228600" lvl="1" indent="-228600">
              <a:lnSpc>
                <a:spcPct val="150000"/>
              </a:lnSpc>
              <a:spcBef>
                <a:spcPts val="1000"/>
              </a:spcBef>
              <a:buFont typeface="Arial" panose="020B0604020202020204" pitchFamily="34" charset="0"/>
              <a:buChar char="•"/>
            </a:pPr>
            <a:r>
              <a:rPr lang="en-US" sz="1400" dirty="0">
                <a:solidFill>
                  <a:prstClr val="black"/>
                </a:solidFill>
              </a:rPr>
              <a:t>Speech is illogical</a:t>
            </a:r>
          </a:p>
          <a:p>
            <a:pPr marL="228600" lvl="1" indent="-228600">
              <a:lnSpc>
                <a:spcPct val="150000"/>
              </a:lnSpc>
              <a:spcBef>
                <a:spcPts val="1000"/>
              </a:spcBef>
              <a:buFont typeface="Arial" panose="020B0604020202020204" pitchFamily="34" charset="0"/>
              <a:buChar char="•"/>
            </a:pPr>
            <a:r>
              <a:rPr lang="en-US" sz="1400" dirty="0">
                <a:solidFill>
                  <a:prstClr val="black"/>
                </a:solidFill>
              </a:rPr>
              <a:t>No memory the next morning</a:t>
            </a:r>
          </a:p>
          <a:p>
            <a:pPr>
              <a:lnSpc>
                <a:spcPct val="150000"/>
              </a:lnSpc>
              <a:spcBef>
                <a:spcPts val="1000"/>
              </a:spcBef>
            </a:pPr>
            <a:r>
              <a:rPr lang="en-US" sz="1400" dirty="0">
                <a:solidFill>
                  <a:prstClr val="black"/>
                </a:solidFill>
              </a:rPr>
              <a:t>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447257" cy="707886"/>
          </a:xfrm>
          <a:prstGeom prst="rect">
            <a:avLst/>
          </a:prstGeom>
          <a:noFill/>
        </p:spPr>
        <p:txBody>
          <a:bodyPr wrap="square" rtlCol="0">
            <a:spAutoFit/>
          </a:bodyPr>
          <a:lstStyle/>
          <a:p>
            <a:r>
              <a:rPr lang="en-US" sz="4000" dirty="0">
                <a:solidFill>
                  <a:schemeClr val="bg1">
                    <a:lumMod val="75000"/>
                  </a:schemeClr>
                </a:solidFill>
              </a:rPr>
              <a:t>speech slow or illogical</a:t>
            </a:r>
          </a:p>
        </p:txBody>
      </p:sp>
      <p:sp>
        <p:nvSpPr>
          <p:cNvPr id="3" name="Rectangle 2">
            <a:extLst>
              <a:ext uri="{FF2B5EF4-FFF2-40B4-BE49-F238E27FC236}">
                <a16:creationId xmlns:a16="http://schemas.microsoft.com/office/drawing/2014/main" id="{A805B291-5307-405E-89FF-859EB906E932}"/>
              </a:ext>
            </a:extLst>
          </p:cNvPr>
          <p:cNvSpPr/>
          <p:nvPr/>
        </p:nvSpPr>
        <p:spPr>
          <a:xfrm>
            <a:off x="4451337" y="4653987"/>
            <a:ext cx="6096000" cy="692690"/>
          </a:xfrm>
          <a:prstGeom prst="rect">
            <a:avLst/>
          </a:prstGeom>
          <a:solidFill>
            <a:schemeClr val="bg1">
              <a:lumMod val="95000"/>
            </a:schemeClr>
          </a:solidFill>
        </p:spPr>
        <p:txBody>
          <a:bodyPr>
            <a:spAutoFit/>
          </a:bodyPr>
          <a:lstStyle/>
          <a:p>
            <a:pPr>
              <a:lnSpc>
                <a:spcPct val="150000"/>
              </a:lnSpc>
              <a:spcBef>
                <a:spcPts val="1000"/>
              </a:spcBef>
            </a:pPr>
            <a:r>
              <a:rPr lang="en-US" sz="1400" dirty="0">
                <a:solidFill>
                  <a:schemeClr val="accent1"/>
                </a:solidFill>
              </a:rPr>
              <a:t>Treatment includes strong sleep hygiene.  It’s important to be aware of the issue if you wake someone from sleep.</a:t>
            </a:r>
          </a:p>
        </p:txBody>
      </p:sp>
    </p:spTree>
    <p:extLst>
      <p:ext uri="{BB962C8B-B14F-4D97-AF65-F5344CB8AC3E}">
        <p14:creationId xmlns:p14="http://schemas.microsoft.com/office/powerpoint/2010/main" val="322890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943145" y="3125794"/>
            <a:ext cx="4094274" cy="769441"/>
          </a:xfrm>
          <a:prstGeom prst="rect">
            <a:avLst/>
          </a:prstGeom>
          <a:noFill/>
        </p:spPr>
        <p:txBody>
          <a:bodyPr wrap="square" rtlCol="0">
            <a:spAutoFit/>
          </a:bodyPr>
          <a:lstStyle/>
          <a:p>
            <a:pPr algn="ctr"/>
            <a:r>
              <a:rPr lang="en-US" sz="4400" dirty="0">
                <a:solidFill>
                  <a:schemeClr val="accent1"/>
                </a:solidFill>
              </a:rPr>
              <a:t>Classifications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872855"/>
          </a:xfrm>
          <a:prstGeom prst="rect">
            <a:avLst/>
          </a:prstGeom>
        </p:spPr>
        <p:txBody>
          <a:bodyPr wrap="square">
            <a:spAutoFit/>
          </a:bodyPr>
          <a:lstStyle/>
          <a:p>
            <a:pPr>
              <a:lnSpc>
                <a:spcPct val="150000"/>
              </a:lnSpc>
              <a:spcBef>
                <a:spcPts val="1000"/>
              </a:spcBef>
            </a:pPr>
            <a:r>
              <a:rPr lang="en-US" sz="1400" dirty="0">
                <a:solidFill>
                  <a:prstClr val="black"/>
                </a:solidFill>
              </a:rPr>
              <a:t>Sleepwalking</a:t>
            </a:r>
          </a:p>
          <a:p>
            <a:pPr marL="228600" indent="-228600">
              <a:lnSpc>
                <a:spcPct val="150000"/>
              </a:lnSpc>
              <a:spcBef>
                <a:spcPts val="1000"/>
              </a:spcBef>
              <a:buFont typeface="Arial" panose="020B0604020202020204" pitchFamily="34" charset="0"/>
              <a:buChar char="•"/>
            </a:pPr>
            <a:r>
              <a:rPr lang="en-US" sz="1400" dirty="0">
                <a:solidFill>
                  <a:prstClr val="black"/>
                </a:solidFill>
              </a:rPr>
              <a:t>Person will not remember the event</a:t>
            </a:r>
          </a:p>
          <a:p>
            <a:pPr marL="228600" indent="-228600">
              <a:lnSpc>
                <a:spcPct val="150000"/>
              </a:lnSpc>
              <a:spcBef>
                <a:spcPts val="1000"/>
              </a:spcBef>
              <a:buFont typeface="Arial" panose="020B0604020202020204" pitchFamily="34" charset="0"/>
              <a:buChar char="•"/>
            </a:pPr>
            <a:r>
              <a:rPr lang="en-US" sz="1400" dirty="0">
                <a:solidFill>
                  <a:prstClr val="black"/>
                </a:solidFill>
              </a:rPr>
              <a:t>The person will be difficult to wake</a:t>
            </a:r>
          </a:p>
          <a:p>
            <a:pPr marL="228600" indent="-228600">
              <a:lnSpc>
                <a:spcPct val="150000"/>
              </a:lnSpc>
              <a:spcBef>
                <a:spcPts val="1000"/>
              </a:spcBef>
              <a:buFont typeface="Arial" panose="020B0604020202020204" pitchFamily="34" charset="0"/>
              <a:buChar char="•"/>
            </a:pPr>
            <a:r>
              <a:rPr lang="en-US" sz="1400" dirty="0">
                <a:solidFill>
                  <a:prstClr val="black"/>
                </a:solidFill>
              </a:rPr>
              <a:t>The events usually start with sitting up and then continue</a:t>
            </a:r>
          </a:p>
          <a:p>
            <a:pPr marL="685800" lvl="1" indent="-228600">
              <a:lnSpc>
                <a:spcPct val="150000"/>
              </a:lnSpc>
              <a:spcBef>
                <a:spcPts val="600"/>
              </a:spcBef>
              <a:buFont typeface="Arial" panose="020B0604020202020204" pitchFamily="34" charset="0"/>
              <a:buChar char="•"/>
            </a:pPr>
            <a:r>
              <a:rPr lang="en-US" sz="1400" dirty="0">
                <a:solidFill>
                  <a:prstClr val="black"/>
                </a:solidFill>
              </a:rPr>
              <a:t>Walking</a:t>
            </a:r>
          </a:p>
          <a:p>
            <a:pPr marL="685800" lvl="1" indent="-228600">
              <a:lnSpc>
                <a:spcPct val="150000"/>
              </a:lnSpc>
              <a:spcBef>
                <a:spcPts val="600"/>
              </a:spcBef>
              <a:buFont typeface="Arial" panose="020B0604020202020204" pitchFamily="34" charset="0"/>
              <a:buChar char="•"/>
            </a:pPr>
            <a:r>
              <a:rPr lang="en-US" sz="1400" dirty="0">
                <a:solidFill>
                  <a:prstClr val="black"/>
                </a:solidFill>
              </a:rPr>
              <a:t>Running</a:t>
            </a:r>
          </a:p>
          <a:p>
            <a:pPr marL="685800" lvl="1" indent="-228600">
              <a:lnSpc>
                <a:spcPct val="150000"/>
              </a:lnSpc>
              <a:spcBef>
                <a:spcPts val="600"/>
              </a:spcBef>
              <a:buFont typeface="Arial" panose="020B0604020202020204" pitchFamily="34" charset="0"/>
              <a:buChar char="•"/>
            </a:pPr>
            <a:r>
              <a:rPr lang="en-US" sz="1400" dirty="0">
                <a:solidFill>
                  <a:prstClr val="black"/>
                </a:solidFill>
              </a:rPr>
              <a:t>Driving</a:t>
            </a:r>
          </a:p>
          <a:p>
            <a:pPr marL="228600" indent="-228600">
              <a:lnSpc>
                <a:spcPct val="150000"/>
              </a:lnSpc>
              <a:spcBef>
                <a:spcPts val="1000"/>
              </a:spcBef>
              <a:buFont typeface="Arial" panose="020B0604020202020204" pitchFamily="34" charset="0"/>
              <a:buChar char="•"/>
            </a:pPr>
            <a:r>
              <a:rPr lang="en-US" sz="1400" dirty="0">
                <a:solidFill>
                  <a:prstClr val="black"/>
                </a:solidFill>
              </a:rPr>
              <a:t>Eyes will be open</a:t>
            </a:r>
          </a:p>
          <a:p>
            <a:pPr marL="228600" indent="-228600">
              <a:lnSpc>
                <a:spcPct val="150000"/>
              </a:lnSpc>
              <a:spcBef>
                <a:spcPts val="1000"/>
              </a:spcBef>
              <a:buFont typeface="Arial" panose="020B0604020202020204" pitchFamily="34" charset="0"/>
              <a:buChar char="•"/>
            </a:pPr>
            <a:r>
              <a:rPr lang="en-US" sz="1400" dirty="0">
                <a:solidFill>
                  <a:prstClr val="black"/>
                </a:solidFill>
              </a:rPr>
              <a:t>Person will usually not communicate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447257" cy="707886"/>
          </a:xfrm>
          <a:prstGeom prst="rect">
            <a:avLst/>
          </a:prstGeom>
          <a:noFill/>
        </p:spPr>
        <p:txBody>
          <a:bodyPr wrap="square" rtlCol="0">
            <a:spAutoFit/>
          </a:bodyPr>
          <a:lstStyle/>
          <a:p>
            <a:r>
              <a:rPr lang="en-US" sz="4000" dirty="0">
                <a:solidFill>
                  <a:schemeClr val="bg1">
                    <a:lumMod val="75000"/>
                  </a:schemeClr>
                </a:solidFill>
              </a:rPr>
              <a:t>will not remember the event</a:t>
            </a:r>
          </a:p>
        </p:txBody>
      </p:sp>
    </p:spTree>
    <p:extLst>
      <p:ext uri="{BB962C8B-B14F-4D97-AF65-F5344CB8AC3E}">
        <p14:creationId xmlns:p14="http://schemas.microsoft.com/office/powerpoint/2010/main" val="291284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400931"/>
          </a:xfrm>
          <a:prstGeom prst="rect">
            <a:avLst/>
          </a:prstGeom>
          <a:solidFill>
            <a:schemeClr val="bg1">
              <a:lumMod val="95000"/>
            </a:schemeClr>
          </a:solidFill>
        </p:spPr>
        <p:txBody>
          <a:bodyPr wrap="square">
            <a:spAutoFit/>
          </a:bodyPr>
          <a:lstStyle/>
          <a:p>
            <a:pPr marL="228600" indent="-228600">
              <a:spcBef>
                <a:spcPts val="1000"/>
              </a:spcBef>
              <a:buFont typeface="Arial" panose="020B0604020202020204" pitchFamily="34" charset="0"/>
              <a:buChar char="•"/>
            </a:pPr>
            <a:r>
              <a:rPr lang="en-US" sz="1400" dirty="0">
                <a:solidFill>
                  <a:schemeClr val="accent1"/>
                </a:solidFill>
              </a:rPr>
              <a:t>Treatment</a:t>
            </a:r>
          </a:p>
          <a:p>
            <a:pPr marL="685800" lvl="1" indent="-228600">
              <a:spcBef>
                <a:spcPts val="1000"/>
              </a:spcBef>
              <a:buFont typeface="Arial" panose="020B0604020202020204" pitchFamily="34" charset="0"/>
              <a:buChar char="•"/>
            </a:pPr>
            <a:r>
              <a:rPr lang="en-US" sz="1400" dirty="0">
                <a:solidFill>
                  <a:schemeClr val="accent1"/>
                </a:solidFill>
              </a:rPr>
              <a:t>Protection from harm  </a:t>
            </a:r>
          </a:p>
          <a:p>
            <a:pPr marL="1143000" lvl="2" indent="-228600">
              <a:spcBef>
                <a:spcPts val="1000"/>
              </a:spcBef>
              <a:buFont typeface="Arial" panose="020B0604020202020204" pitchFamily="34" charset="0"/>
              <a:buChar char="•"/>
            </a:pPr>
            <a:r>
              <a:rPr lang="en-US" sz="1400" dirty="0">
                <a:solidFill>
                  <a:schemeClr val="accent1"/>
                </a:solidFill>
              </a:rPr>
              <a:t>Keep the doors and windows locked</a:t>
            </a:r>
          </a:p>
          <a:p>
            <a:pPr marL="1143000" lvl="2" indent="-228600">
              <a:spcBef>
                <a:spcPts val="1000"/>
              </a:spcBef>
              <a:buFont typeface="Arial" panose="020B0604020202020204" pitchFamily="34" charset="0"/>
              <a:buChar char="•"/>
            </a:pPr>
            <a:r>
              <a:rPr lang="en-US" sz="1400" dirty="0">
                <a:solidFill>
                  <a:schemeClr val="accent1"/>
                </a:solidFill>
              </a:rPr>
              <a:t>Keep the sleep area free of harmful, sharp, or heavy objects</a:t>
            </a:r>
          </a:p>
          <a:p>
            <a:pPr marL="1143000" lvl="2" indent="-228600">
              <a:spcBef>
                <a:spcPts val="1000"/>
              </a:spcBef>
              <a:buFont typeface="Arial" panose="020B0604020202020204" pitchFamily="34" charset="0"/>
              <a:buChar char="•"/>
            </a:pPr>
            <a:r>
              <a:rPr lang="en-US" sz="1400" dirty="0">
                <a:solidFill>
                  <a:schemeClr val="accent1"/>
                </a:solidFill>
              </a:rPr>
              <a:t>Cover the windows with heavy drapery</a:t>
            </a:r>
          </a:p>
          <a:p>
            <a:pPr marL="1143000" lvl="2" indent="-228600">
              <a:spcBef>
                <a:spcPts val="1000"/>
              </a:spcBef>
              <a:buFont typeface="Arial" panose="020B0604020202020204" pitchFamily="34" charset="0"/>
              <a:buChar char="•"/>
            </a:pPr>
            <a:r>
              <a:rPr lang="en-US" sz="1400" dirty="0">
                <a:solidFill>
                  <a:schemeClr val="accent1"/>
                </a:solidFill>
              </a:rPr>
              <a:t>Place an alarm on the sleep walker and the door</a:t>
            </a:r>
          </a:p>
          <a:p>
            <a:pPr marL="685800" lvl="1" indent="-228600">
              <a:spcBef>
                <a:spcPts val="1000"/>
              </a:spcBef>
              <a:buFont typeface="Arial" panose="020B0604020202020204" pitchFamily="34" charset="0"/>
              <a:buChar char="•"/>
            </a:pPr>
            <a:r>
              <a:rPr lang="en-US" sz="1400" dirty="0">
                <a:solidFill>
                  <a:schemeClr val="accent1"/>
                </a:solidFill>
              </a:rPr>
              <a:t>Hypnotherapy </a:t>
            </a:r>
          </a:p>
          <a:p>
            <a:pPr marL="685800" lvl="1" indent="-228600">
              <a:spcBef>
                <a:spcPts val="1000"/>
              </a:spcBef>
              <a:buFont typeface="Arial" panose="020B0604020202020204" pitchFamily="34" charset="0"/>
              <a:buChar char="•"/>
            </a:pPr>
            <a:r>
              <a:rPr lang="en-US" sz="1400" dirty="0">
                <a:solidFill>
                  <a:schemeClr val="accent1"/>
                </a:solidFill>
              </a:rPr>
              <a:t>Scheduled awakening</a:t>
            </a:r>
          </a:p>
          <a:p>
            <a:pPr marL="685800" lvl="1" indent="-228600">
              <a:spcBef>
                <a:spcPts val="1000"/>
              </a:spcBef>
              <a:buFont typeface="Arial" panose="020B0604020202020204" pitchFamily="34" charset="0"/>
              <a:buChar char="•"/>
            </a:pPr>
            <a:r>
              <a:rPr lang="en-US" sz="1400" dirty="0">
                <a:solidFill>
                  <a:schemeClr val="accent1"/>
                </a:solidFill>
              </a:rPr>
              <a:t>Medications (By physician)</a:t>
            </a:r>
          </a:p>
          <a:p>
            <a:pPr marL="685800" lvl="1" indent="-228600">
              <a:spcBef>
                <a:spcPts val="1000"/>
              </a:spcBef>
              <a:buFont typeface="Arial" panose="020B0604020202020204" pitchFamily="34" charset="0"/>
              <a:buChar char="•"/>
            </a:pPr>
            <a:r>
              <a:rPr lang="en-US" sz="1400" dirty="0">
                <a:solidFill>
                  <a:schemeClr val="accent1"/>
                </a:solidFill>
              </a:rPr>
              <a:t>Relaxation techniques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447257" cy="707886"/>
          </a:xfrm>
          <a:prstGeom prst="rect">
            <a:avLst/>
          </a:prstGeom>
          <a:noFill/>
        </p:spPr>
        <p:txBody>
          <a:bodyPr wrap="square" rtlCol="0">
            <a:spAutoFit/>
          </a:bodyPr>
          <a:lstStyle/>
          <a:p>
            <a:r>
              <a:rPr lang="en-US" sz="4000" dirty="0">
                <a:solidFill>
                  <a:schemeClr val="bg1">
                    <a:lumMod val="75000"/>
                  </a:schemeClr>
                </a:solidFill>
              </a:rPr>
              <a:t>sleepwalking treatment</a:t>
            </a:r>
          </a:p>
        </p:txBody>
      </p:sp>
      <p:sp>
        <p:nvSpPr>
          <p:cNvPr id="8" name="TextBox 7">
            <a:extLst>
              <a:ext uri="{FF2B5EF4-FFF2-40B4-BE49-F238E27FC236}">
                <a16:creationId xmlns:a16="http://schemas.microsoft.com/office/drawing/2014/main" id="{2D73DBEF-2C5B-9842-BC96-4D13C771C18D}"/>
              </a:ext>
            </a:extLst>
          </p:cNvPr>
          <p:cNvSpPr txBox="1"/>
          <p:nvPr/>
        </p:nvSpPr>
        <p:spPr>
          <a:xfrm rot="16200000">
            <a:off x="-943145" y="3125794"/>
            <a:ext cx="4094274" cy="769441"/>
          </a:xfrm>
          <a:prstGeom prst="rect">
            <a:avLst/>
          </a:prstGeom>
          <a:noFill/>
        </p:spPr>
        <p:txBody>
          <a:bodyPr wrap="square" rtlCol="0">
            <a:spAutoFit/>
          </a:bodyPr>
          <a:lstStyle/>
          <a:p>
            <a:pPr algn="ctr"/>
            <a:r>
              <a:rPr lang="en-US" sz="4400" dirty="0">
                <a:solidFill>
                  <a:schemeClr val="accent1"/>
                </a:solidFill>
              </a:rPr>
              <a:t>Classifications</a:t>
            </a:r>
          </a:p>
        </p:txBody>
      </p:sp>
    </p:spTree>
    <p:extLst>
      <p:ext uri="{BB962C8B-B14F-4D97-AF65-F5344CB8AC3E}">
        <p14:creationId xmlns:p14="http://schemas.microsoft.com/office/powerpoint/2010/main" val="200771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62186"/>
          </a:xfrm>
          <a:prstGeom prst="rect">
            <a:avLst/>
          </a:prstGeom>
        </p:spPr>
        <p:txBody>
          <a:bodyPr wrap="square">
            <a:spAutoFit/>
          </a:bodyPr>
          <a:lstStyle/>
          <a:p>
            <a:pPr>
              <a:lnSpc>
                <a:spcPct val="150000"/>
              </a:lnSpc>
            </a:pPr>
            <a:r>
              <a:rPr lang="en-US" sz="1400" dirty="0">
                <a:solidFill>
                  <a:prstClr val="black"/>
                </a:solidFill>
              </a:rPr>
              <a:t>Night Terrors</a:t>
            </a:r>
          </a:p>
          <a:p>
            <a:pPr marL="228600" indent="-228600">
              <a:lnSpc>
                <a:spcPct val="150000"/>
              </a:lnSpc>
              <a:buFont typeface="Arial" panose="020B0604020202020204" pitchFamily="34" charset="0"/>
              <a:buChar char="•"/>
            </a:pPr>
            <a:r>
              <a:rPr lang="en-US" sz="1400" dirty="0">
                <a:solidFill>
                  <a:prstClr val="black"/>
                </a:solidFill>
              </a:rPr>
              <a:t>Person will scream, cry, and have a general sense of fear</a:t>
            </a:r>
          </a:p>
          <a:p>
            <a:pPr marL="228600" indent="-228600">
              <a:lnSpc>
                <a:spcPct val="150000"/>
              </a:lnSpc>
              <a:buFont typeface="Arial" panose="020B0604020202020204" pitchFamily="34" charset="0"/>
              <a:buChar char="•"/>
            </a:pPr>
            <a:r>
              <a:rPr lang="en-US" sz="1400" dirty="0">
                <a:solidFill>
                  <a:prstClr val="black"/>
                </a:solidFill>
              </a:rPr>
              <a:t>Increased heart rate, increased respiratory rate, and sweating may be seen</a:t>
            </a:r>
          </a:p>
          <a:p>
            <a:pPr marL="228600" indent="-228600">
              <a:lnSpc>
                <a:spcPct val="150000"/>
              </a:lnSpc>
              <a:buFont typeface="Arial" panose="020B0604020202020204" pitchFamily="34" charset="0"/>
              <a:buChar char="•"/>
            </a:pPr>
            <a:r>
              <a:rPr lang="en-US" sz="1400" dirty="0">
                <a:solidFill>
                  <a:prstClr val="black"/>
                </a:solidFill>
              </a:rPr>
              <a:t>Children usually occur during the first third of the night</a:t>
            </a:r>
          </a:p>
          <a:p>
            <a:pPr marL="228600" indent="-228600">
              <a:lnSpc>
                <a:spcPct val="150000"/>
              </a:lnSpc>
              <a:buFont typeface="Arial" panose="020B0604020202020204" pitchFamily="34" charset="0"/>
              <a:buChar char="•"/>
            </a:pPr>
            <a:r>
              <a:rPr lang="en-US" sz="1400" dirty="0">
                <a:solidFill>
                  <a:prstClr val="black"/>
                </a:solidFill>
              </a:rPr>
              <a:t>Adults can happen any time of the night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447257" cy="707886"/>
          </a:xfrm>
          <a:prstGeom prst="rect">
            <a:avLst/>
          </a:prstGeom>
          <a:noFill/>
        </p:spPr>
        <p:txBody>
          <a:bodyPr wrap="square" rtlCol="0">
            <a:spAutoFit/>
          </a:bodyPr>
          <a:lstStyle/>
          <a:p>
            <a:r>
              <a:rPr lang="en-US" sz="4000" dirty="0">
                <a:solidFill>
                  <a:schemeClr val="bg1">
                    <a:lumMod val="75000"/>
                  </a:schemeClr>
                </a:solidFill>
              </a:rPr>
              <a:t>general sense of fear</a:t>
            </a:r>
          </a:p>
        </p:txBody>
      </p:sp>
      <p:sp>
        <p:nvSpPr>
          <p:cNvPr id="3" name="Rectangle 2">
            <a:extLst>
              <a:ext uri="{FF2B5EF4-FFF2-40B4-BE49-F238E27FC236}">
                <a16:creationId xmlns:a16="http://schemas.microsoft.com/office/drawing/2014/main" id="{AFDAA688-A66A-4EB4-968F-F901366BFCFD}"/>
              </a:ext>
            </a:extLst>
          </p:cNvPr>
          <p:cNvSpPr/>
          <p:nvPr/>
        </p:nvSpPr>
        <p:spPr>
          <a:xfrm>
            <a:off x="4451337" y="4235792"/>
            <a:ext cx="6096000" cy="1985352"/>
          </a:xfrm>
          <a:prstGeom prst="rect">
            <a:avLst/>
          </a:prstGeom>
          <a:solidFill>
            <a:schemeClr val="bg1">
              <a:lumMod val="95000"/>
            </a:schemeClr>
          </a:solidFill>
        </p:spPr>
        <p:txBody>
          <a:bodyPr>
            <a:spAutoFit/>
          </a:bodyPr>
          <a:lstStyle/>
          <a:p>
            <a:pPr marL="228600" indent="-228600">
              <a:lnSpc>
                <a:spcPct val="150000"/>
              </a:lnSpc>
              <a:buFont typeface="Arial" panose="020B0604020202020204" pitchFamily="34" charset="0"/>
              <a:buChar char="•"/>
            </a:pPr>
            <a:r>
              <a:rPr lang="en-US" sz="1400" dirty="0">
                <a:solidFill>
                  <a:schemeClr val="accent1"/>
                </a:solidFill>
              </a:rPr>
              <a:t>Treatment</a:t>
            </a:r>
          </a:p>
          <a:p>
            <a:pPr marL="685800" lvl="1" indent="-228600">
              <a:lnSpc>
                <a:spcPct val="150000"/>
              </a:lnSpc>
              <a:buFont typeface="Arial" panose="020B0604020202020204" pitchFamily="34" charset="0"/>
              <a:buChar char="•"/>
            </a:pPr>
            <a:r>
              <a:rPr lang="en-US" sz="1400" dirty="0">
                <a:solidFill>
                  <a:schemeClr val="accent1"/>
                </a:solidFill>
              </a:rPr>
              <a:t>Increasing sleep time</a:t>
            </a:r>
          </a:p>
          <a:p>
            <a:pPr marL="685800" lvl="1" indent="-228600">
              <a:lnSpc>
                <a:spcPct val="150000"/>
              </a:lnSpc>
              <a:buFont typeface="Arial" panose="020B0604020202020204" pitchFamily="34" charset="0"/>
              <a:buChar char="•"/>
            </a:pPr>
            <a:r>
              <a:rPr lang="en-US" sz="1400" dirty="0">
                <a:solidFill>
                  <a:schemeClr val="accent1"/>
                </a:solidFill>
              </a:rPr>
              <a:t>Improve sleep hygiene</a:t>
            </a:r>
          </a:p>
          <a:p>
            <a:pPr marL="685800" lvl="1" indent="-228600">
              <a:lnSpc>
                <a:spcPct val="150000"/>
              </a:lnSpc>
              <a:buFont typeface="Arial" panose="020B0604020202020204" pitchFamily="34" charset="0"/>
              <a:buChar char="•"/>
            </a:pPr>
            <a:r>
              <a:rPr lang="en-US" sz="1400" dirty="0">
                <a:solidFill>
                  <a:schemeClr val="accent1"/>
                </a:solidFill>
              </a:rPr>
              <a:t>Scheduled awakening</a:t>
            </a:r>
          </a:p>
          <a:p>
            <a:pPr marL="685800" lvl="1" indent="-228600">
              <a:lnSpc>
                <a:spcPct val="150000"/>
              </a:lnSpc>
              <a:buFont typeface="Arial" panose="020B0604020202020204" pitchFamily="34" charset="0"/>
              <a:buChar char="•"/>
            </a:pPr>
            <a:r>
              <a:rPr lang="en-US" sz="1400" dirty="0">
                <a:solidFill>
                  <a:schemeClr val="accent1"/>
                </a:solidFill>
              </a:rPr>
              <a:t>Medication</a:t>
            </a:r>
          </a:p>
          <a:p>
            <a:pPr marL="685800" lvl="1" indent="-228600">
              <a:lnSpc>
                <a:spcPct val="150000"/>
              </a:lnSpc>
              <a:buFont typeface="Arial" panose="020B0604020202020204" pitchFamily="34" charset="0"/>
              <a:buChar char="•"/>
            </a:pPr>
            <a:r>
              <a:rPr lang="en-US" sz="1400" dirty="0">
                <a:solidFill>
                  <a:schemeClr val="accent1"/>
                </a:solidFill>
              </a:rPr>
              <a:t>Hypnosis</a:t>
            </a:r>
          </a:p>
        </p:txBody>
      </p:sp>
      <p:sp>
        <p:nvSpPr>
          <p:cNvPr id="8" name="TextBox 7">
            <a:extLst>
              <a:ext uri="{FF2B5EF4-FFF2-40B4-BE49-F238E27FC236}">
                <a16:creationId xmlns:a16="http://schemas.microsoft.com/office/drawing/2014/main" id="{6333EE71-DADE-D646-AAB5-544C0D82FF7A}"/>
              </a:ext>
            </a:extLst>
          </p:cNvPr>
          <p:cNvSpPr txBox="1"/>
          <p:nvPr/>
        </p:nvSpPr>
        <p:spPr>
          <a:xfrm rot="16200000">
            <a:off x="-943145" y="3125794"/>
            <a:ext cx="4094274" cy="769441"/>
          </a:xfrm>
          <a:prstGeom prst="rect">
            <a:avLst/>
          </a:prstGeom>
          <a:noFill/>
        </p:spPr>
        <p:txBody>
          <a:bodyPr wrap="square" rtlCol="0">
            <a:spAutoFit/>
          </a:bodyPr>
          <a:lstStyle/>
          <a:p>
            <a:pPr algn="ctr"/>
            <a:r>
              <a:rPr lang="en-US" sz="4400" dirty="0">
                <a:solidFill>
                  <a:schemeClr val="accent1"/>
                </a:solidFill>
              </a:rPr>
              <a:t>Classifications</a:t>
            </a:r>
          </a:p>
        </p:txBody>
      </p:sp>
    </p:spTree>
    <p:extLst>
      <p:ext uri="{BB962C8B-B14F-4D97-AF65-F5344CB8AC3E}">
        <p14:creationId xmlns:p14="http://schemas.microsoft.com/office/powerpoint/2010/main" val="1942657629"/>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3034</TotalTime>
  <Words>1631</Words>
  <Application>Microsoft Office PowerPoint</Application>
  <PresentationFormat>Widescreen</PresentationFormat>
  <Paragraphs>294</Paragraphs>
  <Slides>29</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59</cp:revision>
  <dcterms:created xsi:type="dcterms:W3CDTF">2018-12-18T21:25:07Z</dcterms:created>
  <dcterms:modified xsi:type="dcterms:W3CDTF">2025-03-12T15:51:32Z</dcterms:modified>
</cp:coreProperties>
</file>