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34"/>
  </p:notesMasterIdLst>
  <p:sldIdLst>
    <p:sldId id="295" r:id="rId4"/>
    <p:sldId id="831" r:id="rId5"/>
    <p:sldId id="884" r:id="rId6"/>
    <p:sldId id="910" r:id="rId7"/>
    <p:sldId id="307" r:id="rId8"/>
    <p:sldId id="919" r:id="rId9"/>
    <p:sldId id="920" r:id="rId10"/>
    <p:sldId id="921" r:id="rId11"/>
    <p:sldId id="912" r:id="rId12"/>
    <p:sldId id="903" r:id="rId13"/>
    <p:sldId id="923" r:id="rId14"/>
    <p:sldId id="922" r:id="rId15"/>
    <p:sldId id="913" r:id="rId16"/>
    <p:sldId id="904" r:id="rId17"/>
    <p:sldId id="924" r:id="rId18"/>
    <p:sldId id="925" r:id="rId19"/>
    <p:sldId id="914" r:id="rId20"/>
    <p:sldId id="905" r:id="rId21"/>
    <p:sldId id="927" r:id="rId22"/>
    <p:sldId id="926" r:id="rId23"/>
    <p:sldId id="915" r:id="rId24"/>
    <p:sldId id="906" r:id="rId25"/>
    <p:sldId id="916" r:id="rId26"/>
    <p:sldId id="907" r:id="rId27"/>
    <p:sldId id="928" r:id="rId28"/>
    <p:sldId id="917" r:id="rId29"/>
    <p:sldId id="908" r:id="rId30"/>
    <p:sldId id="918" r:id="rId31"/>
    <p:sldId id="909" r:id="rId32"/>
    <p:sldId id="9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7">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FFFFF"/>
    <a:srgbClr val="F2F0EE"/>
    <a:srgbClr val="CBC3BE"/>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D907D-3CDC-4489-8127-4B6A97ABEA69}" v="1" dt="2019-03-13T18:33:54.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6951" autoAdjust="0"/>
  </p:normalViewPr>
  <p:slideViewPr>
    <p:cSldViewPr snapToGrid="0">
      <p:cViewPr varScale="1">
        <p:scale>
          <a:sx n="58" d="100"/>
          <a:sy n="58" d="100"/>
        </p:scale>
        <p:origin x="872" y="280"/>
      </p:cViewPr>
      <p:guideLst>
        <p:guide orient="horz" pos="1536"/>
        <p:guide pos="528"/>
        <p:guide pos="557"/>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1AED907D-3CDC-4489-8127-4B6A97ABEA69}"/>
    <pc:docChg chg="custSel modSld">
      <pc:chgData name="Ashlie Sykora-Pappas" userId="ee8837ecd722293f" providerId="LiveId" clId="{1AED907D-3CDC-4489-8127-4B6A97ABEA69}" dt="2019-03-13T18:33:54.591" v="1"/>
      <pc:docMkLst>
        <pc:docMk/>
      </pc:docMkLst>
      <pc:sldChg chg="addSp delSp">
        <pc:chgData name="Ashlie Sykora-Pappas" userId="ee8837ecd722293f" providerId="LiveId" clId="{1AED907D-3CDC-4489-8127-4B6A97ABEA69}" dt="2019-03-13T18:33:54.591" v="1"/>
        <pc:sldMkLst>
          <pc:docMk/>
          <pc:sldMk cId="2438803821" sldId="911"/>
        </pc:sldMkLst>
        <pc:spChg chg="add">
          <ac:chgData name="Ashlie Sykora-Pappas" userId="ee8837ecd722293f" providerId="LiveId" clId="{1AED907D-3CDC-4489-8127-4B6A97ABEA69}" dt="2019-03-13T18:33:54.591" v="1"/>
          <ac:spMkLst>
            <pc:docMk/>
            <pc:sldMk cId="2438803821" sldId="911"/>
            <ac:spMk id="3" creationId="{1F91384A-9A12-4773-9F89-4CE925733B33}"/>
          </ac:spMkLst>
        </pc:spChg>
        <pc:spChg chg="del">
          <ac:chgData name="Ashlie Sykora-Pappas" userId="ee8837ecd722293f" providerId="LiveId" clId="{1AED907D-3CDC-4489-8127-4B6A97ABEA69}" dt="2019-03-13T18:33:54.218" v="0" actId="478"/>
          <ac:spMkLst>
            <pc:docMk/>
            <pc:sldMk cId="2438803821" sldId="911"/>
            <ac:spMk id="26626" creationId="{265E3C70-7EE6-4972-8B80-DD1BA37BC5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7E553-8EE8-4A1F-9E4F-A30A9855B913}" type="slidenum">
              <a:rPr lang="en-US" smtClean="0"/>
              <a:t>1</a:t>
            </a:fld>
            <a:endParaRPr lang="en-US"/>
          </a:p>
        </p:txBody>
      </p:sp>
    </p:spTree>
    <p:extLst>
      <p:ext uri="{BB962C8B-B14F-4D97-AF65-F5344CB8AC3E}">
        <p14:creationId xmlns:p14="http://schemas.microsoft.com/office/powerpoint/2010/main" val="342058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Advanced sleep phase syndrome is a disorder in which the timing of sleep and the peak period of alertness are advanced several hours relative to societal clock. People with advanced sleep phase syndrome generally have difficulty staying awake unless they go to bed very early because their internal clock is already at a relatively quiet state, and wake up very early, at what is considered a "normal" time in the morning, unable to fall back asleep, because their internal clock is already producing strong alerting signals.</a:t>
            </a:r>
          </a:p>
          <a:p>
            <a:pPr>
              <a:lnSpc>
                <a:spcPct val="150000"/>
              </a:lnSpc>
              <a:spcBef>
                <a:spcPts val="1000"/>
              </a:spcBef>
            </a:pPr>
            <a:r>
              <a:rPr lang="en-US" sz="1200" dirty="0">
                <a:solidFill>
                  <a:prstClr val="black"/>
                </a:solidFill>
              </a:rPr>
              <a:t>Unless other sleep disorders, such a sleep apnea or insomnia, are present, an individual with advanced sleep phase syndrome sleeps well (in terms of duration and quality) when going to bed and waking up early but the syndrome makes it difficult to stay awake in the evening and be engaged in social activities. Sleep quality is not impaired by the syndrome but afflicted individuals may have short sleep duration if they delay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89344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their bedtime. Nonetheless people with advanced sleep phase syndrome do not report that the syndrome affects their daytime work or school activities. Their most common complaint is that their evening activities are cut short by the need to sleep much earlier than what is considered the norm. This can affect family and social relationships. Individuals with Advanced Sleep Phase Syndrome should be cautious about driving in the late afternoon and evening, because they may be too drowsy. They also do not adjust well to evening or night shifts.</a:t>
            </a:r>
          </a:p>
          <a:p>
            <a:pPr>
              <a:lnSpc>
                <a:spcPct val="150000"/>
              </a:lnSpc>
              <a:spcBef>
                <a:spcPts val="1000"/>
              </a:spcBef>
            </a:pPr>
            <a:r>
              <a:rPr lang="en-US" sz="1200" dirty="0">
                <a:solidFill>
                  <a:prstClr val="black"/>
                </a:solidFill>
              </a:rPr>
              <a:t>The prevalence of advanced sleep phase syndrome in the general population is unknown although it is most prevalent among older adults. Advanced sleep phase syndrome has the same prevalence among men and women. Researchers have also found a strong genetic link: 40%-50% of people suffering from advanced sleep phase syndrome are related to someone who has the syndrome.</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317327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Delayed sleep phase syndrome (DSPS) is a disorder in which a person’s sleep is delayed by two hours or more beyond what is considered an acceptable or conventional bedtime. The delayed sleep then causes difficulty in being able to wake up at the desired time.</a:t>
            </a:r>
          </a:p>
          <a:p>
            <a:pPr>
              <a:lnSpc>
                <a:spcPct val="150000"/>
              </a:lnSpc>
              <a:spcBef>
                <a:spcPts val="1000"/>
              </a:spcBef>
            </a:pPr>
            <a:r>
              <a:rPr lang="en-US" sz="1200" dirty="0">
                <a:solidFill>
                  <a:prstClr val="black"/>
                </a:solidFill>
              </a:rPr>
              <a:t>For example, a person with DSPS may fall asleep after midnight instead of at 10 p.m. and then will have difficulty getting up in the morning for school or work.  </a:t>
            </a:r>
          </a:p>
          <a:p>
            <a:pPr>
              <a:lnSpc>
                <a:spcPct val="150000"/>
              </a:lnSpc>
              <a:spcBef>
                <a:spcPts val="1000"/>
              </a:spcBef>
            </a:pPr>
            <a:r>
              <a:rPr lang="en-US" sz="1200" dirty="0">
                <a:solidFill>
                  <a:prstClr val="black"/>
                </a:solidFill>
              </a:rPr>
              <a:t>People with delayed sleep phase syndrome generally have difficulty:</a:t>
            </a:r>
          </a:p>
          <a:p>
            <a:pPr>
              <a:lnSpc>
                <a:spcPct val="150000"/>
              </a:lnSpc>
              <a:spcBef>
                <a:spcPts val="1000"/>
              </a:spcBef>
            </a:pPr>
            <a:r>
              <a:rPr lang="en-US" sz="1200" dirty="0">
                <a:solidFill>
                  <a:prstClr val="black"/>
                </a:solidFill>
              </a:rPr>
              <a:t>Falling asleep, unless they go to bed very late (usually some hours after midnight) because their internal clock is sending alerting signals until late into the night</a:t>
            </a:r>
          </a:p>
          <a:p>
            <a:pPr>
              <a:lnSpc>
                <a:spcPct val="150000"/>
              </a:lnSpc>
              <a:spcBef>
                <a:spcPts val="1000"/>
              </a:spcBef>
            </a:pPr>
            <a:r>
              <a:rPr lang="en-US" sz="1200" dirty="0">
                <a:solidFill>
                  <a:prstClr val="black"/>
                </a:solidFill>
              </a:rPr>
              <a:t>Waking up at a "normal" time in the morning, because their internal clock is not yet producing strong alerting signals</a:t>
            </a:r>
          </a:p>
          <a:p>
            <a:pPr>
              <a:lnSpc>
                <a:spcPct val="150000"/>
              </a:lnSpc>
              <a:spcBef>
                <a:spcPts val="1000"/>
              </a:spcBef>
            </a:pPr>
            <a:r>
              <a:rPr lang="en-US" sz="1200" dirty="0">
                <a:solidFill>
                  <a:prstClr val="black"/>
                </a:solidFill>
              </a:rPr>
              <a:t>Unless you have other sleep disorders, such a sleep apnea or insomnia, you may actually sleep well with DSPS, in terms of duration and quality of sleep. The problem is that the delay makes it difficult to wake up in time for a typical school or work day.</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People with delayed sleep phase syndrome generally have difficulty:</a:t>
            </a:r>
          </a:p>
          <a:p>
            <a:pPr marL="285750" indent="-285750">
              <a:lnSpc>
                <a:spcPct val="150000"/>
              </a:lnSpc>
              <a:spcBef>
                <a:spcPts val="1000"/>
              </a:spcBef>
              <a:buFont typeface="Arial" panose="020B0604020202020204" pitchFamily="34" charset="0"/>
              <a:buChar char="•"/>
            </a:pPr>
            <a:r>
              <a:rPr lang="en-US" sz="1200" dirty="0">
                <a:solidFill>
                  <a:prstClr val="black"/>
                </a:solidFill>
              </a:rPr>
              <a:t>Falling asleep, unless they go to bed very late (usually some hours after midnight) because their internal clock is sending alerting signals until late into the night</a:t>
            </a:r>
          </a:p>
          <a:p>
            <a:pPr marL="285750" indent="-285750">
              <a:lnSpc>
                <a:spcPct val="150000"/>
              </a:lnSpc>
              <a:spcBef>
                <a:spcPts val="1000"/>
              </a:spcBef>
              <a:buFont typeface="Arial" panose="020B0604020202020204" pitchFamily="34" charset="0"/>
              <a:buChar char="•"/>
            </a:pPr>
            <a:r>
              <a:rPr lang="en-US" sz="1200" dirty="0">
                <a:solidFill>
                  <a:prstClr val="black"/>
                </a:solidFill>
              </a:rPr>
              <a:t>Waking up at a "normal" time in the morning, because their internal clock is not yet producing strong alerting signals</a:t>
            </a:r>
          </a:p>
          <a:p>
            <a:pPr>
              <a:lnSpc>
                <a:spcPct val="150000"/>
              </a:lnSpc>
              <a:spcBef>
                <a:spcPts val="1000"/>
              </a:spcBef>
            </a:pPr>
            <a:r>
              <a:rPr lang="en-US" sz="1200" dirty="0">
                <a:solidFill>
                  <a:prstClr val="black"/>
                </a:solidFill>
              </a:rPr>
              <a:t>Unless you have other sleep disorders, such a sleep apnea or insomnia, you may actually sleep well with DSPS, in terms of duration and quality of sleep. The problem is that the delay makes it difficult to wake up in time for a typical school or work day.</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1896860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200" dirty="0">
                <a:solidFill>
                  <a:prstClr val="black"/>
                </a:solidFill>
              </a:rPr>
              <a:t>Usually seen in teens to early 20s</a:t>
            </a:r>
          </a:p>
          <a:p>
            <a:pPr marL="228600" indent="-228600">
              <a:lnSpc>
                <a:spcPct val="150000"/>
              </a:lnSpc>
              <a:spcBef>
                <a:spcPts val="1000"/>
              </a:spcBef>
              <a:buFont typeface="Arial" panose="020B0604020202020204" pitchFamily="34" charset="0"/>
              <a:buChar char="•"/>
            </a:pPr>
            <a:r>
              <a:rPr lang="en-US" sz="1200" dirty="0">
                <a:solidFill>
                  <a:prstClr val="black"/>
                </a:solidFill>
              </a:rPr>
              <a:t>Patient usually wants to go to sleep between 1am and 6am  </a:t>
            </a:r>
          </a:p>
          <a:p>
            <a:pPr marL="228600" indent="-228600">
              <a:lnSpc>
                <a:spcPct val="150000"/>
              </a:lnSpc>
              <a:spcBef>
                <a:spcPts val="1000"/>
              </a:spcBef>
              <a:buFont typeface="Arial" panose="020B0604020202020204" pitchFamily="34" charset="0"/>
              <a:buChar char="•"/>
            </a:pPr>
            <a:r>
              <a:rPr lang="en-US" sz="1200" dirty="0">
                <a:solidFill>
                  <a:prstClr val="black"/>
                </a:solidFill>
              </a:rPr>
              <a:t>Causes issues when the person with Delayed Phase tried to live a normal schedule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1678172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150000"/>
              </a:lnSpc>
              <a:spcBef>
                <a:spcPts val="1000"/>
              </a:spcBef>
              <a:buFont typeface="Arial" panose="020B0604020202020204" pitchFamily="34" charset="0"/>
              <a:buChar char="•"/>
            </a:pPr>
            <a:r>
              <a:rPr lang="en-US" sz="1200" dirty="0">
                <a:solidFill>
                  <a:prstClr val="black"/>
                </a:solidFill>
              </a:rPr>
              <a:t>This usually occurs due to secondary issues such as blindness</a:t>
            </a:r>
          </a:p>
          <a:p>
            <a:pPr marL="228600" indent="-228600">
              <a:lnSpc>
                <a:spcPct val="150000"/>
              </a:lnSpc>
              <a:spcBef>
                <a:spcPts val="1000"/>
              </a:spcBef>
              <a:buFont typeface="Arial" panose="020B0604020202020204" pitchFamily="34" charset="0"/>
              <a:buChar char="•"/>
            </a:pPr>
            <a:r>
              <a:rPr lang="en-US" sz="1200" dirty="0">
                <a:solidFill>
                  <a:prstClr val="black"/>
                </a:solidFill>
              </a:rPr>
              <a:t>This can be greater than 24 hour cycle since the cycle does not adhere to the circadian and social cues of sleep</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22</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prstClr val="black"/>
                </a:solidFill>
              </a:rPr>
              <a:t>Shift work sleep disorder is a circadian sleep disorder in which a person experiences a constant or recurrent pattern of sleep interruption due to shift work schedule, resulting in difficulties initiating and maintaining sleep and/or excessive sleepiness when awake. Other symptoms of shift work sleep disorder include difficulty concentrating, headaches, and low energy. </a:t>
            </a:r>
          </a:p>
          <a:p>
            <a:pPr lvl="0">
              <a:lnSpc>
                <a:spcPct val="150000"/>
              </a:lnSpc>
              <a:spcBef>
                <a:spcPts val="1000"/>
              </a:spcBef>
            </a:pPr>
            <a:r>
              <a:rPr lang="en-US" sz="1200" dirty="0">
                <a:solidFill>
                  <a:prstClr val="black"/>
                </a:solidFill>
              </a:rPr>
              <a:t>Non-traditional shifts, particularly rotating shifts, force people to place their sleep window at a time that is not congruent with their underlying circadian clock. Rotating shifts also weaken the signals from the internal clock leading to greater difficulties with sleep and sleepiness. As a result, people with shift work sleep disorder may have trouble staying alert at their work shift and feel their sleep is unrefreshing.</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400" dirty="0">
                <a:solidFill>
                  <a:prstClr val="black"/>
                </a:solidFill>
              </a:rPr>
              <a:t>This is when a person works a shift that does not align with their internal circadian rhythm</a:t>
            </a:r>
          </a:p>
          <a:p>
            <a:pPr lvl="0">
              <a:lnSpc>
                <a:spcPct val="150000"/>
              </a:lnSpc>
              <a:spcBef>
                <a:spcPts val="1000"/>
              </a:spcBef>
            </a:pPr>
            <a:r>
              <a:rPr lang="en-US" sz="1400" dirty="0">
                <a:solidFill>
                  <a:prstClr val="black"/>
                </a:solidFill>
              </a:rPr>
              <a:t>This can be from either a fixed shift or rotating shifts</a:t>
            </a:r>
          </a:p>
          <a:p>
            <a:pPr marL="228600" lvl="1" indent="-228600">
              <a:lnSpc>
                <a:spcPct val="150000"/>
              </a:lnSpc>
              <a:spcBef>
                <a:spcPts val="1000"/>
              </a:spcBef>
              <a:buFont typeface="Arial" panose="020B0604020202020204" pitchFamily="34" charset="0"/>
              <a:buChar char="•"/>
            </a:pPr>
            <a:r>
              <a:rPr lang="en-US" sz="1400" dirty="0">
                <a:solidFill>
                  <a:prstClr val="black"/>
                </a:solidFill>
              </a:rPr>
              <a:t>The person will experience shorter sleep times and disrupted sleep</a:t>
            </a:r>
          </a:p>
          <a:p>
            <a:pPr marL="228600" lvl="1" indent="-228600">
              <a:lnSpc>
                <a:spcPct val="150000"/>
              </a:lnSpc>
              <a:spcBef>
                <a:spcPts val="1000"/>
              </a:spcBef>
              <a:buFont typeface="Arial" panose="020B0604020202020204" pitchFamily="34" charset="0"/>
              <a:buChar char="•"/>
            </a:pPr>
            <a:r>
              <a:rPr lang="en-US" sz="1400" dirty="0">
                <a:solidFill>
                  <a:prstClr val="black"/>
                </a:solidFill>
              </a:rPr>
              <a:t>There will be a significant reduction in alertness especially during the times where our body is a the lowest part of the rhythm (about 3am) </a:t>
            </a:r>
          </a:p>
          <a:p>
            <a:pPr marL="228600" lvl="1" indent="-228600">
              <a:lnSpc>
                <a:spcPct val="150000"/>
              </a:lnSpc>
              <a:spcBef>
                <a:spcPts val="1000"/>
              </a:spcBef>
              <a:buFont typeface="Arial" panose="020B0604020202020204" pitchFamily="34" charset="0"/>
              <a:buChar char="•"/>
            </a:pPr>
            <a:r>
              <a:rPr lang="en-US" sz="1400" dirty="0">
                <a:solidFill>
                  <a:prstClr val="black"/>
                </a:solidFill>
              </a:rPr>
              <a:t>Many people never adapt to the unusual or rotating shift</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25</a:t>
            </a:fld>
            <a:endParaRPr lang="en-US"/>
          </a:p>
        </p:txBody>
      </p:sp>
    </p:spTree>
    <p:extLst>
      <p:ext uri="{BB962C8B-B14F-4D97-AF65-F5344CB8AC3E}">
        <p14:creationId xmlns:p14="http://schemas.microsoft.com/office/powerpoint/2010/main" val="313753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lvl="1" indent="-228600">
              <a:lnSpc>
                <a:spcPct val="150000"/>
              </a:lnSpc>
              <a:spcBef>
                <a:spcPts val="1000"/>
              </a:spcBef>
              <a:buFont typeface="Arial" panose="020B0604020202020204" pitchFamily="34" charset="0"/>
              <a:buChar char="•"/>
            </a:pPr>
            <a:r>
              <a:rPr lang="en-US" sz="1400" dirty="0">
                <a:solidFill>
                  <a:prstClr val="black"/>
                </a:solidFill>
              </a:rPr>
              <a:t>This is due to a rapid change in time zones</a:t>
            </a:r>
          </a:p>
          <a:p>
            <a:pPr marL="228600" lvl="1" indent="-228600">
              <a:lnSpc>
                <a:spcPct val="150000"/>
              </a:lnSpc>
              <a:spcBef>
                <a:spcPts val="1000"/>
              </a:spcBef>
              <a:buFont typeface="Arial" panose="020B0604020202020204" pitchFamily="34" charset="0"/>
              <a:buChar char="•"/>
            </a:pPr>
            <a:r>
              <a:rPr lang="en-US" sz="1400" dirty="0">
                <a:solidFill>
                  <a:prstClr val="black"/>
                </a:solidFill>
              </a:rPr>
              <a:t>This misaligns the social cues with the biological cues</a:t>
            </a:r>
          </a:p>
          <a:p>
            <a:pPr marL="228600" lvl="1" indent="-228600">
              <a:lnSpc>
                <a:spcPct val="150000"/>
              </a:lnSpc>
              <a:spcBef>
                <a:spcPts val="1000"/>
              </a:spcBef>
              <a:buFont typeface="Arial" panose="020B0604020202020204" pitchFamily="34" charset="0"/>
              <a:buChar char="•"/>
            </a:pPr>
            <a:r>
              <a:rPr lang="en-US" sz="1400" dirty="0">
                <a:solidFill>
                  <a:prstClr val="black"/>
                </a:solidFill>
              </a:rPr>
              <a:t>Being awake longer has less effect than having to go to sleep earlier</a:t>
            </a:r>
          </a:p>
          <a:p>
            <a:pPr marL="228600" lvl="1" indent="-228600">
              <a:lnSpc>
                <a:spcPct val="150000"/>
              </a:lnSpc>
              <a:spcBef>
                <a:spcPts val="1000"/>
              </a:spcBef>
              <a:buFont typeface="Arial" panose="020B0604020202020204" pitchFamily="34" charset="0"/>
              <a:buChar char="•"/>
            </a:pPr>
            <a:r>
              <a:rPr lang="en-US" sz="1400" dirty="0">
                <a:solidFill>
                  <a:prstClr val="black"/>
                </a:solidFill>
              </a:rPr>
              <a:t>The effect of light is the biggest influencer in adapting to the new time zone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The need for a strong sleep routine</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The control of light (a walk outside or use of sunglasses) and the use of light therapy to help to regulate the issue</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The strong daytime routine that includes meal times and other daytime cues for wake and sleep</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Chronotherapy can be used for someone with delayed sleep phase but they have to be very motivated as it is time consuming</a:t>
            </a:r>
          </a:p>
          <a:p>
            <a:pPr marL="228600" lvl="1" indent="-228600">
              <a:lnSpc>
                <a:spcPct val="150000"/>
              </a:lnSpc>
              <a:spcBef>
                <a:spcPts val="1000"/>
              </a:spcBef>
              <a:buFont typeface="Arial" panose="020B0604020202020204" pitchFamily="34" charset="0"/>
              <a:buChar char="•"/>
            </a:pPr>
            <a:r>
              <a:rPr lang="en-US" sz="1400" dirty="0">
                <a:solidFill>
                  <a:schemeClr val="accent1"/>
                </a:solidFill>
              </a:rPr>
              <a:t>Use of Melatonin can be used under MD recommendations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prstClr val="black"/>
                </a:solidFill>
              </a:rPr>
              <a:t>Your Sleep Cycle has 3 drives</a:t>
            </a:r>
          </a:p>
          <a:p>
            <a:pPr marL="228600" indent="-228600">
              <a:lnSpc>
                <a:spcPct val="150000"/>
              </a:lnSpc>
              <a:spcBef>
                <a:spcPts val="1000"/>
              </a:spcBef>
              <a:buFont typeface="Arial" panose="020B0604020202020204" pitchFamily="34" charset="0"/>
              <a:buChar char="•"/>
            </a:pPr>
            <a:r>
              <a:rPr lang="en-US" sz="1200" dirty="0">
                <a:solidFill>
                  <a:prstClr val="black"/>
                </a:solidFill>
              </a:rPr>
              <a:t>C drive which is the rhythm </a:t>
            </a:r>
          </a:p>
          <a:p>
            <a:pPr marL="228600" indent="-228600">
              <a:lnSpc>
                <a:spcPct val="150000"/>
              </a:lnSpc>
              <a:spcBef>
                <a:spcPts val="1000"/>
              </a:spcBef>
              <a:buFont typeface="Arial" panose="020B0604020202020204" pitchFamily="34" charset="0"/>
              <a:buChar char="•"/>
            </a:pPr>
            <a:r>
              <a:rPr lang="en-US" sz="1200" dirty="0">
                <a:solidFill>
                  <a:prstClr val="black"/>
                </a:solidFill>
              </a:rPr>
              <a:t>S drive which is the drive from Wakefulness to Sleepiness</a:t>
            </a:r>
          </a:p>
          <a:p>
            <a:pPr marL="228600" indent="-228600">
              <a:lnSpc>
                <a:spcPct val="150000"/>
              </a:lnSpc>
              <a:spcBef>
                <a:spcPts val="1000"/>
              </a:spcBef>
              <a:buFont typeface="Arial" panose="020B0604020202020204" pitchFamily="34" charset="0"/>
              <a:buChar char="•"/>
            </a:pPr>
            <a:r>
              <a:rPr lang="en-US" sz="1200" dirty="0">
                <a:solidFill>
                  <a:prstClr val="black"/>
                </a:solidFill>
              </a:rPr>
              <a:t>Social or Societal Drive that is how culture influences sleep behavior</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t>Disturbances in circadian rhythm—the approximately 24-hour cycles that are endogenously generated by an organism—can be categorized into 2 main groups: transient disorders (</a:t>
            </a:r>
            <a:r>
              <a:rPr lang="en-US" sz="1200" dirty="0" err="1"/>
              <a:t>eg</a:t>
            </a:r>
            <a:r>
              <a:rPr lang="en-US" sz="1200" dirty="0"/>
              <a:t>, jet lag or a changed sleep schedule due to work, social responsibilities, or illness) and chronic disorders (</a:t>
            </a:r>
            <a:r>
              <a:rPr lang="en-US" sz="1200" dirty="0" err="1"/>
              <a:t>eg</a:t>
            </a:r>
            <a:r>
              <a:rPr lang="en-US" sz="1200" dirty="0"/>
              <a:t>, delayed sleep-phase syndrome [DSPS], advanced sleep-phase syndrome [ASPS], and irregular sleep-wake cycle). Sleeplessness (insomnia) is defined as difficulty initiating or maintaining sleep.</a:t>
            </a: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419086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t>Consider the following to determine the nature of the patient’s circadian rhythm disorder:</a:t>
            </a:r>
          </a:p>
          <a:p>
            <a:pPr marL="285750" lvl="0" indent="-285750">
              <a:spcBef>
                <a:spcPts val="1000"/>
              </a:spcBef>
              <a:buFont typeface="Arial" panose="020B0604020202020204" pitchFamily="34" charset="0"/>
              <a:buChar char="•"/>
            </a:pPr>
            <a:r>
              <a:rPr lang="en-US" sz="1200" dirty="0"/>
              <a:t>Duration of symptoms (transient vs chronic)</a:t>
            </a:r>
          </a:p>
          <a:p>
            <a:pPr marL="285750" lvl="0" indent="-285750">
              <a:spcBef>
                <a:spcPts val="1000"/>
              </a:spcBef>
              <a:buFont typeface="Arial" panose="020B0604020202020204" pitchFamily="34" charset="0"/>
              <a:buChar char="•"/>
            </a:pPr>
            <a:r>
              <a:rPr lang="en-US" sz="1200" dirty="0"/>
              <a:t>Pattern of the sleep-wake cycle: Allows diagnosis within chronic subtypes</a:t>
            </a:r>
          </a:p>
          <a:p>
            <a:pPr marL="285750" lvl="0" indent="-285750">
              <a:spcBef>
                <a:spcPts val="1000"/>
              </a:spcBef>
              <a:buFont typeface="Arial" panose="020B0604020202020204" pitchFamily="34" charset="0"/>
              <a:buChar char="•"/>
            </a:pPr>
            <a:r>
              <a:rPr lang="en-US" sz="1200" dirty="0"/>
              <a:t>Shift work (rotating morning/evening/night shifts vs a consistent shift)</a:t>
            </a:r>
          </a:p>
          <a:p>
            <a:pPr marL="285750" lvl="0" indent="-285750">
              <a:spcBef>
                <a:spcPts val="1000"/>
              </a:spcBef>
              <a:buFont typeface="Arial" panose="020B0604020202020204" pitchFamily="34" charset="0"/>
              <a:buChar char="•"/>
            </a:pPr>
            <a:r>
              <a:rPr lang="en-US" sz="1200" dirty="0"/>
              <a:t>Total sleep time (normal vs shortened)</a:t>
            </a:r>
          </a:p>
          <a:p>
            <a:pPr marL="285750" lvl="0" indent="-285750">
              <a:spcBef>
                <a:spcPts val="1000"/>
              </a:spcBef>
              <a:buFont typeface="Arial" panose="020B0604020202020204" pitchFamily="34" charset="0"/>
              <a:buChar char="•"/>
            </a:pPr>
            <a:r>
              <a:rPr lang="en-US" sz="1200" dirty="0"/>
              <a:t>Peak alertness (late evening/night vs early morning vs no pattern)</a:t>
            </a:r>
          </a:p>
          <a:p>
            <a:pPr marL="285750" lvl="0" indent="-285750">
              <a:spcBef>
                <a:spcPts val="1000"/>
              </a:spcBef>
              <a:buFont typeface="Arial" panose="020B0604020202020204" pitchFamily="34" charset="0"/>
              <a:buChar char="•"/>
            </a:pPr>
            <a:r>
              <a:rPr lang="en-US" sz="1200" dirty="0"/>
              <a:t>Recent travel: Symptoms from high-altitude flight in general (&lt; 24 h) versus those from jet lag (persist for days; more likely to occur if ≥3 time zones are crossed)</a:t>
            </a:r>
          </a:p>
          <a:p>
            <a:pPr marL="285750" lvl="0" indent="-285750">
              <a:spcBef>
                <a:spcPts val="1000"/>
              </a:spcBef>
              <a:buFont typeface="Arial" panose="020B0604020202020204" pitchFamily="34" charset="0"/>
              <a:buChar char="•"/>
            </a:pPr>
            <a:r>
              <a:rPr lang="en-US" sz="1200" dirty="0"/>
              <a:t>Daytime sleepiness: Seen in all circadian rhythm disorders, with varying severity/timing</a:t>
            </a:r>
          </a:p>
          <a:p>
            <a:pPr marL="285750" lvl="0" indent="-285750">
              <a:spcBef>
                <a:spcPts val="1000"/>
              </a:spcBef>
              <a:buFont typeface="Arial" panose="020B0604020202020204" pitchFamily="34" charset="0"/>
              <a:buChar char="•"/>
            </a:pPr>
            <a:r>
              <a:rPr lang="en-US" sz="1200" dirty="0">
                <a:solidFill>
                  <a:prstClr val="black"/>
                </a:solidFill>
              </a:rPr>
              <a:t>Psychological assessment: Psychophysiological insomnia, depressive disorders, other psychiatric disorders (symptoms may be similar to those of circadian rhythm disorders)</a:t>
            </a:r>
          </a:p>
          <a:p>
            <a:pPr marL="285750" lvl="0" indent="-285750">
              <a:spcBef>
                <a:spcPts val="1000"/>
              </a:spcBef>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254767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t>Consider the following to determine the nature of the patient’s circadian rhythm disorder: (continued)</a:t>
            </a:r>
          </a:p>
          <a:p>
            <a:pPr marL="285750" lvl="0" indent="-285750">
              <a:spcBef>
                <a:spcPts val="1000"/>
              </a:spcBef>
              <a:buFont typeface="Arial" panose="020B0604020202020204" pitchFamily="34" charset="0"/>
              <a:buChar char="•"/>
            </a:pPr>
            <a:r>
              <a:rPr lang="en-US" sz="1200" dirty="0"/>
              <a:t>Cognition (</a:t>
            </a:r>
            <a:r>
              <a:rPr lang="en-US" sz="1200" dirty="0" err="1"/>
              <a:t>ie</a:t>
            </a:r>
            <a:r>
              <a:rPr lang="en-US" sz="1200" dirty="0"/>
              <a:t>, impact of circadian rhythm disorder on complex cognitive tasks such as selective attention and executive function)</a:t>
            </a:r>
          </a:p>
          <a:p>
            <a:pPr marL="285750" lvl="0" indent="-285750">
              <a:spcBef>
                <a:spcPts val="1000"/>
              </a:spcBef>
              <a:buFont typeface="Arial" panose="020B0604020202020204" pitchFamily="34" charset="0"/>
              <a:buChar char="•"/>
            </a:pPr>
            <a:r>
              <a:rPr lang="en-US" sz="1200" dirty="0"/>
              <a:t>Patient attempts at treatment (sleep aids) (</a:t>
            </a:r>
            <a:r>
              <a:rPr lang="en-US" sz="1200" dirty="0" err="1"/>
              <a:t>eg</a:t>
            </a:r>
            <a:r>
              <a:rPr lang="en-US" sz="1200" dirty="0"/>
              <a:t>, alcohol, herbal preparations, nonprescription/over-the-counter drugs)</a:t>
            </a:r>
          </a:p>
          <a:p>
            <a:pPr marL="285750" lvl="0" indent="-285750">
              <a:spcBef>
                <a:spcPts val="1000"/>
              </a:spcBef>
              <a:buFont typeface="Arial" panose="020B0604020202020204" pitchFamily="34" charset="0"/>
              <a:buChar char="•"/>
            </a:pPr>
            <a:r>
              <a:rPr lang="en-US" sz="1200" dirty="0"/>
              <a:t>Medication history and timing of administration</a:t>
            </a:r>
          </a:p>
          <a:p>
            <a:pPr marL="285750" lvl="0" indent="-285750">
              <a:spcBef>
                <a:spcPts val="1000"/>
              </a:spcBef>
              <a:buFont typeface="Arial" panose="020B0604020202020204" pitchFamily="34" charset="0"/>
              <a:buChar char="•"/>
            </a:pPr>
            <a:r>
              <a:rPr lang="en-US" sz="1200" dirty="0"/>
              <a:t>Snoring, with/without witnessed apnea</a:t>
            </a:r>
          </a:p>
          <a:p>
            <a:pPr marL="285750" lvl="0" indent="-285750">
              <a:spcBef>
                <a:spcPts val="1000"/>
              </a:spcBef>
              <a:buFont typeface="Arial" panose="020B0604020202020204" pitchFamily="34" charset="0"/>
              <a:buChar char="•"/>
            </a:pPr>
            <a:r>
              <a:rPr lang="en-US" sz="1200" dirty="0"/>
              <a:t>Other medical conditions (</a:t>
            </a:r>
            <a:r>
              <a:rPr lang="en-US" sz="1200" dirty="0" err="1"/>
              <a:t>eg</a:t>
            </a:r>
            <a:r>
              <a:rPr lang="en-US" sz="1200" dirty="0"/>
              <a:t>, congestive heart failure [CHF], chronic obstructive pulmonary disease, chronic pain syndromes, thyroid disease)</a:t>
            </a:r>
          </a:p>
          <a:p>
            <a:pPr marL="285750" lvl="0" indent="-285750">
              <a:spcBef>
                <a:spcPts val="1000"/>
              </a:spcBef>
              <a:buFont typeface="Arial" panose="020B0604020202020204" pitchFamily="34" charset="0"/>
              <a:buChar char="•"/>
            </a:pPr>
            <a:r>
              <a:rPr lang="en-US" sz="1200" dirty="0"/>
              <a:t>Environmental cues (light intensity, noise level, environmental temperature) and sleep hygiene (exercise and/or stimulant intake before bedtime)</a:t>
            </a:r>
          </a:p>
          <a:p>
            <a:pPr marL="285750" lvl="0" indent="-285750">
              <a:spcBef>
                <a:spcPts val="1000"/>
              </a:spcBef>
              <a:buFont typeface="Arial" panose="020B0604020202020204" pitchFamily="34" charset="0"/>
              <a:buChar char="•"/>
            </a:pPr>
            <a:r>
              <a:rPr lang="en-US" sz="1200" dirty="0"/>
              <a:t>Any history of motor vehicle accidents or other accidents due to decreased alertness and/or excessive sleepiness</a:t>
            </a: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78642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i="1" dirty="0">
                <a:solidFill>
                  <a:prstClr val="black"/>
                </a:solidFill>
              </a:rPr>
              <a:t>These are normal variances however they will effect your wake and sleep cycle</a:t>
            </a:r>
          </a:p>
          <a:p>
            <a:pPr marL="228600" indent="-228600">
              <a:lnSpc>
                <a:spcPct val="150000"/>
              </a:lnSpc>
              <a:spcBef>
                <a:spcPts val="1000"/>
              </a:spcBef>
              <a:buFont typeface="Arial" panose="020B0604020202020204" pitchFamily="34" charset="0"/>
              <a:buChar char="•"/>
            </a:pPr>
            <a:r>
              <a:rPr lang="en-US" sz="1200" dirty="0">
                <a:solidFill>
                  <a:prstClr val="black"/>
                </a:solidFill>
              </a:rPr>
              <a:t>Morning people wake early but they get tired later in the day</a:t>
            </a:r>
          </a:p>
          <a:p>
            <a:pPr marL="228600" indent="-228600">
              <a:lnSpc>
                <a:spcPct val="150000"/>
              </a:lnSpc>
              <a:spcBef>
                <a:spcPts val="1000"/>
              </a:spcBef>
              <a:buFont typeface="Arial" panose="020B0604020202020204" pitchFamily="34" charset="0"/>
              <a:buChar char="•"/>
            </a:pPr>
            <a:r>
              <a:rPr lang="en-US" sz="1200" dirty="0">
                <a:solidFill>
                  <a:prstClr val="black"/>
                </a:solidFill>
              </a:rPr>
              <a:t>Night owls have more energy and are more alert later in the day</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prstClr val="black"/>
                </a:solidFill>
              </a:rPr>
              <a:t>Even though most adults need 7-9 hours of sleep in a 24-hour day, exactly when our bodies naturally tend to fall asleep and wake up each day can vary. Scientists believe that people have inherent differences in when they sleep and wake best. This natural pattern is a </a:t>
            </a:r>
            <a:r>
              <a:rPr lang="en-US" sz="1200" dirty="0" err="1">
                <a:solidFill>
                  <a:prstClr val="black"/>
                </a:solidFill>
              </a:rPr>
              <a:t>chronotype</a:t>
            </a:r>
            <a:r>
              <a:rPr lang="en-US" sz="1200" dirty="0">
                <a:solidFill>
                  <a:prstClr val="black"/>
                </a:solidFill>
              </a:rPr>
              <a:t>. Whether you’re a night owl (an evening person), or a lark (morning person) is partly determined by your genetics.</a:t>
            </a:r>
          </a:p>
          <a:p>
            <a:pPr lvl="0">
              <a:lnSpc>
                <a:spcPct val="150000"/>
              </a:lnSpc>
              <a:spcBef>
                <a:spcPts val="1000"/>
              </a:spcBef>
            </a:pPr>
            <a:r>
              <a:rPr lang="en-US" sz="1200" dirty="0">
                <a:solidFill>
                  <a:prstClr val="black"/>
                </a:solidFill>
              </a:rPr>
              <a:t>If you know your natural tendency it might help you understand how you adjust to a particular shift schedule. For example, if you’ve always been a night person and feel most productive in the evening hours, an evening shift might work best for you, because your circadian rhythm allows you to be alert in those hours. If you’ve always woken up early and felt sharp and energetic in the morning, a night shift may be particularly hard for you. Some people fall in the middle of the two tendencies. If you</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410633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prstClr val="black"/>
                </a:solidFill>
              </a:rPr>
              <a:t>don’t have a strong day or night tendency (and your employer is flexible) you may try different shift hours to see which fits best for you. </a:t>
            </a:r>
          </a:p>
          <a:p>
            <a:pPr lvl="0">
              <a:lnSpc>
                <a:spcPct val="150000"/>
              </a:lnSpc>
              <a:spcBef>
                <a:spcPts val="1000"/>
              </a:spcBef>
            </a:pPr>
            <a:r>
              <a:rPr lang="en-US" sz="1200" dirty="0">
                <a:solidFill>
                  <a:prstClr val="black"/>
                </a:solidFill>
              </a:rPr>
              <a:t>Certain people are also more affected by schedule changes overall—their internal clock has a harder time adjusting, and changes in sleep hit them harder than others. These people should be diligent about protecting their sleep time if they are working night or rotating shifts.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343647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150000"/>
              </a:lnSpc>
              <a:spcBef>
                <a:spcPts val="1000"/>
              </a:spcBef>
              <a:buFont typeface="Arial" panose="020B0604020202020204" pitchFamily="34" charset="0"/>
              <a:buChar char="•"/>
            </a:pPr>
            <a:r>
              <a:rPr lang="en-US" sz="1200" dirty="0">
                <a:solidFill>
                  <a:prstClr val="black"/>
                </a:solidFill>
              </a:rPr>
              <a:t>Usually seen in older people</a:t>
            </a:r>
          </a:p>
          <a:p>
            <a:pPr marL="228600" indent="-228600">
              <a:lnSpc>
                <a:spcPct val="150000"/>
              </a:lnSpc>
              <a:spcBef>
                <a:spcPts val="1000"/>
              </a:spcBef>
              <a:buFont typeface="Arial" panose="020B0604020202020204" pitchFamily="34" charset="0"/>
              <a:buChar char="•"/>
            </a:pPr>
            <a:r>
              <a:rPr lang="en-US" sz="1200" dirty="0">
                <a:solidFill>
                  <a:prstClr val="black"/>
                </a:solidFill>
              </a:rPr>
              <a:t>It usually causes people to go to bed early and wake between 2 am and 4 am.  </a:t>
            </a:r>
          </a:p>
          <a:p>
            <a:pPr marL="228600" indent="-228600">
              <a:lnSpc>
                <a:spcPct val="150000"/>
              </a:lnSpc>
              <a:spcBef>
                <a:spcPts val="1000"/>
              </a:spcBef>
              <a:buFont typeface="Arial" panose="020B0604020202020204" pitchFamily="34" charset="0"/>
              <a:buChar char="•"/>
            </a:pPr>
            <a:r>
              <a:rPr lang="en-US" sz="1200" dirty="0">
                <a:solidFill>
                  <a:prstClr val="black"/>
                </a:solidFill>
              </a:rPr>
              <a:t>The quantity and quality of sleep is generally normal</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196210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557718" y="6414588"/>
            <a:ext cx="3586158" cy="338554"/>
          </a:xfrm>
          <a:prstGeom prst="rect">
            <a:avLst/>
          </a:prstGeom>
          <a:noFill/>
        </p:spPr>
        <p:txBody>
          <a:bodyPr wrap="square">
            <a:spAutoFit/>
          </a:bodyPr>
          <a:lstStyle/>
          <a:p>
            <a:pPr algn="ctr">
              <a:defRPr/>
            </a:pPr>
            <a:r>
              <a:rPr lang="en-US" sz="1600" b="1" spc="-20" dirty="0">
                <a:solidFill>
                  <a:schemeClr val="bg1"/>
                </a:solidFill>
                <a:latin typeface="Montserrat" panose="00000500000000000000" pitchFamily="50" charset="-94"/>
              </a:rPr>
              <a:t>CIRCADIAN RHYTHM DISORDERS</a:t>
            </a:r>
            <a:endParaRPr lang="tr-TR" sz="1600" b="1" spc="-2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160000" y="6550955"/>
            <a:ext cx="1801091"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ELEVEN</a:t>
            </a:r>
          </a:p>
        </p:txBody>
      </p:sp>
      <p:pic>
        <p:nvPicPr>
          <p:cNvPr id="4" name="Picture 3">
            <a:extLst>
              <a:ext uri="{FF2B5EF4-FFF2-40B4-BE49-F238E27FC236}">
                <a16:creationId xmlns:a16="http://schemas.microsoft.com/office/drawing/2014/main" id="{D73A2BD1-9958-406E-9E05-62A9F3D41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119" y="422479"/>
            <a:ext cx="2133878" cy="1991620"/>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B3291-9F2A-4AB9-B41B-5DA01D9A4780}"/>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9000"/>
            <a:extLst>
              <a:ext uri="{28A0092B-C50C-407E-A947-70E740481C1C}">
                <a14:useLocalDpi xmlns:a14="http://schemas.microsoft.com/office/drawing/2010/main" val="0"/>
              </a:ext>
            </a:extLst>
          </a:blip>
          <a:srcRect r="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Night Owl/ Morning Lark</a:t>
            </a:r>
          </a:p>
        </p:txBody>
      </p:sp>
      <p:sp>
        <p:nvSpPr>
          <p:cNvPr id="10" name="TextBox 9">
            <a:extLst>
              <a:ext uri="{FF2B5EF4-FFF2-40B4-BE49-F238E27FC236}">
                <a16:creationId xmlns:a16="http://schemas.microsoft.com/office/drawing/2014/main" id="{E9AAF6C0-9991-45CD-B897-231A7FC0BF0E}"/>
              </a:ext>
            </a:extLst>
          </p:cNvPr>
          <p:cNvSpPr txBox="1"/>
          <p:nvPr/>
        </p:nvSpPr>
        <p:spPr>
          <a:xfrm>
            <a:off x="7366000" y="381000"/>
            <a:ext cx="4394200" cy="1323439"/>
          </a:xfrm>
          <a:prstGeom prst="rect">
            <a:avLst/>
          </a:prstGeom>
          <a:noFill/>
        </p:spPr>
        <p:txBody>
          <a:bodyPr wrap="square" rtlCol="0">
            <a:spAutoFit/>
          </a:bodyPr>
          <a:lstStyle/>
          <a:p>
            <a:pPr algn="r"/>
            <a:r>
              <a:rPr lang="en-US" sz="4000" dirty="0">
                <a:solidFill>
                  <a:srgbClr val="676767"/>
                </a:solidFill>
              </a:rPr>
              <a:t>effects wake and sleep cycles</a:t>
            </a:r>
          </a:p>
        </p:txBody>
      </p:sp>
    </p:spTree>
    <p:extLst>
      <p:ext uri="{BB962C8B-B14F-4D97-AF65-F5344CB8AC3E}">
        <p14:creationId xmlns:p14="http://schemas.microsoft.com/office/powerpoint/2010/main" val="3615052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3CF6DB-14AF-4E98-9B92-828BF487B76B}"/>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5000"/>
            <a:extLst>
              <a:ext uri="{28A0092B-C50C-407E-A947-70E740481C1C}">
                <a14:useLocalDpi xmlns:a14="http://schemas.microsoft.com/office/drawing/2010/main" val="0"/>
              </a:ext>
            </a:extLst>
          </a:blip>
          <a:srcRect l="6914" r="4584"/>
          <a:stretch/>
        </p:blipFill>
        <p:spPr>
          <a:xfrm>
            <a:off x="3087802" y="0"/>
            <a:ext cx="910419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Night Owl/ Morning Lark</a:t>
            </a:r>
          </a:p>
        </p:txBody>
      </p:sp>
      <p:sp>
        <p:nvSpPr>
          <p:cNvPr id="10" name="TextBox 9">
            <a:extLst>
              <a:ext uri="{FF2B5EF4-FFF2-40B4-BE49-F238E27FC236}">
                <a16:creationId xmlns:a16="http://schemas.microsoft.com/office/drawing/2014/main" id="{E9AAF6C0-9991-45CD-B897-231A7FC0BF0E}"/>
              </a:ext>
            </a:extLst>
          </p:cNvPr>
          <p:cNvSpPr txBox="1"/>
          <p:nvPr/>
        </p:nvSpPr>
        <p:spPr>
          <a:xfrm>
            <a:off x="7620000" y="381000"/>
            <a:ext cx="4348480" cy="1323439"/>
          </a:xfrm>
          <a:prstGeom prst="rect">
            <a:avLst/>
          </a:prstGeom>
          <a:noFill/>
        </p:spPr>
        <p:txBody>
          <a:bodyPr wrap="square" rtlCol="0">
            <a:spAutoFit/>
          </a:bodyPr>
          <a:lstStyle/>
          <a:p>
            <a:pPr algn="r"/>
            <a:r>
              <a:rPr lang="en-US" sz="4000" dirty="0">
                <a:solidFill>
                  <a:schemeClr val="bg1"/>
                </a:solidFill>
              </a:rPr>
              <a:t>effects wake and sleep cycles</a:t>
            </a:r>
          </a:p>
        </p:txBody>
      </p:sp>
    </p:spTree>
    <p:extLst>
      <p:ext uri="{BB962C8B-B14F-4D97-AF65-F5344CB8AC3E}">
        <p14:creationId xmlns:p14="http://schemas.microsoft.com/office/powerpoint/2010/main" val="3369236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28C64B-1757-44CD-AD1F-67A32511FC6F}"/>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4" name="Picture 3"/>
          <p:cNvPicPr>
            <a:picLocks noChangeAspect="1"/>
          </p:cNvPicPr>
          <p:nvPr/>
        </p:nvPicPr>
        <p:blipFill rotWithShape="1">
          <a:blip r:embed="rId4">
            <a:alphaModFix amt="88000"/>
            <a:extLst>
              <a:ext uri="{28A0092B-C50C-407E-A947-70E740481C1C}">
                <a14:useLocalDpi xmlns:a14="http://schemas.microsoft.com/office/drawing/2010/main" val="0"/>
              </a:ext>
            </a:extLst>
          </a:blip>
          <a:srcRect r="11498"/>
          <a:stretch/>
        </p:blipFill>
        <p:spPr>
          <a:xfrm>
            <a:off x="3075102" y="0"/>
            <a:ext cx="910419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Night Owl/ Morning Lark</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51271" y="139938"/>
            <a:ext cx="4762429" cy="1323439"/>
          </a:xfrm>
          <a:prstGeom prst="rect">
            <a:avLst/>
          </a:prstGeom>
          <a:noFill/>
        </p:spPr>
        <p:txBody>
          <a:bodyPr wrap="square" rtlCol="0">
            <a:spAutoFit/>
          </a:bodyPr>
          <a:lstStyle/>
          <a:p>
            <a:r>
              <a:rPr lang="en-US" sz="4000" dirty="0">
                <a:solidFill>
                  <a:schemeClr val="bg1"/>
                </a:solidFill>
              </a:rPr>
              <a:t>effects wake and sleep cycles</a:t>
            </a:r>
          </a:p>
        </p:txBody>
      </p:sp>
    </p:spTree>
    <p:extLst>
      <p:ext uri="{BB962C8B-B14F-4D97-AF65-F5344CB8AC3E}">
        <p14:creationId xmlns:p14="http://schemas.microsoft.com/office/powerpoint/2010/main" val="220841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530366" y="4680524"/>
            <a:ext cx="504272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ADVANCED SLEEP PHASE</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53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867EE-B677-4A86-B7ED-034F11676878}"/>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4" name="Picture 3"/>
          <p:cNvPicPr>
            <a:picLocks noChangeAspect="1"/>
          </p:cNvPicPr>
          <p:nvPr/>
        </p:nvPicPr>
        <p:blipFill rotWithShape="1">
          <a:blip r:embed="rId4">
            <a:alphaModFix amt="88000"/>
            <a:extLst>
              <a:ext uri="{28A0092B-C50C-407E-A947-70E740481C1C}">
                <a14:useLocalDpi xmlns:a14="http://schemas.microsoft.com/office/drawing/2010/main" val="0"/>
              </a:ext>
            </a:extLst>
          </a:blip>
          <a:srcRect l="11244"/>
          <a:stretch/>
        </p:blipFill>
        <p:spPr>
          <a:xfrm>
            <a:off x="3060700" y="0"/>
            <a:ext cx="91313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Advanced Sleep Phase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368592"/>
            <a:ext cx="4834891" cy="1323439"/>
          </a:xfrm>
          <a:prstGeom prst="rect">
            <a:avLst/>
          </a:prstGeom>
          <a:noFill/>
        </p:spPr>
        <p:txBody>
          <a:bodyPr wrap="square" rtlCol="0">
            <a:spAutoFit/>
          </a:bodyPr>
          <a:lstStyle/>
          <a:p>
            <a:r>
              <a:rPr lang="en-US" sz="4000" dirty="0">
                <a:solidFill>
                  <a:srgbClr val="676767"/>
                </a:solidFill>
              </a:rPr>
              <a:t>go to bed early and wake early</a:t>
            </a:r>
          </a:p>
        </p:txBody>
      </p:sp>
    </p:spTree>
    <p:extLst>
      <p:ext uri="{BB962C8B-B14F-4D97-AF65-F5344CB8AC3E}">
        <p14:creationId xmlns:p14="http://schemas.microsoft.com/office/powerpoint/2010/main" val="351157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5C9AFD-0F02-4B44-AD89-F8C2C7318BE1}"/>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0000"/>
            <a:extLst>
              <a:ext uri="{28A0092B-C50C-407E-A947-70E740481C1C}">
                <a14:useLocalDpi xmlns:a14="http://schemas.microsoft.com/office/drawing/2010/main" val="0"/>
              </a:ext>
            </a:extLst>
          </a:blip>
          <a:srcRect l="11613"/>
          <a:stretch/>
        </p:blipFill>
        <p:spPr>
          <a:xfrm>
            <a:off x="3098800" y="0"/>
            <a:ext cx="90932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Advanced Sleep Phase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330200"/>
            <a:ext cx="4110865" cy="1323439"/>
          </a:xfrm>
          <a:prstGeom prst="rect">
            <a:avLst/>
          </a:prstGeom>
          <a:noFill/>
        </p:spPr>
        <p:txBody>
          <a:bodyPr wrap="square" rtlCol="0">
            <a:spAutoFit/>
          </a:bodyPr>
          <a:lstStyle/>
          <a:p>
            <a:r>
              <a:rPr lang="en-US" sz="4000" dirty="0">
                <a:solidFill>
                  <a:srgbClr val="676767"/>
                </a:solidFill>
              </a:rPr>
              <a:t>go to bed early and wake early</a:t>
            </a:r>
          </a:p>
        </p:txBody>
      </p:sp>
    </p:spTree>
    <p:extLst>
      <p:ext uri="{BB962C8B-B14F-4D97-AF65-F5344CB8AC3E}">
        <p14:creationId xmlns:p14="http://schemas.microsoft.com/office/powerpoint/2010/main" val="371349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CC237B-215A-4AAC-AC6C-D5E20B4EA78A}"/>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8" name="Picture 7"/>
          <p:cNvPicPr>
            <a:picLocks noChangeAspect="1"/>
          </p:cNvPicPr>
          <p:nvPr/>
        </p:nvPicPr>
        <p:blipFill rotWithShape="1">
          <a:blip r:embed="rId4">
            <a:alphaModFix amt="90000"/>
            <a:extLst>
              <a:ext uri="{28A0092B-C50C-407E-A947-70E740481C1C}">
                <a14:useLocalDpi xmlns:a14="http://schemas.microsoft.com/office/drawing/2010/main" val="0"/>
              </a:ext>
            </a:extLst>
          </a:blip>
          <a:srcRect l="11963"/>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Advanced Sleep Phase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30394" y="423516"/>
            <a:ext cx="4834891" cy="1323439"/>
          </a:xfrm>
          <a:prstGeom prst="rect">
            <a:avLst/>
          </a:prstGeom>
          <a:noFill/>
        </p:spPr>
        <p:txBody>
          <a:bodyPr wrap="square" rtlCol="0">
            <a:spAutoFit/>
          </a:bodyPr>
          <a:lstStyle/>
          <a:p>
            <a:r>
              <a:rPr lang="en-US" sz="4000" dirty="0">
                <a:solidFill>
                  <a:srgbClr val="676767"/>
                </a:solidFill>
              </a:rPr>
              <a:t>go to bed early and wake early</a:t>
            </a:r>
          </a:p>
        </p:txBody>
      </p:sp>
    </p:spTree>
    <p:extLst>
      <p:ext uri="{BB962C8B-B14F-4D97-AF65-F5344CB8AC3E}">
        <p14:creationId xmlns:p14="http://schemas.microsoft.com/office/powerpoint/2010/main" val="1874943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707048" y="4680524"/>
            <a:ext cx="468936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DELAYED SLEEP PHASE</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78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B26912-CABB-42A6-9DBB-979D98EC7A15}"/>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5000"/>
            <a:extLst>
              <a:ext uri="{28A0092B-C50C-407E-A947-70E740481C1C}">
                <a14:useLocalDpi xmlns:a14="http://schemas.microsoft.com/office/drawing/2010/main" val="0"/>
              </a:ext>
            </a:extLst>
          </a:blip>
          <a:srcRect r="25326"/>
          <a:stretch/>
        </p:blipFill>
        <p:spPr>
          <a:xfrm>
            <a:off x="3087802" y="0"/>
            <a:ext cx="910419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Delayed Sleep Phase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91986" y="390904"/>
            <a:ext cx="7895830" cy="707886"/>
          </a:xfrm>
          <a:prstGeom prst="rect">
            <a:avLst/>
          </a:prstGeom>
          <a:noFill/>
        </p:spPr>
        <p:txBody>
          <a:bodyPr wrap="square" rtlCol="0">
            <a:spAutoFit/>
          </a:bodyPr>
          <a:lstStyle/>
          <a:p>
            <a:r>
              <a:rPr lang="en-US" sz="4000" dirty="0">
                <a:solidFill>
                  <a:schemeClr val="bg1"/>
                </a:solidFill>
              </a:rPr>
              <a:t>hard to live a normal schedule</a:t>
            </a:r>
          </a:p>
        </p:txBody>
      </p:sp>
    </p:spTree>
    <p:extLst>
      <p:ext uri="{BB962C8B-B14F-4D97-AF65-F5344CB8AC3E}">
        <p14:creationId xmlns:p14="http://schemas.microsoft.com/office/powerpoint/2010/main" val="1023163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87000"/>
            <a:extLst>
              <a:ext uri="{28A0092B-C50C-407E-A947-70E740481C1C}">
                <a14:useLocalDpi xmlns:a14="http://schemas.microsoft.com/office/drawing/2010/main" val="0"/>
              </a:ext>
            </a:extLst>
          </a:blip>
          <a:srcRect r="11490"/>
          <a:stretch/>
        </p:blipFill>
        <p:spPr>
          <a:xfrm>
            <a:off x="3086101"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Delayed Sleep Phase</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89300" y="393700"/>
            <a:ext cx="8356840" cy="707886"/>
          </a:xfrm>
          <a:prstGeom prst="rect">
            <a:avLst/>
          </a:prstGeom>
          <a:noFill/>
        </p:spPr>
        <p:txBody>
          <a:bodyPr wrap="square" rtlCol="0">
            <a:spAutoFit/>
          </a:bodyPr>
          <a:lstStyle/>
          <a:p>
            <a:r>
              <a:rPr lang="en-US" sz="4000" dirty="0">
                <a:solidFill>
                  <a:schemeClr val="bg1"/>
                </a:solidFill>
              </a:rPr>
              <a:t>hard to live a normal schedule</a:t>
            </a:r>
          </a:p>
        </p:txBody>
      </p:sp>
    </p:spTree>
    <p:extLst>
      <p:ext uri="{BB962C8B-B14F-4D97-AF65-F5344CB8AC3E}">
        <p14:creationId xmlns:p14="http://schemas.microsoft.com/office/powerpoint/2010/main" val="170556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1372011" y="2317750"/>
            <a:ext cx="944559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C</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RCAD</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AN RHYTHM</a:t>
            </a:r>
            <a:endParaRPr lang="en-US" altLang="en-US" sz="6900" dirty="0">
              <a:solidFill>
                <a:prstClr val="white"/>
              </a:solidFill>
              <a:latin typeface="Montserrat" panose="02000505000000020004" pitchFamily="2" charset="0"/>
            </a:endParaRPr>
          </a:p>
          <a:p>
            <a:pPr algn="ctr" fontAlgn="base">
              <a:spcBef>
                <a:spcPct val="0"/>
              </a:spcBef>
              <a:spcAft>
                <a:spcPct val="0"/>
              </a:spcAft>
            </a:pPr>
            <a:r>
              <a:rPr lang="tr-TR" altLang="en-US" sz="6900" dirty="0">
                <a:solidFill>
                  <a:prstClr val="white"/>
                </a:solidFill>
                <a:latin typeface="Montserrat" panose="02000505000000020004" pitchFamily="2" charset="0"/>
              </a:rPr>
              <a:t>D</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SORDERS</a:t>
            </a:r>
          </a:p>
        </p:txBody>
      </p:sp>
      <p:pic>
        <p:nvPicPr>
          <p:cNvPr id="3" name="Picture 2">
            <a:extLst>
              <a:ext uri="{FF2B5EF4-FFF2-40B4-BE49-F238E27FC236}">
                <a16:creationId xmlns:a16="http://schemas.microsoft.com/office/drawing/2014/main" id="{3116746D-1E0D-44B4-A14F-95382E821EA1}"/>
              </a:ext>
            </a:extLst>
          </p:cNvPr>
          <p:cNvPicPr>
            <a:picLocks noChangeAspect="1"/>
          </p:cNvPicPr>
          <p:nvPr/>
        </p:nvPicPr>
        <p:blipFill>
          <a:blip r:embed="rId2"/>
          <a:stretch>
            <a:fillRect/>
          </a:stretch>
        </p:blipFill>
        <p:spPr>
          <a:xfrm>
            <a:off x="4508897" y="6249318"/>
            <a:ext cx="3171825" cy="471487"/>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2FD1F-D576-4EFB-81AD-7B8FFF49EE96}"/>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7000"/>
            <a:extLst>
              <a:ext uri="{28A0092B-C50C-407E-A947-70E740481C1C}">
                <a14:useLocalDpi xmlns:a14="http://schemas.microsoft.com/office/drawing/2010/main" val="0"/>
              </a:ext>
            </a:extLst>
          </a:blip>
          <a:srcRect l="11367"/>
          <a:stretch/>
        </p:blipFill>
        <p:spPr>
          <a:xfrm>
            <a:off x="3073400" y="4832"/>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Delayed Sleep Phase</a:t>
            </a:r>
          </a:p>
        </p:txBody>
      </p:sp>
      <p:sp>
        <p:nvSpPr>
          <p:cNvPr id="9" name="Rectangle 8">
            <a:extLst>
              <a:ext uri="{FF2B5EF4-FFF2-40B4-BE49-F238E27FC236}">
                <a16:creationId xmlns:a16="http://schemas.microsoft.com/office/drawing/2014/main" id="{3DBA79B7-974F-4FA9-8459-D4B61F58642B}"/>
              </a:ext>
            </a:extLst>
          </p:cNvPr>
          <p:cNvSpPr/>
          <p:nvPr/>
        </p:nvSpPr>
        <p:spPr>
          <a:xfrm>
            <a:off x="3395793" y="1463378"/>
            <a:ext cx="7799052" cy="1284904"/>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Usually seen in teens to early 20s</a:t>
            </a:r>
          </a:p>
          <a:p>
            <a:pPr marL="228600" indent="-228600">
              <a:lnSpc>
                <a:spcPct val="150000"/>
              </a:lnSpc>
              <a:spcBef>
                <a:spcPts val="1000"/>
              </a:spcBef>
              <a:buFont typeface="Arial" panose="020B0604020202020204" pitchFamily="34" charset="0"/>
              <a:buChar char="•"/>
            </a:pPr>
            <a:r>
              <a:rPr lang="en-US" sz="1400" dirty="0">
                <a:solidFill>
                  <a:prstClr val="black"/>
                </a:solidFill>
              </a:rPr>
              <a:t>Patient usually wants to go to sleep between 1am and 6am  </a:t>
            </a:r>
          </a:p>
          <a:p>
            <a:pPr marL="228600" indent="-228600">
              <a:lnSpc>
                <a:spcPct val="150000"/>
              </a:lnSpc>
              <a:spcBef>
                <a:spcPts val="1000"/>
              </a:spcBef>
              <a:buFont typeface="Arial" panose="020B0604020202020204" pitchFamily="34" charset="0"/>
              <a:buChar char="•"/>
            </a:pPr>
            <a:r>
              <a:rPr lang="en-US" sz="1400" dirty="0">
                <a:solidFill>
                  <a:prstClr val="black"/>
                </a:solidFill>
              </a:rPr>
              <a:t>Causes issues when the person with Delayed Phase tried to live a normal schedule </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95793" y="413991"/>
            <a:ext cx="7895830" cy="707886"/>
          </a:xfrm>
          <a:prstGeom prst="rect">
            <a:avLst/>
          </a:prstGeom>
          <a:noFill/>
        </p:spPr>
        <p:txBody>
          <a:bodyPr wrap="square" rtlCol="0">
            <a:spAutoFit/>
          </a:bodyPr>
          <a:lstStyle/>
          <a:p>
            <a:r>
              <a:rPr lang="en-US" sz="4000" dirty="0">
                <a:solidFill>
                  <a:schemeClr val="bg1"/>
                </a:solidFill>
              </a:rPr>
              <a:t>hard to live a normal schedule</a:t>
            </a:r>
          </a:p>
        </p:txBody>
      </p:sp>
    </p:spTree>
    <p:extLst>
      <p:ext uri="{BB962C8B-B14F-4D97-AF65-F5344CB8AC3E}">
        <p14:creationId xmlns:p14="http://schemas.microsoft.com/office/powerpoint/2010/main" val="2159679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485207" y="4680524"/>
            <a:ext cx="713304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FREE FLOWING CIRCADIAN RHYTHM</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95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5FD73E-E5BD-4EA4-86D1-F916DC58E08F}"/>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8000"/>
            <a:extLst>
              <a:ext uri="{28A0092B-C50C-407E-A947-70E740481C1C}">
                <a14:useLocalDpi xmlns:a14="http://schemas.microsoft.com/office/drawing/2010/main" val="0"/>
              </a:ext>
            </a:extLst>
          </a:blip>
          <a:srcRect r="15346"/>
          <a:stretch/>
        </p:blipFill>
        <p:spPr>
          <a:xfrm>
            <a:off x="3086101"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2965589"/>
            <a:ext cx="3712308" cy="707886"/>
          </a:xfrm>
          <a:prstGeom prst="rect">
            <a:avLst/>
          </a:prstGeom>
          <a:noFill/>
        </p:spPr>
        <p:txBody>
          <a:bodyPr wrap="square" rtlCol="0">
            <a:spAutoFit/>
          </a:bodyPr>
          <a:lstStyle/>
          <a:p>
            <a:pPr algn="ctr"/>
            <a:r>
              <a:rPr lang="en-US" sz="2000" dirty="0">
                <a:solidFill>
                  <a:schemeClr val="accent1"/>
                </a:solidFill>
              </a:rPr>
              <a:t>Free Flowing Circadian Rhythm</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1311390"/>
            <a:ext cx="7799052" cy="1156663"/>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This usually occurs due to secondary issues such as blindness</a:t>
            </a:r>
          </a:p>
          <a:p>
            <a:pPr marL="228600" indent="-228600">
              <a:lnSpc>
                <a:spcPct val="150000"/>
              </a:lnSpc>
              <a:spcBef>
                <a:spcPts val="1000"/>
              </a:spcBef>
              <a:buFont typeface="Arial" panose="020B0604020202020204" pitchFamily="34" charset="0"/>
              <a:buChar char="•"/>
            </a:pPr>
            <a:r>
              <a:rPr lang="en-US" sz="1400" dirty="0">
                <a:solidFill>
                  <a:prstClr val="black"/>
                </a:solidFill>
              </a:rPr>
              <a:t>This can be greater than 24 hour cycle since the cycle does not adhere to the circadian and social cues of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301752"/>
            <a:ext cx="7930335" cy="707886"/>
          </a:xfrm>
          <a:prstGeom prst="rect">
            <a:avLst/>
          </a:prstGeom>
          <a:noFill/>
        </p:spPr>
        <p:txBody>
          <a:bodyPr wrap="square" rtlCol="0">
            <a:spAutoFit/>
          </a:bodyPr>
          <a:lstStyle/>
          <a:p>
            <a:r>
              <a:rPr lang="en-US" sz="4000" dirty="0">
                <a:solidFill>
                  <a:srgbClr val="676767"/>
                </a:solidFill>
              </a:rPr>
              <a:t>occurs due to secondary issues</a:t>
            </a:r>
          </a:p>
        </p:txBody>
      </p:sp>
    </p:spTree>
    <p:extLst>
      <p:ext uri="{BB962C8B-B14F-4D97-AF65-F5344CB8AC3E}">
        <p14:creationId xmlns:p14="http://schemas.microsoft.com/office/powerpoint/2010/main" val="3394276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680438" y="4680524"/>
            <a:ext cx="4742580"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SHIFT WORK DISORDER</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50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67A5FE-1FF0-419E-A111-97A6773524C2}"/>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4" name="Picture 3"/>
          <p:cNvPicPr>
            <a:picLocks noChangeAspect="1"/>
          </p:cNvPicPr>
          <p:nvPr/>
        </p:nvPicPr>
        <p:blipFill rotWithShape="1">
          <a:blip r:embed="rId4">
            <a:alphaModFix amt="89000"/>
            <a:extLst>
              <a:ext uri="{28A0092B-C50C-407E-A947-70E740481C1C}">
                <a14:useLocalDpi xmlns:a14="http://schemas.microsoft.com/office/drawing/2010/main" val="0"/>
              </a:ext>
            </a:extLst>
          </a:blip>
          <a:srcRect r="11648"/>
          <a:stretch/>
        </p:blipFill>
        <p:spPr>
          <a:xfrm>
            <a:off x="3113203" y="0"/>
            <a:ext cx="907879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Shift Work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0" y="378204"/>
            <a:ext cx="8051730" cy="707886"/>
          </a:xfrm>
          <a:prstGeom prst="rect">
            <a:avLst/>
          </a:prstGeom>
          <a:noFill/>
        </p:spPr>
        <p:txBody>
          <a:bodyPr wrap="square" rtlCol="0">
            <a:spAutoFit/>
          </a:bodyPr>
          <a:lstStyle/>
          <a:p>
            <a:pPr algn="r"/>
            <a:r>
              <a:rPr lang="en-US" sz="4000" dirty="0">
                <a:solidFill>
                  <a:schemeClr val="bg1"/>
                </a:solidFill>
              </a:rPr>
              <a:t>rotating shifts</a:t>
            </a:r>
          </a:p>
        </p:txBody>
      </p:sp>
    </p:spTree>
    <p:extLst>
      <p:ext uri="{BB962C8B-B14F-4D97-AF65-F5344CB8AC3E}">
        <p14:creationId xmlns:p14="http://schemas.microsoft.com/office/powerpoint/2010/main" val="1844692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8E11E8-C01C-4A5B-8F38-98514AD09F3C}"/>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4" name="Picture 3"/>
          <p:cNvPicPr>
            <a:picLocks noChangeAspect="1"/>
          </p:cNvPicPr>
          <p:nvPr/>
        </p:nvPicPr>
        <p:blipFill rotWithShape="1">
          <a:blip r:embed="rId4">
            <a:alphaModFix amt="87000"/>
            <a:extLst>
              <a:ext uri="{28A0092B-C50C-407E-A947-70E740481C1C}">
                <a14:useLocalDpi xmlns:a14="http://schemas.microsoft.com/office/drawing/2010/main" val="0"/>
              </a:ext>
            </a:extLst>
          </a:blip>
          <a:srcRect l="2064"/>
          <a:stretch/>
        </p:blipFill>
        <p:spPr>
          <a:xfrm>
            <a:off x="3009900" y="0"/>
            <a:ext cx="91821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Shift Work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85210" y="390904"/>
            <a:ext cx="7608570" cy="707886"/>
          </a:xfrm>
          <a:prstGeom prst="rect">
            <a:avLst/>
          </a:prstGeom>
          <a:noFill/>
        </p:spPr>
        <p:txBody>
          <a:bodyPr wrap="square" rtlCol="0">
            <a:spAutoFit/>
          </a:bodyPr>
          <a:lstStyle/>
          <a:p>
            <a:r>
              <a:rPr lang="en-US" sz="4000" dirty="0">
                <a:solidFill>
                  <a:schemeClr val="bg1"/>
                </a:solidFill>
              </a:rPr>
              <a:t>rotating shifts</a:t>
            </a:r>
          </a:p>
        </p:txBody>
      </p:sp>
    </p:spTree>
    <p:extLst>
      <p:ext uri="{BB962C8B-B14F-4D97-AF65-F5344CB8AC3E}">
        <p14:creationId xmlns:p14="http://schemas.microsoft.com/office/powerpoint/2010/main" val="1508195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seven</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177067" y="4680524"/>
            <a:ext cx="1749325"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JET LAG</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lang="en-US" sz="1600" spc="600" dirty="0">
                <a:solidFill>
                  <a:prstClr val="white"/>
                </a:solidFill>
                <a:latin typeface="Montserrat" panose="00000500000000000000" pitchFamily="50" charset="-94"/>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45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B51097-054B-4148-B294-809D61F3DCC5}"/>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4000"/>
            <a:extLst>
              <a:ext uri="{28A0092B-C50C-407E-A947-70E740481C1C}">
                <a14:useLocalDpi xmlns:a14="http://schemas.microsoft.com/office/drawing/2010/main" val="0"/>
              </a:ext>
            </a:extLst>
          </a:blip>
          <a:srcRect l="114" r="5986"/>
          <a:stretch/>
        </p:blipFill>
        <p:spPr>
          <a:xfrm>
            <a:off x="3086099" y="0"/>
            <a:ext cx="910590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Jet Lag</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23310" y="403604"/>
            <a:ext cx="7608570" cy="707886"/>
          </a:xfrm>
          <a:prstGeom prst="rect">
            <a:avLst/>
          </a:prstGeom>
          <a:noFill/>
        </p:spPr>
        <p:txBody>
          <a:bodyPr wrap="square" rtlCol="0">
            <a:spAutoFit/>
          </a:bodyPr>
          <a:lstStyle/>
          <a:p>
            <a:r>
              <a:rPr lang="en-US" sz="4000" dirty="0">
                <a:solidFill>
                  <a:schemeClr val="bg1"/>
                </a:solidFill>
              </a:rPr>
              <a:t>misaligns the social cues </a:t>
            </a:r>
          </a:p>
        </p:txBody>
      </p:sp>
    </p:spTree>
    <p:extLst>
      <p:ext uri="{BB962C8B-B14F-4D97-AF65-F5344CB8AC3E}">
        <p14:creationId xmlns:p14="http://schemas.microsoft.com/office/powerpoint/2010/main" val="106971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lang="en-US" sz="4000" dirty="0">
                <a:solidFill>
                  <a:srgbClr val="12B0B5"/>
                </a:solidFill>
                <a:latin typeface="Quickpen" pitchFamily="2" charset="0"/>
              </a:rPr>
              <a:t>eight</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822098" y="4680524"/>
            <a:ext cx="2459264"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TREATMENT</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5ED79D-7523-42C2-9C5D-0BDDEE3C2436}"/>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5000"/>
            <a:extLst>
              <a:ext uri="{28A0092B-C50C-407E-A947-70E740481C1C}">
                <a14:useLocalDpi xmlns:a14="http://schemas.microsoft.com/office/drawing/2010/main" val="0"/>
              </a:ext>
            </a:extLst>
          </a:blip>
          <a:srcRect l="697" r="10236"/>
          <a:stretch/>
        </p:blipFill>
        <p:spPr>
          <a:xfrm>
            <a:off x="3060700" y="0"/>
            <a:ext cx="91313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9" name="Rectangle 8">
            <a:extLst>
              <a:ext uri="{FF2B5EF4-FFF2-40B4-BE49-F238E27FC236}">
                <a16:creationId xmlns:a16="http://schemas.microsoft.com/office/drawing/2014/main" id="{3DBA79B7-974F-4FA9-8459-D4B61F58642B}"/>
              </a:ext>
            </a:extLst>
          </p:cNvPr>
          <p:cNvSpPr/>
          <p:nvPr/>
        </p:nvSpPr>
        <p:spPr>
          <a:xfrm>
            <a:off x="3389651" y="1438862"/>
            <a:ext cx="4725649" cy="4631739"/>
          </a:xfrm>
          <a:prstGeom prst="rect">
            <a:avLst/>
          </a:prstGeom>
          <a:solidFill>
            <a:srgbClr val="F2F0EE"/>
          </a:solidFill>
        </p:spPr>
        <p:txBody>
          <a:bodyPr wrap="square">
            <a:spAutoFit/>
          </a:bodyPr>
          <a:lstStyle/>
          <a:p>
            <a:pPr marL="228600" lvl="1" indent="-228600">
              <a:lnSpc>
                <a:spcPct val="150000"/>
              </a:lnSpc>
              <a:spcBef>
                <a:spcPts val="1000"/>
              </a:spcBef>
              <a:buFont typeface="Arial" panose="020B0604020202020204" pitchFamily="34" charset="0"/>
              <a:buChar char="•"/>
            </a:pPr>
            <a:r>
              <a:rPr lang="en-US" sz="1400" dirty="0"/>
              <a:t>The need for a strong sleep routine</a:t>
            </a:r>
          </a:p>
          <a:p>
            <a:pPr marL="228600" lvl="1" indent="-228600">
              <a:lnSpc>
                <a:spcPct val="150000"/>
              </a:lnSpc>
              <a:spcBef>
                <a:spcPts val="1000"/>
              </a:spcBef>
              <a:buFont typeface="Arial" panose="020B0604020202020204" pitchFamily="34" charset="0"/>
              <a:buChar char="•"/>
            </a:pPr>
            <a:r>
              <a:rPr lang="en-US" sz="1400" dirty="0"/>
              <a:t>The control of light (a walk outside or use of sunglasses) and the use of light therapy to help to regulate the issue</a:t>
            </a:r>
          </a:p>
          <a:p>
            <a:pPr marL="228600" lvl="1" indent="-228600">
              <a:lnSpc>
                <a:spcPct val="150000"/>
              </a:lnSpc>
              <a:spcBef>
                <a:spcPts val="1000"/>
              </a:spcBef>
              <a:buFont typeface="Arial" panose="020B0604020202020204" pitchFamily="34" charset="0"/>
              <a:buChar char="•"/>
            </a:pPr>
            <a:r>
              <a:rPr lang="en-US" sz="1400" dirty="0"/>
              <a:t>The strong daytime routine that includes meal times and other daytime cues for wake and sleep</a:t>
            </a:r>
          </a:p>
          <a:p>
            <a:pPr marL="228600" lvl="1" indent="-228600">
              <a:lnSpc>
                <a:spcPct val="150000"/>
              </a:lnSpc>
              <a:spcBef>
                <a:spcPts val="1000"/>
              </a:spcBef>
              <a:buFont typeface="Arial" panose="020B0604020202020204" pitchFamily="34" charset="0"/>
              <a:buChar char="•"/>
            </a:pPr>
            <a:r>
              <a:rPr lang="en-US" sz="1400" dirty="0"/>
              <a:t>Chronotherapy can be used for someone with delayed sleep phase but they have to be very motivated as it is time consuming</a:t>
            </a:r>
          </a:p>
          <a:p>
            <a:pPr marL="228600" lvl="1" indent="-228600">
              <a:lnSpc>
                <a:spcPct val="150000"/>
              </a:lnSpc>
              <a:spcBef>
                <a:spcPts val="1000"/>
              </a:spcBef>
              <a:buFont typeface="Arial" panose="020B0604020202020204" pitchFamily="34" charset="0"/>
              <a:buChar char="•"/>
            </a:pPr>
            <a:r>
              <a:rPr lang="en-US" sz="1400" dirty="0"/>
              <a:t>Use of Melatonin can be used under MD recommendations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89651" y="365488"/>
            <a:ext cx="7608570" cy="707886"/>
          </a:xfrm>
          <a:prstGeom prst="rect">
            <a:avLst/>
          </a:prstGeom>
          <a:noFill/>
        </p:spPr>
        <p:txBody>
          <a:bodyPr wrap="square" rtlCol="0">
            <a:spAutoFit/>
          </a:bodyPr>
          <a:lstStyle/>
          <a:p>
            <a:r>
              <a:rPr lang="en-US" sz="4000" dirty="0">
                <a:solidFill>
                  <a:srgbClr val="676767"/>
                </a:solidFill>
              </a:rPr>
              <a:t>strong sleep routine</a:t>
            </a:r>
          </a:p>
        </p:txBody>
      </p:sp>
    </p:spTree>
    <p:extLst>
      <p:ext uri="{BB962C8B-B14F-4D97-AF65-F5344CB8AC3E}">
        <p14:creationId xmlns:p14="http://schemas.microsoft.com/office/powerpoint/2010/main" val="425474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4274857057"/>
              </p:ext>
            </p:extLst>
          </p:nvPr>
        </p:nvGraphicFramePr>
        <p:xfrm>
          <a:off x="4064000" y="2657467"/>
          <a:ext cx="4892275" cy="3337560"/>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What is the Circadian Rhythm</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Night Owl/ Morning Lark</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Advanced Sleep Phase</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Delayed Sleep Phase</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Free Flowing Circadian Rhythm</a:t>
                      </a:r>
                    </a:p>
                  </a:txBody>
                  <a:tcPr anchor="ctr"/>
                </a:tc>
                <a:extLst>
                  <a:ext uri="{0D108BD9-81ED-4DB2-BD59-A6C34878D82A}">
                    <a16:rowId xmlns:a16="http://schemas.microsoft.com/office/drawing/2014/main" val="2590519340"/>
                  </a:ext>
                </a:extLst>
              </a:tr>
              <a:tr h="370840">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Shift Work Disorder</a:t>
                      </a:r>
                    </a:p>
                  </a:txBody>
                  <a:tcPr anchor="ctr"/>
                </a:tc>
                <a:extLst>
                  <a:ext uri="{0D108BD9-81ED-4DB2-BD59-A6C34878D82A}">
                    <a16:rowId xmlns:a16="http://schemas.microsoft.com/office/drawing/2014/main" val="3237095978"/>
                  </a:ext>
                </a:extLst>
              </a:tr>
              <a:tr h="370840">
                <a:tc>
                  <a:txBody>
                    <a:bodyPr/>
                    <a:lstStyle/>
                    <a:p>
                      <a:r>
                        <a:rPr lang="en-US" dirty="0">
                          <a:solidFill>
                            <a:schemeClr val="tx2">
                              <a:lumMod val="40000"/>
                              <a:lumOff val="60000"/>
                            </a:schemeClr>
                          </a:solidFill>
                          <a:latin typeface="Montserrat" panose="02000505000000020004" pitchFamily="2" charset="0"/>
                        </a:rPr>
                        <a:t>16</a:t>
                      </a:r>
                    </a:p>
                  </a:txBody>
                  <a:tcPr/>
                </a:tc>
                <a:tc>
                  <a:txBody>
                    <a:bodyPr/>
                    <a:lstStyle/>
                    <a:p>
                      <a:r>
                        <a:rPr lang="en-US" sz="1400" dirty="0"/>
                        <a:t>Jet Lag</a:t>
                      </a:r>
                    </a:p>
                  </a:txBody>
                  <a:tcPr anchor="ctr"/>
                </a:tc>
                <a:extLst>
                  <a:ext uri="{0D108BD9-81ED-4DB2-BD59-A6C34878D82A}">
                    <a16:rowId xmlns:a16="http://schemas.microsoft.com/office/drawing/2014/main" val="10006"/>
                  </a:ext>
                </a:extLst>
              </a:tr>
              <a:tr h="370840">
                <a:tc>
                  <a:txBody>
                    <a:bodyPr/>
                    <a:lstStyle/>
                    <a:p>
                      <a:r>
                        <a:rPr lang="en-US" dirty="0">
                          <a:solidFill>
                            <a:schemeClr val="tx2">
                              <a:lumMod val="40000"/>
                              <a:lumOff val="60000"/>
                            </a:schemeClr>
                          </a:solidFill>
                          <a:latin typeface="Montserrat" panose="02000505000000020004" pitchFamily="2" charset="0"/>
                        </a:rPr>
                        <a:t>18</a:t>
                      </a:r>
                    </a:p>
                  </a:txBody>
                  <a:tcPr/>
                </a:tc>
                <a:tc>
                  <a:txBody>
                    <a:bodyPr/>
                    <a:lstStyle/>
                    <a:p>
                      <a:r>
                        <a:rPr lang="en-US" sz="1400" dirty="0"/>
                        <a:t>Treatment</a:t>
                      </a:r>
                    </a:p>
                  </a:txBody>
                  <a:tcPr anchor="ctr"/>
                </a:tc>
                <a:extLst>
                  <a:ext uri="{0D108BD9-81ED-4DB2-BD59-A6C34878D82A}">
                    <a16:rowId xmlns:a16="http://schemas.microsoft.com/office/drawing/2014/main" val="10007"/>
                  </a:ext>
                </a:extLst>
              </a:tr>
              <a:tr h="370840">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b"/>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238C280F-C4CE-412B-A44F-64C0AE7127D3}"/>
              </a:ext>
            </a:extLst>
          </p:cNvPr>
          <p:cNvPicPr>
            <a:picLocks noChangeAspect="1"/>
          </p:cNvPicPr>
          <p:nvPr/>
        </p:nvPicPr>
        <p:blipFill>
          <a:blip r:embed="rId2"/>
          <a:stretch>
            <a:fillRect/>
          </a:stretch>
        </p:blipFill>
        <p:spPr>
          <a:xfrm>
            <a:off x="4508897" y="6249318"/>
            <a:ext cx="3171825" cy="4714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1F91384A-9A12-4773-9F89-4CE925733B33}"/>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A127EC2F-0784-423F-938B-59C8DF315F66}"/>
              </a:ext>
            </a:extLst>
          </p:cNvPr>
          <p:cNvPicPr>
            <a:picLocks noChangeAspect="1"/>
          </p:cNvPicPr>
          <p:nvPr/>
        </p:nvPicPr>
        <p:blipFill>
          <a:blip r:embed="rId2"/>
          <a:stretch>
            <a:fillRect/>
          </a:stretch>
        </p:blipFill>
        <p:spPr>
          <a:xfrm>
            <a:off x="4508897" y="6249318"/>
            <a:ext cx="3171825" cy="471487"/>
          </a:xfrm>
          <a:prstGeom prst="rect">
            <a:avLst/>
          </a:prstGeom>
        </p:spPr>
      </p:pic>
    </p:spTree>
    <p:extLst>
      <p:ext uri="{BB962C8B-B14F-4D97-AF65-F5344CB8AC3E}">
        <p14:creationId xmlns:p14="http://schemas.microsoft.com/office/powerpoint/2010/main" val="243880382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665898" y="4680524"/>
            <a:ext cx="677166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WHAT IS THE CIRCADIAN RHYTHM</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8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E540BC-1C7C-4346-ADCB-8E03EA500AAF}"/>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7000"/>
            <a:extLst>
              <a:ext uri="{28A0092B-C50C-407E-A947-70E740481C1C}">
                <a14:useLocalDpi xmlns:a14="http://schemas.microsoft.com/office/drawing/2010/main" val="0"/>
              </a:ext>
            </a:extLst>
          </a:blip>
          <a:srcRect l="1309" r="2976"/>
          <a:stretch/>
        </p:blipFill>
        <p:spPr>
          <a:xfrm>
            <a:off x="3070578" y="0"/>
            <a:ext cx="912142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2965589"/>
            <a:ext cx="3712308" cy="707886"/>
          </a:xfrm>
          <a:prstGeom prst="rect">
            <a:avLst/>
          </a:prstGeom>
          <a:noFill/>
        </p:spPr>
        <p:txBody>
          <a:bodyPr wrap="square" rtlCol="0">
            <a:spAutoFit/>
          </a:bodyPr>
          <a:lstStyle/>
          <a:p>
            <a:pPr algn="ctr"/>
            <a:r>
              <a:rPr lang="en-US" sz="2000" dirty="0">
                <a:solidFill>
                  <a:schemeClr val="accent1"/>
                </a:solidFill>
              </a:rPr>
              <a:t>What Is The Circadian Rhythm</a:t>
            </a:r>
          </a:p>
        </p:txBody>
      </p:sp>
      <p:sp>
        <p:nvSpPr>
          <p:cNvPr id="10" name="TextBox 9">
            <a:extLst>
              <a:ext uri="{FF2B5EF4-FFF2-40B4-BE49-F238E27FC236}">
                <a16:creationId xmlns:a16="http://schemas.microsoft.com/office/drawing/2014/main" id="{E9AAF6C0-9991-45CD-B897-231A7FC0BF0E}"/>
              </a:ext>
            </a:extLst>
          </p:cNvPr>
          <p:cNvSpPr txBox="1"/>
          <p:nvPr/>
        </p:nvSpPr>
        <p:spPr>
          <a:xfrm>
            <a:off x="8280400" y="256759"/>
            <a:ext cx="3675380" cy="1375431"/>
          </a:xfrm>
          <a:prstGeom prst="rect">
            <a:avLst/>
          </a:prstGeom>
          <a:noFill/>
        </p:spPr>
        <p:txBody>
          <a:bodyPr wrap="square" rtlCol="0">
            <a:spAutoFit/>
          </a:bodyPr>
          <a:lstStyle/>
          <a:p>
            <a:pPr algn="r"/>
            <a:r>
              <a:rPr lang="en-US" sz="4000" dirty="0">
                <a:solidFill>
                  <a:srgbClr val="FFFFFF"/>
                </a:solidFill>
              </a:rPr>
              <a:t>sleep cycle has 3 drives</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EE71BE-89CA-4086-AD8F-9A60E9AF5914}"/>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8000"/>
            <a:extLst>
              <a:ext uri="{28A0092B-C50C-407E-A947-70E740481C1C}">
                <a14:useLocalDpi xmlns:a14="http://schemas.microsoft.com/office/drawing/2010/main" val="0"/>
              </a:ext>
            </a:extLst>
          </a:blip>
          <a:srcRect l="11111"/>
          <a:stretch/>
        </p:blipFill>
        <p:spPr>
          <a:xfrm>
            <a:off x="3048000" y="2076"/>
            <a:ext cx="91440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2965589"/>
            <a:ext cx="3712308" cy="707886"/>
          </a:xfrm>
          <a:prstGeom prst="rect">
            <a:avLst/>
          </a:prstGeom>
          <a:noFill/>
        </p:spPr>
        <p:txBody>
          <a:bodyPr wrap="square" rtlCol="0">
            <a:spAutoFit/>
          </a:bodyPr>
          <a:lstStyle/>
          <a:p>
            <a:pPr algn="ctr"/>
            <a:r>
              <a:rPr lang="en-US" sz="2000" dirty="0">
                <a:solidFill>
                  <a:schemeClr val="accent1"/>
                </a:solidFill>
              </a:rPr>
              <a:t>What Is The Circadian Rhythm</a:t>
            </a:r>
          </a:p>
        </p:txBody>
      </p:sp>
      <p:sp>
        <p:nvSpPr>
          <p:cNvPr id="10" name="TextBox 9">
            <a:extLst>
              <a:ext uri="{FF2B5EF4-FFF2-40B4-BE49-F238E27FC236}">
                <a16:creationId xmlns:a16="http://schemas.microsoft.com/office/drawing/2014/main" id="{E9AAF6C0-9991-45CD-B897-231A7FC0BF0E}"/>
              </a:ext>
            </a:extLst>
          </p:cNvPr>
          <p:cNvSpPr txBox="1"/>
          <p:nvPr/>
        </p:nvSpPr>
        <p:spPr>
          <a:xfrm>
            <a:off x="8610600" y="169299"/>
            <a:ext cx="3053080" cy="1323439"/>
          </a:xfrm>
          <a:prstGeom prst="rect">
            <a:avLst/>
          </a:prstGeom>
          <a:noFill/>
        </p:spPr>
        <p:txBody>
          <a:bodyPr wrap="square" rtlCol="0">
            <a:spAutoFit/>
          </a:bodyPr>
          <a:lstStyle/>
          <a:p>
            <a:pPr algn="r"/>
            <a:r>
              <a:rPr lang="en-US" sz="4000" dirty="0">
                <a:solidFill>
                  <a:srgbClr val="676767"/>
                </a:solidFill>
              </a:rPr>
              <a:t>transient vs chronic</a:t>
            </a:r>
          </a:p>
        </p:txBody>
      </p:sp>
    </p:spTree>
    <p:extLst>
      <p:ext uri="{BB962C8B-B14F-4D97-AF65-F5344CB8AC3E}">
        <p14:creationId xmlns:p14="http://schemas.microsoft.com/office/powerpoint/2010/main" val="191520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EFDED-D929-4BF0-84D3-AD97C4E504D9}"/>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3" name="Picture 2"/>
          <p:cNvPicPr>
            <a:picLocks noChangeAspect="1"/>
          </p:cNvPicPr>
          <p:nvPr/>
        </p:nvPicPr>
        <p:blipFill rotWithShape="1">
          <a:blip r:embed="rId4">
            <a:alphaModFix amt="87000"/>
            <a:extLst>
              <a:ext uri="{28A0092B-C50C-407E-A947-70E740481C1C}">
                <a14:useLocalDpi xmlns:a14="http://schemas.microsoft.com/office/drawing/2010/main" val="0"/>
              </a:ext>
            </a:extLst>
          </a:blip>
          <a:srcRect r="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2965589"/>
            <a:ext cx="3712308" cy="707886"/>
          </a:xfrm>
          <a:prstGeom prst="rect">
            <a:avLst/>
          </a:prstGeom>
          <a:noFill/>
        </p:spPr>
        <p:txBody>
          <a:bodyPr wrap="square" rtlCol="0">
            <a:spAutoFit/>
          </a:bodyPr>
          <a:lstStyle/>
          <a:p>
            <a:pPr algn="ctr"/>
            <a:r>
              <a:rPr lang="en-US" sz="2000" dirty="0">
                <a:solidFill>
                  <a:schemeClr val="accent1"/>
                </a:solidFill>
              </a:rPr>
              <a:t>What Is The Circadian Rhythm</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91840" y="301752"/>
            <a:ext cx="7976745" cy="707886"/>
          </a:xfrm>
          <a:prstGeom prst="rect">
            <a:avLst/>
          </a:prstGeom>
          <a:noFill/>
        </p:spPr>
        <p:txBody>
          <a:bodyPr wrap="square" rtlCol="0">
            <a:spAutoFit/>
          </a:bodyPr>
          <a:lstStyle/>
          <a:p>
            <a:r>
              <a:rPr lang="en-US" sz="4000" dirty="0">
                <a:solidFill>
                  <a:srgbClr val="676767"/>
                </a:solidFill>
              </a:rPr>
              <a:t>transient vs chronic</a:t>
            </a:r>
          </a:p>
        </p:txBody>
      </p:sp>
    </p:spTree>
    <p:extLst>
      <p:ext uri="{BB962C8B-B14F-4D97-AF65-F5344CB8AC3E}">
        <p14:creationId xmlns:p14="http://schemas.microsoft.com/office/powerpoint/2010/main" val="260928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994B9F-6A56-494B-A682-5288C0955D69}"/>
              </a:ext>
            </a:extLst>
          </p:cNvPr>
          <p:cNvPicPr>
            <a:picLocks noChangeAspect="1"/>
          </p:cNvPicPr>
          <p:nvPr/>
        </p:nvPicPr>
        <p:blipFill>
          <a:blip r:embed="rId3"/>
          <a:stretch>
            <a:fillRect/>
          </a:stretch>
        </p:blipFill>
        <p:spPr>
          <a:xfrm>
            <a:off x="4508897" y="6249318"/>
            <a:ext cx="3171825" cy="471487"/>
          </a:xfrm>
          <a:prstGeom prst="rect">
            <a:avLst/>
          </a:prstGeom>
        </p:spPr>
      </p:pic>
      <p:pic>
        <p:nvPicPr>
          <p:cNvPr id="4" name="Picture 3"/>
          <p:cNvPicPr>
            <a:picLocks noChangeAspect="1"/>
          </p:cNvPicPr>
          <p:nvPr/>
        </p:nvPicPr>
        <p:blipFill rotWithShape="1">
          <a:blip r:embed="rId4">
            <a:alphaModFix amt="71000"/>
            <a:extLst>
              <a:ext uri="{28A0092B-C50C-407E-A947-70E740481C1C}">
                <a14:useLocalDpi xmlns:a14="http://schemas.microsoft.com/office/drawing/2010/main" val="0"/>
              </a:ext>
            </a:extLst>
          </a:blip>
          <a:srcRect l="11358"/>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66185" y="2965589"/>
            <a:ext cx="3712308" cy="707886"/>
          </a:xfrm>
          <a:prstGeom prst="rect">
            <a:avLst/>
          </a:prstGeom>
          <a:noFill/>
        </p:spPr>
        <p:txBody>
          <a:bodyPr wrap="square" rtlCol="0">
            <a:spAutoFit/>
          </a:bodyPr>
          <a:lstStyle/>
          <a:p>
            <a:pPr algn="ctr"/>
            <a:r>
              <a:rPr lang="en-US" sz="2000" dirty="0">
                <a:solidFill>
                  <a:schemeClr val="accent1"/>
                </a:solidFill>
              </a:rPr>
              <a:t>What Is The Circadian Rhythm</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1463378"/>
            <a:ext cx="6684601" cy="4067780"/>
          </a:xfrm>
          <a:prstGeom prst="rect">
            <a:avLst/>
          </a:prstGeom>
          <a:solidFill>
            <a:srgbClr val="FFFFFF"/>
          </a:solidFill>
        </p:spPr>
        <p:txBody>
          <a:bodyPr wrap="square">
            <a:spAutoFit/>
          </a:bodyPr>
          <a:lstStyle/>
          <a:p>
            <a:pPr lvl="0">
              <a:lnSpc>
                <a:spcPct val="150000"/>
              </a:lnSpc>
              <a:spcBef>
                <a:spcPts val="1000"/>
              </a:spcBef>
            </a:pPr>
            <a:r>
              <a:rPr lang="en-US" sz="1400" dirty="0"/>
              <a:t>Consider the following to determine the nature of the patient’s circadian rhythm disorder: (continued)</a:t>
            </a:r>
            <a:endParaRPr lang="en-US" sz="1300" dirty="0"/>
          </a:p>
          <a:p>
            <a:pPr marL="285750" lvl="0" indent="-285750">
              <a:spcBef>
                <a:spcPts val="1000"/>
              </a:spcBef>
              <a:buFont typeface="Arial" panose="020B0604020202020204" pitchFamily="34" charset="0"/>
              <a:buChar char="•"/>
            </a:pPr>
            <a:r>
              <a:rPr lang="en-US" sz="1300" dirty="0"/>
              <a:t>Cognition (</a:t>
            </a:r>
            <a:r>
              <a:rPr lang="en-US" sz="1300" dirty="0" err="1"/>
              <a:t>ie</a:t>
            </a:r>
            <a:r>
              <a:rPr lang="en-US" sz="1300" dirty="0"/>
              <a:t>, impact of circadian rhythm disorder on complex cognitive tasks such as selective attention and executive function)</a:t>
            </a:r>
          </a:p>
          <a:p>
            <a:pPr marL="285750" lvl="0" indent="-285750">
              <a:spcBef>
                <a:spcPts val="1000"/>
              </a:spcBef>
              <a:buFont typeface="Arial" panose="020B0604020202020204" pitchFamily="34" charset="0"/>
              <a:buChar char="•"/>
            </a:pPr>
            <a:r>
              <a:rPr lang="en-US" sz="1300" dirty="0"/>
              <a:t>Patient attempts at treatment (sleep aids) (</a:t>
            </a:r>
            <a:r>
              <a:rPr lang="en-US" sz="1300" dirty="0" err="1"/>
              <a:t>eg</a:t>
            </a:r>
            <a:r>
              <a:rPr lang="en-US" sz="1300" dirty="0"/>
              <a:t>, alcohol, herbal preparations, nonprescription/over-the-counter drugs)</a:t>
            </a:r>
          </a:p>
          <a:p>
            <a:pPr marL="285750" lvl="0" indent="-285750">
              <a:spcBef>
                <a:spcPts val="1000"/>
              </a:spcBef>
              <a:buFont typeface="Arial" panose="020B0604020202020204" pitchFamily="34" charset="0"/>
              <a:buChar char="•"/>
            </a:pPr>
            <a:r>
              <a:rPr lang="en-US" sz="1300" dirty="0"/>
              <a:t>Medication history and timing of administration</a:t>
            </a:r>
          </a:p>
          <a:p>
            <a:pPr marL="285750" lvl="0" indent="-285750">
              <a:spcBef>
                <a:spcPts val="1000"/>
              </a:spcBef>
              <a:buFont typeface="Arial" panose="020B0604020202020204" pitchFamily="34" charset="0"/>
              <a:buChar char="•"/>
            </a:pPr>
            <a:r>
              <a:rPr lang="en-US" sz="1300" dirty="0"/>
              <a:t>Snoring, with/without witnessed apnea</a:t>
            </a:r>
          </a:p>
          <a:p>
            <a:pPr marL="285750" lvl="0" indent="-285750">
              <a:spcBef>
                <a:spcPts val="1000"/>
              </a:spcBef>
              <a:buFont typeface="Arial" panose="020B0604020202020204" pitchFamily="34" charset="0"/>
              <a:buChar char="•"/>
            </a:pPr>
            <a:r>
              <a:rPr lang="en-US" sz="1300" dirty="0"/>
              <a:t>Other medical conditions (</a:t>
            </a:r>
            <a:r>
              <a:rPr lang="en-US" sz="1300" dirty="0" err="1"/>
              <a:t>eg</a:t>
            </a:r>
            <a:r>
              <a:rPr lang="en-US" sz="1300" dirty="0"/>
              <a:t>, congestive heart failure [CHF], chronic obstructive pulmonary disease, chronic pain syndromes, thyroid disease)</a:t>
            </a:r>
          </a:p>
          <a:p>
            <a:pPr marL="285750" lvl="0" indent="-285750">
              <a:spcBef>
                <a:spcPts val="1000"/>
              </a:spcBef>
              <a:buFont typeface="Arial" panose="020B0604020202020204" pitchFamily="34" charset="0"/>
              <a:buChar char="•"/>
            </a:pPr>
            <a:r>
              <a:rPr lang="en-US" sz="1300" dirty="0"/>
              <a:t>Environmental cues (light intensity, noise level, environmental temperature) and sleep hygiene (exercise and/or stimulant intake before bedtime)</a:t>
            </a:r>
            <a:endParaRPr lang="en-US" sz="1400" dirty="0"/>
          </a:p>
          <a:p>
            <a:pPr marL="285750" lvl="0" indent="-285750">
              <a:spcBef>
                <a:spcPts val="1000"/>
              </a:spcBef>
              <a:buFont typeface="Arial" panose="020B0604020202020204" pitchFamily="34" charset="0"/>
              <a:buChar char="•"/>
            </a:pPr>
            <a:r>
              <a:rPr lang="en-US" sz="1400" dirty="0"/>
              <a:t>Any history of motor vehicle accidents or other accidents due to decreased alertness and/or excessive sleepiness</a:t>
            </a: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412592"/>
            <a:ext cx="7891709" cy="707886"/>
          </a:xfrm>
          <a:prstGeom prst="rect">
            <a:avLst/>
          </a:prstGeom>
          <a:noFill/>
        </p:spPr>
        <p:txBody>
          <a:bodyPr wrap="square" rtlCol="0">
            <a:spAutoFit/>
          </a:bodyPr>
          <a:lstStyle/>
          <a:p>
            <a:r>
              <a:rPr lang="en-US" sz="4000" dirty="0">
                <a:solidFill>
                  <a:srgbClr val="676767"/>
                </a:solidFill>
              </a:rPr>
              <a:t>transient vs chronic</a:t>
            </a:r>
          </a:p>
        </p:txBody>
      </p:sp>
    </p:spTree>
    <p:extLst>
      <p:ext uri="{BB962C8B-B14F-4D97-AF65-F5344CB8AC3E}">
        <p14:creationId xmlns:p14="http://schemas.microsoft.com/office/powerpoint/2010/main" val="6080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213965" y="4680524"/>
            <a:ext cx="567552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NIGHT OWL/ MORNING LARK</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9145" y="419804"/>
            <a:ext cx="317747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83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3100</TotalTime>
  <Words>2381</Words>
  <Application>Microsoft Office PowerPoint</Application>
  <PresentationFormat>Widescreen</PresentationFormat>
  <Paragraphs>220</Paragraphs>
  <Slides>30</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59</cp:revision>
  <dcterms:created xsi:type="dcterms:W3CDTF">2018-12-18T21:25:07Z</dcterms:created>
  <dcterms:modified xsi:type="dcterms:W3CDTF">2025-03-12T17:16:31Z</dcterms:modified>
</cp:coreProperties>
</file>