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19" r:id="rId2"/>
    <p:sldMasterId id="2147483704" r:id="rId3"/>
  </p:sldMasterIdLst>
  <p:notesMasterIdLst>
    <p:notesMasterId r:id="rId38"/>
  </p:notesMasterIdLst>
  <p:sldIdLst>
    <p:sldId id="295" r:id="rId4"/>
    <p:sldId id="831" r:id="rId5"/>
    <p:sldId id="884" r:id="rId6"/>
    <p:sldId id="911" r:id="rId7"/>
    <p:sldId id="930" r:id="rId8"/>
    <p:sldId id="912" r:id="rId9"/>
    <p:sldId id="910" r:id="rId10"/>
    <p:sldId id="913" r:id="rId11"/>
    <p:sldId id="307" r:id="rId12"/>
    <p:sldId id="921" r:id="rId13"/>
    <p:sldId id="922" r:id="rId14"/>
    <p:sldId id="903" r:id="rId15"/>
    <p:sldId id="924" r:id="rId16"/>
    <p:sldId id="923" r:id="rId17"/>
    <p:sldId id="914" r:id="rId18"/>
    <p:sldId id="904" r:id="rId19"/>
    <p:sldId id="915" r:id="rId20"/>
    <p:sldId id="927" r:id="rId21"/>
    <p:sldId id="928" r:id="rId22"/>
    <p:sldId id="929" r:id="rId23"/>
    <p:sldId id="905" r:id="rId24"/>
    <p:sldId id="926" r:id="rId25"/>
    <p:sldId id="916" r:id="rId26"/>
    <p:sldId id="906" r:id="rId27"/>
    <p:sldId id="917" r:id="rId28"/>
    <p:sldId id="931" r:id="rId29"/>
    <p:sldId id="907" r:id="rId30"/>
    <p:sldId id="918" r:id="rId31"/>
    <p:sldId id="933" r:id="rId32"/>
    <p:sldId id="908" r:id="rId33"/>
    <p:sldId id="919" r:id="rId34"/>
    <p:sldId id="932" r:id="rId35"/>
    <p:sldId id="909" r:id="rId36"/>
    <p:sldId id="92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528" userDrawn="1">
          <p15:clr>
            <a:srgbClr val="A4A3A4"/>
          </p15:clr>
        </p15:guide>
        <p15:guide id="3" pos="557">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ie Sykora-Pappas" initials="A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0EE"/>
    <a:srgbClr val="CBC3BE"/>
    <a:srgbClr val="676767"/>
    <a:srgbClr val="FFFFFF"/>
    <a:srgbClr val="CCD6DF"/>
    <a:srgbClr val="B0ADA3"/>
    <a:srgbClr val="98C1B9"/>
    <a:srgbClr val="E7E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C8E514-43D8-4F6B-A23E-64BB49781B9D}" v="13" dt="2019-05-01T19:46:43.7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1" autoAdjust="0"/>
    <p:restoredTop sz="94656" autoAdjust="0"/>
  </p:normalViewPr>
  <p:slideViewPr>
    <p:cSldViewPr snapToGrid="0">
      <p:cViewPr varScale="1">
        <p:scale>
          <a:sx n="62" d="100"/>
          <a:sy n="62" d="100"/>
        </p:scale>
        <p:origin x="712" y="56"/>
      </p:cViewPr>
      <p:guideLst>
        <p:guide orient="horz" pos="1536"/>
        <p:guide pos="528"/>
        <p:guide pos="557"/>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9" d="100"/>
          <a:sy n="59" d="100"/>
        </p:scale>
        <p:origin x="2517" y="5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ie Sykora-Pappas" userId="ee8837ecd722293f" providerId="LiveId" clId="{D5C8E514-43D8-4F6B-A23E-64BB49781B9D}"/>
    <pc:docChg chg="custSel modSld modMainMaster">
      <pc:chgData name="Ashlie Sykora-Pappas" userId="ee8837ecd722293f" providerId="LiveId" clId="{D5C8E514-43D8-4F6B-A23E-64BB49781B9D}" dt="2019-05-01T19:46:08.390" v="14" actId="3064"/>
      <pc:docMkLst>
        <pc:docMk/>
      </pc:docMkLst>
      <pc:sldChg chg="delSp">
        <pc:chgData name="Ashlie Sykora-Pappas" userId="ee8837ecd722293f" providerId="LiveId" clId="{D5C8E514-43D8-4F6B-A23E-64BB49781B9D}" dt="2019-04-30T04:00:16.256" v="10" actId="478"/>
        <pc:sldMkLst>
          <pc:docMk/>
          <pc:sldMk cId="1369388103" sldId="295"/>
        </pc:sldMkLst>
        <pc:spChg chg="del">
          <ac:chgData name="Ashlie Sykora-Pappas" userId="ee8837ecd722293f" providerId="LiveId" clId="{D5C8E514-43D8-4F6B-A23E-64BB49781B9D}" dt="2019-04-30T04:00:16.256" v="10" actId="478"/>
          <ac:spMkLst>
            <pc:docMk/>
            <pc:sldMk cId="1369388103" sldId="295"/>
            <ac:spMk id="2" creationId="{D5C411AA-8F0A-4C01-997E-FD1F24E23840}"/>
          </ac:spMkLst>
        </pc:spChg>
      </pc:sldChg>
      <pc:sldChg chg="delSp">
        <pc:chgData name="Ashlie Sykora-Pappas" userId="ee8837ecd722293f" providerId="LiveId" clId="{D5C8E514-43D8-4F6B-A23E-64BB49781B9D}" dt="2019-04-30T04:00:29.911" v="11" actId="478"/>
        <pc:sldMkLst>
          <pc:docMk/>
          <pc:sldMk cId="715100149" sldId="913"/>
        </pc:sldMkLst>
        <pc:spChg chg="del">
          <ac:chgData name="Ashlie Sykora-Pappas" userId="ee8837ecd722293f" providerId="LiveId" clId="{D5C8E514-43D8-4F6B-A23E-64BB49781B9D}" dt="2019-04-30T04:00:29.911" v="11" actId="478"/>
          <ac:spMkLst>
            <pc:docMk/>
            <pc:sldMk cId="715100149" sldId="913"/>
            <ac:spMk id="10" creationId="{8742A9A2-621B-AF43-9607-CA881F9DA3AA}"/>
          </ac:spMkLst>
        </pc:spChg>
      </pc:sldChg>
      <pc:sldChg chg="delSp">
        <pc:chgData name="Ashlie Sykora-Pappas" userId="ee8837ecd722293f" providerId="LiveId" clId="{D5C8E514-43D8-4F6B-A23E-64BB49781B9D}" dt="2019-04-30T04:01:13.542" v="12" actId="478"/>
        <pc:sldMkLst>
          <pc:docMk/>
          <pc:sldMk cId="647543756" sldId="918"/>
        </pc:sldMkLst>
        <pc:spChg chg="del">
          <ac:chgData name="Ashlie Sykora-Pappas" userId="ee8837ecd722293f" providerId="LiveId" clId="{D5C8E514-43D8-4F6B-A23E-64BB49781B9D}" dt="2019-04-30T04:01:13.542" v="12" actId="478"/>
          <ac:spMkLst>
            <pc:docMk/>
            <pc:sldMk cId="647543756" sldId="918"/>
            <ac:spMk id="10" creationId="{8742A9A2-621B-AF43-9607-CA881F9DA3AA}"/>
          </ac:spMkLst>
        </pc:spChg>
      </pc:sldChg>
      <pc:sldChg chg="modSp">
        <pc:chgData name="Ashlie Sykora-Pappas" userId="ee8837ecd722293f" providerId="LiveId" clId="{D5C8E514-43D8-4F6B-A23E-64BB49781B9D}" dt="2019-05-01T19:46:08.390" v="14" actId="3064"/>
        <pc:sldMkLst>
          <pc:docMk/>
          <pc:sldMk cId="2838593806" sldId="927"/>
        </pc:sldMkLst>
        <pc:spChg chg="mod">
          <ac:chgData name="Ashlie Sykora-Pappas" userId="ee8837ecd722293f" providerId="LiveId" clId="{D5C8E514-43D8-4F6B-A23E-64BB49781B9D}" dt="2019-05-01T19:46:08.390" v="14" actId="3064"/>
          <ac:spMkLst>
            <pc:docMk/>
            <pc:sldMk cId="2838593806" sldId="927"/>
            <ac:spMk id="9" creationId="{3DBA79B7-974F-4FA9-8459-D4B61F58642B}"/>
          </ac:spMkLst>
        </pc:spChg>
      </pc:sldChg>
      <pc:sldMasterChg chg="modSldLayout">
        <pc:chgData name="Ashlie Sykora-Pappas" userId="ee8837ecd722293f" providerId="LiveId" clId="{D5C8E514-43D8-4F6B-A23E-64BB49781B9D}" dt="2019-04-30T04:00:04.791" v="9" actId="255"/>
        <pc:sldMasterMkLst>
          <pc:docMk/>
          <pc:sldMasterMk cId="1072457485" sldId="2147483704"/>
        </pc:sldMasterMkLst>
        <pc:sldLayoutChg chg="modSp">
          <pc:chgData name="Ashlie Sykora-Pappas" userId="ee8837ecd722293f" providerId="LiveId" clId="{D5C8E514-43D8-4F6B-A23E-64BB49781B9D}" dt="2019-04-30T03:59:04.775" v="0" actId="255"/>
          <pc:sldLayoutMkLst>
            <pc:docMk/>
            <pc:sldMasterMk cId="1072457485" sldId="2147483704"/>
            <pc:sldLayoutMk cId="2097930976" sldId="2147483706"/>
          </pc:sldLayoutMkLst>
          <pc:spChg chg="mod">
            <ac:chgData name="Ashlie Sykora-Pappas" userId="ee8837ecd722293f" providerId="LiveId" clId="{D5C8E514-43D8-4F6B-A23E-64BB49781B9D}" dt="2019-04-30T03:59:04.775" v="0" actId="255"/>
            <ac:spMkLst>
              <pc:docMk/>
              <pc:sldMasterMk cId="1072457485" sldId="2147483704"/>
              <pc:sldLayoutMk cId="2097930976" sldId="2147483706"/>
              <ac:spMk id="5" creationId="{009CD36B-F4CC-4942-932D-DBDFE175B5F7}"/>
            </ac:spMkLst>
          </pc:spChg>
        </pc:sldLayoutChg>
        <pc:sldLayoutChg chg="delSp modSp">
          <pc:chgData name="Ashlie Sykora-Pappas" userId="ee8837ecd722293f" providerId="LiveId" clId="{D5C8E514-43D8-4F6B-A23E-64BB49781B9D}" dt="2019-04-30T03:59:15.322" v="2" actId="255"/>
          <pc:sldLayoutMkLst>
            <pc:docMk/>
            <pc:sldMasterMk cId="1072457485" sldId="2147483704"/>
            <pc:sldLayoutMk cId="3675608858" sldId="2147483707"/>
          </pc:sldLayoutMkLst>
          <pc:spChg chg="del">
            <ac:chgData name="Ashlie Sykora-Pappas" userId="ee8837ecd722293f" providerId="LiveId" clId="{D5C8E514-43D8-4F6B-A23E-64BB49781B9D}" dt="2019-04-30T03:59:09.316" v="1" actId="478"/>
            <ac:spMkLst>
              <pc:docMk/>
              <pc:sldMasterMk cId="1072457485" sldId="2147483704"/>
              <pc:sldLayoutMk cId="3675608858" sldId="2147483707"/>
              <ac:spMk id="5" creationId="{7612127A-8FC9-4C9A-B091-137C6338641E}"/>
            </ac:spMkLst>
          </pc:spChg>
          <pc:spChg chg="mod">
            <ac:chgData name="Ashlie Sykora-Pappas" userId="ee8837ecd722293f" providerId="LiveId" clId="{D5C8E514-43D8-4F6B-A23E-64BB49781B9D}" dt="2019-04-30T03:59:15.322" v="2" actId="255"/>
            <ac:spMkLst>
              <pc:docMk/>
              <pc:sldMasterMk cId="1072457485" sldId="2147483704"/>
              <pc:sldLayoutMk cId="3675608858" sldId="2147483707"/>
              <ac:spMk id="6" creationId="{A18A692C-BDF0-43C2-94FB-A39FB4BDA83B}"/>
            </ac:spMkLst>
          </pc:spChg>
        </pc:sldLayoutChg>
        <pc:sldLayoutChg chg="modSp">
          <pc:chgData name="Ashlie Sykora-Pappas" userId="ee8837ecd722293f" providerId="LiveId" clId="{D5C8E514-43D8-4F6B-A23E-64BB49781B9D}" dt="2019-04-30T03:59:22.276" v="3" actId="255"/>
          <pc:sldLayoutMkLst>
            <pc:docMk/>
            <pc:sldMasterMk cId="1072457485" sldId="2147483704"/>
            <pc:sldLayoutMk cId="2874363295" sldId="2147483709"/>
          </pc:sldLayoutMkLst>
          <pc:spChg chg="mod">
            <ac:chgData name="Ashlie Sykora-Pappas" userId="ee8837ecd722293f" providerId="LiveId" clId="{D5C8E514-43D8-4F6B-A23E-64BB49781B9D}" dt="2019-04-30T03:59:22.276" v="3" actId="255"/>
            <ac:spMkLst>
              <pc:docMk/>
              <pc:sldMasterMk cId="1072457485" sldId="2147483704"/>
              <pc:sldLayoutMk cId="2874363295" sldId="2147483709"/>
              <ac:spMk id="3" creationId="{B6D444A1-BEDB-44EE-BEF2-AAEC89FF9643}"/>
            </ac:spMkLst>
          </pc:spChg>
        </pc:sldLayoutChg>
        <pc:sldLayoutChg chg="modSp">
          <pc:chgData name="Ashlie Sykora-Pappas" userId="ee8837ecd722293f" providerId="LiveId" clId="{D5C8E514-43D8-4F6B-A23E-64BB49781B9D}" dt="2019-04-30T03:59:29.242" v="4" actId="255"/>
          <pc:sldLayoutMkLst>
            <pc:docMk/>
            <pc:sldMasterMk cId="1072457485" sldId="2147483704"/>
            <pc:sldLayoutMk cId="3240501870" sldId="2147483710"/>
          </pc:sldLayoutMkLst>
          <pc:spChg chg="mod">
            <ac:chgData name="Ashlie Sykora-Pappas" userId="ee8837ecd722293f" providerId="LiveId" clId="{D5C8E514-43D8-4F6B-A23E-64BB49781B9D}" dt="2019-04-30T03:59:29.242" v="4" actId="255"/>
            <ac:spMkLst>
              <pc:docMk/>
              <pc:sldMasterMk cId="1072457485" sldId="2147483704"/>
              <pc:sldLayoutMk cId="3240501870" sldId="2147483710"/>
              <ac:spMk id="3" creationId="{2A0491D9-9F79-4C19-8D90-3EF8D0AB692E}"/>
            </ac:spMkLst>
          </pc:spChg>
        </pc:sldLayoutChg>
        <pc:sldLayoutChg chg="delSp modSp">
          <pc:chgData name="Ashlie Sykora-Pappas" userId="ee8837ecd722293f" providerId="LiveId" clId="{D5C8E514-43D8-4F6B-A23E-64BB49781B9D}" dt="2019-04-30T03:59:48.049" v="6" actId="478"/>
          <pc:sldLayoutMkLst>
            <pc:docMk/>
            <pc:sldMasterMk cId="1072457485" sldId="2147483704"/>
            <pc:sldLayoutMk cId="1179024430" sldId="2147483711"/>
          </pc:sldLayoutMkLst>
          <pc:spChg chg="del">
            <ac:chgData name="Ashlie Sykora-Pappas" userId="ee8837ecd722293f" providerId="LiveId" clId="{D5C8E514-43D8-4F6B-A23E-64BB49781B9D}" dt="2019-04-30T03:59:48.049" v="6" actId="478"/>
            <ac:spMkLst>
              <pc:docMk/>
              <pc:sldMasterMk cId="1072457485" sldId="2147483704"/>
              <pc:sldLayoutMk cId="1179024430" sldId="2147483711"/>
              <ac:spMk id="3" creationId="{280729AD-94EA-48E4-B752-A459AEDFDBEF}"/>
            </ac:spMkLst>
          </pc:spChg>
          <pc:spChg chg="mod">
            <ac:chgData name="Ashlie Sykora-Pappas" userId="ee8837ecd722293f" providerId="LiveId" clId="{D5C8E514-43D8-4F6B-A23E-64BB49781B9D}" dt="2019-04-30T03:59:42.758" v="5" actId="255"/>
            <ac:spMkLst>
              <pc:docMk/>
              <pc:sldMasterMk cId="1072457485" sldId="2147483704"/>
              <pc:sldLayoutMk cId="1179024430" sldId="2147483711"/>
              <ac:spMk id="4" creationId="{B5E7B89C-C406-4CEC-B03D-7FCC98FC18E4}"/>
            </ac:spMkLst>
          </pc:spChg>
        </pc:sldLayoutChg>
        <pc:sldLayoutChg chg="delSp modSp">
          <pc:chgData name="Ashlie Sykora-Pappas" userId="ee8837ecd722293f" providerId="LiveId" clId="{D5C8E514-43D8-4F6B-A23E-64BB49781B9D}" dt="2019-04-30T03:59:57.666" v="8" actId="255"/>
          <pc:sldLayoutMkLst>
            <pc:docMk/>
            <pc:sldMasterMk cId="1072457485" sldId="2147483704"/>
            <pc:sldLayoutMk cId="2799779242" sldId="2147483712"/>
          </pc:sldLayoutMkLst>
          <pc:spChg chg="del">
            <ac:chgData name="Ashlie Sykora-Pappas" userId="ee8837ecd722293f" providerId="LiveId" clId="{D5C8E514-43D8-4F6B-A23E-64BB49781B9D}" dt="2019-04-30T03:59:52.412" v="7" actId="478"/>
            <ac:spMkLst>
              <pc:docMk/>
              <pc:sldMasterMk cId="1072457485" sldId="2147483704"/>
              <pc:sldLayoutMk cId="2799779242" sldId="2147483712"/>
              <ac:spMk id="4" creationId="{0511C721-B298-49C8-BF69-B408489DC777}"/>
            </ac:spMkLst>
          </pc:spChg>
          <pc:spChg chg="mod">
            <ac:chgData name="Ashlie Sykora-Pappas" userId="ee8837ecd722293f" providerId="LiveId" clId="{D5C8E514-43D8-4F6B-A23E-64BB49781B9D}" dt="2019-04-30T03:59:57.666" v="8" actId="255"/>
            <ac:spMkLst>
              <pc:docMk/>
              <pc:sldMasterMk cId="1072457485" sldId="2147483704"/>
              <pc:sldLayoutMk cId="2799779242" sldId="2147483712"/>
              <ac:spMk id="5" creationId="{EA9A3EE7-CBA5-4BDD-B5C7-6C3484E106D5}"/>
            </ac:spMkLst>
          </pc:spChg>
        </pc:sldLayoutChg>
        <pc:sldLayoutChg chg="modSp">
          <pc:chgData name="Ashlie Sykora-Pappas" userId="ee8837ecd722293f" providerId="LiveId" clId="{D5C8E514-43D8-4F6B-A23E-64BB49781B9D}" dt="2019-04-30T04:00:04.791" v="9" actId="255"/>
          <pc:sldLayoutMkLst>
            <pc:docMk/>
            <pc:sldMasterMk cId="1072457485" sldId="2147483704"/>
            <pc:sldLayoutMk cId="3788444758" sldId="2147483731"/>
          </pc:sldLayoutMkLst>
          <pc:spChg chg="mod">
            <ac:chgData name="Ashlie Sykora-Pappas" userId="ee8837ecd722293f" providerId="LiveId" clId="{D5C8E514-43D8-4F6B-A23E-64BB49781B9D}" dt="2019-04-30T04:00:04.791" v="9" actId="255"/>
            <ac:spMkLst>
              <pc:docMk/>
              <pc:sldMasterMk cId="1072457485" sldId="2147483704"/>
              <pc:sldLayoutMk cId="3788444758" sldId="2147483731"/>
              <ac:spMk id="6"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45781-E904-4C90-ADD4-8BCBFA3E3C90}" type="datetimeFigureOut">
              <a:rPr lang="en-US" smtClean="0"/>
              <a:t>3/12/2025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7E553-8EE8-4A1F-9E4F-A30A9855B913}" type="slidenum">
              <a:rPr lang="en-US" smtClean="0"/>
              <a:t>‹#›</a:t>
            </a:fld>
            <a:endParaRPr lang="en-US" dirty="0"/>
          </a:p>
        </p:txBody>
      </p:sp>
    </p:spTree>
    <p:extLst>
      <p:ext uri="{BB962C8B-B14F-4D97-AF65-F5344CB8AC3E}">
        <p14:creationId xmlns:p14="http://schemas.microsoft.com/office/powerpoint/2010/main" val="32690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5</a:t>
            </a:fld>
            <a:endParaRPr lang="en-US" dirty="0"/>
          </a:p>
        </p:txBody>
      </p:sp>
    </p:spTree>
    <p:extLst>
      <p:ext uri="{BB962C8B-B14F-4D97-AF65-F5344CB8AC3E}">
        <p14:creationId xmlns:p14="http://schemas.microsoft.com/office/powerpoint/2010/main" val="3521650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18</a:t>
            </a:fld>
            <a:endParaRPr lang="en-US" dirty="0"/>
          </a:p>
        </p:txBody>
      </p:sp>
    </p:spTree>
    <p:extLst>
      <p:ext uri="{BB962C8B-B14F-4D97-AF65-F5344CB8AC3E}">
        <p14:creationId xmlns:p14="http://schemas.microsoft.com/office/powerpoint/2010/main" val="149838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19</a:t>
            </a:fld>
            <a:endParaRPr lang="en-US" dirty="0"/>
          </a:p>
        </p:txBody>
      </p:sp>
    </p:spTree>
    <p:extLst>
      <p:ext uri="{BB962C8B-B14F-4D97-AF65-F5344CB8AC3E}">
        <p14:creationId xmlns:p14="http://schemas.microsoft.com/office/powerpoint/2010/main" val="387640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20</a:t>
            </a:fld>
            <a:endParaRPr lang="en-US" dirty="0"/>
          </a:p>
        </p:txBody>
      </p:sp>
    </p:spTree>
    <p:extLst>
      <p:ext uri="{BB962C8B-B14F-4D97-AF65-F5344CB8AC3E}">
        <p14:creationId xmlns:p14="http://schemas.microsoft.com/office/powerpoint/2010/main" val="2716258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21</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22</a:t>
            </a:fld>
            <a:endParaRPr lang="en-US" dirty="0"/>
          </a:p>
        </p:txBody>
      </p:sp>
    </p:spTree>
    <p:extLst>
      <p:ext uri="{BB962C8B-B14F-4D97-AF65-F5344CB8AC3E}">
        <p14:creationId xmlns:p14="http://schemas.microsoft.com/office/powerpoint/2010/main" val="672539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24</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26</a:t>
            </a:fld>
            <a:endParaRPr lang="en-US" dirty="0"/>
          </a:p>
        </p:txBody>
      </p:sp>
    </p:spTree>
    <p:extLst>
      <p:ext uri="{BB962C8B-B14F-4D97-AF65-F5344CB8AC3E}">
        <p14:creationId xmlns:p14="http://schemas.microsoft.com/office/powerpoint/2010/main" val="2222082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27</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29</a:t>
            </a:fld>
            <a:endParaRPr lang="en-US" dirty="0"/>
          </a:p>
        </p:txBody>
      </p:sp>
    </p:spTree>
    <p:extLst>
      <p:ext uri="{BB962C8B-B14F-4D97-AF65-F5344CB8AC3E}">
        <p14:creationId xmlns:p14="http://schemas.microsoft.com/office/powerpoint/2010/main" val="1285236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30</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7</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32</a:t>
            </a:fld>
            <a:endParaRPr lang="en-US" dirty="0"/>
          </a:p>
        </p:txBody>
      </p:sp>
    </p:spTree>
    <p:extLst>
      <p:ext uri="{BB962C8B-B14F-4D97-AF65-F5344CB8AC3E}">
        <p14:creationId xmlns:p14="http://schemas.microsoft.com/office/powerpoint/2010/main" val="2906269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33</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9</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10</a:t>
            </a:fld>
            <a:endParaRPr lang="en-US" dirty="0"/>
          </a:p>
        </p:txBody>
      </p:sp>
    </p:spTree>
    <p:extLst>
      <p:ext uri="{BB962C8B-B14F-4D97-AF65-F5344CB8AC3E}">
        <p14:creationId xmlns:p14="http://schemas.microsoft.com/office/powerpoint/2010/main" val="229194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11</a:t>
            </a:fld>
            <a:endParaRPr lang="en-US" dirty="0"/>
          </a:p>
        </p:txBody>
      </p:sp>
    </p:spTree>
    <p:extLst>
      <p:ext uri="{BB962C8B-B14F-4D97-AF65-F5344CB8AC3E}">
        <p14:creationId xmlns:p14="http://schemas.microsoft.com/office/powerpoint/2010/main" val="323287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12</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13</a:t>
            </a:fld>
            <a:endParaRPr lang="en-US" dirty="0"/>
          </a:p>
        </p:txBody>
      </p:sp>
    </p:spTree>
    <p:extLst>
      <p:ext uri="{BB962C8B-B14F-4D97-AF65-F5344CB8AC3E}">
        <p14:creationId xmlns:p14="http://schemas.microsoft.com/office/powerpoint/2010/main" val="1130730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14</a:t>
            </a:fld>
            <a:endParaRPr lang="en-US" dirty="0"/>
          </a:p>
        </p:txBody>
      </p:sp>
    </p:spTree>
    <p:extLst>
      <p:ext uri="{BB962C8B-B14F-4D97-AF65-F5344CB8AC3E}">
        <p14:creationId xmlns:p14="http://schemas.microsoft.com/office/powerpoint/2010/main" val="960479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16</a:t>
            </a:fld>
            <a:endParaRPr lang="en-US" dirty="0"/>
          </a:p>
        </p:txBody>
      </p:sp>
    </p:spTree>
    <p:extLst>
      <p:ext uri="{BB962C8B-B14F-4D97-AF65-F5344CB8AC3E}">
        <p14:creationId xmlns:p14="http://schemas.microsoft.com/office/powerpoint/2010/main" val="3980460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8CFF6-6411-4924-9418-118F34A70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953745-36B4-4479-B835-3C5D1BA767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0A199F-647A-4BE9-B81B-080BBDB5381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F2A3084-556C-4030-8423-A0FAFB7057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0D355B-B9FC-4576-AE1E-5937EFA04DBC}"/>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07722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90DB-9349-4953-8624-905FB7137F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4E9E8E-48F0-47A1-87A0-A483B0C93B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26475-34BE-4DB9-A4DD-12D793D66F9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D0BBD1D-4228-492D-B57D-561A91E35F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E121EB-51AF-4A81-863C-F12A079A5E0D}"/>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1157215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A5F6A4-0900-40E6-A0EC-29EDF4804F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7B3421-9006-466F-8480-22B9F5F322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F053D-A171-4CED-B462-5405BB45FC0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C3871FA-E6A4-4B85-B662-3E80A5AD38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D3B9C2-2687-4386-8A4E-B3A3E01B4FF4}"/>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3892015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7196137" y="1344613"/>
            <a:ext cx="4315505" cy="2926556"/>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endParaRPr lang="en-US" dirty="0"/>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p>
            <a:fld id="{667BE782-764C-48E2-8CC4-34B04CA69BE4}" type="slidenum">
              <a:rPr lang="en-US" smtClean="0"/>
              <a:t>‹#›</a:t>
            </a:fld>
            <a:endParaRPr lang="en-US" dirty="0"/>
          </a:p>
        </p:txBody>
      </p:sp>
      <p:sp>
        <p:nvSpPr>
          <p:cNvPr id="8" name="Text Placeholder 7">
            <a:extLst>
              <a:ext uri="{FF2B5EF4-FFF2-40B4-BE49-F238E27FC236}">
                <a16:creationId xmlns:a16="http://schemas.microsoft.com/office/drawing/2014/main" id="{B3241325-7464-43D1-8457-1DE3ACE4E6D8}"/>
              </a:ext>
            </a:extLst>
          </p:cNvPr>
          <p:cNvSpPr>
            <a:spLocks noGrp="1"/>
          </p:cNvSpPr>
          <p:nvPr>
            <p:ph type="body" sz="quarter" idx="13"/>
          </p:nvPr>
        </p:nvSpPr>
        <p:spPr>
          <a:xfrm>
            <a:off x="0" y="0"/>
            <a:ext cx="6419850" cy="2185988"/>
          </a:xfrm>
          <a:solidFill>
            <a:srgbClr val="98C1B9"/>
          </a:solidFill>
        </p:spPr>
        <p:txBody>
          <a:bodyPr>
            <a:noAutofit/>
          </a:bodyPr>
          <a:lstStyle>
            <a:lvl1pPr>
              <a:defRPr sz="4400">
                <a:solidFill>
                  <a:schemeClr val="bg1"/>
                </a:solidFill>
              </a:defRPr>
            </a:lvl1pPr>
            <a:lvl2pPr>
              <a:defRPr sz="4400">
                <a:solidFill>
                  <a:schemeClr val="bg1"/>
                </a:solidFill>
              </a:defRPr>
            </a:lvl2pPr>
            <a:lvl3pPr>
              <a:defRPr sz="4400">
                <a:solidFill>
                  <a:schemeClr val="bg1"/>
                </a:solidFill>
              </a:defRPr>
            </a:lvl3pPr>
            <a:lvl4pPr>
              <a:defRPr sz="4400">
                <a:solidFill>
                  <a:schemeClr val="bg1"/>
                </a:solidFill>
              </a:defRPr>
            </a:lvl4pPr>
            <a:lvl5pPr>
              <a:defRPr sz="4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2284FF28-7DFA-4BEE-AC61-A67726DD47D1}"/>
              </a:ext>
            </a:extLst>
          </p:cNvPr>
          <p:cNvSpPr>
            <a:spLocks noGrp="1"/>
          </p:cNvSpPr>
          <p:nvPr>
            <p:ph type="pic" sz="quarter" idx="14"/>
          </p:nvPr>
        </p:nvSpPr>
        <p:spPr>
          <a:xfrm>
            <a:off x="0" y="2185988"/>
            <a:ext cx="6419850" cy="4672012"/>
          </a:xfrm>
        </p:spPr>
        <p:txBody>
          <a:bodyPr/>
          <a:lstStyle/>
          <a:p>
            <a:endParaRPr lang="en-US" dirty="0"/>
          </a:p>
        </p:txBody>
      </p:sp>
      <p:sp>
        <p:nvSpPr>
          <p:cNvPr id="13" name="Text Placeholder 12">
            <a:extLst>
              <a:ext uri="{FF2B5EF4-FFF2-40B4-BE49-F238E27FC236}">
                <a16:creationId xmlns:a16="http://schemas.microsoft.com/office/drawing/2014/main" id="{4419E011-1FBD-4956-8BEB-44640A0A8C23}"/>
              </a:ext>
            </a:extLst>
          </p:cNvPr>
          <p:cNvSpPr>
            <a:spLocks noGrp="1"/>
          </p:cNvSpPr>
          <p:nvPr>
            <p:ph type="body" sz="quarter" idx="15"/>
          </p:nvPr>
        </p:nvSpPr>
        <p:spPr>
          <a:xfrm>
            <a:off x="7196138" y="5162550"/>
            <a:ext cx="1966912" cy="1057275"/>
          </a:xfrm>
        </p:spPr>
        <p:txBody>
          <a:bodyPr>
            <a:no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C44CFF26-3737-4E98-A003-816121A83E14}"/>
              </a:ext>
            </a:extLst>
          </p:cNvPr>
          <p:cNvSpPr>
            <a:spLocks noGrp="1"/>
          </p:cNvSpPr>
          <p:nvPr>
            <p:ph type="body" sz="quarter" idx="16"/>
          </p:nvPr>
        </p:nvSpPr>
        <p:spPr>
          <a:xfrm>
            <a:off x="9544731" y="5143500"/>
            <a:ext cx="1966912" cy="1057275"/>
          </a:xfrm>
        </p:spPr>
        <p:txBody>
          <a:bodyPr>
            <a:no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5">
            <a:extLst>
              <a:ext uri="{FF2B5EF4-FFF2-40B4-BE49-F238E27FC236}">
                <a16:creationId xmlns:a16="http://schemas.microsoft.com/office/drawing/2014/main" id="{0CBD85EB-8F49-413C-9ECE-E23BFCB8E730}"/>
              </a:ext>
            </a:extLst>
          </p:cNvPr>
          <p:cNvSpPr>
            <a:spLocks noGrp="1"/>
          </p:cNvSpPr>
          <p:nvPr>
            <p:ph type="pic" sz="quarter" idx="17"/>
          </p:nvPr>
        </p:nvSpPr>
        <p:spPr>
          <a:xfrm>
            <a:off x="7696200" y="4591050"/>
            <a:ext cx="914400" cy="434975"/>
          </a:xfrm>
        </p:spPr>
        <p:txBody>
          <a:bodyPr/>
          <a:lstStyle/>
          <a:p>
            <a:endParaRPr lang="en-US" dirty="0"/>
          </a:p>
        </p:txBody>
      </p:sp>
      <p:sp>
        <p:nvSpPr>
          <p:cNvPr id="17" name="Picture Placeholder 15">
            <a:extLst>
              <a:ext uri="{FF2B5EF4-FFF2-40B4-BE49-F238E27FC236}">
                <a16:creationId xmlns:a16="http://schemas.microsoft.com/office/drawing/2014/main" id="{0C8EA276-A126-4A9C-BF5C-EB728C1E1AB7}"/>
              </a:ext>
            </a:extLst>
          </p:cNvPr>
          <p:cNvSpPr>
            <a:spLocks noGrp="1"/>
          </p:cNvSpPr>
          <p:nvPr>
            <p:ph type="pic" sz="quarter" idx="18"/>
          </p:nvPr>
        </p:nvSpPr>
        <p:spPr>
          <a:xfrm>
            <a:off x="10096500" y="4591050"/>
            <a:ext cx="914400" cy="434975"/>
          </a:xfrm>
        </p:spPr>
        <p:txBody>
          <a:bodyPr/>
          <a:lstStyle/>
          <a:p>
            <a:endParaRPr lang="en-US" dirty="0"/>
          </a:p>
        </p:txBody>
      </p:sp>
    </p:spTree>
    <p:extLst>
      <p:ext uri="{BB962C8B-B14F-4D97-AF65-F5344CB8AC3E}">
        <p14:creationId xmlns:p14="http://schemas.microsoft.com/office/powerpoint/2010/main" val="4286091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B6FB-BDB9-4848-A846-5998AF857B0D}"/>
              </a:ext>
            </a:extLst>
          </p:cNvPr>
          <p:cNvSpPr>
            <a:spLocks noGrp="1"/>
          </p:cNvSpPr>
          <p:nvPr>
            <p:ph type="title" hasCustomPrompt="1"/>
          </p:nvPr>
        </p:nvSpPr>
        <p:spPr>
          <a:xfrm>
            <a:off x="838200" y="983456"/>
            <a:ext cx="4848036" cy="1325563"/>
          </a:xfrm>
        </p:spPr>
        <p:txBody>
          <a:bodyPr>
            <a:noAutofit/>
          </a:bodyPr>
          <a:lstStyle>
            <a:lvl1pPr>
              <a:defRPr sz="6000"/>
            </a:lvl1pPr>
          </a:lstStyle>
          <a:p>
            <a:r>
              <a:rPr lang="en-US" dirty="0"/>
              <a:t>Master title style</a:t>
            </a:r>
          </a:p>
        </p:txBody>
      </p:sp>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6277167" y="3048339"/>
            <a:ext cx="4848035" cy="2568689"/>
          </a:xfrm>
        </p:spPr>
        <p:txBody>
          <a:bodyPr>
            <a:norm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endParaRPr lang="en-US" dirty="0"/>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p>
            <a:fld id="{667BE782-764C-48E2-8CC4-34B04CA69BE4}" type="slidenum">
              <a:rPr lang="en-US" smtClean="0"/>
              <a:t>‹#›</a:t>
            </a:fld>
            <a:endParaRPr lang="en-US" dirty="0"/>
          </a:p>
        </p:txBody>
      </p:sp>
      <p:sp>
        <p:nvSpPr>
          <p:cNvPr id="8" name="Picture Placeholder 7">
            <a:extLst>
              <a:ext uri="{FF2B5EF4-FFF2-40B4-BE49-F238E27FC236}">
                <a16:creationId xmlns:a16="http://schemas.microsoft.com/office/drawing/2014/main" id="{0B6B7767-051D-4837-A56E-2125B347A2C2}"/>
              </a:ext>
            </a:extLst>
          </p:cNvPr>
          <p:cNvSpPr>
            <a:spLocks noGrp="1"/>
          </p:cNvSpPr>
          <p:nvPr>
            <p:ph type="pic" sz="quarter" idx="13"/>
          </p:nvPr>
        </p:nvSpPr>
        <p:spPr>
          <a:xfrm>
            <a:off x="838201" y="3048340"/>
            <a:ext cx="4848035" cy="2568689"/>
          </a:xfrm>
        </p:spPr>
        <p:txBody>
          <a:bodyPr/>
          <a:lstStyle/>
          <a:p>
            <a:endParaRPr lang="en-US" dirty="0"/>
          </a:p>
        </p:txBody>
      </p:sp>
    </p:spTree>
    <p:extLst>
      <p:ext uri="{BB962C8B-B14F-4D97-AF65-F5344CB8AC3E}">
        <p14:creationId xmlns:p14="http://schemas.microsoft.com/office/powerpoint/2010/main" val="3602345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B691-FE61-4127-95B7-55EA0B2DC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54ADDB-FFE8-41DF-996B-1DE3D6507C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EEFE2-9F30-4EB9-AD12-6447541486A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18876D2-427A-4D0E-A663-48845AF54C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E9C791-9904-4756-9630-8D06623F1320}"/>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4020393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E642-C75A-4B05-AD35-31DA4EA3E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84B320-3797-4765-BEA1-54F5617E36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39D17-4968-4144-A837-CB151E9D1F6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69B2BCC-663C-43A8-B9B5-DCA399B627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87368F-E171-4A68-88F0-3E04A620CF9D}"/>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62205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7205-A7D8-4D53-ABCD-4EE87AD8D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EB6902-360C-4616-BAF3-81767B97F1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79CEA8-A94C-4055-979A-AB3AB4923C1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796FBD7-BD21-47D2-B5CA-74500FCEA9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F0A0C0-9492-4146-8515-7467DE4B8056}"/>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2278288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BF218-C149-48BD-A581-7AE9BBBD3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22F1F7-F3EF-45FB-9335-962B29DD03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12FF14-DEEB-4C85-AF6B-35608709E6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CCCCF6-6B32-43FE-89FE-3EC229CF8F7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93AA49C-C8AE-442E-95BF-41F153F88C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0E79F0-D10B-46C5-9BAE-BBF7AFE60036}"/>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1912966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8E67-FDB4-45D8-98D2-C8C8715A28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9871BD-A0EC-4631-8013-4AFE6DADC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96A69F-53F2-4173-8708-EA15B32EC0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043676-6FF1-46E7-A086-0CC8144BC3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0DACB9-C18F-4620-AC5F-7D77FE838E9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A02C3A-EBB2-44AF-A98C-0DFC1986A85B}"/>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4694418-5002-48E5-ABE4-78565F89062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68B5E67-4E8C-4290-82F6-8FD51F6DF61A}"/>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1575061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BEE5F-2A9F-42AE-9E9B-42F478F560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6AA88B-D25B-4C64-BA54-838757247961}"/>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AE997E73-783B-402B-8F72-0BAD7357B4D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D928ED-275C-459B-83A1-2A6165CAF98F}"/>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248319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F259-69A0-44B9-AD9D-5093FE2BBD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D3860-8612-4056-B66A-791E972A14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0500C-B0B3-4E64-B2AE-2E9D9A5EC76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FAE1F65-B432-4C6F-9C7D-15337FA7D5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F1727E-6D46-409F-8DF7-6634EE9286A6}"/>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181598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58283F-A726-43D8-8BC9-2E4FC3123740}"/>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626F0662-6653-4F49-8EED-6A602B505F5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8603166-9550-450C-A1FF-7D5223387FFC}"/>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4263574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0088C-C28B-4CB2-9758-FEC20979ED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F9987A-6D10-4ABB-923D-D49D63AE2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2B81AE-E3CD-4940-8481-AB83B5984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1E7507-BC2F-4B0A-8183-E380CFC7752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1FF4ABF-51F7-4268-A535-DCAFC73F1A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EBC050-9A5C-4DF2-8A7B-1357BA8102CA}"/>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2877684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C4701-6196-426A-9F33-F89FA7B27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933CA7-D9A4-4B33-88B7-479C0C4F17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72A1867-276F-4990-92A4-5B47E983D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5F24B8-BCBB-4768-A5B9-24F581393B6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CE7DB65-EAAB-4A42-9ADF-125E6A243D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FC974C-0AD7-4331-9883-6D15A6D5152E}"/>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586121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08A8-9108-4204-B635-412D5CD9A6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F136DB-111C-467E-B5B1-E1502A6AE2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C40CB-559A-4FA4-AF0A-D520AFE1543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19C3F0D-9583-4E82-83B5-4B2E45DE31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2D978B-9914-4327-93DD-12C820C111C6}"/>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954673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7F1B-287E-42EA-B625-007F203E8F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1A1248-2DC1-4F1A-8FE3-F077E2FCD7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A9A40-A708-406C-915E-30A6AA2CF66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C5EEDE7-2217-4FDC-B193-422951253E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B6F1BD-4E0F-4CF8-95EC-4B98B5B4D332}"/>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1801229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FBEF9C-1E5F-4AE3-ACA6-74EE3650772B}"/>
              </a:ext>
            </a:extLst>
          </p:cNvPr>
          <p:cNvSpPr/>
          <p:nvPr userDrawn="1"/>
        </p:nvSpPr>
        <p:spPr>
          <a:xfrm>
            <a:off x="1001713" y="1001713"/>
            <a:ext cx="10186194" cy="4854575"/>
          </a:xfrm>
          <a:prstGeom prst="rect">
            <a:avLst/>
          </a:prstGeom>
          <a:noFill/>
          <a:ln w="317500" cmpd="tri">
            <a:solidFill>
              <a:srgbClr val="12B0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Slide Number Placeholder 3">
            <a:extLst>
              <a:ext uri="{FF2B5EF4-FFF2-40B4-BE49-F238E27FC236}">
                <a16:creationId xmlns:a16="http://schemas.microsoft.com/office/drawing/2014/main" id="{CCC27A8B-FDC9-43E4-A10D-999F1E5D687C}"/>
              </a:ext>
            </a:extLst>
          </p:cNvPr>
          <p:cNvSpPr>
            <a:spLocks noGrp="1"/>
          </p:cNvSpPr>
          <p:nvPr>
            <p:ph type="sldNum" sz="quarter" idx="10"/>
          </p:nvPr>
        </p:nvSpPr>
        <p:spPr/>
        <p:txBody>
          <a:bodyPr/>
          <a:lstStyle>
            <a:lvl1pPr algn="r">
              <a:defRPr sz="600" smtClean="0">
                <a:solidFill>
                  <a:schemeClr val="tx1">
                    <a:tint val="75000"/>
                  </a:schemeClr>
                </a:solidFill>
              </a:defRPr>
            </a:lvl1pPr>
          </a:lstStyle>
          <a:p>
            <a:pPr>
              <a:defRPr/>
            </a:pPr>
            <a:fld id="{A7A3A7A6-D82B-42D3-96BA-560031747AA7}" type="slidenum">
              <a:rPr lang="en-US"/>
              <a:pPr>
                <a:defRPr/>
              </a:pPr>
              <a:t>‹#›</a:t>
            </a:fld>
            <a:endParaRPr lang="en-US" dirty="0"/>
          </a:p>
        </p:txBody>
      </p:sp>
    </p:spTree>
    <p:extLst>
      <p:ext uri="{BB962C8B-B14F-4D97-AF65-F5344CB8AC3E}">
        <p14:creationId xmlns:p14="http://schemas.microsoft.com/office/powerpoint/2010/main" val="2085981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03B8A-4843-454A-9CDE-C580B1176962}"/>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4" name="Rectangle 6">
            <a:extLst>
              <a:ext uri="{FF2B5EF4-FFF2-40B4-BE49-F238E27FC236}">
                <a16:creationId xmlns:a16="http://schemas.microsoft.com/office/drawing/2014/main" id="{202F130E-6852-46EB-A09D-209DA8C89C72}"/>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dirty="0">
                <a:latin typeface="Montserrat" panose="02000505000000020004" pitchFamily="2" charset="0"/>
              </a:rPr>
              <a:t>The Health Coach Group | Copyright </a:t>
            </a:r>
            <a:r>
              <a:rPr lang="en-US" altLang="en-US" sz="600" dirty="0"/>
              <a:t>©</a:t>
            </a:r>
            <a:r>
              <a:rPr lang="en-US" altLang="en-US" sz="600" dirty="0">
                <a:latin typeface="Montserrat" panose="02000505000000020004" pitchFamily="2" charset="0"/>
              </a:rPr>
              <a:t> All Rights Reserved.</a:t>
            </a:r>
          </a:p>
        </p:txBody>
      </p:sp>
      <p:sp>
        <p:nvSpPr>
          <p:cNvPr id="5" name="Slide Number Placeholder 5">
            <a:extLst>
              <a:ext uri="{FF2B5EF4-FFF2-40B4-BE49-F238E27FC236}">
                <a16:creationId xmlns:a16="http://schemas.microsoft.com/office/drawing/2014/main" id="{009CD36B-F4CC-4942-932D-DBDFE175B5F7}"/>
              </a:ext>
            </a:extLst>
          </p:cNvPr>
          <p:cNvSpPr>
            <a:spLocks noGrp="1"/>
          </p:cNvSpPr>
          <p:nvPr>
            <p:ph type="sldNum" sz="quarter" idx="10"/>
          </p:nvPr>
        </p:nvSpPr>
        <p:spPr/>
        <p:txBody>
          <a:bodyPr/>
          <a:lstStyle>
            <a:lvl1pPr>
              <a:defRPr sz="1000"/>
            </a:lvl1pPr>
          </a:lstStyle>
          <a:p>
            <a:pPr>
              <a:defRPr/>
            </a:pPr>
            <a:fld id="{5EE37673-3C83-422C-BC29-BBCE9CD0513B}" type="slidenum">
              <a:rPr lang="en-US" smtClean="0"/>
              <a:pPr>
                <a:defRPr/>
              </a:pPr>
              <a:t>‹#›</a:t>
            </a:fld>
            <a:endParaRPr lang="en-US" dirty="0"/>
          </a:p>
        </p:txBody>
      </p:sp>
      <p:sp>
        <p:nvSpPr>
          <p:cNvPr id="6" name="Rectangle 5">
            <a:extLst>
              <a:ext uri="{FF2B5EF4-FFF2-40B4-BE49-F238E27FC236}">
                <a16:creationId xmlns:a16="http://schemas.microsoft.com/office/drawing/2014/main" id="{6B926C84-278E-A047-BB7E-0383C8548833}"/>
              </a:ext>
            </a:extLst>
          </p:cNvPr>
          <p:cNvSpPr/>
          <p:nvPr userDrawn="1"/>
        </p:nvSpPr>
        <p:spPr>
          <a:xfrm>
            <a:off x="1001713" y="1001713"/>
            <a:ext cx="10186194" cy="4854575"/>
          </a:xfrm>
          <a:prstGeom prst="rect">
            <a:avLst/>
          </a:prstGeom>
          <a:solidFill>
            <a:schemeClr val="bg2"/>
          </a:solidFill>
          <a:ln w="247650" cmpd="tri">
            <a:solidFill>
              <a:srgbClr val="FEF0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dirty="0"/>
          </a:p>
        </p:txBody>
      </p:sp>
    </p:spTree>
    <p:extLst>
      <p:ext uri="{BB962C8B-B14F-4D97-AF65-F5344CB8AC3E}">
        <p14:creationId xmlns:p14="http://schemas.microsoft.com/office/powerpoint/2010/main" val="2097930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9D5BAB-493C-46A9-8967-ECA8849F1C8A}"/>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TextBox 18">
            <a:extLst>
              <a:ext uri="{FF2B5EF4-FFF2-40B4-BE49-F238E27FC236}">
                <a16:creationId xmlns:a16="http://schemas.microsoft.com/office/drawing/2014/main" id="{DE3DE27F-FB71-44E8-8A72-F554A3BDCDCD}"/>
              </a:ext>
            </a:extLst>
          </p:cNvPr>
          <p:cNvSpPr txBox="1">
            <a:spLocks noChangeArrowheads="1"/>
          </p:cNvSpPr>
          <p:nvPr userDrawn="1"/>
        </p:nvSpPr>
        <p:spPr bwMode="auto">
          <a:xfrm>
            <a:off x="3303822" y="2317750"/>
            <a:ext cx="5581977"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fontAlgn="base">
              <a:spcBef>
                <a:spcPct val="0"/>
              </a:spcBef>
              <a:spcAft>
                <a:spcPct val="0"/>
              </a:spcAft>
              <a:defRPr sz="3600">
                <a:solidFill>
                  <a:schemeClr val="tx1"/>
                </a:solidFill>
                <a:latin typeface="Calibri" panose="020F0502020204030204" pitchFamily="34" charset="0"/>
              </a:defRPr>
            </a:lvl6pPr>
            <a:lvl7pPr marL="2971800" indent="-228600" defTabSz="1828800" fontAlgn="base">
              <a:spcBef>
                <a:spcPct val="0"/>
              </a:spcBef>
              <a:spcAft>
                <a:spcPct val="0"/>
              </a:spcAft>
              <a:defRPr sz="3600">
                <a:solidFill>
                  <a:schemeClr val="tx1"/>
                </a:solidFill>
                <a:latin typeface="Calibri" panose="020F0502020204030204" pitchFamily="34" charset="0"/>
              </a:defRPr>
            </a:lvl7pPr>
            <a:lvl8pPr marL="3429000" indent="-228600" defTabSz="1828800" fontAlgn="base">
              <a:spcBef>
                <a:spcPct val="0"/>
              </a:spcBef>
              <a:spcAft>
                <a:spcPct val="0"/>
              </a:spcAft>
              <a:defRPr sz="3600">
                <a:solidFill>
                  <a:schemeClr val="tx1"/>
                </a:solidFill>
                <a:latin typeface="Calibri" panose="020F0502020204030204" pitchFamily="34" charset="0"/>
              </a:defRPr>
            </a:lvl8pPr>
            <a:lvl9pPr marL="3886200" indent="-228600" defTabSz="1828800" fontAlgn="base">
              <a:spcBef>
                <a:spcPct val="0"/>
              </a:spcBef>
              <a:spcAft>
                <a:spcPct val="0"/>
              </a:spcAft>
              <a:defRPr sz="3600">
                <a:solidFill>
                  <a:schemeClr val="tx1"/>
                </a:solidFill>
                <a:latin typeface="Calibri" panose="020F0502020204030204" pitchFamily="34" charset="0"/>
              </a:defRPr>
            </a:lvl9pPr>
          </a:lstStyle>
          <a:p>
            <a:pPr algn="ctr" eaLnBrk="1" hangingPunct="1">
              <a:defRPr/>
            </a:pPr>
            <a:r>
              <a:rPr lang="tr-TR" altLang="en-US" sz="6900">
                <a:solidFill>
                  <a:schemeClr val="bg1"/>
                </a:solidFill>
                <a:latin typeface="Montserrat" pitchFamily="2" charset="77"/>
              </a:rPr>
              <a:t>HERBALISM</a:t>
            </a:r>
          </a:p>
        </p:txBody>
      </p:sp>
      <p:sp>
        <p:nvSpPr>
          <p:cNvPr id="4" name="Rectangle 3">
            <a:extLst>
              <a:ext uri="{FF2B5EF4-FFF2-40B4-BE49-F238E27FC236}">
                <a16:creationId xmlns:a16="http://schemas.microsoft.com/office/drawing/2014/main" id="{A337ABC8-8C05-4855-BE19-3B33FC2FD116}"/>
              </a:ext>
            </a:extLst>
          </p:cNvPr>
          <p:cNvSpPr/>
          <p:nvPr userDrawn="1"/>
        </p:nvSpPr>
        <p:spPr>
          <a:xfrm rot="10800000">
            <a:off x="0"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6" name="Slide Number Placeholder 3">
            <a:extLst>
              <a:ext uri="{FF2B5EF4-FFF2-40B4-BE49-F238E27FC236}">
                <a16:creationId xmlns:a16="http://schemas.microsoft.com/office/drawing/2014/main" id="{A18A692C-BDF0-43C2-94FB-A39FB4BDA83B}"/>
              </a:ext>
            </a:extLst>
          </p:cNvPr>
          <p:cNvSpPr>
            <a:spLocks noGrp="1"/>
          </p:cNvSpPr>
          <p:nvPr>
            <p:ph type="sldNum" sz="quarter" idx="10"/>
          </p:nvPr>
        </p:nvSpPr>
        <p:spPr/>
        <p:txBody>
          <a:bodyPr/>
          <a:lstStyle>
            <a:lvl1pPr algn="r">
              <a:defRPr sz="1000" smtClean="0">
                <a:solidFill>
                  <a:schemeClr val="tx1">
                    <a:tint val="75000"/>
                  </a:schemeClr>
                </a:solidFill>
              </a:defRPr>
            </a:lvl1pPr>
          </a:lstStyle>
          <a:p>
            <a:pPr>
              <a:defRPr/>
            </a:pPr>
            <a:fld id="{F17FC83E-6CEF-44CC-A30F-C5EA66A34CCE}" type="slidenum">
              <a:rPr lang="en-US" smtClean="0"/>
              <a:pPr>
                <a:defRPr/>
              </a:pPr>
              <a:t>‹#›</a:t>
            </a:fld>
            <a:endParaRPr lang="en-US" dirty="0"/>
          </a:p>
        </p:txBody>
      </p:sp>
      <p:pic>
        <p:nvPicPr>
          <p:cNvPr id="7" name="Picture 6" descr="A picture containing object&#10;&#10;Description automatically generated">
            <a:extLst>
              <a:ext uri="{FF2B5EF4-FFF2-40B4-BE49-F238E27FC236}">
                <a16:creationId xmlns:a16="http://schemas.microsoft.com/office/drawing/2014/main" id="{B80CE2FD-FBD7-4A4A-85D1-0A8A877890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3675608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Flow In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F3DDA41-C716-490E-B099-06D443194383}"/>
              </a:ext>
            </a:extLst>
          </p:cNvPr>
          <p:cNvCxnSpPr/>
          <p:nvPr userDrawn="1"/>
        </p:nvCxnSpPr>
        <p:spPr>
          <a:xfrm>
            <a:off x="6096000" y="4751388"/>
            <a:ext cx="0" cy="2106613"/>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6D444A1-BEDB-44EE-BEF2-AAEC89FF9643}"/>
              </a:ext>
            </a:extLst>
          </p:cNvPr>
          <p:cNvSpPr>
            <a:spLocks noGrp="1"/>
          </p:cNvSpPr>
          <p:nvPr>
            <p:ph type="sldNum" sz="quarter" idx="10"/>
          </p:nvPr>
        </p:nvSpPr>
        <p:spPr/>
        <p:txBody>
          <a:bodyPr/>
          <a:lstStyle>
            <a:lvl1pPr>
              <a:defRPr sz="1000"/>
            </a:lvl1pPr>
          </a:lstStyle>
          <a:p>
            <a:pPr>
              <a:defRPr/>
            </a:pPr>
            <a:fld id="{D7B1A0BC-2D99-4B94-95F5-48FC11C1E9B5}" type="slidenum">
              <a:rPr lang="en-US" smtClean="0"/>
              <a:pPr>
                <a:defRPr/>
              </a:pPr>
              <a:t>‹#›</a:t>
            </a:fld>
            <a:endParaRPr lang="en-US" dirty="0"/>
          </a:p>
        </p:txBody>
      </p:sp>
    </p:spTree>
    <p:extLst>
      <p:ext uri="{BB962C8B-B14F-4D97-AF65-F5344CB8AC3E}">
        <p14:creationId xmlns:p14="http://schemas.microsoft.com/office/powerpoint/2010/main" val="2874363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Flow Middl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DD784F-3E8C-4816-87BD-8A69A68DE055}"/>
              </a:ext>
            </a:extLst>
          </p:cNvPr>
          <p:cNvCxnSpPr/>
          <p:nvPr userDrawn="1"/>
        </p:nvCxnSpPr>
        <p:spPr>
          <a:xfrm>
            <a:off x="6096000" y="0"/>
            <a:ext cx="0" cy="68580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A0491D9-9F79-4C19-8D90-3EF8D0AB692E}"/>
              </a:ext>
            </a:extLst>
          </p:cNvPr>
          <p:cNvSpPr>
            <a:spLocks noGrp="1"/>
          </p:cNvSpPr>
          <p:nvPr>
            <p:ph type="sldNum" sz="quarter" idx="10"/>
          </p:nvPr>
        </p:nvSpPr>
        <p:spPr/>
        <p:txBody>
          <a:bodyPr/>
          <a:lstStyle>
            <a:lvl1pPr>
              <a:defRPr sz="1000"/>
            </a:lvl1pPr>
          </a:lstStyle>
          <a:p>
            <a:pPr>
              <a:defRPr/>
            </a:pPr>
            <a:fld id="{3665D51E-547F-4EB3-A967-A7125981111D}" type="slidenum">
              <a:rPr lang="en-US" smtClean="0"/>
              <a:pPr>
                <a:defRPr/>
              </a:pPr>
              <a:t>‹#›</a:t>
            </a:fld>
            <a:endParaRPr lang="en-US" dirty="0"/>
          </a:p>
        </p:txBody>
      </p:sp>
    </p:spTree>
    <p:extLst>
      <p:ext uri="{BB962C8B-B14F-4D97-AF65-F5344CB8AC3E}">
        <p14:creationId xmlns:p14="http://schemas.microsoft.com/office/powerpoint/2010/main" val="324050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C134-705D-465C-AFED-C9DDF479A2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F5DC43-880E-448F-AAA5-8246DC0BCE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487831-9DD2-49E0-B8C4-89E71309FCD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0B9EDEA-FF88-4BDD-8EBE-CC83887062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E7C399-5B81-49AA-B985-153A4AD45E26}"/>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491605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Flow Ou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8A92721-8582-4E82-AD81-0511C7B15BCA}"/>
              </a:ext>
            </a:extLst>
          </p:cNvPr>
          <p:cNvCxnSpPr/>
          <p:nvPr userDrawn="1"/>
        </p:nvCxnSpPr>
        <p:spPr>
          <a:xfrm>
            <a:off x="6096000" y="0"/>
            <a:ext cx="0" cy="21336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4" name="Slide Number Placeholder 2">
            <a:extLst>
              <a:ext uri="{FF2B5EF4-FFF2-40B4-BE49-F238E27FC236}">
                <a16:creationId xmlns:a16="http://schemas.microsoft.com/office/drawing/2014/main" id="{B5E7B89C-C406-4CEC-B03D-7FCC98FC18E4}"/>
              </a:ext>
            </a:extLst>
          </p:cNvPr>
          <p:cNvSpPr>
            <a:spLocks noGrp="1"/>
          </p:cNvSpPr>
          <p:nvPr>
            <p:ph type="sldNum" sz="quarter" idx="10"/>
          </p:nvPr>
        </p:nvSpPr>
        <p:spPr/>
        <p:txBody>
          <a:bodyPr/>
          <a:lstStyle>
            <a:lvl1pPr>
              <a:defRPr sz="1000"/>
            </a:lvl1pPr>
          </a:lstStyle>
          <a:p>
            <a:pPr>
              <a:defRPr/>
            </a:pPr>
            <a:fld id="{20F11A98-473A-4147-BEE6-D3CBA66820AB}" type="slidenum">
              <a:rPr lang="en-US" smtClean="0"/>
              <a:pPr>
                <a:defRPr/>
              </a:pPr>
              <a:t>‹#›</a:t>
            </a:fld>
            <a:endParaRPr lang="en-US" dirty="0"/>
          </a:p>
        </p:txBody>
      </p:sp>
    </p:spTree>
    <p:extLst>
      <p:ext uri="{BB962C8B-B14F-4D97-AF65-F5344CB8AC3E}">
        <p14:creationId xmlns:p14="http://schemas.microsoft.com/office/powerpoint/2010/main" val="1179024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991BCA-86DA-448F-A18E-CE6E22AF47C4}"/>
              </a:ext>
            </a:extLst>
          </p:cNvPr>
          <p:cNvSpPr/>
          <p:nvPr userDrawn="1"/>
        </p:nvSpPr>
        <p:spPr>
          <a:xfrm rot="10800000">
            <a:off x="-70338"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5" name="Slide Number Placeholder 2">
            <a:extLst>
              <a:ext uri="{FF2B5EF4-FFF2-40B4-BE49-F238E27FC236}">
                <a16:creationId xmlns:a16="http://schemas.microsoft.com/office/drawing/2014/main" id="{EA9A3EE7-CBA5-4BDD-B5C7-6C3484E106D5}"/>
              </a:ext>
            </a:extLst>
          </p:cNvPr>
          <p:cNvSpPr>
            <a:spLocks noGrp="1"/>
          </p:cNvSpPr>
          <p:nvPr>
            <p:ph type="sldNum" sz="quarter" idx="10"/>
          </p:nvPr>
        </p:nvSpPr>
        <p:spPr/>
        <p:txBody>
          <a:bodyPr/>
          <a:lstStyle>
            <a:lvl1pPr>
              <a:defRPr sz="1000"/>
            </a:lvl1pPr>
          </a:lstStyle>
          <a:p>
            <a:pPr>
              <a:defRPr/>
            </a:pPr>
            <a:fld id="{8C2C93CF-2B5E-47F2-8BDD-6528005EA3E1}" type="slidenum">
              <a:rPr lang="en-US" smtClean="0"/>
              <a:pPr>
                <a:defRPr/>
              </a:pPr>
              <a:t>‹#›</a:t>
            </a:fld>
            <a:endParaRPr lang="en-US" dirty="0"/>
          </a:p>
        </p:txBody>
      </p:sp>
      <p:pic>
        <p:nvPicPr>
          <p:cNvPr id="9" name="Picture 8" descr="A picture containing object&#10;&#10;Description automatically generated">
            <a:extLst>
              <a:ext uri="{FF2B5EF4-FFF2-40B4-BE49-F238E27FC236}">
                <a16:creationId xmlns:a16="http://schemas.microsoft.com/office/drawing/2014/main" id="{968A516B-67F4-4AD6-801E-94C2FBA099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2799779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000"/>
            </a:lvl1pPr>
          </a:lstStyle>
          <a:p>
            <a:fld id="{893DE34F-861C-4A6A-B142-FB2440115817}" type="slidenum">
              <a:rPr lang="en-US" smtClean="0"/>
              <a:pPr/>
              <a:t>‹#›</a:t>
            </a:fld>
            <a:endParaRPr lang="en-US" dirty="0"/>
          </a:p>
        </p:txBody>
      </p:sp>
    </p:spTree>
    <p:extLst>
      <p:ext uri="{BB962C8B-B14F-4D97-AF65-F5344CB8AC3E}">
        <p14:creationId xmlns:p14="http://schemas.microsoft.com/office/powerpoint/2010/main" val="3788444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9C7FD-BCA8-41BE-9EFC-BC481F995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D35E36-1313-47A7-89BD-8D45F79995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8B0A8A-49CB-4F93-9122-7EA6D94F2B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2F6DD-9114-4A0E-A2EA-FF7BC239CF7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0891B7E-A8C9-4216-B75C-994174E0ED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FADBC1-CD09-4A95-AFDB-76DBCEEC646E}"/>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42123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C1C75-7987-40AE-B223-FF2D9ED45F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85CF70-E47F-4CF3-9794-376FC9EF1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F511BB-4A95-4481-9AB2-870B739D9AE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F5F97C-5FBC-4F44-ACA2-82E26FB50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65D2B4-41F7-4E73-945C-55D4B6932B1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3CFE58-DC5A-4684-B2C9-61C74040B56E}"/>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3525CB71-12BD-4C59-AF61-80E62B419E9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C4C1D5-FD55-4990-B006-5B45BF03A56E}"/>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8287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9558-6887-4456-8610-25ACC7DC4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14C81A-AB9A-417A-B719-53A49E86C9F9}"/>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A2031BBD-BA40-477A-AFA3-BC43F811CF2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38D9E8A-8D64-4A05-993A-36C8590670AA}"/>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302330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46376F-587F-4FCB-983F-73D21EB1B712}"/>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D57EE546-43FF-4257-8689-69C8EBAFA8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CAA1BE3-E3CC-4954-96A7-41B510AA5F37}"/>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295661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DB43-770E-472F-BFE8-2878DF43B9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8C34E4-5874-48F1-8450-AD6312FE73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893343-335C-4EAC-88F6-C46AB56BCA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E09288-2969-4D4F-B3CD-11C545A2CA6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E55D7D9-EA0C-4907-B144-8E8AD7F452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8173D4-7001-40D1-9DB2-686C1C637DAE}"/>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01249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1889-EB01-4EB0-BA36-BF29B1E911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A877F0-9AF2-4FCF-9029-1C7C6AE4A1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0BAA320-5C54-4596-809A-F98A1B860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383EFF-E7B0-4951-97E1-67FC47D7213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EC189E9-74C1-4944-A1C6-75D12B7F9C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7D63F3-3CED-4C1D-88EF-56205349B159}"/>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08789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33C0F8-DBB5-43A6-9AA2-F9FDD7C20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0DECA1-8C86-455E-9102-C64E22C3D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9B4EB-6802-40AB-AC3E-65A2400ACB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5A3D7323-74B4-49DF-88D2-7B2FD2FF6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B975B9B-67F3-4680-92CC-21E93BF8C4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448DF-B8D8-4861-90F2-173025B06E2A}" type="slidenum">
              <a:rPr lang="en-US" smtClean="0"/>
              <a:t>‹#›</a:t>
            </a:fld>
            <a:endParaRPr lang="en-US" dirty="0"/>
          </a:p>
        </p:txBody>
      </p:sp>
    </p:spTree>
    <p:extLst>
      <p:ext uri="{BB962C8B-B14F-4D97-AF65-F5344CB8AC3E}">
        <p14:creationId xmlns:p14="http://schemas.microsoft.com/office/powerpoint/2010/main" val="152159056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717" r:id="rId12"/>
    <p:sldLayoutId id="214748367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08492C-EDA1-49DD-B496-18C24FF20A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14D8BE-EAD9-4D52-A5CC-C18597C2B1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CE281-FFF5-4318-8A26-15398C9715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92D89E20-6353-46A2-BED8-77F99E39B5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4625B15-A73D-4881-8312-6C9C93F2C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E0089-2815-47C0-A6F3-B3F8C6C19A77}" type="slidenum">
              <a:rPr lang="en-US" smtClean="0"/>
              <a:t>‹#›</a:t>
            </a:fld>
            <a:endParaRPr lang="en-US" dirty="0"/>
          </a:p>
        </p:txBody>
      </p:sp>
    </p:spTree>
    <p:extLst>
      <p:ext uri="{BB962C8B-B14F-4D97-AF65-F5344CB8AC3E}">
        <p14:creationId xmlns:p14="http://schemas.microsoft.com/office/powerpoint/2010/main" val="27480198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523D0A6-B158-4660-B85F-F30580552C4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heading</a:t>
            </a:r>
          </a:p>
        </p:txBody>
      </p:sp>
      <p:sp>
        <p:nvSpPr>
          <p:cNvPr id="1027" name="Text Placeholder 2">
            <a:extLst>
              <a:ext uri="{FF2B5EF4-FFF2-40B4-BE49-F238E27FC236}">
                <a16:creationId xmlns:a16="http://schemas.microsoft.com/office/drawing/2014/main" id="{C6C061C8-C0DE-4A65-AE14-04CA53B5ADA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Sub Heading 1</a:t>
            </a:r>
          </a:p>
          <a:p>
            <a:pPr lvl="1"/>
            <a:r>
              <a:rPr lang="en-US" altLang="en-US"/>
              <a:t>Sub Heading 2</a:t>
            </a:r>
          </a:p>
          <a:p>
            <a:pPr lvl="2"/>
            <a:r>
              <a:rPr lang="en-US" altLang="en-US"/>
              <a:t>Body Heading</a:t>
            </a:r>
          </a:p>
          <a:p>
            <a:pPr lvl="3"/>
            <a:r>
              <a:rPr lang="en-US" altLang="en-US"/>
              <a:t>Body </a:t>
            </a:r>
          </a:p>
          <a:p>
            <a:pPr lvl="4"/>
            <a:r>
              <a:rPr lang="en-US" altLang="en-US"/>
              <a:t>Size 14</a:t>
            </a:r>
          </a:p>
        </p:txBody>
      </p:sp>
      <p:sp>
        <p:nvSpPr>
          <p:cNvPr id="4" name="Slide Number Placeholder 3">
            <a:extLst>
              <a:ext uri="{FF2B5EF4-FFF2-40B4-BE49-F238E27FC236}">
                <a16:creationId xmlns:a16="http://schemas.microsoft.com/office/drawing/2014/main" id="{3DCC6496-D9AC-824B-A9EA-80F7C91685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600" smtClean="0">
                <a:solidFill>
                  <a:schemeClr val="tx1">
                    <a:tint val="75000"/>
                  </a:schemeClr>
                </a:solidFill>
              </a:defRPr>
            </a:lvl1pPr>
          </a:lstStyle>
          <a:p>
            <a:pPr>
              <a:defRPr/>
            </a:pPr>
            <a:fld id="{38B6012B-10EE-45A1-A93F-8DFBF394F9C0}" type="slidenum">
              <a:rPr lang="en-US"/>
              <a:pPr>
                <a:defRPr/>
              </a:pPr>
              <a:t>‹#›</a:t>
            </a:fld>
            <a:endParaRPr lang="en-US" dirty="0"/>
          </a:p>
        </p:txBody>
      </p:sp>
    </p:spTree>
    <p:extLst>
      <p:ext uri="{BB962C8B-B14F-4D97-AF65-F5344CB8AC3E}">
        <p14:creationId xmlns:p14="http://schemas.microsoft.com/office/powerpoint/2010/main" val="107245748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9" r:id="rId4"/>
    <p:sldLayoutId id="2147483710" r:id="rId5"/>
    <p:sldLayoutId id="2147483711" r:id="rId6"/>
    <p:sldLayoutId id="2147483712" r:id="rId7"/>
    <p:sldLayoutId id="2147483731" r:id="rId8"/>
  </p:sldLayoutIdLst>
  <p:hf hdr="0" ftr="0" dt="0"/>
  <p:txStyles>
    <p:titleStyle>
      <a:lvl1pPr algn="l" defTabSz="914400" rtl="0" eaLnBrk="0" fontAlgn="base" hangingPunct="0">
        <a:lnSpc>
          <a:spcPct val="90000"/>
        </a:lnSpc>
        <a:spcBef>
          <a:spcPct val="0"/>
        </a:spcBef>
        <a:spcAft>
          <a:spcPct val="0"/>
        </a:spcAft>
        <a:defRPr sz="75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3000" kern="1200">
          <a:solidFill>
            <a:schemeClr val="tx1"/>
          </a:solidFill>
          <a:latin typeface="Montserrat" pitchFamily="2" charset="77"/>
          <a:ea typeface="+mn-ea"/>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sz="2200" kern="1200">
          <a:solidFill>
            <a:schemeClr val="tx1"/>
          </a:solidFill>
          <a:latin typeface="Montserrat" pitchFamily="2" charset="77"/>
          <a:ea typeface="+mn-ea"/>
          <a:cs typeface="+mn-cs"/>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1500" kern="1200">
          <a:solidFill>
            <a:schemeClr val="tx1"/>
          </a:solidFill>
          <a:latin typeface="Montserrat" pitchFamily="2" charset="77"/>
          <a:ea typeface="+mn-ea"/>
          <a:cs typeface="+mn-cs"/>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000" kern="1200">
          <a:solidFill>
            <a:schemeClr val="tx1"/>
          </a:solidFill>
          <a:latin typeface="Montserrat" pitchFamily="2" charset="77"/>
          <a:ea typeface="+mn-ea"/>
          <a:cs typeface="+mn-cs"/>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7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white pillow on a bed&#10;&#10;Description automatically generated">
            <a:extLst>
              <a:ext uri="{FF2B5EF4-FFF2-40B4-BE49-F238E27FC236}">
                <a16:creationId xmlns:a16="http://schemas.microsoft.com/office/drawing/2014/main" id="{E4C431FE-7AFC-49F0-82DA-A5DD367DE117}"/>
              </a:ext>
            </a:extLst>
          </p:cNvPr>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15592" y="-695571"/>
            <a:ext cx="12160816" cy="9728653"/>
          </a:xfrm>
          <a:prstGeom prst="rect">
            <a:avLst/>
          </a:prstGeom>
        </p:spPr>
      </p:pic>
      <p:pic>
        <p:nvPicPr>
          <p:cNvPr id="3" name="Picture 2" descr="A close up of a logo&#10;&#10;Description automatically generated">
            <a:extLst>
              <a:ext uri="{FF2B5EF4-FFF2-40B4-BE49-F238E27FC236}">
                <a16:creationId xmlns:a16="http://schemas.microsoft.com/office/drawing/2014/main" id="{5B3742F4-D261-4D77-B7C6-97BB620ED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430" y="643466"/>
            <a:ext cx="5557139" cy="5571067"/>
          </a:xfrm>
          <a:prstGeom prst="rect">
            <a:avLst/>
          </a:prstGeom>
        </p:spPr>
      </p:pic>
      <p:sp>
        <p:nvSpPr>
          <p:cNvPr id="7" name="Rectangle 6">
            <a:extLst>
              <a:ext uri="{FF2B5EF4-FFF2-40B4-BE49-F238E27FC236}">
                <a16:creationId xmlns:a16="http://schemas.microsoft.com/office/drawing/2014/main" id="{23B2AE48-7790-4B04-ACBC-B627ADC211BD}"/>
              </a:ext>
            </a:extLst>
          </p:cNvPr>
          <p:cNvSpPr/>
          <p:nvPr/>
        </p:nvSpPr>
        <p:spPr>
          <a:xfrm>
            <a:off x="140677" y="148492"/>
            <a:ext cx="11965354" cy="6604000"/>
          </a:xfrm>
          <a:prstGeom prst="rect">
            <a:avLst/>
          </a:prstGeom>
          <a:noFill/>
          <a:ln w="301625" cmpd="thinThick">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B486771-551E-4FC9-AFB3-C97CA6FF4476}"/>
              </a:ext>
            </a:extLst>
          </p:cNvPr>
          <p:cNvSpPr/>
          <p:nvPr/>
        </p:nvSpPr>
        <p:spPr>
          <a:xfrm>
            <a:off x="4557714" y="6383809"/>
            <a:ext cx="3586162" cy="519607"/>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0C053EF-D38A-4B1E-BDB0-FD0A5AF5135A}"/>
              </a:ext>
            </a:extLst>
          </p:cNvPr>
          <p:cNvSpPr txBox="1"/>
          <p:nvPr/>
        </p:nvSpPr>
        <p:spPr>
          <a:xfrm>
            <a:off x="4557718" y="6414588"/>
            <a:ext cx="3586158" cy="338554"/>
          </a:xfrm>
          <a:prstGeom prst="rect">
            <a:avLst/>
          </a:prstGeom>
          <a:noFill/>
        </p:spPr>
        <p:txBody>
          <a:bodyPr wrap="square">
            <a:spAutoFit/>
          </a:bodyPr>
          <a:lstStyle/>
          <a:p>
            <a:pPr algn="ctr">
              <a:defRPr/>
            </a:pPr>
            <a:r>
              <a:rPr lang="en-US" sz="1600" b="1" spc="300" dirty="0">
                <a:solidFill>
                  <a:schemeClr val="bg1"/>
                </a:solidFill>
                <a:latin typeface="Montserrat" panose="00000500000000000000" pitchFamily="50" charset="-94"/>
              </a:rPr>
              <a:t>MOVEMENT DISORDERS</a:t>
            </a:r>
            <a:endParaRPr lang="tr-TR" sz="1600" b="1" spc="300" dirty="0">
              <a:solidFill>
                <a:schemeClr val="bg1"/>
              </a:solidFill>
              <a:latin typeface="Montserrat" panose="00000500000000000000" pitchFamily="50" charset="-94"/>
            </a:endParaRPr>
          </a:p>
        </p:txBody>
      </p:sp>
      <p:sp>
        <p:nvSpPr>
          <p:cNvPr id="10" name="TextBox 9">
            <a:extLst>
              <a:ext uri="{FF2B5EF4-FFF2-40B4-BE49-F238E27FC236}">
                <a16:creationId xmlns:a16="http://schemas.microsoft.com/office/drawing/2014/main" id="{990FEE5A-2AB0-464D-A330-B8406A90BF22}"/>
              </a:ext>
            </a:extLst>
          </p:cNvPr>
          <p:cNvSpPr txBox="1"/>
          <p:nvPr/>
        </p:nvSpPr>
        <p:spPr>
          <a:xfrm>
            <a:off x="10136038" y="6550955"/>
            <a:ext cx="1820173" cy="276999"/>
          </a:xfrm>
          <a:prstGeom prst="rect">
            <a:avLst/>
          </a:prstGeom>
          <a:noFill/>
        </p:spPr>
        <p:txBody>
          <a:bodyPr wrap="square" rtlCol="0">
            <a:spAutoFit/>
          </a:bodyPr>
          <a:lstStyle/>
          <a:p>
            <a:pPr algn="r"/>
            <a:r>
              <a:rPr lang="en-US" sz="1200" dirty="0">
                <a:solidFill>
                  <a:schemeClr val="bg1"/>
                </a:solidFill>
                <a:latin typeface="Montserrat Light" panose="00000400000000000000" pitchFamily="50" charset="0"/>
              </a:rPr>
              <a:t>MODULE TWELVE</a:t>
            </a:r>
          </a:p>
        </p:txBody>
      </p:sp>
      <p:pic>
        <p:nvPicPr>
          <p:cNvPr id="4" name="Picture 3">
            <a:extLst>
              <a:ext uri="{FF2B5EF4-FFF2-40B4-BE49-F238E27FC236}">
                <a16:creationId xmlns:a16="http://schemas.microsoft.com/office/drawing/2014/main" id="{0C02AC17-76C5-42BF-8BCB-A60D690C42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377" y="273427"/>
            <a:ext cx="2160243" cy="2016227"/>
          </a:xfrm>
          <a:prstGeom prst="rect">
            <a:avLst/>
          </a:prstGeom>
        </p:spPr>
      </p:pic>
    </p:spTree>
    <p:extLst>
      <p:ext uri="{BB962C8B-B14F-4D97-AF65-F5344CB8AC3E}">
        <p14:creationId xmlns:p14="http://schemas.microsoft.com/office/powerpoint/2010/main" val="136938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10</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1634343" y="2705725"/>
            <a:ext cx="5899150" cy="1446550"/>
          </a:xfrm>
          <a:prstGeom prst="rect">
            <a:avLst/>
          </a:prstGeom>
          <a:noFill/>
        </p:spPr>
        <p:txBody>
          <a:bodyPr wrap="square" rtlCol="0">
            <a:spAutoFit/>
          </a:bodyPr>
          <a:lstStyle/>
          <a:p>
            <a:pPr algn="ctr"/>
            <a:r>
              <a:rPr lang="en-US" sz="4400" dirty="0">
                <a:solidFill>
                  <a:schemeClr val="accent1"/>
                </a:solidFill>
              </a:rPr>
              <a:t>Restless Leg Syndrome/ PLMS</a:t>
            </a:r>
          </a:p>
        </p:txBody>
      </p:sp>
      <p:sp>
        <p:nvSpPr>
          <p:cNvPr id="9" name="Rectangle 8">
            <a:extLst>
              <a:ext uri="{FF2B5EF4-FFF2-40B4-BE49-F238E27FC236}">
                <a16:creationId xmlns:a16="http://schemas.microsoft.com/office/drawing/2014/main" id="{3DBA79B7-974F-4FA9-8459-D4B61F58642B}"/>
              </a:ext>
            </a:extLst>
          </p:cNvPr>
          <p:cNvSpPr/>
          <p:nvPr/>
        </p:nvSpPr>
        <p:spPr>
          <a:xfrm>
            <a:off x="3492570" y="2438400"/>
            <a:ext cx="7799052" cy="4052584"/>
          </a:xfrm>
          <a:prstGeom prst="rect">
            <a:avLst/>
          </a:prstGeom>
        </p:spPr>
        <p:txBody>
          <a:bodyPr wrap="square">
            <a:spAutoFit/>
          </a:bodyPr>
          <a:lstStyle/>
          <a:p>
            <a:pPr lvl="0">
              <a:lnSpc>
                <a:spcPct val="150000"/>
              </a:lnSpc>
              <a:spcBef>
                <a:spcPts val="1000"/>
              </a:spcBef>
            </a:pPr>
            <a:r>
              <a:rPr lang="en-US" sz="1400" i="1" dirty="0">
                <a:solidFill>
                  <a:prstClr val="black"/>
                </a:solidFill>
              </a:rPr>
              <a:t>About 60% of people with Restless leg syndrome (RLS) have PLMS (Periodic Limb Movements of Sleep).  </a:t>
            </a:r>
          </a:p>
          <a:p>
            <a:pPr lvl="0">
              <a:lnSpc>
                <a:spcPct val="150000"/>
              </a:lnSpc>
              <a:spcBef>
                <a:spcPts val="1000"/>
              </a:spcBef>
            </a:pPr>
            <a:r>
              <a:rPr lang="en-US" sz="1400" dirty="0">
                <a:solidFill>
                  <a:srgbClr val="444444"/>
                </a:solidFill>
              </a:rPr>
              <a:t>Restless legs syndrome (RLS), also called Willis-Ekbom Disease, causes unpleasant or uncomfortable sensations in the legs and an irresistible urge to move them.  Symptoms commonly occur in the late afternoon or evening hours, and are often most severe at night when a person is resting, such as sitting or lying in bed.  They also may occur when someone is inactive and sitting for extended periods (for example, when taking a trip by plane or watching a movie).  Since symptoms can increase in severity during the night, it could become difficult to fall asleep or return to sleep after waking up.  Moving the legs or walking typically relieves the discomfort but the sensations often recur once the movement stops.  RLS is classified as a sleep disorder since the symptoms are triggered by resting and attempting to sleep, and as a  </a:t>
            </a:r>
            <a:endParaRPr lang="en-US" sz="1400" dirty="0">
              <a:solidFill>
                <a:prstClr val="black"/>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515913" cy="707886"/>
          </a:xfrm>
          <a:prstGeom prst="rect">
            <a:avLst/>
          </a:prstGeom>
          <a:noFill/>
        </p:spPr>
        <p:txBody>
          <a:bodyPr wrap="square" rtlCol="0">
            <a:spAutoFit/>
          </a:bodyPr>
          <a:lstStyle/>
          <a:p>
            <a:r>
              <a:rPr lang="en-US" sz="4000" dirty="0">
                <a:solidFill>
                  <a:schemeClr val="bg1">
                    <a:lumMod val="75000"/>
                  </a:schemeClr>
                </a:solidFill>
              </a:rPr>
              <a:t>irresistible urge to move</a:t>
            </a:r>
          </a:p>
        </p:txBody>
      </p:sp>
    </p:spTree>
    <p:extLst>
      <p:ext uri="{BB962C8B-B14F-4D97-AF65-F5344CB8AC3E}">
        <p14:creationId xmlns:p14="http://schemas.microsoft.com/office/powerpoint/2010/main" val="2862548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11</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0" y="2438400"/>
            <a:ext cx="7799052" cy="3857659"/>
          </a:xfrm>
          <a:prstGeom prst="rect">
            <a:avLst/>
          </a:prstGeom>
        </p:spPr>
        <p:txBody>
          <a:bodyPr wrap="square">
            <a:spAutoFit/>
          </a:bodyPr>
          <a:lstStyle/>
          <a:p>
            <a:pPr lvl="0">
              <a:lnSpc>
                <a:spcPct val="150000"/>
              </a:lnSpc>
              <a:spcBef>
                <a:spcPts val="1000"/>
              </a:spcBef>
            </a:pPr>
            <a:r>
              <a:rPr lang="en-US" sz="1400" dirty="0">
                <a:solidFill>
                  <a:srgbClr val="444444"/>
                </a:solidFill>
              </a:rPr>
              <a:t>movement disorder, since people are forced to move their legs in order to relieve symptoms. </a:t>
            </a:r>
            <a:r>
              <a:rPr lang="en-US" sz="1400" dirty="0">
                <a:solidFill>
                  <a:schemeClr val="accent1"/>
                </a:solidFill>
              </a:rPr>
              <a:t> It is, however, best characterized as a neurological sensory disorder with symptoms that are produced from within the brain itself.</a:t>
            </a:r>
          </a:p>
          <a:p>
            <a:pPr lvl="0">
              <a:lnSpc>
                <a:spcPct val="150000"/>
              </a:lnSpc>
              <a:spcBef>
                <a:spcPts val="1000"/>
              </a:spcBef>
            </a:pPr>
            <a:r>
              <a:rPr lang="en-US" sz="1400" dirty="0"/>
              <a:t>RLS is one of several disorders that can cause exhaustion and daytime sleepiness, which can strongly affect mood, concentration, job and school performance, and personal relationships.  Many people with RLS report they are often unable to concentrate, have impaired memory, or fail to accomplish daily tasks.  Untreated moderate to severe RLS can lead to about a 20 percent decrease in work productivity and can contribute to depression and anxiety.  It also can make traveling difficult.</a:t>
            </a:r>
          </a:p>
          <a:p>
            <a:pPr lvl="0">
              <a:lnSpc>
                <a:spcPct val="150000"/>
              </a:lnSpc>
              <a:spcBef>
                <a:spcPts val="1000"/>
              </a:spcBef>
            </a:pPr>
            <a:r>
              <a:rPr lang="en-US" sz="1400" dirty="0"/>
              <a:t>It is estimated that up to 7-10 percent of the U.S. population may have RLS.  RLS occurs in both men and women, although women are more likely to have it than men.   It may</a:t>
            </a:r>
            <a:endParaRPr lang="en-US" sz="1400" dirty="0">
              <a:solidFill>
                <a:prstClr val="black"/>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515913" cy="707886"/>
          </a:xfrm>
          <a:prstGeom prst="rect">
            <a:avLst/>
          </a:prstGeom>
          <a:noFill/>
        </p:spPr>
        <p:txBody>
          <a:bodyPr wrap="square" rtlCol="0">
            <a:spAutoFit/>
          </a:bodyPr>
          <a:lstStyle/>
          <a:p>
            <a:r>
              <a:rPr lang="en-US" sz="4000" dirty="0">
                <a:solidFill>
                  <a:schemeClr val="bg1">
                    <a:lumMod val="75000"/>
                  </a:schemeClr>
                </a:solidFill>
              </a:rPr>
              <a:t>irresistible urge to move</a:t>
            </a:r>
          </a:p>
        </p:txBody>
      </p:sp>
      <p:sp>
        <p:nvSpPr>
          <p:cNvPr id="8" name="TextBox 7">
            <a:extLst>
              <a:ext uri="{FF2B5EF4-FFF2-40B4-BE49-F238E27FC236}">
                <a16:creationId xmlns:a16="http://schemas.microsoft.com/office/drawing/2014/main" id="{351EE3DD-612B-EF44-A887-73C122ADE73D}"/>
              </a:ext>
            </a:extLst>
          </p:cNvPr>
          <p:cNvSpPr txBox="1"/>
          <p:nvPr/>
        </p:nvSpPr>
        <p:spPr>
          <a:xfrm rot="16200000">
            <a:off x="-1634343" y="2705725"/>
            <a:ext cx="5899150" cy="1446550"/>
          </a:xfrm>
          <a:prstGeom prst="rect">
            <a:avLst/>
          </a:prstGeom>
          <a:noFill/>
        </p:spPr>
        <p:txBody>
          <a:bodyPr wrap="square" rtlCol="0">
            <a:spAutoFit/>
          </a:bodyPr>
          <a:lstStyle/>
          <a:p>
            <a:pPr algn="ctr"/>
            <a:r>
              <a:rPr lang="en-US" sz="4400" dirty="0">
                <a:solidFill>
                  <a:schemeClr val="accent1"/>
                </a:solidFill>
              </a:rPr>
              <a:t>Restless Leg Syndrome/ PLMS</a:t>
            </a:r>
          </a:p>
        </p:txBody>
      </p:sp>
    </p:spTree>
    <p:extLst>
      <p:ext uri="{BB962C8B-B14F-4D97-AF65-F5344CB8AC3E}">
        <p14:creationId xmlns:p14="http://schemas.microsoft.com/office/powerpoint/2010/main" val="2164716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12</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0" y="2438400"/>
            <a:ext cx="7799052" cy="4309065"/>
          </a:xfrm>
          <a:prstGeom prst="rect">
            <a:avLst/>
          </a:prstGeom>
        </p:spPr>
        <p:txBody>
          <a:bodyPr wrap="square">
            <a:spAutoFit/>
          </a:bodyPr>
          <a:lstStyle/>
          <a:p>
            <a:pPr lvl="0">
              <a:lnSpc>
                <a:spcPct val="150000"/>
              </a:lnSpc>
              <a:spcBef>
                <a:spcPts val="1000"/>
              </a:spcBef>
            </a:pPr>
            <a:r>
              <a:rPr lang="en-US" sz="1400" dirty="0"/>
              <a:t>begin at any age.  Many individuals who are severely affected are middle-aged or older, and the symptoms typically become more frequent and last longer with age.</a:t>
            </a:r>
          </a:p>
          <a:p>
            <a:pPr lvl="0">
              <a:lnSpc>
                <a:spcPct val="150000"/>
              </a:lnSpc>
              <a:spcBef>
                <a:spcPts val="1000"/>
              </a:spcBef>
            </a:pPr>
            <a:r>
              <a:rPr lang="en-US" sz="1400" dirty="0"/>
              <a:t>More than 80 percent of people with RLS also experience periodic limb movement of sleep (PLMS).  PLMS is characterized by involuntary leg (and sometimes arm) twitching or jerking movements during sleep that typically occur every 15 to 40 seconds, sometimes throughout the night.  Although many individuals with RLS also develop PLMS, most people with PLMS do not experience RLS.</a:t>
            </a:r>
          </a:p>
          <a:p>
            <a:pPr lvl="0">
              <a:lnSpc>
                <a:spcPct val="150000"/>
              </a:lnSpc>
              <a:spcBef>
                <a:spcPts val="1000"/>
              </a:spcBef>
            </a:pPr>
            <a:r>
              <a:rPr lang="en-US" sz="1400" dirty="0"/>
              <a:t>In most cases, the cause of RLS is unknown (called primary RLS).  However, RLS has a genetic component and can be found in families where the onset of symptoms is before age 40.  Specific gene variants have been associated with RLS.  Evidence indicates that low levels of iron in the brain also may be responsible for RLS.</a:t>
            </a:r>
          </a:p>
          <a:p>
            <a:pPr lvl="0">
              <a:lnSpc>
                <a:spcPct val="150000"/>
              </a:lnSpc>
              <a:spcBef>
                <a:spcPts val="1000"/>
              </a:spcBef>
            </a:pPr>
            <a:r>
              <a:rPr lang="en-US" sz="1400" dirty="0"/>
              <a:t> </a:t>
            </a:r>
            <a:endParaRPr lang="en-US" sz="1400" dirty="0">
              <a:solidFill>
                <a:prstClr val="black"/>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515913" cy="707886"/>
          </a:xfrm>
          <a:prstGeom prst="rect">
            <a:avLst/>
          </a:prstGeom>
          <a:noFill/>
        </p:spPr>
        <p:txBody>
          <a:bodyPr wrap="square" rtlCol="0">
            <a:spAutoFit/>
          </a:bodyPr>
          <a:lstStyle/>
          <a:p>
            <a:r>
              <a:rPr lang="en-US" sz="4000" dirty="0">
                <a:solidFill>
                  <a:schemeClr val="bg1">
                    <a:lumMod val="75000"/>
                  </a:schemeClr>
                </a:solidFill>
              </a:rPr>
              <a:t>irresistible urge to move</a:t>
            </a:r>
          </a:p>
        </p:txBody>
      </p:sp>
      <p:sp>
        <p:nvSpPr>
          <p:cNvPr id="8" name="TextBox 7">
            <a:extLst>
              <a:ext uri="{FF2B5EF4-FFF2-40B4-BE49-F238E27FC236}">
                <a16:creationId xmlns:a16="http://schemas.microsoft.com/office/drawing/2014/main" id="{C940182D-0B86-9B40-A886-A9C911807E2A}"/>
              </a:ext>
            </a:extLst>
          </p:cNvPr>
          <p:cNvSpPr txBox="1"/>
          <p:nvPr/>
        </p:nvSpPr>
        <p:spPr>
          <a:xfrm rot="16200000">
            <a:off x="-1634343" y="2705725"/>
            <a:ext cx="5899150" cy="1446550"/>
          </a:xfrm>
          <a:prstGeom prst="rect">
            <a:avLst/>
          </a:prstGeom>
          <a:noFill/>
        </p:spPr>
        <p:txBody>
          <a:bodyPr wrap="square" rtlCol="0">
            <a:spAutoFit/>
          </a:bodyPr>
          <a:lstStyle/>
          <a:p>
            <a:pPr algn="ctr"/>
            <a:r>
              <a:rPr lang="en-US" sz="4400" dirty="0">
                <a:solidFill>
                  <a:schemeClr val="accent1"/>
                </a:solidFill>
              </a:rPr>
              <a:t>Restless Leg Syndrome/ PLMS</a:t>
            </a:r>
          </a:p>
        </p:txBody>
      </p:sp>
    </p:spTree>
    <p:extLst>
      <p:ext uri="{BB962C8B-B14F-4D97-AF65-F5344CB8AC3E}">
        <p14:creationId xmlns:p14="http://schemas.microsoft.com/office/powerpoint/2010/main" val="1346413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13</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0" y="2438400"/>
            <a:ext cx="7799052" cy="2888163"/>
          </a:xfrm>
          <a:prstGeom prst="rect">
            <a:avLst/>
          </a:prstGeom>
        </p:spPr>
        <p:txBody>
          <a:bodyPr wrap="square">
            <a:spAutoFit/>
          </a:bodyPr>
          <a:lstStyle/>
          <a:p>
            <a:pPr lvl="0">
              <a:lnSpc>
                <a:spcPct val="150000"/>
              </a:lnSpc>
              <a:spcBef>
                <a:spcPts val="1000"/>
              </a:spcBef>
            </a:pPr>
            <a:r>
              <a:rPr lang="en-US" sz="1400" dirty="0"/>
              <a:t>Considerable evidence also suggests that RLS is related to a dysfunction in one of the sections of the brain that control movement (called the basal ganglia) that use the brain chemical dopamine.  Dopamine is needed to produce smooth, purposeful muscle activity and movement.  Disruption of these pathways frequently results in involuntary movements.  Individuals with Parkinson’s disease, another disorder of the basal ganglia’s dopamine pathways, have increased chance of developing RLS.</a:t>
            </a:r>
          </a:p>
          <a:p>
            <a:pPr lvl="0">
              <a:lnSpc>
                <a:spcPct val="150000"/>
              </a:lnSpc>
              <a:spcBef>
                <a:spcPts val="1000"/>
              </a:spcBef>
            </a:pPr>
            <a:endParaRPr lang="en-US" sz="1400" dirty="0"/>
          </a:p>
          <a:p>
            <a:pPr lvl="0">
              <a:lnSpc>
                <a:spcPct val="150000"/>
              </a:lnSpc>
              <a:spcBef>
                <a:spcPts val="1000"/>
              </a:spcBef>
            </a:pPr>
            <a:r>
              <a:rPr lang="en-US" sz="1400" dirty="0"/>
              <a:t> </a:t>
            </a:r>
            <a:endParaRPr lang="en-US" sz="1400" dirty="0">
              <a:solidFill>
                <a:prstClr val="black"/>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515913" cy="707886"/>
          </a:xfrm>
          <a:prstGeom prst="rect">
            <a:avLst/>
          </a:prstGeom>
          <a:noFill/>
        </p:spPr>
        <p:txBody>
          <a:bodyPr wrap="square" rtlCol="0">
            <a:spAutoFit/>
          </a:bodyPr>
          <a:lstStyle/>
          <a:p>
            <a:r>
              <a:rPr lang="en-US" sz="4000" dirty="0">
                <a:solidFill>
                  <a:schemeClr val="bg1">
                    <a:lumMod val="75000"/>
                  </a:schemeClr>
                </a:solidFill>
              </a:rPr>
              <a:t>irresistible urge to move</a:t>
            </a:r>
          </a:p>
        </p:txBody>
      </p:sp>
      <p:sp>
        <p:nvSpPr>
          <p:cNvPr id="3" name="Rectangle 2">
            <a:extLst>
              <a:ext uri="{FF2B5EF4-FFF2-40B4-BE49-F238E27FC236}">
                <a16:creationId xmlns:a16="http://schemas.microsoft.com/office/drawing/2014/main" id="{A35C83E0-AA6D-4A52-86F7-D99B08480CA4}"/>
              </a:ext>
            </a:extLst>
          </p:cNvPr>
          <p:cNvSpPr/>
          <p:nvPr/>
        </p:nvSpPr>
        <p:spPr>
          <a:xfrm>
            <a:off x="4344096" y="4667758"/>
            <a:ext cx="6096000" cy="1015856"/>
          </a:xfrm>
          <a:prstGeom prst="rect">
            <a:avLst/>
          </a:prstGeom>
          <a:solidFill>
            <a:srgbClr val="F2F0EE"/>
          </a:solidFill>
        </p:spPr>
        <p:txBody>
          <a:bodyPr>
            <a:spAutoFit/>
          </a:bodyPr>
          <a:lstStyle/>
          <a:p>
            <a:pPr>
              <a:lnSpc>
                <a:spcPct val="150000"/>
              </a:lnSpc>
            </a:pPr>
            <a:r>
              <a:rPr lang="en-US" sz="1400" i="1" dirty="0">
                <a:solidFill>
                  <a:schemeClr val="accent1"/>
                </a:solidFill>
              </a:rPr>
              <a:t>Sleep deprivation and other sleep conditions like sleep apnea also may aggravate or trigger symptoms in some people.  </a:t>
            </a:r>
            <a:r>
              <a:rPr lang="en-US" sz="1400" dirty="0">
                <a:solidFill>
                  <a:schemeClr val="accent1"/>
                </a:solidFill>
              </a:rPr>
              <a:t>Reducing or completely eliminating these factors may relieve symptoms.</a:t>
            </a:r>
          </a:p>
        </p:txBody>
      </p:sp>
      <p:sp>
        <p:nvSpPr>
          <p:cNvPr id="8" name="TextBox 7">
            <a:extLst>
              <a:ext uri="{FF2B5EF4-FFF2-40B4-BE49-F238E27FC236}">
                <a16:creationId xmlns:a16="http://schemas.microsoft.com/office/drawing/2014/main" id="{A0134398-2F3F-6D45-BB6D-51A467101959}"/>
              </a:ext>
            </a:extLst>
          </p:cNvPr>
          <p:cNvSpPr txBox="1"/>
          <p:nvPr/>
        </p:nvSpPr>
        <p:spPr>
          <a:xfrm rot="16200000">
            <a:off x="-1634343" y="2705725"/>
            <a:ext cx="5899150" cy="1446550"/>
          </a:xfrm>
          <a:prstGeom prst="rect">
            <a:avLst/>
          </a:prstGeom>
          <a:noFill/>
        </p:spPr>
        <p:txBody>
          <a:bodyPr wrap="square" rtlCol="0">
            <a:spAutoFit/>
          </a:bodyPr>
          <a:lstStyle/>
          <a:p>
            <a:pPr algn="ctr"/>
            <a:r>
              <a:rPr lang="en-US" sz="4400" dirty="0">
                <a:solidFill>
                  <a:schemeClr val="accent1"/>
                </a:solidFill>
              </a:rPr>
              <a:t>Restless Leg Syndrome/ PLMS</a:t>
            </a:r>
          </a:p>
        </p:txBody>
      </p:sp>
    </p:spTree>
    <p:extLst>
      <p:ext uri="{BB962C8B-B14F-4D97-AF65-F5344CB8AC3E}">
        <p14:creationId xmlns:p14="http://schemas.microsoft.com/office/powerpoint/2010/main" val="1930647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14</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0" y="2438400"/>
            <a:ext cx="7799052" cy="4496295"/>
          </a:xfrm>
          <a:prstGeom prst="rect">
            <a:avLst/>
          </a:prstGeom>
        </p:spPr>
        <p:txBody>
          <a:bodyPr wrap="square">
            <a:spAutoFit/>
          </a:bodyPr>
          <a:lstStyle/>
          <a:p>
            <a:pPr lvl="0">
              <a:lnSpc>
                <a:spcPct val="150000"/>
              </a:lnSpc>
              <a:spcBef>
                <a:spcPts val="1000"/>
              </a:spcBef>
            </a:pPr>
            <a:r>
              <a:rPr lang="en-US" sz="1300" dirty="0"/>
              <a:t>Fortunately, most cases of RLS can be treated with non-drug therapies and if necessary, medications. RLS also appears to be related to or accompany the following factors or underlying conditions:</a:t>
            </a:r>
          </a:p>
          <a:p>
            <a:pPr marL="685800" lvl="1" indent="-228600">
              <a:spcBef>
                <a:spcPts val="1000"/>
              </a:spcBef>
              <a:buFont typeface="Arial" panose="020B0604020202020204" pitchFamily="34" charset="0"/>
              <a:buChar char="•"/>
            </a:pPr>
            <a:r>
              <a:rPr lang="en-US" sz="1300" dirty="0">
                <a:solidFill>
                  <a:prstClr val="black"/>
                </a:solidFill>
              </a:rPr>
              <a:t>Diabetes</a:t>
            </a:r>
          </a:p>
          <a:p>
            <a:pPr marL="685800" lvl="1" indent="-228600">
              <a:spcBef>
                <a:spcPts val="1000"/>
              </a:spcBef>
              <a:buFont typeface="Arial" panose="020B0604020202020204" pitchFamily="34" charset="0"/>
              <a:buChar char="•"/>
            </a:pPr>
            <a:r>
              <a:rPr lang="en-US" sz="1300" dirty="0">
                <a:solidFill>
                  <a:prstClr val="black"/>
                </a:solidFill>
              </a:rPr>
              <a:t>Joint displacement/bone damage</a:t>
            </a:r>
          </a:p>
          <a:p>
            <a:pPr marL="685800" lvl="1" indent="-228600">
              <a:spcBef>
                <a:spcPts val="1000"/>
              </a:spcBef>
              <a:buFont typeface="Arial" panose="020B0604020202020204" pitchFamily="34" charset="0"/>
              <a:buChar char="•"/>
            </a:pPr>
            <a:r>
              <a:rPr lang="en-US" sz="1300" dirty="0">
                <a:solidFill>
                  <a:prstClr val="black"/>
                </a:solidFill>
              </a:rPr>
              <a:t>Kidney disease/Dialysis</a:t>
            </a:r>
          </a:p>
          <a:p>
            <a:pPr marL="685800" lvl="1" indent="-228600">
              <a:spcBef>
                <a:spcPts val="1000"/>
              </a:spcBef>
              <a:buFont typeface="Arial" panose="020B0604020202020204" pitchFamily="34" charset="0"/>
              <a:buChar char="•"/>
            </a:pPr>
            <a:r>
              <a:rPr lang="en-US" sz="1300" dirty="0">
                <a:solidFill>
                  <a:prstClr val="black"/>
                </a:solidFill>
              </a:rPr>
              <a:t>Medications such as Selective serotonin reuptake inhibitors (SSRIs), </a:t>
            </a:r>
            <a:r>
              <a:rPr lang="en-US" sz="1300" dirty="0"/>
              <a:t>such as anti nausea drugs (e.g. prochlorperazine or metoclopramide), antipsychotic drugs (e.g., haloperidol or phenothiazine derivatives), antidepressants that increase serotonin (e.g., fluoxetine or sertraline), and some cold and allergy medications that contain older antihistamines (e.g., diphenhydramine)</a:t>
            </a:r>
            <a:endParaRPr lang="en-US" sz="1300" dirty="0">
              <a:solidFill>
                <a:prstClr val="black"/>
              </a:solidFill>
            </a:endParaRPr>
          </a:p>
          <a:p>
            <a:pPr marL="685800" lvl="1" indent="-228600">
              <a:spcBef>
                <a:spcPts val="1000"/>
              </a:spcBef>
              <a:buFont typeface="Arial" panose="020B0604020202020204" pitchFamily="34" charset="0"/>
              <a:buChar char="•"/>
            </a:pPr>
            <a:r>
              <a:rPr lang="en-US" sz="1300" dirty="0">
                <a:solidFill>
                  <a:prstClr val="black"/>
                </a:solidFill>
              </a:rPr>
              <a:t>Low ferratin levels</a:t>
            </a:r>
          </a:p>
          <a:p>
            <a:pPr marL="685800" lvl="1" indent="-228600">
              <a:spcBef>
                <a:spcPts val="1000"/>
              </a:spcBef>
              <a:buFont typeface="Arial" panose="020B0604020202020204" pitchFamily="34" charset="0"/>
              <a:buChar char="•"/>
            </a:pPr>
            <a:r>
              <a:rPr lang="en-US" sz="1300" dirty="0">
                <a:solidFill>
                  <a:prstClr val="black"/>
                </a:solidFill>
              </a:rPr>
              <a:t>Pregnancy</a:t>
            </a:r>
          </a:p>
          <a:p>
            <a:pPr marL="685800" lvl="1" indent="-228600">
              <a:spcBef>
                <a:spcPts val="1000"/>
              </a:spcBef>
              <a:buFont typeface="Arial" panose="020B0604020202020204" pitchFamily="34" charset="0"/>
              <a:buChar char="•"/>
            </a:pPr>
            <a:r>
              <a:rPr lang="en-US" sz="1300" dirty="0">
                <a:solidFill>
                  <a:prstClr val="black"/>
                </a:solidFill>
              </a:rPr>
              <a:t>Neuropathy (nerve damage)</a:t>
            </a:r>
          </a:p>
          <a:p>
            <a:pPr marL="228600" indent="-228600">
              <a:lnSpc>
                <a:spcPct val="150000"/>
              </a:lnSpc>
              <a:spcBef>
                <a:spcPts val="1000"/>
              </a:spcBef>
              <a:buFont typeface="Arial" panose="020B0604020202020204" pitchFamily="34" charset="0"/>
              <a:buChar char="•"/>
            </a:pPr>
            <a:endParaRPr lang="en-US" sz="1400" dirty="0">
              <a:solidFill>
                <a:prstClr val="black"/>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515913" cy="707886"/>
          </a:xfrm>
          <a:prstGeom prst="rect">
            <a:avLst/>
          </a:prstGeom>
          <a:noFill/>
        </p:spPr>
        <p:txBody>
          <a:bodyPr wrap="square" rtlCol="0">
            <a:spAutoFit/>
          </a:bodyPr>
          <a:lstStyle/>
          <a:p>
            <a:r>
              <a:rPr lang="en-US" sz="4000" dirty="0">
                <a:solidFill>
                  <a:schemeClr val="bg1">
                    <a:lumMod val="75000"/>
                  </a:schemeClr>
                </a:solidFill>
              </a:rPr>
              <a:t>irresistible urge to move</a:t>
            </a:r>
          </a:p>
        </p:txBody>
      </p:sp>
      <p:sp>
        <p:nvSpPr>
          <p:cNvPr id="8" name="TextBox 7">
            <a:extLst>
              <a:ext uri="{FF2B5EF4-FFF2-40B4-BE49-F238E27FC236}">
                <a16:creationId xmlns:a16="http://schemas.microsoft.com/office/drawing/2014/main" id="{F650EB90-1191-4A4A-84A9-F66D907DAF53}"/>
              </a:ext>
            </a:extLst>
          </p:cNvPr>
          <p:cNvSpPr txBox="1"/>
          <p:nvPr/>
        </p:nvSpPr>
        <p:spPr>
          <a:xfrm rot="16200000">
            <a:off x="-1634343" y="2705725"/>
            <a:ext cx="5899150" cy="1446550"/>
          </a:xfrm>
          <a:prstGeom prst="rect">
            <a:avLst/>
          </a:prstGeom>
          <a:noFill/>
        </p:spPr>
        <p:txBody>
          <a:bodyPr wrap="square" rtlCol="0">
            <a:spAutoFit/>
          </a:bodyPr>
          <a:lstStyle/>
          <a:p>
            <a:pPr algn="ctr"/>
            <a:r>
              <a:rPr lang="en-US" sz="4400" dirty="0">
                <a:solidFill>
                  <a:schemeClr val="accent1"/>
                </a:solidFill>
              </a:rPr>
              <a:t>Restless Leg Syndrome/ PLMS</a:t>
            </a:r>
          </a:p>
        </p:txBody>
      </p:sp>
    </p:spTree>
    <p:extLst>
      <p:ext uri="{BB962C8B-B14F-4D97-AF65-F5344CB8AC3E}">
        <p14:creationId xmlns:p14="http://schemas.microsoft.com/office/powerpoint/2010/main" val="588268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45137" y="419804"/>
            <a:ext cx="3169458"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SEVEN F</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26FF36D-A507-8940-A9ED-8D05DB9BB546}"/>
              </a:ext>
            </a:extLst>
          </p:cNvPr>
          <p:cNvSpPr txBox="1"/>
          <p:nvPr/>
        </p:nvSpPr>
        <p:spPr>
          <a:xfrm>
            <a:off x="3716181" y="4059744"/>
            <a:ext cx="4671093"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solidFill>
                  <a:schemeClr val="tx2">
                    <a:lumMod val="60000"/>
                    <a:lumOff val="40000"/>
                  </a:schemeClr>
                </a:solidFill>
                <a:latin typeface="Quickpen" pitchFamily="2" charset="0"/>
              </a:rPr>
              <a:t>part four</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72750394-B01A-C24E-B4C5-34D158FD208D}"/>
              </a:ext>
            </a:extLst>
          </p:cNvPr>
          <p:cNvSpPr txBox="1"/>
          <p:nvPr/>
        </p:nvSpPr>
        <p:spPr>
          <a:xfrm>
            <a:off x="3909155" y="3049794"/>
            <a:ext cx="4285147"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SYMPTOMS</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DBCC9703-3056-402B-99EF-824C2ACFAFBB}"/>
              </a:ext>
            </a:extLst>
          </p:cNvPr>
          <p:cNvSpPr>
            <a:spLocks noGrp="1"/>
          </p:cNvSpPr>
          <p:nvPr>
            <p:ph type="sldNum" sz="quarter" idx="12"/>
          </p:nvPr>
        </p:nvSpPr>
        <p:spPr/>
        <p:txBody>
          <a:bodyPr/>
          <a:lstStyle/>
          <a:p>
            <a:fld id="{893DE34F-861C-4A6A-B142-FB2440115817}" type="slidenum">
              <a:rPr lang="en-US" smtClean="0"/>
              <a:t>15</a:t>
            </a:fld>
            <a:endParaRPr lang="en-US" dirty="0"/>
          </a:p>
        </p:txBody>
      </p:sp>
    </p:spTree>
    <p:extLst>
      <p:ext uri="{BB962C8B-B14F-4D97-AF65-F5344CB8AC3E}">
        <p14:creationId xmlns:p14="http://schemas.microsoft.com/office/powerpoint/2010/main" val="43473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16</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71861" y="2934812"/>
            <a:ext cx="3712308" cy="769441"/>
          </a:xfrm>
          <a:prstGeom prst="rect">
            <a:avLst/>
          </a:prstGeom>
          <a:noFill/>
        </p:spPr>
        <p:txBody>
          <a:bodyPr wrap="square" rtlCol="0">
            <a:spAutoFit/>
          </a:bodyPr>
          <a:lstStyle/>
          <a:p>
            <a:pPr algn="ctr"/>
            <a:r>
              <a:rPr lang="en-US" sz="4400" dirty="0">
                <a:solidFill>
                  <a:schemeClr val="accent1"/>
                </a:solidFill>
              </a:rPr>
              <a:t>Symptoms</a:t>
            </a:r>
          </a:p>
        </p:txBody>
      </p:sp>
      <p:sp>
        <p:nvSpPr>
          <p:cNvPr id="9" name="Rectangle 8">
            <a:extLst>
              <a:ext uri="{FF2B5EF4-FFF2-40B4-BE49-F238E27FC236}">
                <a16:creationId xmlns:a16="http://schemas.microsoft.com/office/drawing/2014/main" id="{3DBA79B7-974F-4FA9-8459-D4B61F58642B}"/>
              </a:ext>
            </a:extLst>
          </p:cNvPr>
          <p:cNvSpPr/>
          <p:nvPr/>
        </p:nvSpPr>
        <p:spPr>
          <a:xfrm>
            <a:off x="3492570" y="2438400"/>
            <a:ext cx="7975529" cy="1736309"/>
          </a:xfrm>
          <a:prstGeom prst="rect">
            <a:avLst/>
          </a:prstGeom>
        </p:spPr>
        <p:txBody>
          <a:bodyPr wrap="square">
            <a:spAutoFit/>
          </a:bodyPr>
          <a:lstStyle/>
          <a:p>
            <a:pPr marL="228600" indent="-228600">
              <a:lnSpc>
                <a:spcPct val="150000"/>
              </a:lnSpc>
              <a:spcBef>
                <a:spcPts val="1000"/>
              </a:spcBef>
              <a:buFont typeface="Arial" panose="020B0604020202020204" pitchFamily="34" charset="0"/>
              <a:buChar char="•"/>
            </a:pPr>
            <a:r>
              <a:rPr lang="en-US" sz="1400" dirty="0">
                <a:solidFill>
                  <a:prstClr val="black"/>
                </a:solidFill>
              </a:rPr>
              <a:t>They can be described as creepy crawly, itchy, a need to move or bugs under the skin.</a:t>
            </a:r>
          </a:p>
          <a:p>
            <a:pPr marL="228600" indent="-228600">
              <a:lnSpc>
                <a:spcPct val="150000"/>
              </a:lnSpc>
              <a:spcBef>
                <a:spcPts val="1000"/>
              </a:spcBef>
              <a:buFont typeface="Arial" panose="020B0604020202020204" pitchFamily="34" charset="0"/>
              <a:buChar char="•"/>
            </a:pPr>
            <a:r>
              <a:rPr lang="en-US" sz="1400" dirty="0">
                <a:solidFill>
                  <a:prstClr val="black"/>
                </a:solidFill>
              </a:rPr>
              <a:t>Is worse in early evening to night (5-6pm)</a:t>
            </a:r>
          </a:p>
          <a:p>
            <a:pPr marL="228600" indent="-228600">
              <a:lnSpc>
                <a:spcPct val="150000"/>
              </a:lnSpc>
              <a:spcBef>
                <a:spcPts val="1000"/>
              </a:spcBef>
              <a:buFont typeface="Arial" panose="020B0604020202020204" pitchFamily="34" charset="0"/>
              <a:buChar char="•"/>
            </a:pPr>
            <a:r>
              <a:rPr lang="en-US" sz="1400" dirty="0">
                <a:solidFill>
                  <a:prstClr val="black"/>
                </a:solidFill>
              </a:rPr>
              <a:t>Will get progressively worse but will depend on the age it starts</a:t>
            </a:r>
          </a:p>
          <a:p>
            <a:pPr marL="228600" indent="-228600">
              <a:lnSpc>
                <a:spcPct val="150000"/>
              </a:lnSpc>
              <a:spcBef>
                <a:spcPts val="1000"/>
              </a:spcBef>
              <a:buFont typeface="Arial" panose="020B0604020202020204" pitchFamily="34" charset="0"/>
              <a:buChar char="•"/>
            </a:pPr>
            <a:r>
              <a:rPr lang="en-US" sz="1400" dirty="0">
                <a:solidFill>
                  <a:prstClr val="black"/>
                </a:solidFill>
              </a:rPr>
              <a:t>Can spread to other limb or to other times of day</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6838950" cy="707886"/>
          </a:xfrm>
          <a:prstGeom prst="rect">
            <a:avLst/>
          </a:prstGeom>
          <a:noFill/>
        </p:spPr>
        <p:txBody>
          <a:bodyPr wrap="square" rtlCol="0">
            <a:spAutoFit/>
          </a:bodyPr>
          <a:lstStyle/>
          <a:p>
            <a:r>
              <a:rPr lang="en-US" sz="4000" dirty="0">
                <a:solidFill>
                  <a:schemeClr val="bg1">
                    <a:lumMod val="75000"/>
                  </a:schemeClr>
                </a:solidFill>
              </a:rPr>
              <a:t>worse in early evening </a:t>
            </a:r>
          </a:p>
        </p:txBody>
      </p:sp>
    </p:spTree>
    <p:extLst>
      <p:ext uri="{BB962C8B-B14F-4D97-AF65-F5344CB8AC3E}">
        <p14:creationId xmlns:p14="http://schemas.microsoft.com/office/powerpoint/2010/main" val="2146564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45137" y="419804"/>
            <a:ext cx="3169458"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SEVEN F</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D03AE90-EEDB-0440-B9BE-51FE4992A0BC}"/>
              </a:ext>
            </a:extLst>
          </p:cNvPr>
          <p:cNvSpPr txBox="1"/>
          <p:nvPr/>
        </p:nvSpPr>
        <p:spPr>
          <a:xfrm>
            <a:off x="3716181" y="4059744"/>
            <a:ext cx="4671093"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solidFill>
                  <a:schemeClr val="tx2">
                    <a:lumMod val="60000"/>
                    <a:lumOff val="40000"/>
                  </a:schemeClr>
                </a:solidFill>
                <a:latin typeface="Quickpen" pitchFamily="2" charset="0"/>
              </a:rPr>
              <a:t>part five</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E77E5448-6C32-BF44-B939-8DB47EC47A03}"/>
              </a:ext>
            </a:extLst>
          </p:cNvPr>
          <p:cNvSpPr txBox="1"/>
          <p:nvPr/>
        </p:nvSpPr>
        <p:spPr>
          <a:xfrm>
            <a:off x="3746452" y="3049794"/>
            <a:ext cx="4610558"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TREATMENT</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815EE5D9-7A3D-47A9-83C3-2D074708ECD1}"/>
              </a:ext>
            </a:extLst>
          </p:cNvPr>
          <p:cNvSpPr>
            <a:spLocks noGrp="1"/>
          </p:cNvSpPr>
          <p:nvPr>
            <p:ph type="sldNum" sz="quarter" idx="12"/>
          </p:nvPr>
        </p:nvSpPr>
        <p:spPr/>
        <p:txBody>
          <a:bodyPr/>
          <a:lstStyle/>
          <a:p>
            <a:fld id="{893DE34F-861C-4A6A-B142-FB2440115817}" type="slidenum">
              <a:rPr lang="en-US" smtClean="0"/>
              <a:t>17</a:t>
            </a:fld>
            <a:endParaRPr lang="en-US" dirty="0"/>
          </a:p>
        </p:txBody>
      </p:sp>
    </p:spTree>
    <p:extLst>
      <p:ext uri="{BB962C8B-B14F-4D97-AF65-F5344CB8AC3E}">
        <p14:creationId xmlns:p14="http://schemas.microsoft.com/office/powerpoint/2010/main" val="139093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18</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71861" y="2934812"/>
            <a:ext cx="3712308" cy="769441"/>
          </a:xfrm>
          <a:prstGeom prst="rect">
            <a:avLst/>
          </a:prstGeom>
          <a:noFill/>
        </p:spPr>
        <p:txBody>
          <a:bodyPr wrap="square" rtlCol="0">
            <a:spAutoFit/>
          </a:bodyPr>
          <a:lstStyle/>
          <a:p>
            <a:pPr algn="ctr"/>
            <a:r>
              <a:rPr lang="en-US" sz="4400" dirty="0">
                <a:solidFill>
                  <a:schemeClr val="accent1"/>
                </a:solidFill>
              </a:rPr>
              <a:t>Treatment</a:t>
            </a:r>
          </a:p>
        </p:txBody>
      </p:sp>
      <p:sp>
        <p:nvSpPr>
          <p:cNvPr id="9" name="Rectangle 8">
            <a:extLst>
              <a:ext uri="{FF2B5EF4-FFF2-40B4-BE49-F238E27FC236}">
                <a16:creationId xmlns:a16="http://schemas.microsoft.com/office/drawing/2014/main" id="{3DBA79B7-974F-4FA9-8459-D4B61F58642B}"/>
              </a:ext>
            </a:extLst>
          </p:cNvPr>
          <p:cNvSpPr/>
          <p:nvPr/>
        </p:nvSpPr>
        <p:spPr>
          <a:xfrm>
            <a:off x="3989740" y="2438400"/>
            <a:ext cx="7547465" cy="3716274"/>
          </a:xfrm>
          <a:prstGeom prst="rect">
            <a:avLst/>
          </a:prstGeom>
          <a:solidFill>
            <a:schemeClr val="bg1">
              <a:lumMod val="95000"/>
            </a:schemeClr>
          </a:solidFill>
        </p:spPr>
        <p:txBody>
          <a:bodyPr wrap="square">
            <a:spAutoFit/>
          </a:bodyPr>
          <a:lstStyle/>
          <a:p>
            <a:pPr>
              <a:lnSpc>
                <a:spcPct val="200000"/>
              </a:lnSpc>
              <a:spcBef>
                <a:spcPts val="1000"/>
              </a:spcBef>
            </a:pPr>
            <a:r>
              <a:rPr lang="en-US" sz="1400" dirty="0">
                <a:solidFill>
                  <a:schemeClr val="accent1"/>
                </a:solidFill>
              </a:rPr>
              <a:t>Medications</a:t>
            </a:r>
          </a:p>
          <a:p>
            <a:pPr marL="228600" indent="-228600">
              <a:lnSpc>
                <a:spcPct val="150000"/>
              </a:lnSpc>
              <a:buFont typeface="Arial" panose="020B0604020202020204" pitchFamily="34" charset="0"/>
              <a:buChar char="•"/>
            </a:pPr>
            <a:r>
              <a:rPr lang="en-US" sz="1400" dirty="0">
                <a:solidFill>
                  <a:schemeClr val="accent1"/>
                </a:solidFill>
              </a:rPr>
              <a:t>Iron supplements if person has low ferratin level. For individuals with low or low-normal blood tests called ferritin and transferrin saturation, a trial of iron supplements is recommended as the first treatment.  Iron supplements are available over-the-counter.  A common side effect is upset stomach, which may improve with use of a different type of iron supplement.  </a:t>
            </a:r>
            <a:r>
              <a:rPr lang="en-US" sz="1400" i="1" dirty="0">
                <a:solidFill>
                  <a:schemeClr val="accent1"/>
                </a:solidFill>
              </a:rPr>
              <a:t>Because iron is not well-absorbed into the body by the gut, it may cause constipation that can be treated with a stool softeners such as polyethylene glycol.  In some people, iron supplementation does not improve a person’s iron levels.  Others may require iron given through an IV line in order to boost the iron levels and relieve symptoms.</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975529" cy="707886"/>
          </a:xfrm>
          <a:prstGeom prst="rect">
            <a:avLst/>
          </a:prstGeom>
          <a:noFill/>
        </p:spPr>
        <p:txBody>
          <a:bodyPr wrap="square" rtlCol="0">
            <a:spAutoFit/>
          </a:bodyPr>
          <a:lstStyle/>
          <a:p>
            <a:r>
              <a:rPr lang="en-US" sz="4000" dirty="0">
                <a:solidFill>
                  <a:schemeClr val="bg1">
                    <a:lumMod val="75000"/>
                  </a:schemeClr>
                </a:solidFill>
              </a:rPr>
              <a:t>medications and other options</a:t>
            </a:r>
          </a:p>
        </p:txBody>
      </p:sp>
    </p:spTree>
    <p:extLst>
      <p:ext uri="{BB962C8B-B14F-4D97-AF65-F5344CB8AC3E}">
        <p14:creationId xmlns:p14="http://schemas.microsoft.com/office/powerpoint/2010/main" val="2838593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19</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71861" y="2934812"/>
            <a:ext cx="3712308" cy="769441"/>
          </a:xfrm>
          <a:prstGeom prst="rect">
            <a:avLst/>
          </a:prstGeom>
          <a:noFill/>
        </p:spPr>
        <p:txBody>
          <a:bodyPr wrap="square" rtlCol="0">
            <a:spAutoFit/>
          </a:bodyPr>
          <a:lstStyle/>
          <a:p>
            <a:pPr algn="ctr"/>
            <a:r>
              <a:rPr lang="en-US" sz="4400" dirty="0">
                <a:solidFill>
                  <a:schemeClr val="accent1"/>
                </a:solidFill>
              </a:rPr>
              <a:t>Treatment</a:t>
            </a:r>
          </a:p>
        </p:txBody>
      </p:sp>
      <p:sp>
        <p:nvSpPr>
          <p:cNvPr id="9" name="Rectangle 8">
            <a:extLst>
              <a:ext uri="{FF2B5EF4-FFF2-40B4-BE49-F238E27FC236}">
                <a16:creationId xmlns:a16="http://schemas.microsoft.com/office/drawing/2014/main" id="{3DBA79B7-974F-4FA9-8459-D4B61F58642B}"/>
              </a:ext>
            </a:extLst>
          </p:cNvPr>
          <p:cNvSpPr/>
          <p:nvPr/>
        </p:nvSpPr>
        <p:spPr>
          <a:xfrm>
            <a:off x="3989740" y="2438400"/>
            <a:ext cx="7547465" cy="3642216"/>
          </a:xfrm>
          <a:prstGeom prst="rect">
            <a:avLst/>
          </a:prstGeom>
          <a:solidFill>
            <a:schemeClr val="bg1">
              <a:lumMod val="95000"/>
            </a:schemeClr>
          </a:solidFill>
        </p:spPr>
        <p:txBody>
          <a:bodyPr wrap="square">
            <a:spAutoFit/>
          </a:bodyPr>
          <a:lstStyle/>
          <a:p>
            <a:pPr>
              <a:lnSpc>
                <a:spcPct val="200000"/>
              </a:lnSpc>
              <a:spcBef>
                <a:spcPts val="1000"/>
              </a:spcBef>
            </a:pPr>
            <a:r>
              <a:rPr lang="en-US" sz="1400" dirty="0">
                <a:solidFill>
                  <a:schemeClr val="accent1"/>
                </a:solidFill>
              </a:rPr>
              <a:t>Medications (continued)</a:t>
            </a:r>
          </a:p>
          <a:p>
            <a:pPr marL="228600" indent="-228600">
              <a:lnSpc>
                <a:spcPct val="150000"/>
              </a:lnSpc>
              <a:spcBef>
                <a:spcPts val="1000"/>
              </a:spcBef>
              <a:buFont typeface="Arial" panose="020B0604020202020204" pitchFamily="34" charset="0"/>
              <a:buChar char="•"/>
            </a:pPr>
            <a:r>
              <a:rPr lang="en-US" sz="1400" dirty="0">
                <a:solidFill>
                  <a:schemeClr val="accent1"/>
                </a:solidFill>
              </a:rPr>
              <a:t>Some doctors use Levadopa, however the side effects can be worse than the condition.  The drug increases dopamine effect. They have been shown to reduce symptoms of RLS when they are taken at nighttime.  The FDA has approved ropinirole, pramipexole, and rotigotine to treat moderate to severe RLS.  These drugs are generally well tolerated but can cause nausea, dizziness, or other short-term side effects.  Levodopa plus carbidopa may be effective when used intermittently, but not daily.</a:t>
            </a:r>
          </a:p>
          <a:p>
            <a:pPr lvl="1">
              <a:lnSpc>
                <a:spcPct val="150000"/>
              </a:lnSpc>
              <a:spcBef>
                <a:spcPts val="1000"/>
              </a:spcBef>
            </a:pPr>
            <a:r>
              <a:rPr lang="en-US" sz="1400" dirty="0">
                <a:solidFill>
                  <a:schemeClr val="accent1"/>
                </a:solidFill>
              </a:rPr>
              <a:t>Although dopamine-related medications are effective in managing RLS symptoms, long-term use can lead to worsening of the symptoms in many</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975529" cy="707886"/>
          </a:xfrm>
          <a:prstGeom prst="rect">
            <a:avLst/>
          </a:prstGeom>
          <a:noFill/>
        </p:spPr>
        <p:txBody>
          <a:bodyPr wrap="square" rtlCol="0">
            <a:spAutoFit/>
          </a:bodyPr>
          <a:lstStyle/>
          <a:p>
            <a:r>
              <a:rPr lang="en-US" sz="4000" dirty="0">
                <a:solidFill>
                  <a:schemeClr val="bg1">
                    <a:lumMod val="75000"/>
                  </a:schemeClr>
                </a:solidFill>
              </a:rPr>
              <a:t>medications and other options</a:t>
            </a:r>
          </a:p>
        </p:txBody>
      </p:sp>
    </p:spTree>
    <p:extLst>
      <p:ext uri="{BB962C8B-B14F-4D97-AF65-F5344CB8AC3E}">
        <p14:creationId xmlns:p14="http://schemas.microsoft.com/office/powerpoint/2010/main" val="125964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extBox 18">
            <a:extLst>
              <a:ext uri="{FF2B5EF4-FFF2-40B4-BE49-F238E27FC236}">
                <a16:creationId xmlns:a16="http://schemas.microsoft.com/office/drawing/2014/main" id="{7660F2BD-909F-4130-BFC7-CE953EFA88C9}"/>
              </a:ext>
            </a:extLst>
          </p:cNvPr>
          <p:cNvSpPr txBox="1">
            <a:spLocks noChangeArrowheads="1"/>
          </p:cNvSpPr>
          <p:nvPr/>
        </p:nvSpPr>
        <p:spPr bwMode="auto">
          <a:xfrm>
            <a:off x="3272563" y="2317750"/>
            <a:ext cx="5644495"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eaLnBrk="0" fontAlgn="base" hangingPunct="0">
              <a:spcBef>
                <a:spcPct val="0"/>
              </a:spcBef>
              <a:spcAft>
                <a:spcPct val="0"/>
              </a:spcAft>
              <a:defRPr sz="3600">
                <a:solidFill>
                  <a:schemeClr val="tx1"/>
                </a:solidFill>
                <a:latin typeface="Calibri" panose="020F0502020204030204" pitchFamily="34" charset="0"/>
              </a:defRPr>
            </a:lvl6pPr>
            <a:lvl7pPr marL="2971800" indent="-228600" defTabSz="1828800" eaLnBrk="0" fontAlgn="base" hangingPunct="0">
              <a:spcBef>
                <a:spcPct val="0"/>
              </a:spcBef>
              <a:spcAft>
                <a:spcPct val="0"/>
              </a:spcAft>
              <a:defRPr sz="3600">
                <a:solidFill>
                  <a:schemeClr val="tx1"/>
                </a:solidFill>
                <a:latin typeface="Calibri" panose="020F0502020204030204" pitchFamily="34" charset="0"/>
              </a:defRPr>
            </a:lvl7pPr>
            <a:lvl8pPr marL="3429000" indent="-228600" defTabSz="1828800" eaLnBrk="0" fontAlgn="base" hangingPunct="0">
              <a:spcBef>
                <a:spcPct val="0"/>
              </a:spcBef>
              <a:spcAft>
                <a:spcPct val="0"/>
              </a:spcAft>
              <a:defRPr sz="3600">
                <a:solidFill>
                  <a:schemeClr val="tx1"/>
                </a:solidFill>
                <a:latin typeface="Calibri" panose="020F0502020204030204" pitchFamily="34" charset="0"/>
              </a:defRPr>
            </a:lvl8pPr>
            <a:lvl9pPr marL="3886200" indent="-228600" defTabSz="1828800" eaLnBrk="0" fontAlgn="base" hangingPunct="0">
              <a:spcBef>
                <a:spcPct val="0"/>
              </a:spcBef>
              <a:spcAft>
                <a:spcPct val="0"/>
              </a:spcAft>
              <a:defRPr sz="3600">
                <a:solidFill>
                  <a:schemeClr val="tx1"/>
                </a:solidFill>
                <a:latin typeface="Calibri" panose="020F0502020204030204" pitchFamily="34" charset="0"/>
              </a:defRPr>
            </a:lvl9pPr>
          </a:lstStyle>
          <a:p>
            <a:pPr algn="ctr" fontAlgn="base">
              <a:spcBef>
                <a:spcPct val="0"/>
              </a:spcBef>
              <a:spcAft>
                <a:spcPct val="0"/>
              </a:spcAft>
            </a:pPr>
            <a:r>
              <a:rPr lang="tr-TR" altLang="en-US" sz="6900" dirty="0">
                <a:solidFill>
                  <a:schemeClr val="accent1"/>
                </a:solidFill>
                <a:latin typeface="Montserrat" panose="02000505000000020004" pitchFamily="2" charset="0"/>
              </a:rPr>
              <a:t>MOVEMENT</a:t>
            </a:r>
            <a:endParaRPr lang="en-US" altLang="en-US" sz="6900" dirty="0">
              <a:solidFill>
                <a:schemeClr val="accent1"/>
              </a:solidFill>
              <a:latin typeface="Montserrat" panose="02000505000000020004" pitchFamily="2" charset="0"/>
            </a:endParaRPr>
          </a:p>
          <a:p>
            <a:pPr algn="ctr" fontAlgn="base">
              <a:spcBef>
                <a:spcPct val="0"/>
              </a:spcBef>
              <a:spcAft>
                <a:spcPct val="0"/>
              </a:spcAft>
            </a:pPr>
            <a:r>
              <a:rPr lang="tr-TR" altLang="en-US" sz="6900" dirty="0">
                <a:solidFill>
                  <a:schemeClr val="accent1"/>
                </a:solidFill>
                <a:latin typeface="Montserrat" panose="02000505000000020004" pitchFamily="2" charset="0"/>
              </a:rPr>
              <a:t>D</a:t>
            </a:r>
            <a:r>
              <a:rPr lang="en-US" altLang="en-US" sz="6900" dirty="0">
                <a:solidFill>
                  <a:schemeClr val="accent1"/>
                </a:solidFill>
                <a:latin typeface="Montserrat" panose="02000505000000020004" pitchFamily="2" charset="0"/>
              </a:rPr>
              <a:t>I</a:t>
            </a:r>
            <a:r>
              <a:rPr lang="tr-TR" altLang="en-US" sz="6900" dirty="0">
                <a:solidFill>
                  <a:schemeClr val="accent1"/>
                </a:solidFill>
                <a:latin typeface="Montserrat" panose="02000505000000020004" pitchFamily="2" charset="0"/>
              </a:rPr>
              <a:t>SORDERS</a:t>
            </a:r>
          </a:p>
        </p:txBody>
      </p:sp>
      <p:sp>
        <p:nvSpPr>
          <p:cNvPr id="2" name="Slide Number Placeholder 1">
            <a:extLst>
              <a:ext uri="{FF2B5EF4-FFF2-40B4-BE49-F238E27FC236}">
                <a16:creationId xmlns:a16="http://schemas.microsoft.com/office/drawing/2014/main" id="{D5DA05AF-6DC6-4DEF-A73F-EB338F0F84E1}"/>
              </a:ext>
            </a:extLst>
          </p:cNvPr>
          <p:cNvSpPr>
            <a:spLocks noGrp="1"/>
          </p:cNvSpPr>
          <p:nvPr>
            <p:ph type="sldNum" sz="quarter" idx="10"/>
          </p:nvPr>
        </p:nvSpPr>
        <p:spPr/>
        <p:txBody>
          <a:bodyPr/>
          <a:lstStyle/>
          <a:p>
            <a:pPr>
              <a:defRPr/>
            </a:pPr>
            <a:fld id="{5EE37673-3C83-422C-BC29-BBCE9CD0513B}" type="slidenum">
              <a:rPr lang="en-US" smtClean="0"/>
              <a:pPr>
                <a:defRPr/>
              </a:pPr>
              <a:t>2</a:t>
            </a:fld>
            <a:endParaRPr lang="en-US" dirty="0"/>
          </a:p>
        </p:txBody>
      </p:sp>
      <p:pic>
        <p:nvPicPr>
          <p:cNvPr id="4" name="Picture 3">
            <a:extLst>
              <a:ext uri="{FF2B5EF4-FFF2-40B4-BE49-F238E27FC236}">
                <a16:creationId xmlns:a16="http://schemas.microsoft.com/office/drawing/2014/main" id="{2A7ED946-E514-464B-9A9D-D915BF8C0773}"/>
              </a:ext>
            </a:extLst>
          </p:cNvPr>
          <p:cNvPicPr>
            <a:picLocks noChangeAspect="1"/>
          </p:cNvPicPr>
          <p:nvPr/>
        </p:nvPicPr>
        <p:blipFill>
          <a:blip r:embed="rId2"/>
          <a:stretch>
            <a:fillRect/>
          </a:stretch>
        </p:blipFill>
        <p:spPr>
          <a:xfrm>
            <a:off x="4643651" y="6473825"/>
            <a:ext cx="3171825" cy="247650"/>
          </a:xfrm>
          <a:prstGeom prst="rect">
            <a:avLst/>
          </a:prstGeom>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20</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71861" y="2934812"/>
            <a:ext cx="3712308" cy="769441"/>
          </a:xfrm>
          <a:prstGeom prst="rect">
            <a:avLst/>
          </a:prstGeom>
          <a:noFill/>
        </p:spPr>
        <p:txBody>
          <a:bodyPr wrap="square" rtlCol="0">
            <a:spAutoFit/>
          </a:bodyPr>
          <a:lstStyle/>
          <a:p>
            <a:pPr algn="ctr"/>
            <a:r>
              <a:rPr lang="en-US" sz="4400" dirty="0">
                <a:solidFill>
                  <a:schemeClr val="accent1"/>
                </a:solidFill>
              </a:rPr>
              <a:t>Treatment</a:t>
            </a:r>
          </a:p>
        </p:txBody>
      </p:sp>
      <p:sp>
        <p:nvSpPr>
          <p:cNvPr id="9" name="Rectangle 8">
            <a:extLst>
              <a:ext uri="{FF2B5EF4-FFF2-40B4-BE49-F238E27FC236}">
                <a16:creationId xmlns:a16="http://schemas.microsoft.com/office/drawing/2014/main" id="{3DBA79B7-974F-4FA9-8459-D4B61F58642B}"/>
              </a:ext>
            </a:extLst>
          </p:cNvPr>
          <p:cNvSpPr/>
          <p:nvPr/>
        </p:nvSpPr>
        <p:spPr>
          <a:xfrm>
            <a:off x="3989740" y="2438400"/>
            <a:ext cx="7547465" cy="3965381"/>
          </a:xfrm>
          <a:prstGeom prst="rect">
            <a:avLst/>
          </a:prstGeom>
          <a:solidFill>
            <a:schemeClr val="bg1">
              <a:lumMod val="95000"/>
            </a:schemeClr>
          </a:solidFill>
        </p:spPr>
        <p:txBody>
          <a:bodyPr wrap="square">
            <a:spAutoFit/>
          </a:bodyPr>
          <a:lstStyle/>
          <a:p>
            <a:pPr>
              <a:lnSpc>
                <a:spcPct val="200000"/>
              </a:lnSpc>
              <a:spcBef>
                <a:spcPts val="1000"/>
              </a:spcBef>
            </a:pPr>
            <a:r>
              <a:rPr lang="en-US" sz="1400" dirty="0">
                <a:solidFill>
                  <a:schemeClr val="accent1"/>
                </a:solidFill>
              </a:rPr>
              <a:t>Medications (continued)</a:t>
            </a:r>
          </a:p>
          <a:p>
            <a:pPr>
              <a:lnSpc>
                <a:spcPct val="150000"/>
              </a:lnSpc>
              <a:spcBef>
                <a:spcPts val="1000"/>
              </a:spcBef>
            </a:pPr>
            <a:r>
              <a:rPr lang="en-US" sz="1400" dirty="0">
                <a:solidFill>
                  <a:schemeClr val="accent1"/>
                </a:solidFill>
              </a:rPr>
              <a:t>individuals.  With chronic use, a person may begin to experience symptoms earlier in the evening or even earlier until the symptoms are present around the clock.  Over time, the initial evening or bedtime dose can become less effective, the symptoms at night become more intense, and symptoms could begin to affect the arms or trunk.  Fortunately, this apparent progression can be reversed by removing the person from all dopamine-related medications. </a:t>
            </a:r>
          </a:p>
          <a:p>
            <a:pPr>
              <a:lnSpc>
                <a:spcPct val="150000"/>
              </a:lnSpc>
              <a:spcBef>
                <a:spcPts val="1000"/>
              </a:spcBef>
            </a:pPr>
            <a:r>
              <a:rPr lang="en-US" sz="1400" dirty="0">
                <a:solidFill>
                  <a:schemeClr val="accent1"/>
                </a:solidFill>
              </a:rPr>
              <a:t>Another important adverse effect of dopamine medications that occurs in some people is the development of impulsive or obsessive behaviors such as obsessive gambling or shopping.  Should they occur, these behaviors can be improved or reversed by stopping the medication.</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975529" cy="707886"/>
          </a:xfrm>
          <a:prstGeom prst="rect">
            <a:avLst/>
          </a:prstGeom>
          <a:noFill/>
        </p:spPr>
        <p:txBody>
          <a:bodyPr wrap="square" rtlCol="0">
            <a:spAutoFit/>
          </a:bodyPr>
          <a:lstStyle/>
          <a:p>
            <a:r>
              <a:rPr lang="en-US" sz="4000" dirty="0">
                <a:solidFill>
                  <a:schemeClr val="bg1">
                    <a:lumMod val="75000"/>
                  </a:schemeClr>
                </a:solidFill>
              </a:rPr>
              <a:t>medications and other options</a:t>
            </a:r>
          </a:p>
        </p:txBody>
      </p:sp>
    </p:spTree>
    <p:extLst>
      <p:ext uri="{BB962C8B-B14F-4D97-AF65-F5344CB8AC3E}">
        <p14:creationId xmlns:p14="http://schemas.microsoft.com/office/powerpoint/2010/main" val="3899085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21</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71861" y="2934812"/>
            <a:ext cx="3712308" cy="769441"/>
          </a:xfrm>
          <a:prstGeom prst="rect">
            <a:avLst/>
          </a:prstGeom>
          <a:noFill/>
        </p:spPr>
        <p:txBody>
          <a:bodyPr wrap="square" rtlCol="0">
            <a:spAutoFit/>
          </a:bodyPr>
          <a:lstStyle/>
          <a:p>
            <a:pPr algn="ctr"/>
            <a:r>
              <a:rPr lang="en-US" sz="4400" dirty="0">
                <a:solidFill>
                  <a:schemeClr val="accent1"/>
                </a:solidFill>
              </a:rPr>
              <a:t>Treatment</a:t>
            </a:r>
          </a:p>
        </p:txBody>
      </p:sp>
      <p:sp>
        <p:nvSpPr>
          <p:cNvPr id="9" name="Rectangle 8">
            <a:extLst>
              <a:ext uri="{FF2B5EF4-FFF2-40B4-BE49-F238E27FC236}">
                <a16:creationId xmlns:a16="http://schemas.microsoft.com/office/drawing/2014/main" id="{3DBA79B7-974F-4FA9-8459-D4B61F58642B}"/>
              </a:ext>
            </a:extLst>
          </p:cNvPr>
          <p:cNvSpPr/>
          <p:nvPr/>
        </p:nvSpPr>
        <p:spPr>
          <a:xfrm>
            <a:off x="3989740" y="2438400"/>
            <a:ext cx="7547465" cy="4006225"/>
          </a:xfrm>
          <a:prstGeom prst="rect">
            <a:avLst/>
          </a:prstGeom>
          <a:solidFill>
            <a:schemeClr val="bg1">
              <a:lumMod val="95000"/>
            </a:schemeClr>
          </a:solidFill>
        </p:spPr>
        <p:txBody>
          <a:bodyPr wrap="square">
            <a:spAutoFit/>
          </a:bodyPr>
          <a:lstStyle/>
          <a:p>
            <a:pPr marL="228600" indent="-228600">
              <a:lnSpc>
                <a:spcPct val="150000"/>
              </a:lnSpc>
              <a:spcBef>
                <a:spcPts val="1000"/>
              </a:spcBef>
              <a:buFont typeface="Arial" panose="020B0604020202020204" pitchFamily="34" charset="0"/>
              <a:buChar char="•"/>
            </a:pPr>
            <a:r>
              <a:rPr lang="en-US" sz="1400" dirty="0">
                <a:solidFill>
                  <a:schemeClr val="accent1"/>
                </a:solidFill>
              </a:rPr>
              <a:t>Other Options</a:t>
            </a:r>
          </a:p>
          <a:p>
            <a:pPr marL="685800" lvl="1" indent="-228600">
              <a:lnSpc>
                <a:spcPct val="150000"/>
              </a:lnSpc>
              <a:buFont typeface="Arial" panose="020B0604020202020204" pitchFamily="34" charset="0"/>
              <a:buChar char="•"/>
            </a:pPr>
            <a:r>
              <a:rPr lang="en-US" sz="1400" dirty="0">
                <a:solidFill>
                  <a:schemeClr val="accent1"/>
                </a:solidFill>
              </a:rPr>
              <a:t>For some compression socks or air compression boots.  This appears to help to short circuit some of the overstimulated nerve cells</a:t>
            </a:r>
          </a:p>
          <a:p>
            <a:pPr marL="285750" indent="-285750">
              <a:lnSpc>
                <a:spcPct val="150000"/>
              </a:lnSpc>
              <a:spcBef>
                <a:spcPts val="1000"/>
              </a:spcBef>
              <a:buFont typeface="Arial" panose="020B0604020202020204" pitchFamily="34" charset="0"/>
              <a:buChar char="•"/>
            </a:pPr>
            <a:r>
              <a:rPr lang="en-US" sz="1400" dirty="0">
                <a:solidFill>
                  <a:schemeClr val="accent1"/>
                </a:solidFill>
              </a:rPr>
              <a:t>Walking and massage sometimes also helps</a:t>
            </a:r>
          </a:p>
          <a:p>
            <a:pPr marL="285750" indent="-285750">
              <a:lnSpc>
                <a:spcPct val="150000"/>
              </a:lnSpc>
              <a:spcBef>
                <a:spcPts val="1000"/>
              </a:spcBef>
              <a:buFont typeface="Arial" panose="020B0604020202020204" pitchFamily="34" charset="0"/>
              <a:buChar char="•"/>
            </a:pPr>
            <a:r>
              <a:rPr lang="en-US" sz="1400" dirty="0">
                <a:solidFill>
                  <a:schemeClr val="accent1"/>
                </a:solidFill>
              </a:rPr>
              <a:t>Certain lifestyle changes and activities may provide some relief if you have mild to moderate symptoms of RLS.  These steps include:</a:t>
            </a:r>
          </a:p>
          <a:p>
            <a:pPr marL="742950" lvl="1" indent="-285750">
              <a:spcBef>
                <a:spcPts val="1000"/>
              </a:spcBef>
              <a:buFont typeface="Arial" panose="020B0604020202020204" pitchFamily="34" charset="0"/>
              <a:buChar char="•"/>
            </a:pPr>
            <a:r>
              <a:rPr lang="en-US" sz="1400" dirty="0">
                <a:solidFill>
                  <a:schemeClr val="accent1"/>
                </a:solidFill>
              </a:rPr>
              <a:t> avoiding or decreasing the use of alcohol and tobacco</a:t>
            </a:r>
          </a:p>
          <a:p>
            <a:pPr marL="742950" lvl="1" indent="-285750">
              <a:spcBef>
                <a:spcPts val="1000"/>
              </a:spcBef>
              <a:buFont typeface="Arial" panose="020B0604020202020204" pitchFamily="34" charset="0"/>
              <a:buChar char="•"/>
            </a:pPr>
            <a:r>
              <a:rPr lang="en-US" sz="1400" dirty="0">
                <a:solidFill>
                  <a:schemeClr val="accent1"/>
                </a:solidFill>
              </a:rPr>
              <a:t>changing or maintaining a regular sleep pattern</a:t>
            </a:r>
          </a:p>
          <a:p>
            <a:pPr marL="742950" lvl="1" indent="-285750">
              <a:spcBef>
                <a:spcPts val="1000"/>
              </a:spcBef>
              <a:buFont typeface="Arial" panose="020B0604020202020204" pitchFamily="34" charset="0"/>
              <a:buChar char="•"/>
            </a:pPr>
            <a:r>
              <a:rPr lang="en-US" sz="1400" dirty="0">
                <a:solidFill>
                  <a:schemeClr val="accent1"/>
                </a:solidFill>
              </a:rPr>
              <a:t>a program of moderate exercise</a:t>
            </a:r>
          </a:p>
          <a:p>
            <a:pPr marL="742950" lvl="1" indent="-285750">
              <a:spcBef>
                <a:spcPts val="1000"/>
              </a:spcBef>
              <a:buFont typeface="Arial" panose="020B0604020202020204" pitchFamily="34" charset="0"/>
              <a:buChar char="•"/>
            </a:pPr>
            <a:r>
              <a:rPr lang="en-US" sz="1400" dirty="0">
                <a:solidFill>
                  <a:schemeClr val="accent1"/>
                </a:solidFill>
              </a:rPr>
              <a:t>taking a warm bath</a:t>
            </a:r>
          </a:p>
          <a:p>
            <a:pPr marL="742950" lvl="1" indent="-285750">
              <a:spcBef>
                <a:spcPts val="1000"/>
              </a:spcBef>
              <a:buFont typeface="Arial" panose="020B0604020202020204" pitchFamily="34" charset="0"/>
              <a:buChar char="•"/>
            </a:pPr>
            <a:r>
              <a:rPr lang="en-US" sz="1400" dirty="0">
                <a:solidFill>
                  <a:schemeClr val="accent1"/>
                </a:solidFill>
              </a:rPr>
              <a:t>using a heating pad or ice pack </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975529" cy="707886"/>
          </a:xfrm>
          <a:prstGeom prst="rect">
            <a:avLst/>
          </a:prstGeom>
          <a:noFill/>
        </p:spPr>
        <p:txBody>
          <a:bodyPr wrap="square" rtlCol="0">
            <a:spAutoFit/>
          </a:bodyPr>
          <a:lstStyle/>
          <a:p>
            <a:r>
              <a:rPr lang="en-US" sz="4000" dirty="0">
                <a:solidFill>
                  <a:schemeClr val="bg1">
                    <a:lumMod val="75000"/>
                  </a:schemeClr>
                </a:solidFill>
              </a:rPr>
              <a:t>medications and other options</a:t>
            </a:r>
          </a:p>
        </p:txBody>
      </p:sp>
    </p:spTree>
    <p:extLst>
      <p:ext uri="{BB962C8B-B14F-4D97-AF65-F5344CB8AC3E}">
        <p14:creationId xmlns:p14="http://schemas.microsoft.com/office/powerpoint/2010/main" val="3751658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22</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71861" y="2934812"/>
            <a:ext cx="3712308" cy="769441"/>
          </a:xfrm>
          <a:prstGeom prst="rect">
            <a:avLst/>
          </a:prstGeom>
          <a:noFill/>
        </p:spPr>
        <p:txBody>
          <a:bodyPr wrap="square" rtlCol="0">
            <a:spAutoFit/>
          </a:bodyPr>
          <a:lstStyle/>
          <a:p>
            <a:pPr algn="ctr"/>
            <a:r>
              <a:rPr lang="en-US" sz="4400" dirty="0">
                <a:solidFill>
                  <a:schemeClr val="accent1"/>
                </a:solidFill>
              </a:rPr>
              <a:t>Treatment</a:t>
            </a:r>
          </a:p>
        </p:txBody>
      </p:sp>
      <p:sp>
        <p:nvSpPr>
          <p:cNvPr id="9" name="Rectangle 8">
            <a:extLst>
              <a:ext uri="{FF2B5EF4-FFF2-40B4-BE49-F238E27FC236}">
                <a16:creationId xmlns:a16="http://schemas.microsoft.com/office/drawing/2014/main" id="{3DBA79B7-974F-4FA9-8459-D4B61F58642B}"/>
              </a:ext>
            </a:extLst>
          </p:cNvPr>
          <p:cNvSpPr/>
          <p:nvPr/>
        </p:nvSpPr>
        <p:spPr>
          <a:xfrm>
            <a:off x="3989740" y="2438400"/>
            <a:ext cx="7547465" cy="2861232"/>
          </a:xfrm>
          <a:prstGeom prst="rect">
            <a:avLst/>
          </a:prstGeom>
          <a:solidFill>
            <a:schemeClr val="bg1">
              <a:lumMod val="95000"/>
            </a:schemeClr>
          </a:solidFill>
        </p:spPr>
        <p:txBody>
          <a:bodyPr wrap="square">
            <a:spAutoFit/>
          </a:bodyPr>
          <a:lstStyle/>
          <a:p>
            <a:pPr marL="285750" lvl="0" indent="-285750">
              <a:lnSpc>
                <a:spcPct val="200000"/>
              </a:lnSpc>
              <a:spcBef>
                <a:spcPts val="1000"/>
              </a:spcBef>
              <a:buFont typeface="Arial" panose="020B0604020202020204" pitchFamily="34" charset="0"/>
              <a:buChar char="•"/>
            </a:pPr>
            <a:r>
              <a:rPr lang="en-US" sz="1400" dirty="0">
                <a:solidFill>
                  <a:schemeClr val="accent1"/>
                </a:solidFill>
              </a:rPr>
              <a:t>There are new medical devices that have been cleared by the U.S. Food &amp; Drug Administration (FDA), including a foot wrap that puts pressure underneath the foot and another that is a pad that delivers vibration to the back of the legs.  </a:t>
            </a:r>
          </a:p>
          <a:p>
            <a:pPr marL="285750" indent="-285750">
              <a:lnSpc>
                <a:spcPct val="200000"/>
              </a:lnSpc>
              <a:spcBef>
                <a:spcPts val="1000"/>
              </a:spcBef>
              <a:buFont typeface="Arial" panose="020B0604020202020204" pitchFamily="34" charset="0"/>
              <a:buChar char="•"/>
            </a:pPr>
            <a:r>
              <a:rPr lang="en-US" sz="1400" dirty="0">
                <a:solidFill>
                  <a:schemeClr val="accent1"/>
                </a:solidFill>
              </a:rPr>
              <a:t>Aerobic and leg-stretching exercises of moderate intensity also may provide some relief from mild symptoms.</a:t>
            </a:r>
          </a:p>
          <a:p>
            <a:pPr marL="285750" lvl="0" indent="-285750">
              <a:lnSpc>
                <a:spcPct val="200000"/>
              </a:lnSpc>
              <a:spcBef>
                <a:spcPts val="1000"/>
              </a:spcBef>
              <a:buFont typeface="Arial" panose="020B0604020202020204" pitchFamily="34" charset="0"/>
              <a:buChar char="•"/>
            </a:pPr>
            <a:endParaRPr lang="en-US" sz="1400" dirty="0">
              <a:solidFill>
                <a:schemeClr val="accent1"/>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975529" cy="707886"/>
          </a:xfrm>
          <a:prstGeom prst="rect">
            <a:avLst/>
          </a:prstGeom>
          <a:noFill/>
        </p:spPr>
        <p:txBody>
          <a:bodyPr wrap="square" rtlCol="0">
            <a:spAutoFit/>
          </a:bodyPr>
          <a:lstStyle/>
          <a:p>
            <a:r>
              <a:rPr lang="en-US" sz="4000" dirty="0">
                <a:solidFill>
                  <a:schemeClr val="bg1">
                    <a:lumMod val="75000"/>
                  </a:schemeClr>
                </a:solidFill>
              </a:rPr>
              <a:t>medications and other options</a:t>
            </a:r>
          </a:p>
        </p:txBody>
      </p:sp>
    </p:spTree>
    <p:extLst>
      <p:ext uri="{BB962C8B-B14F-4D97-AF65-F5344CB8AC3E}">
        <p14:creationId xmlns:p14="http://schemas.microsoft.com/office/powerpoint/2010/main" val="2079591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45137" y="419804"/>
            <a:ext cx="3169458"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SEVEN F</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D130949-26B5-2245-8DE4-371EC2B410B8}"/>
              </a:ext>
            </a:extLst>
          </p:cNvPr>
          <p:cNvSpPr txBox="1"/>
          <p:nvPr/>
        </p:nvSpPr>
        <p:spPr>
          <a:xfrm>
            <a:off x="3716181" y="4059744"/>
            <a:ext cx="4671093"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solidFill>
                  <a:schemeClr val="tx2">
                    <a:lumMod val="60000"/>
                    <a:lumOff val="40000"/>
                  </a:schemeClr>
                </a:solidFill>
                <a:latin typeface="Quickpen" pitchFamily="2" charset="0"/>
              </a:rPr>
              <a:t>part six</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F054DD3A-C4D9-FC40-880E-12BF9137AC82}"/>
              </a:ext>
            </a:extLst>
          </p:cNvPr>
          <p:cNvSpPr txBox="1"/>
          <p:nvPr/>
        </p:nvSpPr>
        <p:spPr>
          <a:xfrm>
            <a:off x="3453906" y="3049794"/>
            <a:ext cx="5195654"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WIVES TALES</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5F8B0E43-0C97-4F36-9A55-8CD89F41973A}"/>
              </a:ext>
            </a:extLst>
          </p:cNvPr>
          <p:cNvSpPr>
            <a:spLocks noGrp="1"/>
          </p:cNvSpPr>
          <p:nvPr>
            <p:ph type="sldNum" sz="quarter" idx="12"/>
          </p:nvPr>
        </p:nvSpPr>
        <p:spPr/>
        <p:txBody>
          <a:bodyPr/>
          <a:lstStyle/>
          <a:p>
            <a:fld id="{893DE34F-861C-4A6A-B142-FB2440115817}" type="slidenum">
              <a:rPr lang="en-US" smtClean="0"/>
              <a:t>23</a:t>
            </a:fld>
            <a:endParaRPr lang="en-US" dirty="0"/>
          </a:p>
        </p:txBody>
      </p:sp>
    </p:spTree>
    <p:extLst>
      <p:ext uri="{BB962C8B-B14F-4D97-AF65-F5344CB8AC3E}">
        <p14:creationId xmlns:p14="http://schemas.microsoft.com/office/powerpoint/2010/main" val="322338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24</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71861" y="2934812"/>
            <a:ext cx="3712308" cy="769441"/>
          </a:xfrm>
          <a:prstGeom prst="rect">
            <a:avLst/>
          </a:prstGeom>
          <a:noFill/>
        </p:spPr>
        <p:txBody>
          <a:bodyPr wrap="square" rtlCol="0">
            <a:spAutoFit/>
          </a:bodyPr>
          <a:lstStyle/>
          <a:p>
            <a:pPr algn="ctr"/>
            <a:r>
              <a:rPr lang="en-US" sz="4400" dirty="0">
                <a:solidFill>
                  <a:schemeClr val="accent1"/>
                </a:solidFill>
              </a:rPr>
              <a:t>Wives Tales</a:t>
            </a:r>
          </a:p>
        </p:txBody>
      </p:sp>
      <p:sp>
        <p:nvSpPr>
          <p:cNvPr id="9" name="Rectangle 8">
            <a:extLst>
              <a:ext uri="{FF2B5EF4-FFF2-40B4-BE49-F238E27FC236}">
                <a16:creationId xmlns:a16="http://schemas.microsoft.com/office/drawing/2014/main" id="{3DBA79B7-974F-4FA9-8459-D4B61F58642B}"/>
              </a:ext>
            </a:extLst>
          </p:cNvPr>
          <p:cNvSpPr/>
          <p:nvPr/>
        </p:nvSpPr>
        <p:spPr>
          <a:xfrm>
            <a:off x="3492570" y="2438400"/>
            <a:ext cx="7975529" cy="2498313"/>
          </a:xfrm>
          <a:prstGeom prst="rect">
            <a:avLst/>
          </a:prstGeom>
        </p:spPr>
        <p:txBody>
          <a:bodyPr wrap="square">
            <a:spAutoFit/>
          </a:bodyPr>
          <a:lstStyle/>
          <a:p>
            <a:pPr>
              <a:lnSpc>
                <a:spcPct val="150000"/>
              </a:lnSpc>
              <a:spcBef>
                <a:spcPts val="1000"/>
              </a:spcBef>
            </a:pPr>
            <a:r>
              <a:rPr lang="en-US" sz="1400" dirty="0">
                <a:solidFill>
                  <a:prstClr val="black"/>
                </a:solidFill>
              </a:rPr>
              <a:t>There are old wives tales about just about everything.  Sleep has it’s own set of folk cures that don’t work and border on the ridiculous.</a:t>
            </a:r>
          </a:p>
          <a:p>
            <a:pPr marL="228600" indent="-228600">
              <a:lnSpc>
                <a:spcPct val="150000"/>
              </a:lnSpc>
              <a:spcBef>
                <a:spcPts val="1000"/>
              </a:spcBef>
              <a:buFont typeface="Arial" panose="020B0604020202020204" pitchFamily="34" charset="0"/>
              <a:buChar char="•"/>
            </a:pPr>
            <a:r>
              <a:rPr lang="en-US" sz="1400" dirty="0">
                <a:solidFill>
                  <a:prstClr val="black"/>
                </a:solidFill>
              </a:rPr>
              <a:t>Ivory Soap is not a cure</a:t>
            </a:r>
          </a:p>
          <a:p>
            <a:pPr marL="228600" indent="-228600">
              <a:lnSpc>
                <a:spcPct val="150000"/>
              </a:lnSpc>
              <a:spcBef>
                <a:spcPts val="1000"/>
              </a:spcBef>
              <a:buFont typeface="Arial" panose="020B0604020202020204" pitchFamily="34" charset="0"/>
              <a:buChar char="•"/>
            </a:pPr>
            <a:r>
              <a:rPr lang="en-US" sz="1400" dirty="0">
                <a:solidFill>
                  <a:prstClr val="black"/>
                </a:solidFill>
              </a:rPr>
              <a:t>Warm milk is more of a psychological than a physical solution</a:t>
            </a:r>
          </a:p>
          <a:p>
            <a:pPr marL="228600" indent="-228600">
              <a:lnSpc>
                <a:spcPct val="150000"/>
              </a:lnSpc>
              <a:spcBef>
                <a:spcPts val="1000"/>
              </a:spcBef>
              <a:buFont typeface="Arial" panose="020B0604020202020204" pitchFamily="34" charset="0"/>
              <a:buChar char="•"/>
            </a:pPr>
            <a:r>
              <a:rPr lang="en-US" sz="1400" dirty="0">
                <a:solidFill>
                  <a:prstClr val="black"/>
                </a:solidFill>
              </a:rPr>
              <a:t>It is not in your head</a:t>
            </a:r>
          </a:p>
          <a:p>
            <a:pPr marL="228600" indent="-228600">
              <a:lnSpc>
                <a:spcPct val="150000"/>
              </a:lnSpc>
              <a:spcBef>
                <a:spcPts val="1000"/>
              </a:spcBef>
              <a:buFont typeface="Arial" panose="020B0604020202020204" pitchFamily="34" charset="0"/>
              <a:buChar char="•"/>
            </a:pPr>
            <a:r>
              <a:rPr lang="en-US" sz="1400" dirty="0">
                <a:solidFill>
                  <a:prstClr val="black"/>
                </a:solidFill>
              </a:rPr>
              <a:t>Alcohol is not a sleep remedy</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6838950" cy="707886"/>
          </a:xfrm>
          <a:prstGeom prst="rect">
            <a:avLst/>
          </a:prstGeom>
          <a:noFill/>
        </p:spPr>
        <p:txBody>
          <a:bodyPr wrap="square" rtlCol="0">
            <a:spAutoFit/>
          </a:bodyPr>
          <a:lstStyle/>
          <a:p>
            <a:r>
              <a:rPr lang="en-US" sz="4000" dirty="0">
                <a:solidFill>
                  <a:schemeClr val="bg1">
                    <a:lumMod val="75000"/>
                  </a:schemeClr>
                </a:solidFill>
              </a:rPr>
              <a:t>it is not in your head</a:t>
            </a:r>
          </a:p>
        </p:txBody>
      </p:sp>
    </p:spTree>
    <p:extLst>
      <p:ext uri="{BB962C8B-B14F-4D97-AF65-F5344CB8AC3E}">
        <p14:creationId xmlns:p14="http://schemas.microsoft.com/office/powerpoint/2010/main" val="712634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45137" y="419804"/>
            <a:ext cx="3169458"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SEVEN F</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8978987-F954-BF4A-8BC4-1EFAC6E50753}"/>
              </a:ext>
            </a:extLst>
          </p:cNvPr>
          <p:cNvSpPr txBox="1"/>
          <p:nvPr/>
        </p:nvSpPr>
        <p:spPr>
          <a:xfrm>
            <a:off x="3716181" y="4059744"/>
            <a:ext cx="4671093"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solidFill>
                  <a:schemeClr val="tx2">
                    <a:lumMod val="60000"/>
                    <a:lumOff val="40000"/>
                  </a:schemeClr>
                </a:solidFill>
                <a:latin typeface="Quickpen" pitchFamily="2" charset="0"/>
              </a:rPr>
              <a:t>part seven</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AC57B4C6-B9F0-ED4D-BFB8-3DF9697EDA65}"/>
              </a:ext>
            </a:extLst>
          </p:cNvPr>
          <p:cNvSpPr txBox="1"/>
          <p:nvPr/>
        </p:nvSpPr>
        <p:spPr>
          <a:xfrm>
            <a:off x="1451757" y="3049794"/>
            <a:ext cx="9199955"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OTHER LEG MOVEMENTS</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3AC43605-D727-4FE3-A600-C9672AE20576}"/>
              </a:ext>
            </a:extLst>
          </p:cNvPr>
          <p:cNvSpPr>
            <a:spLocks noGrp="1"/>
          </p:cNvSpPr>
          <p:nvPr>
            <p:ph type="sldNum" sz="quarter" idx="12"/>
          </p:nvPr>
        </p:nvSpPr>
        <p:spPr/>
        <p:txBody>
          <a:bodyPr/>
          <a:lstStyle/>
          <a:p>
            <a:fld id="{893DE34F-861C-4A6A-B142-FB2440115817}" type="slidenum">
              <a:rPr lang="en-US" smtClean="0"/>
              <a:t>25</a:t>
            </a:fld>
            <a:endParaRPr lang="en-US" dirty="0"/>
          </a:p>
        </p:txBody>
      </p:sp>
    </p:spTree>
    <p:extLst>
      <p:ext uri="{BB962C8B-B14F-4D97-AF65-F5344CB8AC3E}">
        <p14:creationId xmlns:p14="http://schemas.microsoft.com/office/powerpoint/2010/main" val="124753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26</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1714066" y="2625617"/>
            <a:ext cx="5915891" cy="1446550"/>
          </a:xfrm>
          <a:prstGeom prst="rect">
            <a:avLst/>
          </a:prstGeom>
          <a:noFill/>
        </p:spPr>
        <p:txBody>
          <a:bodyPr wrap="square" rtlCol="0">
            <a:spAutoFit/>
          </a:bodyPr>
          <a:lstStyle/>
          <a:p>
            <a:pPr algn="ctr"/>
            <a:r>
              <a:rPr lang="en-US" sz="4400" dirty="0">
                <a:solidFill>
                  <a:schemeClr val="accent1"/>
                </a:solidFill>
              </a:rPr>
              <a:t>What Qualifies As A Movement Disorder</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3211328"/>
          </a:xfrm>
          <a:prstGeom prst="rect">
            <a:avLst/>
          </a:prstGeom>
        </p:spPr>
        <p:txBody>
          <a:bodyPr wrap="square">
            <a:spAutoFit/>
          </a:bodyPr>
          <a:lstStyle/>
          <a:p>
            <a:pPr>
              <a:lnSpc>
                <a:spcPct val="150000"/>
              </a:lnSpc>
              <a:spcBef>
                <a:spcPts val="1000"/>
              </a:spcBef>
            </a:pPr>
            <a:r>
              <a:rPr lang="en-US" sz="1400" dirty="0">
                <a:solidFill>
                  <a:prstClr val="black"/>
                </a:solidFill>
              </a:rPr>
              <a:t>Periodic Limb Movement Disorder</a:t>
            </a:r>
          </a:p>
          <a:p>
            <a:pPr>
              <a:lnSpc>
                <a:spcPct val="150000"/>
              </a:lnSpc>
              <a:spcBef>
                <a:spcPts val="1000"/>
              </a:spcBef>
            </a:pPr>
            <a:r>
              <a:rPr lang="en-US" sz="1400" dirty="0">
                <a:solidFill>
                  <a:prstClr val="black"/>
                </a:solidFill>
              </a:rPr>
              <a:t>Similar to RLS, periodic limb movement disorder (PLMD) refers to uncontrollable repetitive movements that occur in the lower limbs every 20 to 40 seconds during sleep. These can include brief muscle twitches, jerking movements, and an upward flexing of the feet—episodes that can last from a few minutes to several hours. Because these frequent movements may cause awakenings or mini-arousals during the night, they can contribute to chronic insomnia and daytime fatigue. The underlying cause of PLMD isn’t known but it often accompanies RLS.</a:t>
            </a:r>
          </a:p>
          <a:p>
            <a:pPr>
              <a:lnSpc>
                <a:spcPct val="150000"/>
              </a:lnSpc>
              <a:spcBef>
                <a:spcPts val="1000"/>
              </a:spcBef>
            </a:pPr>
            <a:r>
              <a:rPr lang="en-US" sz="1400" dirty="0">
                <a:solidFill>
                  <a:prstClr val="black"/>
                </a:solidFill>
              </a:rPr>
              <a:t> </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6838950" cy="707886"/>
          </a:xfrm>
          <a:prstGeom prst="rect">
            <a:avLst/>
          </a:prstGeom>
          <a:noFill/>
        </p:spPr>
        <p:txBody>
          <a:bodyPr wrap="square" rtlCol="0">
            <a:spAutoFit/>
          </a:bodyPr>
          <a:lstStyle/>
          <a:p>
            <a:r>
              <a:rPr lang="en-US" sz="4000" dirty="0">
                <a:solidFill>
                  <a:schemeClr val="bg1">
                    <a:lumMod val="75000"/>
                  </a:schemeClr>
                </a:solidFill>
              </a:rPr>
              <a:t>cause sleep disruptions</a:t>
            </a:r>
          </a:p>
        </p:txBody>
      </p:sp>
    </p:spTree>
    <p:extLst>
      <p:ext uri="{BB962C8B-B14F-4D97-AF65-F5344CB8AC3E}">
        <p14:creationId xmlns:p14="http://schemas.microsoft.com/office/powerpoint/2010/main" val="2525192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27</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71861" y="2596257"/>
            <a:ext cx="3712308" cy="1446550"/>
          </a:xfrm>
          <a:prstGeom prst="rect">
            <a:avLst/>
          </a:prstGeom>
          <a:noFill/>
        </p:spPr>
        <p:txBody>
          <a:bodyPr wrap="square" rtlCol="0">
            <a:spAutoFit/>
          </a:bodyPr>
          <a:lstStyle/>
          <a:p>
            <a:pPr algn="ctr"/>
            <a:r>
              <a:rPr lang="en-US" sz="4400" dirty="0">
                <a:solidFill>
                  <a:schemeClr val="accent1"/>
                </a:solidFill>
              </a:rPr>
              <a:t>Other Leg Movements</a:t>
            </a:r>
          </a:p>
        </p:txBody>
      </p:sp>
      <p:sp>
        <p:nvSpPr>
          <p:cNvPr id="9" name="Rectangle 8">
            <a:extLst>
              <a:ext uri="{FF2B5EF4-FFF2-40B4-BE49-F238E27FC236}">
                <a16:creationId xmlns:a16="http://schemas.microsoft.com/office/drawing/2014/main" id="{3DBA79B7-974F-4FA9-8459-D4B61F58642B}"/>
              </a:ext>
            </a:extLst>
          </p:cNvPr>
          <p:cNvSpPr/>
          <p:nvPr/>
        </p:nvSpPr>
        <p:spPr>
          <a:xfrm>
            <a:off x="3492570" y="2438400"/>
            <a:ext cx="7975529" cy="2834046"/>
          </a:xfrm>
          <a:prstGeom prst="rect">
            <a:avLst/>
          </a:prstGeom>
        </p:spPr>
        <p:txBody>
          <a:bodyPr wrap="square">
            <a:spAutoFit/>
          </a:bodyPr>
          <a:lstStyle/>
          <a:p>
            <a:pPr marL="228600" indent="-228600">
              <a:lnSpc>
                <a:spcPct val="150000"/>
              </a:lnSpc>
              <a:spcBef>
                <a:spcPts val="1000"/>
              </a:spcBef>
              <a:buFont typeface="Arial" panose="020B0604020202020204" pitchFamily="34" charset="0"/>
              <a:buChar char="•"/>
            </a:pPr>
            <a:r>
              <a:rPr lang="en-US" sz="1400" dirty="0">
                <a:solidFill>
                  <a:prstClr val="black"/>
                </a:solidFill>
              </a:rPr>
              <a:t>Alternating leg muscle activity-short bursts of activity that alternates between legs is usually seen at the beginning of the night</a:t>
            </a:r>
          </a:p>
          <a:p>
            <a:pPr marL="228600" indent="-228600">
              <a:lnSpc>
                <a:spcPct val="150000"/>
              </a:lnSpc>
              <a:spcBef>
                <a:spcPts val="1000"/>
              </a:spcBef>
              <a:buFont typeface="Arial" panose="020B0604020202020204" pitchFamily="34" charset="0"/>
              <a:buChar char="•"/>
            </a:pPr>
            <a:r>
              <a:rPr lang="en-US" sz="1400" dirty="0">
                <a:solidFill>
                  <a:prstClr val="black"/>
                </a:solidFill>
              </a:rPr>
              <a:t>Hypnogogic foot tremors (foot tapping)</a:t>
            </a:r>
          </a:p>
          <a:p>
            <a:pPr marL="228600" indent="-228600">
              <a:lnSpc>
                <a:spcPct val="150000"/>
              </a:lnSpc>
              <a:spcBef>
                <a:spcPts val="1000"/>
              </a:spcBef>
              <a:buFont typeface="Arial" panose="020B0604020202020204" pitchFamily="34" charset="0"/>
              <a:buChar char="•"/>
            </a:pPr>
            <a:r>
              <a:rPr lang="en-US" sz="1400" dirty="0">
                <a:solidFill>
                  <a:prstClr val="black"/>
                </a:solidFill>
              </a:rPr>
              <a:t>Excessive fragmentary myoclonus – leg twitches that disrupt sleep (these are shorter than PLMS and usually happen during the transition from wake to sleep).</a:t>
            </a:r>
          </a:p>
          <a:p>
            <a:pPr marL="228600" indent="-228600">
              <a:lnSpc>
                <a:spcPct val="150000"/>
              </a:lnSpc>
              <a:spcBef>
                <a:spcPts val="1000"/>
              </a:spcBef>
              <a:buFont typeface="Arial" panose="020B0604020202020204" pitchFamily="34" charset="0"/>
              <a:buChar char="•"/>
            </a:pPr>
            <a:r>
              <a:rPr lang="en-US" sz="1400" dirty="0">
                <a:solidFill>
                  <a:prstClr val="black"/>
                </a:solidFill>
              </a:rPr>
              <a:t>Leg Cramps or Charley Horse</a:t>
            </a:r>
          </a:p>
          <a:p>
            <a:pPr marL="685800" lvl="1" indent="-228600">
              <a:lnSpc>
                <a:spcPct val="150000"/>
              </a:lnSpc>
              <a:spcBef>
                <a:spcPts val="1000"/>
              </a:spcBef>
              <a:buFont typeface="Arial" panose="020B0604020202020204" pitchFamily="34" charset="0"/>
              <a:buChar char="•"/>
            </a:pPr>
            <a:r>
              <a:rPr lang="en-US" sz="1400" dirty="0">
                <a:solidFill>
                  <a:prstClr val="black"/>
                </a:solidFill>
              </a:rPr>
              <a:t>Look at electrolytes and circulation issues</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6838950" cy="707886"/>
          </a:xfrm>
          <a:prstGeom prst="rect">
            <a:avLst/>
          </a:prstGeom>
          <a:noFill/>
        </p:spPr>
        <p:txBody>
          <a:bodyPr wrap="square" rtlCol="0">
            <a:spAutoFit/>
          </a:bodyPr>
          <a:lstStyle/>
          <a:p>
            <a:r>
              <a:rPr lang="en-US" sz="4000" dirty="0">
                <a:solidFill>
                  <a:schemeClr val="bg1">
                    <a:lumMod val="75000"/>
                  </a:schemeClr>
                </a:solidFill>
              </a:rPr>
              <a:t>circulation issues</a:t>
            </a:r>
          </a:p>
        </p:txBody>
      </p:sp>
    </p:spTree>
    <p:extLst>
      <p:ext uri="{BB962C8B-B14F-4D97-AF65-F5344CB8AC3E}">
        <p14:creationId xmlns:p14="http://schemas.microsoft.com/office/powerpoint/2010/main" val="2831536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45137" y="419804"/>
            <a:ext cx="3169458"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SEVEN F</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D8F7AC8-6C98-7749-A9CF-D4BB332127E1}"/>
              </a:ext>
            </a:extLst>
          </p:cNvPr>
          <p:cNvSpPr txBox="1"/>
          <p:nvPr/>
        </p:nvSpPr>
        <p:spPr>
          <a:xfrm>
            <a:off x="3716192" y="4491212"/>
            <a:ext cx="4671093"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solidFill>
                  <a:schemeClr val="tx2">
                    <a:lumMod val="60000"/>
                    <a:lumOff val="40000"/>
                  </a:schemeClr>
                </a:solidFill>
                <a:latin typeface="Quickpen" pitchFamily="2" charset="0"/>
              </a:rPr>
              <a:t>part eight</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1F5F0558-3653-E242-88A3-241D89780794}"/>
              </a:ext>
            </a:extLst>
          </p:cNvPr>
          <p:cNvSpPr txBox="1"/>
          <p:nvPr/>
        </p:nvSpPr>
        <p:spPr>
          <a:xfrm>
            <a:off x="1803621" y="3049794"/>
            <a:ext cx="8496236" cy="144655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spc="600" dirty="0">
                <a:solidFill>
                  <a:schemeClr val="accent1"/>
                </a:solidFill>
                <a:latin typeface="Montserrat Black" panose="00000A00000000000000" pitchFamily="50" charset="0"/>
              </a:rPr>
              <a:t>RHYTHMIC MOVEMENT</a:t>
            </a:r>
            <a:br>
              <a:rPr lang="en-US" sz="4400" spc="600" dirty="0">
                <a:solidFill>
                  <a:schemeClr val="accent1"/>
                </a:solidFill>
                <a:latin typeface="Montserrat Black" panose="00000A00000000000000" pitchFamily="50" charset="0"/>
              </a:rPr>
            </a:br>
            <a:r>
              <a:rPr lang="en-US" sz="4400" spc="600" dirty="0">
                <a:solidFill>
                  <a:schemeClr val="accent1"/>
                </a:solidFill>
                <a:latin typeface="Montserrat Black" panose="00000A00000000000000" pitchFamily="50" charset="0"/>
              </a:rPr>
              <a:t>DISORDER</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127D1B82-FC2A-4A18-8F02-DEB596BB3894}"/>
              </a:ext>
            </a:extLst>
          </p:cNvPr>
          <p:cNvSpPr>
            <a:spLocks noGrp="1"/>
          </p:cNvSpPr>
          <p:nvPr>
            <p:ph type="sldNum" sz="quarter" idx="12"/>
          </p:nvPr>
        </p:nvSpPr>
        <p:spPr/>
        <p:txBody>
          <a:bodyPr/>
          <a:lstStyle/>
          <a:p>
            <a:fld id="{893DE34F-861C-4A6A-B142-FB2440115817}" type="slidenum">
              <a:rPr lang="en-US" smtClean="0"/>
              <a:t>28</a:t>
            </a:fld>
            <a:endParaRPr lang="en-US" dirty="0"/>
          </a:p>
        </p:txBody>
      </p:sp>
    </p:spTree>
    <p:extLst>
      <p:ext uri="{BB962C8B-B14F-4D97-AF65-F5344CB8AC3E}">
        <p14:creationId xmlns:p14="http://schemas.microsoft.com/office/powerpoint/2010/main" val="64754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29</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1831306" y="2708185"/>
            <a:ext cx="6096000" cy="1446550"/>
          </a:xfrm>
          <a:prstGeom prst="rect">
            <a:avLst/>
          </a:prstGeom>
          <a:noFill/>
        </p:spPr>
        <p:txBody>
          <a:bodyPr wrap="square" rtlCol="0">
            <a:spAutoFit/>
          </a:bodyPr>
          <a:lstStyle/>
          <a:p>
            <a:pPr algn="ctr"/>
            <a:r>
              <a:rPr lang="en-US" sz="4400" dirty="0">
                <a:solidFill>
                  <a:schemeClr val="accent1"/>
                </a:solidFill>
              </a:rPr>
              <a:t>Rhythmic Movement Disorder</a:t>
            </a:r>
          </a:p>
        </p:txBody>
      </p:sp>
      <p:sp>
        <p:nvSpPr>
          <p:cNvPr id="9" name="Rectangle 8">
            <a:extLst>
              <a:ext uri="{FF2B5EF4-FFF2-40B4-BE49-F238E27FC236}">
                <a16:creationId xmlns:a16="http://schemas.microsoft.com/office/drawing/2014/main" id="{3DBA79B7-974F-4FA9-8459-D4B61F58642B}"/>
              </a:ext>
            </a:extLst>
          </p:cNvPr>
          <p:cNvSpPr/>
          <p:nvPr/>
        </p:nvSpPr>
        <p:spPr>
          <a:xfrm>
            <a:off x="3492570" y="2438400"/>
            <a:ext cx="7975529" cy="3466526"/>
          </a:xfrm>
          <a:prstGeom prst="rect">
            <a:avLst/>
          </a:prstGeom>
        </p:spPr>
        <p:txBody>
          <a:bodyPr wrap="square">
            <a:spAutoFit/>
          </a:bodyPr>
          <a:lstStyle/>
          <a:p>
            <a:pPr>
              <a:lnSpc>
                <a:spcPct val="200000"/>
              </a:lnSpc>
              <a:spcBef>
                <a:spcPts val="1000"/>
              </a:spcBef>
            </a:pPr>
            <a:r>
              <a:rPr lang="en-US" sz="1400" dirty="0">
                <a:solidFill>
                  <a:prstClr val="black"/>
                </a:solidFill>
              </a:rPr>
              <a:t>Rhythmic movement disorders, including body rocking, head rolling, and head banging, are parasomnias that occur largely during sleep-wake transition and are characterized by repetitive, stereotypic movements involving large muscle groups. They are much more common in the first year of life and generally disappear by age 4 years, but in rare cases they persist into adulthood.  Although occasionally associated with developmental delay, most occur in normal children and do not result in physical injury to the child. Treatment is generally parental reassurance and, if appropriate, judicious padding of the sleeping surface.</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692389" cy="707886"/>
          </a:xfrm>
          <a:prstGeom prst="rect">
            <a:avLst/>
          </a:prstGeom>
          <a:noFill/>
        </p:spPr>
        <p:txBody>
          <a:bodyPr wrap="square" rtlCol="0">
            <a:spAutoFit/>
          </a:bodyPr>
          <a:lstStyle/>
          <a:p>
            <a:r>
              <a:rPr lang="en-US" sz="4000" dirty="0">
                <a:solidFill>
                  <a:schemeClr val="bg1">
                    <a:lumMod val="75000"/>
                  </a:schemeClr>
                </a:solidFill>
              </a:rPr>
              <a:t>usually outgrow it</a:t>
            </a:r>
          </a:p>
        </p:txBody>
      </p:sp>
    </p:spTree>
    <p:extLst>
      <p:ext uri="{BB962C8B-B14F-4D97-AF65-F5344CB8AC3E}">
        <p14:creationId xmlns:p14="http://schemas.microsoft.com/office/powerpoint/2010/main" val="1793295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DFEE4D6-4C45-5844-9BE2-8335C74FB78D}"/>
              </a:ext>
            </a:extLst>
          </p:cNvPr>
          <p:cNvSpPr txBox="1"/>
          <p:nvPr/>
        </p:nvSpPr>
        <p:spPr>
          <a:xfrm>
            <a:off x="4064000" y="1869355"/>
            <a:ext cx="2544286" cy="430887"/>
          </a:xfrm>
          <a:prstGeom prst="rect">
            <a:avLst/>
          </a:prstGeom>
          <a:noFill/>
        </p:spPr>
        <p:txBody>
          <a:bodyPr wrap="none">
            <a:spAutoFit/>
          </a:bodyPr>
          <a:lstStyle/>
          <a:p>
            <a:pPr algn="ctr">
              <a:defRPr/>
            </a:pPr>
            <a:r>
              <a:rPr lang="en-US" sz="2200" dirty="0">
                <a:solidFill>
                  <a:schemeClr val="accent1"/>
                </a:solidFill>
                <a:latin typeface="Quickpen" pitchFamily="50" charset="0"/>
              </a:rPr>
              <a:t>Table of contents</a:t>
            </a:r>
            <a:endParaRPr lang="tr-TR" sz="2200" dirty="0">
              <a:solidFill>
                <a:schemeClr val="accent1"/>
              </a:solidFill>
              <a:latin typeface="Quickpen" pitchFamily="50" charset="0"/>
            </a:endParaRPr>
          </a:p>
        </p:txBody>
      </p:sp>
      <p:graphicFrame>
        <p:nvGraphicFramePr>
          <p:cNvPr id="2" name="Table 1">
            <a:extLst>
              <a:ext uri="{FF2B5EF4-FFF2-40B4-BE49-F238E27FC236}">
                <a16:creationId xmlns:a16="http://schemas.microsoft.com/office/drawing/2014/main" id="{181F2424-782F-475F-81E9-9769224CBFBB}"/>
              </a:ext>
            </a:extLst>
          </p:cNvPr>
          <p:cNvGraphicFramePr>
            <a:graphicFrameLocks noGrp="1"/>
          </p:cNvGraphicFramePr>
          <p:nvPr>
            <p:extLst>
              <p:ext uri="{D42A27DB-BD31-4B8C-83A1-F6EECF244321}">
                <p14:modId xmlns:p14="http://schemas.microsoft.com/office/powerpoint/2010/main" val="1696582132"/>
              </p:ext>
            </p:extLst>
          </p:nvPr>
        </p:nvGraphicFramePr>
        <p:xfrm>
          <a:off x="4064000" y="2657467"/>
          <a:ext cx="4892275" cy="3337560"/>
        </p:xfrm>
        <a:graphic>
          <a:graphicData uri="http://schemas.openxmlformats.org/drawingml/2006/table">
            <a:tbl>
              <a:tblPr firstRow="1" bandRow="1">
                <a:tableStyleId>{2D5ABB26-0587-4C30-8999-92F81FD0307C}</a:tableStyleId>
              </a:tblPr>
              <a:tblGrid>
                <a:gridCol w="668638">
                  <a:extLst>
                    <a:ext uri="{9D8B030D-6E8A-4147-A177-3AD203B41FA5}">
                      <a16:colId xmlns:a16="http://schemas.microsoft.com/office/drawing/2014/main" val="508192869"/>
                    </a:ext>
                  </a:extLst>
                </a:gridCol>
                <a:gridCol w="4223637">
                  <a:extLst>
                    <a:ext uri="{9D8B030D-6E8A-4147-A177-3AD203B41FA5}">
                      <a16:colId xmlns:a16="http://schemas.microsoft.com/office/drawing/2014/main" val="1738044332"/>
                    </a:ext>
                  </a:extLst>
                </a:gridCol>
              </a:tblGrid>
              <a:tr h="370840">
                <a:tc>
                  <a:txBody>
                    <a:bodyPr/>
                    <a:lstStyle/>
                    <a:p>
                      <a:r>
                        <a:rPr lang="en-US" dirty="0">
                          <a:solidFill>
                            <a:schemeClr val="tx2">
                              <a:lumMod val="40000"/>
                              <a:lumOff val="60000"/>
                            </a:schemeClr>
                          </a:solidFill>
                          <a:latin typeface="Montserrat" panose="02000505000000020004" pitchFamily="2" charset="0"/>
                        </a:rPr>
                        <a:t>4</a:t>
                      </a:r>
                    </a:p>
                  </a:txBody>
                  <a:tcPr/>
                </a:tc>
                <a:tc>
                  <a:txBody>
                    <a:bodyPr/>
                    <a:lstStyle/>
                    <a:p>
                      <a:r>
                        <a:rPr lang="en-US" sz="1400" dirty="0">
                          <a:solidFill>
                            <a:schemeClr val="tx1"/>
                          </a:solidFill>
                        </a:rPr>
                        <a:t>What qualifies as a movement disorder</a:t>
                      </a:r>
                    </a:p>
                  </a:txBody>
                  <a:tcPr anchor="ctr"/>
                </a:tc>
                <a:extLst>
                  <a:ext uri="{0D108BD9-81ED-4DB2-BD59-A6C34878D82A}">
                    <a16:rowId xmlns:a16="http://schemas.microsoft.com/office/drawing/2014/main" val="2109158794"/>
                  </a:ext>
                </a:extLst>
              </a:tr>
              <a:tr h="370840">
                <a:tc>
                  <a:txBody>
                    <a:bodyPr/>
                    <a:lstStyle/>
                    <a:p>
                      <a:r>
                        <a:rPr lang="en-US" dirty="0">
                          <a:solidFill>
                            <a:schemeClr val="tx2">
                              <a:lumMod val="40000"/>
                              <a:lumOff val="60000"/>
                            </a:schemeClr>
                          </a:solidFill>
                          <a:latin typeface="Montserrat" panose="02000505000000020004" pitchFamily="2" charset="0"/>
                        </a:rPr>
                        <a:t>6</a:t>
                      </a:r>
                    </a:p>
                  </a:txBody>
                  <a:tcPr/>
                </a:tc>
                <a:tc>
                  <a:txBody>
                    <a:bodyPr/>
                    <a:lstStyle/>
                    <a:p>
                      <a:r>
                        <a:rPr lang="en-US" sz="1400" dirty="0"/>
                        <a:t>Types of movement disorders</a:t>
                      </a:r>
                    </a:p>
                  </a:txBody>
                  <a:tcPr anchor="ctr"/>
                </a:tc>
                <a:extLst>
                  <a:ext uri="{0D108BD9-81ED-4DB2-BD59-A6C34878D82A}">
                    <a16:rowId xmlns:a16="http://schemas.microsoft.com/office/drawing/2014/main" val="1845386627"/>
                  </a:ext>
                </a:extLst>
              </a:tr>
              <a:tr h="370840">
                <a:tc>
                  <a:txBody>
                    <a:bodyPr/>
                    <a:lstStyle/>
                    <a:p>
                      <a:r>
                        <a:rPr lang="en-US" dirty="0">
                          <a:solidFill>
                            <a:schemeClr val="tx2">
                              <a:lumMod val="40000"/>
                              <a:lumOff val="60000"/>
                            </a:schemeClr>
                          </a:solidFill>
                          <a:latin typeface="Montserrat" panose="02000505000000020004" pitchFamily="2" charset="0"/>
                        </a:rPr>
                        <a:t>8</a:t>
                      </a:r>
                    </a:p>
                  </a:txBody>
                  <a:tcPr/>
                </a:tc>
                <a:tc>
                  <a:txBody>
                    <a:bodyPr/>
                    <a:lstStyle/>
                    <a:p>
                      <a:r>
                        <a:rPr lang="en-US" sz="1400" dirty="0"/>
                        <a:t>Restless Leg Syndrome/PLMS</a:t>
                      </a:r>
                    </a:p>
                  </a:txBody>
                  <a:tcPr anchor="ctr"/>
                </a:tc>
                <a:extLst>
                  <a:ext uri="{0D108BD9-81ED-4DB2-BD59-A6C34878D82A}">
                    <a16:rowId xmlns:a16="http://schemas.microsoft.com/office/drawing/2014/main" val="496688315"/>
                  </a:ext>
                </a:extLst>
              </a:tr>
              <a:tr h="370840">
                <a:tc>
                  <a:txBody>
                    <a:bodyPr/>
                    <a:lstStyle/>
                    <a:p>
                      <a:r>
                        <a:rPr lang="en-US" dirty="0">
                          <a:solidFill>
                            <a:schemeClr val="tx2">
                              <a:lumMod val="40000"/>
                              <a:lumOff val="60000"/>
                            </a:schemeClr>
                          </a:solidFill>
                          <a:latin typeface="Montserrat" panose="02000505000000020004" pitchFamily="2" charset="0"/>
                        </a:rPr>
                        <a:t>10</a:t>
                      </a:r>
                    </a:p>
                  </a:txBody>
                  <a:tcPr/>
                </a:tc>
                <a:tc>
                  <a:txBody>
                    <a:bodyPr/>
                    <a:lstStyle/>
                    <a:p>
                      <a:r>
                        <a:rPr lang="en-US" sz="1400" dirty="0"/>
                        <a:t>Symptoms</a:t>
                      </a:r>
                    </a:p>
                  </a:txBody>
                  <a:tcPr anchor="ctr"/>
                </a:tc>
                <a:extLst>
                  <a:ext uri="{0D108BD9-81ED-4DB2-BD59-A6C34878D82A}">
                    <a16:rowId xmlns:a16="http://schemas.microsoft.com/office/drawing/2014/main" val="3065012163"/>
                  </a:ext>
                </a:extLst>
              </a:tr>
              <a:tr h="370840">
                <a:tc>
                  <a:txBody>
                    <a:bodyPr/>
                    <a:lstStyle/>
                    <a:p>
                      <a:r>
                        <a:rPr lang="en-US" dirty="0">
                          <a:solidFill>
                            <a:schemeClr val="tx2">
                              <a:lumMod val="40000"/>
                              <a:lumOff val="60000"/>
                            </a:schemeClr>
                          </a:solidFill>
                          <a:latin typeface="Montserrat" panose="02000505000000020004" pitchFamily="2" charset="0"/>
                        </a:rPr>
                        <a:t>12</a:t>
                      </a:r>
                    </a:p>
                  </a:txBody>
                  <a:tcPr/>
                </a:tc>
                <a:tc>
                  <a:txBody>
                    <a:bodyPr/>
                    <a:lstStyle/>
                    <a:p>
                      <a:r>
                        <a:rPr lang="en-US" sz="1400" dirty="0"/>
                        <a:t>Treatment</a:t>
                      </a:r>
                    </a:p>
                  </a:txBody>
                  <a:tcPr anchor="ctr"/>
                </a:tc>
                <a:extLst>
                  <a:ext uri="{0D108BD9-81ED-4DB2-BD59-A6C34878D82A}">
                    <a16:rowId xmlns:a16="http://schemas.microsoft.com/office/drawing/2014/main" val="2590519340"/>
                  </a:ext>
                </a:extLst>
              </a:tr>
              <a:tr h="370840">
                <a:tc>
                  <a:txBody>
                    <a:bodyPr/>
                    <a:lstStyle/>
                    <a:p>
                      <a:r>
                        <a:rPr lang="en-US" dirty="0">
                          <a:solidFill>
                            <a:schemeClr val="tx2">
                              <a:lumMod val="40000"/>
                              <a:lumOff val="60000"/>
                            </a:schemeClr>
                          </a:solidFill>
                          <a:latin typeface="Montserrat" panose="02000505000000020004" pitchFamily="2" charset="0"/>
                        </a:rPr>
                        <a:t>14</a:t>
                      </a:r>
                    </a:p>
                  </a:txBody>
                  <a:tcPr/>
                </a:tc>
                <a:tc>
                  <a:txBody>
                    <a:bodyPr/>
                    <a:lstStyle/>
                    <a:p>
                      <a:r>
                        <a:rPr lang="en-US" sz="1400" dirty="0"/>
                        <a:t>Wives Tales</a:t>
                      </a:r>
                    </a:p>
                  </a:txBody>
                  <a:tcPr anchor="ctr"/>
                </a:tc>
                <a:extLst>
                  <a:ext uri="{0D108BD9-81ED-4DB2-BD59-A6C34878D82A}">
                    <a16:rowId xmlns:a16="http://schemas.microsoft.com/office/drawing/2014/main" val="3237095978"/>
                  </a:ext>
                </a:extLst>
              </a:tr>
              <a:tr h="370840">
                <a:tc>
                  <a:txBody>
                    <a:bodyPr/>
                    <a:lstStyle/>
                    <a:p>
                      <a:r>
                        <a:rPr lang="en-US" dirty="0">
                          <a:solidFill>
                            <a:schemeClr val="tx2">
                              <a:lumMod val="40000"/>
                              <a:lumOff val="60000"/>
                            </a:schemeClr>
                          </a:solidFill>
                          <a:latin typeface="Montserrat" panose="02000505000000020004" pitchFamily="2" charset="0"/>
                        </a:rPr>
                        <a:t>16</a:t>
                      </a:r>
                    </a:p>
                  </a:txBody>
                  <a:tcPr/>
                </a:tc>
                <a:tc>
                  <a:txBody>
                    <a:bodyPr/>
                    <a:lstStyle/>
                    <a:p>
                      <a:r>
                        <a:rPr lang="en-US" sz="1400" dirty="0"/>
                        <a:t>Other leg movements</a:t>
                      </a:r>
                    </a:p>
                  </a:txBody>
                  <a:tcPr anchor="ctr"/>
                </a:tc>
                <a:extLst>
                  <a:ext uri="{0D108BD9-81ED-4DB2-BD59-A6C34878D82A}">
                    <a16:rowId xmlns:a16="http://schemas.microsoft.com/office/drawing/2014/main" val="10006"/>
                  </a:ext>
                </a:extLst>
              </a:tr>
              <a:tr h="370840">
                <a:tc>
                  <a:txBody>
                    <a:bodyPr/>
                    <a:lstStyle/>
                    <a:p>
                      <a:r>
                        <a:rPr lang="en-US" dirty="0">
                          <a:solidFill>
                            <a:schemeClr val="tx2">
                              <a:lumMod val="40000"/>
                              <a:lumOff val="60000"/>
                            </a:schemeClr>
                          </a:solidFill>
                          <a:latin typeface="Montserrat" panose="02000505000000020004" pitchFamily="2" charset="0"/>
                        </a:rPr>
                        <a:t>18</a:t>
                      </a:r>
                    </a:p>
                  </a:txBody>
                  <a:tcPr/>
                </a:tc>
                <a:tc>
                  <a:txBody>
                    <a:bodyPr/>
                    <a:lstStyle/>
                    <a:p>
                      <a:r>
                        <a:rPr lang="en-US" sz="1400" dirty="0"/>
                        <a:t>Rhythmic Movement Disorder</a:t>
                      </a:r>
                    </a:p>
                  </a:txBody>
                  <a:tcPr anchor="ctr"/>
                </a:tc>
                <a:extLst>
                  <a:ext uri="{0D108BD9-81ED-4DB2-BD59-A6C34878D82A}">
                    <a16:rowId xmlns:a16="http://schemas.microsoft.com/office/drawing/2014/main" val="10007"/>
                  </a:ext>
                </a:extLst>
              </a:tr>
              <a:tr h="370840">
                <a:tc>
                  <a:txBody>
                    <a:bodyPr/>
                    <a:lstStyle/>
                    <a:p>
                      <a:r>
                        <a:rPr lang="en-US" dirty="0">
                          <a:solidFill>
                            <a:schemeClr val="tx2">
                              <a:lumMod val="40000"/>
                              <a:lumOff val="60000"/>
                            </a:schemeClr>
                          </a:solidFill>
                          <a:latin typeface="Montserrat" panose="02000505000000020004" pitchFamily="2" charset="0"/>
                        </a:rPr>
                        <a:t>20</a:t>
                      </a:r>
                    </a:p>
                  </a:txBody>
                  <a:tcPr/>
                </a:tc>
                <a:tc>
                  <a:txBody>
                    <a:bodyPr/>
                    <a:lstStyle/>
                    <a:p>
                      <a:r>
                        <a:rPr lang="en-US" sz="1400" dirty="0"/>
                        <a:t>Bruxism</a:t>
                      </a:r>
                    </a:p>
                  </a:txBody>
                  <a:tcPr anchor="b"/>
                </a:tc>
                <a:extLst>
                  <a:ext uri="{0D108BD9-81ED-4DB2-BD59-A6C34878D82A}">
                    <a16:rowId xmlns:a16="http://schemas.microsoft.com/office/drawing/2014/main" val="3468314863"/>
                  </a:ext>
                </a:extLst>
              </a:tr>
            </a:tbl>
          </a:graphicData>
        </a:graphic>
      </p:graphicFrame>
      <p:sp>
        <p:nvSpPr>
          <p:cNvPr id="3" name="Slide Number Placeholder 2">
            <a:extLst>
              <a:ext uri="{FF2B5EF4-FFF2-40B4-BE49-F238E27FC236}">
                <a16:creationId xmlns:a16="http://schemas.microsoft.com/office/drawing/2014/main" id="{216A94FB-1DE1-4D5D-8974-3BA9CBC8E427}"/>
              </a:ext>
            </a:extLst>
          </p:cNvPr>
          <p:cNvSpPr>
            <a:spLocks noGrp="1"/>
          </p:cNvSpPr>
          <p:nvPr>
            <p:ph type="sldNum" sz="quarter" idx="10"/>
          </p:nvPr>
        </p:nvSpPr>
        <p:spPr/>
        <p:txBody>
          <a:bodyPr/>
          <a:lstStyle/>
          <a:p>
            <a:pPr>
              <a:defRPr/>
            </a:pPr>
            <a:fld id="{F17FC83E-6CEF-44CC-A30F-C5EA66A34CCE}"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30</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2282362" y="2625618"/>
            <a:ext cx="6927273" cy="1446550"/>
          </a:xfrm>
          <a:prstGeom prst="rect">
            <a:avLst/>
          </a:prstGeom>
          <a:noFill/>
        </p:spPr>
        <p:txBody>
          <a:bodyPr wrap="square" rtlCol="0">
            <a:spAutoFit/>
          </a:bodyPr>
          <a:lstStyle/>
          <a:p>
            <a:pPr algn="ctr"/>
            <a:r>
              <a:rPr lang="en-US" sz="4400" dirty="0">
                <a:solidFill>
                  <a:schemeClr val="accent1"/>
                </a:solidFill>
              </a:rPr>
              <a:t>Rhythmic Movement Disorder</a:t>
            </a:r>
          </a:p>
        </p:txBody>
      </p:sp>
      <p:sp>
        <p:nvSpPr>
          <p:cNvPr id="9" name="Rectangle 8">
            <a:extLst>
              <a:ext uri="{FF2B5EF4-FFF2-40B4-BE49-F238E27FC236}">
                <a16:creationId xmlns:a16="http://schemas.microsoft.com/office/drawing/2014/main" id="{3DBA79B7-974F-4FA9-8459-D4B61F58642B}"/>
              </a:ext>
            </a:extLst>
          </p:cNvPr>
          <p:cNvSpPr/>
          <p:nvPr/>
        </p:nvSpPr>
        <p:spPr>
          <a:xfrm>
            <a:off x="3492570" y="2438400"/>
            <a:ext cx="7975529" cy="2571153"/>
          </a:xfrm>
          <a:prstGeom prst="rect">
            <a:avLst/>
          </a:prstGeom>
        </p:spPr>
        <p:txBody>
          <a:bodyPr wrap="square">
            <a:spAutoFit/>
          </a:bodyPr>
          <a:lstStyle/>
          <a:p>
            <a:pPr marL="228600" indent="-228600">
              <a:lnSpc>
                <a:spcPct val="200000"/>
              </a:lnSpc>
              <a:spcBef>
                <a:spcPts val="1000"/>
              </a:spcBef>
              <a:buFont typeface="Arial" panose="020B0604020202020204" pitchFamily="34" charset="0"/>
              <a:buChar char="•"/>
            </a:pPr>
            <a:r>
              <a:rPr lang="en-US" sz="1400" dirty="0">
                <a:solidFill>
                  <a:prstClr val="black"/>
                </a:solidFill>
              </a:rPr>
              <a:t>Usually seen in toddlers to early adolescence</a:t>
            </a:r>
          </a:p>
          <a:p>
            <a:pPr marL="228600" indent="-228600">
              <a:lnSpc>
                <a:spcPct val="200000"/>
              </a:lnSpc>
              <a:spcBef>
                <a:spcPts val="1000"/>
              </a:spcBef>
              <a:buFont typeface="Arial" panose="020B0604020202020204" pitchFamily="34" charset="0"/>
              <a:buChar char="•"/>
            </a:pPr>
            <a:r>
              <a:rPr lang="en-US" sz="1400" dirty="0">
                <a:solidFill>
                  <a:prstClr val="black"/>
                </a:solidFill>
              </a:rPr>
              <a:t>It is a rhythmic movement that occur when the person starts to fall asleep and is a large movements such as rocking, head or leg banging, or head rolling</a:t>
            </a:r>
          </a:p>
          <a:p>
            <a:pPr marL="228600" indent="-228600">
              <a:lnSpc>
                <a:spcPct val="200000"/>
              </a:lnSpc>
              <a:spcBef>
                <a:spcPts val="1000"/>
              </a:spcBef>
              <a:buFont typeface="Arial" panose="020B0604020202020204" pitchFamily="34" charset="0"/>
              <a:buChar char="•"/>
            </a:pPr>
            <a:r>
              <a:rPr lang="en-US" sz="1400" dirty="0">
                <a:solidFill>
                  <a:prstClr val="black"/>
                </a:solidFill>
              </a:rPr>
              <a:t>Children usually outgrow it</a:t>
            </a:r>
          </a:p>
          <a:p>
            <a:pPr marL="685800" lvl="1" indent="-228600">
              <a:lnSpc>
                <a:spcPct val="200000"/>
              </a:lnSpc>
              <a:spcBef>
                <a:spcPts val="1000"/>
              </a:spcBef>
              <a:buFont typeface="Arial" panose="020B0604020202020204" pitchFamily="34" charset="0"/>
              <a:buChar char="•"/>
            </a:pPr>
            <a:r>
              <a:rPr lang="en-US" sz="1400" dirty="0">
                <a:solidFill>
                  <a:prstClr val="black"/>
                </a:solidFill>
              </a:rPr>
              <a:t>They usually are unaware they are doing it and will not remember doing it when waking.</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692389" cy="707886"/>
          </a:xfrm>
          <a:prstGeom prst="rect">
            <a:avLst/>
          </a:prstGeom>
          <a:noFill/>
        </p:spPr>
        <p:txBody>
          <a:bodyPr wrap="square" rtlCol="0">
            <a:spAutoFit/>
          </a:bodyPr>
          <a:lstStyle/>
          <a:p>
            <a:r>
              <a:rPr lang="en-US" sz="4000" dirty="0">
                <a:solidFill>
                  <a:schemeClr val="bg1">
                    <a:lumMod val="75000"/>
                  </a:schemeClr>
                </a:solidFill>
              </a:rPr>
              <a:t>usually outgrow it</a:t>
            </a:r>
          </a:p>
        </p:txBody>
      </p:sp>
    </p:spTree>
    <p:extLst>
      <p:ext uri="{BB962C8B-B14F-4D97-AF65-F5344CB8AC3E}">
        <p14:creationId xmlns:p14="http://schemas.microsoft.com/office/powerpoint/2010/main" val="93174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45137" y="419804"/>
            <a:ext cx="3169458"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SEVEN F</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17CBD76-9215-B24F-BB5C-8D52D042A2A1}"/>
              </a:ext>
            </a:extLst>
          </p:cNvPr>
          <p:cNvSpPr txBox="1"/>
          <p:nvPr/>
        </p:nvSpPr>
        <p:spPr>
          <a:xfrm>
            <a:off x="3716181" y="4059744"/>
            <a:ext cx="4671093"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solidFill>
                  <a:schemeClr val="tx2">
                    <a:lumMod val="60000"/>
                    <a:lumOff val="40000"/>
                  </a:schemeClr>
                </a:solidFill>
                <a:latin typeface="Quickpen" pitchFamily="2" charset="0"/>
              </a:rPr>
              <a:t>part nine</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63366DA1-971E-E34C-8B91-6D5682DC0D74}"/>
              </a:ext>
            </a:extLst>
          </p:cNvPr>
          <p:cNvSpPr txBox="1"/>
          <p:nvPr/>
        </p:nvSpPr>
        <p:spPr>
          <a:xfrm>
            <a:off x="4273043" y="3049794"/>
            <a:ext cx="3557385"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BRUXISM</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AC7BDC33-0540-4B93-9DF9-CDFDBEFD8E3C}"/>
              </a:ext>
            </a:extLst>
          </p:cNvPr>
          <p:cNvSpPr>
            <a:spLocks noGrp="1"/>
          </p:cNvSpPr>
          <p:nvPr>
            <p:ph type="sldNum" sz="quarter" idx="12"/>
          </p:nvPr>
        </p:nvSpPr>
        <p:spPr/>
        <p:txBody>
          <a:bodyPr/>
          <a:lstStyle/>
          <a:p>
            <a:fld id="{893DE34F-861C-4A6A-B142-FB2440115817}" type="slidenum">
              <a:rPr lang="en-US" smtClean="0"/>
              <a:t>31</a:t>
            </a:fld>
            <a:endParaRPr lang="en-US" dirty="0"/>
          </a:p>
        </p:txBody>
      </p:sp>
    </p:spTree>
    <p:extLst>
      <p:ext uri="{BB962C8B-B14F-4D97-AF65-F5344CB8AC3E}">
        <p14:creationId xmlns:p14="http://schemas.microsoft.com/office/powerpoint/2010/main" val="106000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32</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1725952" y="2795145"/>
            <a:ext cx="5885296" cy="1446550"/>
          </a:xfrm>
          <a:prstGeom prst="rect">
            <a:avLst/>
          </a:prstGeom>
          <a:noFill/>
        </p:spPr>
        <p:txBody>
          <a:bodyPr wrap="square" rtlCol="0">
            <a:spAutoFit/>
          </a:bodyPr>
          <a:lstStyle/>
          <a:p>
            <a:pPr algn="ctr"/>
            <a:r>
              <a:rPr lang="en-US" sz="4400" dirty="0">
                <a:solidFill>
                  <a:schemeClr val="accent1"/>
                </a:solidFill>
              </a:rPr>
              <a:t>What Qualifies As A Movement Disorder</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3339569"/>
          </a:xfrm>
          <a:prstGeom prst="rect">
            <a:avLst/>
          </a:prstGeom>
        </p:spPr>
        <p:txBody>
          <a:bodyPr wrap="square">
            <a:spAutoFit/>
          </a:bodyPr>
          <a:lstStyle/>
          <a:p>
            <a:pPr>
              <a:lnSpc>
                <a:spcPct val="150000"/>
              </a:lnSpc>
              <a:spcBef>
                <a:spcPts val="1000"/>
              </a:spcBef>
            </a:pPr>
            <a:r>
              <a:rPr lang="en-US" sz="1400" dirty="0">
                <a:solidFill>
                  <a:prstClr val="black"/>
                </a:solidFill>
              </a:rPr>
              <a:t>Sleep Bruxism</a:t>
            </a:r>
          </a:p>
          <a:p>
            <a:pPr>
              <a:lnSpc>
                <a:spcPct val="150000"/>
              </a:lnSpc>
              <a:spcBef>
                <a:spcPts val="1000"/>
              </a:spcBef>
            </a:pPr>
            <a:r>
              <a:rPr lang="en-US" sz="1400" dirty="0">
                <a:solidFill>
                  <a:prstClr val="black"/>
                </a:solidFill>
              </a:rPr>
              <a:t>If you’ve ever woken up with a sore jaw, you may have experienced sleep bruxism, a condition which involves clenching or grinding your teeth during sleep. </a:t>
            </a:r>
          </a:p>
          <a:p>
            <a:pPr>
              <a:lnSpc>
                <a:spcPct val="150000"/>
              </a:lnSpc>
              <a:spcBef>
                <a:spcPts val="1000"/>
              </a:spcBef>
            </a:pPr>
            <a:r>
              <a:rPr lang="en-US" sz="1400" dirty="0">
                <a:solidFill>
                  <a:prstClr val="black"/>
                </a:solidFill>
              </a:rPr>
              <a:t>An estimated eight percent of adults have sleep bruxism. If it happens occasionally, it may not be harmful but regular sleep bruxism can lead to dental damage, facial pain, and sleep disturbances. The cause isn’t full understood, but some research suggests it is linked with anxiety, the use of certain medications, and sleep apnea. </a:t>
            </a:r>
          </a:p>
          <a:p>
            <a:pPr>
              <a:lnSpc>
                <a:spcPct val="150000"/>
              </a:lnSpc>
              <a:spcBef>
                <a:spcPts val="1000"/>
              </a:spcBef>
            </a:pPr>
            <a:r>
              <a:rPr lang="en-US" sz="1400" dirty="0">
                <a:solidFill>
                  <a:prstClr val="black"/>
                </a:solidFill>
              </a:rPr>
              <a:t>Reducing stress can help. For severe or ongoing bruxism, your dentist may recommend that you wear an oral appliance such as a bite guard while you sleep.</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6838950" cy="707886"/>
          </a:xfrm>
          <a:prstGeom prst="rect">
            <a:avLst/>
          </a:prstGeom>
          <a:noFill/>
        </p:spPr>
        <p:txBody>
          <a:bodyPr wrap="square" rtlCol="0">
            <a:spAutoFit/>
          </a:bodyPr>
          <a:lstStyle/>
          <a:p>
            <a:r>
              <a:rPr lang="en-US" sz="4000" dirty="0">
                <a:solidFill>
                  <a:schemeClr val="bg1">
                    <a:lumMod val="75000"/>
                  </a:schemeClr>
                </a:solidFill>
              </a:rPr>
              <a:t>cause sleep disruptions</a:t>
            </a:r>
          </a:p>
        </p:txBody>
      </p:sp>
    </p:spTree>
    <p:extLst>
      <p:ext uri="{BB962C8B-B14F-4D97-AF65-F5344CB8AC3E}">
        <p14:creationId xmlns:p14="http://schemas.microsoft.com/office/powerpoint/2010/main" val="1395278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33</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71861" y="2934812"/>
            <a:ext cx="3712308" cy="769441"/>
          </a:xfrm>
          <a:prstGeom prst="rect">
            <a:avLst/>
          </a:prstGeom>
          <a:noFill/>
        </p:spPr>
        <p:txBody>
          <a:bodyPr wrap="square" rtlCol="0">
            <a:spAutoFit/>
          </a:bodyPr>
          <a:lstStyle/>
          <a:p>
            <a:pPr algn="ctr"/>
            <a:r>
              <a:rPr lang="en-US" sz="4400" dirty="0">
                <a:solidFill>
                  <a:schemeClr val="accent1"/>
                </a:solidFill>
              </a:rPr>
              <a:t>Bruxism</a:t>
            </a:r>
          </a:p>
        </p:txBody>
      </p:sp>
      <p:sp>
        <p:nvSpPr>
          <p:cNvPr id="9" name="Rectangle 8">
            <a:extLst>
              <a:ext uri="{FF2B5EF4-FFF2-40B4-BE49-F238E27FC236}">
                <a16:creationId xmlns:a16="http://schemas.microsoft.com/office/drawing/2014/main" id="{3DBA79B7-974F-4FA9-8459-D4B61F58642B}"/>
              </a:ext>
            </a:extLst>
          </p:cNvPr>
          <p:cNvSpPr/>
          <p:nvPr/>
        </p:nvSpPr>
        <p:spPr>
          <a:xfrm>
            <a:off x="3492570" y="2438400"/>
            <a:ext cx="7975529" cy="2127698"/>
          </a:xfrm>
          <a:prstGeom prst="rect">
            <a:avLst/>
          </a:prstGeom>
        </p:spPr>
        <p:txBody>
          <a:bodyPr wrap="square">
            <a:spAutoFit/>
          </a:bodyPr>
          <a:lstStyle/>
          <a:p>
            <a:pPr>
              <a:lnSpc>
                <a:spcPct val="200000"/>
              </a:lnSpc>
              <a:spcBef>
                <a:spcPts val="1000"/>
              </a:spcBef>
            </a:pPr>
            <a:r>
              <a:rPr lang="en-US" sz="1400" dirty="0">
                <a:solidFill>
                  <a:prstClr val="black"/>
                </a:solidFill>
              </a:rPr>
              <a:t>Bruxism is the grinding or clenching of teeth during sleep.</a:t>
            </a:r>
          </a:p>
          <a:p>
            <a:pPr marL="228600" indent="-228600">
              <a:lnSpc>
                <a:spcPct val="200000"/>
              </a:lnSpc>
              <a:spcBef>
                <a:spcPts val="1000"/>
              </a:spcBef>
              <a:buFont typeface="Arial" panose="020B0604020202020204" pitchFamily="34" charset="0"/>
              <a:buChar char="•"/>
            </a:pPr>
            <a:r>
              <a:rPr lang="en-US" sz="1400" dirty="0">
                <a:solidFill>
                  <a:prstClr val="black"/>
                </a:solidFill>
              </a:rPr>
              <a:t>Can be bad enough to cause arousals from sleep or can wake bed partner</a:t>
            </a:r>
          </a:p>
          <a:p>
            <a:pPr marL="228600" indent="-228600">
              <a:lnSpc>
                <a:spcPct val="200000"/>
              </a:lnSpc>
              <a:spcBef>
                <a:spcPts val="1000"/>
              </a:spcBef>
              <a:buFont typeface="Arial" panose="020B0604020202020204" pitchFamily="34" charset="0"/>
              <a:buChar char="•"/>
            </a:pPr>
            <a:r>
              <a:rPr lang="en-US" sz="1400" dirty="0">
                <a:solidFill>
                  <a:prstClr val="black"/>
                </a:solidFill>
              </a:rPr>
              <a:t>Causes jaw or teeth pain, headaches, or TMJ pain</a:t>
            </a:r>
          </a:p>
          <a:p>
            <a:pPr>
              <a:lnSpc>
                <a:spcPct val="200000"/>
              </a:lnSpc>
              <a:spcBef>
                <a:spcPts val="1000"/>
              </a:spcBef>
            </a:pPr>
            <a:r>
              <a:rPr lang="en-US" sz="1400" dirty="0">
                <a:solidFill>
                  <a:prstClr val="black"/>
                </a:solidFill>
              </a:rPr>
              <a:t> </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692389" cy="707886"/>
          </a:xfrm>
          <a:prstGeom prst="rect">
            <a:avLst/>
          </a:prstGeom>
          <a:noFill/>
        </p:spPr>
        <p:txBody>
          <a:bodyPr wrap="square" rtlCol="0">
            <a:spAutoFit/>
          </a:bodyPr>
          <a:lstStyle/>
          <a:p>
            <a:r>
              <a:rPr lang="en-US" sz="4000" dirty="0">
                <a:solidFill>
                  <a:schemeClr val="bg1">
                    <a:lumMod val="75000"/>
                  </a:schemeClr>
                </a:solidFill>
              </a:rPr>
              <a:t>grinding or clenching of teeth</a:t>
            </a:r>
          </a:p>
        </p:txBody>
      </p:sp>
      <p:sp>
        <p:nvSpPr>
          <p:cNvPr id="3" name="Rectangle 2">
            <a:extLst>
              <a:ext uri="{FF2B5EF4-FFF2-40B4-BE49-F238E27FC236}">
                <a16:creationId xmlns:a16="http://schemas.microsoft.com/office/drawing/2014/main" id="{7C97A669-418A-46A2-9BA7-2714687236C6}"/>
              </a:ext>
            </a:extLst>
          </p:cNvPr>
          <p:cNvSpPr/>
          <p:nvPr/>
        </p:nvSpPr>
        <p:spPr>
          <a:xfrm>
            <a:off x="4432334" y="4365125"/>
            <a:ext cx="6096000" cy="1568571"/>
          </a:xfrm>
          <a:prstGeom prst="rect">
            <a:avLst/>
          </a:prstGeom>
          <a:solidFill>
            <a:schemeClr val="bg1">
              <a:lumMod val="95000"/>
            </a:schemeClr>
          </a:solidFill>
        </p:spPr>
        <p:txBody>
          <a:bodyPr>
            <a:spAutoFit/>
          </a:bodyPr>
          <a:lstStyle/>
          <a:p>
            <a:pPr lvl="0">
              <a:lnSpc>
                <a:spcPct val="200000"/>
              </a:lnSpc>
              <a:spcBef>
                <a:spcPts val="1000"/>
              </a:spcBef>
            </a:pPr>
            <a:r>
              <a:rPr lang="en-US" sz="1400" dirty="0">
                <a:solidFill>
                  <a:schemeClr val="accent1"/>
                </a:solidFill>
              </a:rPr>
              <a:t>Treatment:</a:t>
            </a:r>
          </a:p>
          <a:p>
            <a:pPr marL="228600" lvl="0" indent="-228600">
              <a:lnSpc>
                <a:spcPct val="200000"/>
              </a:lnSpc>
              <a:spcBef>
                <a:spcPts val="1000"/>
              </a:spcBef>
              <a:buFont typeface="Arial" panose="020B0604020202020204" pitchFamily="34" charset="0"/>
              <a:buChar char="•"/>
            </a:pPr>
            <a:r>
              <a:rPr lang="en-US" sz="1400" dirty="0">
                <a:solidFill>
                  <a:schemeClr val="accent1"/>
                </a:solidFill>
              </a:rPr>
              <a:t>Relaxation techniques</a:t>
            </a:r>
          </a:p>
          <a:p>
            <a:pPr marL="228600" lvl="0" indent="-228600">
              <a:lnSpc>
                <a:spcPct val="200000"/>
              </a:lnSpc>
              <a:spcBef>
                <a:spcPts val="1000"/>
              </a:spcBef>
              <a:buFont typeface="Arial" panose="020B0604020202020204" pitchFamily="34" charset="0"/>
              <a:buChar char="•"/>
            </a:pPr>
            <a:r>
              <a:rPr lang="en-US" sz="1400" dirty="0">
                <a:solidFill>
                  <a:schemeClr val="accent1"/>
                </a:solidFill>
              </a:rPr>
              <a:t>Oral guard</a:t>
            </a:r>
          </a:p>
        </p:txBody>
      </p:sp>
    </p:spTree>
    <p:extLst>
      <p:ext uri="{BB962C8B-B14F-4D97-AF65-F5344CB8AC3E}">
        <p14:creationId xmlns:p14="http://schemas.microsoft.com/office/powerpoint/2010/main" val="2541632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8">
            <a:extLst>
              <a:ext uri="{FF2B5EF4-FFF2-40B4-BE49-F238E27FC236}">
                <a16:creationId xmlns:a16="http://schemas.microsoft.com/office/drawing/2014/main" id="{3A925531-D925-45D0-9751-284E9AEC46F2}"/>
              </a:ext>
            </a:extLst>
          </p:cNvPr>
          <p:cNvSpPr txBox="1">
            <a:spLocks noChangeArrowheads="1"/>
          </p:cNvSpPr>
          <p:nvPr/>
        </p:nvSpPr>
        <p:spPr bwMode="auto">
          <a:xfrm>
            <a:off x="1373816" y="1955007"/>
            <a:ext cx="9442008"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eaLnBrk="0" fontAlgn="base" hangingPunct="0">
              <a:spcBef>
                <a:spcPct val="0"/>
              </a:spcBef>
              <a:spcAft>
                <a:spcPct val="0"/>
              </a:spcAft>
              <a:defRPr sz="3600">
                <a:solidFill>
                  <a:schemeClr val="tx1"/>
                </a:solidFill>
                <a:latin typeface="Calibri" panose="020F0502020204030204" pitchFamily="34" charset="0"/>
              </a:defRPr>
            </a:lvl6pPr>
            <a:lvl7pPr marL="2971800" indent="-228600" defTabSz="1828800" eaLnBrk="0" fontAlgn="base" hangingPunct="0">
              <a:spcBef>
                <a:spcPct val="0"/>
              </a:spcBef>
              <a:spcAft>
                <a:spcPct val="0"/>
              </a:spcAft>
              <a:defRPr sz="3600">
                <a:solidFill>
                  <a:schemeClr val="tx1"/>
                </a:solidFill>
                <a:latin typeface="Calibri" panose="020F0502020204030204" pitchFamily="34" charset="0"/>
              </a:defRPr>
            </a:lvl7pPr>
            <a:lvl8pPr marL="3429000" indent="-228600" defTabSz="1828800" eaLnBrk="0" fontAlgn="base" hangingPunct="0">
              <a:spcBef>
                <a:spcPct val="0"/>
              </a:spcBef>
              <a:spcAft>
                <a:spcPct val="0"/>
              </a:spcAft>
              <a:defRPr sz="3600">
                <a:solidFill>
                  <a:schemeClr val="tx1"/>
                </a:solidFill>
                <a:latin typeface="Calibri" panose="020F0502020204030204" pitchFamily="34" charset="0"/>
              </a:defRPr>
            </a:lvl8pPr>
            <a:lvl9pPr marL="3886200" indent="-228600" defTabSz="1828800" eaLnBrk="0" fontAlgn="base" hangingPunct="0">
              <a:spcBef>
                <a:spcPct val="0"/>
              </a:spcBef>
              <a:spcAft>
                <a:spcPct val="0"/>
              </a:spcAft>
              <a:defRPr sz="3600">
                <a:solidFill>
                  <a:schemeClr val="tx1"/>
                </a:solidFill>
                <a:latin typeface="Calibri" panose="020F0502020204030204" pitchFamily="34" charset="0"/>
              </a:defRPr>
            </a:lvl9pPr>
          </a:lstStyle>
          <a:p>
            <a:pPr algn="ctr" fontAlgn="base">
              <a:spcBef>
                <a:spcPct val="0"/>
              </a:spcBef>
              <a:spcAft>
                <a:spcPct val="0"/>
              </a:spcAft>
            </a:pPr>
            <a:r>
              <a:rPr lang="en-US" altLang="en-US" sz="6900" dirty="0">
                <a:solidFill>
                  <a:schemeClr val="accent1"/>
                </a:solidFill>
                <a:latin typeface="Montserrat" panose="02000505000000020004" pitchFamily="2" charset="0"/>
              </a:rPr>
              <a:t>You Are Ready </a:t>
            </a:r>
          </a:p>
          <a:p>
            <a:pPr algn="ctr" fontAlgn="base">
              <a:spcBef>
                <a:spcPct val="0"/>
              </a:spcBef>
              <a:spcAft>
                <a:spcPct val="0"/>
              </a:spcAft>
            </a:pPr>
            <a:r>
              <a:rPr lang="en-US" altLang="en-US" sz="6900" dirty="0">
                <a:solidFill>
                  <a:schemeClr val="accent1"/>
                </a:solidFill>
                <a:latin typeface="Montserrat" panose="02000505000000020004" pitchFamily="2" charset="0"/>
              </a:rPr>
              <a:t>For The Next Module</a:t>
            </a:r>
            <a:endParaRPr lang="tr-TR" altLang="en-US" sz="6900" dirty="0">
              <a:solidFill>
                <a:schemeClr val="accent1"/>
              </a:solidFill>
              <a:latin typeface="Montserrat" panose="02000505000000020004" pitchFamily="2" charset="0"/>
            </a:endParaRPr>
          </a:p>
        </p:txBody>
      </p:sp>
      <p:sp>
        <p:nvSpPr>
          <p:cNvPr id="2" name="Slide Number Placeholder 1">
            <a:extLst>
              <a:ext uri="{FF2B5EF4-FFF2-40B4-BE49-F238E27FC236}">
                <a16:creationId xmlns:a16="http://schemas.microsoft.com/office/drawing/2014/main" id="{6F0E5176-B589-4E25-BE60-423A48229779}"/>
              </a:ext>
            </a:extLst>
          </p:cNvPr>
          <p:cNvSpPr>
            <a:spLocks noGrp="1"/>
          </p:cNvSpPr>
          <p:nvPr>
            <p:ph type="sldNum" sz="quarter" idx="10"/>
          </p:nvPr>
        </p:nvSpPr>
        <p:spPr/>
        <p:txBody>
          <a:bodyPr/>
          <a:lstStyle/>
          <a:p>
            <a:pPr>
              <a:defRPr/>
            </a:pPr>
            <a:fld id="{5EE37673-3C83-422C-BC29-BBCE9CD0513B}" type="slidenum">
              <a:rPr lang="en-US" smtClean="0"/>
              <a:pPr>
                <a:defRPr/>
              </a:pPr>
              <a:t>34</a:t>
            </a:fld>
            <a:endParaRPr lang="en-US" dirty="0"/>
          </a:p>
        </p:txBody>
      </p:sp>
      <p:pic>
        <p:nvPicPr>
          <p:cNvPr id="5" name="Picture 4">
            <a:extLst>
              <a:ext uri="{FF2B5EF4-FFF2-40B4-BE49-F238E27FC236}">
                <a16:creationId xmlns:a16="http://schemas.microsoft.com/office/drawing/2014/main" id="{B7907A1B-2676-4A5C-8722-48DF40C6975D}"/>
              </a:ext>
            </a:extLst>
          </p:cNvPr>
          <p:cNvPicPr>
            <a:picLocks noChangeAspect="1"/>
          </p:cNvPicPr>
          <p:nvPr/>
        </p:nvPicPr>
        <p:blipFill>
          <a:blip r:embed="rId2"/>
          <a:stretch>
            <a:fillRect/>
          </a:stretch>
        </p:blipFill>
        <p:spPr>
          <a:xfrm>
            <a:off x="4736118" y="6473825"/>
            <a:ext cx="3171825" cy="247650"/>
          </a:xfrm>
          <a:prstGeom prst="rect">
            <a:avLst/>
          </a:prstGeom>
        </p:spPr>
      </p:pic>
    </p:spTree>
    <p:extLst>
      <p:ext uri="{BB962C8B-B14F-4D97-AF65-F5344CB8AC3E}">
        <p14:creationId xmlns:p14="http://schemas.microsoft.com/office/powerpoint/2010/main" val="243880382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45137" y="419804"/>
            <a:ext cx="3169458"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SEVEN F</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2D7CE92-4D97-E945-9724-6661E88766D1}"/>
              </a:ext>
            </a:extLst>
          </p:cNvPr>
          <p:cNvSpPr txBox="1"/>
          <p:nvPr/>
        </p:nvSpPr>
        <p:spPr>
          <a:xfrm>
            <a:off x="4107260" y="4613742"/>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one</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2" name="TextBox 11">
            <a:extLst>
              <a:ext uri="{FF2B5EF4-FFF2-40B4-BE49-F238E27FC236}">
                <a16:creationId xmlns:a16="http://schemas.microsoft.com/office/drawing/2014/main" id="{C800F88E-801D-5F43-95E1-F187D267BC06}"/>
              </a:ext>
            </a:extLst>
          </p:cNvPr>
          <p:cNvSpPr txBox="1"/>
          <p:nvPr/>
        </p:nvSpPr>
        <p:spPr>
          <a:xfrm>
            <a:off x="1621665" y="3105854"/>
            <a:ext cx="8860118" cy="144655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WHAT QUALIFIES AS A</a:t>
            </a:r>
            <a:b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b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MOVEMENT DISORDER?</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D1D1202E-BDA3-4880-82DB-BB2E14E111E3}"/>
              </a:ext>
            </a:extLst>
          </p:cNvPr>
          <p:cNvSpPr>
            <a:spLocks noGrp="1"/>
          </p:cNvSpPr>
          <p:nvPr>
            <p:ph type="sldNum" sz="quarter" idx="12"/>
          </p:nvPr>
        </p:nvSpPr>
        <p:spPr/>
        <p:txBody>
          <a:bodyPr/>
          <a:lstStyle/>
          <a:p>
            <a:fld id="{893DE34F-861C-4A6A-B142-FB2440115817}" type="slidenum">
              <a:rPr lang="en-US" smtClean="0"/>
              <a:t>4</a:t>
            </a:fld>
            <a:endParaRPr lang="en-US" dirty="0"/>
          </a:p>
        </p:txBody>
      </p:sp>
    </p:spTree>
    <p:extLst>
      <p:ext uri="{BB962C8B-B14F-4D97-AF65-F5344CB8AC3E}">
        <p14:creationId xmlns:p14="http://schemas.microsoft.com/office/powerpoint/2010/main" val="276351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5</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1608078" y="2892327"/>
            <a:ext cx="5846620" cy="1446550"/>
          </a:xfrm>
          <a:prstGeom prst="rect">
            <a:avLst/>
          </a:prstGeom>
          <a:noFill/>
        </p:spPr>
        <p:txBody>
          <a:bodyPr wrap="square" rtlCol="0">
            <a:spAutoFit/>
          </a:bodyPr>
          <a:lstStyle/>
          <a:p>
            <a:pPr algn="ctr"/>
            <a:r>
              <a:rPr lang="en-US" sz="4400" dirty="0">
                <a:solidFill>
                  <a:schemeClr val="accent1"/>
                </a:solidFill>
              </a:rPr>
              <a:t>What Qualifies As A Movement Disorder</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759923"/>
          </a:xfrm>
          <a:prstGeom prst="rect">
            <a:avLst/>
          </a:prstGeom>
        </p:spPr>
        <p:txBody>
          <a:bodyPr wrap="square">
            <a:spAutoFit/>
          </a:bodyPr>
          <a:lstStyle/>
          <a:p>
            <a:pPr>
              <a:lnSpc>
                <a:spcPct val="150000"/>
              </a:lnSpc>
              <a:spcBef>
                <a:spcPts val="1000"/>
              </a:spcBef>
            </a:pPr>
            <a:r>
              <a:rPr lang="en-US" sz="1400" dirty="0">
                <a:solidFill>
                  <a:prstClr val="black"/>
                </a:solidFill>
              </a:rPr>
              <a:t>There are those movements that occur late in the day or when transitioning from wake to sleep.  There are movement disorders that disrupt sleep.  Both types can cause sleep disruptions.</a:t>
            </a:r>
          </a:p>
          <a:p>
            <a:pPr>
              <a:lnSpc>
                <a:spcPct val="150000"/>
              </a:lnSpc>
              <a:spcBef>
                <a:spcPts val="1000"/>
              </a:spcBef>
            </a:pPr>
            <a:r>
              <a:rPr lang="en-US" sz="1400" dirty="0">
                <a:solidFill>
                  <a:prstClr val="black"/>
                </a:solidFill>
              </a:rPr>
              <a:t>You may be familiar with the tossing and turning that occurs when you’re unable to fall asleep at night. But for millions of Americans who suffer from sleep movement disorders, it’s the uncontrollable twitching once they climb into bed that prevents them from sleeping in the first place. These common sleep movement disorders can wreak havoc on your nightly slumber. Learn what you can do about it.</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6838950" cy="707886"/>
          </a:xfrm>
          <a:prstGeom prst="rect">
            <a:avLst/>
          </a:prstGeom>
          <a:noFill/>
        </p:spPr>
        <p:txBody>
          <a:bodyPr wrap="square" rtlCol="0">
            <a:spAutoFit/>
          </a:bodyPr>
          <a:lstStyle/>
          <a:p>
            <a:r>
              <a:rPr lang="en-US" sz="4000" dirty="0">
                <a:solidFill>
                  <a:schemeClr val="bg1">
                    <a:lumMod val="75000"/>
                  </a:schemeClr>
                </a:solidFill>
              </a:rPr>
              <a:t>cause sleep disruptions</a:t>
            </a:r>
          </a:p>
        </p:txBody>
      </p:sp>
    </p:spTree>
    <p:extLst>
      <p:ext uri="{BB962C8B-B14F-4D97-AF65-F5344CB8AC3E}">
        <p14:creationId xmlns:p14="http://schemas.microsoft.com/office/powerpoint/2010/main" val="2262644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45137" y="419804"/>
            <a:ext cx="3169458"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SEVEN F</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A983BB1-B5A5-6448-B469-D46A24B91DDE}"/>
              </a:ext>
            </a:extLst>
          </p:cNvPr>
          <p:cNvSpPr txBox="1"/>
          <p:nvPr/>
        </p:nvSpPr>
        <p:spPr>
          <a:xfrm>
            <a:off x="4107262" y="4763197"/>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two</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6DBD8B55-8F9C-1F42-9BA1-1DC2C3B36522}"/>
              </a:ext>
            </a:extLst>
          </p:cNvPr>
          <p:cNvSpPr txBox="1"/>
          <p:nvPr/>
        </p:nvSpPr>
        <p:spPr>
          <a:xfrm>
            <a:off x="1607240" y="3278348"/>
            <a:ext cx="8888973" cy="144655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TYPES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MOVEMENT DISORDERS</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9B2B476E-7DAF-40D2-BF0A-9E80B3F24317}"/>
              </a:ext>
            </a:extLst>
          </p:cNvPr>
          <p:cNvSpPr>
            <a:spLocks noGrp="1"/>
          </p:cNvSpPr>
          <p:nvPr>
            <p:ph type="sldNum" sz="quarter" idx="12"/>
          </p:nvPr>
        </p:nvSpPr>
        <p:spPr/>
        <p:txBody>
          <a:bodyPr/>
          <a:lstStyle/>
          <a:p>
            <a:fld id="{893DE34F-861C-4A6A-B142-FB2440115817}" type="slidenum">
              <a:rPr lang="en-US" smtClean="0"/>
              <a:t>6</a:t>
            </a:fld>
            <a:endParaRPr lang="en-US" dirty="0"/>
          </a:p>
        </p:txBody>
      </p:sp>
    </p:spTree>
    <p:extLst>
      <p:ext uri="{BB962C8B-B14F-4D97-AF65-F5344CB8AC3E}">
        <p14:creationId xmlns:p14="http://schemas.microsoft.com/office/powerpoint/2010/main" val="66959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7</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1691637" y="2626206"/>
            <a:ext cx="6013738" cy="1446550"/>
          </a:xfrm>
          <a:prstGeom prst="rect">
            <a:avLst/>
          </a:prstGeom>
          <a:noFill/>
        </p:spPr>
        <p:txBody>
          <a:bodyPr wrap="square" rtlCol="0">
            <a:spAutoFit/>
          </a:bodyPr>
          <a:lstStyle/>
          <a:p>
            <a:pPr algn="ctr"/>
            <a:r>
              <a:rPr lang="en-US" sz="4400" dirty="0">
                <a:solidFill>
                  <a:schemeClr val="accent1"/>
                </a:solidFill>
              </a:rPr>
              <a:t>Types Of Movement Disorders</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3575338"/>
          </a:xfrm>
          <a:prstGeom prst="rect">
            <a:avLst/>
          </a:prstGeom>
        </p:spPr>
        <p:txBody>
          <a:bodyPr wrap="square">
            <a:spAutoFit/>
          </a:bodyPr>
          <a:lstStyle/>
          <a:p>
            <a:pPr marL="228600" indent="-228600">
              <a:lnSpc>
                <a:spcPct val="150000"/>
              </a:lnSpc>
              <a:spcBef>
                <a:spcPts val="1000"/>
              </a:spcBef>
              <a:buFont typeface="Arial" panose="020B0604020202020204" pitchFamily="34" charset="0"/>
              <a:buChar char="•"/>
            </a:pPr>
            <a:r>
              <a:rPr lang="en-US" sz="1400" dirty="0">
                <a:solidFill>
                  <a:prstClr val="black"/>
                </a:solidFill>
              </a:rPr>
              <a:t>Restless leg syndrome</a:t>
            </a:r>
          </a:p>
          <a:p>
            <a:pPr marL="228600" indent="-228600">
              <a:lnSpc>
                <a:spcPct val="150000"/>
              </a:lnSpc>
              <a:spcBef>
                <a:spcPts val="1000"/>
              </a:spcBef>
              <a:buFont typeface="Arial" panose="020B0604020202020204" pitchFamily="34" charset="0"/>
              <a:buChar char="•"/>
            </a:pPr>
            <a:r>
              <a:rPr lang="en-US" sz="1400" dirty="0">
                <a:solidFill>
                  <a:prstClr val="black"/>
                </a:solidFill>
              </a:rPr>
              <a:t>Periodic limb movement disorder (PLMS)</a:t>
            </a:r>
          </a:p>
          <a:p>
            <a:pPr marL="228600" indent="-228600">
              <a:lnSpc>
                <a:spcPct val="150000"/>
              </a:lnSpc>
              <a:spcBef>
                <a:spcPts val="1000"/>
              </a:spcBef>
              <a:buFont typeface="Arial" panose="020B0604020202020204" pitchFamily="34" charset="0"/>
              <a:buChar char="•"/>
            </a:pPr>
            <a:r>
              <a:rPr lang="en-US" sz="1400" dirty="0">
                <a:solidFill>
                  <a:prstClr val="black"/>
                </a:solidFill>
              </a:rPr>
              <a:t>Rhythmic movement disorder</a:t>
            </a:r>
          </a:p>
          <a:p>
            <a:pPr marL="228600" indent="-228600">
              <a:lnSpc>
                <a:spcPct val="150000"/>
              </a:lnSpc>
              <a:spcBef>
                <a:spcPts val="1000"/>
              </a:spcBef>
              <a:buFont typeface="Arial" panose="020B0604020202020204" pitchFamily="34" charset="0"/>
              <a:buChar char="•"/>
            </a:pPr>
            <a:r>
              <a:rPr lang="en-US" sz="1400" dirty="0">
                <a:solidFill>
                  <a:prstClr val="black"/>
                </a:solidFill>
              </a:rPr>
              <a:t>Alternating leg muscle activity</a:t>
            </a:r>
          </a:p>
          <a:p>
            <a:pPr marL="228600" indent="-228600">
              <a:lnSpc>
                <a:spcPct val="150000"/>
              </a:lnSpc>
              <a:spcBef>
                <a:spcPts val="1000"/>
              </a:spcBef>
              <a:buFont typeface="Arial" panose="020B0604020202020204" pitchFamily="34" charset="0"/>
              <a:buChar char="•"/>
            </a:pPr>
            <a:r>
              <a:rPr lang="en-US" sz="1400" dirty="0">
                <a:solidFill>
                  <a:prstClr val="black"/>
                </a:solidFill>
              </a:rPr>
              <a:t>Hypnogogic foot tremors</a:t>
            </a:r>
          </a:p>
          <a:p>
            <a:pPr marL="228600" indent="-228600">
              <a:lnSpc>
                <a:spcPct val="150000"/>
              </a:lnSpc>
              <a:spcBef>
                <a:spcPts val="1000"/>
              </a:spcBef>
              <a:buFont typeface="Arial" panose="020B0604020202020204" pitchFamily="34" charset="0"/>
              <a:buChar char="•"/>
            </a:pPr>
            <a:r>
              <a:rPr lang="en-US" sz="1400" dirty="0">
                <a:solidFill>
                  <a:prstClr val="black"/>
                </a:solidFill>
              </a:rPr>
              <a:t>Excessive fragmentary myoclonus</a:t>
            </a:r>
          </a:p>
          <a:p>
            <a:pPr marL="228600" indent="-228600">
              <a:lnSpc>
                <a:spcPct val="150000"/>
              </a:lnSpc>
              <a:spcBef>
                <a:spcPts val="1000"/>
              </a:spcBef>
              <a:buFont typeface="Arial" panose="020B0604020202020204" pitchFamily="34" charset="0"/>
              <a:buChar char="•"/>
            </a:pPr>
            <a:r>
              <a:rPr lang="en-US" sz="1400" dirty="0">
                <a:solidFill>
                  <a:prstClr val="black"/>
                </a:solidFill>
              </a:rPr>
              <a:t>Leg cramps</a:t>
            </a:r>
          </a:p>
          <a:p>
            <a:pPr marL="228600" indent="-228600">
              <a:lnSpc>
                <a:spcPct val="150000"/>
              </a:lnSpc>
              <a:spcBef>
                <a:spcPts val="1000"/>
              </a:spcBef>
              <a:buFont typeface="Arial" panose="020B0604020202020204" pitchFamily="34" charset="0"/>
              <a:buChar char="•"/>
            </a:pPr>
            <a:r>
              <a:rPr lang="en-US" sz="1400" dirty="0">
                <a:solidFill>
                  <a:prstClr val="black"/>
                </a:solidFill>
              </a:rPr>
              <a:t>Bruxism</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646670" cy="707886"/>
          </a:xfrm>
          <a:prstGeom prst="rect">
            <a:avLst/>
          </a:prstGeom>
          <a:noFill/>
        </p:spPr>
        <p:txBody>
          <a:bodyPr wrap="square" rtlCol="0">
            <a:spAutoFit/>
          </a:bodyPr>
          <a:lstStyle/>
          <a:p>
            <a:r>
              <a:rPr lang="en-US" sz="4000" dirty="0">
                <a:solidFill>
                  <a:schemeClr val="bg1">
                    <a:lumMod val="75000"/>
                  </a:schemeClr>
                </a:solidFill>
              </a:rPr>
              <a:t>movement disorders</a:t>
            </a:r>
          </a:p>
        </p:txBody>
      </p:sp>
    </p:spTree>
    <p:extLst>
      <p:ext uri="{BB962C8B-B14F-4D97-AF65-F5344CB8AC3E}">
        <p14:creationId xmlns:p14="http://schemas.microsoft.com/office/powerpoint/2010/main" val="933384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45137" y="419804"/>
            <a:ext cx="3169458"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SEVEN F</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3C48592-ECAC-AE42-AC7E-57FE9E8DC9A3}"/>
              </a:ext>
            </a:extLst>
          </p:cNvPr>
          <p:cNvSpPr txBox="1"/>
          <p:nvPr/>
        </p:nvSpPr>
        <p:spPr>
          <a:xfrm>
            <a:off x="3716179" y="4694933"/>
            <a:ext cx="4671093"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solidFill>
                  <a:schemeClr val="tx2">
                    <a:lumMod val="60000"/>
                    <a:lumOff val="40000"/>
                  </a:schemeClr>
                </a:solidFill>
                <a:latin typeface="Quickpen" pitchFamily="2" charset="0"/>
              </a:rPr>
              <a:t>part three</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8A18C2CC-EFD3-A14E-A5A2-54CF6556D0D5}"/>
              </a:ext>
            </a:extLst>
          </p:cNvPr>
          <p:cNvSpPr txBox="1"/>
          <p:nvPr/>
        </p:nvSpPr>
        <p:spPr>
          <a:xfrm>
            <a:off x="980466" y="3049794"/>
            <a:ext cx="10142520" cy="144655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RESTLESS LEG SYNDROME/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spc="600" dirty="0">
                <a:solidFill>
                  <a:schemeClr val="accent1"/>
                </a:solidFill>
                <a:latin typeface="Montserrat Black" panose="00000A00000000000000" pitchFamily="50" charset="0"/>
              </a:rPr>
              <a:t>PLMS</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99F63D3C-1E7F-4F79-888F-40A8F7FDF88C}"/>
              </a:ext>
            </a:extLst>
          </p:cNvPr>
          <p:cNvSpPr>
            <a:spLocks noGrp="1"/>
          </p:cNvSpPr>
          <p:nvPr>
            <p:ph type="sldNum" sz="quarter" idx="12"/>
          </p:nvPr>
        </p:nvSpPr>
        <p:spPr/>
        <p:txBody>
          <a:bodyPr/>
          <a:lstStyle/>
          <a:p>
            <a:fld id="{893DE34F-861C-4A6A-B142-FB2440115817}" type="slidenum">
              <a:rPr lang="en-US" smtClean="0"/>
              <a:t>8</a:t>
            </a:fld>
            <a:endParaRPr lang="en-US" dirty="0"/>
          </a:p>
        </p:txBody>
      </p:sp>
    </p:spTree>
    <p:extLst>
      <p:ext uri="{BB962C8B-B14F-4D97-AF65-F5344CB8AC3E}">
        <p14:creationId xmlns:p14="http://schemas.microsoft.com/office/powerpoint/2010/main" val="71510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9</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1234006" y="2367171"/>
            <a:ext cx="5120802" cy="2123658"/>
          </a:xfrm>
          <a:prstGeom prst="rect">
            <a:avLst/>
          </a:prstGeom>
          <a:noFill/>
        </p:spPr>
        <p:txBody>
          <a:bodyPr wrap="square" rtlCol="0">
            <a:spAutoFit/>
          </a:bodyPr>
          <a:lstStyle/>
          <a:p>
            <a:pPr algn="ctr"/>
            <a:r>
              <a:rPr lang="en-US" sz="4400" dirty="0">
                <a:solidFill>
                  <a:schemeClr val="accent1"/>
                </a:solidFill>
              </a:rPr>
              <a:t>What Qualifies As A Movement Disorder</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3083088"/>
          </a:xfrm>
          <a:prstGeom prst="rect">
            <a:avLst/>
          </a:prstGeom>
        </p:spPr>
        <p:txBody>
          <a:bodyPr wrap="square">
            <a:spAutoFit/>
          </a:bodyPr>
          <a:lstStyle/>
          <a:p>
            <a:pPr>
              <a:lnSpc>
                <a:spcPct val="150000"/>
              </a:lnSpc>
              <a:spcBef>
                <a:spcPts val="1000"/>
              </a:spcBef>
            </a:pPr>
            <a:r>
              <a:rPr lang="en-US" sz="1400" dirty="0">
                <a:solidFill>
                  <a:prstClr val="black"/>
                </a:solidFill>
              </a:rPr>
              <a:t>Restless Legs Syndrome</a:t>
            </a:r>
          </a:p>
          <a:p>
            <a:pPr>
              <a:lnSpc>
                <a:spcPct val="150000"/>
              </a:lnSpc>
              <a:spcBef>
                <a:spcPts val="1000"/>
              </a:spcBef>
            </a:pPr>
            <a:r>
              <a:rPr lang="en-US" sz="1400" dirty="0">
                <a:solidFill>
                  <a:prstClr val="black"/>
                </a:solidFill>
              </a:rPr>
              <a:t>Approximately 10 percent of adults in the U.S. suffer from restless legs syndrome (RLS), a condition in which the person has overwhelming, often unpleasant, urges to move the legs while relaxing. Not surprisingly, this can result in poor sleep quality. While the exact cause of RLS isn’t known, the disorder often runs in families. It affects both men and women and often worsens as people get older. The good news is that RLS can be treated with lifestyle modifications (such as limiting caffeine and alcohol intake, exercising regularly, and adjusting medication intake since some drugs can make RLS worse). </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6838950" cy="707886"/>
          </a:xfrm>
          <a:prstGeom prst="rect">
            <a:avLst/>
          </a:prstGeom>
          <a:noFill/>
        </p:spPr>
        <p:txBody>
          <a:bodyPr wrap="square" rtlCol="0">
            <a:spAutoFit/>
          </a:bodyPr>
          <a:lstStyle/>
          <a:p>
            <a:r>
              <a:rPr lang="en-US" sz="4000" dirty="0">
                <a:solidFill>
                  <a:schemeClr val="bg1">
                    <a:lumMod val="75000"/>
                  </a:schemeClr>
                </a:solidFill>
              </a:rPr>
              <a:t>cause sleep disruptions</a:t>
            </a:r>
          </a:p>
        </p:txBody>
      </p:sp>
    </p:spTree>
    <p:extLst>
      <p:ext uri="{BB962C8B-B14F-4D97-AF65-F5344CB8AC3E}">
        <p14:creationId xmlns:p14="http://schemas.microsoft.com/office/powerpoint/2010/main" val="178683944"/>
      </p:ext>
    </p:extLst>
  </p:cSld>
  <p:clrMapOvr>
    <a:masterClrMapping/>
  </p:clrMapOvr>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NHI">
      <a:majorFont>
        <a:latin typeface="Montserrat Medium"/>
        <a:ea typeface=""/>
        <a:cs typeface=""/>
      </a:majorFont>
      <a:minorFont>
        <a:latin typeface="Montserra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3103</TotalTime>
  <Words>2489</Words>
  <Application>Microsoft Office PowerPoint</Application>
  <PresentationFormat>Widescreen</PresentationFormat>
  <Paragraphs>277</Paragraphs>
  <Slides>34</Slides>
  <Notes>21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34</vt:i4>
      </vt:variant>
    </vt:vector>
  </HeadingPairs>
  <TitlesOfParts>
    <vt:vector size="44" baseType="lpstr">
      <vt:lpstr>Arial</vt:lpstr>
      <vt:lpstr>Calibri</vt:lpstr>
      <vt:lpstr>Calibri Light</vt:lpstr>
      <vt:lpstr>Montserrat</vt:lpstr>
      <vt:lpstr>Montserrat Black</vt:lpstr>
      <vt:lpstr>Montserrat Light</vt:lpstr>
      <vt:lpstr>Quickpen</vt:lpstr>
      <vt:lpstr>Custom Design</vt:lpstr>
      <vt:lpstr>1_Custom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Sykora</dc:creator>
  <cp:lastModifiedBy>USER</cp:lastModifiedBy>
  <cp:revision>59</cp:revision>
  <dcterms:created xsi:type="dcterms:W3CDTF">2018-12-18T21:25:07Z</dcterms:created>
  <dcterms:modified xsi:type="dcterms:W3CDTF">2025-03-12T16:05:48Z</dcterms:modified>
</cp:coreProperties>
</file>