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Lst>
  <p:notesMasterIdLst>
    <p:notesMasterId r:id="rId20"/>
  </p:notesMasterIdLst>
  <p:sldIdLst>
    <p:sldId id="295" r:id="rId4"/>
    <p:sldId id="831" r:id="rId5"/>
    <p:sldId id="884" r:id="rId6"/>
    <p:sldId id="907" r:id="rId7"/>
    <p:sldId id="307" r:id="rId8"/>
    <p:sldId id="915" r:id="rId9"/>
    <p:sldId id="917" r:id="rId10"/>
    <p:sldId id="918" r:id="rId11"/>
    <p:sldId id="914" r:id="rId12"/>
    <p:sldId id="922" r:id="rId13"/>
    <p:sldId id="923" r:id="rId14"/>
    <p:sldId id="920" r:id="rId15"/>
    <p:sldId id="921" r:id="rId16"/>
    <p:sldId id="919" r:id="rId17"/>
    <p:sldId id="906" r:id="rId18"/>
    <p:sldId id="9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28" userDrawn="1">
          <p15:clr>
            <a:srgbClr val="A4A3A4"/>
          </p15:clr>
        </p15:guide>
        <p15:guide id="3" pos="554">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37A332-4967-4222-86D5-229DA61EFFF7}" v="32" dt="2019-05-01T19:47:40.0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9" autoAdjust="0"/>
    <p:restoredTop sz="94665" autoAdjust="0"/>
  </p:normalViewPr>
  <p:slideViewPr>
    <p:cSldViewPr snapToGrid="0">
      <p:cViewPr varScale="1">
        <p:scale>
          <a:sx n="62" d="100"/>
          <a:sy n="62" d="100"/>
        </p:scale>
        <p:origin x="716" y="56"/>
      </p:cViewPr>
      <p:guideLst>
        <p:guide orient="horz" pos="1536"/>
        <p:guide pos="528"/>
        <p:guide pos="554"/>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F137A332-4967-4222-86D5-229DA61EFFF7}"/>
    <pc:docChg chg="custSel modSld modMainMaster">
      <pc:chgData name="Ashlie Sykora-Pappas" userId="ee8837ecd722293f" providerId="LiveId" clId="{F137A332-4967-4222-86D5-229DA61EFFF7}" dt="2019-04-30T04:04:47.356" v="10" actId="478"/>
      <pc:docMkLst>
        <pc:docMk/>
      </pc:docMkLst>
      <pc:sldChg chg="delSp">
        <pc:chgData name="Ashlie Sykora-Pappas" userId="ee8837ecd722293f" providerId="LiveId" clId="{F137A332-4967-4222-86D5-229DA61EFFF7}" dt="2019-04-30T04:04:47.356" v="10" actId="478"/>
        <pc:sldMkLst>
          <pc:docMk/>
          <pc:sldMk cId="1369388103" sldId="295"/>
        </pc:sldMkLst>
        <pc:spChg chg="del">
          <ac:chgData name="Ashlie Sykora-Pappas" userId="ee8837ecd722293f" providerId="LiveId" clId="{F137A332-4967-4222-86D5-229DA61EFFF7}" dt="2019-04-30T04:04:47.356" v="10" actId="478"/>
          <ac:spMkLst>
            <pc:docMk/>
            <pc:sldMk cId="1369388103" sldId="295"/>
            <ac:spMk id="2" creationId="{F0C80A18-694B-4D01-8209-2446F51DD5E0}"/>
          </ac:spMkLst>
        </pc:spChg>
      </pc:sldChg>
      <pc:sldMasterChg chg="modSldLayout">
        <pc:chgData name="Ashlie Sykora-Pappas" userId="ee8837ecd722293f" providerId="LiveId" clId="{F137A332-4967-4222-86D5-229DA61EFFF7}" dt="2019-04-30T04:04:35.669" v="9" actId="255"/>
        <pc:sldMasterMkLst>
          <pc:docMk/>
          <pc:sldMasterMk cId="1072457485" sldId="2147483704"/>
        </pc:sldMasterMkLst>
        <pc:sldLayoutChg chg="modSp">
          <pc:chgData name="Ashlie Sykora-Pappas" userId="ee8837ecd722293f" providerId="LiveId" clId="{F137A332-4967-4222-86D5-229DA61EFFF7}" dt="2019-04-30T04:03:43.997" v="0" actId="255"/>
          <pc:sldLayoutMkLst>
            <pc:docMk/>
            <pc:sldMasterMk cId="1072457485" sldId="2147483704"/>
            <pc:sldLayoutMk cId="2097930976" sldId="2147483706"/>
          </pc:sldLayoutMkLst>
          <pc:spChg chg="mod">
            <ac:chgData name="Ashlie Sykora-Pappas" userId="ee8837ecd722293f" providerId="LiveId" clId="{F137A332-4967-4222-86D5-229DA61EFFF7}" dt="2019-04-30T04:03:43.997" v="0"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F137A332-4967-4222-86D5-229DA61EFFF7}" dt="2019-04-30T04:03:54.729" v="2" actId="255"/>
          <pc:sldLayoutMkLst>
            <pc:docMk/>
            <pc:sldMasterMk cId="1072457485" sldId="2147483704"/>
            <pc:sldLayoutMk cId="3675608858" sldId="2147483707"/>
          </pc:sldLayoutMkLst>
          <pc:spChg chg="del">
            <ac:chgData name="Ashlie Sykora-Pappas" userId="ee8837ecd722293f" providerId="LiveId" clId="{F137A332-4967-4222-86D5-229DA61EFFF7}" dt="2019-04-30T04:03:49.166" v="1"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F137A332-4967-4222-86D5-229DA61EFFF7}" dt="2019-04-30T04:03:54.729" v="2"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F137A332-4967-4222-86D5-229DA61EFFF7}" dt="2019-04-30T04:04:02.720" v="3" actId="255"/>
          <pc:sldLayoutMkLst>
            <pc:docMk/>
            <pc:sldMasterMk cId="1072457485" sldId="2147483704"/>
            <pc:sldLayoutMk cId="2874363295" sldId="2147483709"/>
          </pc:sldLayoutMkLst>
          <pc:spChg chg="mod">
            <ac:chgData name="Ashlie Sykora-Pappas" userId="ee8837ecd722293f" providerId="LiveId" clId="{F137A332-4967-4222-86D5-229DA61EFFF7}" dt="2019-04-30T04:04:02.720" v="3"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F137A332-4967-4222-86D5-229DA61EFFF7}" dt="2019-04-30T04:04:10.645" v="4" actId="255"/>
          <pc:sldLayoutMkLst>
            <pc:docMk/>
            <pc:sldMasterMk cId="1072457485" sldId="2147483704"/>
            <pc:sldLayoutMk cId="3240501870" sldId="2147483710"/>
          </pc:sldLayoutMkLst>
          <pc:spChg chg="mod">
            <ac:chgData name="Ashlie Sykora-Pappas" userId="ee8837ecd722293f" providerId="LiveId" clId="{F137A332-4967-4222-86D5-229DA61EFFF7}" dt="2019-04-30T04:04:10.645" v="4"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F137A332-4967-4222-86D5-229DA61EFFF7}" dt="2019-04-30T04:04:19.696" v="6" actId="255"/>
          <pc:sldLayoutMkLst>
            <pc:docMk/>
            <pc:sldMasterMk cId="1072457485" sldId="2147483704"/>
            <pc:sldLayoutMk cId="1179024430" sldId="2147483711"/>
          </pc:sldLayoutMkLst>
          <pc:spChg chg="del">
            <ac:chgData name="Ashlie Sykora-Pappas" userId="ee8837ecd722293f" providerId="LiveId" clId="{F137A332-4967-4222-86D5-229DA61EFFF7}" dt="2019-04-30T04:04:14.910" v="5"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F137A332-4967-4222-86D5-229DA61EFFF7}" dt="2019-04-30T04:04:19.696" v="6"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F137A332-4967-4222-86D5-229DA61EFFF7}" dt="2019-04-30T04:04:28.680" v="8" actId="255"/>
          <pc:sldLayoutMkLst>
            <pc:docMk/>
            <pc:sldMasterMk cId="1072457485" sldId="2147483704"/>
            <pc:sldLayoutMk cId="2799779242" sldId="2147483712"/>
          </pc:sldLayoutMkLst>
          <pc:spChg chg="del">
            <ac:chgData name="Ashlie Sykora-Pappas" userId="ee8837ecd722293f" providerId="LiveId" clId="{F137A332-4967-4222-86D5-229DA61EFFF7}" dt="2019-04-30T04:04:23.771" v="7"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F137A332-4967-4222-86D5-229DA61EFFF7}" dt="2019-04-30T04:04:28.680" v="8"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F137A332-4967-4222-86D5-229DA61EFFF7}" dt="2019-04-30T04:04:35.669" v="9" actId="255"/>
          <pc:sldLayoutMkLst>
            <pc:docMk/>
            <pc:sldMasterMk cId="1072457485" sldId="2147483704"/>
            <pc:sldLayoutMk cId="1269569419" sldId="2147483731"/>
          </pc:sldLayoutMkLst>
          <pc:spChg chg="mod">
            <ac:chgData name="Ashlie Sykora-Pappas" userId="ee8837ecd722293f" providerId="LiveId" clId="{F137A332-4967-4222-86D5-229DA61EFFF7}" dt="2019-04-30T04:04:35.669" v="9" actId="255"/>
            <ac:spMkLst>
              <pc:docMk/>
              <pc:sldMasterMk cId="1072457485" sldId="2147483704"/>
              <pc:sldLayoutMk cId="1269569419" sldId="2147483731"/>
              <ac:spMk id="6" creationId="{00000000-0000-0000-0000-000000000000}"/>
            </ac:spMkLst>
          </pc:spChg>
        </pc:sldLayoutChg>
      </pc:sldMasterChg>
    </pc:docChg>
  </pc:docChgLst>
  <pc:docChgLst>
    <pc:chgData name="Ashlie Sykora-Pappas" userId="ee8837ecd722293f" providerId="LiveId" clId="{29872760-EE4F-4AFC-B073-3980E6942462}"/>
    <pc:docChg chg="custSel modSld">
      <pc:chgData name="Ashlie Sykora-Pappas" userId="ee8837ecd722293f" providerId="LiveId" clId="{29872760-EE4F-4AFC-B073-3980E6942462}" dt="2019-03-13T18:35:40.835" v="1"/>
      <pc:docMkLst>
        <pc:docMk/>
      </pc:docMkLst>
      <pc:sldChg chg="addSp delSp">
        <pc:chgData name="Ashlie Sykora-Pappas" userId="ee8837ecd722293f" providerId="LiveId" clId="{29872760-EE4F-4AFC-B073-3980E6942462}" dt="2019-03-13T18:35:40.835" v="1"/>
        <pc:sldMkLst>
          <pc:docMk/>
          <pc:sldMk cId="1057104812" sldId="908"/>
        </pc:sldMkLst>
        <pc:spChg chg="add">
          <ac:chgData name="Ashlie Sykora-Pappas" userId="ee8837ecd722293f" providerId="LiveId" clId="{29872760-EE4F-4AFC-B073-3980E6942462}" dt="2019-03-13T18:35:40.835" v="1"/>
          <ac:spMkLst>
            <pc:docMk/>
            <pc:sldMk cId="1057104812" sldId="908"/>
            <ac:spMk id="3" creationId="{B289C387-F58D-4E2F-B835-8780332C0D37}"/>
          </ac:spMkLst>
        </pc:spChg>
        <pc:spChg chg="del">
          <ac:chgData name="Ashlie Sykora-Pappas" userId="ee8837ecd722293f" providerId="LiveId" clId="{29872760-EE4F-4AFC-B073-3980E6942462}" dt="2019-03-13T18:35:39.908" v="0" actId="478"/>
          <ac:spMkLst>
            <pc:docMk/>
            <pc:sldMk cId="1057104812" sldId="908"/>
            <ac:spMk id="26626" creationId="{265E3C70-7EE6-4972-8B80-DD1BA37BC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dirty="0"/>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dirty="0"/>
          </a:p>
        </p:txBody>
      </p:sp>
    </p:spTree>
    <p:extLst>
      <p:ext uri="{BB962C8B-B14F-4D97-AF65-F5344CB8AC3E}">
        <p14:creationId xmlns:p14="http://schemas.microsoft.com/office/powerpoint/2010/main" val="3980460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6</a:t>
            </a:fld>
            <a:endParaRPr lang="en-US" dirty="0"/>
          </a:p>
        </p:txBody>
      </p:sp>
    </p:spTree>
    <p:extLst>
      <p:ext uri="{BB962C8B-B14F-4D97-AF65-F5344CB8AC3E}">
        <p14:creationId xmlns:p14="http://schemas.microsoft.com/office/powerpoint/2010/main" val="1880274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dirty="0"/>
          </a:p>
        </p:txBody>
      </p:sp>
    </p:spTree>
    <p:extLst>
      <p:ext uri="{BB962C8B-B14F-4D97-AF65-F5344CB8AC3E}">
        <p14:creationId xmlns:p14="http://schemas.microsoft.com/office/powerpoint/2010/main" val="916667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dirty="0"/>
          </a:p>
        </p:txBody>
      </p:sp>
    </p:spTree>
    <p:extLst>
      <p:ext uri="{BB962C8B-B14F-4D97-AF65-F5344CB8AC3E}">
        <p14:creationId xmlns:p14="http://schemas.microsoft.com/office/powerpoint/2010/main" val="2949763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dirty="0"/>
          </a:p>
        </p:txBody>
      </p:sp>
    </p:spTree>
    <p:extLst>
      <p:ext uri="{BB962C8B-B14F-4D97-AF65-F5344CB8AC3E}">
        <p14:creationId xmlns:p14="http://schemas.microsoft.com/office/powerpoint/2010/main" val="1877028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12</a:t>
            </a:fld>
            <a:endParaRPr lang="en-US" dirty="0"/>
          </a:p>
        </p:txBody>
      </p:sp>
    </p:spTree>
    <p:extLst>
      <p:ext uri="{BB962C8B-B14F-4D97-AF65-F5344CB8AC3E}">
        <p14:creationId xmlns:p14="http://schemas.microsoft.com/office/powerpoint/2010/main" val="1951142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dirty="0"/>
          </a:p>
        </p:txBody>
      </p:sp>
    </p:spTree>
    <p:extLst>
      <p:ext uri="{BB962C8B-B14F-4D97-AF65-F5344CB8AC3E}">
        <p14:creationId xmlns:p14="http://schemas.microsoft.com/office/powerpoint/2010/main" val="357387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15</a:t>
            </a:fld>
            <a:endParaRPr lang="en-US" dirty="0"/>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dirty="0"/>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dirty="0"/>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dirty="0"/>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dirty="0"/>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dirty="0"/>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dirty="0"/>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dirty="0"/>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dirty="0">
                <a:latin typeface="Montserrat" panose="02000505000000020004" pitchFamily="2" charset="0"/>
              </a:rPr>
              <a:t>The Health Coach Group | Copyright </a:t>
            </a:r>
            <a:r>
              <a:rPr lang="en-US" altLang="en-US" sz="600" dirty="0"/>
              <a:t>©</a:t>
            </a:r>
            <a:r>
              <a:rPr lang="en-US" altLang="en-US" sz="600" dirty="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
        <p:nvSpPr>
          <p:cNvPr id="6" name="Rectangle 5">
            <a:extLst>
              <a:ext uri="{FF2B5EF4-FFF2-40B4-BE49-F238E27FC236}">
                <a16:creationId xmlns:a16="http://schemas.microsoft.com/office/drawing/2014/main" id="{0D7A6DDE-168F-3443-8903-8D45A853AA89}"/>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1269569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42123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dirty="0"/>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dirty="0"/>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dirty="0"/>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dirty="0"/>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0C053EF-D38A-4B1E-BDB0-FD0A5AF5135A}"/>
              </a:ext>
            </a:extLst>
          </p:cNvPr>
          <p:cNvSpPr txBox="1"/>
          <p:nvPr/>
        </p:nvSpPr>
        <p:spPr>
          <a:xfrm>
            <a:off x="4762869" y="6414588"/>
            <a:ext cx="3175869" cy="338554"/>
          </a:xfrm>
          <a:prstGeom prst="rect">
            <a:avLst/>
          </a:prstGeom>
          <a:noFill/>
        </p:spPr>
        <p:txBody>
          <a:bodyPr wrap="none">
            <a:spAutoFit/>
          </a:bodyPr>
          <a:lstStyle/>
          <a:p>
            <a:pPr algn="ctr">
              <a:defRPr/>
            </a:pPr>
            <a:r>
              <a:rPr lang="en-US" sz="1600" b="1" spc="600" dirty="0">
                <a:solidFill>
                  <a:schemeClr val="bg1"/>
                </a:solidFill>
                <a:latin typeface="Montserrat" panose="00000500000000000000" pitchFamily="50" charset="-94"/>
              </a:rPr>
              <a:t>FOOD-GUT-SLEEP</a:t>
            </a:r>
            <a:endParaRPr lang="tr-TR" sz="1600" b="1" spc="6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277475" y="6550955"/>
            <a:ext cx="167640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EIGHT</a:t>
            </a:r>
          </a:p>
        </p:txBody>
      </p:sp>
      <p:pic>
        <p:nvPicPr>
          <p:cNvPr id="4" name="Picture 3">
            <a:extLst>
              <a:ext uri="{FF2B5EF4-FFF2-40B4-BE49-F238E27FC236}">
                <a16:creationId xmlns:a16="http://schemas.microsoft.com/office/drawing/2014/main" id="{948DC368-617F-4848-BDC0-C167E32B86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49" y="365894"/>
            <a:ext cx="1836424" cy="1713996"/>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a:xfrm>
            <a:off x="8548423" y="6419170"/>
            <a:ext cx="2743200" cy="365125"/>
          </a:xfrm>
        </p:spPr>
        <p:txBody>
          <a:bodyPr/>
          <a:lstStyle/>
          <a:p>
            <a:fld id="{667BE782-764C-48E2-8CC4-34B04CA69BE4}" type="slidenum">
              <a:rPr lang="en-US" smtClean="0"/>
              <a:t>10</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Gut Health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370072"/>
          </a:xfrm>
          <a:prstGeom prst="rect">
            <a:avLst/>
          </a:prstGeom>
        </p:spPr>
        <p:txBody>
          <a:bodyPr wrap="square">
            <a:spAutoFit/>
          </a:bodyPr>
          <a:lstStyle/>
          <a:p>
            <a:pPr lvl="0">
              <a:lnSpc>
                <a:spcPct val="150000"/>
              </a:lnSpc>
              <a:spcBef>
                <a:spcPts val="1000"/>
              </a:spcBef>
            </a:pPr>
            <a:r>
              <a:rPr lang="en-US" sz="1400" dirty="0">
                <a:solidFill>
                  <a:prstClr val="black"/>
                </a:solidFill>
              </a:rPr>
              <a:t>Remove the triggers.  This would include toxins, glutens, sugar, alcohol, dairy.  </a:t>
            </a:r>
          </a:p>
          <a:p>
            <a:pPr lvl="0">
              <a:lnSpc>
                <a:spcPct val="150000"/>
              </a:lnSpc>
              <a:spcBef>
                <a:spcPts val="1000"/>
              </a:spcBef>
            </a:pPr>
            <a:r>
              <a:rPr lang="en-US" sz="1400" dirty="0">
                <a:solidFill>
                  <a:prstClr val="black"/>
                </a:solidFill>
              </a:rPr>
              <a:t>Learn which foods your body has turned into allergies or intolerance and remove those too.  A food allergy test will save time with this.</a:t>
            </a:r>
          </a:p>
          <a:p>
            <a:pPr lvl="0">
              <a:lnSpc>
                <a:spcPct val="150000"/>
              </a:lnSpc>
              <a:spcBef>
                <a:spcPts val="1000"/>
              </a:spcBef>
            </a:pPr>
            <a:r>
              <a:rPr lang="en-US" sz="1400" dirty="0">
                <a:solidFill>
                  <a:prstClr val="black"/>
                </a:solidFill>
              </a:rPr>
              <a:t>Rotate your foods, never eat the same food more than every 4 days.  (if you take the allergy test, you will know precisely which foods need to be rotated)</a:t>
            </a:r>
          </a:p>
          <a:p>
            <a:pPr lvl="0">
              <a:lnSpc>
                <a:spcPct val="150000"/>
              </a:lnSpc>
              <a:spcBef>
                <a:spcPts val="1000"/>
              </a:spcBef>
            </a:pPr>
            <a:r>
              <a:rPr lang="en-US" sz="1400" dirty="0">
                <a:solidFill>
                  <a:prstClr val="black"/>
                </a:solidFill>
              </a:rPr>
              <a:t>Take Probiotics daily.  Probiotics will build up good bacteria in the gut.</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578090" cy="707886"/>
          </a:xfrm>
          <a:prstGeom prst="rect">
            <a:avLst/>
          </a:prstGeom>
          <a:noFill/>
        </p:spPr>
        <p:txBody>
          <a:bodyPr wrap="square" rtlCol="0">
            <a:spAutoFit/>
          </a:bodyPr>
          <a:lstStyle/>
          <a:p>
            <a:r>
              <a:rPr lang="en-US" sz="4000" dirty="0">
                <a:solidFill>
                  <a:schemeClr val="bg1">
                    <a:lumMod val="75000"/>
                  </a:schemeClr>
                </a:solidFill>
              </a:rPr>
              <a:t>Healing a bad gut</a:t>
            </a:r>
          </a:p>
        </p:txBody>
      </p:sp>
    </p:spTree>
    <p:extLst>
      <p:ext uri="{BB962C8B-B14F-4D97-AF65-F5344CB8AC3E}">
        <p14:creationId xmlns:p14="http://schemas.microsoft.com/office/powerpoint/2010/main" val="3870829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a:xfrm>
            <a:off x="8548423" y="6419170"/>
            <a:ext cx="2743200" cy="365125"/>
          </a:xfrm>
        </p:spPr>
        <p:txBody>
          <a:bodyPr/>
          <a:lstStyle/>
          <a:p>
            <a:fld id="{667BE782-764C-48E2-8CC4-34B04CA69BE4}" type="slidenum">
              <a:rPr lang="en-US" smtClean="0"/>
              <a:t>11</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Gut Health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949718"/>
          </a:xfrm>
          <a:prstGeom prst="rect">
            <a:avLst/>
          </a:prstGeom>
        </p:spPr>
        <p:txBody>
          <a:bodyPr wrap="square">
            <a:spAutoFit/>
          </a:bodyPr>
          <a:lstStyle/>
          <a:p>
            <a:pPr marL="285750" lvl="0" indent="-285750">
              <a:lnSpc>
                <a:spcPct val="150000"/>
              </a:lnSpc>
              <a:spcBef>
                <a:spcPts val="1000"/>
              </a:spcBef>
              <a:buFont typeface="Arial" panose="020B0604020202020204" pitchFamily="34" charset="0"/>
              <a:buChar char="•"/>
            </a:pPr>
            <a:r>
              <a:rPr lang="en-US" sz="1400" dirty="0">
                <a:solidFill>
                  <a:prstClr val="black"/>
                </a:solidFill>
              </a:rPr>
              <a:t>GMO foods</a:t>
            </a:r>
          </a:p>
          <a:p>
            <a:pPr marL="285750" lvl="0" indent="-285750">
              <a:lnSpc>
                <a:spcPct val="150000"/>
              </a:lnSpc>
              <a:spcBef>
                <a:spcPts val="1000"/>
              </a:spcBef>
              <a:buFont typeface="Arial" panose="020B0604020202020204" pitchFamily="34" charset="0"/>
              <a:buChar char="•"/>
            </a:pPr>
            <a:r>
              <a:rPr lang="en-US" sz="1400" dirty="0">
                <a:solidFill>
                  <a:prstClr val="black"/>
                </a:solidFill>
              </a:rPr>
              <a:t>Antibiotics</a:t>
            </a:r>
          </a:p>
          <a:p>
            <a:pPr marL="285750" lvl="0" indent="-285750">
              <a:lnSpc>
                <a:spcPct val="150000"/>
              </a:lnSpc>
              <a:spcBef>
                <a:spcPts val="1000"/>
              </a:spcBef>
              <a:buFont typeface="Arial" panose="020B0604020202020204" pitchFamily="34" charset="0"/>
              <a:buChar char="•"/>
            </a:pPr>
            <a:r>
              <a:rPr lang="en-US" sz="1400" dirty="0">
                <a:solidFill>
                  <a:prstClr val="black"/>
                </a:solidFill>
              </a:rPr>
              <a:t>Gluten (Ezekiel is a little better – but still gluten)</a:t>
            </a:r>
          </a:p>
          <a:p>
            <a:pPr marL="285750" lvl="0" indent="-285750">
              <a:lnSpc>
                <a:spcPct val="150000"/>
              </a:lnSpc>
              <a:spcBef>
                <a:spcPts val="1000"/>
              </a:spcBef>
              <a:buFont typeface="Arial" panose="020B0604020202020204" pitchFamily="34" charset="0"/>
              <a:buChar char="•"/>
            </a:pPr>
            <a:r>
              <a:rPr lang="en-US" sz="1400" dirty="0">
                <a:solidFill>
                  <a:prstClr val="black"/>
                </a:solidFill>
              </a:rPr>
              <a:t>Sugar (yeast crowds out good bacteria)</a:t>
            </a:r>
          </a:p>
          <a:p>
            <a:pPr marL="285750" lvl="0" indent="-285750">
              <a:lnSpc>
                <a:spcPct val="150000"/>
              </a:lnSpc>
              <a:spcBef>
                <a:spcPts val="1000"/>
              </a:spcBef>
              <a:buFont typeface="Arial" panose="020B0604020202020204" pitchFamily="34" charset="0"/>
              <a:buChar char="•"/>
            </a:pPr>
            <a:r>
              <a:rPr lang="en-US" sz="1400" dirty="0">
                <a:solidFill>
                  <a:prstClr val="black"/>
                </a:solidFill>
              </a:rPr>
              <a:t>Food Allergies (or sensitivities)</a:t>
            </a:r>
          </a:p>
          <a:p>
            <a:pPr marL="285750" lvl="0" indent="-285750">
              <a:lnSpc>
                <a:spcPct val="150000"/>
              </a:lnSpc>
              <a:spcBef>
                <a:spcPts val="1000"/>
              </a:spcBef>
              <a:buFont typeface="Arial" panose="020B0604020202020204" pitchFamily="34" charset="0"/>
              <a:buChar char="•"/>
            </a:pPr>
            <a:r>
              <a:rPr lang="en-US" sz="1400" dirty="0">
                <a:solidFill>
                  <a:prstClr val="black"/>
                </a:solidFill>
              </a:rPr>
              <a:t>Dairy (goats milk, kefir), mainly included because it contains hormones and antibiotics through livestock.</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578090" cy="707886"/>
          </a:xfrm>
          <a:prstGeom prst="rect">
            <a:avLst/>
          </a:prstGeom>
          <a:noFill/>
        </p:spPr>
        <p:txBody>
          <a:bodyPr wrap="square" rtlCol="0">
            <a:spAutoFit/>
          </a:bodyPr>
          <a:lstStyle/>
          <a:p>
            <a:r>
              <a:rPr lang="en-US" sz="4000" dirty="0">
                <a:solidFill>
                  <a:schemeClr val="bg1">
                    <a:lumMod val="75000"/>
                  </a:schemeClr>
                </a:solidFill>
              </a:rPr>
              <a:t>Triggers</a:t>
            </a:r>
          </a:p>
        </p:txBody>
      </p:sp>
    </p:spTree>
    <p:extLst>
      <p:ext uri="{BB962C8B-B14F-4D97-AF65-F5344CB8AC3E}">
        <p14:creationId xmlns:p14="http://schemas.microsoft.com/office/powerpoint/2010/main" val="2865666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12</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Gut Health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723742"/>
          </a:xfrm>
          <a:prstGeom prst="rect">
            <a:avLst/>
          </a:prstGeom>
        </p:spPr>
        <p:txBody>
          <a:bodyPr wrap="square">
            <a:spAutoFit/>
          </a:bodyPr>
          <a:lstStyle/>
          <a:p>
            <a:pPr marL="285750" lvl="0" indent="-285750">
              <a:lnSpc>
                <a:spcPct val="150000"/>
              </a:lnSpc>
              <a:spcBef>
                <a:spcPts val="1000"/>
              </a:spcBef>
              <a:buFont typeface="Arial" panose="020B0604020202020204" pitchFamily="34" charset="0"/>
              <a:buChar char="•"/>
            </a:pPr>
            <a:r>
              <a:rPr lang="en-US" sz="1400" dirty="0">
                <a:solidFill>
                  <a:prstClr val="black"/>
                </a:solidFill>
              </a:rPr>
              <a:t>Probiotics</a:t>
            </a:r>
          </a:p>
          <a:p>
            <a:pPr marL="285750" lvl="0" indent="-285750">
              <a:lnSpc>
                <a:spcPct val="150000"/>
              </a:lnSpc>
              <a:spcBef>
                <a:spcPts val="1000"/>
              </a:spcBef>
              <a:buFont typeface="Arial" panose="020B0604020202020204" pitchFamily="34" charset="0"/>
              <a:buChar char="•"/>
            </a:pPr>
            <a:r>
              <a:rPr lang="en-US" sz="1400" dirty="0">
                <a:solidFill>
                  <a:prstClr val="black"/>
                </a:solidFill>
              </a:rPr>
              <a:t>Prebiotics</a:t>
            </a:r>
          </a:p>
          <a:p>
            <a:pPr marL="285750" lvl="0" indent="-285750">
              <a:lnSpc>
                <a:spcPct val="150000"/>
              </a:lnSpc>
              <a:spcBef>
                <a:spcPts val="1000"/>
              </a:spcBef>
              <a:buFont typeface="Arial" panose="020B0604020202020204" pitchFamily="34" charset="0"/>
              <a:buChar char="•"/>
            </a:pPr>
            <a:r>
              <a:rPr lang="en-US" sz="1400" dirty="0">
                <a:solidFill>
                  <a:prstClr val="black"/>
                </a:solidFill>
              </a:rPr>
              <a:t>Digestive Enzymes</a:t>
            </a:r>
          </a:p>
          <a:p>
            <a:pPr marL="285750" lvl="0" indent="-285750">
              <a:lnSpc>
                <a:spcPct val="150000"/>
              </a:lnSpc>
              <a:spcBef>
                <a:spcPts val="1000"/>
              </a:spcBef>
              <a:buFont typeface="Arial" panose="020B0604020202020204" pitchFamily="34" charset="0"/>
              <a:buChar char="•"/>
            </a:pPr>
            <a:r>
              <a:rPr lang="en-US" sz="1400" dirty="0">
                <a:solidFill>
                  <a:prstClr val="black"/>
                </a:solidFill>
              </a:rPr>
              <a:t>L-glutamine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Healthy Gut Supplements</a:t>
            </a:r>
          </a:p>
        </p:txBody>
      </p:sp>
    </p:spTree>
    <p:extLst>
      <p:ext uri="{BB962C8B-B14F-4D97-AF65-F5344CB8AC3E}">
        <p14:creationId xmlns:p14="http://schemas.microsoft.com/office/powerpoint/2010/main" val="8661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13</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934812"/>
            <a:ext cx="3712308" cy="769441"/>
          </a:xfrm>
          <a:prstGeom prst="rect">
            <a:avLst/>
          </a:prstGeom>
          <a:noFill/>
        </p:spPr>
        <p:txBody>
          <a:bodyPr wrap="square" rtlCol="0">
            <a:spAutoFit/>
          </a:bodyPr>
          <a:lstStyle/>
          <a:p>
            <a:pPr algn="ctr"/>
            <a:r>
              <a:rPr lang="en-US" sz="4400" dirty="0">
                <a:solidFill>
                  <a:schemeClr val="accent1"/>
                </a:solidFill>
              </a:rPr>
              <a:t>Gut Health</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980770"/>
          </a:xfrm>
          <a:prstGeom prst="rect">
            <a:avLst/>
          </a:prstGeom>
        </p:spPr>
        <p:txBody>
          <a:bodyPr wrap="square">
            <a:spAutoFit/>
          </a:bodyPr>
          <a:lstStyle/>
          <a:p>
            <a:pPr marL="285750" lvl="0" indent="-285750">
              <a:lnSpc>
                <a:spcPct val="150000"/>
              </a:lnSpc>
              <a:spcBef>
                <a:spcPts val="1000"/>
              </a:spcBef>
              <a:buFont typeface="Arial" panose="020B0604020202020204" pitchFamily="34" charset="0"/>
              <a:buChar char="•"/>
            </a:pPr>
            <a:r>
              <a:rPr lang="en-US" sz="1400" dirty="0">
                <a:solidFill>
                  <a:prstClr val="black"/>
                </a:solidFill>
              </a:rPr>
              <a:t>Fatigue or fibromyalgia.</a:t>
            </a:r>
          </a:p>
          <a:p>
            <a:pPr marL="285750" lvl="0" indent="-285750">
              <a:lnSpc>
                <a:spcPct val="150000"/>
              </a:lnSpc>
              <a:spcBef>
                <a:spcPts val="1000"/>
              </a:spcBef>
              <a:buFont typeface="Arial" panose="020B0604020202020204" pitchFamily="34" charset="0"/>
              <a:buChar char="•"/>
            </a:pPr>
            <a:r>
              <a:rPr lang="en-US" sz="1400" dirty="0">
                <a:solidFill>
                  <a:prstClr val="black"/>
                </a:solidFill>
              </a:rPr>
              <a:t>Allergies or asthma</a:t>
            </a:r>
          </a:p>
          <a:p>
            <a:pPr marL="285750" lvl="0" indent="-285750">
              <a:lnSpc>
                <a:spcPct val="150000"/>
              </a:lnSpc>
              <a:spcBef>
                <a:spcPts val="1000"/>
              </a:spcBef>
              <a:buFont typeface="Arial" panose="020B0604020202020204" pitchFamily="34" charset="0"/>
              <a:buChar char="•"/>
            </a:pPr>
            <a:r>
              <a:rPr lang="en-US" sz="1400" dirty="0">
                <a:solidFill>
                  <a:prstClr val="black"/>
                </a:solidFill>
              </a:rPr>
              <a:t>Anxiety, depression, or other mood issues</a:t>
            </a:r>
          </a:p>
          <a:p>
            <a:pPr marL="285750" lvl="0" indent="-285750">
              <a:lnSpc>
                <a:spcPct val="150000"/>
              </a:lnSpc>
              <a:spcBef>
                <a:spcPts val="1000"/>
              </a:spcBef>
              <a:buFont typeface="Arial" panose="020B0604020202020204" pitchFamily="34" charset="0"/>
              <a:buChar char="•"/>
            </a:pPr>
            <a:r>
              <a:rPr lang="en-US" sz="1400" dirty="0">
                <a:solidFill>
                  <a:prstClr val="black"/>
                </a:solidFill>
              </a:rPr>
              <a:t>Constipation or diarrhea</a:t>
            </a:r>
          </a:p>
          <a:p>
            <a:pPr marL="285750" lvl="0" indent="-285750">
              <a:lnSpc>
                <a:spcPct val="150000"/>
              </a:lnSpc>
              <a:spcBef>
                <a:spcPts val="1000"/>
              </a:spcBef>
              <a:buFont typeface="Arial" panose="020B0604020202020204" pitchFamily="34" charset="0"/>
              <a:buChar char="•"/>
            </a:pPr>
            <a:r>
              <a:rPr lang="en-US" sz="1400" dirty="0">
                <a:solidFill>
                  <a:prstClr val="black"/>
                </a:solidFill>
              </a:rPr>
              <a:t>Thyroid</a:t>
            </a:r>
          </a:p>
          <a:p>
            <a:pPr marL="285750" lvl="0" indent="-285750">
              <a:lnSpc>
                <a:spcPct val="150000"/>
              </a:lnSpc>
              <a:spcBef>
                <a:spcPts val="1000"/>
              </a:spcBef>
              <a:buFont typeface="Arial" panose="020B0604020202020204" pitchFamily="34" charset="0"/>
              <a:buChar char="•"/>
            </a:pPr>
            <a:r>
              <a:rPr lang="en-US" sz="1400" dirty="0">
                <a:solidFill>
                  <a:prstClr val="black"/>
                </a:solidFill>
              </a:rPr>
              <a:t>Hormonal issues</a:t>
            </a:r>
          </a:p>
          <a:p>
            <a:pPr marL="285750" lvl="0" indent="-285750">
              <a:lnSpc>
                <a:spcPct val="150000"/>
              </a:lnSpc>
              <a:spcBef>
                <a:spcPts val="1000"/>
              </a:spcBef>
              <a:buFont typeface="Arial" panose="020B0604020202020204" pitchFamily="34" charset="0"/>
              <a:buChar char="•"/>
            </a:pPr>
            <a:r>
              <a:rPr lang="en-US" sz="1400" dirty="0">
                <a:solidFill>
                  <a:prstClr val="black"/>
                </a:solidFill>
              </a:rPr>
              <a:t>Weight gain or loss</a:t>
            </a:r>
          </a:p>
          <a:p>
            <a:pPr marL="285750" lvl="0" indent="-285750">
              <a:lnSpc>
                <a:spcPct val="150000"/>
              </a:lnSpc>
              <a:spcBef>
                <a:spcPts val="1000"/>
              </a:spcBef>
              <a:buFont typeface="Arial" panose="020B0604020202020204" pitchFamily="34" charset="0"/>
              <a:buChar char="•"/>
            </a:pPr>
            <a:r>
              <a:rPr lang="en-US" sz="1400" dirty="0">
                <a:solidFill>
                  <a:prstClr val="black"/>
                </a:solidFill>
              </a:rPr>
              <a:t>Candida overgrowth</a:t>
            </a:r>
          </a:p>
          <a:p>
            <a:pPr marL="285750" lvl="0" indent="-285750">
              <a:lnSpc>
                <a:spcPct val="150000"/>
              </a:lnSpc>
              <a:spcBef>
                <a:spcPts val="1000"/>
              </a:spcBef>
              <a:buFont typeface="Arial" panose="020B0604020202020204" pitchFamily="34" charset="0"/>
              <a:buChar char="•"/>
            </a:pPr>
            <a:r>
              <a:rPr lang="en-US" sz="1400" dirty="0">
                <a:solidFill>
                  <a:prstClr val="black"/>
                </a:solidFill>
              </a:rPr>
              <a:t>Autoimmune diseases – arthritis, Hashimoto’s, lupus, celiac, or psoriasis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578090" cy="707886"/>
          </a:xfrm>
          <a:prstGeom prst="rect">
            <a:avLst/>
          </a:prstGeom>
          <a:noFill/>
        </p:spPr>
        <p:txBody>
          <a:bodyPr wrap="square" rtlCol="0">
            <a:spAutoFit/>
          </a:bodyPr>
          <a:lstStyle/>
          <a:p>
            <a:r>
              <a:rPr lang="en-US" sz="4000" dirty="0">
                <a:solidFill>
                  <a:schemeClr val="bg1">
                    <a:lumMod val="75000"/>
                  </a:schemeClr>
                </a:solidFill>
              </a:rPr>
              <a:t>Symptoms of poor gut health</a:t>
            </a:r>
          </a:p>
        </p:txBody>
      </p:sp>
    </p:spTree>
    <p:extLst>
      <p:ext uri="{BB962C8B-B14F-4D97-AF65-F5344CB8AC3E}">
        <p14:creationId xmlns:p14="http://schemas.microsoft.com/office/powerpoint/2010/main" val="710914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68062" y="419804"/>
            <a:ext cx="274306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EIGHT</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2741FC9-B232-FA47-BF0D-D7A533F4682F}"/>
              </a:ext>
            </a:extLst>
          </p:cNvPr>
          <p:cNvSpPr txBox="1"/>
          <p:nvPr/>
        </p:nvSpPr>
        <p:spPr>
          <a:xfrm>
            <a:off x="3660705" y="4385949"/>
            <a:ext cx="4647342"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references</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EA1D401-4091-814C-885E-C4C2EC645E9F}"/>
              </a:ext>
            </a:extLst>
          </p:cNvPr>
          <p:cNvSpPr txBox="1"/>
          <p:nvPr/>
        </p:nvSpPr>
        <p:spPr>
          <a:xfrm>
            <a:off x="1932415" y="2923070"/>
            <a:ext cx="8310287"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chemeClr val="accent1"/>
                </a:solidFill>
                <a:latin typeface="Montserrat Black" panose="00000A00000000000000" pitchFamily="50" charset="0"/>
              </a:rPr>
              <a:t>THE FOOD-GUT-SLEEP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CONNECTION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4AD70680-05A6-4BD5-83FB-DE1548268DA4}"/>
              </a:ext>
            </a:extLst>
          </p:cNvPr>
          <p:cNvSpPr>
            <a:spLocks noGrp="1"/>
          </p:cNvSpPr>
          <p:nvPr>
            <p:ph type="sldNum" sz="quarter" idx="12"/>
          </p:nvPr>
        </p:nvSpPr>
        <p:spPr/>
        <p:txBody>
          <a:bodyPr/>
          <a:lstStyle/>
          <a:p>
            <a:fld id="{893DE34F-861C-4A6A-B142-FB2440115817}" type="slidenum">
              <a:rPr lang="en-US" smtClean="0"/>
              <a:t>14</a:t>
            </a:fld>
            <a:endParaRPr lang="en-US" dirty="0"/>
          </a:p>
        </p:txBody>
      </p:sp>
    </p:spTree>
    <p:extLst>
      <p:ext uri="{BB962C8B-B14F-4D97-AF65-F5344CB8AC3E}">
        <p14:creationId xmlns:p14="http://schemas.microsoft.com/office/powerpoint/2010/main" val="255104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2"/>
          </p:nvPr>
        </p:nvSpPr>
        <p:spPr/>
        <p:txBody>
          <a:bodyPr/>
          <a:lstStyle/>
          <a:p>
            <a:fld id="{667BE782-764C-48E2-8CC4-34B04CA69BE4}" type="slidenum">
              <a:rPr lang="en-US" smtClean="0"/>
              <a:t>15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3119477"/>
            <a:ext cx="3712308" cy="400110"/>
          </a:xfrm>
          <a:prstGeom prst="rect">
            <a:avLst/>
          </a:prstGeom>
          <a:noFill/>
        </p:spPr>
        <p:txBody>
          <a:bodyPr wrap="square" rtlCol="0">
            <a:spAutoFit/>
          </a:bodyPr>
          <a:lstStyle/>
          <a:p>
            <a:pPr algn="ctr"/>
            <a:r>
              <a:rPr lang="en-US" sz="2000" dirty="0">
                <a:solidFill>
                  <a:schemeClr val="accent1"/>
                </a:solidFill>
              </a:rPr>
              <a:t>References</a:t>
            </a:r>
          </a:p>
        </p:txBody>
      </p:sp>
      <p:sp>
        <p:nvSpPr>
          <p:cNvPr id="9" name="Rectangle 8">
            <a:extLst>
              <a:ext uri="{FF2B5EF4-FFF2-40B4-BE49-F238E27FC236}">
                <a16:creationId xmlns:a16="http://schemas.microsoft.com/office/drawing/2014/main" id="{3DBA79B7-974F-4FA9-8459-D4B61F58642B}"/>
              </a:ext>
            </a:extLst>
          </p:cNvPr>
          <p:cNvSpPr/>
          <p:nvPr/>
        </p:nvSpPr>
        <p:spPr>
          <a:xfrm>
            <a:off x="1977280" y="1304611"/>
            <a:ext cx="7799052" cy="4582921"/>
          </a:xfrm>
          <a:prstGeom prst="rect">
            <a:avLst/>
          </a:prstGeom>
        </p:spPr>
        <p:txBody>
          <a:bodyPr wrap="square">
            <a:spAutoFit/>
          </a:bodyPr>
          <a:lstStyle/>
          <a:p>
            <a:pPr lvl="0">
              <a:lnSpc>
                <a:spcPct val="150000"/>
              </a:lnSpc>
              <a:spcBef>
                <a:spcPts val="1000"/>
              </a:spcBef>
            </a:pPr>
            <a:r>
              <a:rPr lang="en-US" sz="1200" dirty="0">
                <a:solidFill>
                  <a:prstClr val="black"/>
                </a:solidFill>
              </a:rPr>
              <a:t>Arlet V Nedeltcheva, Jennifer M Kilkus, Jacqueline Imperial, Kristen Kasza, Dale A Schoeller, Plamen D Penev; Sleep curtailment is accompanied by increased intake of calories from snacks, The American Journal of Clinical Nutrition, Volume 89, Issue 1, 1 January 2009, Pages 126–133, https://doi.org/10.3945/ajcn.2008.26574</a:t>
            </a:r>
          </a:p>
          <a:p>
            <a:pPr lvl="0">
              <a:lnSpc>
                <a:spcPct val="150000"/>
              </a:lnSpc>
              <a:spcBef>
                <a:spcPts val="1000"/>
              </a:spcBef>
            </a:pPr>
            <a:r>
              <a:rPr lang="en-US" sz="1200" dirty="0">
                <a:solidFill>
                  <a:prstClr val="black"/>
                </a:solidFill>
              </a:rPr>
              <a:t>Greer, Stephanie M., Andrea N. Goldstein, and Matthew P. Walker. "The Impact of Sleep Deprivation on Food Desire in the Human Brain." Nature Communications 4 (2013): 2259. ProQuest. Web. 18 Feb. 2019</a:t>
            </a:r>
          </a:p>
          <a:p>
            <a:pPr lvl="0">
              <a:lnSpc>
                <a:spcPct val="150000"/>
              </a:lnSpc>
              <a:spcBef>
                <a:spcPts val="1000"/>
              </a:spcBef>
            </a:pPr>
            <a:r>
              <a:rPr lang="en-US" sz="1200" dirty="0">
                <a:solidFill>
                  <a:prstClr val="black"/>
                </a:solidFill>
              </a:rPr>
              <a:t>Katri Peuhkuri, Nora Sihvola, Riitta Korpela, Diet promotes sleep duration and quality, Nutrition Research,Volume 32, Issue 5,2012,Pages 309-319, ISSN 0271-5317, https://doi.org/10.1016/j.nutres.2012.03.009.</a:t>
            </a:r>
          </a:p>
          <a:p>
            <a:pPr lvl="0">
              <a:lnSpc>
                <a:spcPct val="150000"/>
              </a:lnSpc>
              <a:spcBef>
                <a:spcPts val="1000"/>
              </a:spcBef>
            </a:pPr>
            <a:r>
              <a:rPr lang="en-US" sz="1200" dirty="0">
                <a:solidFill>
                  <a:prstClr val="black"/>
                </a:solidFill>
              </a:rPr>
              <a:t>Laurent Brondel, Michael A Romer, Pauline M Nougues, Peio Touyarou, Damien Davenne; Acute partial sleep deprivation increases food intake in healthy men, The American Journal of Clinical Nutrition, Volume 91, Issue 6, 1 June 2010, Pages 1550–1559, https://doi.org/10.3945/ajcn.2009.28523</a:t>
            </a:r>
          </a:p>
          <a:p>
            <a:pPr lvl="0">
              <a:lnSpc>
                <a:spcPct val="150000"/>
              </a:lnSpc>
              <a:spcBef>
                <a:spcPts val="1000"/>
              </a:spcBef>
            </a:pPr>
            <a:r>
              <a:rPr lang="en-US" sz="1200" dirty="0">
                <a:solidFill>
                  <a:prstClr val="black"/>
                </a:solidFill>
              </a:rPr>
              <a:t>Lv, Wen, Finlayson, Graham, Dando, Robin. “Sleep, Food Cravings and Taste.” Appetite.  Volume 125 Issue 1. June 2018. P 210-216. https://doi.org/10.1016/j.appet.2018.02.013</a:t>
            </a:r>
          </a:p>
          <a:p>
            <a:pPr lvl="0">
              <a:lnSpc>
                <a:spcPct val="150000"/>
              </a:lnSpc>
              <a:spcBef>
                <a:spcPts val="1000"/>
              </a:spcBef>
            </a:pPr>
            <a:r>
              <a:rPr lang="en-US" sz="1200" dirty="0">
                <a:solidFill>
                  <a:prstClr val="black"/>
                </a:solidFill>
              </a:rPr>
              <a:t>Marie-Pierre St-Onge, Anja Mikic, Cara E Pietrolungo; Effects of Diet on Sleep Quality, Advances in Nutrition, Volume 7, Issue 5, 1 September 2016, Pages 938–949, https://doi-org.ezproxy.liberty.edu/10.3945/an.116.012336</a:t>
            </a:r>
          </a:p>
        </p:txBody>
      </p:sp>
    </p:spTree>
    <p:extLst>
      <p:ext uri="{BB962C8B-B14F-4D97-AF65-F5344CB8AC3E}">
        <p14:creationId xmlns:p14="http://schemas.microsoft.com/office/powerpoint/2010/main" val="6545728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B289C387-F58D-4E2F-B835-8780332C0D37}"/>
              </a:ext>
            </a:extLst>
          </p:cNvPr>
          <p:cNvSpPr txBox="1">
            <a:spLocks noChangeArrowheads="1"/>
          </p:cNvSpPr>
          <p:nvPr/>
        </p:nvSpPr>
        <p:spPr bwMode="auto">
          <a:xfrm>
            <a:off x="3048954" y="1955007"/>
            <a:ext cx="60917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4400" dirty="0">
                <a:solidFill>
                  <a:schemeClr val="accent1"/>
                </a:solidFill>
                <a:latin typeface="Montserrat" panose="02000505000000020004" pitchFamily="2" charset="0"/>
              </a:rPr>
              <a:t>You Are Ready </a:t>
            </a:r>
          </a:p>
          <a:p>
            <a:pPr algn="ctr" fontAlgn="base">
              <a:spcBef>
                <a:spcPct val="0"/>
              </a:spcBef>
              <a:spcAft>
                <a:spcPct val="0"/>
              </a:spcAft>
            </a:pPr>
            <a:r>
              <a:rPr lang="en-US" altLang="en-US" sz="4400" dirty="0">
                <a:solidFill>
                  <a:schemeClr val="accent1"/>
                </a:solidFill>
                <a:latin typeface="Montserrat" panose="02000505000000020004" pitchFamily="2" charset="0"/>
              </a:rPr>
              <a:t>For The Next Module</a:t>
            </a:r>
            <a:endParaRPr lang="tr-TR" altLang="en-US" sz="44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8B960359-83DB-4FC5-8F5A-F1B1626FB8B8}"/>
              </a:ext>
            </a:extLst>
          </p:cNvPr>
          <p:cNvSpPr>
            <a:spLocks noGrp="1"/>
          </p:cNvSpPr>
          <p:nvPr>
            <p:ph type="sldNum" sz="quarter" idx="10"/>
          </p:nvPr>
        </p:nvSpPr>
        <p:spPr/>
        <p:txBody>
          <a:bodyPr/>
          <a:lstStyle/>
          <a:p>
            <a:pPr>
              <a:defRPr/>
            </a:pPr>
            <a:fld id="{5EE37673-3C83-422C-BC29-BBCE9CD0513B}" type="slidenum">
              <a:rPr lang="en-US" smtClean="0"/>
              <a:pPr>
                <a:defRPr/>
              </a:pPr>
              <a:t>16</a:t>
            </a:fld>
            <a:endParaRPr lang="en-US" dirty="0"/>
          </a:p>
        </p:txBody>
      </p:sp>
      <p:pic>
        <p:nvPicPr>
          <p:cNvPr id="5" name="Picture 4">
            <a:extLst>
              <a:ext uri="{FF2B5EF4-FFF2-40B4-BE49-F238E27FC236}">
                <a16:creationId xmlns:a16="http://schemas.microsoft.com/office/drawing/2014/main" id="{2D741A2A-3CDE-4C43-85C9-ACA5FCC3560E}"/>
              </a:ext>
            </a:extLst>
          </p:cNvPr>
          <p:cNvPicPr>
            <a:picLocks noChangeAspect="1"/>
          </p:cNvPicPr>
          <p:nvPr/>
        </p:nvPicPr>
        <p:blipFill>
          <a:blip r:embed="rId2"/>
          <a:stretch>
            <a:fillRect/>
          </a:stretch>
        </p:blipFill>
        <p:spPr>
          <a:xfrm>
            <a:off x="4355974" y="6538912"/>
            <a:ext cx="3171825" cy="247650"/>
          </a:xfrm>
          <a:prstGeom prst="rect">
            <a:avLst/>
          </a:prstGeom>
        </p:spPr>
      </p:pic>
    </p:spTree>
    <p:extLst>
      <p:ext uri="{BB962C8B-B14F-4D97-AF65-F5344CB8AC3E}">
        <p14:creationId xmlns:p14="http://schemas.microsoft.com/office/powerpoint/2010/main" val="1057104812"/>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1679566" y="2321004"/>
            <a:ext cx="8832867"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en-US" altLang="en-US" sz="6900" dirty="0">
                <a:solidFill>
                  <a:schemeClr val="accent1"/>
                </a:solidFill>
                <a:latin typeface="Montserrat" panose="02000505000000020004" pitchFamily="2" charset="0"/>
              </a:rPr>
              <a:t>FOOD, SLEEP, GUT,</a:t>
            </a:r>
          </a:p>
          <a:p>
            <a:pPr algn="ctr" fontAlgn="base">
              <a:spcBef>
                <a:spcPct val="0"/>
              </a:spcBef>
              <a:spcAft>
                <a:spcPct val="0"/>
              </a:spcAft>
            </a:pPr>
            <a:r>
              <a:rPr lang="en-US" altLang="en-US" sz="6900" dirty="0">
                <a:solidFill>
                  <a:schemeClr val="accent1"/>
                </a:solidFill>
                <a:latin typeface="Montserrat" panose="02000505000000020004" pitchFamily="2" charset="0"/>
              </a:rPr>
              <a:t>CONNECTED</a:t>
            </a:r>
            <a:endParaRPr lang="tr-TR" altLang="en-US" sz="6900" dirty="0">
              <a:solidFill>
                <a:schemeClr val="accent1"/>
              </a:solidFill>
              <a:latin typeface="Montserrat" panose="02000505000000020004" pitchFamily="2" charset="0"/>
            </a:endParaRPr>
          </a:p>
        </p:txBody>
      </p:sp>
      <p:sp>
        <p:nvSpPr>
          <p:cNvPr id="2" name="Slide Number Placeholder 1">
            <a:extLst>
              <a:ext uri="{FF2B5EF4-FFF2-40B4-BE49-F238E27FC236}">
                <a16:creationId xmlns:a16="http://schemas.microsoft.com/office/drawing/2014/main" id="{FA01A25F-FD9B-4E5C-B3DC-A4169AC12813}"/>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D90FBF5F-5261-423E-8848-76D55C468F54}"/>
              </a:ext>
            </a:extLst>
          </p:cNvPr>
          <p:cNvPicPr>
            <a:picLocks noChangeAspect="1"/>
          </p:cNvPicPr>
          <p:nvPr/>
        </p:nvPicPr>
        <p:blipFill>
          <a:blip r:embed="rId2"/>
          <a:stretch>
            <a:fillRect/>
          </a:stretch>
        </p:blipFill>
        <p:spPr>
          <a:xfrm>
            <a:off x="4407346" y="6474699"/>
            <a:ext cx="3171825" cy="24765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3079568647"/>
              </p:ext>
            </p:extLst>
          </p:nvPr>
        </p:nvGraphicFramePr>
        <p:xfrm>
          <a:off x="4064000" y="2657467"/>
          <a:ext cx="4892275" cy="2999232"/>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4904">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The Connection</a:t>
                      </a:r>
                    </a:p>
                  </a:txBody>
                  <a:tcPr anchor="ctr"/>
                </a:tc>
                <a:extLst>
                  <a:ext uri="{0D108BD9-81ED-4DB2-BD59-A6C34878D82A}">
                    <a16:rowId xmlns:a16="http://schemas.microsoft.com/office/drawing/2014/main" val="2109158794"/>
                  </a:ext>
                </a:extLst>
              </a:tr>
              <a:tr h="374904">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Primary Insomnia</a:t>
                      </a:r>
                    </a:p>
                  </a:txBody>
                  <a:tcPr anchor="ctr"/>
                </a:tc>
                <a:extLst>
                  <a:ext uri="{0D108BD9-81ED-4DB2-BD59-A6C34878D82A}">
                    <a16:rowId xmlns:a16="http://schemas.microsoft.com/office/drawing/2014/main" val="1845386627"/>
                  </a:ext>
                </a:extLst>
              </a:tr>
              <a:tr h="374904">
                <a:tc>
                  <a:txBody>
                    <a:bodyPr/>
                    <a:lstStyle/>
                    <a:p>
                      <a:r>
                        <a:rPr lang="en-US" dirty="0">
                          <a:solidFill>
                            <a:schemeClr val="tx2">
                              <a:lumMod val="40000"/>
                              <a:lumOff val="60000"/>
                            </a:schemeClr>
                          </a:solidFill>
                          <a:latin typeface="Montserrat" panose="02000505000000020004" pitchFamily="2" charset="0"/>
                        </a:rPr>
                        <a:t>8</a:t>
                      </a:r>
                    </a:p>
                  </a:txBody>
                  <a:tcPr/>
                </a:tc>
                <a:tc>
                  <a:txBody>
                    <a:bodyPr/>
                    <a:lstStyle/>
                    <a:p>
                      <a:r>
                        <a:rPr lang="en-US" sz="1400" dirty="0"/>
                        <a:t>Treatment</a:t>
                      </a:r>
                    </a:p>
                  </a:txBody>
                  <a:tcPr anchor="ctr"/>
                </a:tc>
                <a:extLst>
                  <a:ext uri="{0D108BD9-81ED-4DB2-BD59-A6C34878D82A}">
                    <a16:rowId xmlns:a16="http://schemas.microsoft.com/office/drawing/2014/main" val="496688315"/>
                  </a:ext>
                </a:extLst>
              </a:tr>
              <a:tr h="374904">
                <a:tc>
                  <a:txBody>
                    <a:bodyPr/>
                    <a:lstStyle/>
                    <a:p>
                      <a:r>
                        <a:rPr lang="en-US" dirty="0">
                          <a:solidFill>
                            <a:schemeClr val="tx2">
                              <a:lumMod val="40000"/>
                              <a:lumOff val="60000"/>
                            </a:schemeClr>
                          </a:solidFill>
                          <a:latin typeface="Montserrat" panose="02000505000000020004" pitchFamily="2" charset="0"/>
                        </a:rPr>
                        <a:t>10</a:t>
                      </a:r>
                    </a:p>
                  </a:txBody>
                  <a:tcPr/>
                </a:tc>
                <a:tc>
                  <a:txBody>
                    <a:bodyPr/>
                    <a:lstStyle/>
                    <a:p>
                      <a:r>
                        <a:rPr lang="en-US" sz="1400" dirty="0"/>
                        <a:t>Sleep Diary</a:t>
                      </a:r>
                    </a:p>
                  </a:txBody>
                  <a:tcPr anchor="ctr"/>
                </a:tc>
                <a:extLst>
                  <a:ext uri="{0D108BD9-81ED-4DB2-BD59-A6C34878D82A}">
                    <a16:rowId xmlns:a16="http://schemas.microsoft.com/office/drawing/2014/main" val="3065012163"/>
                  </a:ext>
                </a:extLst>
              </a:tr>
              <a:tr h="374904">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Insomnia Secondary to Sleep Disorder</a:t>
                      </a:r>
                    </a:p>
                  </a:txBody>
                  <a:tcPr anchor="ctr"/>
                </a:tc>
                <a:extLst>
                  <a:ext uri="{0D108BD9-81ED-4DB2-BD59-A6C34878D82A}">
                    <a16:rowId xmlns:a16="http://schemas.microsoft.com/office/drawing/2014/main" val="2590519340"/>
                  </a:ext>
                </a:extLst>
              </a:tr>
              <a:tr h="374904">
                <a:tc>
                  <a:txBody>
                    <a:bodyPr/>
                    <a:lstStyle/>
                    <a:p>
                      <a:r>
                        <a:rPr lang="en-US" dirty="0">
                          <a:solidFill>
                            <a:schemeClr val="tx2">
                              <a:lumMod val="40000"/>
                              <a:lumOff val="60000"/>
                            </a:schemeClr>
                          </a:solidFill>
                          <a:latin typeface="Montserrat" panose="02000505000000020004" pitchFamily="2" charset="0"/>
                        </a:rPr>
                        <a:t>14</a:t>
                      </a:r>
                    </a:p>
                  </a:txBody>
                  <a:tcPr/>
                </a:tc>
                <a:tc>
                  <a:txBody>
                    <a:bodyPr/>
                    <a:lstStyle/>
                    <a:p>
                      <a:r>
                        <a:rPr lang="en-US" sz="1400" dirty="0"/>
                        <a:t>Insomnia Secondary To Medical Conditions</a:t>
                      </a:r>
                    </a:p>
                  </a:txBody>
                  <a:tcPr anchor="ctr"/>
                </a:tc>
                <a:extLst>
                  <a:ext uri="{0D108BD9-81ED-4DB2-BD59-A6C34878D82A}">
                    <a16:rowId xmlns:a16="http://schemas.microsoft.com/office/drawing/2014/main" val="10005"/>
                  </a:ext>
                </a:extLst>
              </a:tr>
              <a:tr h="374904">
                <a:tc>
                  <a:txBody>
                    <a:bodyPr/>
                    <a:lstStyle/>
                    <a:p>
                      <a:r>
                        <a:rPr lang="en-US" dirty="0">
                          <a:solidFill>
                            <a:schemeClr val="tx2">
                              <a:lumMod val="40000"/>
                              <a:lumOff val="60000"/>
                            </a:schemeClr>
                          </a:solidFill>
                          <a:latin typeface="Montserrat" panose="02000505000000020004" pitchFamily="2" charset="0"/>
                        </a:rPr>
                        <a:t>16</a:t>
                      </a:r>
                    </a:p>
                  </a:txBody>
                  <a:tcPr/>
                </a:tc>
                <a:tc>
                  <a:txBody>
                    <a:bodyPr/>
                    <a:lstStyle/>
                    <a:p>
                      <a:r>
                        <a:rPr lang="en-US" sz="1400" dirty="0"/>
                        <a:t>Final Thought</a:t>
                      </a:r>
                    </a:p>
                  </a:txBody>
                  <a:tcPr anchor="ctr"/>
                </a:tc>
                <a:extLst>
                  <a:ext uri="{0D108BD9-81ED-4DB2-BD59-A6C34878D82A}">
                    <a16:rowId xmlns:a16="http://schemas.microsoft.com/office/drawing/2014/main" val="3237095978"/>
                  </a:ext>
                </a:extLst>
              </a:tr>
              <a:tr h="374904">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ctr"/>
                </a:tc>
                <a:extLst>
                  <a:ext uri="{0D108BD9-81ED-4DB2-BD59-A6C34878D82A}">
                    <a16:rowId xmlns:a16="http://schemas.microsoft.com/office/drawing/2014/main" val="3468314863"/>
                  </a:ext>
                </a:extLst>
              </a:tr>
            </a:tbl>
          </a:graphicData>
        </a:graphic>
      </p:graphicFrame>
      <p:sp>
        <p:nvSpPr>
          <p:cNvPr id="3" name="Slide Number Placeholder 2">
            <a:extLst>
              <a:ext uri="{FF2B5EF4-FFF2-40B4-BE49-F238E27FC236}">
                <a16:creationId xmlns:a16="http://schemas.microsoft.com/office/drawing/2014/main" id="{785161C3-5B27-42DD-AFC4-FF1E3F18D76E}"/>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68060" y="419804"/>
            <a:ext cx="274306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lang="en-US" sz="1600" spc="600" dirty="0">
                <a:solidFill>
                  <a:prstClr val="white"/>
                </a:solidFill>
                <a:latin typeface="Montserrat" panose="00000500000000000000" pitchFamily="50" charset="-94"/>
              </a:rPr>
              <a:t>EIGHT</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68D25AD-187D-244F-84F7-B367ECA8311C}"/>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2" name="TextBox 11">
            <a:extLst>
              <a:ext uri="{FF2B5EF4-FFF2-40B4-BE49-F238E27FC236}">
                <a16:creationId xmlns:a16="http://schemas.microsoft.com/office/drawing/2014/main" id="{10F82D7A-A183-A44C-97FC-EAC4BCC238D8}"/>
              </a:ext>
            </a:extLst>
          </p:cNvPr>
          <p:cNvSpPr txBox="1"/>
          <p:nvPr/>
        </p:nvSpPr>
        <p:spPr>
          <a:xfrm>
            <a:off x="2683653" y="3278348"/>
            <a:ext cx="673613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THE CONNECTION</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E6C8DC3-699B-4D8F-BED4-A188FE5ADFC4}"/>
              </a:ext>
            </a:extLst>
          </p:cNvPr>
          <p:cNvSpPr>
            <a:spLocks noGrp="1"/>
          </p:cNvSpPr>
          <p:nvPr>
            <p:ph type="sldNum" sz="quarter" idx="12"/>
          </p:nvPr>
        </p:nvSpPr>
        <p:spPr/>
        <p:txBody>
          <a:bodyPr/>
          <a:lstStyle/>
          <a:p>
            <a:fld id="{893DE34F-861C-4A6A-B142-FB2440115817}" type="slidenum">
              <a:rPr lang="en-US" smtClean="0"/>
              <a:t>4</a:t>
            </a:fld>
            <a:endParaRPr lang="en-US" dirty="0"/>
          </a:p>
        </p:txBody>
      </p:sp>
    </p:spTree>
    <p:extLst>
      <p:ext uri="{BB962C8B-B14F-4D97-AF65-F5344CB8AC3E}">
        <p14:creationId xmlns:p14="http://schemas.microsoft.com/office/powerpoint/2010/main" val="113377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5</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The Connection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18821"/>
          </a:xfrm>
          <a:prstGeom prst="rect">
            <a:avLst/>
          </a:prstGeom>
        </p:spPr>
        <p:txBody>
          <a:bodyPr wrap="square">
            <a:spAutoFit/>
          </a:bodyPr>
          <a:lstStyle/>
          <a:p>
            <a:pPr lvl="0">
              <a:lnSpc>
                <a:spcPct val="150000"/>
              </a:lnSpc>
              <a:spcBef>
                <a:spcPts val="1000"/>
              </a:spcBef>
            </a:pPr>
            <a:r>
              <a:rPr lang="en-US" sz="1400" dirty="0">
                <a:solidFill>
                  <a:prstClr val="black"/>
                </a:solidFill>
              </a:rPr>
              <a:t>Food, nutrition, and gut health are intertwined to achieve your best night’s sleep and energetic day.  The creation of hormones regulate your brain’s wakefulness and sleepiness.  This has nothing to do with age, gender, or race.  It has to do with the choices we make about both what we eat and how long we sleep. </a:t>
            </a:r>
          </a:p>
          <a:p>
            <a:pPr lvl="0">
              <a:lnSpc>
                <a:spcPct val="150000"/>
              </a:lnSpc>
              <a:spcBef>
                <a:spcPts val="1000"/>
              </a:spcBef>
            </a:pPr>
            <a:r>
              <a:rPr lang="en-US" sz="1400" dirty="0">
                <a:solidFill>
                  <a:prstClr val="black"/>
                </a:solidFill>
              </a:rPr>
              <a:t>Although the research is still early and the sample sizes are small, research has shown that sleep duration has a significant effect in quality and quantity of food choices.  </a:t>
            </a:r>
            <a:r>
              <a:rPr lang="en-US" sz="1400" i="1" dirty="0">
                <a:solidFill>
                  <a:prstClr val="black"/>
                </a:solidFill>
              </a:rPr>
              <a:t>“Those who sleep less are more likely to consume energy-rich foods, get higher proportions of calories from fats or refined carbohydrates, consume lower proportions of vegetables and fruits, and have more irregular meal patterns and consume snacks more often than those sleeping more. </a:t>
            </a:r>
            <a:r>
              <a:rPr lang="en-US" sz="1400" dirty="0">
                <a:solidFill>
                  <a:prstClr val="black"/>
                </a:solidFill>
              </a:rPr>
              <a:t>(Peuhkuri, Sihvola, Korpela pp. 2)” Wen Lv, Graham Finlayson, Robin Dando found that the lack of sleep may also alter how taste is effected and will tend to choose foods with stronger flavors, as well as higher salt, sugar, and fat content. </a:t>
            </a:r>
            <a:endParaRPr lang="tr-TR" sz="1400"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1323439"/>
          </a:xfrm>
          <a:prstGeom prst="rect">
            <a:avLst/>
          </a:prstGeom>
          <a:noFill/>
        </p:spPr>
        <p:txBody>
          <a:bodyPr wrap="square" rtlCol="0">
            <a:spAutoFit/>
          </a:bodyPr>
          <a:lstStyle/>
          <a:p>
            <a:r>
              <a:rPr lang="en-US" sz="4000" dirty="0">
                <a:solidFill>
                  <a:schemeClr val="bg1">
                    <a:lumMod val="75000"/>
                  </a:schemeClr>
                </a:solidFill>
              </a:rPr>
              <a:t>More about choices and sleep time</a:t>
            </a:r>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6</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The Connection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418821"/>
          </a:xfrm>
          <a:prstGeom prst="rect">
            <a:avLst/>
          </a:prstGeom>
        </p:spPr>
        <p:txBody>
          <a:bodyPr wrap="square">
            <a:spAutoFit/>
          </a:bodyPr>
          <a:lstStyle/>
          <a:p>
            <a:pPr lvl="0">
              <a:lnSpc>
                <a:spcPct val="150000"/>
              </a:lnSpc>
              <a:spcBef>
                <a:spcPts val="1000"/>
              </a:spcBef>
            </a:pPr>
            <a:r>
              <a:rPr lang="en-US" sz="1400" dirty="0">
                <a:solidFill>
                  <a:prstClr val="black"/>
                </a:solidFill>
              </a:rPr>
              <a:t>These choices are then leading to how our body works during the day and how our gut absorbs nutrients and create the hormones associated with wake and sleep.  </a:t>
            </a:r>
          </a:p>
          <a:p>
            <a:pPr lvl="0">
              <a:lnSpc>
                <a:spcPct val="150000"/>
              </a:lnSpc>
              <a:spcBef>
                <a:spcPts val="1000"/>
              </a:spcBef>
            </a:pPr>
            <a:r>
              <a:rPr lang="en-US" sz="1400" dirty="0">
                <a:solidFill>
                  <a:prstClr val="black"/>
                </a:solidFill>
              </a:rPr>
              <a:t>The Research has been performed to evaluate the effect of foods and beverages in sleep have all been small sample sizes and have had interesting outcomes.  Milk for example, showed that normal milk did not show an effect on sleep, however, milk that was fortified with Melatonin or was fermented did show a small improvement in sleep with a decrease in the time it takes to fall asleep and how refreshed the individuals were when they woke up.  A study also showed that drinking tart cherry juice twice a day showed a decrease in time it took to fall asleep and another study showed that eating two kiwis before bed helped increase total sleep time.  </a:t>
            </a:r>
            <a:r>
              <a:rPr lang="en-US" sz="1400" b="1" dirty="0">
                <a:solidFill>
                  <a:prstClr val="black"/>
                </a:solidFill>
              </a:rPr>
              <a:t>Unfortunately, these studies have all only been performed once and with less than 20 people making them less reliable. </a:t>
            </a:r>
            <a:endParaRPr lang="tr-TR" sz="1400" b="1" dirty="0">
              <a:solidFill>
                <a:srgbClr val="E7E6E6">
                  <a:lumMod val="25000"/>
                </a:srgbClr>
              </a:solidFill>
            </a:endParaRP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food studies</a:t>
            </a:r>
          </a:p>
        </p:txBody>
      </p:sp>
    </p:spTree>
    <p:extLst>
      <p:ext uri="{BB962C8B-B14F-4D97-AF65-F5344CB8AC3E}">
        <p14:creationId xmlns:p14="http://schemas.microsoft.com/office/powerpoint/2010/main" val="212686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AF95C0E-F119-4B16-87C7-75224260CE69}"/>
              </a:ext>
            </a:extLst>
          </p:cNvPr>
          <p:cNvSpPr>
            <a:spLocks noGrp="1"/>
          </p:cNvSpPr>
          <p:nvPr>
            <p:ph type="sldNum" sz="quarter" idx="10"/>
          </p:nvPr>
        </p:nvSpPr>
        <p:spPr/>
        <p:txBody>
          <a:bodyPr/>
          <a:lstStyle/>
          <a:p>
            <a:fld id="{667BE782-764C-48E2-8CC4-34B04CA69BE4}" type="slidenum">
              <a:rPr lang="en-US" smtClean="0"/>
              <a:t>7</a:t>
            </a:fld>
            <a:endParaRPr lang="en-US" dirty="0"/>
          </a:p>
        </p:txBody>
      </p:sp>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52162" y="2596257"/>
            <a:ext cx="3712308" cy="1446550"/>
          </a:xfrm>
          <a:prstGeom prst="rect">
            <a:avLst/>
          </a:prstGeom>
          <a:noFill/>
        </p:spPr>
        <p:txBody>
          <a:bodyPr wrap="square" rtlCol="0">
            <a:spAutoFit/>
          </a:bodyPr>
          <a:lstStyle/>
          <a:p>
            <a:pPr algn="ctr"/>
            <a:r>
              <a:rPr lang="en-US" sz="4400" dirty="0">
                <a:solidFill>
                  <a:schemeClr val="accent1"/>
                </a:solidFill>
              </a:rPr>
              <a:t>The Connection</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8342378" cy="3741986"/>
          </a:xfrm>
          <a:prstGeom prst="rect">
            <a:avLst/>
          </a:prstGeom>
        </p:spPr>
        <p:txBody>
          <a:bodyPr wrap="square">
            <a:spAutoFit/>
          </a:bodyPr>
          <a:lstStyle/>
          <a:p>
            <a:pPr lvl="0">
              <a:lnSpc>
                <a:spcPct val="150000"/>
              </a:lnSpc>
              <a:spcBef>
                <a:spcPts val="1000"/>
              </a:spcBef>
            </a:pPr>
            <a:r>
              <a:rPr lang="en-US" sz="1400" dirty="0">
                <a:solidFill>
                  <a:prstClr val="black"/>
                </a:solidFill>
              </a:rPr>
              <a:t>Several other studies have looked at macronutrients such as fats, carbohydrates and proteins.  Although protein did not appear to affect sleep.  The studies looked at did show that fat and carbohydrate affects sleep architecture (the stages of sleep such as slow wave sleep and REM sleep) Marie-Pierre St-Onge, Anja Mikic, Cara E Pietrolungo compared studies of macronutrients.  Studies showed that </a:t>
            </a:r>
            <a:r>
              <a:rPr lang="en-US" sz="1400" b="1" dirty="0">
                <a:solidFill>
                  <a:prstClr val="black"/>
                </a:solidFill>
              </a:rPr>
              <a:t>high carbohydrate, low fat meals reduce slow wave sleep</a:t>
            </a:r>
            <a:r>
              <a:rPr lang="en-US" sz="1400" i="1" dirty="0">
                <a:solidFill>
                  <a:prstClr val="black"/>
                </a:solidFill>
              </a:rPr>
              <a:t>, where we perform several important functions such as memory consolidation and production of hormones.   </a:t>
            </a:r>
          </a:p>
          <a:p>
            <a:pPr lvl="0">
              <a:lnSpc>
                <a:spcPct val="150000"/>
              </a:lnSpc>
              <a:spcBef>
                <a:spcPts val="1000"/>
              </a:spcBef>
            </a:pPr>
            <a:r>
              <a:rPr lang="en-US" sz="1400" dirty="0">
                <a:solidFill>
                  <a:prstClr val="black"/>
                </a:solidFill>
              </a:rPr>
              <a:t>This is where gut health jumps in due to the creation of hormones such as insulin and TRP, which is a precursor to serotonin.  The belief is that the carbohydrates compete with the hormones entering the brain causing a disrupted sleep</a:t>
            </a:r>
            <a:r>
              <a:rPr lang="en-US" sz="1400" b="1" dirty="0">
                <a:solidFill>
                  <a:prstClr val="black"/>
                </a:solidFill>
              </a:rPr>
              <a:t>.  When there are lower carbohydrates at night </a:t>
            </a:r>
            <a:r>
              <a:rPr lang="en-US" sz="1400" dirty="0">
                <a:solidFill>
                  <a:prstClr val="black"/>
                </a:solidFill>
              </a:rPr>
              <a:t>there is </a:t>
            </a:r>
            <a:r>
              <a:rPr lang="en-US" sz="1400" i="1" dirty="0">
                <a:solidFill>
                  <a:prstClr val="black"/>
                </a:solidFill>
              </a:rPr>
              <a:t>an increase in serotonin and an individual has a shorter sleep latency (time it takes to fall asleep) and less awakenings during the night </a:t>
            </a:r>
            <a:r>
              <a:rPr lang="en-US" sz="1400" dirty="0">
                <a:solidFill>
                  <a:prstClr val="black"/>
                </a:solidFill>
              </a:rPr>
              <a:t>(St-Ogden, et al).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7326486" cy="707886"/>
          </a:xfrm>
          <a:prstGeom prst="rect">
            <a:avLst/>
          </a:prstGeom>
          <a:noFill/>
        </p:spPr>
        <p:txBody>
          <a:bodyPr wrap="square" rtlCol="0">
            <a:spAutoFit/>
          </a:bodyPr>
          <a:lstStyle/>
          <a:p>
            <a:r>
              <a:rPr lang="en-US" sz="4000" dirty="0">
                <a:solidFill>
                  <a:schemeClr val="bg1">
                    <a:lumMod val="75000"/>
                  </a:schemeClr>
                </a:solidFill>
              </a:rPr>
              <a:t>food studies</a:t>
            </a:r>
          </a:p>
        </p:txBody>
      </p:sp>
    </p:spTree>
    <p:extLst>
      <p:ext uri="{BB962C8B-B14F-4D97-AF65-F5344CB8AC3E}">
        <p14:creationId xmlns:p14="http://schemas.microsoft.com/office/powerpoint/2010/main" val="1979673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screenshot of a cell phone&#10;&#10;Description automatically generated">
            <a:extLst>
              <a:ext uri="{FF2B5EF4-FFF2-40B4-BE49-F238E27FC236}">
                <a16:creationId xmlns:a16="http://schemas.microsoft.com/office/drawing/2014/main" id="{2C0771BA-EA1B-45B8-A353-E56946C7E48B}"/>
              </a:ext>
            </a:extLst>
          </p:cNvPr>
          <p:cNvPicPr>
            <a:picLocks noChangeAspect="1"/>
          </p:cNvPicPr>
          <p:nvPr/>
        </p:nvPicPr>
        <p:blipFill rotWithShape="1">
          <a:blip r:embed="rId2">
            <a:extLst>
              <a:ext uri="{28A0092B-C50C-407E-A947-70E740481C1C}">
                <a14:useLocalDpi xmlns:a14="http://schemas.microsoft.com/office/drawing/2010/main" val="0"/>
              </a:ext>
            </a:extLst>
          </a:blip>
          <a:srcRect r="1" b="8365"/>
          <a:stretch/>
        </p:blipFill>
        <p:spPr>
          <a:xfrm>
            <a:off x="643467" y="643467"/>
            <a:ext cx="10905066" cy="5571066"/>
          </a:xfrm>
          <a:prstGeom prst="rect">
            <a:avLst/>
          </a:prstGeom>
        </p:spPr>
      </p:pic>
      <p:sp>
        <p:nvSpPr>
          <p:cNvPr id="2" name="Slide Number Placeholder 1">
            <a:extLst>
              <a:ext uri="{FF2B5EF4-FFF2-40B4-BE49-F238E27FC236}">
                <a16:creationId xmlns:a16="http://schemas.microsoft.com/office/drawing/2014/main" id="{B9DDF6D7-B4A7-4778-A863-B87FCBF93291}"/>
              </a:ext>
            </a:extLst>
          </p:cNvPr>
          <p:cNvSpPr>
            <a:spLocks noGrp="1"/>
          </p:cNvSpPr>
          <p:nvPr>
            <p:ph type="sldNum" sz="quarter" idx="12"/>
          </p:nvPr>
        </p:nvSpPr>
        <p:spPr/>
        <p:txBody>
          <a:bodyPr/>
          <a:lstStyle/>
          <a:p>
            <a:fld id="{1AE448DF-B8D8-4861-90F2-173025B06E2A}" type="slidenum">
              <a:rPr lang="en-US" smtClean="0"/>
              <a:t>8</a:t>
            </a:fld>
            <a:endParaRPr lang="en-US" dirty="0"/>
          </a:p>
        </p:txBody>
      </p:sp>
    </p:spTree>
    <p:extLst>
      <p:ext uri="{BB962C8B-B14F-4D97-AF65-F5344CB8AC3E}">
        <p14:creationId xmlns:p14="http://schemas.microsoft.com/office/powerpoint/2010/main" val="2580401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168062" y="419804"/>
            <a:ext cx="2743060"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EIGHT</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2AA622E-76B8-054B-8CEF-5D1DEF1A71CC}"/>
              </a:ext>
            </a:extLst>
          </p:cNvPr>
          <p:cNvSpPr txBox="1"/>
          <p:nvPr/>
        </p:nvSpPr>
        <p:spPr>
          <a:xfrm>
            <a:off x="4107256" y="400573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DF40712E-B04B-E642-AFB3-C02246AA1C66}"/>
              </a:ext>
            </a:extLst>
          </p:cNvPr>
          <p:cNvSpPr txBox="1"/>
          <p:nvPr/>
        </p:nvSpPr>
        <p:spPr>
          <a:xfrm>
            <a:off x="3637439" y="3278348"/>
            <a:ext cx="4828566"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chemeClr val="accent1"/>
                </a:solidFill>
                <a:effectLst/>
                <a:uLnTx/>
                <a:uFillTx/>
                <a:latin typeface="Montserrat Black" panose="00000A00000000000000" pitchFamily="50" charset="0"/>
              </a:rPr>
              <a:t>GUT HEALTH</a:t>
            </a:r>
            <a:endParaRPr kumimoji="0" lang="tr-TR" sz="4400" b="0" i="0" u="none" strike="noStrike" kern="1200" cap="none" spc="600" normalizeH="0" baseline="0" noProof="0" dirty="0">
              <a:ln>
                <a:noFill/>
              </a:ln>
              <a:solidFill>
                <a:schemeClr val="accent1"/>
              </a:solidFill>
              <a:effectLst/>
              <a:uLnTx/>
              <a:uFillTx/>
              <a:latin typeface="Montserrat Black" panose="00000A00000000000000" pitchFamily="50" charset="0"/>
            </a:endParaRPr>
          </a:p>
        </p:txBody>
      </p:sp>
      <p:sp>
        <p:nvSpPr>
          <p:cNvPr id="2" name="Slide Number Placeholder 1">
            <a:extLst>
              <a:ext uri="{FF2B5EF4-FFF2-40B4-BE49-F238E27FC236}">
                <a16:creationId xmlns:a16="http://schemas.microsoft.com/office/drawing/2014/main" id="{3D8DF0AB-99FD-445A-8D8F-D940A509C778}"/>
              </a:ext>
            </a:extLst>
          </p:cNvPr>
          <p:cNvSpPr>
            <a:spLocks noGrp="1"/>
          </p:cNvSpPr>
          <p:nvPr>
            <p:ph type="sldNum" sz="quarter" idx="12"/>
          </p:nvPr>
        </p:nvSpPr>
        <p:spPr/>
        <p:txBody>
          <a:bodyPr/>
          <a:lstStyle/>
          <a:p>
            <a:fld id="{893DE34F-861C-4A6A-B142-FB2440115817}" type="slidenum">
              <a:rPr lang="en-US" smtClean="0"/>
              <a:t>9</a:t>
            </a:fld>
            <a:endParaRPr lang="en-US" dirty="0"/>
          </a:p>
        </p:txBody>
      </p:sp>
    </p:spTree>
    <p:extLst>
      <p:ext uri="{BB962C8B-B14F-4D97-AF65-F5344CB8AC3E}">
        <p14:creationId xmlns:p14="http://schemas.microsoft.com/office/powerpoint/2010/main" val="3224466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TotalTime>
  <Words>1187</Words>
  <Application>Microsoft Office PowerPoint</Application>
  <PresentationFormat>Widescreen</PresentationFormat>
  <Paragraphs>120</Paragraphs>
  <Slides>16</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10</cp:revision>
  <dcterms:created xsi:type="dcterms:W3CDTF">2019-03-04T20:51:37Z</dcterms:created>
  <dcterms:modified xsi:type="dcterms:W3CDTF">2025-03-12T16:04:10Z</dcterms:modified>
</cp:coreProperties>
</file>