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19" r:id="rId2"/>
    <p:sldMasterId id="2147483704" r:id="rId3"/>
  </p:sldMasterIdLst>
  <p:notesMasterIdLst>
    <p:notesMasterId r:id="rId20"/>
  </p:notesMasterIdLst>
  <p:sldIdLst>
    <p:sldId id="295" r:id="rId4"/>
    <p:sldId id="831" r:id="rId5"/>
    <p:sldId id="884" r:id="rId6"/>
    <p:sldId id="907" r:id="rId7"/>
    <p:sldId id="307" r:id="rId8"/>
    <p:sldId id="915" r:id="rId9"/>
    <p:sldId id="917" r:id="rId10"/>
    <p:sldId id="918" r:id="rId11"/>
    <p:sldId id="914" r:id="rId12"/>
    <p:sldId id="922" r:id="rId13"/>
    <p:sldId id="923" r:id="rId14"/>
    <p:sldId id="920" r:id="rId15"/>
    <p:sldId id="921" r:id="rId16"/>
    <p:sldId id="919" r:id="rId17"/>
    <p:sldId id="906" r:id="rId18"/>
    <p:sldId id="90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528" userDrawn="1">
          <p15:clr>
            <a:srgbClr val="A4A3A4"/>
          </p15:clr>
        </p15:guide>
        <p15:guide id="3" pos="554">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lie Sykora-Pappas" initials="A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6767"/>
    <a:srgbClr val="CBC3BE"/>
    <a:srgbClr val="F2F0EE"/>
    <a:srgbClr val="FFFFFF"/>
    <a:srgbClr val="CCD6DF"/>
    <a:srgbClr val="B0ADA3"/>
    <a:srgbClr val="98C1B9"/>
    <a:srgbClr val="E7E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872760-EE4F-4AFC-B073-3980E6942462}" v="1" dt="2019-03-13T18:35:40.8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2" autoAdjust="0"/>
    <p:restoredTop sz="94686" autoAdjust="0"/>
  </p:normalViewPr>
  <p:slideViewPr>
    <p:cSldViewPr snapToGrid="0">
      <p:cViewPr varScale="1">
        <p:scale>
          <a:sx n="62" d="100"/>
          <a:sy n="62" d="100"/>
        </p:scale>
        <p:origin x="740" y="56"/>
      </p:cViewPr>
      <p:guideLst>
        <p:guide orient="horz" pos="1536"/>
        <p:guide pos="528"/>
        <p:guide pos="554"/>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59" d="100"/>
          <a:sy n="59" d="100"/>
        </p:scale>
        <p:origin x="2517" y="5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ie Sykora-Pappas" userId="ee8837ecd722293f" providerId="LiveId" clId="{29872760-EE4F-4AFC-B073-3980E6942462}"/>
    <pc:docChg chg="custSel modSld">
      <pc:chgData name="Ashlie Sykora-Pappas" userId="ee8837ecd722293f" providerId="LiveId" clId="{29872760-EE4F-4AFC-B073-3980E6942462}" dt="2019-03-13T18:35:40.835" v="1"/>
      <pc:docMkLst>
        <pc:docMk/>
      </pc:docMkLst>
      <pc:sldChg chg="addSp delSp">
        <pc:chgData name="Ashlie Sykora-Pappas" userId="ee8837ecd722293f" providerId="LiveId" clId="{29872760-EE4F-4AFC-B073-3980E6942462}" dt="2019-03-13T18:35:40.835" v="1"/>
        <pc:sldMkLst>
          <pc:docMk/>
          <pc:sldMk cId="1057104812" sldId="908"/>
        </pc:sldMkLst>
        <pc:spChg chg="add">
          <ac:chgData name="Ashlie Sykora-Pappas" userId="ee8837ecd722293f" providerId="LiveId" clId="{29872760-EE4F-4AFC-B073-3980E6942462}" dt="2019-03-13T18:35:40.835" v="1"/>
          <ac:spMkLst>
            <pc:docMk/>
            <pc:sldMk cId="1057104812" sldId="908"/>
            <ac:spMk id="3" creationId="{B289C387-F58D-4E2F-B835-8780332C0D37}"/>
          </ac:spMkLst>
        </pc:spChg>
        <pc:spChg chg="del">
          <ac:chgData name="Ashlie Sykora-Pappas" userId="ee8837ecd722293f" providerId="LiveId" clId="{29872760-EE4F-4AFC-B073-3980E6942462}" dt="2019-03-13T18:35:39.908" v="0" actId="478"/>
          <ac:spMkLst>
            <pc:docMk/>
            <pc:sldMk cId="1057104812" sldId="908"/>
            <ac:spMk id="26626" creationId="{265E3C70-7EE6-4972-8B80-DD1BA37BC53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45781-E904-4C90-ADD4-8BCBFA3E3C90}"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7E553-8EE8-4A1F-9E4F-A30A9855B913}" type="slidenum">
              <a:rPr lang="en-US" smtClean="0"/>
              <a:t>‹#›</a:t>
            </a:fld>
            <a:endParaRPr lang="en-US"/>
          </a:p>
        </p:txBody>
      </p:sp>
    </p:spTree>
    <p:extLst>
      <p:ext uri="{BB962C8B-B14F-4D97-AF65-F5344CB8AC3E}">
        <p14:creationId xmlns:p14="http://schemas.microsoft.com/office/powerpoint/2010/main" val="32690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spcBef>
                <a:spcPts val="1000"/>
              </a:spcBef>
            </a:pPr>
            <a:r>
              <a:rPr lang="en-US" dirty="0"/>
              <a:t> </a:t>
            </a:r>
            <a:r>
              <a:rPr lang="en-US" sz="1200" dirty="0">
                <a:solidFill>
                  <a:prstClr val="black"/>
                </a:solidFill>
              </a:rPr>
              <a:t>Food, nutrition, and gut health are intertwined to achieve your best night’s sleep and energetic day.  The creation of hormones regulate your brain’s wakefulness and sleepiness.  This has nothing to do with age, gender, or race.  It has to do with the choices we make about both what we eat and how long we sleep. </a:t>
            </a:r>
          </a:p>
          <a:p>
            <a:pPr lvl="0">
              <a:lnSpc>
                <a:spcPct val="150000"/>
              </a:lnSpc>
              <a:spcBef>
                <a:spcPts val="1000"/>
              </a:spcBef>
            </a:pPr>
            <a:r>
              <a:rPr lang="en-US" sz="1200" dirty="0">
                <a:solidFill>
                  <a:prstClr val="black"/>
                </a:solidFill>
              </a:rPr>
              <a:t>Although the research is still early and the sample sizes are small, research has shown that sleep duration has a significant effect in quality and quantity of food choices.  </a:t>
            </a:r>
            <a:r>
              <a:rPr lang="en-US" sz="1200" i="1" dirty="0">
                <a:solidFill>
                  <a:prstClr val="black"/>
                </a:solidFill>
              </a:rPr>
              <a:t>“Those who sleep less are more likely to consume energy-rich foods, get higher proportions of calories from fats or refined carbohydrates, consume lower proportions of vegetables and fruits, and have more irregular meal patterns and consume snacks more often than those sleeping more. </a:t>
            </a:r>
            <a:r>
              <a:rPr lang="en-US" sz="1200" dirty="0">
                <a:solidFill>
                  <a:prstClr val="black"/>
                </a:solidFill>
              </a:rPr>
              <a:t>(</a:t>
            </a:r>
            <a:r>
              <a:rPr lang="en-US" sz="1200" dirty="0" err="1">
                <a:solidFill>
                  <a:prstClr val="black"/>
                </a:solidFill>
              </a:rPr>
              <a:t>Peuhkuri</a:t>
            </a:r>
            <a:r>
              <a:rPr lang="en-US" sz="1200" dirty="0">
                <a:solidFill>
                  <a:prstClr val="black"/>
                </a:solidFill>
              </a:rPr>
              <a:t>, </a:t>
            </a:r>
            <a:r>
              <a:rPr lang="en-US" sz="1200" dirty="0" err="1">
                <a:solidFill>
                  <a:prstClr val="black"/>
                </a:solidFill>
              </a:rPr>
              <a:t>Sihvola</a:t>
            </a:r>
            <a:r>
              <a:rPr lang="en-US" sz="1200" dirty="0">
                <a:solidFill>
                  <a:prstClr val="black"/>
                </a:solidFill>
              </a:rPr>
              <a:t>, </a:t>
            </a:r>
            <a:r>
              <a:rPr lang="en-US" sz="1200" dirty="0" err="1">
                <a:solidFill>
                  <a:prstClr val="black"/>
                </a:solidFill>
              </a:rPr>
              <a:t>Korpela</a:t>
            </a:r>
            <a:r>
              <a:rPr lang="en-US" sz="1200" dirty="0">
                <a:solidFill>
                  <a:prstClr val="black"/>
                </a:solidFill>
              </a:rPr>
              <a:t> pp. 2)” Wen </a:t>
            </a:r>
            <a:r>
              <a:rPr lang="en-US" sz="1200" dirty="0" err="1">
                <a:solidFill>
                  <a:prstClr val="black"/>
                </a:solidFill>
              </a:rPr>
              <a:t>Lv</a:t>
            </a:r>
            <a:r>
              <a:rPr lang="en-US" sz="1200" dirty="0">
                <a:solidFill>
                  <a:prstClr val="black"/>
                </a:solidFill>
              </a:rPr>
              <a:t>, Graham Finlayson, Robin Dando found that the lack of sleep may also alter how taste is effected and will tend to choose foods with stronger flavors, as well as higher salt, sugar, and fat content. </a:t>
            </a:r>
            <a:endParaRPr lang="tr-TR" sz="1200" dirty="0">
              <a:solidFill>
                <a:srgbClr val="E7E6E6">
                  <a:lumMod val="25000"/>
                </a:srgbClr>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5</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spcBef>
                <a:spcPts val="1000"/>
              </a:spcBef>
            </a:pPr>
            <a:r>
              <a:rPr lang="en-US" dirty="0"/>
              <a:t> </a:t>
            </a:r>
            <a:r>
              <a:rPr lang="en-US" sz="1200" dirty="0">
                <a:solidFill>
                  <a:prstClr val="black"/>
                </a:solidFill>
              </a:rPr>
              <a:t>These choices are then leading to how our body works during the day and how our gut absorbs nutrients and create the hormones associated with wake and sleep.  </a:t>
            </a:r>
          </a:p>
          <a:p>
            <a:pPr lvl="0">
              <a:lnSpc>
                <a:spcPct val="150000"/>
              </a:lnSpc>
              <a:spcBef>
                <a:spcPts val="1000"/>
              </a:spcBef>
            </a:pPr>
            <a:r>
              <a:rPr lang="en-US" sz="1200" dirty="0">
                <a:solidFill>
                  <a:prstClr val="black"/>
                </a:solidFill>
              </a:rPr>
              <a:t>The Research has been performed to evaluate the effect of foods and beverages in sleep have all been small sample sizes and have had interesting outcomes.  Milk for example, showed that normal milk did not show an effect on sleep, however, milk that was fortified with Melatonin or was fermented did show a small improvement in sleep with a decrease in the time it takes to fall asleep and how refreshed the individuals were when they woke up.  A study also showed that drinking tart cherry juice twice a day showed a decrease in time it took to fall asleep and another study showed that eating two kiwis before bed helped increase total sleep time.  </a:t>
            </a:r>
            <a:r>
              <a:rPr lang="en-US" sz="1200" b="1" dirty="0">
                <a:solidFill>
                  <a:prstClr val="black"/>
                </a:solidFill>
              </a:rPr>
              <a:t>Unfortunately, these studies have all only been performed once and with less than 20 people making them less reliable. </a:t>
            </a:r>
            <a:endParaRPr lang="tr-TR" sz="1200" b="1" dirty="0">
              <a:solidFill>
                <a:srgbClr val="E7E6E6">
                  <a:lumMod val="25000"/>
                </a:srgbClr>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6</a:t>
            </a:fld>
            <a:endParaRPr lang="en-US"/>
          </a:p>
        </p:txBody>
      </p:sp>
    </p:spTree>
    <p:extLst>
      <p:ext uri="{BB962C8B-B14F-4D97-AF65-F5344CB8AC3E}">
        <p14:creationId xmlns:p14="http://schemas.microsoft.com/office/powerpoint/2010/main" val="1880274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lvl="0">
              <a:lnSpc>
                <a:spcPct val="150000"/>
              </a:lnSpc>
              <a:spcBef>
                <a:spcPts val="1000"/>
              </a:spcBef>
            </a:pPr>
            <a:r>
              <a:rPr lang="en-US" sz="1200" dirty="0">
                <a:solidFill>
                  <a:prstClr val="black"/>
                </a:solidFill>
              </a:rPr>
              <a:t>Several other studies have looked at macronutrients such as fats, carbohydrates and proteins.  Although protein did not appear to affect sleep.  The studies looked at did show that fat and carbohydrate affects sleep architecture (the stages of sleep such as slow wave sleep and REM sleep) Marie-Pierre St-Onge, Anja </a:t>
            </a:r>
            <a:r>
              <a:rPr lang="en-US" sz="1200" dirty="0" err="1">
                <a:solidFill>
                  <a:prstClr val="black"/>
                </a:solidFill>
              </a:rPr>
              <a:t>Mikic</a:t>
            </a:r>
            <a:r>
              <a:rPr lang="en-US" sz="1200" dirty="0">
                <a:solidFill>
                  <a:prstClr val="black"/>
                </a:solidFill>
              </a:rPr>
              <a:t>, Cara E </a:t>
            </a:r>
            <a:r>
              <a:rPr lang="en-US" sz="1200" dirty="0" err="1">
                <a:solidFill>
                  <a:prstClr val="black"/>
                </a:solidFill>
              </a:rPr>
              <a:t>Pietrolungo</a:t>
            </a:r>
            <a:r>
              <a:rPr lang="en-US" sz="1200" dirty="0">
                <a:solidFill>
                  <a:prstClr val="black"/>
                </a:solidFill>
              </a:rPr>
              <a:t> compared studies of macronutrients.  Studies showed that </a:t>
            </a:r>
            <a:r>
              <a:rPr lang="en-US" sz="1200" b="1" dirty="0">
                <a:solidFill>
                  <a:prstClr val="black"/>
                </a:solidFill>
              </a:rPr>
              <a:t>high carbohydrate, low fat meals reduce slow wave sleep</a:t>
            </a:r>
            <a:r>
              <a:rPr lang="en-US" sz="1200" i="1" dirty="0">
                <a:solidFill>
                  <a:prstClr val="black"/>
                </a:solidFill>
              </a:rPr>
              <a:t>, where we perform several important functions such as memory consolidation and production of hormones.   </a:t>
            </a:r>
          </a:p>
          <a:p>
            <a:pPr lvl="0">
              <a:lnSpc>
                <a:spcPct val="150000"/>
              </a:lnSpc>
              <a:spcBef>
                <a:spcPts val="1000"/>
              </a:spcBef>
            </a:pPr>
            <a:r>
              <a:rPr lang="en-US" sz="1200" dirty="0">
                <a:solidFill>
                  <a:prstClr val="black"/>
                </a:solidFill>
              </a:rPr>
              <a:t>This is where gut health jumps in due to the creation of hormones such as insulin and TRP, which is a precursor to serotonin.  The belief is that the carbohydrates compete with the hormones entering the brain causing a disrupted sleep</a:t>
            </a:r>
            <a:r>
              <a:rPr lang="en-US" sz="1200" b="1" dirty="0">
                <a:solidFill>
                  <a:prstClr val="black"/>
                </a:solidFill>
              </a:rPr>
              <a:t>.  When there are lower carbohydrates at night </a:t>
            </a:r>
            <a:r>
              <a:rPr lang="en-US" sz="1200" dirty="0">
                <a:solidFill>
                  <a:prstClr val="black"/>
                </a:solidFill>
              </a:rPr>
              <a:t>there is </a:t>
            </a:r>
            <a:r>
              <a:rPr lang="en-US" sz="1200" i="1" dirty="0">
                <a:solidFill>
                  <a:prstClr val="black"/>
                </a:solidFill>
              </a:rPr>
              <a:t>an increase in serotonin and an individual has a shorter sleep latency (time it takes to fall asleep) and less awakenings during the night </a:t>
            </a:r>
            <a:r>
              <a:rPr lang="en-US" sz="1200" dirty="0">
                <a:solidFill>
                  <a:prstClr val="black"/>
                </a:solidFill>
              </a:rPr>
              <a:t>(St-Ogden, et al).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7</a:t>
            </a:fld>
            <a:endParaRPr lang="en-US"/>
          </a:p>
        </p:txBody>
      </p:sp>
    </p:spTree>
    <p:extLst>
      <p:ext uri="{BB962C8B-B14F-4D97-AF65-F5344CB8AC3E}">
        <p14:creationId xmlns:p14="http://schemas.microsoft.com/office/powerpoint/2010/main" val="916667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spcBef>
                <a:spcPts val="1000"/>
              </a:spcBef>
            </a:pPr>
            <a:r>
              <a:rPr lang="en-US" dirty="0"/>
              <a:t> </a:t>
            </a:r>
            <a:r>
              <a:rPr lang="en-US" sz="1200" dirty="0">
                <a:solidFill>
                  <a:prstClr val="black"/>
                </a:solidFill>
              </a:rPr>
              <a:t>Remove the triggers.  This would include toxins, glutens, sugar, alcohol, dairy.  </a:t>
            </a:r>
          </a:p>
          <a:p>
            <a:pPr lvl="0">
              <a:lnSpc>
                <a:spcPct val="150000"/>
              </a:lnSpc>
              <a:spcBef>
                <a:spcPts val="1000"/>
              </a:spcBef>
            </a:pPr>
            <a:r>
              <a:rPr lang="en-US" sz="1200" dirty="0">
                <a:solidFill>
                  <a:prstClr val="black"/>
                </a:solidFill>
              </a:rPr>
              <a:t>Learn which foods your body has turned into allergies or intolerance and remove those too.  A food allergy test will save time with this.</a:t>
            </a:r>
          </a:p>
          <a:p>
            <a:pPr lvl="0">
              <a:lnSpc>
                <a:spcPct val="150000"/>
              </a:lnSpc>
              <a:spcBef>
                <a:spcPts val="1000"/>
              </a:spcBef>
            </a:pPr>
            <a:r>
              <a:rPr lang="en-US" sz="1200" dirty="0">
                <a:solidFill>
                  <a:prstClr val="black"/>
                </a:solidFill>
              </a:rPr>
              <a:t>Rotate your foods, never eat the same food more than every 4 days.  (if you take the allergy test, you will know precisely which foods need to be rotated)</a:t>
            </a:r>
          </a:p>
          <a:p>
            <a:pPr lvl="0">
              <a:lnSpc>
                <a:spcPct val="150000"/>
              </a:lnSpc>
              <a:spcBef>
                <a:spcPts val="1000"/>
              </a:spcBef>
            </a:pPr>
            <a:r>
              <a:rPr lang="en-US" sz="1200" dirty="0">
                <a:solidFill>
                  <a:prstClr val="black"/>
                </a:solidFill>
              </a:rPr>
              <a:t>Take Probiotics daily.  Probiotics will build up good bacteria in the gut.</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10</a:t>
            </a:fld>
            <a:endParaRPr lang="en-US"/>
          </a:p>
        </p:txBody>
      </p:sp>
    </p:spTree>
    <p:extLst>
      <p:ext uri="{BB962C8B-B14F-4D97-AF65-F5344CB8AC3E}">
        <p14:creationId xmlns:p14="http://schemas.microsoft.com/office/powerpoint/2010/main" val="2949763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11</a:t>
            </a:fld>
            <a:endParaRPr lang="en-US"/>
          </a:p>
        </p:txBody>
      </p:sp>
    </p:spTree>
    <p:extLst>
      <p:ext uri="{BB962C8B-B14F-4D97-AF65-F5344CB8AC3E}">
        <p14:creationId xmlns:p14="http://schemas.microsoft.com/office/powerpoint/2010/main" val="1877028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nSpc>
                <a:spcPct val="150000"/>
              </a:lnSpc>
              <a:spcBef>
                <a:spcPts val="1000"/>
              </a:spcBef>
              <a:buFont typeface="Arial" panose="020B0604020202020204" pitchFamily="34" charset="0"/>
              <a:buChar char="•"/>
            </a:pPr>
            <a:r>
              <a:rPr lang="en-US" dirty="0"/>
              <a:t> </a:t>
            </a:r>
            <a:r>
              <a:rPr lang="en-US" sz="1200" dirty="0">
                <a:solidFill>
                  <a:prstClr val="black"/>
                </a:solidFill>
              </a:rPr>
              <a:t>Probiotics</a:t>
            </a:r>
          </a:p>
          <a:p>
            <a:pPr marL="285750" lvl="0" indent="-285750">
              <a:lnSpc>
                <a:spcPct val="150000"/>
              </a:lnSpc>
              <a:spcBef>
                <a:spcPts val="1000"/>
              </a:spcBef>
              <a:buFont typeface="Arial" panose="020B0604020202020204" pitchFamily="34" charset="0"/>
              <a:buChar char="•"/>
            </a:pPr>
            <a:r>
              <a:rPr lang="en-US" sz="1200" dirty="0">
                <a:solidFill>
                  <a:prstClr val="black"/>
                </a:solidFill>
              </a:rPr>
              <a:t>Prebiotics</a:t>
            </a:r>
          </a:p>
          <a:p>
            <a:pPr marL="285750" lvl="0" indent="-285750">
              <a:lnSpc>
                <a:spcPct val="150000"/>
              </a:lnSpc>
              <a:spcBef>
                <a:spcPts val="1000"/>
              </a:spcBef>
              <a:buFont typeface="Arial" panose="020B0604020202020204" pitchFamily="34" charset="0"/>
              <a:buChar char="•"/>
            </a:pPr>
            <a:r>
              <a:rPr lang="en-US" sz="1200" dirty="0">
                <a:solidFill>
                  <a:prstClr val="black"/>
                </a:solidFill>
              </a:rPr>
              <a:t>Digestive Enzymes</a:t>
            </a:r>
          </a:p>
          <a:p>
            <a:pPr marL="285750" lvl="0" indent="-285750">
              <a:lnSpc>
                <a:spcPct val="150000"/>
              </a:lnSpc>
              <a:spcBef>
                <a:spcPts val="1000"/>
              </a:spcBef>
              <a:buFont typeface="Arial" panose="020B0604020202020204" pitchFamily="34" charset="0"/>
              <a:buChar char="•"/>
            </a:pPr>
            <a:r>
              <a:rPr lang="en-US" sz="1200" dirty="0">
                <a:solidFill>
                  <a:prstClr val="black"/>
                </a:solidFill>
              </a:rPr>
              <a:t>L-glutamine </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12</a:t>
            </a:fld>
            <a:endParaRPr lang="en-US"/>
          </a:p>
        </p:txBody>
      </p:sp>
    </p:spTree>
    <p:extLst>
      <p:ext uri="{BB962C8B-B14F-4D97-AF65-F5344CB8AC3E}">
        <p14:creationId xmlns:p14="http://schemas.microsoft.com/office/powerpoint/2010/main" val="1951142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nSpc>
                <a:spcPct val="150000"/>
              </a:lnSpc>
              <a:spcBef>
                <a:spcPts val="1000"/>
              </a:spcBef>
              <a:buFont typeface="Arial" panose="020B0604020202020204" pitchFamily="34" charset="0"/>
              <a:buChar char="•"/>
            </a:pPr>
            <a:r>
              <a:rPr lang="en-US" dirty="0"/>
              <a:t> </a:t>
            </a:r>
            <a:r>
              <a:rPr lang="en-US" sz="1200" dirty="0">
                <a:solidFill>
                  <a:prstClr val="black"/>
                </a:solidFill>
              </a:rPr>
              <a:t>Fatigue or fibromyalgia.</a:t>
            </a:r>
          </a:p>
          <a:p>
            <a:pPr marL="285750" lvl="0" indent="-285750">
              <a:lnSpc>
                <a:spcPct val="150000"/>
              </a:lnSpc>
              <a:spcBef>
                <a:spcPts val="1000"/>
              </a:spcBef>
              <a:buFont typeface="Arial" panose="020B0604020202020204" pitchFamily="34" charset="0"/>
              <a:buChar char="•"/>
            </a:pPr>
            <a:r>
              <a:rPr lang="en-US" sz="1200" dirty="0">
                <a:solidFill>
                  <a:prstClr val="black"/>
                </a:solidFill>
              </a:rPr>
              <a:t>Allergies or asthma</a:t>
            </a:r>
          </a:p>
          <a:p>
            <a:pPr marL="285750" lvl="0" indent="-285750">
              <a:lnSpc>
                <a:spcPct val="150000"/>
              </a:lnSpc>
              <a:spcBef>
                <a:spcPts val="1000"/>
              </a:spcBef>
              <a:buFont typeface="Arial" panose="020B0604020202020204" pitchFamily="34" charset="0"/>
              <a:buChar char="•"/>
            </a:pPr>
            <a:r>
              <a:rPr lang="en-US" sz="1200" dirty="0">
                <a:solidFill>
                  <a:prstClr val="black"/>
                </a:solidFill>
              </a:rPr>
              <a:t>Anxiety, depression, or other mood issues</a:t>
            </a:r>
          </a:p>
          <a:p>
            <a:pPr marL="285750" lvl="0" indent="-285750">
              <a:lnSpc>
                <a:spcPct val="150000"/>
              </a:lnSpc>
              <a:spcBef>
                <a:spcPts val="1000"/>
              </a:spcBef>
              <a:buFont typeface="Arial" panose="020B0604020202020204" pitchFamily="34" charset="0"/>
              <a:buChar char="•"/>
            </a:pPr>
            <a:r>
              <a:rPr lang="en-US" sz="1200" dirty="0">
                <a:solidFill>
                  <a:prstClr val="black"/>
                </a:solidFill>
              </a:rPr>
              <a:t>Constipation or diarrhea</a:t>
            </a:r>
          </a:p>
          <a:p>
            <a:pPr marL="285750" lvl="0" indent="-285750">
              <a:lnSpc>
                <a:spcPct val="150000"/>
              </a:lnSpc>
              <a:spcBef>
                <a:spcPts val="1000"/>
              </a:spcBef>
              <a:buFont typeface="Arial" panose="020B0604020202020204" pitchFamily="34" charset="0"/>
              <a:buChar char="•"/>
            </a:pPr>
            <a:r>
              <a:rPr lang="en-US" sz="1200" dirty="0">
                <a:solidFill>
                  <a:prstClr val="black"/>
                </a:solidFill>
              </a:rPr>
              <a:t>Thyroid</a:t>
            </a:r>
          </a:p>
          <a:p>
            <a:pPr marL="285750" lvl="0" indent="-285750">
              <a:lnSpc>
                <a:spcPct val="150000"/>
              </a:lnSpc>
              <a:spcBef>
                <a:spcPts val="1000"/>
              </a:spcBef>
              <a:buFont typeface="Arial" panose="020B0604020202020204" pitchFamily="34" charset="0"/>
              <a:buChar char="•"/>
            </a:pPr>
            <a:r>
              <a:rPr lang="en-US" sz="1200" dirty="0">
                <a:solidFill>
                  <a:prstClr val="black"/>
                </a:solidFill>
              </a:rPr>
              <a:t>Hormonal issues</a:t>
            </a:r>
          </a:p>
          <a:p>
            <a:pPr marL="285750" lvl="0" indent="-285750">
              <a:lnSpc>
                <a:spcPct val="150000"/>
              </a:lnSpc>
              <a:spcBef>
                <a:spcPts val="1000"/>
              </a:spcBef>
              <a:buFont typeface="Arial" panose="020B0604020202020204" pitchFamily="34" charset="0"/>
              <a:buChar char="•"/>
            </a:pPr>
            <a:r>
              <a:rPr lang="en-US" sz="1200" dirty="0">
                <a:solidFill>
                  <a:prstClr val="black"/>
                </a:solidFill>
              </a:rPr>
              <a:t>Weight gain or loss</a:t>
            </a:r>
          </a:p>
          <a:p>
            <a:pPr marL="285750" lvl="0" indent="-285750">
              <a:lnSpc>
                <a:spcPct val="150000"/>
              </a:lnSpc>
              <a:spcBef>
                <a:spcPts val="1000"/>
              </a:spcBef>
              <a:buFont typeface="Arial" panose="020B0604020202020204" pitchFamily="34" charset="0"/>
              <a:buChar char="•"/>
            </a:pPr>
            <a:r>
              <a:rPr lang="en-US" sz="1200" dirty="0">
                <a:solidFill>
                  <a:prstClr val="black"/>
                </a:solidFill>
              </a:rPr>
              <a:t>Candida overgrowth</a:t>
            </a:r>
          </a:p>
          <a:p>
            <a:pPr marL="285750" lvl="0" indent="-285750">
              <a:lnSpc>
                <a:spcPct val="150000"/>
              </a:lnSpc>
              <a:spcBef>
                <a:spcPts val="1000"/>
              </a:spcBef>
              <a:buFont typeface="Arial" panose="020B0604020202020204" pitchFamily="34" charset="0"/>
              <a:buChar char="•"/>
            </a:pPr>
            <a:r>
              <a:rPr lang="en-US" sz="1200" dirty="0">
                <a:solidFill>
                  <a:prstClr val="black"/>
                </a:solidFill>
              </a:rPr>
              <a:t>Autoimmune diseases – arthritis, Hashimoto’s, lupus, celiac, or psoriasis</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13</a:t>
            </a:fld>
            <a:endParaRPr lang="en-US"/>
          </a:p>
        </p:txBody>
      </p:sp>
    </p:spTree>
    <p:extLst>
      <p:ext uri="{BB962C8B-B14F-4D97-AF65-F5344CB8AC3E}">
        <p14:creationId xmlns:p14="http://schemas.microsoft.com/office/powerpoint/2010/main" val="3573872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15</a:t>
            </a:fld>
            <a:endParaRPr lang="en-US"/>
          </a:p>
        </p:txBody>
      </p:sp>
    </p:spTree>
    <p:extLst>
      <p:ext uri="{BB962C8B-B14F-4D97-AF65-F5344CB8AC3E}">
        <p14:creationId xmlns:p14="http://schemas.microsoft.com/office/powerpoint/2010/main" val="3980460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8CFF6-6411-4924-9418-118F34A706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953745-36B4-4479-B835-3C5D1BA767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0A199F-647A-4BE9-B81B-080BBDB5381F}"/>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FF2A3084-556C-4030-8423-A0FAFB705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D355B-B9FC-4576-AE1E-5937EFA04DBC}"/>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772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90DB-9349-4953-8624-905FB7137F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4E9E8E-48F0-47A1-87A0-A483B0C93B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26475-34BE-4DB9-A4DD-12D793D66F9A}"/>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1D0BBD1D-4228-492D-B57D-561A91E35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121EB-51AF-4A81-863C-F12A079A5E0D}"/>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115721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A5F6A4-0900-40E6-A0EC-29EDF4804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7B3421-9006-466F-8480-22B9F5F322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F053D-A171-4CED-B462-5405BB45FC0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AC3871FA-E6A4-4B85-B662-3E80A5AD3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3B9C2-2687-4386-8A4E-B3A3E01B4FF4}"/>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89201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7196137" y="1344613"/>
            <a:ext cx="4315505" cy="2926556"/>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Text Placeholder 7">
            <a:extLst>
              <a:ext uri="{FF2B5EF4-FFF2-40B4-BE49-F238E27FC236}">
                <a16:creationId xmlns:a16="http://schemas.microsoft.com/office/drawing/2014/main" id="{B3241325-7464-43D1-8457-1DE3ACE4E6D8}"/>
              </a:ext>
            </a:extLst>
          </p:cNvPr>
          <p:cNvSpPr>
            <a:spLocks noGrp="1"/>
          </p:cNvSpPr>
          <p:nvPr>
            <p:ph type="body" sz="quarter" idx="13"/>
          </p:nvPr>
        </p:nvSpPr>
        <p:spPr>
          <a:xfrm>
            <a:off x="0" y="0"/>
            <a:ext cx="6419850" cy="2185988"/>
          </a:xfrm>
          <a:solidFill>
            <a:srgbClr val="98C1B9"/>
          </a:solidFill>
        </p:spPr>
        <p:txBody>
          <a:bodyPr>
            <a:noAutofit/>
          </a:bodyPr>
          <a:lstStyle>
            <a:lvl1pPr>
              <a:defRPr sz="4400">
                <a:solidFill>
                  <a:schemeClr val="bg1"/>
                </a:solidFill>
              </a:defRPr>
            </a:lvl1pPr>
            <a:lvl2pPr>
              <a:defRPr sz="4400">
                <a:solidFill>
                  <a:schemeClr val="bg1"/>
                </a:solidFill>
              </a:defRPr>
            </a:lvl2pPr>
            <a:lvl3pPr>
              <a:defRPr sz="4400">
                <a:solidFill>
                  <a:schemeClr val="bg1"/>
                </a:solidFill>
              </a:defRPr>
            </a:lvl3pPr>
            <a:lvl4pPr>
              <a:defRPr sz="4400">
                <a:solidFill>
                  <a:schemeClr val="bg1"/>
                </a:solidFill>
              </a:defRPr>
            </a:lvl4pPr>
            <a:lvl5pPr>
              <a:defRPr sz="4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2284FF28-7DFA-4BEE-AC61-A67726DD47D1}"/>
              </a:ext>
            </a:extLst>
          </p:cNvPr>
          <p:cNvSpPr>
            <a:spLocks noGrp="1"/>
          </p:cNvSpPr>
          <p:nvPr>
            <p:ph type="pic" sz="quarter" idx="14"/>
          </p:nvPr>
        </p:nvSpPr>
        <p:spPr>
          <a:xfrm>
            <a:off x="0" y="2185988"/>
            <a:ext cx="6419850" cy="4672012"/>
          </a:xfrm>
        </p:spPr>
        <p:txBody>
          <a:bodyPr/>
          <a:lstStyle/>
          <a:p>
            <a:endParaRPr lang="en-US"/>
          </a:p>
        </p:txBody>
      </p:sp>
      <p:sp>
        <p:nvSpPr>
          <p:cNvPr id="13" name="Text Placeholder 12">
            <a:extLst>
              <a:ext uri="{FF2B5EF4-FFF2-40B4-BE49-F238E27FC236}">
                <a16:creationId xmlns:a16="http://schemas.microsoft.com/office/drawing/2014/main" id="{4419E011-1FBD-4956-8BEB-44640A0A8C23}"/>
              </a:ext>
            </a:extLst>
          </p:cNvPr>
          <p:cNvSpPr>
            <a:spLocks noGrp="1"/>
          </p:cNvSpPr>
          <p:nvPr>
            <p:ph type="body" sz="quarter" idx="15"/>
          </p:nvPr>
        </p:nvSpPr>
        <p:spPr>
          <a:xfrm>
            <a:off x="7196138" y="516255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C44CFF26-3737-4E98-A003-816121A83E14}"/>
              </a:ext>
            </a:extLst>
          </p:cNvPr>
          <p:cNvSpPr>
            <a:spLocks noGrp="1"/>
          </p:cNvSpPr>
          <p:nvPr>
            <p:ph type="body" sz="quarter" idx="16"/>
          </p:nvPr>
        </p:nvSpPr>
        <p:spPr>
          <a:xfrm>
            <a:off x="9544731" y="514350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5">
            <a:extLst>
              <a:ext uri="{FF2B5EF4-FFF2-40B4-BE49-F238E27FC236}">
                <a16:creationId xmlns:a16="http://schemas.microsoft.com/office/drawing/2014/main" id="{0CBD85EB-8F49-413C-9ECE-E23BFCB8E730}"/>
              </a:ext>
            </a:extLst>
          </p:cNvPr>
          <p:cNvSpPr>
            <a:spLocks noGrp="1"/>
          </p:cNvSpPr>
          <p:nvPr>
            <p:ph type="pic" sz="quarter" idx="17"/>
          </p:nvPr>
        </p:nvSpPr>
        <p:spPr>
          <a:xfrm>
            <a:off x="7696200" y="4591050"/>
            <a:ext cx="914400" cy="434975"/>
          </a:xfrm>
        </p:spPr>
        <p:txBody>
          <a:bodyPr/>
          <a:lstStyle/>
          <a:p>
            <a:endParaRPr lang="en-US"/>
          </a:p>
        </p:txBody>
      </p:sp>
      <p:sp>
        <p:nvSpPr>
          <p:cNvPr id="17" name="Picture Placeholder 15">
            <a:extLst>
              <a:ext uri="{FF2B5EF4-FFF2-40B4-BE49-F238E27FC236}">
                <a16:creationId xmlns:a16="http://schemas.microsoft.com/office/drawing/2014/main" id="{0C8EA276-A126-4A9C-BF5C-EB728C1E1AB7}"/>
              </a:ext>
            </a:extLst>
          </p:cNvPr>
          <p:cNvSpPr>
            <a:spLocks noGrp="1"/>
          </p:cNvSpPr>
          <p:nvPr>
            <p:ph type="pic" sz="quarter" idx="18"/>
          </p:nvPr>
        </p:nvSpPr>
        <p:spPr>
          <a:xfrm>
            <a:off x="10096500" y="4591050"/>
            <a:ext cx="914400" cy="434975"/>
          </a:xfrm>
        </p:spPr>
        <p:txBody>
          <a:bodyPr/>
          <a:lstStyle/>
          <a:p>
            <a:endParaRPr lang="en-US"/>
          </a:p>
        </p:txBody>
      </p:sp>
    </p:spTree>
    <p:extLst>
      <p:ext uri="{BB962C8B-B14F-4D97-AF65-F5344CB8AC3E}">
        <p14:creationId xmlns:p14="http://schemas.microsoft.com/office/powerpoint/2010/main" val="4286091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FB6FB-BDB9-4848-A846-5998AF857B0D}"/>
              </a:ext>
            </a:extLst>
          </p:cNvPr>
          <p:cNvSpPr>
            <a:spLocks noGrp="1"/>
          </p:cNvSpPr>
          <p:nvPr>
            <p:ph type="title" hasCustomPrompt="1"/>
          </p:nvPr>
        </p:nvSpPr>
        <p:spPr>
          <a:xfrm>
            <a:off x="838200" y="983456"/>
            <a:ext cx="4848036" cy="1325563"/>
          </a:xfrm>
        </p:spPr>
        <p:txBody>
          <a:bodyPr>
            <a:noAutofit/>
          </a:bodyPr>
          <a:lstStyle>
            <a:lvl1pPr>
              <a:defRPr sz="6000"/>
            </a:lvl1pPr>
          </a:lstStyle>
          <a:p>
            <a:r>
              <a:rPr lang="en-US" dirty="0"/>
              <a:t>Master title style</a:t>
            </a:r>
          </a:p>
        </p:txBody>
      </p:sp>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6277167" y="3048339"/>
            <a:ext cx="4848035" cy="2568689"/>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Picture Placeholder 7">
            <a:extLst>
              <a:ext uri="{FF2B5EF4-FFF2-40B4-BE49-F238E27FC236}">
                <a16:creationId xmlns:a16="http://schemas.microsoft.com/office/drawing/2014/main" id="{0B6B7767-051D-4837-A56E-2125B347A2C2}"/>
              </a:ext>
            </a:extLst>
          </p:cNvPr>
          <p:cNvSpPr>
            <a:spLocks noGrp="1"/>
          </p:cNvSpPr>
          <p:nvPr>
            <p:ph type="pic" sz="quarter" idx="13"/>
          </p:nvPr>
        </p:nvSpPr>
        <p:spPr>
          <a:xfrm>
            <a:off x="838201" y="3048340"/>
            <a:ext cx="4848035" cy="2568689"/>
          </a:xfrm>
        </p:spPr>
        <p:txBody>
          <a:bodyPr/>
          <a:lstStyle/>
          <a:p>
            <a:endParaRPr lang="en-US"/>
          </a:p>
        </p:txBody>
      </p:sp>
    </p:spTree>
    <p:extLst>
      <p:ext uri="{BB962C8B-B14F-4D97-AF65-F5344CB8AC3E}">
        <p14:creationId xmlns:p14="http://schemas.microsoft.com/office/powerpoint/2010/main" val="3602345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8B691-FE61-4127-95B7-55EA0B2DC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54ADDB-FFE8-41DF-996B-1DE3D6507C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DEEFE2-9F30-4EB9-AD12-6447541486AD}"/>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8876D2-427A-4D0E-A663-48845AF54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9C791-9904-4756-9630-8D06623F1320}"/>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020393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E642-C75A-4B05-AD35-31DA4EA3E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84B320-3797-4765-BEA1-54F5617E36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39D17-4968-4144-A837-CB151E9D1F68}"/>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F69B2BCC-663C-43A8-B9B5-DCA399B62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7368F-E171-4A68-88F0-3E04A620CF9D}"/>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62205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7205-A7D8-4D53-ABCD-4EE87AD8D0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EB6902-360C-4616-BAF3-81767B97F1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79CEA8-A94C-4055-979A-AB3AB4923C13}"/>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0796FBD7-BD21-47D2-B5CA-74500FCEA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F0A0C0-9492-4146-8515-7467DE4B805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278288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F218-C149-48BD-A581-7AE9BBBD3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2F1F7-F3EF-45FB-9335-962B29DD03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12FF14-DEEB-4C85-AF6B-35608709E6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CCCCF6-6B32-43FE-89FE-3EC229CF8F7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693AA49C-C8AE-442E-95BF-41F153F88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E79F0-D10B-46C5-9BAE-BBF7AFE6003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912966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8E67-FDB4-45D8-98D2-C8C8715A2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9871BD-A0EC-4631-8013-4AFE6DADC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96A69F-53F2-4173-8708-EA15B32EC0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043676-6FF1-46E7-A086-0CC8144BC3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90DACB9-C18F-4620-AC5F-7D77FE838E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02C3A-EBB2-44AF-A98C-0DFC1986A85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8" name="Footer Placeholder 7">
            <a:extLst>
              <a:ext uri="{FF2B5EF4-FFF2-40B4-BE49-F238E27FC236}">
                <a16:creationId xmlns:a16="http://schemas.microsoft.com/office/drawing/2014/main" id="{B4694418-5002-48E5-ABE4-78565F8906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8B5E67-4E8C-4290-82F6-8FD51F6DF61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575061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EE5F-2A9F-42AE-9E9B-42F478F560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6AA88B-D25B-4C64-BA54-838757247961}"/>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4" name="Footer Placeholder 3">
            <a:extLst>
              <a:ext uri="{FF2B5EF4-FFF2-40B4-BE49-F238E27FC236}">
                <a16:creationId xmlns:a16="http://schemas.microsoft.com/office/drawing/2014/main" id="{AE997E73-783B-402B-8F72-0BAD7357B4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D928ED-275C-459B-83A1-2A6165CAF98F}"/>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48319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F259-69A0-44B9-AD9D-5093FE2BBD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D3860-8612-4056-B66A-791E972A14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0500C-B0B3-4E64-B2AE-2E9D9A5EC768}"/>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EFAE1F65-B432-4C6F-9C7D-15337FA7D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1727E-6D46-409F-8DF7-6634EE9286A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181598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58283F-A726-43D8-8BC9-2E4FC312374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3" name="Footer Placeholder 2">
            <a:extLst>
              <a:ext uri="{FF2B5EF4-FFF2-40B4-BE49-F238E27FC236}">
                <a16:creationId xmlns:a16="http://schemas.microsoft.com/office/drawing/2014/main" id="{626F0662-6653-4F49-8EED-6A602B505F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603166-9550-450C-A1FF-7D5223387FFC}"/>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263574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088C-C28B-4CB2-9758-FEC20979ED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F9987A-6D10-4ABB-923D-D49D63AE2F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2B81AE-E3CD-4940-8481-AB83B59840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1E7507-BC2F-4B0A-8183-E380CFC7752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71FF4ABF-51F7-4268-A535-DCAFC73F1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EBC050-9A5C-4DF2-8A7B-1357BA8102C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877684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4701-6196-426A-9F33-F89FA7B27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33CA7-D9A4-4B33-88B7-479C0C4F17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2A1867-276F-4990-92A4-5B47E983D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5F24B8-BCBB-4768-A5B9-24F581393B6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ACE7DB65-EAAB-4A42-9ADF-125E6A243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C974C-0AD7-4331-9883-6D15A6D5152E}"/>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586121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08A8-9108-4204-B635-412D5CD9A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F136DB-111C-467E-B5B1-E1502A6AE2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C40CB-559A-4FA4-AF0A-D520AFE15437}"/>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9C3F0D-9583-4E82-83B5-4B2E45DE3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D978B-9914-4327-93DD-12C820C111C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954673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07F1B-287E-42EA-B625-007F203E8F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1A1248-2DC1-4F1A-8FE3-F077E2FCD7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A9A40-A708-406C-915E-30A6AA2CF664}"/>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3C5EEDE7-2217-4FDC-B193-422951253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6F1BD-4E0F-4CF8-95EC-4B98B5B4D332}"/>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801229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BEF9C-1E5F-4AE3-ACA6-74EE3650772B}"/>
              </a:ext>
            </a:extLst>
          </p:cNvPr>
          <p:cNvSpPr/>
          <p:nvPr userDrawn="1"/>
        </p:nvSpPr>
        <p:spPr>
          <a:xfrm>
            <a:off x="1001713" y="1001713"/>
            <a:ext cx="10186194" cy="4854575"/>
          </a:xfrm>
          <a:prstGeom prst="rect">
            <a:avLst/>
          </a:prstGeom>
          <a:noFill/>
          <a:ln w="317500" cmpd="tri">
            <a:solidFill>
              <a:srgbClr val="12B0B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Slide Number Placeholder 3">
            <a:extLst>
              <a:ext uri="{FF2B5EF4-FFF2-40B4-BE49-F238E27FC236}">
                <a16:creationId xmlns:a16="http://schemas.microsoft.com/office/drawing/2014/main" id="{CCC27A8B-FDC9-43E4-A10D-999F1E5D687C}"/>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A7A3A7A6-D82B-42D3-96BA-560031747AA7}" type="slidenum">
              <a:rPr lang="en-US"/>
              <a:pPr>
                <a:defRPr/>
              </a:pPr>
              <a:t>‹#›</a:t>
            </a:fld>
            <a:endParaRPr lang="en-US"/>
          </a:p>
        </p:txBody>
      </p:sp>
    </p:spTree>
    <p:extLst>
      <p:ext uri="{BB962C8B-B14F-4D97-AF65-F5344CB8AC3E}">
        <p14:creationId xmlns:p14="http://schemas.microsoft.com/office/powerpoint/2010/main" val="2085981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603B8A-4843-454A-9CDE-C580B1176962}"/>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Rectangle 2">
            <a:extLst>
              <a:ext uri="{FF2B5EF4-FFF2-40B4-BE49-F238E27FC236}">
                <a16:creationId xmlns:a16="http://schemas.microsoft.com/office/drawing/2014/main" id="{A173655C-B48D-4F02-BC96-0AA71A5CA174}"/>
              </a:ext>
            </a:extLst>
          </p:cNvPr>
          <p:cNvSpPr/>
          <p:nvPr userDrawn="1"/>
        </p:nvSpPr>
        <p:spPr>
          <a:xfrm>
            <a:off x="1001713" y="1001713"/>
            <a:ext cx="10186194" cy="4854575"/>
          </a:xfrm>
          <a:prstGeom prst="rect">
            <a:avLst/>
          </a:prstGeom>
          <a:solidFill>
            <a:srgbClr val="12B0B5"/>
          </a:solidFill>
          <a:ln w="247650"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dirty="0"/>
          </a:p>
        </p:txBody>
      </p:sp>
      <p:sp>
        <p:nvSpPr>
          <p:cNvPr id="4" name="Rectangle 6">
            <a:extLst>
              <a:ext uri="{FF2B5EF4-FFF2-40B4-BE49-F238E27FC236}">
                <a16:creationId xmlns:a16="http://schemas.microsoft.com/office/drawing/2014/main" id="{202F130E-6852-46EB-A09D-209DA8C89C72}"/>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5">
            <a:extLst>
              <a:ext uri="{FF2B5EF4-FFF2-40B4-BE49-F238E27FC236}">
                <a16:creationId xmlns:a16="http://schemas.microsoft.com/office/drawing/2014/main" id="{009CD36B-F4CC-4942-932D-DBDFE175B5F7}"/>
              </a:ext>
            </a:extLst>
          </p:cNvPr>
          <p:cNvSpPr>
            <a:spLocks noGrp="1"/>
          </p:cNvSpPr>
          <p:nvPr>
            <p:ph type="sldNum" sz="quarter" idx="10"/>
          </p:nvPr>
        </p:nvSpPr>
        <p:spPr/>
        <p:txBody>
          <a:bodyPr/>
          <a:lstStyle>
            <a:lvl1pPr>
              <a:defRPr/>
            </a:lvl1pPr>
          </a:lstStyle>
          <a:p>
            <a:pPr>
              <a:defRPr/>
            </a:pPr>
            <a:fld id="{5EE37673-3C83-422C-BC29-BBCE9CD0513B}" type="slidenum">
              <a:rPr lang="en-US"/>
              <a:pPr>
                <a:defRPr/>
              </a:pPr>
              <a:t>‹#›</a:t>
            </a:fld>
            <a:endParaRPr lang="en-US"/>
          </a:p>
        </p:txBody>
      </p:sp>
    </p:spTree>
    <p:extLst>
      <p:ext uri="{BB962C8B-B14F-4D97-AF65-F5344CB8AC3E}">
        <p14:creationId xmlns:p14="http://schemas.microsoft.com/office/powerpoint/2010/main" val="2097930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9D5BAB-493C-46A9-8967-ECA8849F1C8A}"/>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TextBox 18">
            <a:extLst>
              <a:ext uri="{FF2B5EF4-FFF2-40B4-BE49-F238E27FC236}">
                <a16:creationId xmlns:a16="http://schemas.microsoft.com/office/drawing/2014/main" id="{DE3DE27F-FB71-44E8-8A72-F554A3BDCDCD}"/>
              </a:ext>
            </a:extLst>
          </p:cNvPr>
          <p:cNvSpPr txBox="1">
            <a:spLocks noChangeArrowheads="1"/>
          </p:cNvSpPr>
          <p:nvPr userDrawn="1"/>
        </p:nvSpPr>
        <p:spPr bwMode="auto">
          <a:xfrm>
            <a:off x="3303822" y="2317750"/>
            <a:ext cx="558197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fontAlgn="base">
              <a:spcBef>
                <a:spcPct val="0"/>
              </a:spcBef>
              <a:spcAft>
                <a:spcPct val="0"/>
              </a:spcAft>
              <a:defRPr sz="3600">
                <a:solidFill>
                  <a:schemeClr val="tx1"/>
                </a:solidFill>
                <a:latin typeface="Calibri" panose="020F0502020204030204" pitchFamily="34" charset="0"/>
              </a:defRPr>
            </a:lvl6pPr>
            <a:lvl7pPr marL="2971800" indent="-228600" defTabSz="1828800" fontAlgn="base">
              <a:spcBef>
                <a:spcPct val="0"/>
              </a:spcBef>
              <a:spcAft>
                <a:spcPct val="0"/>
              </a:spcAft>
              <a:defRPr sz="3600">
                <a:solidFill>
                  <a:schemeClr val="tx1"/>
                </a:solidFill>
                <a:latin typeface="Calibri" panose="020F0502020204030204" pitchFamily="34" charset="0"/>
              </a:defRPr>
            </a:lvl7pPr>
            <a:lvl8pPr marL="3429000" indent="-228600" defTabSz="1828800" fontAlgn="base">
              <a:spcBef>
                <a:spcPct val="0"/>
              </a:spcBef>
              <a:spcAft>
                <a:spcPct val="0"/>
              </a:spcAft>
              <a:defRPr sz="3600">
                <a:solidFill>
                  <a:schemeClr val="tx1"/>
                </a:solidFill>
                <a:latin typeface="Calibri" panose="020F0502020204030204" pitchFamily="34" charset="0"/>
              </a:defRPr>
            </a:lvl8pPr>
            <a:lvl9pPr marL="3886200" indent="-228600" defTabSz="1828800" fontAlgn="base">
              <a:spcBef>
                <a:spcPct val="0"/>
              </a:spcBef>
              <a:spcAft>
                <a:spcPct val="0"/>
              </a:spcAft>
              <a:defRPr sz="3600">
                <a:solidFill>
                  <a:schemeClr val="tx1"/>
                </a:solidFill>
                <a:latin typeface="Calibri" panose="020F0502020204030204" pitchFamily="34" charset="0"/>
              </a:defRPr>
            </a:lvl9pPr>
          </a:lstStyle>
          <a:p>
            <a:pPr algn="ctr" eaLnBrk="1" hangingPunct="1">
              <a:defRPr/>
            </a:pPr>
            <a:r>
              <a:rPr lang="tr-TR" altLang="en-US" sz="6900">
                <a:solidFill>
                  <a:schemeClr val="bg1"/>
                </a:solidFill>
                <a:latin typeface="Montserrat" pitchFamily="2" charset="77"/>
              </a:rPr>
              <a:t>HERBALISM</a:t>
            </a:r>
          </a:p>
        </p:txBody>
      </p:sp>
      <p:sp>
        <p:nvSpPr>
          <p:cNvPr id="4" name="Rectangle 3">
            <a:extLst>
              <a:ext uri="{FF2B5EF4-FFF2-40B4-BE49-F238E27FC236}">
                <a16:creationId xmlns:a16="http://schemas.microsoft.com/office/drawing/2014/main" id="{A337ABC8-8C05-4855-BE19-3B33FC2FD116}"/>
              </a:ext>
            </a:extLst>
          </p:cNvPr>
          <p:cNvSpPr/>
          <p:nvPr userDrawn="1"/>
        </p:nvSpPr>
        <p:spPr>
          <a:xfrm rot="10800000">
            <a:off x="0"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5" name="Rectangle 7">
            <a:extLst>
              <a:ext uri="{FF2B5EF4-FFF2-40B4-BE49-F238E27FC236}">
                <a16:creationId xmlns:a16="http://schemas.microsoft.com/office/drawing/2014/main" id="{7612127A-8FC9-4C9A-B091-137C6338641E}"/>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6" name="Slide Number Placeholder 3">
            <a:extLst>
              <a:ext uri="{FF2B5EF4-FFF2-40B4-BE49-F238E27FC236}">
                <a16:creationId xmlns:a16="http://schemas.microsoft.com/office/drawing/2014/main" id="{A18A692C-BDF0-43C2-94FB-A39FB4BDA83B}"/>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F17FC83E-6CEF-44CC-A30F-C5EA66A34CCE}" type="slidenum">
              <a:rPr lang="en-US"/>
              <a:pPr>
                <a:defRPr/>
              </a:pPr>
              <a:t>‹#›</a:t>
            </a:fld>
            <a:endParaRPr lang="en-US"/>
          </a:p>
        </p:txBody>
      </p:sp>
      <p:pic>
        <p:nvPicPr>
          <p:cNvPr id="7" name="Picture 6" descr="A picture containing object&#10;&#10;Description automatically generated">
            <a:extLst>
              <a:ext uri="{FF2B5EF4-FFF2-40B4-BE49-F238E27FC236}">
                <a16:creationId xmlns:a16="http://schemas.microsoft.com/office/drawing/2014/main" id="{B80CE2FD-FBD7-4A4A-85D1-0A8A877890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Tree>
    <p:extLst>
      <p:ext uri="{BB962C8B-B14F-4D97-AF65-F5344CB8AC3E}">
        <p14:creationId xmlns:p14="http://schemas.microsoft.com/office/powerpoint/2010/main" val="3675608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Flow In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F3DDA41-C716-490E-B099-06D443194383}"/>
              </a:ext>
            </a:extLst>
          </p:cNvPr>
          <p:cNvCxnSpPr/>
          <p:nvPr userDrawn="1"/>
        </p:nvCxnSpPr>
        <p:spPr>
          <a:xfrm>
            <a:off x="6096000" y="4751388"/>
            <a:ext cx="0" cy="2106613"/>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6D444A1-BEDB-44EE-BEF2-AAEC89FF9643}"/>
              </a:ext>
            </a:extLst>
          </p:cNvPr>
          <p:cNvSpPr>
            <a:spLocks noGrp="1"/>
          </p:cNvSpPr>
          <p:nvPr>
            <p:ph type="sldNum" sz="quarter" idx="10"/>
          </p:nvPr>
        </p:nvSpPr>
        <p:spPr/>
        <p:txBody>
          <a:bodyPr/>
          <a:lstStyle>
            <a:lvl1pPr>
              <a:defRPr/>
            </a:lvl1pPr>
          </a:lstStyle>
          <a:p>
            <a:pPr>
              <a:defRPr/>
            </a:pPr>
            <a:fld id="{D7B1A0BC-2D99-4B94-95F5-48FC11C1E9B5}" type="slidenum">
              <a:rPr lang="en-US"/>
              <a:pPr>
                <a:defRPr/>
              </a:pPr>
              <a:t>‹#›</a:t>
            </a:fld>
            <a:endParaRPr lang="en-US"/>
          </a:p>
        </p:txBody>
      </p:sp>
    </p:spTree>
    <p:extLst>
      <p:ext uri="{BB962C8B-B14F-4D97-AF65-F5344CB8AC3E}">
        <p14:creationId xmlns:p14="http://schemas.microsoft.com/office/powerpoint/2010/main" val="2874363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Flow Middl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1DD784F-3E8C-4816-87BD-8A69A68DE055}"/>
              </a:ext>
            </a:extLst>
          </p:cNvPr>
          <p:cNvCxnSpPr/>
          <p:nvPr userDrawn="1"/>
        </p:nvCxnSpPr>
        <p:spPr>
          <a:xfrm>
            <a:off x="6096000" y="0"/>
            <a:ext cx="0" cy="68580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A0491D9-9F79-4C19-8D90-3EF8D0AB692E}"/>
              </a:ext>
            </a:extLst>
          </p:cNvPr>
          <p:cNvSpPr>
            <a:spLocks noGrp="1"/>
          </p:cNvSpPr>
          <p:nvPr>
            <p:ph type="sldNum" sz="quarter" idx="10"/>
          </p:nvPr>
        </p:nvSpPr>
        <p:spPr/>
        <p:txBody>
          <a:bodyPr/>
          <a:lstStyle>
            <a:lvl1pPr>
              <a:defRPr/>
            </a:lvl1pPr>
          </a:lstStyle>
          <a:p>
            <a:pPr>
              <a:defRPr/>
            </a:pPr>
            <a:fld id="{3665D51E-547F-4EB3-A967-A7125981111D}" type="slidenum">
              <a:rPr lang="en-US"/>
              <a:pPr>
                <a:defRPr/>
              </a:pPr>
              <a:t>‹#›</a:t>
            </a:fld>
            <a:endParaRPr lang="en-US"/>
          </a:p>
        </p:txBody>
      </p:sp>
    </p:spTree>
    <p:extLst>
      <p:ext uri="{BB962C8B-B14F-4D97-AF65-F5344CB8AC3E}">
        <p14:creationId xmlns:p14="http://schemas.microsoft.com/office/powerpoint/2010/main" val="32405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BC134-705D-465C-AFED-C9DDF479A2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5DC43-880E-448F-AAA5-8246DC0BCE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487831-9DD2-49E0-B8C4-89E71309FCD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D0B9EDEA-FF88-4BDD-8EBE-CC8388706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E7C399-5B81-49AA-B985-153A4AD45E2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91605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Flow Ou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8A92721-8582-4E82-AD81-0511C7B15BCA}"/>
              </a:ext>
            </a:extLst>
          </p:cNvPr>
          <p:cNvCxnSpPr/>
          <p:nvPr userDrawn="1"/>
        </p:nvCxnSpPr>
        <p:spPr>
          <a:xfrm>
            <a:off x="6096000" y="0"/>
            <a:ext cx="0" cy="21336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Rectangle 5">
            <a:extLst>
              <a:ext uri="{FF2B5EF4-FFF2-40B4-BE49-F238E27FC236}">
                <a16:creationId xmlns:a16="http://schemas.microsoft.com/office/drawing/2014/main" id="{280729AD-94EA-48E4-B752-A459AEDFDBEF}"/>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4" name="Slide Number Placeholder 2">
            <a:extLst>
              <a:ext uri="{FF2B5EF4-FFF2-40B4-BE49-F238E27FC236}">
                <a16:creationId xmlns:a16="http://schemas.microsoft.com/office/drawing/2014/main" id="{B5E7B89C-C406-4CEC-B03D-7FCC98FC18E4}"/>
              </a:ext>
            </a:extLst>
          </p:cNvPr>
          <p:cNvSpPr>
            <a:spLocks noGrp="1"/>
          </p:cNvSpPr>
          <p:nvPr>
            <p:ph type="sldNum" sz="quarter" idx="10"/>
          </p:nvPr>
        </p:nvSpPr>
        <p:spPr/>
        <p:txBody>
          <a:bodyPr/>
          <a:lstStyle>
            <a:lvl1pPr>
              <a:defRPr/>
            </a:lvl1pPr>
          </a:lstStyle>
          <a:p>
            <a:pPr>
              <a:defRPr/>
            </a:pPr>
            <a:fld id="{20F11A98-473A-4147-BEE6-D3CBA66820AB}" type="slidenum">
              <a:rPr lang="en-US"/>
              <a:pPr>
                <a:defRPr/>
              </a:pPr>
              <a:t>‹#›</a:t>
            </a:fld>
            <a:endParaRPr lang="en-US"/>
          </a:p>
        </p:txBody>
      </p:sp>
    </p:spTree>
    <p:extLst>
      <p:ext uri="{BB962C8B-B14F-4D97-AF65-F5344CB8AC3E}">
        <p14:creationId xmlns:p14="http://schemas.microsoft.com/office/powerpoint/2010/main" val="1179024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991BCA-86DA-448F-A18E-CE6E22AF47C4}"/>
              </a:ext>
            </a:extLst>
          </p:cNvPr>
          <p:cNvSpPr/>
          <p:nvPr userDrawn="1"/>
        </p:nvSpPr>
        <p:spPr>
          <a:xfrm rot="10800000">
            <a:off x="-70338"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4" name="Rectangle 6">
            <a:extLst>
              <a:ext uri="{FF2B5EF4-FFF2-40B4-BE49-F238E27FC236}">
                <a16:creationId xmlns:a16="http://schemas.microsoft.com/office/drawing/2014/main" id="{0511C721-B298-49C8-BF69-B408489DC777}"/>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2">
            <a:extLst>
              <a:ext uri="{FF2B5EF4-FFF2-40B4-BE49-F238E27FC236}">
                <a16:creationId xmlns:a16="http://schemas.microsoft.com/office/drawing/2014/main" id="{EA9A3EE7-CBA5-4BDD-B5C7-6C3484E106D5}"/>
              </a:ext>
            </a:extLst>
          </p:cNvPr>
          <p:cNvSpPr>
            <a:spLocks noGrp="1"/>
          </p:cNvSpPr>
          <p:nvPr>
            <p:ph type="sldNum" sz="quarter" idx="10"/>
          </p:nvPr>
        </p:nvSpPr>
        <p:spPr/>
        <p:txBody>
          <a:bodyPr/>
          <a:lstStyle>
            <a:lvl1pPr>
              <a:defRPr/>
            </a:lvl1pPr>
          </a:lstStyle>
          <a:p>
            <a:pPr>
              <a:defRPr/>
            </a:pPr>
            <a:fld id="{8C2C93CF-2B5E-47F2-8BDD-6528005EA3E1}" type="slidenum">
              <a:rPr lang="en-US"/>
              <a:pPr>
                <a:defRPr/>
              </a:pPr>
              <a:t>‹#›</a:t>
            </a:fld>
            <a:endParaRPr lang="en-US"/>
          </a:p>
        </p:txBody>
      </p:sp>
      <p:pic>
        <p:nvPicPr>
          <p:cNvPr id="9" name="Picture 8" descr="A picture containing object&#10;&#10;Description automatically generated">
            <a:extLst>
              <a:ext uri="{FF2B5EF4-FFF2-40B4-BE49-F238E27FC236}">
                <a16:creationId xmlns:a16="http://schemas.microsoft.com/office/drawing/2014/main" id="{968A516B-67F4-4AD6-801E-94C2FBA099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
        <p:nvSpPr>
          <p:cNvPr id="3" name="Rectangle 2">
            <a:extLst>
              <a:ext uri="{FF2B5EF4-FFF2-40B4-BE49-F238E27FC236}">
                <a16:creationId xmlns:a16="http://schemas.microsoft.com/office/drawing/2014/main" id="{BB5EE58E-AA3C-450A-9734-5CF38D9ADA95}"/>
              </a:ext>
            </a:extLst>
          </p:cNvPr>
          <p:cNvSpPr/>
          <p:nvPr userDrawn="1"/>
        </p:nvSpPr>
        <p:spPr>
          <a:xfrm rot="10800000">
            <a:off x="146820" y="1435894"/>
            <a:ext cx="2074945" cy="3711575"/>
          </a:xfrm>
          <a:prstGeom prst="rect">
            <a:avLst/>
          </a:prstGeom>
          <a:solidFill>
            <a:schemeClr val="bg1"/>
          </a:solidFill>
          <a:ln>
            <a:solidFill>
              <a:schemeClr val="bg2">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Tree>
    <p:extLst>
      <p:ext uri="{BB962C8B-B14F-4D97-AF65-F5344CB8AC3E}">
        <p14:creationId xmlns:p14="http://schemas.microsoft.com/office/powerpoint/2010/main" val="2799779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C0C8DC-4DB2-468F-B761-FC2A0270E8AB}"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DE34F-861C-4A6A-B142-FB2440115817}" type="slidenum">
              <a:rPr lang="en-US" smtClean="0"/>
              <a:t>‹#›</a:t>
            </a:fld>
            <a:endParaRPr lang="en-US"/>
          </a:p>
        </p:txBody>
      </p:sp>
    </p:spTree>
    <p:extLst>
      <p:ext uri="{BB962C8B-B14F-4D97-AF65-F5344CB8AC3E}">
        <p14:creationId xmlns:p14="http://schemas.microsoft.com/office/powerpoint/2010/main" val="1269569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C7FD-BCA8-41BE-9EFC-BC481F995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D35E36-1313-47A7-89BD-8D45F79995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8B0A8A-49CB-4F93-9122-7EA6D94F2B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2F6DD-9114-4A0E-A2EA-FF7BC239CF7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60891B7E-A8C9-4216-B75C-994174E0E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FADBC1-CD09-4A95-AFDB-76DBCEEC64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21235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1C75-7987-40AE-B223-FF2D9ED45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85CF70-E47F-4CF3-9794-376FC9EF1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BF511BB-4A95-4481-9AB2-870B739D9A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F5F97C-5FBC-4F44-ACA2-82E26FB50D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965D2B4-41F7-4E73-945C-55D4B6932B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3CFE58-DC5A-4684-B2C9-61C74040B56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8" name="Footer Placeholder 7">
            <a:extLst>
              <a:ext uri="{FF2B5EF4-FFF2-40B4-BE49-F238E27FC236}">
                <a16:creationId xmlns:a16="http://schemas.microsoft.com/office/drawing/2014/main" id="{3525CB71-12BD-4C59-AF61-80E62B419E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C4C1D5-FD55-4990-B006-5B45BF03A5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82875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9558-6887-4456-8610-25ACC7DC4C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14C81A-AB9A-417A-B719-53A49E86C9F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4" name="Footer Placeholder 3">
            <a:extLst>
              <a:ext uri="{FF2B5EF4-FFF2-40B4-BE49-F238E27FC236}">
                <a16:creationId xmlns:a16="http://schemas.microsoft.com/office/drawing/2014/main" id="{A2031BBD-BA40-477A-AFA3-BC43F811CF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8D9E8A-8D64-4A05-993A-36C8590670AA}"/>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023301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46376F-587F-4FCB-983F-73D21EB1B71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3" name="Footer Placeholder 2">
            <a:extLst>
              <a:ext uri="{FF2B5EF4-FFF2-40B4-BE49-F238E27FC236}">
                <a16:creationId xmlns:a16="http://schemas.microsoft.com/office/drawing/2014/main" id="{D57EE546-43FF-4257-8689-69C8EBAFA8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A1BE3-E3CC-4954-96A7-41B510AA5F37}"/>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295661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DB43-770E-472F-BFE8-2878DF43B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8C34E4-5874-48F1-8450-AD6312FE73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93343-335C-4EAC-88F6-C46AB56BC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E09288-2969-4D4F-B3CD-11C545A2CA6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55D7D9-EA0C-4907-B144-8E8AD7F45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8173D4-7001-40D1-9DB2-686C1C637DA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1249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1889-EB01-4EB0-BA36-BF29B1E911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A877F0-9AF2-4FCF-9029-1C7C6AE4A1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BAA320-5C54-4596-809A-F98A1B860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383EFF-E7B0-4951-97E1-67FC47D7213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C189E9-74C1-4944-A1C6-75D12B7F9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7D63F3-3CED-4C1D-88EF-56205349B159}"/>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87895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33C0F8-DBB5-43A6-9AA2-F9FDD7C202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0DECA1-8C86-455E-9102-C64E22C3D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9B4EB-6802-40AB-AC3E-65A2400ACB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5A3D7323-74B4-49DF-88D2-7B2FD2FF6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75B9B-67F3-4680-92CC-21E93BF8C4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448DF-B8D8-4861-90F2-173025B06E2A}" type="slidenum">
              <a:rPr lang="en-US" smtClean="0"/>
              <a:t>‹#›</a:t>
            </a:fld>
            <a:endParaRPr lang="en-US"/>
          </a:p>
        </p:txBody>
      </p:sp>
    </p:spTree>
    <p:extLst>
      <p:ext uri="{BB962C8B-B14F-4D97-AF65-F5344CB8AC3E}">
        <p14:creationId xmlns:p14="http://schemas.microsoft.com/office/powerpoint/2010/main" val="15215905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717" r:id="rId12"/>
    <p:sldLayoutId id="21474836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08492C-EDA1-49DD-B496-18C24FF20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14D8BE-EAD9-4D52-A5CC-C18597C2B1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CE281-FFF5-4318-8A26-15398C971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92D89E20-6353-46A2-BED8-77F99E39B5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625B15-A73D-4881-8312-6C9C93F2C0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E0089-2815-47C0-A6F3-B3F8C6C19A77}" type="slidenum">
              <a:rPr lang="en-US" smtClean="0"/>
              <a:t>‹#›</a:t>
            </a:fld>
            <a:endParaRPr lang="en-US"/>
          </a:p>
        </p:txBody>
      </p:sp>
    </p:spTree>
    <p:extLst>
      <p:ext uri="{BB962C8B-B14F-4D97-AF65-F5344CB8AC3E}">
        <p14:creationId xmlns:p14="http://schemas.microsoft.com/office/powerpoint/2010/main" val="27480198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523D0A6-B158-4660-B85F-F30580552C4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heading</a:t>
            </a:r>
          </a:p>
        </p:txBody>
      </p:sp>
      <p:sp>
        <p:nvSpPr>
          <p:cNvPr id="1027" name="Text Placeholder 2">
            <a:extLst>
              <a:ext uri="{FF2B5EF4-FFF2-40B4-BE49-F238E27FC236}">
                <a16:creationId xmlns:a16="http://schemas.microsoft.com/office/drawing/2014/main" id="{C6C061C8-C0DE-4A65-AE14-04CA53B5ADA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Sub Heading 1</a:t>
            </a:r>
          </a:p>
          <a:p>
            <a:pPr lvl="1"/>
            <a:r>
              <a:rPr lang="en-US" altLang="en-US"/>
              <a:t>Sub Heading 2</a:t>
            </a:r>
          </a:p>
          <a:p>
            <a:pPr lvl="2"/>
            <a:r>
              <a:rPr lang="en-US" altLang="en-US"/>
              <a:t>Body Heading</a:t>
            </a:r>
          </a:p>
          <a:p>
            <a:pPr lvl="3"/>
            <a:r>
              <a:rPr lang="en-US" altLang="en-US"/>
              <a:t>Body </a:t>
            </a:r>
          </a:p>
          <a:p>
            <a:pPr lvl="4"/>
            <a:r>
              <a:rPr lang="en-US" altLang="en-US"/>
              <a:t>Size 14</a:t>
            </a:r>
          </a:p>
        </p:txBody>
      </p:sp>
      <p:sp>
        <p:nvSpPr>
          <p:cNvPr id="4" name="Slide Number Placeholder 3">
            <a:extLst>
              <a:ext uri="{FF2B5EF4-FFF2-40B4-BE49-F238E27FC236}">
                <a16:creationId xmlns:a16="http://schemas.microsoft.com/office/drawing/2014/main" id="{3DCC6496-D9AC-824B-A9EA-80F7C91685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600" smtClean="0">
                <a:solidFill>
                  <a:schemeClr val="tx1">
                    <a:tint val="75000"/>
                  </a:schemeClr>
                </a:solidFill>
              </a:defRPr>
            </a:lvl1pPr>
          </a:lstStyle>
          <a:p>
            <a:pPr>
              <a:defRPr/>
            </a:pPr>
            <a:fld id="{38B6012B-10EE-45A1-A93F-8DFBF394F9C0}" type="slidenum">
              <a:rPr lang="en-US"/>
              <a:pPr>
                <a:defRPr/>
              </a:pPr>
              <a:t>‹#›</a:t>
            </a:fld>
            <a:endParaRPr lang="en-US"/>
          </a:p>
        </p:txBody>
      </p:sp>
    </p:spTree>
    <p:extLst>
      <p:ext uri="{BB962C8B-B14F-4D97-AF65-F5344CB8AC3E}">
        <p14:creationId xmlns:p14="http://schemas.microsoft.com/office/powerpoint/2010/main" val="10724574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9" r:id="rId4"/>
    <p:sldLayoutId id="2147483710" r:id="rId5"/>
    <p:sldLayoutId id="2147483711" r:id="rId6"/>
    <p:sldLayoutId id="2147483712" r:id="rId7"/>
    <p:sldLayoutId id="2147483731" r:id="rId8"/>
  </p:sldLayoutIdLst>
  <p:txStyles>
    <p:titleStyle>
      <a:lvl1pPr algn="l" defTabSz="914400" rtl="0" eaLnBrk="0" fontAlgn="base" hangingPunct="0">
        <a:lnSpc>
          <a:spcPct val="90000"/>
        </a:lnSpc>
        <a:spcBef>
          <a:spcPct val="0"/>
        </a:spcBef>
        <a:spcAft>
          <a:spcPct val="0"/>
        </a:spcAft>
        <a:defRPr sz="7500" kern="1200">
          <a:solidFill>
            <a:schemeClr val="tx1"/>
          </a:solidFill>
          <a:latin typeface="Montserrat" pitchFamily="2" charset="77"/>
          <a:ea typeface="+mj-ea"/>
          <a:cs typeface="+mj-cs"/>
        </a:defRPr>
      </a:lvl1pPr>
      <a:lvl2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2pPr>
      <a:lvl3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3pPr>
      <a:lvl4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4pPr>
      <a:lvl5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5pPr>
      <a:lvl6pPr marL="228600" algn="l" defTabSz="914400" rtl="0" fontAlgn="base">
        <a:lnSpc>
          <a:spcPct val="90000"/>
        </a:lnSpc>
        <a:spcBef>
          <a:spcPct val="0"/>
        </a:spcBef>
        <a:spcAft>
          <a:spcPct val="0"/>
        </a:spcAft>
        <a:defRPr sz="4400">
          <a:solidFill>
            <a:schemeClr val="tx1"/>
          </a:solidFill>
          <a:latin typeface="Calibri Light" panose="020F0302020204030204" pitchFamily="34" charset="0"/>
        </a:defRPr>
      </a:lvl6pPr>
      <a:lvl7pPr marL="457200" algn="l" defTabSz="914400" rtl="0" fontAlgn="base">
        <a:lnSpc>
          <a:spcPct val="90000"/>
        </a:lnSpc>
        <a:spcBef>
          <a:spcPct val="0"/>
        </a:spcBef>
        <a:spcAft>
          <a:spcPct val="0"/>
        </a:spcAft>
        <a:defRPr sz="4400">
          <a:solidFill>
            <a:schemeClr val="tx1"/>
          </a:solidFill>
          <a:latin typeface="Calibri Light" panose="020F0302020204030204" pitchFamily="34" charset="0"/>
        </a:defRPr>
      </a:lvl7pPr>
      <a:lvl8pPr marL="685800" algn="l" defTabSz="914400" rtl="0" fontAlgn="base">
        <a:lnSpc>
          <a:spcPct val="90000"/>
        </a:lnSpc>
        <a:spcBef>
          <a:spcPct val="0"/>
        </a:spcBef>
        <a:spcAft>
          <a:spcPct val="0"/>
        </a:spcAft>
        <a:defRPr sz="4400">
          <a:solidFill>
            <a:schemeClr val="tx1"/>
          </a:solidFill>
          <a:latin typeface="Calibri Light" panose="020F0302020204030204" pitchFamily="34" charset="0"/>
        </a:defRPr>
      </a:lvl8pPr>
      <a:lvl9pPr marL="914400" algn="l" defTabSz="914400"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defTabSz="914400" rtl="0" eaLnBrk="0" fontAlgn="base" hangingPunct="0">
        <a:lnSpc>
          <a:spcPct val="90000"/>
        </a:lnSpc>
        <a:spcBef>
          <a:spcPts val="1000"/>
        </a:spcBef>
        <a:spcAft>
          <a:spcPct val="0"/>
        </a:spcAft>
        <a:buFont typeface="Arial" panose="020B0604020202020204" pitchFamily="34" charset="0"/>
        <a:buChar char="•"/>
        <a:defRPr sz="3000" kern="1200">
          <a:solidFill>
            <a:schemeClr val="tx1"/>
          </a:solidFill>
          <a:latin typeface="Montserrat" pitchFamily="2" charset="77"/>
          <a:ea typeface="+mn-ea"/>
          <a:cs typeface="+mn-cs"/>
        </a:defRPr>
      </a:lvl1pPr>
      <a:lvl2pPr marL="685800" indent="-228600" algn="l" defTabSz="914400"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ontserrat" pitchFamily="2" charset="77"/>
          <a:ea typeface="+mn-ea"/>
          <a:cs typeface="+mn-cs"/>
        </a:defRPr>
      </a:lvl2pPr>
      <a:lvl3pPr marL="1143000" indent="-228600" algn="l" defTabSz="914400" rtl="0" eaLnBrk="0" fontAlgn="base" hangingPunct="0">
        <a:lnSpc>
          <a:spcPct val="90000"/>
        </a:lnSpc>
        <a:spcBef>
          <a:spcPts val="500"/>
        </a:spcBef>
        <a:spcAft>
          <a:spcPct val="0"/>
        </a:spcAft>
        <a:buFont typeface="Arial" panose="020B0604020202020204" pitchFamily="34" charset="0"/>
        <a:buChar char="•"/>
        <a:defRPr sz="1500" kern="1200">
          <a:solidFill>
            <a:schemeClr val="tx1"/>
          </a:solidFill>
          <a:latin typeface="Montserrat" pitchFamily="2" charset="77"/>
          <a:ea typeface="+mn-ea"/>
          <a:cs typeface="+mn-cs"/>
        </a:defRPr>
      </a:lvl3pPr>
      <a:lvl4pPr marL="1600200" indent="-228600" algn="l" defTabSz="914400" rtl="0" eaLnBrk="0" fontAlgn="base" hangingPunct="0">
        <a:lnSpc>
          <a:spcPct val="90000"/>
        </a:lnSpc>
        <a:spcBef>
          <a:spcPts val="500"/>
        </a:spcBef>
        <a:spcAft>
          <a:spcPct val="0"/>
        </a:spcAft>
        <a:buFont typeface="Arial" panose="020B0604020202020204" pitchFamily="34" charset="0"/>
        <a:buChar char="•"/>
        <a:defRPr sz="1000" kern="1200">
          <a:solidFill>
            <a:schemeClr val="tx1"/>
          </a:solidFill>
          <a:latin typeface="Montserrat" pitchFamily="2" charset="77"/>
          <a:ea typeface="+mn-ea"/>
          <a:cs typeface="+mn-cs"/>
        </a:defRPr>
      </a:lvl4pPr>
      <a:lvl5pPr marL="2057400" indent="-228600" algn="l" defTabSz="914400" rtl="0" eaLnBrk="0" fontAlgn="base" hangingPunct="0">
        <a:lnSpc>
          <a:spcPct val="90000"/>
        </a:lnSpc>
        <a:spcBef>
          <a:spcPts val="500"/>
        </a:spcBef>
        <a:spcAft>
          <a:spcPct val="0"/>
        </a:spcAft>
        <a:buFont typeface="Arial" panose="020B0604020202020204" pitchFamily="34" charset="0"/>
        <a:buChar char="•"/>
        <a:defRPr sz="7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white pillow on a bed&#10;&#10;Description automatically generated">
            <a:extLst>
              <a:ext uri="{FF2B5EF4-FFF2-40B4-BE49-F238E27FC236}">
                <a16:creationId xmlns:a16="http://schemas.microsoft.com/office/drawing/2014/main" id="{E4C431FE-7AFC-49F0-82DA-A5DD367DE117}"/>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15592" y="-695571"/>
            <a:ext cx="12160816" cy="9728653"/>
          </a:xfrm>
          <a:prstGeom prst="rect">
            <a:avLst/>
          </a:prstGeom>
        </p:spPr>
      </p:pic>
      <p:pic>
        <p:nvPicPr>
          <p:cNvPr id="3" name="Picture 2" descr="A close up of a logo&#10;&#10;Description automatically generated">
            <a:extLst>
              <a:ext uri="{FF2B5EF4-FFF2-40B4-BE49-F238E27FC236}">
                <a16:creationId xmlns:a16="http://schemas.microsoft.com/office/drawing/2014/main" id="{5B3742F4-D261-4D77-B7C6-97BB620ED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30" y="643466"/>
            <a:ext cx="5557139" cy="5571067"/>
          </a:xfrm>
          <a:prstGeom prst="rect">
            <a:avLst/>
          </a:prstGeom>
        </p:spPr>
      </p:pic>
      <p:sp>
        <p:nvSpPr>
          <p:cNvPr id="7" name="Rectangle 6">
            <a:extLst>
              <a:ext uri="{FF2B5EF4-FFF2-40B4-BE49-F238E27FC236}">
                <a16:creationId xmlns:a16="http://schemas.microsoft.com/office/drawing/2014/main" id="{23B2AE48-7790-4B04-ACBC-B627ADC211BD}"/>
              </a:ext>
            </a:extLst>
          </p:cNvPr>
          <p:cNvSpPr/>
          <p:nvPr/>
        </p:nvSpPr>
        <p:spPr>
          <a:xfrm>
            <a:off x="140677" y="148492"/>
            <a:ext cx="11965354" cy="6604000"/>
          </a:xfrm>
          <a:prstGeom prst="rect">
            <a:avLst/>
          </a:prstGeom>
          <a:noFill/>
          <a:ln w="301625" cmpd="thinThick">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486771-551E-4FC9-AFB3-C97CA6FF4476}"/>
              </a:ext>
            </a:extLst>
          </p:cNvPr>
          <p:cNvSpPr/>
          <p:nvPr/>
        </p:nvSpPr>
        <p:spPr>
          <a:xfrm>
            <a:off x="4557714" y="6383809"/>
            <a:ext cx="3586162" cy="519607"/>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0C053EF-D38A-4B1E-BDB0-FD0A5AF5135A}"/>
              </a:ext>
            </a:extLst>
          </p:cNvPr>
          <p:cNvSpPr txBox="1"/>
          <p:nvPr/>
        </p:nvSpPr>
        <p:spPr>
          <a:xfrm>
            <a:off x="4762869" y="6414588"/>
            <a:ext cx="3175869" cy="338554"/>
          </a:xfrm>
          <a:prstGeom prst="rect">
            <a:avLst/>
          </a:prstGeom>
          <a:noFill/>
        </p:spPr>
        <p:txBody>
          <a:bodyPr wrap="none">
            <a:spAutoFit/>
          </a:bodyPr>
          <a:lstStyle/>
          <a:p>
            <a:pPr algn="ctr">
              <a:defRPr/>
            </a:pPr>
            <a:r>
              <a:rPr lang="en-US" sz="1600" b="1" spc="600" dirty="0">
                <a:solidFill>
                  <a:schemeClr val="bg1"/>
                </a:solidFill>
                <a:latin typeface="Montserrat" panose="00000500000000000000" pitchFamily="50" charset="-94"/>
              </a:rPr>
              <a:t>FOOD-GUT-SLEEP</a:t>
            </a:r>
            <a:endParaRPr lang="tr-TR" sz="1600" b="1" spc="600" dirty="0">
              <a:solidFill>
                <a:schemeClr val="bg1"/>
              </a:solidFill>
              <a:latin typeface="Montserrat" panose="00000500000000000000" pitchFamily="50" charset="-94"/>
            </a:endParaRPr>
          </a:p>
        </p:txBody>
      </p:sp>
      <p:sp>
        <p:nvSpPr>
          <p:cNvPr id="10" name="TextBox 9">
            <a:extLst>
              <a:ext uri="{FF2B5EF4-FFF2-40B4-BE49-F238E27FC236}">
                <a16:creationId xmlns:a16="http://schemas.microsoft.com/office/drawing/2014/main" id="{990FEE5A-2AB0-464D-A330-B8406A90BF22}"/>
              </a:ext>
            </a:extLst>
          </p:cNvPr>
          <p:cNvSpPr txBox="1"/>
          <p:nvPr/>
        </p:nvSpPr>
        <p:spPr>
          <a:xfrm>
            <a:off x="10277475" y="6550955"/>
            <a:ext cx="1676400" cy="276999"/>
          </a:xfrm>
          <a:prstGeom prst="rect">
            <a:avLst/>
          </a:prstGeom>
          <a:noFill/>
        </p:spPr>
        <p:txBody>
          <a:bodyPr wrap="square" rtlCol="0">
            <a:spAutoFit/>
          </a:bodyPr>
          <a:lstStyle/>
          <a:p>
            <a:pPr algn="r"/>
            <a:r>
              <a:rPr lang="en-US" sz="1200" dirty="0">
                <a:solidFill>
                  <a:schemeClr val="bg1"/>
                </a:solidFill>
                <a:latin typeface="Montserrat Light" panose="00000400000000000000" pitchFamily="50" charset="0"/>
              </a:rPr>
              <a:t>MODULE EIGHT</a:t>
            </a:r>
          </a:p>
        </p:txBody>
      </p:sp>
      <p:pic>
        <p:nvPicPr>
          <p:cNvPr id="4" name="Picture 3">
            <a:extLst>
              <a:ext uri="{FF2B5EF4-FFF2-40B4-BE49-F238E27FC236}">
                <a16:creationId xmlns:a16="http://schemas.microsoft.com/office/drawing/2014/main" id="{9C0803C9-2CD4-4C74-9484-3AA13F3792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173" y="263152"/>
            <a:ext cx="2155352" cy="2011662"/>
          </a:xfrm>
          <a:prstGeom prst="rect">
            <a:avLst/>
          </a:prstGeom>
        </p:spPr>
      </p:pic>
    </p:spTree>
    <p:extLst>
      <p:ext uri="{BB962C8B-B14F-4D97-AF65-F5344CB8AC3E}">
        <p14:creationId xmlns:p14="http://schemas.microsoft.com/office/powerpoint/2010/main" val="1369388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mt="88000"/>
            <a:extLst>
              <a:ext uri="{28A0092B-C50C-407E-A947-70E740481C1C}">
                <a14:useLocalDpi xmlns:a14="http://schemas.microsoft.com/office/drawing/2010/main" val="0"/>
              </a:ext>
            </a:extLst>
          </a:blip>
          <a:srcRect l="11931"/>
          <a:stretch/>
        </p:blipFill>
        <p:spPr>
          <a:xfrm>
            <a:off x="3073138" y="0"/>
            <a:ext cx="9118862"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a:xfrm>
            <a:off x="8548423" y="6419170"/>
            <a:ext cx="2743200" cy="365125"/>
          </a:xfrm>
        </p:spPr>
        <p:txBody>
          <a:bodyPr/>
          <a:lstStyle/>
          <a:p>
            <a:fld id="{667BE782-764C-48E2-8CC4-34B04CA69BE4}" type="slidenum">
              <a:rPr lang="en-US" smtClean="0"/>
              <a:t>10</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Gut Health</a:t>
            </a:r>
          </a:p>
        </p:txBody>
      </p:sp>
      <p:sp>
        <p:nvSpPr>
          <p:cNvPr id="10" name="TextBox 9">
            <a:extLst>
              <a:ext uri="{FF2B5EF4-FFF2-40B4-BE49-F238E27FC236}">
                <a16:creationId xmlns:a16="http://schemas.microsoft.com/office/drawing/2014/main" id="{E9AAF6C0-9991-45CD-B897-231A7FC0BF0E}"/>
              </a:ext>
            </a:extLst>
          </p:cNvPr>
          <p:cNvSpPr txBox="1"/>
          <p:nvPr/>
        </p:nvSpPr>
        <p:spPr>
          <a:xfrm>
            <a:off x="3285516" y="132453"/>
            <a:ext cx="7578090" cy="707886"/>
          </a:xfrm>
          <a:prstGeom prst="rect">
            <a:avLst/>
          </a:prstGeom>
          <a:noFill/>
        </p:spPr>
        <p:txBody>
          <a:bodyPr wrap="square" rtlCol="0">
            <a:spAutoFit/>
          </a:bodyPr>
          <a:lstStyle/>
          <a:p>
            <a:r>
              <a:rPr lang="en-US" sz="4000" dirty="0">
                <a:solidFill>
                  <a:srgbClr val="676767"/>
                </a:solidFill>
              </a:rPr>
              <a:t>Healing a bad gut</a:t>
            </a:r>
          </a:p>
        </p:txBody>
      </p:sp>
    </p:spTree>
    <p:extLst>
      <p:ext uri="{BB962C8B-B14F-4D97-AF65-F5344CB8AC3E}">
        <p14:creationId xmlns:p14="http://schemas.microsoft.com/office/powerpoint/2010/main" val="3870829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661E49-6ACF-4E76-890C-662E8164F154}"/>
              </a:ext>
            </a:extLst>
          </p:cNvPr>
          <p:cNvPicPr>
            <a:picLocks noChangeAspect="1"/>
          </p:cNvPicPr>
          <p:nvPr/>
        </p:nvPicPr>
        <p:blipFill>
          <a:blip r:embed="rId3"/>
          <a:stretch>
            <a:fillRect/>
          </a:stretch>
        </p:blipFill>
        <p:spPr>
          <a:xfrm>
            <a:off x="4355975" y="6389081"/>
            <a:ext cx="3171825" cy="345629"/>
          </a:xfrm>
          <a:prstGeom prst="rect">
            <a:avLst/>
          </a:prstGeom>
        </p:spPr>
      </p:pic>
      <p:pic>
        <p:nvPicPr>
          <p:cNvPr id="3" name="Picture 2"/>
          <p:cNvPicPr>
            <a:picLocks noChangeAspect="1"/>
          </p:cNvPicPr>
          <p:nvPr/>
        </p:nvPicPr>
        <p:blipFill rotWithShape="1">
          <a:blip r:embed="rId4">
            <a:alphaModFix amt="66000"/>
            <a:extLst>
              <a:ext uri="{28A0092B-C50C-407E-A947-70E740481C1C}">
                <a14:useLocalDpi xmlns:a14="http://schemas.microsoft.com/office/drawing/2010/main" val="0"/>
              </a:ext>
            </a:extLst>
          </a:blip>
          <a:srcRect l="267" r="11180"/>
          <a:stretch/>
        </p:blipFill>
        <p:spPr>
          <a:xfrm>
            <a:off x="3082565" y="0"/>
            <a:ext cx="9109435"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a:xfrm>
            <a:off x="8548423" y="6419170"/>
            <a:ext cx="2743200" cy="365125"/>
          </a:xfrm>
        </p:spPr>
        <p:txBody>
          <a:bodyPr/>
          <a:lstStyle/>
          <a:p>
            <a:fld id="{667BE782-764C-48E2-8CC4-34B04CA69BE4}" type="slidenum">
              <a:rPr lang="en-US" smtClean="0"/>
              <a:t>11</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Gut Health</a:t>
            </a:r>
          </a:p>
        </p:txBody>
      </p:sp>
      <p:sp>
        <p:nvSpPr>
          <p:cNvPr id="9" name="Rectangle 8">
            <a:extLst>
              <a:ext uri="{FF2B5EF4-FFF2-40B4-BE49-F238E27FC236}">
                <a16:creationId xmlns:a16="http://schemas.microsoft.com/office/drawing/2014/main" id="{3DBA79B7-974F-4FA9-8459-D4B61F58642B}"/>
              </a:ext>
            </a:extLst>
          </p:cNvPr>
          <p:cNvSpPr/>
          <p:nvPr/>
        </p:nvSpPr>
        <p:spPr>
          <a:xfrm>
            <a:off x="3603052" y="1354318"/>
            <a:ext cx="3033418" cy="4791958"/>
          </a:xfrm>
          <a:prstGeom prst="rect">
            <a:avLst/>
          </a:prstGeom>
          <a:solidFill>
            <a:schemeClr val="bg1"/>
          </a:solidFill>
        </p:spPr>
        <p:txBody>
          <a:bodyPr wrap="square">
            <a:spAutoFit/>
          </a:bodyPr>
          <a:lstStyle/>
          <a:p>
            <a:pPr marL="285750" lvl="0" indent="-285750">
              <a:lnSpc>
                <a:spcPct val="150000"/>
              </a:lnSpc>
              <a:spcBef>
                <a:spcPts val="1000"/>
              </a:spcBef>
              <a:buFont typeface="Arial" panose="020B0604020202020204" pitchFamily="34" charset="0"/>
              <a:buChar char="•"/>
            </a:pPr>
            <a:r>
              <a:rPr lang="en-US" sz="1400" dirty="0">
                <a:solidFill>
                  <a:prstClr val="black"/>
                </a:solidFill>
              </a:rPr>
              <a:t>GMO foods</a:t>
            </a:r>
          </a:p>
          <a:p>
            <a:pPr marL="285750" lvl="0" indent="-285750">
              <a:lnSpc>
                <a:spcPct val="150000"/>
              </a:lnSpc>
              <a:spcBef>
                <a:spcPts val="1000"/>
              </a:spcBef>
              <a:buFont typeface="Arial" panose="020B0604020202020204" pitchFamily="34" charset="0"/>
              <a:buChar char="•"/>
            </a:pPr>
            <a:r>
              <a:rPr lang="en-US" sz="1400" dirty="0">
                <a:solidFill>
                  <a:prstClr val="black"/>
                </a:solidFill>
              </a:rPr>
              <a:t>Antibiotics</a:t>
            </a:r>
          </a:p>
          <a:p>
            <a:pPr marL="285750" lvl="0" indent="-285750">
              <a:lnSpc>
                <a:spcPct val="150000"/>
              </a:lnSpc>
              <a:spcBef>
                <a:spcPts val="1000"/>
              </a:spcBef>
              <a:buFont typeface="Arial" panose="020B0604020202020204" pitchFamily="34" charset="0"/>
              <a:buChar char="•"/>
            </a:pPr>
            <a:r>
              <a:rPr lang="en-US" sz="1400" dirty="0">
                <a:solidFill>
                  <a:prstClr val="black"/>
                </a:solidFill>
              </a:rPr>
              <a:t>Gluten (Ezekiel is a little better – but still gluten)</a:t>
            </a:r>
          </a:p>
          <a:p>
            <a:pPr marL="285750" lvl="0" indent="-285750">
              <a:lnSpc>
                <a:spcPct val="150000"/>
              </a:lnSpc>
              <a:spcBef>
                <a:spcPts val="1000"/>
              </a:spcBef>
              <a:buFont typeface="Arial" panose="020B0604020202020204" pitchFamily="34" charset="0"/>
              <a:buChar char="•"/>
            </a:pPr>
            <a:r>
              <a:rPr lang="en-US" sz="1400" dirty="0">
                <a:solidFill>
                  <a:prstClr val="black"/>
                </a:solidFill>
              </a:rPr>
              <a:t>Sugar (yeast crowds out good bacteria)</a:t>
            </a:r>
          </a:p>
          <a:p>
            <a:pPr marL="285750" lvl="0" indent="-285750">
              <a:lnSpc>
                <a:spcPct val="150000"/>
              </a:lnSpc>
              <a:spcBef>
                <a:spcPts val="1000"/>
              </a:spcBef>
              <a:buFont typeface="Arial" panose="020B0604020202020204" pitchFamily="34" charset="0"/>
              <a:buChar char="•"/>
            </a:pPr>
            <a:r>
              <a:rPr lang="en-US" sz="1400" dirty="0">
                <a:solidFill>
                  <a:prstClr val="black"/>
                </a:solidFill>
              </a:rPr>
              <a:t>Food Allergies (or sensitivities)</a:t>
            </a:r>
          </a:p>
          <a:p>
            <a:pPr marL="285750" lvl="0" indent="-285750">
              <a:lnSpc>
                <a:spcPct val="150000"/>
              </a:lnSpc>
              <a:spcBef>
                <a:spcPts val="1000"/>
              </a:spcBef>
              <a:buFont typeface="Arial" panose="020B0604020202020204" pitchFamily="34" charset="0"/>
              <a:buChar char="•"/>
            </a:pPr>
            <a:r>
              <a:rPr lang="en-US" sz="1400" dirty="0">
                <a:solidFill>
                  <a:prstClr val="black"/>
                </a:solidFill>
              </a:rPr>
              <a:t>Dairy (goats milk, kefir), mainly included because it contains hormones and antibiotics through livestock.</a:t>
            </a:r>
          </a:p>
        </p:txBody>
      </p:sp>
      <p:sp>
        <p:nvSpPr>
          <p:cNvPr id="10" name="TextBox 9">
            <a:extLst>
              <a:ext uri="{FF2B5EF4-FFF2-40B4-BE49-F238E27FC236}">
                <a16:creationId xmlns:a16="http://schemas.microsoft.com/office/drawing/2014/main" id="{E9AAF6C0-9991-45CD-B897-231A7FC0BF0E}"/>
              </a:ext>
            </a:extLst>
          </p:cNvPr>
          <p:cNvSpPr txBox="1"/>
          <p:nvPr/>
        </p:nvSpPr>
        <p:spPr>
          <a:xfrm>
            <a:off x="3603052" y="274650"/>
            <a:ext cx="7578090" cy="707886"/>
          </a:xfrm>
          <a:prstGeom prst="rect">
            <a:avLst/>
          </a:prstGeom>
          <a:noFill/>
        </p:spPr>
        <p:txBody>
          <a:bodyPr wrap="square" rtlCol="0">
            <a:spAutoFit/>
          </a:bodyPr>
          <a:lstStyle/>
          <a:p>
            <a:r>
              <a:rPr lang="en-US" sz="4000" dirty="0">
                <a:solidFill>
                  <a:srgbClr val="676767"/>
                </a:solidFill>
              </a:rPr>
              <a:t>Triggers</a:t>
            </a:r>
          </a:p>
        </p:txBody>
      </p:sp>
    </p:spTree>
    <p:extLst>
      <p:ext uri="{BB962C8B-B14F-4D97-AF65-F5344CB8AC3E}">
        <p14:creationId xmlns:p14="http://schemas.microsoft.com/office/powerpoint/2010/main" val="2865666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5351FD-942A-49E9-82BA-6908297ED223}"/>
              </a:ext>
            </a:extLst>
          </p:cNvPr>
          <p:cNvPicPr>
            <a:picLocks noChangeAspect="1"/>
          </p:cNvPicPr>
          <p:nvPr/>
        </p:nvPicPr>
        <p:blipFill>
          <a:blip r:embed="rId3"/>
          <a:stretch>
            <a:fillRect/>
          </a:stretch>
        </p:blipFill>
        <p:spPr>
          <a:xfrm>
            <a:off x="4355975" y="6389081"/>
            <a:ext cx="3171825" cy="345629"/>
          </a:xfrm>
          <a:prstGeom prst="rect">
            <a:avLst/>
          </a:prstGeom>
        </p:spPr>
      </p:pic>
      <p:pic>
        <p:nvPicPr>
          <p:cNvPr id="5" name="Picture 4"/>
          <p:cNvPicPr>
            <a:picLocks noChangeAspect="1"/>
          </p:cNvPicPr>
          <p:nvPr/>
        </p:nvPicPr>
        <p:blipFill rotWithShape="1">
          <a:blip r:embed="rId4">
            <a:alphaModFix amt="66000"/>
            <a:extLst>
              <a:ext uri="{28A0092B-C50C-407E-A947-70E740481C1C}">
                <a14:useLocalDpi xmlns:a14="http://schemas.microsoft.com/office/drawing/2010/main" val="0"/>
              </a:ext>
            </a:extLst>
          </a:blip>
          <a:srcRect l="21928" r="10099"/>
          <a:stretch/>
        </p:blipFill>
        <p:spPr>
          <a:xfrm>
            <a:off x="3054285" y="0"/>
            <a:ext cx="9137715" cy="6858001"/>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12</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Gut Health</a:t>
            </a:r>
          </a:p>
        </p:txBody>
      </p:sp>
      <p:sp>
        <p:nvSpPr>
          <p:cNvPr id="9" name="Rectangle 8">
            <a:extLst>
              <a:ext uri="{FF2B5EF4-FFF2-40B4-BE49-F238E27FC236}">
                <a16:creationId xmlns:a16="http://schemas.microsoft.com/office/drawing/2014/main" id="{3DBA79B7-974F-4FA9-8459-D4B61F58642B}"/>
              </a:ext>
            </a:extLst>
          </p:cNvPr>
          <p:cNvSpPr/>
          <p:nvPr/>
        </p:nvSpPr>
        <p:spPr>
          <a:xfrm>
            <a:off x="3741358" y="2438399"/>
            <a:ext cx="2615998" cy="1769715"/>
          </a:xfrm>
          <a:prstGeom prst="rect">
            <a:avLst/>
          </a:prstGeom>
          <a:solidFill>
            <a:schemeClr val="bg1"/>
          </a:solidFill>
        </p:spPr>
        <p:txBody>
          <a:bodyPr wrap="square">
            <a:spAutoFit/>
          </a:bodyPr>
          <a:lstStyle/>
          <a:p>
            <a:pPr marL="285750" lvl="0" indent="-285750">
              <a:lnSpc>
                <a:spcPct val="150000"/>
              </a:lnSpc>
              <a:spcBef>
                <a:spcPts val="1000"/>
              </a:spcBef>
              <a:buFont typeface="Arial" panose="020B0604020202020204" pitchFamily="34" charset="0"/>
              <a:buChar char="•"/>
            </a:pPr>
            <a:r>
              <a:rPr lang="en-US" sz="1400" dirty="0">
                <a:solidFill>
                  <a:prstClr val="black"/>
                </a:solidFill>
              </a:rPr>
              <a:t>Probiotics</a:t>
            </a:r>
          </a:p>
          <a:p>
            <a:pPr marL="285750" lvl="0" indent="-285750">
              <a:lnSpc>
                <a:spcPct val="150000"/>
              </a:lnSpc>
              <a:spcBef>
                <a:spcPts val="1000"/>
              </a:spcBef>
              <a:buFont typeface="Arial" panose="020B0604020202020204" pitchFamily="34" charset="0"/>
              <a:buChar char="•"/>
            </a:pPr>
            <a:r>
              <a:rPr lang="en-US" sz="1400" dirty="0">
                <a:solidFill>
                  <a:prstClr val="black"/>
                </a:solidFill>
              </a:rPr>
              <a:t>Prebiotics</a:t>
            </a:r>
          </a:p>
          <a:p>
            <a:pPr marL="285750" lvl="0" indent="-285750">
              <a:lnSpc>
                <a:spcPct val="150000"/>
              </a:lnSpc>
              <a:spcBef>
                <a:spcPts val="1000"/>
              </a:spcBef>
              <a:buFont typeface="Arial" panose="020B0604020202020204" pitchFamily="34" charset="0"/>
              <a:buChar char="•"/>
            </a:pPr>
            <a:r>
              <a:rPr lang="en-US" sz="1400" dirty="0">
                <a:solidFill>
                  <a:prstClr val="black"/>
                </a:solidFill>
              </a:rPr>
              <a:t>Digestive Enzymes</a:t>
            </a:r>
          </a:p>
          <a:p>
            <a:pPr marL="285750" lvl="0" indent="-285750">
              <a:lnSpc>
                <a:spcPct val="150000"/>
              </a:lnSpc>
              <a:spcBef>
                <a:spcPts val="1000"/>
              </a:spcBef>
              <a:buFont typeface="Arial" panose="020B0604020202020204" pitchFamily="34" charset="0"/>
              <a:buChar char="•"/>
            </a:pPr>
            <a:r>
              <a:rPr lang="en-US" sz="1400" dirty="0">
                <a:solidFill>
                  <a:prstClr val="black"/>
                </a:solidFill>
              </a:rPr>
              <a:t>L-glutamine </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41358" y="978434"/>
            <a:ext cx="5566253" cy="1323439"/>
          </a:xfrm>
          <a:prstGeom prst="rect">
            <a:avLst/>
          </a:prstGeom>
          <a:noFill/>
        </p:spPr>
        <p:txBody>
          <a:bodyPr wrap="square" rtlCol="0">
            <a:spAutoFit/>
          </a:bodyPr>
          <a:lstStyle/>
          <a:p>
            <a:r>
              <a:rPr lang="en-US" sz="4000" dirty="0">
                <a:solidFill>
                  <a:srgbClr val="676767"/>
                </a:solidFill>
              </a:rPr>
              <a:t>Healthy Gut Supplements</a:t>
            </a:r>
          </a:p>
        </p:txBody>
      </p:sp>
    </p:spTree>
    <p:extLst>
      <p:ext uri="{BB962C8B-B14F-4D97-AF65-F5344CB8AC3E}">
        <p14:creationId xmlns:p14="http://schemas.microsoft.com/office/powerpoint/2010/main" val="8661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EFBEF0-4033-4AFA-ABB8-AA244996B32C}"/>
              </a:ext>
            </a:extLst>
          </p:cNvPr>
          <p:cNvPicPr>
            <a:picLocks noChangeAspect="1"/>
          </p:cNvPicPr>
          <p:nvPr/>
        </p:nvPicPr>
        <p:blipFill>
          <a:blip r:embed="rId3"/>
          <a:stretch>
            <a:fillRect/>
          </a:stretch>
        </p:blipFill>
        <p:spPr>
          <a:xfrm>
            <a:off x="4355975" y="6389081"/>
            <a:ext cx="3171825" cy="345629"/>
          </a:xfrm>
          <a:prstGeom prst="rect">
            <a:avLst/>
          </a:prstGeom>
        </p:spPr>
      </p:pic>
      <p:pic>
        <p:nvPicPr>
          <p:cNvPr id="5" name="Picture 4"/>
          <p:cNvPicPr>
            <a:picLocks noChangeAspect="1"/>
          </p:cNvPicPr>
          <p:nvPr/>
        </p:nvPicPr>
        <p:blipFill rotWithShape="1">
          <a:blip r:embed="rId4">
            <a:alphaModFix amt="79000"/>
            <a:extLst>
              <a:ext uri="{28A0092B-C50C-407E-A947-70E740481C1C}">
                <a14:useLocalDpi xmlns:a14="http://schemas.microsoft.com/office/drawing/2010/main" val="0"/>
              </a:ext>
            </a:extLst>
          </a:blip>
          <a:srcRect l="10897" r="184"/>
          <a:stretch/>
        </p:blipFill>
        <p:spPr>
          <a:xfrm flipH="1">
            <a:off x="3044858" y="0"/>
            <a:ext cx="9147142"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13</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Gut Health</a:t>
            </a:r>
          </a:p>
        </p:txBody>
      </p:sp>
      <p:sp>
        <p:nvSpPr>
          <p:cNvPr id="9" name="Rectangle 8">
            <a:extLst>
              <a:ext uri="{FF2B5EF4-FFF2-40B4-BE49-F238E27FC236}">
                <a16:creationId xmlns:a16="http://schemas.microsoft.com/office/drawing/2014/main" id="{3DBA79B7-974F-4FA9-8459-D4B61F58642B}"/>
              </a:ext>
            </a:extLst>
          </p:cNvPr>
          <p:cNvSpPr/>
          <p:nvPr/>
        </p:nvSpPr>
        <p:spPr>
          <a:xfrm>
            <a:off x="3350982" y="1719455"/>
            <a:ext cx="4082054" cy="4706690"/>
          </a:xfrm>
          <a:prstGeom prst="rect">
            <a:avLst/>
          </a:prstGeom>
          <a:solidFill>
            <a:schemeClr val="bg1"/>
          </a:solidFill>
        </p:spPr>
        <p:txBody>
          <a:bodyPr wrap="square">
            <a:spAutoFit/>
          </a:bodyPr>
          <a:lstStyle/>
          <a:p>
            <a:pPr marL="285750" lvl="0" indent="-285750">
              <a:lnSpc>
                <a:spcPct val="150000"/>
              </a:lnSpc>
              <a:spcBef>
                <a:spcPts val="1000"/>
              </a:spcBef>
              <a:buFont typeface="Arial" panose="020B0604020202020204" pitchFamily="34" charset="0"/>
              <a:buChar char="•"/>
            </a:pPr>
            <a:r>
              <a:rPr lang="en-US" sz="1400" dirty="0">
                <a:solidFill>
                  <a:prstClr val="black"/>
                </a:solidFill>
              </a:rPr>
              <a:t>Fatigue or fibromyalgia.</a:t>
            </a:r>
          </a:p>
          <a:p>
            <a:pPr marL="285750" lvl="0" indent="-285750">
              <a:lnSpc>
                <a:spcPct val="150000"/>
              </a:lnSpc>
              <a:spcBef>
                <a:spcPts val="1000"/>
              </a:spcBef>
              <a:buFont typeface="Arial" panose="020B0604020202020204" pitchFamily="34" charset="0"/>
              <a:buChar char="•"/>
            </a:pPr>
            <a:r>
              <a:rPr lang="en-US" sz="1400" dirty="0">
                <a:solidFill>
                  <a:prstClr val="black"/>
                </a:solidFill>
              </a:rPr>
              <a:t>Allergies or asthma</a:t>
            </a:r>
          </a:p>
          <a:p>
            <a:pPr marL="285750" lvl="0" indent="-285750">
              <a:lnSpc>
                <a:spcPct val="150000"/>
              </a:lnSpc>
              <a:spcBef>
                <a:spcPts val="1000"/>
              </a:spcBef>
              <a:buFont typeface="Arial" panose="020B0604020202020204" pitchFamily="34" charset="0"/>
              <a:buChar char="•"/>
            </a:pPr>
            <a:r>
              <a:rPr lang="en-US" sz="1400" dirty="0">
                <a:solidFill>
                  <a:prstClr val="black"/>
                </a:solidFill>
              </a:rPr>
              <a:t>Anxiety, depression, or other mood issues</a:t>
            </a:r>
          </a:p>
          <a:p>
            <a:pPr marL="285750" lvl="0" indent="-285750">
              <a:lnSpc>
                <a:spcPct val="150000"/>
              </a:lnSpc>
              <a:spcBef>
                <a:spcPts val="1000"/>
              </a:spcBef>
              <a:buFont typeface="Arial" panose="020B0604020202020204" pitchFamily="34" charset="0"/>
              <a:buChar char="•"/>
            </a:pPr>
            <a:r>
              <a:rPr lang="en-US" sz="1400" dirty="0">
                <a:solidFill>
                  <a:prstClr val="black"/>
                </a:solidFill>
              </a:rPr>
              <a:t>Constipation or diarrhea</a:t>
            </a:r>
          </a:p>
          <a:p>
            <a:pPr marL="285750" lvl="0" indent="-285750">
              <a:lnSpc>
                <a:spcPct val="150000"/>
              </a:lnSpc>
              <a:spcBef>
                <a:spcPts val="1000"/>
              </a:spcBef>
              <a:buFont typeface="Arial" panose="020B0604020202020204" pitchFamily="34" charset="0"/>
              <a:buChar char="•"/>
            </a:pPr>
            <a:r>
              <a:rPr lang="en-US" sz="1400" dirty="0">
                <a:solidFill>
                  <a:prstClr val="black"/>
                </a:solidFill>
              </a:rPr>
              <a:t>Thyroid</a:t>
            </a:r>
          </a:p>
          <a:p>
            <a:pPr marL="285750" lvl="0" indent="-285750">
              <a:lnSpc>
                <a:spcPct val="150000"/>
              </a:lnSpc>
              <a:spcBef>
                <a:spcPts val="1000"/>
              </a:spcBef>
              <a:buFont typeface="Arial" panose="020B0604020202020204" pitchFamily="34" charset="0"/>
              <a:buChar char="•"/>
            </a:pPr>
            <a:r>
              <a:rPr lang="en-US" sz="1400" dirty="0">
                <a:solidFill>
                  <a:prstClr val="black"/>
                </a:solidFill>
              </a:rPr>
              <a:t>Hormonal issues</a:t>
            </a:r>
          </a:p>
          <a:p>
            <a:pPr marL="285750" lvl="0" indent="-285750">
              <a:lnSpc>
                <a:spcPct val="150000"/>
              </a:lnSpc>
              <a:spcBef>
                <a:spcPts val="1000"/>
              </a:spcBef>
              <a:buFont typeface="Arial" panose="020B0604020202020204" pitchFamily="34" charset="0"/>
              <a:buChar char="•"/>
            </a:pPr>
            <a:r>
              <a:rPr lang="en-US" sz="1400" dirty="0">
                <a:solidFill>
                  <a:prstClr val="black"/>
                </a:solidFill>
              </a:rPr>
              <a:t>Weight gain or loss</a:t>
            </a:r>
          </a:p>
          <a:p>
            <a:pPr marL="285750" lvl="0" indent="-285750">
              <a:lnSpc>
                <a:spcPct val="150000"/>
              </a:lnSpc>
              <a:spcBef>
                <a:spcPts val="1000"/>
              </a:spcBef>
              <a:buFont typeface="Arial" panose="020B0604020202020204" pitchFamily="34" charset="0"/>
              <a:buChar char="•"/>
            </a:pPr>
            <a:r>
              <a:rPr lang="en-US" sz="1400" dirty="0">
                <a:solidFill>
                  <a:prstClr val="black"/>
                </a:solidFill>
              </a:rPr>
              <a:t>Candida overgrowth</a:t>
            </a:r>
          </a:p>
          <a:p>
            <a:pPr marL="285750" lvl="0" indent="-285750">
              <a:lnSpc>
                <a:spcPct val="150000"/>
              </a:lnSpc>
              <a:spcBef>
                <a:spcPts val="1000"/>
              </a:spcBef>
              <a:buFont typeface="Arial" panose="020B0604020202020204" pitchFamily="34" charset="0"/>
              <a:buChar char="•"/>
            </a:pPr>
            <a:r>
              <a:rPr lang="en-US" sz="1400" dirty="0">
                <a:solidFill>
                  <a:prstClr val="black"/>
                </a:solidFill>
              </a:rPr>
              <a:t>Autoimmune diseases – arthritis, Hashimoto’s, lupus, celiac, or psoriasis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284993" y="207435"/>
            <a:ext cx="4836578" cy="1323439"/>
          </a:xfrm>
          <a:prstGeom prst="rect">
            <a:avLst/>
          </a:prstGeom>
          <a:noFill/>
        </p:spPr>
        <p:txBody>
          <a:bodyPr wrap="square" rtlCol="0">
            <a:spAutoFit/>
          </a:bodyPr>
          <a:lstStyle/>
          <a:p>
            <a:r>
              <a:rPr lang="en-US" sz="4000" dirty="0">
                <a:solidFill>
                  <a:srgbClr val="676767"/>
                </a:solidFill>
              </a:rPr>
              <a:t>Symptoms of poor gut health</a:t>
            </a:r>
          </a:p>
        </p:txBody>
      </p:sp>
    </p:spTree>
    <p:extLst>
      <p:ext uri="{BB962C8B-B14F-4D97-AF65-F5344CB8AC3E}">
        <p14:creationId xmlns:p14="http://schemas.microsoft.com/office/powerpoint/2010/main" val="710914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references</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2386309" y="4680524"/>
            <a:ext cx="7330853"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THE FOOD-GUT-SLEEP CONNECTION</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168062" y="419804"/>
            <a:ext cx="2743060"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EIGHT</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104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alphaModFix amt="38000"/>
            <a:extLst>
              <a:ext uri="{28A0092B-C50C-407E-A947-70E740481C1C}">
                <a14:useLocalDpi xmlns:a14="http://schemas.microsoft.com/office/drawing/2010/main" val="0"/>
              </a:ext>
            </a:extLst>
          </a:blip>
          <a:srcRect r="9307"/>
          <a:stretch/>
        </p:blipFill>
        <p:spPr>
          <a:xfrm>
            <a:off x="0" y="-1"/>
            <a:ext cx="12192000" cy="6858001"/>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2"/>
          </p:nvPr>
        </p:nvSpPr>
        <p:spPr/>
        <p:txBody>
          <a:bodyPr/>
          <a:lstStyle/>
          <a:p>
            <a:fld id="{667BE782-764C-48E2-8CC4-34B04CA69BE4}" type="slidenum">
              <a:rPr lang="en-US" smtClean="0"/>
              <a:t>15</a:t>
            </a:fld>
            <a:endParaRPr lang="en-US"/>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References</a:t>
            </a:r>
          </a:p>
        </p:txBody>
      </p:sp>
      <p:sp>
        <p:nvSpPr>
          <p:cNvPr id="9" name="Rectangle 8">
            <a:extLst>
              <a:ext uri="{FF2B5EF4-FFF2-40B4-BE49-F238E27FC236}">
                <a16:creationId xmlns:a16="http://schemas.microsoft.com/office/drawing/2014/main" id="{3DBA79B7-974F-4FA9-8459-D4B61F58642B}"/>
              </a:ext>
            </a:extLst>
          </p:cNvPr>
          <p:cNvSpPr/>
          <p:nvPr/>
        </p:nvSpPr>
        <p:spPr>
          <a:xfrm>
            <a:off x="1977280" y="1304611"/>
            <a:ext cx="7799052" cy="4582921"/>
          </a:xfrm>
          <a:prstGeom prst="rect">
            <a:avLst/>
          </a:prstGeom>
        </p:spPr>
        <p:txBody>
          <a:bodyPr wrap="square">
            <a:spAutoFit/>
          </a:bodyPr>
          <a:lstStyle/>
          <a:p>
            <a:pPr lvl="0">
              <a:lnSpc>
                <a:spcPct val="150000"/>
              </a:lnSpc>
              <a:spcBef>
                <a:spcPts val="1000"/>
              </a:spcBef>
            </a:pPr>
            <a:r>
              <a:rPr lang="en-US" sz="1200" dirty="0" err="1">
                <a:solidFill>
                  <a:prstClr val="black"/>
                </a:solidFill>
              </a:rPr>
              <a:t>Arlet</a:t>
            </a:r>
            <a:r>
              <a:rPr lang="en-US" sz="1200" dirty="0">
                <a:solidFill>
                  <a:prstClr val="black"/>
                </a:solidFill>
              </a:rPr>
              <a:t> V </a:t>
            </a:r>
            <a:r>
              <a:rPr lang="en-US" sz="1200" dirty="0" err="1">
                <a:solidFill>
                  <a:prstClr val="black"/>
                </a:solidFill>
              </a:rPr>
              <a:t>Nedeltcheva</a:t>
            </a:r>
            <a:r>
              <a:rPr lang="en-US" sz="1200" dirty="0">
                <a:solidFill>
                  <a:prstClr val="black"/>
                </a:solidFill>
              </a:rPr>
              <a:t>, Jennifer M </a:t>
            </a:r>
            <a:r>
              <a:rPr lang="en-US" sz="1200" dirty="0" err="1">
                <a:solidFill>
                  <a:prstClr val="black"/>
                </a:solidFill>
              </a:rPr>
              <a:t>Kilkus</a:t>
            </a:r>
            <a:r>
              <a:rPr lang="en-US" sz="1200" dirty="0">
                <a:solidFill>
                  <a:prstClr val="black"/>
                </a:solidFill>
              </a:rPr>
              <a:t>, Jacqueline Imperial, Kristen </a:t>
            </a:r>
            <a:r>
              <a:rPr lang="en-US" sz="1200" dirty="0" err="1">
                <a:solidFill>
                  <a:prstClr val="black"/>
                </a:solidFill>
              </a:rPr>
              <a:t>Kasza</a:t>
            </a:r>
            <a:r>
              <a:rPr lang="en-US" sz="1200" dirty="0">
                <a:solidFill>
                  <a:prstClr val="black"/>
                </a:solidFill>
              </a:rPr>
              <a:t>, Dale A </a:t>
            </a:r>
            <a:r>
              <a:rPr lang="en-US" sz="1200" dirty="0" err="1">
                <a:solidFill>
                  <a:prstClr val="black"/>
                </a:solidFill>
              </a:rPr>
              <a:t>Schoeller</a:t>
            </a:r>
            <a:r>
              <a:rPr lang="en-US" sz="1200" dirty="0">
                <a:solidFill>
                  <a:prstClr val="black"/>
                </a:solidFill>
              </a:rPr>
              <a:t>, </a:t>
            </a:r>
            <a:r>
              <a:rPr lang="en-US" sz="1200" dirty="0" err="1">
                <a:solidFill>
                  <a:prstClr val="black"/>
                </a:solidFill>
              </a:rPr>
              <a:t>Plamen</a:t>
            </a:r>
            <a:r>
              <a:rPr lang="en-US" sz="1200" dirty="0">
                <a:solidFill>
                  <a:prstClr val="black"/>
                </a:solidFill>
              </a:rPr>
              <a:t> D </a:t>
            </a:r>
            <a:r>
              <a:rPr lang="en-US" sz="1200" dirty="0" err="1">
                <a:solidFill>
                  <a:prstClr val="black"/>
                </a:solidFill>
              </a:rPr>
              <a:t>Penev</a:t>
            </a:r>
            <a:r>
              <a:rPr lang="en-US" sz="1200" dirty="0">
                <a:solidFill>
                  <a:prstClr val="black"/>
                </a:solidFill>
              </a:rPr>
              <a:t>; Sleep curtailment is accompanied by increased intake of calories from snacks, The American Journal of Clinical Nutrition, Volume 89, Issue 1, 1 January 2009, Pages 126–133, https://doi.org/10.3945/ajcn.2008.26574</a:t>
            </a:r>
          </a:p>
          <a:p>
            <a:pPr lvl="0">
              <a:lnSpc>
                <a:spcPct val="150000"/>
              </a:lnSpc>
              <a:spcBef>
                <a:spcPts val="1000"/>
              </a:spcBef>
            </a:pPr>
            <a:r>
              <a:rPr lang="en-US" sz="1200" dirty="0">
                <a:solidFill>
                  <a:prstClr val="black"/>
                </a:solidFill>
              </a:rPr>
              <a:t>Greer, Stephanie M., Andrea N. Goldstein, and Matthew P. Walker. "The Impact of Sleep Deprivation on Food Desire in the Human Brain." Nature Communications 4 (2013): 2259. ProQuest. Web. 18 Feb. 2019</a:t>
            </a:r>
          </a:p>
          <a:p>
            <a:pPr lvl="0">
              <a:lnSpc>
                <a:spcPct val="150000"/>
              </a:lnSpc>
              <a:spcBef>
                <a:spcPts val="1000"/>
              </a:spcBef>
            </a:pPr>
            <a:r>
              <a:rPr lang="en-US" sz="1200" dirty="0" err="1">
                <a:solidFill>
                  <a:prstClr val="black"/>
                </a:solidFill>
              </a:rPr>
              <a:t>Katri</a:t>
            </a:r>
            <a:r>
              <a:rPr lang="en-US" sz="1200" dirty="0">
                <a:solidFill>
                  <a:prstClr val="black"/>
                </a:solidFill>
              </a:rPr>
              <a:t> </a:t>
            </a:r>
            <a:r>
              <a:rPr lang="en-US" sz="1200" dirty="0" err="1">
                <a:solidFill>
                  <a:prstClr val="black"/>
                </a:solidFill>
              </a:rPr>
              <a:t>Peuhkuri</a:t>
            </a:r>
            <a:r>
              <a:rPr lang="en-US" sz="1200" dirty="0">
                <a:solidFill>
                  <a:prstClr val="black"/>
                </a:solidFill>
              </a:rPr>
              <a:t>, Nora </a:t>
            </a:r>
            <a:r>
              <a:rPr lang="en-US" sz="1200" dirty="0" err="1">
                <a:solidFill>
                  <a:prstClr val="black"/>
                </a:solidFill>
              </a:rPr>
              <a:t>Sihvola</a:t>
            </a:r>
            <a:r>
              <a:rPr lang="en-US" sz="1200" dirty="0">
                <a:solidFill>
                  <a:prstClr val="black"/>
                </a:solidFill>
              </a:rPr>
              <a:t>, </a:t>
            </a:r>
            <a:r>
              <a:rPr lang="en-US" sz="1200" dirty="0" err="1">
                <a:solidFill>
                  <a:prstClr val="black"/>
                </a:solidFill>
              </a:rPr>
              <a:t>Riitta</a:t>
            </a:r>
            <a:r>
              <a:rPr lang="en-US" sz="1200" dirty="0">
                <a:solidFill>
                  <a:prstClr val="black"/>
                </a:solidFill>
              </a:rPr>
              <a:t> </a:t>
            </a:r>
            <a:r>
              <a:rPr lang="en-US" sz="1200" dirty="0" err="1">
                <a:solidFill>
                  <a:prstClr val="black"/>
                </a:solidFill>
              </a:rPr>
              <a:t>Korpela</a:t>
            </a:r>
            <a:r>
              <a:rPr lang="en-US" sz="1200" dirty="0">
                <a:solidFill>
                  <a:prstClr val="black"/>
                </a:solidFill>
              </a:rPr>
              <a:t>, Diet promotes sleep duration and quality, Nutrition </a:t>
            </a:r>
            <a:r>
              <a:rPr lang="en-US" sz="1200" dirty="0" err="1">
                <a:solidFill>
                  <a:prstClr val="black"/>
                </a:solidFill>
              </a:rPr>
              <a:t>Research,Volume</a:t>
            </a:r>
            <a:r>
              <a:rPr lang="en-US" sz="1200" dirty="0">
                <a:solidFill>
                  <a:prstClr val="black"/>
                </a:solidFill>
              </a:rPr>
              <a:t> 32, Issue 5,2012,Pages 309-319, ISSN 0271-5317, https://doi.org/10.1016/j.nutres.2012.03.009.</a:t>
            </a:r>
          </a:p>
          <a:p>
            <a:pPr lvl="0">
              <a:lnSpc>
                <a:spcPct val="150000"/>
              </a:lnSpc>
              <a:spcBef>
                <a:spcPts val="1000"/>
              </a:spcBef>
            </a:pPr>
            <a:r>
              <a:rPr lang="en-US" sz="1200" dirty="0">
                <a:solidFill>
                  <a:prstClr val="black"/>
                </a:solidFill>
              </a:rPr>
              <a:t>Laurent </a:t>
            </a:r>
            <a:r>
              <a:rPr lang="en-US" sz="1200" dirty="0" err="1">
                <a:solidFill>
                  <a:prstClr val="black"/>
                </a:solidFill>
              </a:rPr>
              <a:t>Brondel</a:t>
            </a:r>
            <a:r>
              <a:rPr lang="en-US" sz="1200" dirty="0">
                <a:solidFill>
                  <a:prstClr val="black"/>
                </a:solidFill>
              </a:rPr>
              <a:t>, Michael A Romer, Pauline M </a:t>
            </a:r>
            <a:r>
              <a:rPr lang="en-US" sz="1200" dirty="0" err="1">
                <a:solidFill>
                  <a:prstClr val="black"/>
                </a:solidFill>
              </a:rPr>
              <a:t>Nougues</a:t>
            </a:r>
            <a:r>
              <a:rPr lang="en-US" sz="1200" dirty="0">
                <a:solidFill>
                  <a:prstClr val="black"/>
                </a:solidFill>
              </a:rPr>
              <a:t>, </a:t>
            </a:r>
            <a:r>
              <a:rPr lang="en-US" sz="1200" dirty="0" err="1">
                <a:solidFill>
                  <a:prstClr val="black"/>
                </a:solidFill>
              </a:rPr>
              <a:t>Peio</a:t>
            </a:r>
            <a:r>
              <a:rPr lang="en-US" sz="1200" dirty="0">
                <a:solidFill>
                  <a:prstClr val="black"/>
                </a:solidFill>
              </a:rPr>
              <a:t> </a:t>
            </a:r>
            <a:r>
              <a:rPr lang="en-US" sz="1200" dirty="0" err="1">
                <a:solidFill>
                  <a:prstClr val="black"/>
                </a:solidFill>
              </a:rPr>
              <a:t>Touyarou</a:t>
            </a:r>
            <a:r>
              <a:rPr lang="en-US" sz="1200" dirty="0">
                <a:solidFill>
                  <a:prstClr val="black"/>
                </a:solidFill>
              </a:rPr>
              <a:t>, Damien </a:t>
            </a:r>
            <a:r>
              <a:rPr lang="en-US" sz="1200" dirty="0" err="1">
                <a:solidFill>
                  <a:prstClr val="black"/>
                </a:solidFill>
              </a:rPr>
              <a:t>Davenne</a:t>
            </a:r>
            <a:r>
              <a:rPr lang="en-US" sz="1200" dirty="0">
                <a:solidFill>
                  <a:prstClr val="black"/>
                </a:solidFill>
              </a:rPr>
              <a:t>; Acute partial sleep deprivation increases food intake in healthy men, The American Journal of Clinical Nutrition, Volume 91, Issue 6, 1 June 2010, Pages 1550–1559, https://doi.org/10.3945/ajcn.2009.28523</a:t>
            </a:r>
          </a:p>
          <a:p>
            <a:pPr lvl="0">
              <a:lnSpc>
                <a:spcPct val="150000"/>
              </a:lnSpc>
              <a:spcBef>
                <a:spcPts val="1000"/>
              </a:spcBef>
            </a:pPr>
            <a:r>
              <a:rPr lang="en-US" sz="1200" dirty="0" err="1">
                <a:solidFill>
                  <a:prstClr val="black"/>
                </a:solidFill>
              </a:rPr>
              <a:t>Lv</a:t>
            </a:r>
            <a:r>
              <a:rPr lang="en-US" sz="1200" dirty="0">
                <a:solidFill>
                  <a:prstClr val="black"/>
                </a:solidFill>
              </a:rPr>
              <a:t>, Wen, Finlayson, Graham, Dando, Robin. “Sleep, Food Cravings and Taste.” Appetite.  Volume 125 Issue 1. June 2018. P 210-216. https://doi.org/10.1016/j.appet.2018.02.013</a:t>
            </a:r>
          </a:p>
          <a:p>
            <a:pPr lvl="0">
              <a:lnSpc>
                <a:spcPct val="150000"/>
              </a:lnSpc>
              <a:spcBef>
                <a:spcPts val="1000"/>
              </a:spcBef>
            </a:pPr>
            <a:r>
              <a:rPr lang="en-US" sz="1200" dirty="0">
                <a:solidFill>
                  <a:prstClr val="black"/>
                </a:solidFill>
              </a:rPr>
              <a:t>Marie-Pierre St-Onge, Anja </a:t>
            </a:r>
            <a:r>
              <a:rPr lang="en-US" sz="1200" dirty="0" err="1">
                <a:solidFill>
                  <a:prstClr val="black"/>
                </a:solidFill>
              </a:rPr>
              <a:t>Mikic</a:t>
            </a:r>
            <a:r>
              <a:rPr lang="en-US" sz="1200" dirty="0">
                <a:solidFill>
                  <a:prstClr val="black"/>
                </a:solidFill>
              </a:rPr>
              <a:t>, Cara E </a:t>
            </a:r>
            <a:r>
              <a:rPr lang="en-US" sz="1200" dirty="0" err="1">
                <a:solidFill>
                  <a:prstClr val="black"/>
                </a:solidFill>
              </a:rPr>
              <a:t>Pietrolungo</a:t>
            </a:r>
            <a:r>
              <a:rPr lang="en-US" sz="1200" dirty="0">
                <a:solidFill>
                  <a:prstClr val="black"/>
                </a:solidFill>
              </a:rPr>
              <a:t>; Effects of Diet on Sleep Quality, Advances in Nutrition, Volume 7, Issue 5, 1 September 2016, Pages 938–949, https://doi-org.ezproxy.liberty.edu/10.3945/an.116.012336</a:t>
            </a:r>
          </a:p>
        </p:txBody>
      </p:sp>
    </p:spTree>
    <p:extLst>
      <p:ext uri="{BB962C8B-B14F-4D97-AF65-F5344CB8AC3E}">
        <p14:creationId xmlns:p14="http://schemas.microsoft.com/office/powerpoint/2010/main" val="654572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a:extLst>
              <a:ext uri="{FF2B5EF4-FFF2-40B4-BE49-F238E27FC236}">
                <a16:creationId xmlns:a16="http://schemas.microsoft.com/office/drawing/2014/main" id="{B289C387-F58D-4E2F-B835-8780332C0D37}"/>
              </a:ext>
            </a:extLst>
          </p:cNvPr>
          <p:cNvSpPr txBox="1">
            <a:spLocks noChangeArrowheads="1"/>
          </p:cNvSpPr>
          <p:nvPr/>
        </p:nvSpPr>
        <p:spPr bwMode="auto">
          <a:xfrm>
            <a:off x="1373816" y="1955007"/>
            <a:ext cx="944200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en-US" altLang="en-US" sz="6900" dirty="0">
                <a:solidFill>
                  <a:prstClr val="white"/>
                </a:solidFill>
                <a:latin typeface="Montserrat" panose="02000505000000020004" pitchFamily="2" charset="0"/>
              </a:rPr>
              <a:t>You Are Ready </a:t>
            </a:r>
          </a:p>
          <a:p>
            <a:pPr algn="ctr" fontAlgn="base">
              <a:spcBef>
                <a:spcPct val="0"/>
              </a:spcBef>
              <a:spcAft>
                <a:spcPct val="0"/>
              </a:spcAft>
            </a:pPr>
            <a:r>
              <a:rPr lang="en-US" altLang="en-US" sz="6900" dirty="0">
                <a:solidFill>
                  <a:prstClr val="white"/>
                </a:solidFill>
                <a:latin typeface="Montserrat" panose="02000505000000020004" pitchFamily="2" charset="0"/>
              </a:rPr>
              <a:t>For The Next Module</a:t>
            </a:r>
            <a:endParaRPr lang="tr-TR" altLang="en-US" sz="6900" dirty="0">
              <a:solidFill>
                <a:prstClr val="white"/>
              </a:solidFill>
              <a:latin typeface="Montserrat" panose="02000505000000020004" pitchFamily="2" charset="0"/>
            </a:endParaRPr>
          </a:p>
        </p:txBody>
      </p:sp>
      <p:pic>
        <p:nvPicPr>
          <p:cNvPr id="4" name="Picture 3">
            <a:extLst>
              <a:ext uri="{FF2B5EF4-FFF2-40B4-BE49-F238E27FC236}">
                <a16:creationId xmlns:a16="http://schemas.microsoft.com/office/drawing/2014/main" id="{A6828A1B-2B06-48BF-AC45-7ADF73517EFB}"/>
              </a:ext>
            </a:extLst>
          </p:cNvPr>
          <p:cNvPicPr>
            <a:picLocks noChangeAspect="1"/>
          </p:cNvPicPr>
          <p:nvPr/>
        </p:nvPicPr>
        <p:blipFill>
          <a:blip r:embed="rId2"/>
          <a:stretch>
            <a:fillRect/>
          </a:stretch>
        </p:blipFill>
        <p:spPr>
          <a:xfrm>
            <a:off x="4355975" y="6389081"/>
            <a:ext cx="3171825" cy="345629"/>
          </a:xfrm>
          <a:prstGeom prst="rect">
            <a:avLst/>
          </a:prstGeom>
        </p:spPr>
      </p:pic>
    </p:spTree>
    <p:extLst>
      <p:ext uri="{BB962C8B-B14F-4D97-AF65-F5344CB8AC3E}">
        <p14:creationId xmlns:p14="http://schemas.microsoft.com/office/powerpoint/2010/main" val="105710481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extBox 18">
            <a:extLst>
              <a:ext uri="{FF2B5EF4-FFF2-40B4-BE49-F238E27FC236}">
                <a16:creationId xmlns:a16="http://schemas.microsoft.com/office/drawing/2014/main" id="{7660F2BD-909F-4130-BFC7-CE953EFA88C9}"/>
              </a:ext>
            </a:extLst>
          </p:cNvPr>
          <p:cNvSpPr txBox="1">
            <a:spLocks noChangeArrowheads="1"/>
          </p:cNvSpPr>
          <p:nvPr/>
        </p:nvSpPr>
        <p:spPr bwMode="auto">
          <a:xfrm>
            <a:off x="1679566" y="2321004"/>
            <a:ext cx="8832867"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en-US" altLang="en-US" sz="6900" dirty="0">
                <a:solidFill>
                  <a:prstClr val="white"/>
                </a:solidFill>
                <a:latin typeface="Montserrat" panose="02000505000000020004" pitchFamily="2" charset="0"/>
              </a:rPr>
              <a:t>FOOD, SLEEP, GUT,</a:t>
            </a:r>
          </a:p>
          <a:p>
            <a:pPr algn="ctr" fontAlgn="base">
              <a:spcBef>
                <a:spcPct val="0"/>
              </a:spcBef>
              <a:spcAft>
                <a:spcPct val="0"/>
              </a:spcAft>
            </a:pPr>
            <a:r>
              <a:rPr lang="en-US" altLang="en-US" sz="6900" dirty="0">
                <a:solidFill>
                  <a:prstClr val="white"/>
                </a:solidFill>
                <a:latin typeface="Montserrat" panose="02000505000000020004" pitchFamily="2" charset="0"/>
              </a:rPr>
              <a:t>CONNECTED</a:t>
            </a:r>
            <a:endParaRPr lang="tr-TR" altLang="en-US" sz="6900" dirty="0">
              <a:solidFill>
                <a:prstClr val="white"/>
              </a:solidFill>
              <a:latin typeface="Montserrat" panose="02000505000000020004" pitchFamily="2" charset="0"/>
            </a:endParaRPr>
          </a:p>
        </p:txBody>
      </p:sp>
      <p:pic>
        <p:nvPicPr>
          <p:cNvPr id="3" name="Picture 2">
            <a:extLst>
              <a:ext uri="{FF2B5EF4-FFF2-40B4-BE49-F238E27FC236}">
                <a16:creationId xmlns:a16="http://schemas.microsoft.com/office/drawing/2014/main" id="{D0E37E49-955E-4FE9-AF97-0B375A9C3C18}"/>
              </a:ext>
            </a:extLst>
          </p:cNvPr>
          <p:cNvPicPr>
            <a:picLocks noChangeAspect="1"/>
          </p:cNvPicPr>
          <p:nvPr/>
        </p:nvPicPr>
        <p:blipFill>
          <a:blip r:embed="rId2"/>
          <a:stretch>
            <a:fillRect/>
          </a:stretch>
        </p:blipFill>
        <p:spPr>
          <a:xfrm>
            <a:off x="4355975" y="6389081"/>
            <a:ext cx="3171825" cy="345629"/>
          </a:xfrm>
          <a:prstGeom prst="rect">
            <a:avLst/>
          </a:prstGeom>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DFEE4D6-4C45-5844-9BE2-8335C74FB78D}"/>
              </a:ext>
            </a:extLst>
          </p:cNvPr>
          <p:cNvSpPr txBox="1"/>
          <p:nvPr/>
        </p:nvSpPr>
        <p:spPr>
          <a:xfrm>
            <a:off x="4064000" y="1869355"/>
            <a:ext cx="2544286" cy="430887"/>
          </a:xfrm>
          <a:prstGeom prst="rect">
            <a:avLst/>
          </a:prstGeom>
          <a:noFill/>
        </p:spPr>
        <p:txBody>
          <a:bodyPr wrap="none">
            <a:spAutoFit/>
          </a:bodyPr>
          <a:lstStyle/>
          <a:p>
            <a:pPr algn="ctr">
              <a:defRPr/>
            </a:pPr>
            <a:r>
              <a:rPr lang="en-US" sz="2200" dirty="0">
                <a:solidFill>
                  <a:schemeClr val="accent1"/>
                </a:solidFill>
                <a:latin typeface="Quickpen" pitchFamily="50" charset="0"/>
              </a:rPr>
              <a:t>Table of contents</a:t>
            </a:r>
            <a:endParaRPr lang="tr-TR" sz="2200" dirty="0">
              <a:solidFill>
                <a:schemeClr val="accent1"/>
              </a:solidFill>
              <a:latin typeface="Quickpen" pitchFamily="50" charset="0"/>
            </a:endParaRPr>
          </a:p>
        </p:txBody>
      </p:sp>
      <p:graphicFrame>
        <p:nvGraphicFramePr>
          <p:cNvPr id="2" name="Table 1">
            <a:extLst>
              <a:ext uri="{FF2B5EF4-FFF2-40B4-BE49-F238E27FC236}">
                <a16:creationId xmlns:a16="http://schemas.microsoft.com/office/drawing/2014/main" id="{181F2424-782F-475F-81E9-9769224CBFBB}"/>
              </a:ext>
            </a:extLst>
          </p:cNvPr>
          <p:cNvGraphicFramePr>
            <a:graphicFrameLocks noGrp="1"/>
          </p:cNvGraphicFramePr>
          <p:nvPr>
            <p:extLst>
              <p:ext uri="{D42A27DB-BD31-4B8C-83A1-F6EECF244321}">
                <p14:modId xmlns:p14="http://schemas.microsoft.com/office/powerpoint/2010/main" val="3079568647"/>
              </p:ext>
            </p:extLst>
          </p:nvPr>
        </p:nvGraphicFramePr>
        <p:xfrm>
          <a:off x="4064000" y="2657467"/>
          <a:ext cx="4892275" cy="2999232"/>
        </p:xfrm>
        <a:graphic>
          <a:graphicData uri="http://schemas.openxmlformats.org/drawingml/2006/table">
            <a:tbl>
              <a:tblPr firstRow="1" bandRow="1">
                <a:tableStyleId>{2D5ABB26-0587-4C30-8999-92F81FD0307C}</a:tableStyleId>
              </a:tblPr>
              <a:tblGrid>
                <a:gridCol w="668638">
                  <a:extLst>
                    <a:ext uri="{9D8B030D-6E8A-4147-A177-3AD203B41FA5}">
                      <a16:colId xmlns:a16="http://schemas.microsoft.com/office/drawing/2014/main" val="508192869"/>
                    </a:ext>
                  </a:extLst>
                </a:gridCol>
                <a:gridCol w="4223637">
                  <a:extLst>
                    <a:ext uri="{9D8B030D-6E8A-4147-A177-3AD203B41FA5}">
                      <a16:colId xmlns:a16="http://schemas.microsoft.com/office/drawing/2014/main" val="1738044332"/>
                    </a:ext>
                  </a:extLst>
                </a:gridCol>
              </a:tblGrid>
              <a:tr h="374904">
                <a:tc>
                  <a:txBody>
                    <a:bodyPr/>
                    <a:lstStyle/>
                    <a:p>
                      <a:r>
                        <a:rPr lang="en-US" dirty="0">
                          <a:solidFill>
                            <a:schemeClr val="tx2">
                              <a:lumMod val="40000"/>
                              <a:lumOff val="60000"/>
                            </a:schemeClr>
                          </a:solidFill>
                          <a:latin typeface="Montserrat" panose="02000505000000020004" pitchFamily="2" charset="0"/>
                        </a:rPr>
                        <a:t>4</a:t>
                      </a:r>
                    </a:p>
                  </a:txBody>
                  <a:tcPr/>
                </a:tc>
                <a:tc>
                  <a:txBody>
                    <a:bodyPr/>
                    <a:lstStyle/>
                    <a:p>
                      <a:r>
                        <a:rPr lang="en-US" sz="1400" dirty="0">
                          <a:solidFill>
                            <a:schemeClr val="tx1"/>
                          </a:solidFill>
                        </a:rPr>
                        <a:t>The Connection</a:t>
                      </a:r>
                    </a:p>
                  </a:txBody>
                  <a:tcPr anchor="ctr"/>
                </a:tc>
                <a:extLst>
                  <a:ext uri="{0D108BD9-81ED-4DB2-BD59-A6C34878D82A}">
                    <a16:rowId xmlns:a16="http://schemas.microsoft.com/office/drawing/2014/main" val="2109158794"/>
                  </a:ext>
                </a:extLst>
              </a:tr>
              <a:tr h="374904">
                <a:tc>
                  <a:txBody>
                    <a:bodyPr/>
                    <a:lstStyle/>
                    <a:p>
                      <a:r>
                        <a:rPr lang="en-US" dirty="0">
                          <a:solidFill>
                            <a:schemeClr val="tx2">
                              <a:lumMod val="40000"/>
                              <a:lumOff val="60000"/>
                            </a:schemeClr>
                          </a:solidFill>
                          <a:latin typeface="Montserrat" panose="02000505000000020004" pitchFamily="2" charset="0"/>
                        </a:rPr>
                        <a:t>6</a:t>
                      </a:r>
                    </a:p>
                  </a:txBody>
                  <a:tcPr/>
                </a:tc>
                <a:tc>
                  <a:txBody>
                    <a:bodyPr/>
                    <a:lstStyle/>
                    <a:p>
                      <a:r>
                        <a:rPr lang="en-US" sz="1400" dirty="0"/>
                        <a:t>Primary Insomnia</a:t>
                      </a:r>
                    </a:p>
                  </a:txBody>
                  <a:tcPr anchor="ctr"/>
                </a:tc>
                <a:extLst>
                  <a:ext uri="{0D108BD9-81ED-4DB2-BD59-A6C34878D82A}">
                    <a16:rowId xmlns:a16="http://schemas.microsoft.com/office/drawing/2014/main" val="1845386627"/>
                  </a:ext>
                </a:extLst>
              </a:tr>
              <a:tr h="374904">
                <a:tc>
                  <a:txBody>
                    <a:bodyPr/>
                    <a:lstStyle/>
                    <a:p>
                      <a:r>
                        <a:rPr lang="en-US" dirty="0">
                          <a:solidFill>
                            <a:schemeClr val="tx2">
                              <a:lumMod val="40000"/>
                              <a:lumOff val="60000"/>
                            </a:schemeClr>
                          </a:solidFill>
                          <a:latin typeface="Montserrat" panose="02000505000000020004" pitchFamily="2" charset="0"/>
                        </a:rPr>
                        <a:t>8</a:t>
                      </a:r>
                    </a:p>
                  </a:txBody>
                  <a:tcPr/>
                </a:tc>
                <a:tc>
                  <a:txBody>
                    <a:bodyPr/>
                    <a:lstStyle/>
                    <a:p>
                      <a:r>
                        <a:rPr lang="en-US" sz="1400" dirty="0"/>
                        <a:t>Treatment</a:t>
                      </a:r>
                    </a:p>
                  </a:txBody>
                  <a:tcPr anchor="ctr"/>
                </a:tc>
                <a:extLst>
                  <a:ext uri="{0D108BD9-81ED-4DB2-BD59-A6C34878D82A}">
                    <a16:rowId xmlns:a16="http://schemas.microsoft.com/office/drawing/2014/main" val="496688315"/>
                  </a:ext>
                </a:extLst>
              </a:tr>
              <a:tr h="374904">
                <a:tc>
                  <a:txBody>
                    <a:bodyPr/>
                    <a:lstStyle/>
                    <a:p>
                      <a:r>
                        <a:rPr lang="en-US" dirty="0">
                          <a:solidFill>
                            <a:schemeClr val="tx2">
                              <a:lumMod val="40000"/>
                              <a:lumOff val="60000"/>
                            </a:schemeClr>
                          </a:solidFill>
                          <a:latin typeface="Montserrat" panose="02000505000000020004" pitchFamily="2" charset="0"/>
                        </a:rPr>
                        <a:t>10</a:t>
                      </a:r>
                    </a:p>
                  </a:txBody>
                  <a:tcPr/>
                </a:tc>
                <a:tc>
                  <a:txBody>
                    <a:bodyPr/>
                    <a:lstStyle/>
                    <a:p>
                      <a:r>
                        <a:rPr lang="en-US" sz="1400" dirty="0"/>
                        <a:t>Sleep Diary</a:t>
                      </a:r>
                    </a:p>
                  </a:txBody>
                  <a:tcPr anchor="ctr"/>
                </a:tc>
                <a:extLst>
                  <a:ext uri="{0D108BD9-81ED-4DB2-BD59-A6C34878D82A}">
                    <a16:rowId xmlns:a16="http://schemas.microsoft.com/office/drawing/2014/main" val="3065012163"/>
                  </a:ext>
                </a:extLst>
              </a:tr>
              <a:tr h="374904">
                <a:tc>
                  <a:txBody>
                    <a:bodyPr/>
                    <a:lstStyle/>
                    <a:p>
                      <a:r>
                        <a:rPr lang="en-US" dirty="0">
                          <a:solidFill>
                            <a:schemeClr val="tx2">
                              <a:lumMod val="40000"/>
                              <a:lumOff val="60000"/>
                            </a:schemeClr>
                          </a:solidFill>
                          <a:latin typeface="Montserrat" panose="02000505000000020004" pitchFamily="2" charset="0"/>
                        </a:rPr>
                        <a:t>12</a:t>
                      </a:r>
                    </a:p>
                  </a:txBody>
                  <a:tcPr/>
                </a:tc>
                <a:tc>
                  <a:txBody>
                    <a:bodyPr/>
                    <a:lstStyle/>
                    <a:p>
                      <a:r>
                        <a:rPr lang="en-US" sz="1400" dirty="0"/>
                        <a:t>Insomnia Secondary to Sleep Disorder</a:t>
                      </a:r>
                    </a:p>
                  </a:txBody>
                  <a:tcPr anchor="ctr"/>
                </a:tc>
                <a:extLst>
                  <a:ext uri="{0D108BD9-81ED-4DB2-BD59-A6C34878D82A}">
                    <a16:rowId xmlns:a16="http://schemas.microsoft.com/office/drawing/2014/main" val="2590519340"/>
                  </a:ext>
                </a:extLst>
              </a:tr>
              <a:tr h="374904">
                <a:tc>
                  <a:txBody>
                    <a:bodyPr/>
                    <a:lstStyle/>
                    <a:p>
                      <a:r>
                        <a:rPr lang="en-US" dirty="0">
                          <a:solidFill>
                            <a:schemeClr val="tx2">
                              <a:lumMod val="40000"/>
                              <a:lumOff val="60000"/>
                            </a:schemeClr>
                          </a:solidFill>
                          <a:latin typeface="Montserrat" panose="02000505000000020004" pitchFamily="2" charset="0"/>
                        </a:rPr>
                        <a:t>14</a:t>
                      </a:r>
                    </a:p>
                  </a:txBody>
                  <a:tcPr/>
                </a:tc>
                <a:tc>
                  <a:txBody>
                    <a:bodyPr/>
                    <a:lstStyle/>
                    <a:p>
                      <a:r>
                        <a:rPr lang="en-US" sz="1400" dirty="0"/>
                        <a:t>Insomnia Secondary To Medical Conditions</a:t>
                      </a:r>
                    </a:p>
                  </a:txBody>
                  <a:tcPr anchor="ctr"/>
                </a:tc>
                <a:extLst>
                  <a:ext uri="{0D108BD9-81ED-4DB2-BD59-A6C34878D82A}">
                    <a16:rowId xmlns:a16="http://schemas.microsoft.com/office/drawing/2014/main" val="10005"/>
                  </a:ext>
                </a:extLst>
              </a:tr>
              <a:tr h="374904">
                <a:tc>
                  <a:txBody>
                    <a:bodyPr/>
                    <a:lstStyle/>
                    <a:p>
                      <a:r>
                        <a:rPr lang="en-US" dirty="0">
                          <a:solidFill>
                            <a:schemeClr val="tx2">
                              <a:lumMod val="40000"/>
                              <a:lumOff val="60000"/>
                            </a:schemeClr>
                          </a:solidFill>
                          <a:latin typeface="Montserrat" panose="02000505000000020004" pitchFamily="2" charset="0"/>
                        </a:rPr>
                        <a:t>16</a:t>
                      </a:r>
                    </a:p>
                  </a:txBody>
                  <a:tcPr/>
                </a:tc>
                <a:tc>
                  <a:txBody>
                    <a:bodyPr/>
                    <a:lstStyle/>
                    <a:p>
                      <a:r>
                        <a:rPr lang="en-US" sz="1400" dirty="0"/>
                        <a:t>Final Thought</a:t>
                      </a:r>
                    </a:p>
                  </a:txBody>
                  <a:tcPr anchor="ctr"/>
                </a:tc>
                <a:extLst>
                  <a:ext uri="{0D108BD9-81ED-4DB2-BD59-A6C34878D82A}">
                    <a16:rowId xmlns:a16="http://schemas.microsoft.com/office/drawing/2014/main" val="3237095978"/>
                  </a:ext>
                </a:extLst>
              </a:tr>
              <a:tr h="374904">
                <a:tc>
                  <a:txBody>
                    <a:bodyPr/>
                    <a:lstStyle/>
                    <a:p>
                      <a:endParaRPr lang="en-US" dirty="0">
                        <a:solidFill>
                          <a:schemeClr val="tx2">
                            <a:lumMod val="40000"/>
                            <a:lumOff val="60000"/>
                          </a:schemeClr>
                        </a:solidFill>
                        <a:latin typeface="Montserrat" panose="02000505000000020004" pitchFamily="2" charset="0"/>
                      </a:endParaRPr>
                    </a:p>
                  </a:txBody>
                  <a:tcPr/>
                </a:tc>
                <a:tc>
                  <a:txBody>
                    <a:bodyPr/>
                    <a:lstStyle/>
                    <a:p>
                      <a:endParaRPr lang="en-US" sz="1400" dirty="0"/>
                    </a:p>
                  </a:txBody>
                  <a:tcPr anchor="ctr"/>
                </a:tc>
                <a:extLst>
                  <a:ext uri="{0D108BD9-81ED-4DB2-BD59-A6C34878D82A}">
                    <a16:rowId xmlns:a16="http://schemas.microsoft.com/office/drawing/2014/main" val="3468314863"/>
                  </a:ext>
                </a:extLst>
              </a:tr>
            </a:tbl>
          </a:graphicData>
        </a:graphic>
      </p:graphicFrame>
      <p:pic>
        <p:nvPicPr>
          <p:cNvPr id="4" name="Picture 3">
            <a:extLst>
              <a:ext uri="{FF2B5EF4-FFF2-40B4-BE49-F238E27FC236}">
                <a16:creationId xmlns:a16="http://schemas.microsoft.com/office/drawing/2014/main" id="{71ED57B9-3CFF-428F-A6A3-BB08C14B6266}"/>
              </a:ext>
            </a:extLst>
          </p:cNvPr>
          <p:cNvPicPr>
            <a:picLocks noChangeAspect="1"/>
          </p:cNvPicPr>
          <p:nvPr/>
        </p:nvPicPr>
        <p:blipFill>
          <a:blip r:embed="rId2"/>
          <a:stretch>
            <a:fillRect/>
          </a:stretch>
        </p:blipFill>
        <p:spPr>
          <a:xfrm>
            <a:off x="4355975" y="6389081"/>
            <a:ext cx="3171825" cy="34562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one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196095" y="4680524"/>
            <a:ext cx="3711273"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THE CONNECTION</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168060" y="419804"/>
            <a:ext cx="2743060"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lang="en-US" sz="1600" spc="600" dirty="0">
                <a:solidFill>
                  <a:prstClr val="white"/>
                </a:solidFill>
                <a:latin typeface="Montserrat" panose="00000500000000000000" pitchFamily="50" charset="-94"/>
              </a:rPr>
              <a:t>EIGHT</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77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mt="92000"/>
            <a:extLst>
              <a:ext uri="{28A0092B-C50C-407E-A947-70E740481C1C}">
                <a14:useLocalDpi xmlns:a14="http://schemas.microsoft.com/office/drawing/2010/main" val="0"/>
              </a:ext>
            </a:extLst>
          </a:blip>
          <a:srcRect l="646" r="10422"/>
          <a:stretch/>
        </p:blipFill>
        <p:spPr>
          <a:xfrm>
            <a:off x="3035728" y="0"/>
            <a:ext cx="9143572"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5</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The Connection</a:t>
            </a:r>
          </a:p>
        </p:txBody>
      </p:sp>
      <p:sp>
        <p:nvSpPr>
          <p:cNvPr id="10" name="TextBox 9">
            <a:extLst>
              <a:ext uri="{FF2B5EF4-FFF2-40B4-BE49-F238E27FC236}">
                <a16:creationId xmlns:a16="http://schemas.microsoft.com/office/drawing/2014/main" id="{E9AAF6C0-9991-45CD-B897-231A7FC0BF0E}"/>
              </a:ext>
            </a:extLst>
          </p:cNvPr>
          <p:cNvSpPr txBox="1"/>
          <p:nvPr/>
        </p:nvSpPr>
        <p:spPr>
          <a:xfrm>
            <a:off x="3140845" y="462004"/>
            <a:ext cx="3316516" cy="2002748"/>
          </a:xfrm>
          <a:prstGeom prst="rect">
            <a:avLst/>
          </a:prstGeom>
          <a:noFill/>
        </p:spPr>
        <p:txBody>
          <a:bodyPr wrap="square" rtlCol="0">
            <a:spAutoFit/>
          </a:bodyPr>
          <a:lstStyle/>
          <a:p>
            <a:r>
              <a:rPr lang="en-US" sz="4000" dirty="0">
                <a:solidFill>
                  <a:schemeClr val="bg1"/>
                </a:solidFill>
              </a:rPr>
              <a:t>More about choices and sleep time</a:t>
            </a:r>
          </a:p>
        </p:txBody>
      </p:sp>
    </p:spTree>
    <p:extLst>
      <p:ext uri="{BB962C8B-B14F-4D97-AF65-F5344CB8AC3E}">
        <p14:creationId xmlns:p14="http://schemas.microsoft.com/office/powerpoint/2010/main" val="178683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mt="91000"/>
            <a:extLst>
              <a:ext uri="{28A0092B-C50C-407E-A947-70E740481C1C}">
                <a14:useLocalDpi xmlns:a14="http://schemas.microsoft.com/office/drawing/2010/main" val="0"/>
              </a:ext>
            </a:extLst>
          </a:blip>
          <a:srcRect l="11548"/>
          <a:stretch/>
        </p:blipFill>
        <p:spPr>
          <a:xfrm>
            <a:off x="3082566" y="2223"/>
            <a:ext cx="9100008"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6</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The Connection</a:t>
            </a:r>
          </a:p>
        </p:txBody>
      </p:sp>
      <p:sp>
        <p:nvSpPr>
          <p:cNvPr id="10" name="TextBox 9">
            <a:extLst>
              <a:ext uri="{FF2B5EF4-FFF2-40B4-BE49-F238E27FC236}">
                <a16:creationId xmlns:a16="http://schemas.microsoft.com/office/drawing/2014/main" id="{E9AAF6C0-9991-45CD-B897-231A7FC0BF0E}"/>
              </a:ext>
            </a:extLst>
          </p:cNvPr>
          <p:cNvSpPr txBox="1"/>
          <p:nvPr/>
        </p:nvSpPr>
        <p:spPr>
          <a:xfrm>
            <a:off x="7918515" y="5584700"/>
            <a:ext cx="3695307" cy="707886"/>
          </a:xfrm>
          <a:prstGeom prst="rect">
            <a:avLst/>
          </a:prstGeom>
          <a:noFill/>
        </p:spPr>
        <p:txBody>
          <a:bodyPr wrap="square" rtlCol="0">
            <a:spAutoFit/>
          </a:bodyPr>
          <a:lstStyle/>
          <a:p>
            <a:r>
              <a:rPr lang="en-US" sz="4000" dirty="0">
                <a:solidFill>
                  <a:schemeClr val="bg1"/>
                </a:solidFill>
              </a:rPr>
              <a:t>food studies</a:t>
            </a:r>
          </a:p>
        </p:txBody>
      </p:sp>
    </p:spTree>
    <p:extLst>
      <p:ext uri="{BB962C8B-B14F-4D97-AF65-F5344CB8AC3E}">
        <p14:creationId xmlns:p14="http://schemas.microsoft.com/office/powerpoint/2010/main" val="2126862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447"/>
          <a:stretch/>
        </p:blipFill>
        <p:spPr>
          <a:xfrm>
            <a:off x="3082564" y="0"/>
            <a:ext cx="9109435"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7</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The Connection</a:t>
            </a:r>
          </a:p>
        </p:txBody>
      </p:sp>
      <p:sp>
        <p:nvSpPr>
          <p:cNvPr id="10" name="TextBox 9">
            <a:extLst>
              <a:ext uri="{FF2B5EF4-FFF2-40B4-BE49-F238E27FC236}">
                <a16:creationId xmlns:a16="http://schemas.microsoft.com/office/drawing/2014/main" id="{E9AAF6C0-9991-45CD-B897-231A7FC0BF0E}"/>
              </a:ext>
            </a:extLst>
          </p:cNvPr>
          <p:cNvSpPr txBox="1"/>
          <p:nvPr/>
        </p:nvSpPr>
        <p:spPr>
          <a:xfrm>
            <a:off x="9700181" y="1193017"/>
            <a:ext cx="2721767" cy="1323439"/>
          </a:xfrm>
          <a:prstGeom prst="rect">
            <a:avLst/>
          </a:prstGeom>
          <a:noFill/>
        </p:spPr>
        <p:txBody>
          <a:bodyPr wrap="square" rtlCol="0">
            <a:spAutoFit/>
          </a:bodyPr>
          <a:lstStyle/>
          <a:p>
            <a:r>
              <a:rPr lang="en-US" sz="4000" dirty="0">
                <a:solidFill>
                  <a:schemeClr val="bg1"/>
                </a:solidFill>
              </a:rPr>
              <a:t>food studies</a:t>
            </a:r>
          </a:p>
        </p:txBody>
      </p:sp>
    </p:spTree>
    <p:extLst>
      <p:ext uri="{BB962C8B-B14F-4D97-AF65-F5344CB8AC3E}">
        <p14:creationId xmlns:p14="http://schemas.microsoft.com/office/powerpoint/2010/main" val="1979673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2C0771BA-EA1B-45B8-A353-E56946C7E48B}"/>
              </a:ext>
            </a:extLst>
          </p:cNvPr>
          <p:cNvPicPr>
            <a:picLocks noChangeAspect="1"/>
          </p:cNvPicPr>
          <p:nvPr/>
        </p:nvPicPr>
        <p:blipFill rotWithShape="1">
          <a:blip r:embed="rId2">
            <a:extLst>
              <a:ext uri="{28A0092B-C50C-407E-A947-70E740481C1C}">
                <a14:useLocalDpi xmlns:a14="http://schemas.microsoft.com/office/drawing/2010/main" val="0"/>
              </a:ext>
            </a:extLst>
          </a:blip>
          <a:srcRect r="1" b="8365"/>
          <a:stretch/>
        </p:blipFill>
        <p:spPr>
          <a:xfrm>
            <a:off x="643467" y="643467"/>
            <a:ext cx="10905066" cy="5571066"/>
          </a:xfrm>
          <a:prstGeom prst="rect">
            <a:avLst/>
          </a:prstGeom>
        </p:spPr>
      </p:pic>
    </p:spTree>
    <p:extLst>
      <p:ext uri="{BB962C8B-B14F-4D97-AF65-F5344CB8AC3E}">
        <p14:creationId xmlns:p14="http://schemas.microsoft.com/office/powerpoint/2010/main" val="2580401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 </a:t>
            </a:r>
            <a:r>
              <a:rPr lang="en-US" sz="4000" dirty="0">
                <a:solidFill>
                  <a:srgbClr val="12B0B5"/>
                </a:solidFill>
                <a:latin typeface="Quickpen" pitchFamily="2" charset="0"/>
              </a:rPr>
              <a:t>t</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wo</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737114" y="4680524"/>
            <a:ext cx="2629246"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GUT HEALTH</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168062" y="419804"/>
            <a:ext cx="2743060"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EIGHT</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46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NHI">
      <a:majorFont>
        <a:latin typeface="Montserrat Medium"/>
        <a:ea typeface=""/>
        <a:cs typeface=""/>
      </a:majorFont>
      <a:minorFont>
        <a:latin typeface="Montserra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1211</Words>
  <Application>Microsoft Office PowerPoint</Application>
  <PresentationFormat>Widescreen</PresentationFormat>
  <Paragraphs>113</Paragraphs>
  <Slides>16</Slides>
  <Notes>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Arial</vt:lpstr>
      <vt:lpstr>Calibri</vt:lpstr>
      <vt:lpstr>Calibri Light</vt:lpstr>
      <vt:lpstr>Montserrat</vt:lpstr>
      <vt:lpstr>Montserrat Light</vt:lpstr>
      <vt:lpstr>Quickpen</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Sykora</dc:creator>
  <cp:lastModifiedBy>USER</cp:lastModifiedBy>
  <cp:revision>17</cp:revision>
  <dcterms:created xsi:type="dcterms:W3CDTF">2019-03-04T20:51:37Z</dcterms:created>
  <dcterms:modified xsi:type="dcterms:W3CDTF">2025-03-12T17:13:16Z</dcterms:modified>
</cp:coreProperties>
</file>