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3"/>
  </p:notesMasterIdLst>
  <p:sldIdLst>
    <p:sldId id="295" r:id="rId4"/>
    <p:sldId id="831" r:id="rId5"/>
    <p:sldId id="907" r:id="rId6"/>
    <p:sldId id="307" r:id="rId7"/>
    <p:sldId id="901" r:id="rId8"/>
    <p:sldId id="909" r:id="rId9"/>
    <p:sldId id="910" r:id="rId10"/>
    <p:sldId id="911" r:id="rId11"/>
    <p:sldId id="912" r:id="rId12"/>
    <p:sldId id="913" r:id="rId13"/>
    <p:sldId id="914" r:id="rId14"/>
    <p:sldId id="915" r:id="rId15"/>
    <p:sldId id="916" r:id="rId16"/>
    <p:sldId id="917" r:id="rId17"/>
    <p:sldId id="918" r:id="rId18"/>
    <p:sldId id="919" r:id="rId19"/>
    <p:sldId id="920" r:id="rId20"/>
    <p:sldId id="921" r:id="rId21"/>
    <p:sldId id="9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2F0EE"/>
    <a:srgbClr val="CBC3BE"/>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095BFE-03D4-48C2-8CD7-7910E987218C}" v="34" dt="2019-03-13T18:36:37.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9" autoAdjust="0"/>
    <p:restoredTop sz="94638" autoAdjust="0"/>
  </p:normalViewPr>
  <p:slideViewPr>
    <p:cSldViewPr snapToGrid="0">
      <p:cViewPr varScale="1">
        <p:scale>
          <a:sx n="62" d="100"/>
          <a:sy n="62" d="100"/>
        </p:scale>
        <p:origin x="552" y="56"/>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5C095BFE-03D4-48C2-8CD7-7910E987218C}"/>
    <pc:docChg chg="custSel modSld">
      <pc:chgData name="Ashlie Sykora-Pappas" userId="ee8837ecd722293f" providerId="LiveId" clId="{5C095BFE-03D4-48C2-8CD7-7910E987218C}" dt="2019-03-13T18:36:59.944" v="13" actId="20577"/>
      <pc:docMkLst>
        <pc:docMk/>
      </pc:docMkLst>
      <pc:sldChg chg="modSp">
        <pc:chgData name="Ashlie Sykora-Pappas" userId="ee8837ecd722293f" providerId="LiveId" clId="{5C095BFE-03D4-48C2-8CD7-7910E987218C}" dt="2019-03-13T18:36:21.117" v="10" actId="20577"/>
        <pc:sldMkLst>
          <pc:docMk/>
          <pc:sldMk cId="1369388103" sldId="295"/>
        </pc:sldMkLst>
        <pc:spChg chg="mod">
          <ac:chgData name="Ashlie Sykora-Pappas" userId="ee8837ecd722293f" providerId="LiveId" clId="{5C095BFE-03D4-48C2-8CD7-7910E987218C}" dt="2019-03-13T18:36:21.117" v="10" actId="20577"/>
          <ac:spMkLst>
            <pc:docMk/>
            <pc:sldMk cId="1369388103" sldId="295"/>
            <ac:spMk id="9" creationId="{F0C053EF-D38A-4B1E-BDB0-FD0A5AF5135A}"/>
          </ac:spMkLst>
        </pc:spChg>
      </pc:sldChg>
      <pc:sldChg chg="addSp delSp">
        <pc:chgData name="Ashlie Sykora-Pappas" userId="ee8837ecd722293f" providerId="LiveId" clId="{5C095BFE-03D4-48C2-8CD7-7910E987218C}" dt="2019-03-13T18:36:37.658" v="12"/>
        <pc:sldMkLst>
          <pc:docMk/>
          <pc:sldMk cId="1057104812" sldId="908"/>
        </pc:sldMkLst>
        <pc:spChg chg="add">
          <ac:chgData name="Ashlie Sykora-Pappas" userId="ee8837ecd722293f" providerId="LiveId" clId="{5C095BFE-03D4-48C2-8CD7-7910E987218C}" dt="2019-03-13T18:36:37.658" v="12"/>
          <ac:spMkLst>
            <pc:docMk/>
            <pc:sldMk cId="1057104812" sldId="908"/>
            <ac:spMk id="3" creationId="{E737DF85-76AD-4421-8AF6-58E0123BE4E7}"/>
          </ac:spMkLst>
        </pc:spChg>
        <pc:spChg chg="del">
          <ac:chgData name="Ashlie Sykora-Pappas" userId="ee8837ecd722293f" providerId="LiveId" clId="{5C095BFE-03D4-48C2-8CD7-7910E987218C}" dt="2019-03-13T18:36:37.246" v="11" actId="478"/>
          <ac:spMkLst>
            <pc:docMk/>
            <pc:sldMk cId="1057104812" sldId="908"/>
            <ac:spMk id="26626" creationId="{265E3C70-7EE6-4972-8B80-DD1BA37BC539}"/>
          </ac:spMkLst>
        </pc:spChg>
      </pc:sldChg>
      <pc:sldChg chg="modSp">
        <pc:chgData name="Ashlie Sykora-Pappas" userId="ee8837ecd722293f" providerId="LiveId" clId="{5C095BFE-03D4-48C2-8CD7-7910E987218C}" dt="2019-03-13T18:36:59.944" v="13" actId="20577"/>
        <pc:sldMkLst>
          <pc:docMk/>
          <pc:sldMk cId="3455356111" sldId="921"/>
        </pc:sldMkLst>
        <pc:spChg chg="mod">
          <ac:chgData name="Ashlie Sykora-Pappas" userId="ee8837ecd722293f" providerId="LiveId" clId="{5C095BFE-03D4-48C2-8CD7-7910E987218C}" dt="2019-03-13T18:36:59.944" v="13" actId="20577"/>
          <ac:spMkLst>
            <pc:docMk/>
            <pc:sldMk cId="3455356111" sldId="921"/>
            <ac:spMk id="9" creationId="{3DBA79B7-974F-4FA9-8459-D4B61F58642B}"/>
          </ac:spMkLst>
        </pc:spChg>
      </pc:sldChg>
    </pc:docChg>
  </pc:docChgLst>
  <pc:docChgLst>
    <pc:chgData name="Ashlie Sykora-Pappas" userId="ee8837ecd722293f" providerId="LiveId" clId="{122FF471-4F4D-44FD-8BCD-D346CD3EBD29}"/>
    <pc:docChg chg="custSel addSld delSld modSld">
      <pc:chgData name="Ashlie Sykora-Pappas" userId="ee8837ecd722293f" providerId="LiveId" clId="{122FF471-4F4D-44FD-8BCD-D346CD3EBD29}" dt="2019-03-12T18:54:51.246" v="557" actId="2696"/>
      <pc:docMkLst>
        <pc:docMk/>
      </pc:docMkLst>
      <pc:sldChg chg="modSp">
        <pc:chgData name="Ashlie Sykora-Pappas" userId="ee8837ecd722293f" providerId="LiveId" clId="{122FF471-4F4D-44FD-8BCD-D346CD3EBD29}" dt="2019-03-12T18:35:29.858" v="7" actId="20577"/>
        <pc:sldMkLst>
          <pc:docMk/>
          <pc:sldMk cId="1369388103" sldId="295"/>
        </pc:sldMkLst>
        <pc:spChg chg="mod">
          <ac:chgData name="Ashlie Sykora-Pappas" userId="ee8837ecd722293f" providerId="LiveId" clId="{122FF471-4F4D-44FD-8BCD-D346CD3EBD29}" dt="2019-03-12T18:35:29.858" v="7" actId="20577"/>
          <ac:spMkLst>
            <pc:docMk/>
            <pc:sldMk cId="1369388103" sldId="295"/>
            <ac:spMk id="9" creationId="{F0C053EF-D38A-4B1E-BDB0-FD0A5AF5135A}"/>
          </ac:spMkLst>
        </pc:spChg>
      </pc:sldChg>
      <pc:sldChg chg="modSp">
        <pc:chgData name="Ashlie Sykora-Pappas" userId="ee8837ecd722293f" providerId="LiveId" clId="{122FF471-4F4D-44FD-8BCD-D346CD3EBD29}" dt="2019-03-12T18:37:45.520" v="156" actId="20577"/>
        <pc:sldMkLst>
          <pc:docMk/>
          <pc:sldMk cId="178683944" sldId="307"/>
        </pc:sldMkLst>
        <pc:spChg chg="mod">
          <ac:chgData name="Ashlie Sykora-Pappas" userId="ee8837ecd722293f" providerId="LiveId" clId="{122FF471-4F4D-44FD-8BCD-D346CD3EBD29}" dt="2019-03-12T18:36:38.070" v="117" actId="20577"/>
          <ac:spMkLst>
            <pc:docMk/>
            <pc:sldMk cId="178683944" sldId="307"/>
            <ac:spMk id="7" creationId="{FC7F1C26-BDF4-4AE6-9DD7-EE11A9D68B42}"/>
          </ac:spMkLst>
        </pc:spChg>
        <pc:spChg chg="mod">
          <ac:chgData name="Ashlie Sykora-Pappas" userId="ee8837ecd722293f" providerId="LiveId" clId="{122FF471-4F4D-44FD-8BCD-D346CD3EBD29}" dt="2019-03-12T18:37:17.790" v="121" actId="2710"/>
          <ac:spMkLst>
            <pc:docMk/>
            <pc:sldMk cId="178683944" sldId="307"/>
            <ac:spMk id="9" creationId="{3DBA79B7-974F-4FA9-8459-D4B61F58642B}"/>
          </ac:spMkLst>
        </pc:spChg>
        <pc:spChg chg="mod">
          <ac:chgData name="Ashlie Sykora-Pappas" userId="ee8837ecd722293f" providerId="LiveId" clId="{122FF471-4F4D-44FD-8BCD-D346CD3EBD29}" dt="2019-03-12T18:37:45.520" v="156" actId="20577"/>
          <ac:spMkLst>
            <pc:docMk/>
            <pc:sldMk cId="178683944" sldId="307"/>
            <ac:spMk id="10" creationId="{E9AAF6C0-9991-45CD-B897-231A7FC0BF0E}"/>
          </ac:spMkLst>
        </pc:spChg>
      </pc:sldChg>
      <pc:sldChg chg="modSp">
        <pc:chgData name="Ashlie Sykora-Pappas" userId="ee8837ecd722293f" providerId="LiveId" clId="{122FF471-4F4D-44FD-8BCD-D346CD3EBD29}" dt="2019-03-12T18:54:32.567" v="556" actId="20577"/>
        <pc:sldMkLst>
          <pc:docMk/>
          <pc:sldMk cId="0" sldId="831"/>
        </pc:sldMkLst>
        <pc:spChg chg="mod">
          <ac:chgData name="Ashlie Sykora-Pappas" userId="ee8837ecd722293f" providerId="LiveId" clId="{122FF471-4F4D-44FD-8BCD-D346CD3EBD29}" dt="2019-03-12T18:54:32.567" v="556" actId="20577"/>
          <ac:spMkLst>
            <pc:docMk/>
            <pc:sldMk cId="0" sldId="831"/>
            <ac:spMk id="12290" creationId="{7660F2BD-909F-4130-BFC7-CE953EFA88C9}"/>
          </ac:spMkLst>
        </pc:spChg>
      </pc:sldChg>
      <pc:sldChg chg="del">
        <pc:chgData name="Ashlie Sykora-Pappas" userId="ee8837ecd722293f" providerId="LiveId" clId="{122FF471-4F4D-44FD-8BCD-D346CD3EBD29}" dt="2019-03-12T18:54:51.246" v="557" actId="2696"/>
        <pc:sldMkLst>
          <pc:docMk/>
          <pc:sldMk cId="0" sldId="884"/>
        </pc:sldMkLst>
      </pc:sldChg>
      <pc:sldChg chg="modSp">
        <pc:chgData name="Ashlie Sykora-Pappas" userId="ee8837ecd722293f" providerId="LiveId" clId="{122FF471-4F4D-44FD-8BCD-D346CD3EBD29}" dt="2019-03-12T18:43:31.001" v="227" actId="20577"/>
        <pc:sldMkLst>
          <pc:docMk/>
          <pc:sldMk cId="954413046" sldId="901"/>
        </pc:sldMkLst>
        <pc:spChg chg="mod">
          <ac:chgData name="Ashlie Sykora-Pappas" userId="ee8837ecd722293f" providerId="LiveId" clId="{122FF471-4F4D-44FD-8BCD-D346CD3EBD29}" dt="2019-03-12T18:43:22.979" v="200"/>
          <ac:spMkLst>
            <pc:docMk/>
            <pc:sldMk cId="954413046" sldId="901"/>
            <ac:spMk id="7" creationId="{FC7F1C26-BDF4-4AE6-9DD7-EE11A9D68B42}"/>
          </ac:spMkLst>
        </pc:spChg>
        <pc:spChg chg="mod">
          <ac:chgData name="Ashlie Sykora-Pappas" userId="ee8837ecd722293f" providerId="LiveId" clId="{122FF471-4F4D-44FD-8BCD-D346CD3EBD29}" dt="2019-03-12T18:42:38.282" v="198" actId="20577"/>
          <ac:spMkLst>
            <pc:docMk/>
            <pc:sldMk cId="954413046" sldId="901"/>
            <ac:spMk id="9" creationId="{3DBA79B7-974F-4FA9-8459-D4B61F58642B}"/>
          </ac:spMkLst>
        </pc:spChg>
        <pc:spChg chg="mod">
          <ac:chgData name="Ashlie Sykora-Pappas" userId="ee8837ecd722293f" providerId="LiveId" clId="{122FF471-4F4D-44FD-8BCD-D346CD3EBD29}" dt="2019-03-12T18:43:31.001" v="227" actId="20577"/>
          <ac:spMkLst>
            <pc:docMk/>
            <pc:sldMk cId="954413046" sldId="901"/>
            <ac:spMk id="10" creationId="{E9AAF6C0-9991-45CD-B897-231A7FC0BF0E}"/>
          </ac:spMkLst>
        </pc:spChg>
      </pc:sldChg>
      <pc:sldChg chg="del">
        <pc:chgData name="Ashlie Sykora-Pappas" userId="ee8837ecd722293f" providerId="LiveId" clId="{122FF471-4F4D-44FD-8BCD-D346CD3EBD29}" dt="2019-03-12T18:43:38.127" v="229" actId="2696"/>
        <pc:sldMkLst>
          <pc:docMk/>
          <pc:sldMk cId="3608873859" sldId="902"/>
        </pc:sldMkLst>
      </pc:sldChg>
      <pc:sldChg chg="del">
        <pc:chgData name="Ashlie Sykora-Pappas" userId="ee8837ecd722293f" providerId="LiveId" clId="{122FF471-4F4D-44FD-8BCD-D346CD3EBD29}" dt="2019-03-12T18:43:39.353" v="231" actId="2696"/>
        <pc:sldMkLst>
          <pc:docMk/>
          <pc:sldMk cId="756912220" sldId="903"/>
        </pc:sldMkLst>
      </pc:sldChg>
      <pc:sldChg chg="del">
        <pc:chgData name="Ashlie Sykora-Pappas" userId="ee8837ecd722293f" providerId="LiveId" clId="{122FF471-4F4D-44FD-8BCD-D346CD3EBD29}" dt="2019-03-12T18:43:40.881" v="233" actId="2696"/>
        <pc:sldMkLst>
          <pc:docMk/>
          <pc:sldMk cId="3701690731" sldId="904"/>
        </pc:sldMkLst>
      </pc:sldChg>
      <pc:sldChg chg="del">
        <pc:chgData name="Ashlie Sykora-Pappas" userId="ee8837ecd722293f" providerId="LiveId" clId="{122FF471-4F4D-44FD-8BCD-D346CD3EBD29}" dt="2019-03-12T18:43:42.819" v="235" actId="2696"/>
        <pc:sldMkLst>
          <pc:docMk/>
          <pc:sldMk cId="3132777590" sldId="905"/>
        </pc:sldMkLst>
      </pc:sldChg>
      <pc:sldChg chg="del">
        <pc:chgData name="Ashlie Sykora-Pappas" userId="ee8837ecd722293f" providerId="LiveId" clId="{122FF471-4F4D-44FD-8BCD-D346CD3EBD29}" dt="2019-03-12T18:43:44.795" v="237" actId="2696"/>
        <pc:sldMkLst>
          <pc:docMk/>
          <pc:sldMk cId="654572894" sldId="906"/>
        </pc:sldMkLst>
      </pc:sldChg>
      <pc:sldChg chg="modSp">
        <pc:chgData name="Ashlie Sykora-Pappas" userId="ee8837ecd722293f" providerId="LiveId" clId="{122FF471-4F4D-44FD-8BCD-D346CD3EBD29}" dt="2019-03-12T18:36:21.541" v="68" actId="20577"/>
        <pc:sldMkLst>
          <pc:docMk/>
          <pc:sldMk cId="1133770801" sldId="907"/>
        </pc:sldMkLst>
        <pc:spChg chg="mod">
          <ac:chgData name="Ashlie Sykora-Pappas" userId="ee8837ecd722293f" providerId="LiveId" clId="{122FF471-4F4D-44FD-8BCD-D346CD3EBD29}" dt="2019-03-12T18:35:52.013" v="29" actId="20577"/>
          <ac:spMkLst>
            <pc:docMk/>
            <pc:sldMk cId="1133770801" sldId="907"/>
            <ac:spMk id="6" creationId="{4FDD532B-DD4C-444E-B65A-2F277BEA3808}"/>
          </ac:spMkLst>
        </pc:spChg>
        <pc:spChg chg="mod">
          <ac:chgData name="Ashlie Sykora-Pappas" userId="ee8837ecd722293f" providerId="LiveId" clId="{122FF471-4F4D-44FD-8BCD-D346CD3EBD29}" dt="2019-03-12T18:36:21.541" v="68" actId="20577"/>
          <ac:spMkLst>
            <pc:docMk/>
            <pc:sldMk cId="1133770801" sldId="907"/>
            <ac:spMk id="10" creationId="{8742A9A2-621B-AF43-9607-CA881F9DA3AA}"/>
          </ac:spMkLst>
        </pc:spChg>
      </pc:sldChg>
      <pc:sldChg chg="modSp">
        <pc:chgData name="Ashlie Sykora-Pappas" userId="ee8837ecd722293f" providerId="LiveId" clId="{122FF471-4F4D-44FD-8BCD-D346CD3EBD29}" dt="2019-03-12T18:54:13.416" v="545" actId="20577"/>
        <pc:sldMkLst>
          <pc:docMk/>
          <pc:sldMk cId="1057104812" sldId="908"/>
        </pc:sldMkLst>
        <pc:spChg chg="mod">
          <ac:chgData name="Ashlie Sykora-Pappas" userId="ee8837ecd722293f" providerId="LiveId" clId="{122FF471-4F4D-44FD-8BCD-D346CD3EBD29}" dt="2019-03-12T18:54:13.416" v="545" actId="20577"/>
          <ac:spMkLst>
            <pc:docMk/>
            <pc:sldMk cId="1057104812" sldId="908"/>
            <ac:spMk id="26626" creationId="{265E3C70-7EE6-4972-8B80-DD1BA37BC539}"/>
          </ac:spMkLst>
        </pc:spChg>
      </pc:sldChg>
      <pc:sldChg chg="modSp del">
        <pc:chgData name="Ashlie Sykora-Pappas" userId="ee8837ecd722293f" providerId="LiveId" clId="{122FF471-4F4D-44FD-8BCD-D346CD3EBD29}" dt="2019-03-12T18:43:13.984" v="199" actId="2696"/>
        <pc:sldMkLst>
          <pc:docMk/>
          <pc:sldMk cId="1828468942" sldId="909"/>
        </pc:sldMkLst>
        <pc:spChg chg="mod">
          <ac:chgData name="Ashlie Sykora-Pappas" userId="ee8837ecd722293f" providerId="LiveId" clId="{122FF471-4F4D-44FD-8BCD-D346CD3EBD29}" dt="2019-03-12T18:41:39.732" v="160" actId="20577"/>
          <ac:spMkLst>
            <pc:docMk/>
            <pc:sldMk cId="1828468942" sldId="909"/>
            <ac:spMk id="6" creationId="{4FDD532B-DD4C-444E-B65A-2F277BEA3808}"/>
          </ac:spMkLst>
        </pc:spChg>
        <pc:spChg chg="mod">
          <ac:chgData name="Ashlie Sykora-Pappas" userId="ee8837ecd722293f" providerId="LiveId" clId="{122FF471-4F4D-44FD-8BCD-D346CD3EBD29}" dt="2019-03-12T18:41:52.043" v="180" actId="20577"/>
          <ac:spMkLst>
            <pc:docMk/>
            <pc:sldMk cId="1828468942" sldId="909"/>
            <ac:spMk id="10" creationId="{8742A9A2-621B-AF43-9607-CA881F9DA3AA}"/>
          </ac:spMkLst>
        </pc:spChg>
      </pc:sldChg>
      <pc:sldChg chg="modSp add">
        <pc:chgData name="Ashlie Sykora-Pappas" userId="ee8837ecd722293f" providerId="LiveId" clId="{122FF471-4F4D-44FD-8BCD-D346CD3EBD29}" dt="2019-03-12T18:44:12.234" v="247" actId="20577"/>
        <pc:sldMkLst>
          <pc:docMk/>
          <pc:sldMk cId="2221416533" sldId="909"/>
        </pc:sldMkLst>
        <pc:spChg chg="mod">
          <ac:chgData name="Ashlie Sykora-Pappas" userId="ee8837ecd722293f" providerId="LiveId" clId="{122FF471-4F4D-44FD-8BCD-D346CD3EBD29}" dt="2019-03-12T18:44:12.234" v="247" actId="20577"/>
          <ac:spMkLst>
            <pc:docMk/>
            <pc:sldMk cId="2221416533" sldId="909"/>
            <ac:spMk id="9" creationId="{3DBA79B7-974F-4FA9-8459-D4B61F58642B}"/>
          </ac:spMkLst>
        </pc:spChg>
        <pc:spChg chg="mod">
          <ac:chgData name="Ashlie Sykora-Pappas" userId="ee8837ecd722293f" providerId="LiveId" clId="{122FF471-4F4D-44FD-8BCD-D346CD3EBD29}" dt="2019-03-12T18:43:52.014" v="242" actId="20577"/>
          <ac:spMkLst>
            <pc:docMk/>
            <pc:sldMk cId="2221416533" sldId="909"/>
            <ac:spMk id="10" creationId="{E9AAF6C0-9991-45CD-B897-231A7FC0BF0E}"/>
          </ac:spMkLst>
        </pc:spChg>
      </pc:sldChg>
      <pc:sldChg chg="del">
        <pc:chgData name="Ashlie Sykora-Pappas" userId="ee8837ecd722293f" providerId="LiveId" clId="{122FF471-4F4D-44FD-8BCD-D346CD3EBD29}" dt="2019-03-12T18:43:36.336" v="228" actId="2696"/>
        <pc:sldMkLst>
          <pc:docMk/>
          <pc:sldMk cId="1537043999" sldId="910"/>
        </pc:sldMkLst>
      </pc:sldChg>
      <pc:sldChg chg="modSp add">
        <pc:chgData name="Ashlie Sykora-Pappas" userId="ee8837ecd722293f" providerId="LiveId" clId="{122FF471-4F4D-44FD-8BCD-D346CD3EBD29}" dt="2019-03-12T18:44:51.489" v="285" actId="2710"/>
        <pc:sldMkLst>
          <pc:docMk/>
          <pc:sldMk cId="2615178792" sldId="910"/>
        </pc:sldMkLst>
        <pc:spChg chg="mod">
          <ac:chgData name="Ashlie Sykora-Pappas" userId="ee8837ecd722293f" providerId="LiveId" clId="{122FF471-4F4D-44FD-8BCD-D346CD3EBD29}" dt="2019-03-12T18:44:51.489" v="285" actId="2710"/>
          <ac:spMkLst>
            <pc:docMk/>
            <pc:sldMk cId="2615178792" sldId="910"/>
            <ac:spMk id="9" creationId="{3DBA79B7-974F-4FA9-8459-D4B61F58642B}"/>
          </ac:spMkLst>
        </pc:spChg>
        <pc:spChg chg="mod">
          <ac:chgData name="Ashlie Sykora-Pappas" userId="ee8837ecd722293f" providerId="LiveId" clId="{122FF471-4F4D-44FD-8BCD-D346CD3EBD29}" dt="2019-03-12T18:44:45.261" v="283" actId="20577"/>
          <ac:spMkLst>
            <pc:docMk/>
            <pc:sldMk cId="2615178792" sldId="910"/>
            <ac:spMk id="10" creationId="{E9AAF6C0-9991-45CD-B897-231A7FC0BF0E}"/>
          </ac:spMkLst>
        </pc:spChg>
      </pc:sldChg>
      <pc:sldChg chg="modSp add">
        <pc:chgData name="Ashlie Sykora-Pappas" userId="ee8837ecd722293f" providerId="LiveId" clId="{122FF471-4F4D-44FD-8BCD-D346CD3EBD29}" dt="2019-03-12T18:45:44.350" v="288" actId="2710"/>
        <pc:sldMkLst>
          <pc:docMk/>
          <pc:sldMk cId="798886775" sldId="911"/>
        </pc:sldMkLst>
        <pc:spChg chg="mod">
          <ac:chgData name="Ashlie Sykora-Pappas" userId="ee8837ecd722293f" providerId="LiveId" clId="{122FF471-4F4D-44FD-8BCD-D346CD3EBD29}" dt="2019-03-12T18:45:44.350" v="288" actId="2710"/>
          <ac:spMkLst>
            <pc:docMk/>
            <pc:sldMk cId="798886775" sldId="911"/>
            <ac:spMk id="9" creationId="{3DBA79B7-974F-4FA9-8459-D4B61F58642B}"/>
          </ac:spMkLst>
        </pc:spChg>
      </pc:sldChg>
      <pc:sldChg chg="del">
        <pc:chgData name="Ashlie Sykora-Pappas" userId="ee8837ecd722293f" providerId="LiveId" clId="{122FF471-4F4D-44FD-8BCD-D346CD3EBD29}" dt="2019-03-12T18:43:38.828" v="230" actId="2696"/>
        <pc:sldMkLst>
          <pc:docMk/>
          <pc:sldMk cId="1725002537" sldId="911"/>
        </pc:sldMkLst>
      </pc:sldChg>
      <pc:sldChg chg="del">
        <pc:chgData name="Ashlie Sykora-Pappas" userId="ee8837ecd722293f" providerId="LiveId" clId="{122FF471-4F4D-44FD-8BCD-D346CD3EBD29}" dt="2019-03-12T18:43:40.154" v="232" actId="2696"/>
        <pc:sldMkLst>
          <pc:docMk/>
          <pc:sldMk cId="118461375" sldId="912"/>
        </pc:sldMkLst>
      </pc:sldChg>
      <pc:sldChg chg="modSp add">
        <pc:chgData name="Ashlie Sykora-Pappas" userId="ee8837ecd722293f" providerId="LiveId" clId="{122FF471-4F4D-44FD-8BCD-D346CD3EBD29}" dt="2019-03-12T18:46:23.815" v="302" actId="313"/>
        <pc:sldMkLst>
          <pc:docMk/>
          <pc:sldMk cId="3482644557" sldId="912"/>
        </pc:sldMkLst>
        <pc:spChg chg="mod">
          <ac:chgData name="Ashlie Sykora-Pappas" userId="ee8837ecd722293f" providerId="LiveId" clId="{122FF471-4F4D-44FD-8BCD-D346CD3EBD29}" dt="2019-03-12T18:46:13.998" v="300" actId="20577"/>
          <ac:spMkLst>
            <pc:docMk/>
            <pc:sldMk cId="3482644557" sldId="912"/>
            <ac:spMk id="9" creationId="{3DBA79B7-974F-4FA9-8459-D4B61F58642B}"/>
          </ac:spMkLst>
        </pc:spChg>
        <pc:spChg chg="mod">
          <ac:chgData name="Ashlie Sykora-Pappas" userId="ee8837ecd722293f" providerId="LiveId" clId="{122FF471-4F4D-44FD-8BCD-D346CD3EBD29}" dt="2019-03-12T18:46:23.815" v="302" actId="313"/>
          <ac:spMkLst>
            <pc:docMk/>
            <pc:sldMk cId="3482644557" sldId="912"/>
            <ac:spMk id="10" creationId="{E9AAF6C0-9991-45CD-B897-231A7FC0BF0E}"/>
          </ac:spMkLst>
        </pc:spChg>
      </pc:sldChg>
      <pc:sldChg chg="modSp add">
        <pc:chgData name="Ashlie Sykora-Pappas" userId="ee8837ecd722293f" providerId="LiveId" clId="{122FF471-4F4D-44FD-8BCD-D346CD3EBD29}" dt="2019-03-12T18:46:50.353" v="329" actId="2710"/>
        <pc:sldMkLst>
          <pc:docMk/>
          <pc:sldMk cId="1547814671" sldId="913"/>
        </pc:sldMkLst>
        <pc:spChg chg="mod">
          <ac:chgData name="Ashlie Sykora-Pappas" userId="ee8837ecd722293f" providerId="LiveId" clId="{122FF471-4F4D-44FD-8BCD-D346CD3EBD29}" dt="2019-03-12T18:46:50.353" v="329" actId="2710"/>
          <ac:spMkLst>
            <pc:docMk/>
            <pc:sldMk cId="1547814671" sldId="913"/>
            <ac:spMk id="9" creationId="{3DBA79B7-974F-4FA9-8459-D4B61F58642B}"/>
          </ac:spMkLst>
        </pc:spChg>
        <pc:spChg chg="mod">
          <ac:chgData name="Ashlie Sykora-Pappas" userId="ee8837ecd722293f" providerId="LiveId" clId="{122FF471-4F4D-44FD-8BCD-D346CD3EBD29}" dt="2019-03-12T18:46:44.906" v="327" actId="20577"/>
          <ac:spMkLst>
            <pc:docMk/>
            <pc:sldMk cId="1547814671" sldId="913"/>
            <ac:spMk id="10" creationId="{E9AAF6C0-9991-45CD-B897-231A7FC0BF0E}"/>
          </ac:spMkLst>
        </pc:spChg>
      </pc:sldChg>
      <pc:sldChg chg="del">
        <pc:chgData name="Ashlie Sykora-Pappas" userId="ee8837ecd722293f" providerId="LiveId" clId="{122FF471-4F4D-44FD-8BCD-D346CD3EBD29}" dt="2019-03-12T18:43:41.806" v="234" actId="2696"/>
        <pc:sldMkLst>
          <pc:docMk/>
          <pc:sldMk cId="1823359858" sldId="913"/>
        </pc:sldMkLst>
      </pc:sldChg>
      <pc:sldChg chg="modSp add">
        <pc:chgData name="Ashlie Sykora-Pappas" userId="ee8837ecd722293f" providerId="LiveId" clId="{122FF471-4F4D-44FD-8BCD-D346CD3EBD29}" dt="2019-03-12T18:48:39.386" v="393" actId="20577"/>
        <pc:sldMkLst>
          <pc:docMk/>
          <pc:sldMk cId="893417644" sldId="914"/>
        </pc:sldMkLst>
        <pc:spChg chg="mod">
          <ac:chgData name="Ashlie Sykora-Pappas" userId="ee8837ecd722293f" providerId="LiveId" clId="{122FF471-4F4D-44FD-8BCD-D346CD3EBD29}" dt="2019-03-12T18:48:39.386" v="393" actId="20577"/>
          <ac:spMkLst>
            <pc:docMk/>
            <pc:sldMk cId="893417644" sldId="914"/>
            <ac:spMk id="9" creationId="{3DBA79B7-974F-4FA9-8459-D4B61F58642B}"/>
          </ac:spMkLst>
        </pc:spChg>
        <pc:spChg chg="mod">
          <ac:chgData name="Ashlie Sykora-Pappas" userId="ee8837ecd722293f" providerId="LiveId" clId="{122FF471-4F4D-44FD-8BCD-D346CD3EBD29}" dt="2019-03-12T18:48:32.305" v="391" actId="20577"/>
          <ac:spMkLst>
            <pc:docMk/>
            <pc:sldMk cId="893417644" sldId="914"/>
            <ac:spMk id="10" creationId="{E9AAF6C0-9991-45CD-B897-231A7FC0BF0E}"/>
          </ac:spMkLst>
        </pc:spChg>
      </pc:sldChg>
      <pc:sldChg chg="del">
        <pc:chgData name="Ashlie Sykora-Pappas" userId="ee8837ecd722293f" providerId="LiveId" clId="{122FF471-4F4D-44FD-8BCD-D346CD3EBD29}" dt="2019-03-12T18:43:43.519" v="236" actId="2696"/>
        <pc:sldMkLst>
          <pc:docMk/>
          <pc:sldMk cId="3224466683" sldId="914"/>
        </pc:sldMkLst>
      </pc:sldChg>
      <pc:sldChg chg="modSp add">
        <pc:chgData name="Ashlie Sykora-Pappas" userId="ee8837ecd722293f" providerId="LiveId" clId="{122FF471-4F4D-44FD-8BCD-D346CD3EBD29}" dt="2019-03-12T18:49:09.776" v="405" actId="20577"/>
        <pc:sldMkLst>
          <pc:docMk/>
          <pc:sldMk cId="113221032" sldId="915"/>
        </pc:sldMkLst>
        <pc:spChg chg="mod">
          <ac:chgData name="Ashlie Sykora-Pappas" userId="ee8837ecd722293f" providerId="LiveId" clId="{122FF471-4F4D-44FD-8BCD-D346CD3EBD29}" dt="2019-03-12T18:49:09.776" v="405" actId="20577"/>
          <ac:spMkLst>
            <pc:docMk/>
            <pc:sldMk cId="113221032" sldId="915"/>
            <ac:spMk id="9" creationId="{3DBA79B7-974F-4FA9-8459-D4B61F58642B}"/>
          </ac:spMkLst>
        </pc:spChg>
        <pc:spChg chg="mod">
          <ac:chgData name="Ashlie Sykora-Pappas" userId="ee8837ecd722293f" providerId="LiveId" clId="{122FF471-4F4D-44FD-8BCD-D346CD3EBD29}" dt="2019-03-12T18:48:54.517" v="401" actId="20577"/>
          <ac:spMkLst>
            <pc:docMk/>
            <pc:sldMk cId="113221032" sldId="915"/>
            <ac:spMk id="10" creationId="{E9AAF6C0-9991-45CD-B897-231A7FC0BF0E}"/>
          </ac:spMkLst>
        </pc:spChg>
      </pc:sldChg>
      <pc:sldChg chg="modSp add">
        <pc:chgData name="Ashlie Sykora-Pappas" userId="ee8837ecd722293f" providerId="LiveId" clId="{122FF471-4F4D-44FD-8BCD-D346CD3EBD29}" dt="2019-03-12T18:49:57.740" v="424" actId="20577"/>
        <pc:sldMkLst>
          <pc:docMk/>
          <pc:sldMk cId="4271451510" sldId="916"/>
        </pc:sldMkLst>
        <pc:spChg chg="mod">
          <ac:chgData name="Ashlie Sykora-Pappas" userId="ee8837ecd722293f" providerId="LiveId" clId="{122FF471-4F4D-44FD-8BCD-D346CD3EBD29}" dt="2019-03-12T18:49:57.740" v="424" actId="20577"/>
          <ac:spMkLst>
            <pc:docMk/>
            <pc:sldMk cId="4271451510" sldId="916"/>
            <ac:spMk id="9" creationId="{3DBA79B7-974F-4FA9-8459-D4B61F58642B}"/>
          </ac:spMkLst>
        </pc:spChg>
        <pc:spChg chg="mod">
          <ac:chgData name="Ashlie Sykora-Pappas" userId="ee8837ecd722293f" providerId="LiveId" clId="{122FF471-4F4D-44FD-8BCD-D346CD3EBD29}" dt="2019-03-12T18:49:30.755" v="416" actId="20577"/>
          <ac:spMkLst>
            <pc:docMk/>
            <pc:sldMk cId="4271451510" sldId="916"/>
            <ac:spMk id="10" creationId="{E9AAF6C0-9991-45CD-B897-231A7FC0BF0E}"/>
          </ac:spMkLst>
        </pc:spChg>
      </pc:sldChg>
      <pc:sldChg chg="modSp add">
        <pc:chgData name="Ashlie Sykora-Pappas" userId="ee8837ecd722293f" providerId="LiveId" clId="{122FF471-4F4D-44FD-8BCD-D346CD3EBD29}" dt="2019-03-12T18:50:36.251" v="473" actId="2710"/>
        <pc:sldMkLst>
          <pc:docMk/>
          <pc:sldMk cId="3268866093" sldId="917"/>
        </pc:sldMkLst>
        <pc:spChg chg="mod">
          <ac:chgData name="Ashlie Sykora-Pappas" userId="ee8837ecd722293f" providerId="LiveId" clId="{122FF471-4F4D-44FD-8BCD-D346CD3EBD29}" dt="2019-03-12T18:50:36.251" v="473" actId="2710"/>
          <ac:spMkLst>
            <pc:docMk/>
            <pc:sldMk cId="3268866093" sldId="917"/>
            <ac:spMk id="9" creationId="{3DBA79B7-974F-4FA9-8459-D4B61F58642B}"/>
          </ac:spMkLst>
        </pc:spChg>
        <pc:spChg chg="mod">
          <ac:chgData name="Ashlie Sykora-Pappas" userId="ee8837ecd722293f" providerId="LiveId" clId="{122FF471-4F4D-44FD-8BCD-D346CD3EBD29}" dt="2019-03-12T18:50:28.861" v="471" actId="20577"/>
          <ac:spMkLst>
            <pc:docMk/>
            <pc:sldMk cId="3268866093" sldId="917"/>
            <ac:spMk id="10" creationId="{E9AAF6C0-9991-45CD-B897-231A7FC0BF0E}"/>
          </ac:spMkLst>
        </pc:spChg>
      </pc:sldChg>
      <pc:sldChg chg="modSp add">
        <pc:chgData name="Ashlie Sykora-Pappas" userId="ee8837ecd722293f" providerId="LiveId" clId="{122FF471-4F4D-44FD-8BCD-D346CD3EBD29}" dt="2019-03-12T18:51:38.827" v="482" actId="20577"/>
        <pc:sldMkLst>
          <pc:docMk/>
          <pc:sldMk cId="2188807197" sldId="918"/>
        </pc:sldMkLst>
        <pc:spChg chg="mod">
          <ac:chgData name="Ashlie Sykora-Pappas" userId="ee8837ecd722293f" providerId="LiveId" clId="{122FF471-4F4D-44FD-8BCD-D346CD3EBD29}" dt="2019-03-12T18:51:38.827" v="482" actId="20577"/>
          <ac:spMkLst>
            <pc:docMk/>
            <pc:sldMk cId="2188807197" sldId="918"/>
            <ac:spMk id="9" creationId="{3DBA79B7-974F-4FA9-8459-D4B61F58642B}"/>
          </ac:spMkLst>
        </pc:spChg>
        <pc:spChg chg="mod">
          <ac:chgData name="Ashlie Sykora-Pappas" userId="ee8837ecd722293f" providerId="LiveId" clId="{122FF471-4F4D-44FD-8BCD-D346CD3EBD29}" dt="2019-03-12T18:51:22.096" v="477" actId="20577"/>
          <ac:spMkLst>
            <pc:docMk/>
            <pc:sldMk cId="2188807197" sldId="918"/>
            <ac:spMk id="10" creationId="{E9AAF6C0-9991-45CD-B897-231A7FC0BF0E}"/>
          </ac:spMkLst>
        </pc:spChg>
      </pc:sldChg>
      <pc:sldChg chg="modSp add">
        <pc:chgData name="Ashlie Sykora-Pappas" userId="ee8837ecd722293f" providerId="LiveId" clId="{122FF471-4F4D-44FD-8BCD-D346CD3EBD29}" dt="2019-03-12T18:52:00.988" v="494" actId="2710"/>
        <pc:sldMkLst>
          <pc:docMk/>
          <pc:sldMk cId="2124253456" sldId="919"/>
        </pc:sldMkLst>
        <pc:spChg chg="mod">
          <ac:chgData name="Ashlie Sykora-Pappas" userId="ee8837ecd722293f" providerId="LiveId" clId="{122FF471-4F4D-44FD-8BCD-D346CD3EBD29}" dt="2019-03-12T18:52:00.988" v="494" actId="2710"/>
          <ac:spMkLst>
            <pc:docMk/>
            <pc:sldMk cId="2124253456" sldId="919"/>
            <ac:spMk id="9" creationId="{3DBA79B7-974F-4FA9-8459-D4B61F58642B}"/>
          </ac:spMkLst>
        </pc:spChg>
        <pc:spChg chg="mod">
          <ac:chgData name="Ashlie Sykora-Pappas" userId="ee8837ecd722293f" providerId="LiveId" clId="{122FF471-4F4D-44FD-8BCD-D346CD3EBD29}" dt="2019-03-12T18:51:55.565" v="492" actId="20577"/>
          <ac:spMkLst>
            <pc:docMk/>
            <pc:sldMk cId="2124253456" sldId="919"/>
            <ac:spMk id="10" creationId="{E9AAF6C0-9991-45CD-B897-231A7FC0BF0E}"/>
          </ac:spMkLst>
        </pc:spChg>
      </pc:sldChg>
      <pc:sldChg chg="modSp add">
        <pc:chgData name="Ashlie Sykora-Pappas" userId="ee8837ecd722293f" providerId="LiveId" clId="{122FF471-4F4D-44FD-8BCD-D346CD3EBD29}" dt="2019-03-12T18:53:05.237" v="528" actId="20577"/>
        <pc:sldMkLst>
          <pc:docMk/>
          <pc:sldMk cId="167268203" sldId="920"/>
        </pc:sldMkLst>
        <pc:spChg chg="mod">
          <ac:chgData name="Ashlie Sykora-Pappas" userId="ee8837ecd722293f" providerId="LiveId" clId="{122FF471-4F4D-44FD-8BCD-D346CD3EBD29}" dt="2019-03-12T18:53:05.237" v="528" actId="20577"/>
          <ac:spMkLst>
            <pc:docMk/>
            <pc:sldMk cId="167268203" sldId="920"/>
            <ac:spMk id="9" creationId="{3DBA79B7-974F-4FA9-8459-D4B61F58642B}"/>
          </ac:spMkLst>
        </pc:spChg>
        <pc:spChg chg="mod">
          <ac:chgData name="Ashlie Sykora-Pappas" userId="ee8837ecd722293f" providerId="LiveId" clId="{122FF471-4F4D-44FD-8BCD-D346CD3EBD29}" dt="2019-03-12T18:52:56.614" v="525"/>
          <ac:spMkLst>
            <pc:docMk/>
            <pc:sldMk cId="167268203" sldId="920"/>
            <ac:spMk id="10" creationId="{E9AAF6C0-9991-45CD-B897-231A7FC0BF0E}"/>
          </ac:spMkLst>
        </pc:spChg>
      </pc:sldChg>
      <pc:sldChg chg="modSp add">
        <pc:chgData name="Ashlie Sykora-Pappas" userId="ee8837ecd722293f" providerId="LiveId" clId="{122FF471-4F4D-44FD-8BCD-D346CD3EBD29}" dt="2019-03-12T18:53:49.745" v="542" actId="2710"/>
        <pc:sldMkLst>
          <pc:docMk/>
          <pc:sldMk cId="3455356111" sldId="921"/>
        </pc:sldMkLst>
        <pc:spChg chg="mod">
          <ac:chgData name="Ashlie Sykora-Pappas" userId="ee8837ecd722293f" providerId="LiveId" clId="{122FF471-4F4D-44FD-8BCD-D346CD3EBD29}" dt="2019-03-12T18:53:49.745" v="542" actId="2710"/>
          <ac:spMkLst>
            <pc:docMk/>
            <pc:sldMk cId="3455356111" sldId="921"/>
            <ac:spMk id="9" creationId="{3DBA79B7-974F-4FA9-8459-D4B61F58642B}"/>
          </ac:spMkLst>
        </pc:spChg>
        <pc:spChg chg="mod">
          <ac:chgData name="Ashlie Sykora-Pappas" userId="ee8837ecd722293f" providerId="LiveId" clId="{122FF471-4F4D-44FD-8BCD-D346CD3EBD29}" dt="2019-03-12T18:53:44.219" v="540" actId="20577"/>
          <ac:spMkLst>
            <pc:docMk/>
            <pc:sldMk cId="3455356111" sldId="921"/>
            <ac:spMk id="10" creationId="{E9AAF6C0-9991-45CD-B897-231A7FC0BF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Alpha Blockers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Beta Blockers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Antidepressants/Antipsychotics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Steroids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Ace Inhibitors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Blood pressure medications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Statins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Stimulants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Hypnotics/Sedatives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Narcotics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Other miscellaneous medications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Over the Counter Medications</a:t>
            </a:r>
          </a:p>
          <a:p>
            <a:pPr marL="342900" marR="0" lvl="0" indent="-342900">
              <a:lnSpc>
                <a:spcPct val="150000"/>
              </a:lnSpc>
              <a:spcBef>
                <a:spcPts val="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Supplements</a:t>
            </a:r>
          </a:p>
          <a:p>
            <a:pPr algn="just">
              <a:lnSpc>
                <a:spcPct val="150000"/>
              </a:lnSpc>
              <a:defRPr/>
            </a:pPr>
            <a:endParaRPr lang="tr-TR" sz="1200" dirty="0">
              <a:solidFill>
                <a:srgbClr val="E7E6E6">
                  <a:lumMod val="25000"/>
                </a:srgb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400" dirty="0">
                <a:latin typeface="Montserrat Light" panose="00000400000000000000" pitchFamily="50" charset="0"/>
                <a:ea typeface="Calibri" panose="020F0502020204030204" pitchFamily="34" charset="0"/>
                <a:cs typeface="Times New Roman" panose="02020603050405020304" pitchFamily="18" charset="0"/>
              </a:rPr>
              <a:t>These can include all forms of stimulants including caffeine, nicotine, illegal drugs, and prescribed stimulants such as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Providgil</a:t>
            </a:r>
            <a:r>
              <a:rPr lang="en-US" sz="1400" dirty="0">
                <a:latin typeface="Montserrat Light" panose="00000400000000000000" pitchFamily="50" charset="0"/>
                <a:ea typeface="Calibri" panose="020F0502020204030204" pitchFamily="34" charset="0"/>
                <a:cs typeface="Times New Roman" panose="02020603050405020304" pitchFamily="18" charset="0"/>
              </a:rPr>
              <a:t>, Ritalin, and other medications to treat ADHD</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The half life of these drugs can cause significant issues of insomnia, waking after sleep onset, decreased slow wave sleep, and decreased REM.  </a:t>
            </a:r>
          </a:p>
          <a:p>
            <a:pPr marL="742950" marR="0" lvl="1" indent="-285750">
              <a:lnSpc>
                <a:spcPct val="15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 effect can be impaired memory, depression daytime fatigue</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2191132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400" dirty="0">
                <a:latin typeface="Montserrat Light" panose="00000400000000000000" pitchFamily="50" charset="0"/>
                <a:ea typeface="Calibri" panose="020F0502020204030204" pitchFamily="34" charset="0"/>
                <a:cs typeface="Times New Roman" panose="02020603050405020304" pitchFamily="18" charset="0"/>
              </a:rPr>
              <a:t>They increase total sleep time and stage 2 sleep.  It also increases sleep spindles which is a specific type of brain wave but the effects of this change are unknown</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It will also increase daytime sleepiness the next day </a:t>
            </a:r>
            <a:br>
              <a:rPr lang="en-US" sz="1400" dirty="0">
                <a:latin typeface="Montserrat Light" panose="00000400000000000000" pitchFamily="50" charset="0"/>
                <a:ea typeface="Calibri" panose="020F0502020204030204" pitchFamily="34" charset="0"/>
                <a:cs typeface="Times New Roman" panose="02020603050405020304" pitchFamily="18" charset="0"/>
              </a:rPr>
            </a:br>
            <a:r>
              <a:rPr lang="en-US" sz="1400" dirty="0">
                <a:latin typeface="Montserrat Light" panose="00000400000000000000" pitchFamily="50" charset="0"/>
                <a:ea typeface="Calibri" panose="020F0502020204030204" pitchFamily="34" charset="0"/>
                <a:cs typeface="Times New Roman" panose="02020603050405020304" pitchFamily="18" charset="0"/>
              </a:rPr>
              <a:t>(know as hangover)</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They decrease sleep onset, wake after sleep onset </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On Barbiturates there is decreased slow wave sleep and REM</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On Benzodiazepines there is decreased REM</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1588809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200000"/>
              </a:lnSpc>
              <a:spcBef>
                <a:spcPts val="700"/>
              </a:spcBef>
              <a:spcAft>
                <a:spcPts val="0"/>
              </a:spcAft>
              <a:buFont typeface="Symbol" panose="05050102010706020507" pitchFamily="18" charset="2"/>
              <a:buChar char=""/>
            </a:pPr>
            <a:r>
              <a:rPr lang="en-US" dirty="0"/>
              <a:t> </a:t>
            </a:r>
            <a:r>
              <a:rPr lang="en-US" sz="1400" dirty="0">
                <a:latin typeface="Montserrat Light" panose="00000400000000000000" pitchFamily="50" charset="0"/>
                <a:ea typeface="Calibri" panose="020F0502020204030204" pitchFamily="34" charset="0"/>
                <a:cs typeface="Times New Roman" panose="02020603050405020304" pitchFamily="18" charset="0"/>
              </a:rPr>
              <a:t>One thing you must consider when weaning off the hypnotics is Rebound.</a:t>
            </a:r>
          </a:p>
          <a:p>
            <a:pPr marL="742950" marR="0" lvl="1" indent="-285750">
              <a:lnSpc>
                <a:spcPct val="20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This can last as long as 1 day to 2 weeks depending on what is taken and how long</a:t>
            </a:r>
          </a:p>
          <a:p>
            <a:pPr marL="742950" marR="0" lvl="1" indent="-285750">
              <a:lnSpc>
                <a:spcPct val="20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It will be a return of symptoms that started the person to take the medications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8265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Although they are used acutely there are more and more people who are using them for pain management</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It will cause an increase in fatigue and sleepiness</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It will cause a decrease in REM which can cause issues with memory</a:t>
            </a:r>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1967572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200" dirty="0">
                <a:latin typeface="Montserrat Light" panose="00000400000000000000" pitchFamily="50" charset="0"/>
                <a:ea typeface="Calibri" panose="020F0502020204030204" pitchFamily="34" charset="0"/>
                <a:cs typeface="Times New Roman" panose="02020603050405020304" pitchFamily="18" charset="0"/>
              </a:rPr>
              <a:t>Aspirin can cause decrease in slow wave sleep</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Tagamet increases slow wave sleep</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Marijuana when used long term will decrease slow wave sleep</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Antihistamines  will decrease REM sleep and can cause daytime fatigue and insomnia rebound</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17</a:t>
            </a:fld>
            <a:endParaRPr lang="en-US"/>
          </a:p>
        </p:txBody>
      </p:sp>
    </p:spTree>
    <p:extLst>
      <p:ext uri="{BB962C8B-B14F-4D97-AF65-F5344CB8AC3E}">
        <p14:creationId xmlns:p14="http://schemas.microsoft.com/office/powerpoint/2010/main" val="386719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400" dirty="0">
                <a:latin typeface="Montserrat Light" panose="00000400000000000000" pitchFamily="50" charset="0"/>
                <a:ea typeface="Calibri" panose="020F0502020204030204" pitchFamily="34" charset="0"/>
                <a:cs typeface="Times New Roman" panose="02020603050405020304" pitchFamily="18" charset="0"/>
              </a:rPr>
              <a:t>Most of these (such as valerian, chamomile or GABA) have no scientific support that says they help sleep.</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Melatonin as a sleep supplement is a natural occurring substance in the body.  It is secreted in the hippocampus to initiate sleep onset. </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 problem develops when we take this supplement we stop the body from producing its own Melatonin.  </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 other issue is dosage .  Most research has shown that very small doses of less than 1mg is sufficient however it does need to be able to get into the blood stream so it must be taken properly such as extended release capsules that do not dissolve in the stomach, sublingual, or quick dissolve that are absorbed prior to entering the stomach.</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276074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200" dirty="0">
                <a:latin typeface="Montserrat Light" panose="00000400000000000000" pitchFamily="50" charset="0"/>
                <a:ea typeface="Calibri" panose="020F0502020204030204" pitchFamily="34" charset="0"/>
                <a:cs typeface="Times New Roman" panose="02020603050405020304" pitchFamily="18" charset="0"/>
              </a:rPr>
              <a:t>These are your medications that are used for hypertension and are also used for people who have an enlarged prostate.</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This medication decreases REM.  This is an issue because we process emotions and memories during this time of sleep.</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400" dirty="0">
                <a:latin typeface="Montserrat Light" panose="00000400000000000000" pitchFamily="50" charset="0"/>
                <a:ea typeface="Calibri" panose="020F0502020204030204" pitchFamily="34" charset="0"/>
                <a:cs typeface="Times New Roman" panose="02020603050405020304" pitchFamily="18" charset="0"/>
              </a:rPr>
              <a:t>Typically used for blood pressure and arrhythmias</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May also be used for migraines, angina, tremors and glaucoma</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The side effects include disrupted sleep and nightmares</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May be associated with low Melatonin levels.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323693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400" b="1" dirty="0">
                <a:latin typeface="Montserrat Light" panose="00000400000000000000" pitchFamily="50" charset="0"/>
                <a:ea typeface="Calibri" panose="020F0502020204030204" pitchFamily="34" charset="0"/>
                <a:cs typeface="Times New Roman" panose="02020603050405020304" pitchFamily="18" charset="0"/>
              </a:rPr>
              <a:t>MAOIs</a:t>
            </a:r>
            <a:r>
              <a:rPr lang="en-US" sz="1400" dirty="0">
                <a:latin typeface="Montserrat Light" panose="00000400000000000000" pitchFamily="50" charset="0"/>
                <a:ea typeface="Calibri" panose="020F0502020204030204" pitchFamily="34" charset="0"/>
                <a:cs typeface="Times New Roman" panose="02020603050405020304" pitchFamily="18" charset="0"/>
              </a:rPr>
              <a:t> completely eliminate REM and can decrease total sleep time</a:t>
            </a:r>
          </a:p>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Tricyclic </a:t>
            </a:r>
            <a:r>
              <a:rPr lang="en-US" sz="1400" b="1" dirty="0" err="1">
                <a:latin typeface="Montserrat Light" panose="00000400000000000000" pitchFamily="50" charset="0"/>
                <a:ea typeface="Calibri" panose="020F0502020204030204" pitchFamily="34" charset="0"/>
                <a:cs typeface="Times New Roman" panose="02020603050405020304" pitchFamily="18" charset="0"/>
              </a:rPr>
              <a:t>antidepressents</a:t>
            </a:r>
            <a:r>
              <a:rPr lang="en-US" sz="1400" b="1"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a:latin typeface="Montserrat Light" panose="00000400000000000000" pitchFamily="50" charset="0"/>
                <a:ea typeface="Calibri" panose="020F0502020204030204" pitchFamily="34" charset="0"/>
                <a:cs typeface="Times New Roman" panose="02020603050405020304" pitchFamily="18" charset="0"/>
              </a:rPr>
              <a:t>(</a:t>
            </a:r>
            <a:r>
              <a:rPr lang="en-US" sz="1400" dirty="0" err="1">
                <a:latin typeface="Montserrat Light" panose="00000400000000000000" pitchFamily="50" charset="0"/>
                <a:ea typeface="Calibri" panose="020F0502020204030204" pitchFamily="34" charset="0"/>
                <a:cs typeface="Times New Roman" panose="02020603050405020304" pitchFamily="18" charset="0"/>
              </a:rPr>
              <a:t>Elevil</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Doxipin</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Comipramin</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Anafranil</a:t>
            </a:r>
            <a:r>
              <a:rPr lang="en-US" sz="1400" dirty="0">
                <a:latin typeface="Montserrat Light" panose="00000400000000000000" pitchFamily="50" charset="0"/>
                <a:ea typeface="Calibri" panose="020F0502020204030204" pitchFamily="34" charset="0"/>
                <a:cs typeface="Times New Roman" panose="02020603050405020304" pitchFamily="18" charset="0"/>
              </a:rPr>
              <a:t>) decrease REM and increase slow wave sleep however depending on the medication it can either be a depressant increasing sleep or activating where it will decrease sleep.</a:t>
            </a:r>
          </a:p>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SSRIs </a:t>
            </a:r>
            <a:r>
              <a:rPr lang="en-US" sz="1400" dirty="0">
                <a:latin typeface="Montserrat Light" panose="00000400000000000000" pitchFamily="50" charset="0"/>
                <a:ea typeface="Calibri" panose="020F0502020204030204" pitchFamily="34" charset="0"/>
                <a:cs typeface="Times New Roman" panose="02020603050405020304" pitchFamily="18" charset="0"/>
              </a:rPr>
              <a:t>(Prozac, Paxil, Trazadone, Effexor, Wellbutrin,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Remoran</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ect</a:t>
            </a:r>
            <a:r>
              <a:rPr lang="en-US" sz="1400" dirty="0">
                <a:latin typeface="Montserrat Light" panose="00000400000000000000" pitchFamily="50" charset="0"/>
                <a:ea typeface="Calibri" panose="020F0502020204030204" pitchFamily="34" charset="0"/>
                <a:cs typeface="Times New Roman" panose="02020603050405020304" pitchFamily="18" charset="0"/>
              </a:rPr>
              <a:t>.)</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They will decrease REM and when they come off </a:t>
            </a:r>
            <a:br>
              <a:rPr lang="en-US" sz="1400" dirty="0">
                <a:latin typeface="Montserrat Light" panose="00000400000000000000" pitchFamily="50" charset="0"/>
                <a:ea typeface="Calibri" panose="020F0502020204030204" pitchFamily="34" charset="0"/>
                <a:cs typeface="Times New Roman" panose="02020603050405020304" pitchFamily="18" charset="0"/>
              </a:rPr>
            </a:br>
            <a:r>
              <a:rPr lang="en-US" sz="1400" dirty="0">
                <a:latin typeface="Montserrat Light" panose="00000400000000000000" pitchFamily="50" charset="0"/>
                <a:ea typeface="Calibri" panose="020F0502020204030204" pitchFamily="34" charset="0"/>
                <a:cs typeface="Times New Roman" panose="02020603050405020304" pitchFamily="18" charset="0"/>
              </a:rPr>
              <a:t>will increase REM</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25563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400" b="1" dirty="0">
                <a:latin typeface="Montserrat Light" panose="00000400000000000000" pitchFamily="50" charset="0"/>
                <a:ea typeface="Calibri" panose="020F0502020204030204" pitchFamily="34" charset="0"/>
                <a:cs typeface="Times New Roman" panose="02020603050405020304" pitchFamily="18" charset="0"/>
              </a:rPr>
              <a:t>Antipsychotics</a:t>
            </a:r>
          </a:p>
          <a:p>
            <a:pPr marL="742950" marR="0" lvl="1" indent="-285750">
              <a:lnSpc>
                <a:spcPct val="15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They improve sleep however they can either increase or decrease slow wave sleep depending on dosage</a:t>
            </a:r>
          </a:p>
          <a:p>
            <a:pPr marL="742950" marR="0" lvl="1" indent="-285750">
              <a:lnSpc>
                <a:spcPct val="15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They are sedating so daytime sleepiness is an issue</a:t>
            </a:r>
          </a:p>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Mood stabilizers/Anti Epileptics</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Lithium can cause sleepiness and total sleep time.  It can increase slow wave sleep and decrease REM.  It also can cause sleep movements such as sleep talking or sleep walking</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Depakote has increase in sleepiness but no change in </a:t>
            </a:r>
            <a:br>
              <a:rPr lang="en-US" sz="1400" dirty="0">
                <a:latin typeface="Montserrat Light" panose="00000400000000000000" pitchFamily="50" charset="0"/>
                <a:ea typeface="Calibri" panose="020F0502020204030204" pitchFamily="34" charset="0"/>
                <a:cs typeface="Times New Roman" panose="02020603050405020304" pitchFamily="18" charset="0"/>
              </a:rPr>
            </a:br>
            <a:r>
              <a:rPr lang="en-US" sz="1400" dirty="0">
                <a:latin typeface="Montserrat Light" panose="00000400000000000000" pitchFamily="50" charset="0"/>
                <a:ea typeface="Calibri" panose="020F0502020204030204" pitchFamily="34" charset="0"/>
                <a:cs typeface="Times New Roman" panose="02020603050405020304" pitchFamily="18" charset="0"/>
              </a:rPr>
              <a:t>sleep architecture</a:t>
            </a:r>
          </a:p>
          <a:p>
            <a:pPr marL="742950" lvl="1" indent="-285750">
              <a:lnSpc>
                <a:spcPct val="150000"/>
              </a:lnSpc>
              <a:spcBef>
                <a:spcPts val="700"/>
              </a:spcBef>
              <a:buFont typeface="Courier New" panose="02070309020205020404" pitchFamily="49" charset="0"/>
              <a:buChar char="o"/>
            </a:pPr>
            <a:r>
              <a:rPr lang="en-US" sz="1400" dirty="0" err="1">
                <a:latin typeface="Montserrat Light" panose="00000400000000000000" pitchFamily="50" charset="0"/>
                <a:ea typeface="Calibri" panose="020F0502020204030204" pitchFamily="34" charset="0"/>
                <a:cs typeface="Times New Roman" panose="02020603050405020304" pitchFamily="18" charset="0"/>
              </a:rPr>
              <a:t>Tegretol</a:t>
            </a:r>
            <a:r>
              <a:rPr lang="en-US" sz="1400" dirty="0">
                <a:latin typeface="Montserrat Light" panose="00000400000000000000" pitchFamily="50" charset="0"/>
                <a:ea typeface="Calibri" panose="020F0502020204030204" pitchFamily="34" charset="0"/>
                <a:cs typeface="Times New Roman" panose="02020603050405020304" pitchFamily="18" charset="0"/>
              </a:rPr>
              <a:t> can cause restlessness and insomnia</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70307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200" dirty="0">
                <a:latin typeface="Montserrat Light" panose="00000400000000000000" pitchFamily="50" charset="0"/>
                <a:ea typeface="Calibri" panose="020F0502020204030204" pitchFamily="34" charset="0"/>
                <a:cs typeface="Times New Roman" panose="02020603050405020304" pitchFamily="18" charset="0"/>
              </a:rPr>
              <a:t>These use the adrenal gland to help produce anti-inflammatory response in the body</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This can cause Adrenal Fatigue and increase in Cortisol levels which can cause insomnia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26522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700"/>
              </a:spcBef>
              <a:spcAft>
                <a:spcPts val="0"/>
              </a:spcAft>
              <a:buFont typeface="Symbol" panose="05050102010706020507" pitchFamily="18" charset="2"/>
              <a:buChar char=""/>
            </a:pPr>
            <a:r>
              <a:rPr lang="en-US" dirty="0"/>
              <a:t> </a:t>
            </a:r>
            <a:r>
              <a:rPr lang="en-US" sz="1200" dirty="0">
                <a:latin typeface="Montserrat Light" panose="00000400000000000000" pitchFamily="50" charset="0"/>
                <a:ea typeface="Calibri" panose="020F0502020204030204" pitchFamily="34" charset="0"/>
                <a:cs typeface="Times New Roman" panose="02020603050405020304" pitchFamily="18" charset="0"/>
              </a:rPr>
              <a:t>Used for hypertension, congestive heart failure, </a:t>
            </a:r>
            <a:br>
              <a:rPr lang="en-US" sz="1200" dirty="0">
                <a:latin typeface="Montserrat Light" panose="00000400000000000000" pitchFamily="50" charset="0"/>
                <a:ea typeface="Calibri" panose="020F0502020204030204" pitchFamily="34" charset="0"/>
                <a:cs typeface="Times New Roman" panose="02020603050405020304" pitchFamily="18" charset="0"/>
              </a:rPr>
            </a:br>
            <a:r>
              <a:rPr lang="en-US" sz="1200" dirty="0">
                <a:latin typeface="Montserrat Light" panose="00000400000000000000" pitchFamily="50" charset="0"/>
                <a:ea typeface="Calibri" panose="020F0502020204030204" pitchFamily="34" charset="0"/>
                <a:cs typeface="Times New Roman" panose="02020603050405020304" pitchFamily="18" charset="0"/>
              </a:rPr>
              <a:t>and high blood pressure</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The side effects of Ace Inhibitors include a dry hacking cough, and increased potassium levels that cause joint pains and leg cramps.</a:t>
            </a:r>
          </a:p>
          <a:p>
            <a:pPr marL="342900" marR="0" lvl="0" indent="-342900">
              <a:lnSpc>
                <a:spcPct val="150000"/>
              </a:lnSpc>
              <a:spcBef>
                <a:spcPts val="700"/>
              </a:spcBef>
              <a:spcAft>
                <a:spcPts val="0"/>
              </a:spcAft>
              <a:buFont typeface="Symbol" panose="05050102010706020507" pitchFamily="18" charset="2"/>
              <a:buChar char=""/>
            </a:pPr>
            <a:r>
              <a:rPr lang="en-US" sz="1200" dirty="0">
                <a:latin typeface="Montserrat Light" panose="00000400000000000000" pitchFamily="50" charset="0"/>
                <a:ea typeface="Calibri" panose="020F0502020204030204" pitchFamily="34" charset="0"/>
                <a:cs typeface="Times New Roman" panose="02020603050405020304" pitchFamily="18" charset="0"/>
              </a:rPr>
              <a:t>Unfortunately the only solution is to change medications.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311962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144847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74274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126956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5064233" y="6414588"/>
            <a:ext cx="2573140"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MEDICATIONS</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77475" y="6550955"/>
            <a:ext cx="1676400"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SEVEN</a:t>
            </a:r>
          </a:p>
        </p:txBody>
      </p:sp>
      <p:pic>
        <p:nvPicPr>
          <p:cNvPr id="4" name="Picture 3">
            <a:extLst>
              <a:ext uri="{FF2B5EF4-FFF2-40B4-BE49-F238E27FC236}">
                <a16:creationId xmlns:a16="http://schemas.microsoft.com/office/drawing/2014/main" id="{BD681002-F2E8-405C-983B-0F08E77F5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50" y="317881"/>
            <a:ext cx="2052180" cy="1915368"/>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9BD50C-C458-42E5-BF49-A3E5BF8B159B}"/>
              </a:ext>
            </a:extLst>
          </p:cNvPr>
          <p:cNvPicPr>
            <a:picLocks noChangeAspect="1"/>
          </p:cNvPicPr>
          <p:nvPr/>
        </p:nvPicPr>
        <p:blipFill>
          <a:blip r:embed="rId3"/>
          <a:stretch>
            <a:fillRect/>
          </a:stretch>
        </p:blipFill>
        <p:spPr>
          <a:xfrm>
            <a:off x="4600575" y="6249988"/>
            <a:ext cx="3171825" cy="471487"/>
          </a:xfrm>
          <a:prstGeom prst="rect">
            <a:avLst/>
          </a:prstGeom>
        </p:spPr>
      </p:pic>
      <p:pic>
        <p:nvPicPr>
          <p:cNvPr id="8" name="Picture 7"/>
          <p:cNvPicPr>
            <a:picLocks noChangeAspect="1"/>
          </p:cNvPicPr>
          <p:nvPr/>
        </p:nvPicPr>
        <p:blipFill rotWithShape="1">
          <a:blip r:embed="rId4">
            <a:alphaModFix amt="91000"/>
            <a:extLst>
              <a:ext uri="{28A0092B-C50C-407E-A947-70E740481C1C}">
                <a14:useLocalDpi xmlns:a14="http://schemas.microsoft.com/office/drawing/2010/main" val="0"/>
              </a:ext>
            </a:extLst>
          </a:blip>
          <a:srcRect l="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644899" y="1803400"/>
            <a:ext cx="5803901" cy="2210862"/>
          </a:xfrm>
          <a:prstGeom prst="rect">
            <a:avLst/>
          </a:prstGeom>
          <a:solidFill>
            <a:schemeClr val="bg1"/>
          </a:solidFill>
        </p:spPr>
        <p:txBody>
          <a:bodyPr wrap="square">
            <a:spAutoFit/>
          </a:bodyPr>
          <a:lstStyle/>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Used for hypertension, congestive heart failure, </a:t>
            </a:r>
            <a:br>
              <a:rPr lang="en-US" sz="1400" dirty="0">
                <a:latin typeface="Montserrat Light" panose="00000400000000000000" pitchFamily="50" charset="0"/>
                <a:ea typeface="Calibri" panose="020F0502020204030204" pitchFamily="34" charset="0"/>
                <a:cs typeface="Times New Roman" panose="02020603050405020304" pitchFamily="18" charset="0"/>
              </a:rPr>
            </a:br>
            <a:r>
              <a:rPr lang="en-US" sz="1400" dirty="0">
                <a:latin typeface="Montserrat Light" panose="00000400000000000000" pitchFamily="50" charset="0"/>
                <a:ea typeface="Calibri" panose="020F0502020204030204" pitchFamily="34" charset="0"/>
                <a:cs typeface="Times New Roman" panose="02020603050405020304" pitchFamily="18" charset="0"/>
              </a:rPr>
              <a:t>and high blood pressure</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The side effects of Ace Inhibitors include a dry hacking cough, and increased potassium levels that cause joint pains and leg cramps.</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Unfortunately the only solution is to change medications.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44899" y="939800"/>
            <a:ext cx="7956551" cy="707886"/>
          </a:xfrm>
          <a:prstGeom prst="rect">
            <a:avLst/>
          </a:prstGeom>
          <a:noFill/>
        </p:spPr>
        <p:txBody>
          <a:bodyPr wrap="square" rtlCol="0">
            <a:spAutoFit/>
          </a:bodyPr>
          <a:lstStyle/>
          <a:p>
            <a:r>
              <a:rPr lang="en-US" sz="4000" dirty="0">
                <a:solidFill>
                  <a:srgbClr val="676767"/>
                </a:solidFill>
              </a:rPr>
              <a:t>ace inhibitors</a:t>
            </a:r>
          </a:p>
        </p:txBody>
      </p:sp>
    </p:spTree>
    <p:extLst>
      <p:ext uri="{BB962C8B-B14F-4D97-AF65-F5344CB8AC3E}">
        <p14:creationId xmlns:p14="http://schemas.microsoft.com/office/powerpoint/2010/main" val="154781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F968AE-67B3-4486-9686-351B78F6E6D6}"/>
              </a:ext>
            </a:extLst>
          </p:cNvPr>
          <p:cNvPicPr>
            <a:picLocks noChangeAspect="1"/>
          </p:cNvPicPr>
          <p:nvPr/>
        </p:nvPicPr>
        <p:blipFill>
          <a:blip r:embed="rId3"/>
          <a:stretch>
            <a:fillRect/>
          </a:stretch>
        </p:blipFill>
        <p:spPr>
          <a:xfrm>
            <a:off x="4600575" y="6246098"/>
            <a:ext cx="3171825" cy="471487"/>
          </a:xfrm>
          <a:prstGeom prst="rect">
            <a:avLst/>
          </a:prstGeom>
        </p:spPr>
      </p:pic>
      <p:pic>
        <p:nvPicPr>
          <p:cNvPr id="8" name="Picture 7"/>
          <p:cNvPicPr>
            <a:picLocks noChangeAspect="1"/>
          </p:cNvPicPr>
          <p:nvPr/>
        </p:nvPicPr>
        <p:blipFill rotWithShape="1">
          <a:blip r:embed="rId4">
            <a:alphaModFix amt="91000"/>
            <a:extLst>
              <a:ext uri="{28A0092B-C50C-407E-A947-70E740481C1C}">
                <a14:useLocalDpi xmlns:a14="http://schemas.microsoft.com/office/drawing/2010/main" val="0"/>
              </a:ext>
            </a:extLst>
          </a:blip>
          <a:srcRect l="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6388029" cy="1474763"/>
          </a:xfrm>
          <a:prstGeom prst="rect">
            <a:avLst/>
          </a:prstGeom>
          <a:solidFill>
            <a:schemeClr val="bg1"/>
          </a:solidFill>
        </p:spPr>
        <p:txBody>
          <a:bodyPr wrap="square">
            <a:spAutoFit/>
          </a:bodyPr>
          <a:lstStyle/>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This is another medication used for heart failure but specifically in patients with Diabetes or kidney disease</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This also has issues with increased potassium that causes achy joints and leg cramps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901700"/>
            <a:ext cx="6388029" cy="1346043"/>
          </a:xfrm>
          <a:prstGeom prst="rect">
            <a:avLst/>
          </a:prstGeom>
          <a:noFill/>
        </p:spPr>
        <p:txBody>
          <a:bodyPr wrap="square" rtlCol="0">
            <a:spAutoFit/>
          </a:bodyPr>
          <a:lstStyle/>
          <a:p>
            <a:r>
              <a:rPr lang="en-US" sz="4000" dirty="0">
                <a:solidFill>
                  <a:srgbClr val="676767"/>
                </a:solidFill>
              </a:rPr>
              <a:t>arbs / angiotensin II receptor blockers</a:t>
            </a:r>
          </a:p>
        </p:txBody>
      </p:sp>
    </p:spTree>
    <p:extLst>
      <p:ext uri="{BB962C8B-B14F-4D97-AF65-F5344CB8AC3E}">
        <p14:creationId xmlns:p14="http://schemas.microsoft.com/office/powerpoint/2010/main" val="89341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2ABAF1-5903-4482-B563-EFC798C94004}"/>
              </a:ext>
            </a:extLst>
          </p:cNvPr>
          <p:cNvPicPr>
            <a:picLocks noChangeAspect="1"/>
          </p:cNvPicPr>
          <p:nvPr/>
        </p:nvPicPr>
        <p:blipFill>
          <a:blip r:embed="rId3"/>
          <a:stretch>
            <a:fillRect/>
          </a:stretch>
        </p:blipFill>
        <p:spPr>
          <a:xfrm>
            <a:off x="4587875" y="6249988"/>
            <a:ext cx="3171825" cy="471487"/>
          </a:xfrm>
          <a:prstGeom prst="rect">
            <a:avLst/>
          </a:prstGeom>
        </p:spPr>
      </p:pic>
      <p:pic>
        <p:nvPicPr>
          <p:cNvPr id="8" name="Picture 7"/>
          <p:cNvPicPr>
            <a:picLocks noChangeAspect="1"/>
          </p:cNvPicPr>
          <p:nvPr/>
        </p:nvPicPr>
        <p:blipFill rotWithShape="1">
          <a:blip r:embed="rId4">
            <a:alphaModFix amt="62000"/>
            <a:extLst>
              <a:ext uri="{28A0092B-C50C-407E-A947-70E740481C1C}">
                <a14:useLocalDpi xmlns:a14="http://schemas.microsoft.com/office/drawing/2010/main" val="0"/>
              </a:ext>
            </a:extLst>
          </a:blip>
          <a:srcRect l="-108" r="6750" b="628"/>
          <a:stretch/>
        </p:blipFill>
        <p:spPr>
          <a:xfrm flipH="1">
            <a:off x="3060700" y="-1"/>
            <a:ext cx="9144000"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07535" y="1215887"/>
            <a:ext cx="3945765" cy="2517914"/>
          </a:xfrm>
          <a:prstGeom prst="rect">
            <a:avLst/>
          </a:prstGeom>
        </p:spPr>
        <p:txBody>
          <a:bodyPr wrap="square">
            <a:spAutoFit/>
          </a:bodyPr>
          <a:lstStyle/>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They are used to treat high Cholesterol</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They can cause break down of muscle tissue which causes pain and weakness.  This can lead to insomnia</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Certain fat soluble statins can cross the blood brain barrier and cause nightmares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508000"/>
            <a:ext cx="5342765" cy="707886"/>
          </a:xfrm>
          <a:prstGeom prst="rect">
            <a:avLst/>
          </a:prstGeom>
          <a:noFill/>
        </p:spPr>
        <p:txBody>
          <a:bodyPr wrap="square" rtlCol="0">
            <a:spAutoFit/>
          </a:bodyPr>
          <a:lstStyle/>
          <a:p>
            <a:r>
              <a:rPr lang="en-US" sz="4000" dirty="0">
                <a:solidFill>
                  <a:srgbClr val="676767"/>
                </a:solidFill>
              </a:rPr>
              <a:t>statins</a:t>
            </a:r>
          </a:p>
        </p:txBody>
      </p:sp>
    </p:spTree>
    <p:extLst>
      <p:ext uri="{BB962C8B-B14F-4D97-AF65-F5344CB8AC3E}">
        <p14:creationId xmlns:p14="http://schemas.microsoft.com/office/powerpoint/2010/main" val="11322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1C6235-D3AA-4D03-B030-21FEDCA3DBFF}"/>
              </a:ext>
            </a:extLst>
          </p:cNvPr>
          <p:cNvPicPr>
            <a:picLocks noChangeAspect="1"/>
          </p:cNvPicPr>
          <p:nvPr/>
        </p:nvPicPr>
        <p:blipFill>
          <a:blip r:embed="rId3"/>
          <a:stretch>
            <a:fillRect/>
          </a:stretch>
        </p:blipFill>
        <p:spPr>
          <a:xfrm>
            <a:off x="4587875" y="6249988"/>
            <a:ext cx="3171825" cy="471487"/>
          </a:xfrm>
          <a:prstGeom prst="rect">
            <a:avLst/>
          </a:prstGeom>
        </p:spPr>
      </p:pic>
      <p:pic>
        <p:nvPicPr>
          <p:cNvPr id="3" name="Picture 2"/>
          <p:cNvPicPr>
            <a:picLocks noChangeAspect="1"/>
          </p:cNvPicPr>
          <p:nvPr/>
        </p:nvPicPr>
        <p:blipFill rotWithShape="1">
          <a:blip r:embed="rId4">
            <a:alphaModFix amt="88000"/>
            <a:extLst>
              <a:ext uri="{28A0092B-C50C-407E-A947-70E740481C1C}">
                <a14:useLocalDpi xmlns:a14="http://schemas.microsoft.com/office/drawing/2010/main" val="0"/>
              </a:ext>
            </a:extLst>
          </a:blip>
          <a:srcRect r="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8173325" y="5511939"/>
            <a:ext cx="8037349" cy="707886"/>
          </a:xfrm>
          <a:prstGeom prst="rect">
            <a:avLst/>
          </a:prstGeom>
          <a:noFill/>
        </p:spPr>
        <p:txBody>
          <a:bodyPr wrap="square" rtlCol="0">
            <a:spAutoFit/>
          </a:bodyPr>
          <a:lstStyle/>
          <a:p>
            <a:r>
              <a:rPr lang="en-US" sz="4000" dirty="0">
                <a:solidFill>
                  <a:srgbClr val="676767"/>
                </a:solidFill>
              </a:rPr>
              <a:t>stimulants</a:t>
            </a:r>
          </a:p>
        </p:txBody>
      </p:sp>
    </p:spTree>
    <p:extLst>
      <p:ext uri="{BB962C8B-B14F-4D97-AF65-F5344CB8AC3E}">
        <p14:creationId xmlns:p14="http://schemas.microsoft.com/office/powerpoint/2010/main" val="4271451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1164-80DA-48D1-AB1F-288D0E18E372}"/>
              </a:ext>
            </a:extLst>
          </p:cNvPr>
          <p:cNvPicPr>
            <a:picLocks noChangeAspect="1"/>
          </p:cNvPicPr>
          <p:nvPr/>
        </p:nvPicPr>
        <p:blipFill>
          <a:blip r:embed="rId3"/>
          <a:stretch>
            <a:fillRect/>
          </a:stretch>
        </p:blipFill>
        <p:spPr>
          <a:xfrm>
            <a:off x="4631042" y="6246574"/>
            <a:ext cx="3171825" cy="471487"/>
          </a:xfrm>
          <a:prstGeom prst="rect">
            <a:avLst/>
          </a:prstGeom>
        </p:spPr>
      </p:pic>
      <p:pic>
        <p:nvPicPr>
          <p:cNvPr id="4" name="Picture 3"/>
          <p:cNvPicPr>
            <a:picLocks noChangeAspect="1"/>
          </p:cNvPicPr>
          <p:nvPr/>
        </p:nvPicPr>
        <p:blipFill rotWithShape="1">
          <a:blip r:embed="rId4">
            <a:alphaModFix amt="83000"/>
            <a:extLst>
              <a:ext uri="{28A0092B-C50C-407E-A947-70E740481C1C}">
                <a14:useLocalDpi xmlns:a14="http://schemas.microsoft.com/office/drawing/2010/main" val="0"/>
              </a:ext>
            </a:extLst>
          </a:blip>
          <a:srcRect r="11366"/>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13100" y="139939"/>
            <a:ext cx="3708400" cy="1323439"/>
          </a:xfrm>
          <a:prstGeom prst="rect">
            <a:avLst/>
          </a:prstGeom>
          <a:noFill/>
        </p:spPr>
        <p:txBody>
          <a:bodyPr wrap="square" rtlCol="0">
            <a:spAutoFit/>
          </a:bodyPr>
          <a:lstStyle/>
          <a:p>
            <a:r>
              <a:rPr lang="en-US" sz="4000" dirty="0">
                <a:solidFill>
                  <a:srgbClr val="676767"/>
                </a:solidFill>
              </a:rPr>
              <a:t>hypnotics / sedatives</a:t>
            </a:r>
          </a:p>
        </p:txBody>
      </p:sp>
    </p:spTree>
    <p:extLst>
      <p:ext uri="{BB962C8B-B14F-4D97-AF65-F5344CB8AC3E}">
        <p14:creationId xmlns:p14="http://schemas.microsoft.com/office/powerpoint/2010/main" val="326886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BA7886-2E72-4332-A71F-AF383EC88344}"/>
              </a:ext>
            </a:extLst>
          </p:cNvPr>
          <p:cNvPicPr>
            <a:picLocks noChangeAspect="1"/>
          </p:cNvPicPr>
          <p:nvPr/>
        </p:nvPicPr>
        <p:blipFill>
          <a:blip r:embed="rId3"/>
          <a:stretch>
            <a:fillRect/>
          </a:stretch>
        </p:blipFill>
        <p:spPr>
          <a:xfrm>
            <a:off x="4587875" y="6249988"/>
            <a:ext cx="3171825" cy="471487"/>
          </a:xfrm>
          <a:prstGeom prst="rect">
            <a:avLst/>
          </a:prstGeom>
        </p:spPr>
      </p:pic>
      <p:pic>
        <p:nvPicPr>
          <p:cNvPr id="3" name="Picture 2"/>
          <p:cNvPicPr>
            <a:picLocks noChangeAspect="1"/>
          </p:cNvPicPr>
          <p:nvPr/>
        </p:nvPicPr>
        <p:blipFill rotWithShape="1">
          <a:blip r:embed="rId4">
            <a:alphaModFix amt="85000"/>
            <a:extLst>
              <a:ext uri="{28A0092B-C50C-407E-A947-70E740481C1C}">
                <a14:useLocalDpi xmlns:a14="http://schemas.microsoft.com/office/drawing/2010/main" val="0"/>
              </a:ext>
            </a:extLst>
          </a:blip>
          <a:srcRect r="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241300"/>
            <a:ext cx="3685058" cy="707886"/>
          </a:xfrm>
          <a:prstGeom prst="rect">
            <a:avLst/>
          </a:prstGeom>
          <a:noFill/>
        </p:spPr>
        <p:txBody>
          <a:bodyPr wrap="square" rtlCol="0">
            <a:spAutoFit/>
          </a:bodyPr>
          <a:lstStyle/>
          <a:p>
            <a:r>
              <a:rPr lang="en-US" sz="4000" dirty="0">
                <a:solidFill>
                  <a:srgbClr val="676767"/>
                </a:solidFill>
              </a:rPr>
              <a:t>hypnotics</a:t>
            </a:r>
          </a:p>
        </p:txBody>
      </p:sp>
    </p:spTree>
    <p:extLst>
      <p:ext uri="{BB962C8B-B14F-4D97-AF65-F5344CB8AC3E}">
        <p14:creationId xmlns:p14="http://schemas.microsoft.com/office/powerpoint/2010/main" val="2188807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00329A-A5DC-47E2-A14D-0D7C183EA13B}"/>
              </a:ext>
            </a:extLst>
          </p:cNvPr>
          <p:cNvPicPr>
            <a:picLocks noChangeAspect="1"/>
          </p:cNvPicPr>
          <p:nvPr/>
        </p:nvPicPr>
        <p:blipFill>
          <a:blip r:embed="rId3"/>
          <a:stretch>
            <a:fillRect/>
          </a:stretch>
        </p:blipFill>
        <p:spPr>
          <a:xfrm>
            <a:off x="4587875" y="6249988"/>
            <a:ext cx="3171825" cy="471487"/>
          </a:xfrm>
          <a:prstGeom prst="rect">
            <a:avLst/>
          </a:prstGeom>
        </p:spPr>
      </p:pic>
      <p:pic>
        <p:nvPicPr>
          <p:cNvPr id="3" name="Picture 2"/>
          <p:cNvPicPr>
            <a:picLocks noChangeAspect="1"/>
          </p:cNvPicPr>
          <p:nvPr/>
        </p:nvPicPr>
        <p:blipFill rotWithShape="1">
          <a:blip r:embed="rId4">
            <a:alphaModFix amt="62000"/>
            <a:extLst>
              <a:ext uri="{28A0092B-C50C-407E-A947-70E740481C1C}">
                <a14:useLocalDpi xmlns:a14="http://schemas.microsoft.com/office/drawing/2010/main" val="0"/>
              </a:ext>
            </a:extLst>
          </a:blip>
          <a:srcRect l="-108" r="6750" b="628"/>
          <a:stretch/>
        </p:blipFill>
        <p:spPr>
          <a:xfrm flipH="1">
            <a:off x="3060700" y="-1"/>
            <a:ext cx="9144000"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07535" y="1244600"/>
            <a:ext cx="3171065" cy="3276600"/>
          </a:xfrm>
          <a:prstGeom prst="rect">
            <a:avLst/>
          </a:prstGeom>
        </p:spPr>
        <p:txBody>
          <a:bodyPr wrap="square">
            <a:spAutoFit/>
          </a:bodyPr>
          <a:lstStyle/>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Although they are used acutely there are more and more people who are using them for pain management</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It will cause an increase in fatigue and sleepiness</a:t>
            </a:r>
          </a:p>
          <a:p>
            <a:pPr marL="342900" marR="0" lvl="0" indent="-342900">
              <a:lnSpc>
                <a:spcPct val="150000"/>
              </a:lnSpc>
              <a:spcBef>
                <a:spcPts val="70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It will cause a decrease in REM which can cause issues with memory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431800"/>
            <a:ext cx="3856865" cy="723900"/>
          </a:xfrm>
          <a:prstGeom prst="rect">
            <a:avLst/>
          </a:prstGeom>
          <a:noFill/>
        </p:spPr>
        <p:txBody>
          <a:bodyPr wrap="square" rtlCol="0">
            <a:spAutoFit/>
          </a:bodyPr>
          <a:lstStyle/>
          <a:p>
            <a:r>
              <a:rPr lang="en-US" sz="4000" dirty="0">
                <a:solidFill>
                  <a:srgbClr val="676767"/>
                </a:solidFill>
              </a:rPr>
              <a:t>narcotics</a:t>
            </a:r>
          </a:p>
        </p:txBody>
      </p:sp>
    </p:spTree>
    <p:extLst>
      <p:ext uri="{BB962C8B-B14F-4D97-AF65-F5344CB8AC3E}">
        <p14:creationId xmlns:p14="http://schemas.microsoft.com/office/powerpoint/2010/main" val="2124253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FBF31E-F099-46C5-B188-C4A0B9F82BB8}"/>
              </a:ext>
            </a:extLst>
          </p:cNvPr>
          <p:cNvPicPr>
            <a:picLocks noChangeAspect="1"/>
          </p:cNvPicPr>
          <p:nvPr/>
        </p:nvPicPr>
        <p:blipFill>
          <a:blip r:embed="rId3"/>
          <a:stretch>
            <a:fillRect/>
          </a:stretch>
        </p:blipFill>
        <p:spPr>
          <a:xfrm>
            <a:off x="4587875" y="6249988"/>
            <a:ext cx="3171825" cy="471487"/>
          </a:xfrm>
          <a:prstGeom prst="rect">
            <a:avLst/>
          </a:prstGeom>
        </p:spPr>
      </p:pic>
      <p:pic>
        <p:nvPicPr>
          <p:cNvPr id="3" name="Picture 2"/>
          <p:cNvPicPr>
            <a:picLocks noChangeAspect="1"/>
          </p:cNvPicPr>
          <p:nvPr/>
        </p:nvPicPr>
        <p:blipFill rotWithShape="1">
          <a:blip r:embed="rId4">
            <a:alphaModFix amt="77000"/>
            <a:extLst>
              <a:ext uri="{28A0092B-C50C-407E-A947-70E740481C1C}">
                <a14:useLocalDpi xmlns:a14="http://schemas.microsoft.com/office/drawing/2010/main" val="0"/>
              </a:ext>
            </a:extLst>
          </a:blip>
          <a:srcRect l="8024" r="3457"/>
          <a:stretch/>
        </p:blipFill>
        <p:spPr>
          <a:xfrm>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8610600" y="358587"/>
            <a:ext cx="3340029" cy="1938992"/>
          </a:xfrm>
          <a:prstGeom prst="rect">
            <a:avLst/>
          </a:prstGeom>
          <a:noFill/>
        </p:spPr>
        <p:txBody>
          <a:bodyPr wrap="square" rtlCol="0">
            <a:spAutoFit/>
          </a:bodyPr>
          <a:lstStyle/>
          <a:p>
            <a:pPr algn="r"/>
            <a:r>
              <a:rPr lang="en-US" sz="4000" dirty="0">
                <a:solidFill>
                  <a:srgbClr val="676767"/>
                </a:solidFill>
              </a:rPr>
              <a:t>over the counter medications</a:t>
            </a:r>
          </a:p>
        </p:txBody>
      </p:sp>
    </p:spTree>
    <p:extLst>
      <p:ext uri="{BB962C8B-B14F-4D97-AF65-F5344CB8AC3E}">
        <p14:creationId xmlns:p14="http://schemas.microsoft.com/office/powerpoint/2010/main" val="16726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E09E0F-E8E5-493B-B0BB-E495D0C4E301}"/>
              </a:ext>
            </a:extLst>
          </p:cNvPr>
          <p:cNvPicPr>
            <a:picLocks noChangeAspect="1"/>
          </p:cNvPicPr>
          <p:nvPr/>
        </p:nvPicPr>
        <p:blipFill>
          <a:blip r:embed="rId3"/>
          <a:stretch>
            <a:fillRect/>
          </a:stretch>
        </p:blipFill>
        <p:spPr>
          <a:xfrm>
            <a:off x="4587875" y="6249988"/>
            <a:ext cx="3171825" cy="471487"/>
          </a:xfrm>
          <a:prstGeom prst="rect">
            <a:avLst/>
          </a:prstGeom>
        </p:spPr>
      </p:pic>
      <p:pic>
        <p:nvPicPr>
          <p:cNvPr id="3" name="Picture 2"/>
          <p:cNvPicPr>
            <a:picLocks noChangeAspect="1"/>
          </p:cNvPicPr>
          <p:nvPr/>
        </p:nvPicPr>
        <p:blipFill rotWithShape="1">
          <a:blip r:embed="rId4">
            <a:alphaModFix amt="88000"/>
            <a:extLst>
              <a:ext uri="{28A0092B-C50C-407E-A947-70E740481C1C}">
                <a14:useLocalDpi xmlns:a14="http://schemas.microsoft.com/office/drawing/2010/main" val="0"/>
              </a:ext>
            </a:extLst>
          </a:blip>
          <a:srcRect l="7293" r="3704"/>
          <a:stretch/>
        </p:blipFill>
        <p:spPr>
          <a:xfrm>
            <a:off x="3035300" y="0"/>
            <a:ext cx="91567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8204200" y="755492"/>
            <a:ext cx="3608858" cy="707886"/>
          </a:xfrm>
          <a:prstGeom prst="rect">
            <a:avLst/>
          </a:prstGeom>
          <a:noFill/>
        </p:spPr>
        <p:txBody>
          <a:bodyPr wrap="square" rtlCol="0">
            <a:spAutoFit/>
          </a:bodyPr>
          <a:lstStyle/>
          <a:p>
            <a:r>
              <a:rPr lang="en-US" sz="4000" dirty="0">
                <a:solidFill>
                  <a:srgbClr val="676767"/>
                </a:solidFill>
              </a:rPr>
              <a:t>supplements</a:t>
            </a:r>
          </a:p>
        </p:txBody>
      </p:sp>
    </p:spTree>
    <p:extLst>
      <p:ext uri="{BB962C8B-B14F-4D97-AF65-F5344CB8AC3E}">
        <p14:creationId xmlns:p14="http://schemas.microsoft.com/office/powerpoint/2010/main" val="3455356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7C2CD9-4857-4436-981D-6380FDF1C102}"/>
              </a:ext>
            </a:extLst>
          </p:cNvPr>
          <p:cNvPicPr>
            <a:picLocks noChangeAspect="1"/>
          </p:cNvPicPr>
          <p:nvPr/>
        </p:nvPicPr>
        <p:blipFill>
          <a:blip r:embed="rId2"/>
          <a:stretch>
            <a:fillRect/>
          </a:stretch>
        </p:blipFill>
        <p:spPr>
          <a:xfrm>
            <a:off x="4587875" y="6249988"/>
            <a:ext cx="3171825" cy="471487"/>
          </a:xfrm>
          <a:prstGeom prst="rect">
            <a:avLst/>
          </a:prstGeom>
        </p:spPr>
      </p:pic>
      <p:sp>
        <p:nvSpPr>
          <p:cNvPr id="3" name="TextBox 18">
            <a:extLst>
              <a:ext uri="{FF2B5EF4-FFF2-40B4-BE49-F238E27FC236}">
                <a16:creationId xmlns:a16="http://schemas.microsoft.com/office/drawing/2014/main" id="{E737DF85-76AD-4421-8AF6-58E0123BE4E7}"/>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spTree>
    <p:extLst>
      <p:ext uri="{BB962C8B-B14F-4D97-AF65-F5344CB8AC3E}">
        <p14:creationId xmlns:p14="http://schemas.microsoft.com/office/powerpoint/2010/main" val="105710481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2758806" y="2851919"/>
            <a:ext cx="667201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MEDICATIONS</a:t>
            </a:r>
            <a:endParaRPr lang="tr-TR" altLang="en-US" sz="6900" dirty="0">
              <a:solidFill>
                <a:prstClr val="white"/>
              </a:solidFill>
              <a:latin typeface="Montserrat" panose="02000505000000020004" pitchFamily="2" charset="0"/>
            </a:endParaRPr>
          </a:p>
        </p:txBody>
      </p:sp>
      <p:pic>
        <p:nvPicPr>
          <p:cNvPr id="3" name="Picture 2">
            <a:extLst>
              <a:ext uri="{FF2B5EF4-FFF2-40B4-BE49-F238E27FC236}">
                <a16:creationId xmlns:a16="http://schemas.microsoft.com/office/drawing/2014/main" id="{AF178244-B581-4E7D-87BB-800037BF1077}"/>
              </a:ext>
            </a:extLst>
          </p:cNvPr>
          <p:cNvPicPr>
            <a:picLocks noChangeAspect="1"/>
          </p:cNvPicPr>
          <p:nvPr/>
        </p:nvPicPr>
        <p:blipFill>
          <a:blip r:embed="rId2"/>
          <a:stretch>
            <a:fillRect/>
          </a:stretch>
        </p:blipFill>
        <p:spPr>
          <a:xfrm>
            <a:off x="4633377" y="6386513"/>
            <a:ext cx="3171825" cy="471487"/>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536191" y="4680524"/>
            <a:ext cx="703109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MEDICATIONS THAT AFFECT SLEEP</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251419" y="419804"/>
            <a:ext cx="25763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lang="en-US" sz="1600" spc="600" dirty="0">
                <a:solidFill>
                  <a:prstClr val="white"/>
                </a:solidFill>
                <a:latin typeface="Montserrat" panose="00000500000000000000" pitchFamily="50" charset="-94"/>
              </a:rPr>
              <a:t>NINE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7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666" b="14979"/>
          <a:stretch/>
        </p:blipFill>
        <p:spPr>
          <a:xfrm>
            <a:off x="7330474" y="100998"/>
            <a:ext cx="4860181" cy="6757002"/>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4</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667231" y="1388204"/>
            <a:ext cx="3987521" cy="4583242"/>
          </a:xfrm>
          <a:prstGeom prst="rect">
            <a:avLst/>
          </a:prstGeom>
        </p:spPr>
        <p:txBody>
          <a:bodyPr wrap="square">
            <a:spAutoFit/>
          </a:bodyPr>
          <a:lstStyle/>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Alpha Blockers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Beta Blockers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Antidepressants/Antipsychotics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Steroids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Ace Inhibitors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Blood pressure medications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Statins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Stimulants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Hypnotics/Sedatives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Narcotics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Other miscellaneous medications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Over the Counter Medications</a:t>
            </a:r>
          </a:p>
          <a:p>
            <a:pPr marL="342900" marR="0" lvl="0" indent="-342900">
              <a:lnSpc>
                <a:spcPct val="150000"/>
              </a:lnSpc>
              <a:spcBef>
                <a:spcPts val="0"/>
              </a:spcBef>
              <a:spcAft>
                <a:spcPts val="0"/>
              </a:spcAft>
              <a:buFont typeface="Symbol" panose="05050102010706020507" pitchFamily="18" charset="2"/>
              <a:buChar char=""/>
            </a:pPr>
            <a:r>
              <a:rPr lang="en-US" sz="1400" dirty="0">
                <a:latin typeface="Montserrat Light" panose="00000400000000000000" pitchFamily="50" charset="0"/>
                <a:ea typeface="Calibri" panose="020F0502020204030204" pitchFamily="34" charset="0"/>
                <a:cs typeface="Times New Roman" panose="02020603050405020304" pitchFamily="18" charset="0"/>
              </a:rPr>
              <a:t>Supplements</a:t>
            </a:r>
          </a:p>
          <a:p>
            <a:pPr algn="just">
              <a:lnSpc>
                <a:spcPct val="150000"/>
              </a:lnSpc>
              <a:defRPr/>
            </a:pPr>
            <a:endParaRPr lang="tr-TR" sz="1400" dirty="0">
              <a:solidFill>
                <a:srgbClr val="E7E6E6">
                  <a:lumMod val="25000"/>
                </a:srgbClr>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667231" y="472241"/>
            <a:ext cx="7326486" cy="707886"/>
          </a:xfrm>
          <a:prstGeom prst="rect">
            <a:avLst/>
          </a:prstGeom>
          <a:noFill/>
        </p:spPr>
        <p:txBody>
          <a:bodyPr wrap="square" rtlCol="0">
            <a:spAutoFit/>
          </a:bodyPr>
          <a:lstStyle/>
          <a:p>
            <a:r>
              <a:rPr lang="en-US" sz="4000" dirty="0">
                <a:solidFill>
                  <a:srgbClr val="676767"/>
                </a:solidFill>
              </a:rPr>
              <a:t>medications affecting sleep</a:t>
            </a:r>
          </a:p>
        </p:txBody>
      </p:sp>
      <p:pic>
        <p:nvPicPr>
          <p:cNvPr id="8" name="Picture 7">
            <a:extLst>
              <a:ext uri="{FF2B5EF4-FFF2-40B4-BE49-F238E27FC236}">
                <a16:creationId xmlns:a16="http://schemas.microsoft.com/office/drawing/2014/main" id="{5F1AE89D-8BE0-4D88-955C-AF54C8BFAB8B}"/>
              </a:ext>
            </a:extLst>
          </p:cNvPr>
          <p:cNvPicPr>
            <a:picLocks noChangeAspect="1"/>
          </p:cNvPicPr>
          <p:nvPr/>
        </p:nvPicPr>
        <p:blipFill>
          <a:blip r:embed="rId4"/>
          <a:stretch>
            <a:fillRect/>
          </a:stretch>
        </p:blipFill>
        <p:spPr>
          <a:xfrm>
            <a:off x="4633377" y="6396787"/>
            <a:ext cx="3171825" cy="471487"/>
          </a:xfrm>
          <a:prstGeom prst="rect">
            <a:avLst/>
          </a:prstGeom>
        </p:spPr>
      </p:pic>
    </p:spTree>
    <p:extLst>
      <p:ext uri="{BB962C8B-B14F-4D97-AF65-F5344CB8AC3E}">
        <p14:creationId xmlns:p14="http://schemas.microsoft.com/office/powerpoint/2010/main" val="17868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07" r="3950"/>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94710" y="302004"/>
            <a:ext cx="2980690" cy="1323439"/>
          </a:xfrm>
          <a:prstGeom prst="rect">
            <a:avLst/>
          </a:prstGeom>
          <a:noFill/>
        </p:spPr>
        <p:txBody>
          <a:bodyPr wrap="square" rtlCol="0">
            <a:spAutoFit/>
          </a:bodyPr>
          <a:lstStyle/>
          <a:p>
            <a:r>
              <a:rPr lang="en-US" sz="4000" dirty="0">
                <a:solidFill>
                  <a:srgbClr val="676767"/>
                </a:solidFill>
              </a:rPr>
              <a:t>alpha blockers</a:t>
            </a:r>
          </a:p>
        </p:txBody>
      </p:sp>
    </p:spTree>
    <p:extLst>
      <p:ext uri="{BB962C8B-B14F-4D97-AF65-F5344CB8AC3E}">
        <p14:creationId xmlns:p14="http://schemas.microsoft.com/office/powerpoint/2010/main" val="954413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93000"/>
            <a:extLst>
              <a:ext uri="{28A0092B-C50C-407E-A947-70E740481C1C}">
                <a14:useLocalDpi xmlns:a14="http://schemas.microsoft.com/office/drawing/2010/main" val="0"/>
              </a:ext>
            </a:extLst>
          </a:blip>
          <a:srcRect l="8096" r="3289"/>
          <a:stretch/>
        </p:blipFill>
        <p:spPr>
          <a:xfrm>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56610" y="390904"/>
            <a:ext cx="2498090" cy="1323439"/>
          </a:xfrm>
          <a:prstGeom prst="rect">
            <a:avLst/>
          </a:prstGeom>
          <a:noFill/>
        </p:spPr>
        <p:txBody>
          <a:bodyPr wrap="square" rtlCol="0">
            <a:spAutoFit/>
          </a:bodyPr>
          <a:lstStyle/>
          <a:p>
            <a:r>
              <a:rPr lang="en-US" sz="4000" dirty="0">
                <a:solidFill>
                  <a:schemeClr val="bg1"/>
                </a:solidFill>
              </a:rPr>
              <a:t>beta blockers</a:t>
            </a:r>
          </a:p>
        </p:txBody>
      </p:sp>
    </p:spTree>
    <p:extLst>
      <p:ext uri="{BB962C8B-B14F-4D97-AF65-F5344CB8AC3E}">
        <p14:creationId xmlns:p14="http://schemas.microsoft.com/office/powerpoint/2010/main" val="2221416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EEDBBF-FDBB-4AD2-8118-BDB20CEA5409}"/>
              </a:ext>
            </a:extLst>
          </p:cNvPr>
          <p:cNvPicPr>
            <a:picLocks noChangeAspect="1"/>
          </p:cNvPicPr>
          <p:nvPr/>
        </p:nvPicPr>
        <p:blipFill>
          <a:blip r:embed="rId3"/>
          <a:stretch>
            <a:fillRect/>
          </a:stretch>
        </p:blipFill>
        <p:spPr>
          <a:xfrm>
            <a:off x="4510087" y="6303168"/>
            <a:ext cx="3171825" cy="471487"/>
          </a:xfrm>
          <a:prstGeom prst="rect">
            <a:avLst/>
          </a:prstGeom>
        </p:spPr>
      </p:pic>
      <p:pic>
        <p:nvPicPr>
          <p:cNvPr id="3" name="Picture 2"/>
          <p:cNvPicPr>
            <a:picLocks noChangeAspect="1"/>
          </p:cNvPicPr>
          <p:nvPr/>
        </p:nvPicPr>
        <p:blipFill rotWithShape="1">
          <a:blip r:embed="rId4">
            <a:alphaModFix amt="91000"/>
            <a:extLst>
              <a:ext uri="{28A0092B-C50C-407E-A947-70E740481C1C}">
                <a14:useLocalDpi xmlns:a14="http://schemas.microsoft.com/office/drawing/2010/main" val="0"/>
              </a:ext>
            </a:extLst>
          </a:blip>
          <a:srcRect l="11358"/>
          <a:stretch/>
        </p:blipFill>
        <p:spPr>
          <a:xfrm>
            <a:off x="3073400" y="0"/>
            <a:ext cx="9118600" cy="6858000"/>
          </a:xfrm>
          <a:prstGeom prst="rect">
            <a:avLst/>
          </a:prstGeom>
        </p:spPr>
      </p:pic>
      <p:sp>
        <p:nvSpPr>
          <p:cNvPr id="10" name="TextBox 9">
            <a:extLst>
              <a:ext uri="{FF2B5EF4-FFF2-40B4-BE49-F238E27FC236}">
                <a16:creationId xmlns:a16="http://schemas.microsoft.com/office/drawing/2014/main" id="{E9AAF6C0-9991-45CD-B897-231A7FC0BF0E}"/>
              </a:ext>
            </a:extLst>
          </p:cNvPr>
          <p:cNvSpPr txBox="1"/>
          <p:nvPr/>
        </p:nvSpPr>
        <p:spPr>
          <a:xfrm>
            <a:off x="3403671" y="889000"/>
            <a:ext cx="8381929" cy="707886"/>
          </a:xfrm>
          <a:prstGeom prst="rect">
            <a:avLst/>
          </a:prstGeom>
          <a:noFill/>
        </p:spPr>
        <p:txBody>
          <a:bodyPr wrap="square" rtlCol="0">
            <a:spAutoFit/>
          </a:bodyPr>
          <a:lstStyle/>
          <a:p>
            <a:r>
              <a:rPr lang="en-US" sz="4000" dirty="0">
                <a:solidFill>
                  <a:srgbClr val="676767"/>
                </a:solidFill>
              </a:rPr>
              <a:t>antidepressants / antipsychotics</a:t>
            </a:r>
          </a:p>
        </p:txBody>
      </p:sp>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416072" y="2957799"/>
            <a:ext cx="3042086" cy="707886"/>
          </a:xfrm>
          <a:prstGeom prst="rect">
            <a:avLst/>
          </a:prstGeom>
          <a:noFill/>
        </p:spPr>
        <p:txBody>
          <a:bodyPr wrap="square" rtlCol="0">
            <a:spAutoFit/>
          </a:bodyPr>
          <a:lstStyle/>
          <a:p>
            <a:pPr algn="ctr"/>
            <a:r>
              <a:rPr lang="en-US" sz="2000" dirty="0">
                <a:solidFill>
                  <a:schemeClr val="accent1"/>
                </a:solidFill>
              </a:rPr>
              <a:t>Medications that 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03671" y="1790699"/>
            <a:ext cx="6413429" cy="3270126"/>
          </a:xfrm>
          <a:prstGeom prst="rect">
            <a:avLst/>
          </a:prstGeom>
          <a:solidFill>
            <a:schemeClr val="bg1"/>
          </a:solidFill>
        </p:spPr>
        <p:txBody>
          <a:bodyPr wrap="square">
            <a:spAutoFit/>
          </a:bodyPr>
          <a:lstStyle/>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MAOIs</a:t>
            </a:r>
            <a:r>
              <a:rPr lang="en-US" sz="1400" dirty="0">
                <a:latin typeface="Montserrat Light" panose="00000400000000000000" pitchFamily="50" charset="0"/>
                <a:ea typeface="Calibri" panose="020F0502020204030204" pitchFamily="34" charset="0"/>
                <a:cs typeface="Times New Roman" panose="02020603050405020304" pitchFamily="18" charset="0"/>
              </a:rPr>
              <a:t> completely eliminate REM and can decrease total sleep time</a:t>
            </a:r>
          </a:p>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Tricyclic </a:t>
            </a:r>
            <a:r>
              <a:rPr lang="en-US" sz="1400" b="1" dirty="0" err="1">
                <a:latin typeface="Montserrat Light" panose="00000400000000000000" pitchFamily="50" charset="0"/>
                <a:ea typeface="Calibri" panose="020F0502020204030204" pitchFamily="34" charset="0"/>
                <a:cs typeface="Times New Roman" panose="02020603050405020304" pitchFamily="18" charset="0"/>
              </a:rPr>
              <a:t>antidepressents</a:t>
            </a:r>
            <a:r>
              <a:rPr lang="en-US" sz="1400" b="1"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a:latin typeface="Montserrat Light" panose="00000400000000000000" pitchFamily="50" charset="0"/>
                <a:ea typeface="Calibri" panose="020F0502020204030204" pitchFamily="34" charset="0"/>
                <a:cs typeface="Times New Roman" panose="02020603050405020304" pitchFamily="18" charset="0"/>
              </a:rPr>
              <a:t>(</a:t>
            </a:r>
            <a:r>
              <a:rPr lang="en-US" sz="1400" dirty="0" err="1">
                <a:latin typeface="Montserrat Light" panose="00000400000000000000" pitchFamily="50" charset="0"/>
                <a:ea typeface="Calibri" panose="020F0502020204030204" pitchFamily="34" charset="0"/>
                <a:cs typeface="Times New Roman" panose="02020603050405020304" pitchFamily="18" charset="0"/>
              </a:rPr>
              <a:t>Elevil</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Doxipin</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Comipramin</a:t>
            </a:r>
            <a:r>
              <a:rPr lang="en-US" sz="1400" dirty="0">
                <a:latin typeface="Montserrat Light" panose="00000400000000000000" pitchFamily="50" charset="0"/>
                <a:ea typeface="Calibri" panose="020F0502020204030204" pitchFamily="34" charset="0"/>
                <a:cs typeface="Times New Roman" panose="02020603050405020304" pitchFamily="18" charset="0"/>
              </a:rPr>
              <a:t>, Anafranil) decrease REM and increase slow wave sleep however depending on the medication it can either be a depressant increasing sleep or activating where it will decrease sleep.</a:t>
            </a:r>
          </a:p>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SSRIs </a:t>
            </a:r>
            <a:r>
              <a:rPr lang="en-US" sz="1400" dirty="0">
                <a:latin typeface="Montserrat Light" panose="00000400000000000000" pitchFamily="50" charset="0"/>
                <a:ea typeface="Calibri" panose="020F0502020204030204" pitchFamily="34" charset="0"/>
                <a:cs typeface="Times New Roman" panose="02020603050405020304" pitchFamily="18" charset="0"/>
              </a:rPr>
              <a:t>(Prozac, Paxil, Trazadone, Effexor, Wellbutrin,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Remoran</a:t>
            </a:r>
            <a:r>
              <a:rPr lang="en-US" sz="1400" dirty="0">
                <a:latin typeface="Montserrat Light" panose="00000400000000000000" pitchFamily="50" charset="0"/>
                <a:ea typeface="Calibri" panose="020F0502020204030204" pitchFamily="34" charset="0"/>
                <a:cs typeface="Times New Roman" panose="02020603050405020304" pitchFamily="18" charset="0"/>
              </a:rPr>
              <a:t>, </a:t>
            </a:r>
            <a:r>
              <a:rPr lang="en-US" sz="1400" dirty="0" err="1">
                <a:latin typeface="Montserrat Light" panose="00000400000000000000" pitchFamily="50" charset="0"/>
                <a:ea typeface="Calibri" panose="020F0502020204030204" pitchFamily="34" charset="0"/>
                <a:cs typeface="Times New Roman" panose="02020603050405020304" pitchFamily="18" charset="0"/>
              </a:rPr>
              <a:t>ect</a:t>
            </a:r>
            <a:r>
              <a:rPr lang="en-US" sz="1400" dirty="0">
                <a:latin typeface="Montserrat Light" panose="00000400000000000000" pitchFamily="50" charset="0"/>
                <a:ea typeface="Calibri" panose="020F0502020204030204" pitchFamily="34" charset="0"/>
                <a:cs typeface="Times New Roman" panose="02020603050405020304" pitchFamily="18" charset="0"/>
              </a:rPr>
              <a:t>.)</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They will decrease REM and when they come off </a:t>
            </a:r>
            <a:br>
              <a:rPr lang="en-US" sz="1400" dirty="0">
                <a:latin typeface="Montserrat Light" panose="00000400000000000000" pitchFamily="50" charset="0"/>
                <a:ea typeface="Calibri" panose="020F0502020204030204" pitchFamily="34" charset="0"/>
                <a:cs typeface="Times New Roman" panose="02020603050405020304" pitchFamily="18" charset="0"/>
              </a:rPr>
            </a:br>
            <a:r>
              <a:rPr lang="en-US" sz="1400" dirty="0">
                <a:latin typeface="Montserrat Light" panose="00000400000000000000" pitchFamily="50" charset="0"/>
                <a:ea typeface="Calibri" panose="020F0502020204030204" pitchFamily="34" charset="0"/>
                <a:cs typeface="Times New Roman" panose="02020603050405020304" pitchFamily="18" charset="0"/>
              </a:rPr>
              <a:t>will increase REM</a:t>
            </a:r>
          </a:p>
        </p:txBody>
      </p:sp>
    </p:spTree>
    <p:extLst>
      <p:ext uri="{BB962C8B-B14F-4D97-AF65-F5344CB8AC3E}">
        <p14:creationId xmlns:p14="http://schemas.microsoft.com/office/powerpoint/2010/main" val="2615178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88D742-048F-49B3-95B9-1D76DF741E7D}"/>
              </a:ext>
            </a:extLst>
          </p:cNvPr>
          <p:cNvPicPr>
            <a:picLocks noChangeAspect="1"/>
          </p:cNvPicPr>
          <p:nvPr/>
        </p:nvPicPr>
        <p:blipFill>
          <a:blip r:embed="rId3"/>
          <a:stretch>
            <a:fillRect/>
          </a:stretch>
        </p:blipFill>
        <p:spPr>
          <a:xfrm>
            <a:off x="4625975" y="6299995"/>
            <a:ext cx="3171825" cy="471487"/>
          </a:xfrm>
          <a:prstGeom prst="rect">
            <a:avLst/>
          </a:prstGeom>
        </p:spPr>
      </p:pic>
      <p:pic>
        <p:nvPicPr>
          <p:cNvPr id="8" name="Picture 7"/>
          <p:cNvPicPr>
            <a:picLocks noChangeAspect="1"/>
          </p:cNvPicPr>
          <p:nvPr/>
        </p:nvPicPr>
        <p:blipFill rotWithShape="1">
          <a:blip r:embed="rId4">
            <a:alphaModFix amt="91000"/>
            <a:extLst>
              <a:ext uri="{28A0092B-C50C-407E-A947-70E740481C1C}">
                <a14:useLocalDpi xmlns:a14="http://schemas.microsoft.com/office/drawing/2010/main" val="0"/>
              </a:ext>
            </a:extLst>
          </a:blip>
          <a:srcRect l="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16301" y="1803400"/>
            <a:ext cx="6616700" cy="4254500"/>
          </a:xfrm>
          <a:prstGeom prst="rect">
            <a:avLst/>
          </a:prstGeom>
          <a:solidFill>
            <a:schemeClr val="bg1"/>
          </a:solidFill>
        </p:spPr>
        <p:txBody>
          <a:bodyPr wrap="square">
            <a:spAutoFit/>
          </a:bodyPr>
          <a:lstStyle/>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Antipsychotics</a:t>
            </a:r>
          </a:p>
          <a:p>
            <a:pPr marL="742950" marR="0" lvl="1" indent="-285750">
              <a:lnSpc>
                <a:spcPct val="15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They improve sleep however they can either increase or decrease slow wave sleep depending on dosage</a:t>
            </a:r>
          </a:p>
          <a:p>
            <a:pPr marL="742950" marR="0" lvl="1" indent="-285750">
              <a:lnSpc>
                <a:spcPct val="150000"/>
              </a:lnSpc>
              <a:spcBef>
                <a:spcPts val="700"/>
              </a:spcBef>
              <a:spcAft>
                <a:spcPts val="0"/>
              </a:spcAft>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They are sedating so daytime sleepiness is an issue</a:t>
            </a:r>
          </a:p>
          <a:p>
            <a:pPr marL="342900" marR="0" lvl="0" indent="-342900">
              <a:lnSpc>
                <a:spcPct val="150000"/>
              </a:lnSpc>
              <a:spcBef>
                <a:spcPts val="700"/>
              </a:spcBef>
              <a:spcAft>
                <a:spcPts val="0"/>
              </a:spcAft>
              <a:buFont typeface="Symbol" panose="05050102010706020507" pitchFamily="18" charset="2"/>
              <a:buChar char=""/>
            </a:pPr>
            <a:r>
              <a:rPr lang="en-US" sz="1400" b="1" dirty="0">
                <a:latin typeface="Montserrat Light" panose="00000400000000000000" pitchFamily="50" charset="0"/>
                <a:ea typeface="Calibri" panose="020F0502020204030204" pitchFamily="34" charset="0"/>
                <a:cs typeface="Times New Roman" panose="02020603050405020304" pitchFamily="18" charset="0"/>
              </a:rPr>
              <a:t>Mood stabilizers/Anti Epileptics</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Lithium can cause sleepiness and total sleep time.  It can increase slow wave sleep and decrease REM.  It also can cause sleep movements such as sleep talking or sleep walking</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Depakote has increase in sleepiness but no change in </a:t>
            </a:r>
            <a:br>
              <a:rPr lang="en-US" sz="1400" dirty="0">
                <a:latin typeface="Montserrat Light" panose="00000400000000000000" pitchFamily="50" charset="0"/>
                <a:ea typeface="Calibri" panose="020F0502020204030204" pitchFamily="34" charset="0"/>
                <a:cs typeface="Times New Roman" panose="02020603050405020304" pitchFamily="18" charset="0"/>
              </a:rPr>
            </a:br>
            <a:r>
              <a:rPr lang="en-US" sz="1400" dirty="0">
                <a:latin typeface="Montserrat Light" panose="00000400000000000000" pitchFamily="50" charset="0"/>
                <a:ea typeface="Calibri" panose="020F0502020204030204" pitchFamily="34" charset="0"/>
                <a:cs typeface="Times New Roman" panose="02020603050405020304" pitchFamily="18" charset="0"/>
              </a:rPr>
              <a:t>sleep architecture</a:t>
            </a:r>
          </a:p>
          <a:p>
            <a:pPr marL="742950" lvl="1" indent="-285750">
              <a:lnSpc>
                <a:spcPct val="150000"/>
              </a:lnSpc>
              <a:spcBef>
                <a:spcPts val="700"/>
              </a:spcBef>
              <a:buFont typeface="Courier New" panose="02070309020205020404" pitchFamily="49" charset="0"/>
              <a:buChar char="o"/>
            </a:pPr>
            <a:r>
              <a:rPr lang="en-US" sz="1400" dirty="0">
                <a:latin typeface="Montserrat Light" panose="00000400000000000000" pitchFamily="50" charset="0"/>
                <a:ea typeface="Calibri" panose="020F0502020204030204" pitchFamily="34" charset="0"/>
                <a:cs typeface="Times New Roman" panose="02020603050405020304" pitchFamily="18" charset="0"/>
              </a:rPr>
              <a:t>Tegretol can cause restlessness and insomnia</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16300" y="889000"/>
            <a:ext cx="8763000" cy="707886"/>
          </a:xfrm>
          <a:prstGeom prst="rect">
            <a:avLst/>
          </a:prstGeom>
          <a:noFill/>
        </p:spPr>
        <p:txBody>
          <a:bodyPr wrap="square" rtlCol="0">
            <a:spAutoFit/>
          </a:bodyPr>
          <a:lstStyle/>
          <a:p>
            <a:r>
              <a:rPr lang="en-US" sz="4000" dirty="0">
                <a:solidFill>
                  <a:srgbClr val="676767"/>
                </a:solidFill>
              </a:rPr>
              <a:t>antidepressants / antipsychotics</a:t>
            </a:r>
          </a:p>
        </p:txBody>
      </p:sp>
    </p:spTree>
    <p:extLst>
      <p:ext uri="{BB962C8B-B14F-4D97-AF65-F5344CB8AC3E}">
        <p14:creationId xmlns:p14="http://schemas.microsoft.com/office/powerpoint/2010/main" val="798886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D561AC-2B74-425D-A71E-D4C6DE0323C0}"/>
              </a:ext>
            </a:extLst>
          </p:cNvPr>
          <p:cNvPicPr>
            <a:picLocks noChangeAspect="1"/>
          </p:cNvPicPr>
          <p:nvPr/>
        </p:nvPicPr>
        <p:blipFill>
          <a:blip r:embed="rId3"/>
          <a:stretch>
            <a:fillRect/>
          </a:stretch>
        </p:blipFill>
        <p:spPr>
          <a:xfrm>
            <a:off x="4600575" y="6303168"/>
            <a:ext cx="3171825" cy="471487"/>
          </a:xfrm>
          <a:prstGeom prst="rect">
            <a:avLst/>
          </a:prstGeom>
        </p:spPr>
      </p:pic>
      <p:pic>
        <p:nvPicPr>
          <p:cNvPr id="3" name="Picture 2"/>
          <p:cNvPicPr>
            <a:picLocks noChangeAspect="1"/>
          </p:cNvPicPr>
          <p:nvPr/>
        </p:nvPicPr>
        <p:blipFill rotWithShape="1">
          <a:blip r:embed="rId4">
            <a:alphaModFix amt="91000"/>
            <a:extLst>
              <a:ext uri="{28A0092B-C50C-407E-A947-70E740481C1C}">
                <a14:useLocalDpi xmlns:a14="http://schemas.microsoft.com/office/drawing/2010/main" val="0"/>
              </a:ext>
            </a:extLst>
          </a:blip>
          <a:srcRect r="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Medications that</a:t>
            </a:r>
            <a:br>
              <a:rPr lang="en-US" sz="2000" dirty="0">
                <a:solidFill>
                  <a:schemeClr val="accent1"/>
                </a:solidFill>
              </a:rPr>
            </a:br>
            <a:r>
              <a:rPr lang="en-US" sz="2000" dirty="0">
                <a:solidFill>
                  <a:schemeClr val="accent1"/>
                </a:solidFill>
              </a:rPr>
              <a:t>Affect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505204"/>
            <a:ext cx="7825740" cy="707886"/>
          </a:xfrm>
          <a:prstGeom prst="rect">
            <a:avLst/>
          </a:prstGeom>
          <a:noFill/>
        </p:spPr>
        <p:txBody>
          <a:bodyPr wrap="square" rtlCol="0">
            <a:spAutoFit/>
          </a:bodyPr>
          <a:lstStyle/>
          <a:p>
            <a:r>
              <a:rPr lang="en-US" sz="4000" dirty="0">
                <a:solidFill>
                  <a:srgbClr val="676767"/>
                </a:solidFill>
              </a:rPr>
              <a:t>steroids</a:t>
            </a:r>
          </a:p>
        </p:txBody>
      </p:sp>
    </p:spTree>
    <p:extLst>
      <p:ext uri="{BB962C8B-B14F-4D97-AF65-F5344CB8AC3E}">
        <p14:creationId xmlns:p14="http://schemas.microsoft.com/office/powerpoint/2010/main" val="3482644557"/>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3827</TotalTime>
  <Words>1248</Words>
  <Application>Microsoft Office PowerPoint</Application>
  <PresentationFormat>Widescreen</PresentationFormat>
  <Paragraphs>167</Paragraphs>
  <Slides>19</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Calibri</vt:lpstr>
      <vt:lpstr>Calibri Light</vt:lpstr>
      <vt:lpstr>Courier New</vt:lpstr>
      <vt:lpstr>Montserrat</vt:lpstr>
      <vt:lpstr>Montserrat Light</vt:lpstr>
      <vt:lpstr>Quickpen</vt:lpstr>
      <vt:lpstr>Symbol</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56</cp:revision>
  <dcterms:created xsi:type="dcterms:W3CDTF">2018-12-18T21:25:07Z</dcterms:created>
  <dcterms:modified xsi:type="dcterms:W3CDTF">2025-03-12T17:02:34Z</dcterms:modified>
</cp:coreProperties>
</file>