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Lst>
  <p:notesMasterIdLst>
    <p:notesMasterId r:id="rId14"/>
  </p:notesMasterIdLst>
  <p:sldIdLst>
    <p:sldId id="295" r:id="rId4"/>
    <p:sldId id="831" r:id="rId5"/>
    <p:sldId id="884" r:id="rId6"/>
    <p:sldId id="907" r:id="rId7"/>
    <p:sldId id="307" r:id="rId8"/>
    <p:sldId id="914" r:id="rId9"/>
    <p:sldId id="925" r:id="rId10"/>
    <p:sldId id="926" r:id="rId11"/>
    <p:sldId id="927" r:id="rId12"/>
    <p:sldId id="9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5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767"/>
    <a:srgbClr val="98C1B9"/>
    <a:srgbClr val="F2F0EE"/>
    <a:srgbClr val="CBC3BE"/>
    <a:srgbClr val="FFFFFF"/>
    <a:srgbClr val="CCD6DF"/>
    <a:srgbClr val="B0ADA3"/>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758E1-1758-4EAE-802F-425EB7EB1B68}" v="1" dt="2019-03-13T18:37:52.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9" autoAdjust="0"/>
    <p:restoredTop sz="94591" autoAdjust="0"/>
  </p:normalViewPr>
  <p:slideViewPr>
    <p:cSldViewPr snapToGrid="0">
      <p:cViewPr varScale="1">
        <p:scale>
          <a:sx n="62" d="100"/>
          <a:sy n="62" d="100"/>
        </p:scale>
        <p:origin x="724" y="56"/>
      </p:cViewPr>
      <p:guideLst>
        <p:guide orient="horz" pos="1536"/>
        <p:guide pos="528"/>
        <p:guide pos="55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6D6758E1-1758-4EAE-802F-425EB7EB1B68}"/>
    <pc:docChg chg="custSel modSld">
      <pc:chgData name="Ashlie Sykora-Pappas" userId="ee8837ecd722293f" providerId="LiveId" clId="{6D6758E1-1758-4EAE-802F-425EB7EB1B68}" dt="2019-03-13T18:37:52.318" v="1"/>
      <pc:docMkLst>
        <pc:docMk/>
      </pc:docMkLst>
      <pc:sldChg chg="addSp delSp">
        <pc:chgData name="Ashlie Sykora-Pappas" userId="ee8837ecd722293f" providerId="LiveId" clId="{6D6758E1-1758-4EAE-802F-425EB7EB1B68}" dt="2019-03-13T18:37:52.318" v="1"/>
        <pc:sldMkLst>
          <pc:docMk/>
          <pc:sldMk cId="1057104812" sldId="908"/>
        </pc:sldMkLst>
        <pc:spChg chg="add">
          <ac:chgData name="Ashlie Sykora-Pappas" userId="ee8837ecd722293f" providerId="LiveId" clId="{6D6758E1-1758-4EAE-802F-425EB7EB1B68}" dt="2019-03-13T18:37:52.318" v="1"/>
          <ac:spMkLst>
            <pc:docMk/>
            <pc:sldMk cId="1057104812" sldId="908"/>
            <ac:spMk id="3" creationId="{55CF576D-E83C-4F50-B286-7109D3B79F38}"/>
          </ac:spMkLst>
        </pc:spChg>
        <pc:spChg chg="del">
          <ac:chgData name="Ashlie Sykora-Pappas" userId="ee8837ecd722293f" providerId="LiveId" clId="{6D6758E1-1758-4EAE-802F-425EB7EB1B68}" dt="2019-03-13T18:37:51.861" v="0" actId="478"/>
          <ac:spMkLst>
            <pc:docMk/>
            <pc:sldMk cId="1057104812" sldId="908"/>
            <ac:spMk id="26626" creationId="{265E3C70-7EE6-4972-8B80-DD1BA37BC5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lvl="0">
              <a:lnSpc>
                <a:spcPct val="150000"/>
              </a:lnSpc>
              <a:spcBef>
                <a:spcPts val="1000"/>
              </a:spcBef>
            </a:pPr>
            <a:r>
              <a:rPr lang="en-US" sz="1200" dirty="0">
                <a:solidFill>
                  <a:prstClr val="black"/>
                </a:solidFill>
              </a:rPr>
              <a:t>We’ve seen the problems that arise from all the different sleep conditions.  When one of us has a sleep condition, everyone around us has a repercussion of our loved one’s condition and response.</a:t>
            </a:r>
          </a:p>
          <a:p>
            <a:pPr lvl="0">
              <a:lnSpc>
                <a:spcPct val="150000"/>
              </a:lnSpc>
              <a:spcBef>
                <a:spcPts val="1000"/>
              </a:spcBef>
            </a:pPr>
            <a:r>
              <a:rPr lang="en-US" sz="1200" dirty="0">
                <a:solidFill>
                  <a:prstClr val="black"/>
                </a:solidFill>
              </a:rPr>
              <a:t>The obvious problem is the disruption in your sleep from a partner’s condition. Whether they’re snoring loudly, getting up 4 times at night to use the bathroom, or just tossing and turning, it’s hard to sleep next to that person uninterrupted.</a:t>
            </a:r>
          </a:p>
          <a:p>
            <a:pPr lvl="0">
              <a:lnSpc>
                <a:spcPct val="150000"/>
              </a:lnSpc>
              <a:spcBef>
                <a:spcPts val="1000"/>
              </a:spcBef>
            </a:pPr>
            <a:r>
              <a:rPr lang="en-US" sz="1200" dirty="0">
                <a:solidFill>
                  <a:prstClr val="black"/>
                </a:solidFill>
              </a:rPr>
              <a:t>Poor sleep for a child or partner can create cranky interactions and difficult relationships as well.  When your sleep is disrupted, it’s hard to control emotion and understand your feelings.  If both partners or parent and child are sleep deprived, patience and empathy is low.</a:t>
            </a:r>
          </a:p>
          <a:p>
            <a:pPr lvl="0">
              <a:lnSpc>
                <a:spcPct val="150000"/>
              </a:lnSpc>
              <a:spcBef>
                <a:spcPts val="1000"/>
              </a:spcBef>
            </a:pPr>
            <a:r>
              <a:rPr lang="en-US" sz="1200" dirty="0">
                <a:solidFill>
                  <a:prstClr val="black"/>
                </a:solidFill>
              </a:rPr>
              <a:t>Poor sleep  that creates illness may cause loss of interest in sex.  </a:t>
            </a:r>
            <a:endParaRPr lang="tr-TR" sz="1200" dirty="0">
              <a:solidFill>
                <a:srgbClr val="E7E6E6">
                  <a:lumMod val="25000"/>
                </a:srgbClr>
              </a:solidFill>
            </a:endParaRP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Bef>
                <a:spcPts val="1000"/>
              </a:spcBef>
              <a:buFont typeface="+mj-lt"/>
              <a:buAutoNum type="arabicPeriod"/>
            </a:pPr>
            <a:r>
              <a:rPr lang="en-US" dirty="0"/>
              <a:t> </a:t>
            </a:r>
            <a:r>
              <a:rPr lang="en-US" sz="1200" dirty="0">
                <a:solidFill>
                  <a:prstClr val="black"/>
                </a:solidFill>
              </a:rPr>
              <a:t>Help your partner to develop good sleep hygiene.  If you develop good sleep hygiene, it will support them.  Get out and exercise together, stop and read, pray, or meditate before bed, keep a journal with them, avoid alcohol together.  </a:t>
            </a:r>
          </a:p>
          <a:p>
            <a:pPr marL="342900" lvl="0" indent="-342900">
              <a:lnSpc>
                <a:spcPct val="150000"/>
              </a:lnSpc>
              <a:spcBef>
                <a:spcPts val="1000"/>
              </a:spcBef>
              <a:buFont typeface="+mj-lt"/>
              <a:buAutoNum type="arabicPeriod"/>
            </a:pPr>
            <a:r>
              <a:rPr lang="en-US" sz="1200" dirty="0">
                <a:solidFill>
                  <a:prstClr val="black"/>
                </a:solidFill>
              </a:rPr>
              <a:t>Try to go to bed at the same time each night together.</a:t>
            </a:r>
          </a:p>
          <a:p>
            <a:pPr marL="342900" lvl="0" indent="-342900">
              <a:lnSpc>
                <a:spcPct val="150000"/>
              </a:lnSpc>
              <a:spcBef>
                <a:spcPts val="1000"/>
              </a:spcBef>
              <a:buFont typeface="+mj-lt"/>
              <a:buAutoNum type="arabicPeriod"/>
            </a:pPr>
            <a:r>
              <a:rPr lang="en-US" sz="1200" dirty="0">
                <a:solidFill>
                  <a:prstClr val="black"/>
                </a:solidFill>
              </a:rPr>
              <a:t>Your partner’s crabbiness, and lack of appreciation isn’t about you.  It’s about their inability to sleep.  It makes it even harder for you to sleep when you become attached to their behavior.  </a:t>
            </a:r>
          </a:p>
          <a:p>
            <a:pPr marL="342900" lvl="0" indent="-342900">
              <a:lnSpc>
                <a:spcPct val="150000"/>
              </a:lnSpc>
              <a:spcBef>
                <a:spcPts val="1000"/>
              </a:spcBef>
              <a:buFont typeface="+mj-lt"/>
              <a:buAutoNum type="arabicPeriod"/>
            </a:pPr>
            <a:r>
              <a:rPr lang="en-US" sz="1200" dirty="0">
                <a:solidFill>
                  <a:prstClr val="black"/>
                </a:solidFill>
              </a:rPr>
              <a:t>Make sure you’re taking care of yourself.  Good self-care is important right now.</a:t>
            </a:r>
          </a:p>
          <a:p>
            <a:pPr marL="342900" lvl="0" indent="-342900">
              <a:lnSpc>
                <a:spcPct val="150000"/>
              </a:lnSpc>
              <a:spcBef>
                <a:spcPts val="1000"/>
              </a:spcBef>
              <a:buFont typeface="+mj-lt"/>
              <a:buAutoNum type="arabicPeriod"/>
            </a:pPr>
            <a:r>
              <a:rPr lang="en-US" sz="1200" dirty="0">
                <a:solidFill>
                  <a:prstClr val="black"/>
                </a:solidFill>
              </a:rPr>
              <a:t>Encourage your partner to get help.  Seeing a doctor and having a health coach can make the difference for your entire household.</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a:p>
        </p:txBody>
      </p:sp>
    </p:spTree>
    <p:extLst>
      <p:ext uri="{BB962C8B-B14F-4D97-AF65-F5344CB8AC3E}">
        <p14:creationId xmlns:p14="http://schemas.microsoft.com/office/powerpoint/2010/main" val="7451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Bef>
                <a:spcPts val="1000"/>
              </a:spcBef>
              <a:buFont typeface="+mj-lt"/>
              <a:buAutoNum type="arabicPeriod" startAt="6"/>
            </a:pPr>
            <a:r>
              <a:rPr lang="en-US" dirty="0"/>
              <a:t> </a:t>
            </a:r>
            <a:r>
              <a:rPr lang="en-US" sz="1200" dirty="0">
                <a:solidFill>
                  <a:prstClr val="black"/>
                </a:solidFill>
              </a:rPr>
              <a:t>Find someone to talk to.  If you need, get a therapist until the problem is worked out.</a:t>
            </a:r>
          </a:p>
          <a:p>
            <a:pPr marL="342900" lvl="0" indent="-342900">
              <a:lnSpc>
                <a:spcPct val="150000"/>
              </a:lnSpc>
              <a:spcBef>
                <a:spcPts val="1000"/>
              </a:spcBef>
              <a:buFont typeface="+mj-lt"/>
              <a:buAutoNum type="arabicPeriod" startAt="6"/>
            </a:pPr>
            <a:r>
              <a:rPr lang="en-US" sz="1200" dirty="0">
                <a:solidFill>
                  <a:prstClr val="black"/>
                </a:solidFill>
              </a:rPr>
              <a:t>Engage any tools to help YOU sleep better.  Wear earplugs, eye mask, use pillows to separate you and muffle the sound (next to you).  White sound may help to muffle noise.  There are beds that are adjustable, and can be joined together and reduce movement.  One side can adapt to a partners physical issues and the other can suit you.</a:t>
            </a:r>
          </a:p>
          <a:p>
            <a:pPr marL="342900" lvl="0" indent="-342900">
              <a:lnSpc>
                <a:spcPct val="150000"/>
              </a:lnSpc>
              <a:spcBef>
                <a:spcPts val="1000"/>
              </a:spcBef>
              <a:buFont typeface="+mj-lt"/>
              <a:buAutoNum type="arabicPeriod" startAt="6"/>
            </a:pPr>
            <a:r>
              <a:rPr lang="en-US" sz="1200" dirty="0">
                <a:solidFill>
                  <a:prstClr val="black"/>
                </a:solidFill>
              </a:rPr>
              <a:t>Sleeping in separate bedrooms is a personal decision that can be short term or until the condition subsides.  There are ways to keep the connection.  Separate “sleep rooms” can be an alternative for some couples.  It’s good to designate a room for sex, then sleep in separate rooms.  </a:t>
            </a:r>
          </a:p>
          <a:p>
            <a:endParaRPr lang="en-US" dirty="0"/>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8</a:t>
            </a:fld>
            <a:endParaRPr lang="en-US"/>
          </a:p>
        </p:txBody>
      </p:sp>
    </p:spTree>
    <p:extLst>
      <p:ext uri="{BB962C8B-B14F-4D97-AF65-F5344CB8AC3E}">
        <p14:creationId xmlns:p14="http://schemas.microsoft.com/office/powerpoint/2010/main" val="179374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Bef>
                <a:spcPts val="1000"/>
              </a:spcBef>
              <a:buFont typeface="+mj-lt"/>
              <a:buAutoNum type="arabicPeriod" startAt="9"/>
            </a:pPr>
            <a:r>
              <a:rPr lang="en-US" dirty="0"/>
              <a:t> </a:t>
            </a:r>
            <a:r>
              <a:rPr lang="en-US" sz="1400" dirty="0">
                <a:solidFill>
                  <a:prstClr val="black"/>
                </a:solidFill>
              </a:rPr>
              <a:t>If your partner has a CPAP machine the best thing you can do is encourage its use. If it’s loud there can be several problems.  </a:t>
            </a:r>
          </a:p>
          <a:p>
            <a:pPr marL="1257300" lvl="2" indent="-342900">
              <a:lnSpc>
                <a:spcPct val="150000"/>
              </a:lnSpc>
              <a:spcBef>
                <a:spcPts val="1000"/>
              </a:spcBef>
              <a:buFont typeface="Arial" panose="020B0604020202020204" pitchFamily="34" charset="0"/>
              <a:buChar char="•"/>
            </a:pPr>
            <a:r>
              <a:rPr lang="en-US" sz="1400" dirty="0">
                <a:solidFill>
                  <a:prstClr val="black"/>
                </a:solidFill>
              </a:rPr>
              <a:t>Is your partner a mouth breather and needs a full face mask?</a:t>
            </a:r>
          </a:p>
          <a:p>
            <a:pPr marL="1257300" lvl="2" indent="-342900">
              <a:lnSpc>
                <a:spcPct val="150000"/>
              </a:lnSpc>
              <a:spcBef>
                <a:spcPts val="1000"/>
              </a:spcBef>
              <a:buFont typeface="Arial" panose="020B0604020202020204" pitchFamily="34" charset="0"/>
              <a:buChar char="•"/>
            </a:pPr>
            <a:r>
              <a:rPr lang="en-US" sz="1400" dirty="0">
                <a:solidFill>
                  <a:prstClr val="black"/>
                </a:solidFill>
              </a:rPr>
              <a:t>Is the mask older than 6 months; then you are due for a replacement.</a:t>
            </a:r>
          </a:p>
          <a:p>
            <a:pPr marL="1257300" lvl="2" indent="-342900">
              <a:lnSpc>
                <a:spcPct val="150000"/>
              </a:lnSpc>
              <a:spcBef>
                <a:spcPts val="1000"/>
              </a:spcBef>
              <a:buFont typeface="Arial" panose="020B0604020202020204" pitchFamily="34" charset="0"/>
              <a:buChar char="•"/>
            </a:pPr>
            <a:r>
              <a:rPr lang="en-US" sz="1400" dirty="0">
                <a:solidFill>
                  <a:prstClr val="black"/>
                </a:solidFill>
              </a:rPr>
              <a:t>Has your partner’s weight changed? Then have him or her see the MD for adjustment.</a:t>
            </a:r>
          </a:p>
          <a:p>
            <a:pPr marL="1257300" lvl="2" indent="-342900">
              <a:lnSpc>
                <a:spcPct val="150000"/>
              </a:lnSpc>
              <a:spcBef>
                <a:spcPts val="1000"/>
              </a:spcBef>
              <a:buFont typeface="Arial" panose="020B0604020202020204" pitchFamily="34" charset="0"/>
              <a:buChar char="•"/>
            </a:pPr>
            <a:r>
              <a:rPr lang="en-US" sz="1400" dirty="0">
                <a:solidFill>
                  <a:prstClr val="black"/>
                </a:solidFill>
              </a:rPr>
              <a:t>Do you hear a hum from the machine.  Sometimes the slight vibration can be picked up by the furniture. Put it on a book.</a:t>
            </a:r>
          </a:p>
          <a:p>
            <a:pPr marL="1257300" lvl="2" indent="-342900">
              <a:lnSpc>
                <a:spcPct val="150000"/>
              </a:lnSpc>
              <a:spcBef>
                <a:spcPts val="1000"/>
              </a:spcBef>
              <a:buFont typeface="Arial" panose="020B0604020202020204" pitchFamily="34" charset="0"/>
              <a:buChar char="•"/>
            </a:pPr>
            <a:r>
              <a:rPr lang="en-US" sz="1400" dirty="0">
                <a:solidFill>
                  <a:prstClr val="black"/>
                </a:solidFill>
              </a:rPr>
              <a:t>Does your partner repeatedly get sick?  Make sure the water is changed daily, the mask is washed daily and everything gets cleaned with soap and water once a week. </a:t>
            </a:r>
          </a:p>
          <a:p>
            <a:endParaRPr lang="en-US" dirty="0"/>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9</a:t>
            </a:fld>
            <a:endParaRPr lang="en-US"/>
          </a:p>
        </p:txBody>
      </p:sp>
    </p:spTree>
    <p:extLst>
      <p:ext uri="{BB962C8B-B14F-4D97-AF65-F5344CB8AC3E}">
        <p14:creationId xmlns:p14="http://schemas.microsoft.com/office/powerpoint/2010/main" val="67347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fld id="{00A90217-4C78-44D6-8101-3BD32EA4662C}" type="datetimeFigureOut">
              <a:rPr lang="en-US" smtClean="0"/>
              <a:t>3/12/2025</a:t>
            </a:fld>
            <a:endParaRPr lang="en-US"/>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fld id="{00A90217-4C78-44D6-8101-3BD32EA4662C}" type="datetimeFigureOut">
              <a:rPr lang="en-US" smtClean="0"/>
              <a:t>3/12/2025</a:t>
            </a:fld>
            <a:endParaRPr lang="en-US"/>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fld id="{00A90217-4C78-44D6-8101-3BD32EA4662C}" type="datetimeFigureOut">
              <a:rPr lang="en-US" smtClean="0"/>
              <a:t>3/12/2025</a:t>
            </a:fld>
            <a:endParaRPr lang="en-US"/>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fld id="{D7B2DDBE-6EEA-47C9-92C7-8325D870E1B5}" type="datetimeFigureOut">
              <a:rPr lang="en-US" smtClean="0"/>
              <a:t>3/12/2025</a:t>
            </a:fld>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r>
              <a:rPr lang="en-US" dirty="0"/>
              <a:t>Copyright The Health Coach Group, All Rights Reserved</a:t>
            </a:r>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fld id="{D7B2DDBE-6EEA-47C9-92C7-8325D870E1B5}" type="datetimeFigureOut">
              <a:rPr lang="en-US" smtClean="0"/>
              <a:t>3/12/2025</a:t>
            </a:fld>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r>
              <a:rPr lang="en-US" dirty="0"/>
              <a:t>Copyright The Health Coach Group, All Rights Reserved</a:t>
            </a:r>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fld id="{585465C7-8E3A-4678-9079-11A86FFAA1B9}" type="datetimeFigureOut">
              <a:rPr lang="en-US" smtClean="0"/>
              <a:t>3/12/2025</a:t>
            </a:fld>
            <a:endParaRPr lang="en-US"/>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fld id="{585465C7-8E3A-4678-9079-11A86FFAA1B9}" type="datetimeFigureOut">
              <a:rPr lang="en-US" smtClean="0"/>
              <a:t>3/12/2025</a:t>
            </a:fld>
            <a:endParaRPr lang="en-US"/>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fld id="{585465C7-8E3A-4678-9079-11A86FFAA1B9}" type="datetimeFigureOut">
              <a:rPr lang="en-US" smtClean="0"/>
              <a:t>3/12/2025</a:t>
            </a:fld>
            <a:endParaRPr lang="en-US"/>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fld id="{585465C7-8E3A-4678-9079-11A86FFAA1B9}" type="datetimeFigureOut">
              <a:rPr lang="en-US" smtClean="0"/>
              <a:t>3/12/2025</a:t>
            </a:fld>
            <a:endParaRPr lang="en-US"/>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fld id="{585465C7-8E3A-4678-9079-11A86FFAA1B9}" type="datetimeFigureOut">
              <a:rPr lang="en-US" smtClean="0"/>
              <a:t>3/12/2025</a:t>
            </a:fld>
            <a:endParaRPr lang="en-US"/>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fld id="{585465C7-8E3A-4678-9079-11A86FFAA1B9}" type="datetimeFigureOut">
              <a:rPr lang="en-US" smtClean="0"/>
              <a:t>3/12/2025</a:t>
            </a:fld>
            <a:endParaRPr lang="en-US"/>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fld id="{00A90217-4C78-44D6-8101-3BD32EA4662C}" type="datetimeFigureOut">
              <a:rPr lang="en-US" smtClean="0"/>
              <a:t>3/12/2025</a:t>
            </a:fld>
            <a:endParaRPr lang="en-US"/>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fld id="{585465C7-8E3A-4678-9079-11A86FFAA1B9}" type="datetimeFigureOut">
              <a:rPr lang="en-US" smtClean="0"/>
              <a:t>3/12/2025</a:t>
            </a:fld>
            <a:endParaRPr lang="en-US"/>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fld id="{585465C7-8E3A-4678-9079-11A86FFAA1B9}" type="datetimeFigureOut">
              <a:rPr lang="en-US" smtClean="0"/>
              <a:t>3/12/2025</a:t>
            </a:fld>
            <a:endParaRPr lang="en-US"/>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fld id="{585465C7-8E3A-4678-9079-11A86FFAA1B9}" type="datetimeFigureOut">
              <a:rPr lang="en-US" smtClean="0"/>
              <a:t>3/12/2025</a:t>
            </a:fld>
            <a:endParaRPr lang="en-US"/>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fld id="{585465C7-8E3A-4678-9079-11A86FFAA1B9}" type="datetimeFigureOut">
              <a:rPr lang="en-US" smtClean="0"/>
              <a:t>3/12/2025</a:t>
            </a:fld>
            <a:endParaRPr lang="en-US"/>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fld id="{585465C7-8E3A-4678-9079-11A86FFAA1B9}" type="datetimeFigureOut">
              <a:rPr lang="en-US" smtClean="0"/>
              <a:t>3/12/2025</a:t>
            </a:fld>
            <a:endParaRPr lang="en-US"/>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Rectangle 2">
            <a:extLst>
              <a:ext uri="{FF2B5EF4-FFF2-40B4-BE49-F238E27FC236}">
                <a16:creationId xmlns:a16="http://schemas.microsoft.com/office/drawing/2014/main" id="{A173655C-B48D-4F02-BC96-0AA71A5CA174}"/>
              </a:ext>
            </a:extLst>
          </p:cNvPr>
          <p:cNvSpPr/>
          <p:nvPr userDrawn="1"/>
        </p:nvSpPr>
        <p:spPr>
          <a:xfrm>
            <a:off x="1001713" y="1001713"/>
            <a:ext cx="10186194" cy="4854575"/>
          </a:xfrm>
          <a:prstGeom prst="rect">
            <a:avLst/>
          </a:prstGeom>
          <a:solidFill>
            <a:srgbClr val="12B0B5"/>
          </a:solidFill>
          <a:ln w="24765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a:lvl1pPr>
          </a:lstStyle>
          <a:p>
            <a:pPr>
              <a:defRPr/>
            </a:pPr>
            <a:fld id="{5EE37673-3C83-422C-BC29-BBCE9CD0513B}" type="slidenum">
              <a:rPr lang="en-US"/>
              <a:pPr>
                <a:defRPr/>
              </a:pPr>
              <a:t>‹#›</a:t>
            </a:fld>
            <a:endParaRPr lang="en-US"/>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Rectangle 7">
            <a:extLst>
              <a:ext uri="{FF2B5EF4-FFF2-40B4-BE49-F238E27FC236}">
                <a16:creationId xmlns:a16="http://schemas.microsoft.com/office/drawing/2014/main" id="{7612127A-8FC9-4C9A-B091-137C6338641E}"/>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F17FC83E-6CEF-44CC-A30F-C5EA66A34CCE}" type="slidenum">
              <a:rPr lang="en-US"/>
              <a:pPr>
                <a:defRPr/>
              </a:pPr>
              <a:t>‹#›</a:t>
            </a:fld>
            <a:endParaRPr lang="en-US"/>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a:lvl1pPr>
          </a:lstStyle>
          <a:p>
            <a:pPr>
              <a:defRPr/>
            </a:pPr>
            <a:fld id="{D7B1A0BC-2D99-4B94-95F5-48FC11C1E9B5}" type="slidenum">
              <a:rPr lang="en-US"/>
              <a:pPr>
                <a:defRPr/>
              </a:pPr>
              <a:t>‹#›</a:t>
            </a:fld>
            <a:endParaRPr lang="en-US"/>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a:lvl1pPr>
          </a:lstStyle>
          <a:p>
            <a:pPr>
              <a:defRPr/>
            </a:pPr>
            <a:fld id="{3665D51E-547F-4EB3-A967-A7125981111D}" type="slidenum">
              <a:rPr lang="en-US"/>
              <a:pPr>
                <a:defRPr/>
              </a:pPr>
              <a:t>‹#›</a:t>
            </a:fld>
            <a:endParaRPr lang="en-US"/>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fld id="{00A90217-4C78-44D6-8101-3BD32EA4662C}" type="datetimeFigureOut">
              <a:rPr lang="en-US" smtClean="0"/>
              <a:t>3/12/2025</a:t>
            </a:fld>
            <a:endParaRPr lang="en-US"/>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Rectangle 5">
            <a:extLst>
              <a:ext uri="{FF2B5EF4-FFF2-40B4-BE49-F238E27FC236}">
                <a16:creationId xmlns:a16="http://schemas.microsoft.com/office/drawing/2014/main" id="{280729AD-94EA-48E4-B752-A459AEDFDBEF}"/>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a:lvl1pPr>
          </a:lstStyle>
          <a:p>
            <a:pPr>
              <a:defRPr/>
            </a:pPr>
            <a:fld id="{20F11A98-473A-4147-BEE6-D3CBA66820AB}" type="slidenum">
              <a:rPr lang="en-US"/>
              <a:pPr>
                <a:defRPr/>
              </a:pPr>
              <a:t>‹#›</a:t>
            </a:fld>
            <a:endParaRPr lang="en-US"/>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0511C721-B298-49C8-BF69-B408489DC777}"/>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a:lvl1pPr>
          </a:lstStyle>
          <a:p>
            <a:pPr>
              <a:defRPr/>
            </a:pPr>
            <a:fld id="{8C2C93CF-2B5E-47F2-8BDD-6528005EA3E1}" type="slidenum">
              <a:rPr lang="en-US"/>
              <a:pPr>
                <a:defRPr/>
              </a:pPr>
              <a:t>‹#›</a:t>
            </a:fld>
            <a:endParaRPr lang="en-US"/>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
        <p:nvSpPr>
          <p:cNvPr id="3" name="Rectangle 2">
            <a:extLst>
              <a:ext uri="{FF2B5EF4-FFF2-40B4-BE49-F238E27FC236}">
                <a16:creationId xmlns:a16="http://schemas.microsoft.com/office/drawing/2014/main" id="{BB5EE58E-AA3C-450A-9734-5CF38D9ADA95}"/>
              </a:ext>
            </a:extLst>
          </p:cNvPr>
          <p:cNvSpPr/>
          <p:nvPr userDrawn="1"/>
        </p:nvSpPr>
        <p:spPr>
          <a:xfrm rot="10800000">
            <a:off x="146820" y="1435894"/>
            <a:ext cx="2074945" cy="3711575"/>
          </a:xfrm>
          <a:prstGeom prst="rect">
            <a:avLst/>
          </a:prstGeom>
          <a:solidFill>
            <a:schemeClr val="bg1"/>
          </a:solidFill>
          <a:ln>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C0C8DC-4DB2-468F-B761-FC2A0270E8AB}"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E34F-861C-4A6A-B142-FB2440115817}" type="slidenum">
              <a:rPr lang="en-US" smtClean="0"/>
              <a:t>‹#›</a:t>
            </a:fld>
            <a:endParaRPr lang="en-US"/>
          </a:p>
        </p:txBody>
      </p:sp>
    </p:spTree>
    <p:extLst>
      <p:ext uri="{BB962C8B-B14F-4D97-AF65-F5344CB8AC3E}">
        <p14:creationId xmlns:p14="http://schemas.microsoft.com/office/powerpoint/2010/main" val="126956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fld id="{00A90217-4C78-44D6-8101-3BD32EA4662C}" type="datetimeFigureOut">
              <a:rPr lang="en-US" smtClean="0"/>
              <a:t>3/12/2025</a:t>
            </a:fld>
            <a:endParaRPr lang="en-US"/>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421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fld id="{00A90217-4C78-44D6-8101-3BD32EA4662C}" type="datetimeFigureOut">
              <a:rPr lang="en-US" smtClean="0"/>
              <a:t>3/12/2025</a:t>
            </a:fld>
            <a:endParaRPr lang="en-US"/>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fld id="{00A90217-4C78-44D6-8101-3BD32EA4662C}" type="datetimeFigureOut">
              <a:rPr lang="en-US" smtClean="0"/>
              <a:t>3/12/2025</a:t>
            </a:fld>
            <a:endParaRPr lang="en-US"/>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fld id="{00A90217-4C78-44D6-8101-3BD32EA4662C}" type="datetimeFigureOut">
              <a:rPr lang="en-US" smtClean="0"/>
              <a:t>3/12/2025</a:t>
            </a:fld>
            <a:endParaRPr lang="en-US"/>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fld id="{00A90217-4C78-44D6-8101-3BD32EA4662C}" type="datetimeFigureOut">
              <a:rPr lang="en-US" smtClean="0"/>
              <a:t>3/12/2025</a:t>
            </a:fld>
            <a:endParaRPr lang="en-US"/>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fld id="{00A90217-4C78-44D6-8101-3BD32EA4662C}" type="datetimeFigureOut">
              <a:rPr lang="en-US" smtClean="0"/>
              <a:t>3/12/2025</a:t>
            </a:fld>
            <a:endParaRPr lang="en-US"/>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90217-4C78-44D6-8101-3BD32EA4662C}" type="datetimeFigureOut">
              <a:rPr lang="en-US" smtClean="0"/>
              <a:t>3/12/2025</a:t>
            </a:fld>
            <a:endParaRPr lang="en-US"/>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465C7-8E3A-4678-9079-11A86FFAA1B9}" type="datetimeFigureOut">
              <a:rPr lang="en-US" smtClean="0"/>
              <a:t>3/12/2025</a:t>
            </a:fld>
            <a:endParaRPr lang="en-US"/>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C053EF-D38A-4B1E-BDB0-FD0A5AF5135A}"/>
              </a:ext>
            </a:extLst>
          </p:cNvPr>
          <p:cNvSpPr txBox="1"/>
          <p:nvPr/>
        </p:nvSpPr>
        <p:spPr>
          <a:xfrm>
            <a:off x="5376018" y="6414588"/>
            <a:ext cx="1949573" cy="338554"/>
          </a:xfrm>
          <a:prstGeom prst="rect">
            <a:avLst/>
          </a:prstGeom>
          <a:noFill/>
        </p:spPr>
        <p:txBody>
          <a:bodyPr wrap="none">
            <a:spAutoFit/>
          </a:bodyPr>
          <a:lstStyle/>
          <a:p>
            <a:pPr algn="ctr">
              <a:defRPr/>
            </a:pPr>
            <a:r>
              <a:rPr lang="en-US" sz="1600" b="1" spc="600" dirty="0">
                <a:solidFill>
                  <a:schemeClr val="bg1"/>
                </a:solidFill>
                <a:latin typeface="Montserrat" panose="00000500000000000000" pitchFamily="50" charset="-94"/>
              </a:rPr>
              <a:t>PARTNERS</a:t>
            </a:r>
            <a:endParaRPr lang="tr-TR" sz="1600" b="1" spc="6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277475" y="6550955"/>
            <a:ext cx="1676400" cy="276999"/>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EIGHT</a:t>
            </a:r>
          </a:p>
        </p:txBody>
      </p:sp>
      <p:pic>
        <p:nvPicPr>
          <p:cNvPr id="4" name="Picture 3">
            <a:extLst>
              <a:ext uri="{FF2B5EF4-FFF2-40B4-BE49-F238E27FC236}">
                <a16:creationId xmlns:a16="http://schemas.microsoft.com/office/drawing/2014/main" id="{D22EBDC9-6509-4983-BBD8-4FF7E8B6F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55" y="242605"/>
            <a:ext cx="1954760" cy="1824443"/>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55CF576D-E83C-4F50-B286-7109D3B79F38}"/>
              </a:ext>
            </a:extLst>
          </p:cNvPr>
          <p:cNvSpPr txBox="1">
            <a:spLocks noChangeArrowheads="1"/>
          </p:cNvSpPr>
          <p:nvPr/>
        </p:nvSpPr>
        <p:spPr bwMode="auto">
          <a:xfrm>
            <a:off x="1373816" y="1955007"/>
            <a:ext cx="944200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6900" dirty="0">
                <a:solidFill>
                  <a:prstClr val="white"/>
                </a:solidFill>
                <a:latin typeface="Montserrat" panose="02000505000000020004" pitchFamily="2" charset="0"/>
              </a:rPr>
              <a:t>You Are Ready </a:t>
            </a:r>
          </a:p>
          <a:p>
            <a:pPr algn="ctr" fontAlgn="base">
              <a:spcBef>
                <a:spcPct val="0"/>
              </a:spcBef>
              <a:spcAft>
                <a:spcPct val="0"/>
              </a:spcAft>
            </a:pPr>
            <a:r>
              <a:rPr lang="en-US" altLang="en-US" sz="6900" dirty="0">
                <a:solidFill>
                  <a:prstClr val="white"/>
                </a:solidFill>
                <a:latin typeface="Montserrat" panose="02000505000000020004" pitchFamily="2" charset="0"/>
              </a:rPr>
              <a:t>For The Next Module</a:t>
            </a:r>
            <a:endParaRPr lang="tr-TR" altLang="en-US" sz="6900" dirty="0">
              <a:solidFill>
                <a:prstClr val="white"/>
              </a:solidFill>
              <a:latin typeface="Montserrat" panose="02000505000000020004" pitchFamily="2" charset="0"/>
            </a:endParaRPr>
          </a:p>
        </p:txBody>
      </p:sp>
      <p:pic>
        <p:nvPicPr>
          <p:cNvPr id="4" name="Picture 3">
            <a:extLst>
              <a:ext uri="{FF2B5EF4-FFF2-40B4-BE49-F238E27FC236}">
                <a16:creationId xmlns:a16="http://schemas.microsoft.com/office/drawing/2014/main" id="{D95129CE-0372-489F-8B4B-687B8A75B750}"/>
              </a:ext>
            </a:extLst>
          </p:cNvPr>
          <p:cNvPicPr>
            <a:picLocks noChangeAspect="1"/>
          </p:cNvPicPr>
          <p:nvPr/>
        </p:nvPicPr>
        <p:blipFill>
          <a:blip r:embed="rId2"/>
          <a:stretch>
            <a:fillRect/>
          </a:stretch>
        </p:blipFill>
        <p:spPr>
          <a:xfrm>
            <a:off x="4674474" y="6252949"/>
            <a:ext cx="3171825" cy="471487"/>
          </a:xfrm>
          <a:prstGeom prst="rect">
            <a:avLst/>
          </a:prstGeom>
        </p:spPr>
      </p:pic>
    </p:spTree>
    <p:extLst>
      <p:ext uri="{BB962C8B-B14F-4D97-AF65-F5344CB8AC3E}">
        <p14:creationId xmlns:p14="http://schemas.microsoft.com/office/powerpoint/2010/main" val="105710481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Box 18">
            <a:extLst>
              <a:ext uri="{FF2B5EF4-FFF2-40B4-BE49-F238E27FC236}">
                <a16:creationId xmlns:a16="http://schemas.microsoft.com/office/drawing/2014/main" id="{7660F2BD-909F-4130-BFC7-CE953EFA88C9}"/>
              </a:ext>
            </a:extLst>
          </p:cNvPr>
          <p:cNvSpPr txBox="1">
            <a:spLocks noChangeArrowheads="1"/>
          </p:cNvSpPr>
          <p:nvPr/>
        </p:nvSpPr>
        <p:spPr bwMode="auto">
          <a:xfrm>
            <a:off x="1496030" y="2321004"/>
            <a:ext cx="919995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6900" dirty="0">
                <a:solidFill>
                  <a:prstClr val="white"/>
                </a:solidFill>
                <a:latin typeface="Montserrat" panose="02000505000000020004" pitchFamily="2" charset="0"/>
              </a:rPr>
              <a:t>PARTNERS WITH </a:t>
            </a:r>
          </a:p>
          <a:p>
            <a:pPr algn="ctr" fontAlgn="base">
              <a:spcBef>
                <a:spcPct val="0"/>
              </a:spcBef>
              <a:spcAft>
                <a:spcPct val="0"/>
              </a:spcAft>
            </a:pPr>
            <a:r>
              <a:rPr lang="en-US" altLang="en-US" sz="6900" dirty="0">
                <a:solidFill>
                  <a:prstClr val="white"/>
                </a:solidFill>
                <a:latin typeface="Montserrat" panose="02000505000000020004" pitchFamily="2" charset="0"/>
              </a:rPr>
              <a:t>SLEEP CONDITIONS</a:t>
            </a:r>
            <a:endParaRPr lang="tr-TR" altLang="en-US" sz="6900" dirty="0">
              <a:solidFill>
                <a:prstClr val="white"/>
              </a:solidFill>
              <a:latin typeface="Montserrat" panose="02000505000000020004" pitchFamily="2" charset="0"/>
            </a:endParaRPr>
          </a:p>
        </p:txBody>
      </p:sp>
      <p:pic>
        <p:nvPicPr>
          <p:cNvPr id="3" name="Picture 2">
            <a:extLst>
              <a:ext uri="{FF2B5EF4-FFF2-40B4-BE49-F238E27FC236}">
                <a16:creationId xmlns:a16="http://schemas.microsoft.com/office/drawing/2014/main" id="{950BEDE2-6B9A-41C1-AEAD-3E96DE67BAAB}"/>
              </a:ext>
            </a:extLst>
          </p:cNvPr>
          <p:cNvPicPr>
            <a:picLocks noChangeAspect="1"/>
          </p:cNvPicPr>
          <p:nvPr/>
        </p:nvPicPr>
        <p:blipFill>
          <a:blip r:embed="rId2"/>
          <a:stretch>
            <a:fillRect/>
          </a:stretch>
        </p:blipFill>
        <p:spPr>
          <a:xfrm>
            <a:off x="4674474" y="6252949"/>
            <a:ext cx="3171825" cy="471487"/>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3314011834"/>
              </p:ext>
            </p:extLst>
          </p:nvPr>
        </p:nvGraphicFramePr>
        <p:xfrm>
          <a:off x="4064000" y="2657467"/>
          <a:ext cx="4892275" cy="749808"/>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4904">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The Problem</a:t>
                      </a:r>
                    </a:p>
                  </a:txBody>
                  <a:tcPr anchor="ctr"/>
                </a:tc>
                <a:extLst>
                  <a:ext uri="{0D108BD9-81ED-4DB2-BD59-A6C34878D82A}">
                    <a16:rowId xmlns:a16="http://schemas.microsoft.com/office/drawing/2014/main" val="2109158794"/>
                  </a:ext>
                </a:extLst>
              </a:tr>
              <a:tr h="374904">
                <a:tc>
                  <a:txBody>
                    <a:bodyPr/>
                    <a:lstStyle/>
                    <a:p>
                      <a:r>
                        <a:rPr lang="en-US" dirty="0">
                          <a:solidFill>
                            <a:schemeClr val="tx2">
                              <a:lumMod val="40000"/>
                              <a:lumOff val="60000"/>
                            </a:schemeClr>
                          </a:solidFill>
                          <a:latin typeface="Montserrat" panose="02000505000000020004" pitchFamily="2" charset="0"/>
                        </a:rPr>
                        <a:t>6</a:t>
                      </a:r>
                    </a:p>
                  </a:txBody>
                  <a:tcPr/>
                </a:tc>
                <a:tc>
                  <a:txBody>
                    <a:bodyPr/>
                    <a:lstStyle/>
                    <a:p>
                      <a:r>
                        <a:rPr lang="en-US" sz="1400" dirty="0"/>
                        <a:t>You Can Help</a:t>
                      </a:r>
                    </a:p>
                  </a:txBody>
                  <a:tcPr anchor="ctr"/>
                </a:tc>
                <a:extLst>
                  <a:ext uri="{0D108BD9-81ED-4DB2-BD59-A6C34878D82A}">
                    <a16:rowId xmlns:a16="http://schemas.microsoft.com/office/drawing/2014/main" val="1845386627"/>
                  </a:ext>
                </a:extLst>
              </a:tr>
            </a:tbl>
          </a:graphicData>
        </a:graphic>
      </p:graphicFrame>
      <p:pic>
        <p:nvPicPr>
          <p:cNvPr id="4" name="Picture 3">
            <a:extLst>
              <a:ext uri="{FF2B5EF4-FFF2-40B4-BE49-F238E27FC236}">
                <a16:creationId xmlns:a16="http://schemas.microsoft.com/office/drawing/2014/main" id="{FFE05229-2BE7-4D80-982C-00BFCDC4DB6B}"/>
              </a:ext>
            </a:extLst>
          </p:cNvPr>
          <p:cNvPicPr>
            <a:picLocks noChangeAspect="1"/>
          </p:cNvPicPr>
          <p:nvPr/>
        </p:nvPicPr>
        <p:blipFill>
          <a:blip r:embed="rId2"/>
          <a:stretch>
            <a:fillRect/>
          </a:stretch>
        </p:blipFill>
        <p:spPr>
          <a:xfrm>
            <a:off x="4674474" y="6252949"/>
            <a:ext cx="3171825" cy="4714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8" name="TextBox 7">
            <a:extLst>
              <a:ext uri="{FF2B5EF4-FFF2-40B4-BE49-F238E27FC236}">
                <a16:creationId xmlns:a16="http://schemas.microsoft.com/office/drawing/2014/main" id="{F2902DB9-FA3E-2640-8B6F-EA304EAD6663}"/>
              </a:ext>
            </a:extLst>
          </p:cNvPr>
          <p:cNvSpPr txBox="1"/>
          <p:nvPr/>
        </p:nvSpPr>
        <p:spPr>
          <a:xfrm>
            <a:off x="4107256" y="4005732"/>
            <a:ext cx="388892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2B0B5"/>
                </a:solidFill>
                <a:effectLst/>
                <a:uLnTx/>
                <a:uFillTx/>
                <a:latin typeface="Quickpen" pitchFamily="2" charset="0"/>
                <a:ea typeface="+mn-ea"/>
                <a:cs typeface="+mn-cs"/>
              </a:rPr>
              <a:t>part</a:t>
            </a:r>
            <a:r>
              <a:rPr kumimoji="0" lang="tr-TR" sz="4000" b="0" i="0" u="none" strike="noStrike" kern="1200" cap="none" spc="0" normalizeH="0" baseline="0" noProof="0" dirty="0">
                <a:ln>
                  <a:noFill/>
                </a:ln>
                <a:solidFill>
                  <a:srgbClr val="12B0B5"/>
                </a:solidFill>
                <a:effectLst/>
                <a:uLnTx/>
                <a:uFillTx/>
                <a:latin typeface="Quickpen" pitchFamily="2" charset="0"/>
                <a:ea typeface="+mn-ea"/>
                <a:cs typeface="+mn-cs"/>
              </a:rPr>
              <a:t> </a:t>
            </a:r>
            <a:r>
              <a:rPr kumimoji="0" lang="en-US" sz="4000" b="0" i="0" u="none" strike="noStrike" kern="1200" cap="none" spc="0" normalizeH="0" baseline="0" noProof="0" dirty="0">
                <a:ln>
                  <a:noFill/>
                </a:ln>
                <a:solidFill>
                  <a:srgbClr val="12B0B5"/>
                </a:solidFill>
                <a:effectLst/>
                <a:uLnTx/>
                <a:uFillTx/>
                <a:latin typeface="Quickpen" pitchFamily="2" charset="0"/>
                <a:ea typeface="+mn-ea"/>
                <a:cs typeface="+mn-cs"/>
              </a:rPr>
              <a:t>one</a:t>
            </a:r>
            <a:endParaRPr kumimoji="0" lang="tr-TR" sz="4000" b="0" i="0" u="none" strike="noStrike" kern="1200" cap="none" spc="0" normalizeH="0" baseline="0" noProof="0" dirty="0">
              <a:ln>
                <a:noFill/>
              </a:ln>
              <a:solidFill>
                <a:srgbClr val="12B0B5"/>
              </a:solidFill>
              <a:effectLst/>
              <a:uLnTx/>
              <a:uFillTx/>
              <a:latin typeface="Quickpen" pitchFamily="2" charset="0"/>
              <a:ea typeface="+mn-ea"/>
              <a:cs typeface="+mn-cs"/>
            </a:endParaRPr>
          </a:p>
        </p:txBody>
      </p:sp>
      <p:sp>
        <p:nvSpPr>
          <p:cNvPr id="10" name="TextBox 9">
            <a:extLst>
              <a:ext uri="{FF2B5EF4-FFF2-40B4-BE49-F238E27FC236}">
                <a16:creationId xmlns:a16="http://schemas.microsoft.com/office/drawing/2014/main" id="{8742A9A2-621B-AF43-9607-CA881F9DA3AA}"/>
              </a:ext>
            </a:extLst>
          </p:cNvPr>
          <p:cNvSpPr txBox="1"/>
          <p:nvPr/>
        </p:nvSpPr>
        <p:spPr>
          <a:xfrm>
            <a:off x="4578413" y="4680524"/>
            <a:ext cx="2946640" cy="400110"/>
          </a:xfrm>
          <a:prstGeom prst="rect">
            <a:avLst/>
          </a:prstGeom>
          <a:noFill/>
        </p:spPr>
        <p:txBody>
          <a:bodyPr wrap="none">
            <a:spAutoFit/>
          </a:bodyPr>
          <a:lstStyle/>
          <a:p>
            <a:pPr lvl="0" algn="ctr">
              <a:defRPr/>
            </a:pPr>
            <a:r>
              <a:rPr lang="en-US" sz="2000" spc="600" dirty="0">
                <a:solidFill>
                  <a:prstClr val="black"/>
                </a:solidFill>
                <a:latin typeface="Montserrat" panose="00000500000000000000" pitchFamily="50" charset="-94"/>
              </a:rPr>
              <a:t>THE PROBLEM</a:t>
            </a:r>
          </a:p>
        </p:txBody>
      </p:sp>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48399" y="419804"/>
            <a:ext cx="2382383"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lang="en-US" sz="1600" spc="600" dirty="0">
                <a:solidFill>
                  <a:prstClr val="white"/>
                </a:solidFill>
                <a:latin typeface="Montserrat" panose="00000500000000000000" pitchFamily="50" charset="-94"/>
              </a:rPr>
              <a:t>TEN</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77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400" y="0"/>
            <a:ext cx="10287000" cy="6858000"/>
          </a:xfrm>
          <a:prstGeom prst="rect">
            <a:avLst/>
          </a:prstGeom>
        </p:spPr>
      </p:pic>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5</a:t>
            </a:fld>
            <a:endParaRPr lang="en-US"/>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3119477"/>
            <a:ext cx="3712308" cy="400110"/>
          </a:xfrm>
          <a:prstGeom prst="rect">
            <a:avLst/>
          </a:prstGeom>
          <a:noFill/>
        </p:spPr>
        <p:txBody>
          <a:bodyPr wrap="square" rtlCol="0">
            <a:spAutoFit/>
          </a:bodyPr>
          <a:lstStyle/>
          <a:p>
            <a:pPr algn="ctr"/>
            <a:r>
              <a:rPr lang="en-US" sz="2000" dirty="0">
                <a:solidFill>
                  <a:schemeClr val="accent1"/>
                </a:solidFill>
              </a:rPr>
              <a:t>The Problem</a:t>
            </a:r>
          </a:p>
        </p:txBody>
      </p:sp>
      <p:sp>
        <p:nvSpPr>
          <p:cNvPr id="10" name="TextBox 9">
            <a:extLst>
              <a:ext uri="{FF2B5EF4-FFF2-40B4-BE49-F238E27FC236}">
                <a16:creationId xmlns:a16="http://schemas.microsoft.com/office/drawing/2014/main" id="{E9AAF6C0-9991-45CD-B897-231A7FC0BF0E}"/>
              </a:ext>
            </a:extLst>
          </p:cNvPr>
          <p:cNvSpPr txBox="1"/>
          <p:nvPr/>
        </p:nvSpPr>
        <p:spPr>
          <a:xfrm>
            <a:off x="7899400" y="139700"/>
            <a:ext cx="4292600" cy="1323439"/>
          </a:xfrm>
          <a:prstGeom prst="rect">
            <a:avLst/>
          </a:prstGeom>
          <a:noFill/>
        </p:spPr>
        <p:txBody>
          <a:bodyPr wrap="square" rtlCol="0">
            <a:spAutoFit/>
          </a:bodyPr>
          <a:lstStyle/>
          <a:p>
            <a:r>
              <a:rPr lang="en-US" sz="4000" dirty="0">
                <a:solidFill>
                  <a:srgbClr val="676767"/>
                </a:solidFill>
              </a:rPr>
              <a:t>The partner’s</a:t>
            </a:r>
            <a:br>
              <a:rPr lang="en-US" sz="4000" dirty="0">
                <a:solidFill>
                  <a:srgbClr val="676767"/>
                </a:solidFill>
              </a:rPr>
            </a:br>
            <a:r>
              <a:rPr lang="en-US" sz="4000" dirty="0">
                <a:solidFill>
                  <a:srgbClr val="676767"/>
                </a:solidFill>
              </a:rPr>
              <a:t>sleep disrupted</a:t>
            </a:r>
          </a:p>
        </p:txBody>
      </p:sp>
    </p:spTree>
    <p:extLst>
      <p:ext uri="{BB962C8B-B14F-4D97-AF65-F5344CB8AC3E}">
        <p14:creationId xmlns:p14="http://schemas.microsoft.com/office/powerpoint/2010/main" val="17868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8" name="TextBox 7">
            <a:extLst>
              <a:ext uri="{FF2B5EF4-FFF2-40B4-BE49-F238E27FC236}">
                <a16:creationId xmlns:a16="http://schemas.microsoft.com/office/drawing/2014/main" id="{F2902DB9-FA3E-2640-8B6F-EA304EAD6663}"/>
              </a:ext>
            </a:extLst>
          </p:cNvPr>
          <p:cNvSpPr txBox="1"/>
          <p:nvPr/>
        </p:nvSpPr>
        <p:spPr>
          <a:xfrm>
            <a:off x="4107256" y="4005732"/>
            <a:ext cx="388892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2B0B5"/>
                </a:solidFill>
                <a:effectLst/>
                <a:uLnTx/>
                <a:uFillTx/>
                <a:latin typeface="Quickpen" pitchFamily="2" charset="0"/>
                <a:ea typeface="+mn-ea"/>
                <a:cs typeface="+mn-cs"/>
              </a:rPr>
              <a:t>part two</a:t>
            </a:r>
            <a:endParaRPr kumimoji="0" lang="tr-TR" sz="4000" b="0" i="0" u="none" strike="noStrike" kern="1200" cap="none" spc="0" normalizeH="0" baseline="0" noProof="0" dirty="0">
              <a:ln>
                <a:noFill/>
              </a:ln>
              <a:solidFill>
                <a:srgbClr val="12B0B5"/>
              </a:solidFill>
              <a:effectLst/>
              <a:uLnTx/>
              <a:uFillTx/>
              <a:latin typeface="Quickpen" pitchFamily="2" charset="0"/>
              <a:ea typeface="+mn-ea"/>
              <a:cs typeface="+mn-cs"/>
            </a:endParaRPr>
          </a:p>
        </p:txBody>
      </p:sp>
      <p:sp>
        <p:nvSpPr>
          <p:cNvPr id="10" name="TextBox 9">
            <a:extLst>
              <a:ext uri="{FF2B5EF4-FFF2-40B4-BE49-F238E27FC236}">
                <a16:creationId xmlns:a16="http://schemas.microsoft.com/office/drawing/2014/main" id="{8742A9A2-621B-AF43-9607-CA881F9DA3AA}"/>
              </a:ext>
            </a:extLst>
          </p:cNvPr>
          <p:cNvSpPr txBox="1"/>
          <p:nvPr/>
        </p:nvSpPr>
        <p:spPr>
          <a:xfrm>
            <a:off x="4499872" y="4680524"/>
            <a:ext cx="3103735" cy="400110"/>
          </a:xfrm>
          <a:prstGeom prst="rect">
            <a:avLst/>
          </a:prstGeom>
          <a:noFill/>
        </p:spPr>
        <p:txBody>
          <a:bodyPr wrap="none">
            <a:spAutoFit/>
          </a:bodyPr>
          <a:lstStyle/>
          <a:p>
            <a:pPr lvl="0" algn="ctr">
              <a:defRPr/>
            </a:pPr>
            <a:r>
              <a:rPr lang="en-US" sz="2000" spc="600" dirty="0">
                <a:solidFill>
                  <a:prstClr val="black"/>
                </a:solidFill>
                <a:latin typeface="Montserrat" panose="00000500000000000000" pitchFamily="50" charset="-94"/>
              </a:rPr>
              <a:t>YOU CAN HELP</a:t>
            </a:r>
          </a:p>
        </p:txBody>
      </p:sp>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48401" y="419804"/>
            <a:ext cx="2382383"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TEN</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46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234"/>
          <a:stretch/>
        </p:blipFill>
        <p:spPr>
          <a:xfrm>
            <a:off x="3060700" y="0"/>
            <a:ext cx="9131300" cy="6857999"/>
          </a:xfrm>
          <a:prstGeom prst="rect">
            <a:avLst/>
          </a:prstGeom>
        </p:spPr>
      </p:pic>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7</a:t>
            </a:fld>
            <a:endParaRPr lang="en-US"/>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3119477"/>
            <a:ext cx="3712308" cy="400110"/>
          </a:xfrm>
          <a:prstGeom prst="rect">
            <a:avLst/>
          </a:prstGeom>
          <a:noFill/>
        </p:spPr>
        <p:txBody>
          <a:bodyPr wrap="square" rtlCol="0">
            <a:spAutoFit/>
          </a:bodyPr>
          <a:lstStyle/>
          <a:p>
            <a:pPr algn="ctr"/>
            <a:r>
              <a:rPr lang="en-US" sz="2000" dirty="0">
                <a:solidFill>
                  <a:schemeClr val="accent1"/>
                </a:solidFill>
              </a:rPr>
              <a:t>You Can Help</a:t>
            </a:r>
          </a:p>
        </p:txBody>
      </p:sp>
      <p:sp>
        <p:nvSpPr>
          <p:cNvPr id="10" name="TextBox 9">
            <a:extLst>
              <a:ext uri="{FF2B5EF4-FFF2-40B4-BE49-F238E27FC236}">
                <a16:creationId xmlns:a16="http://schemas.microsoft.com/office/drawing/2014/main" id="{E9AAF6C0-9991-45CD-B897-231A7FC0BF0E}"/>
              </a:ext>
            </a:extLst>
          </p:cNvPr>
          <p:cNvSpPr txBox="1"/>
          <p:nvPr/>
        </p:nvSpPr>
        <p:spPr>
          <a:xfrm>
            <a:off x="3403600" y="622300"/>
            <a:ext cx="8572500" cy="707886"/>
          </a:xfrm>
          <a:prstGeom prst="rect">
            <a:avLst/>
          </a:prstGeom>
          <a:noFill/>
        </p:spPr>
        <p:txBody>
          <a:bodyPr wrap="square" rtlCol="0">
            <a:spAutoFit/>
          </a:bodyPr>
          <a:lstStyle/>
          <a:p>
            <a:r>
              <a:rPr lang="en-US" sz="4000" dirty="0">
                <a:solidFill>
                  <a:srgbClr val="676767"/>
                </a:solidFill>
              </a:rPr>
              <a:t>How to help</a:t>
            </a:r>
          </a:p>
        </p:txBody>
      </p:sp>
    </p:spTree>
    <p:extLst>
      <p:ext uri="{BB962C8B-B14F-4D97-AF65-F5344CB8AC3E}">
        <p14:creationId xmlns:p14="http://schemas.microsoft.com/office/powerpoint/2010/main" val="152225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3" r="6537"/>
          <a:stretch/>
        </p:blipFill>
        <p:spPr>
          <a:xfrm>
            <a:off x="3086100" y="0"/>
            <a:ext cx="9588500" cy="6858000"/>
          </a:xfrm>
          <a:prstGeom prst="rect">
            <a:avLst/>
          </a:prstGeom>
        </p:spPr>
      </p:pic>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8</a:t>
            </a:fld>
            <a:endParaRPr lang="en-US"/>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3119477"/>
            <a:ext cx="3712308" cy="400110"/>
          </a:xfrm>
          <a:prstGeom prst="rect">
            <a:avLst/>
          </a:prstGeom>
          <a:noFill/>
        </p:spPr>
        <p:txBody>
          <a:bodyPr wrap="square" rtlCol="0">
            <a:spAutoFit/>
          </a:bodyPr>
          <a:lstStyle/>
          <a:p>
            <a:pPr algn="ctr"/>
            <a:r>
              <a:rPr lang="en-US" sz="2000" dirty="0">
                <a:solidFill>
                  <a:schemeClr val="accent1"/>
                </a:solidFill>
              </a:rPr>
              <a:t>You Can Help</a:t>
            </a:r>
          </a:p>
        </p:txBody>
      </p:sp>
      <p:sp>
        <p:nvSpPr>
          <p:cNvPr id="10" name="TextBox 9">
            <a:extLst>
              <a:ext uri="{FF2B5EF4-FFF2-40B4-BE49-F238E27FC236}">
                <a16:creationId xmlns:a16="http://schemas.microsoft.com/office/drawing/2014/main" id="{E9AAF6C0-9991-45CD-B897-231A7FC0BF0E}"/>
              </a:ext>
            </a:extLst>
          </p:cNvPr>
          <p:cNvSpPr txBox="1"/>
          <p:nvPr/>
        </p:nvSpPr>
        <p:spPr>
          <a:xfrm>
            <a:off x="3492500" y="647700"/>
            <a:ext cx="8699500" cy="707886"/>
          </a:xfrm>
          <a:prstGeom prst="rect">
            <a:avLst/>
          </a:prstGeom>
          <a:noFill/>
        </p:spPr>
        <p:txBody>
          <a:bodyPr wrap="square" rtlCol="0">
            <a:spAutoFit/>
          </a:bodyPr>
          <a:lstStyle/>
          <a:p>
            <a:r>
              <a:rPr lang="en-US" sz="4000" dirty="0">
                <a:solidFill>
                  <a:srgbClr val="676767"/>
                </a:solidFill>
              </a:rPr>
              <a:t>How to help</a:t>
            </a:r>
          </a:p>
        </p:txBody>
      </p:sp>
    </p:spTree>
    <p:extLst>
      <p:ext uri="{BB962C8B-B14F-4D97-AF65-F5344CB8AC3E}">
        <p14:creationId xmlns:p14="http://schemas.microsoft.com/office/powerpoint/2010/main" val="206655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alphaModFix amt="91000"/>
            <a:extLst>
              <a:ext uri="{28A0092B-C50C-407E-A947-70E740481C1C}">
                <a14:useLocalDpi xmlns:a14="http://schemas.microsoft.com/office/drawing/2010/main" val="0"/>
              </a:ext>
            </a:extLst>
          </a:blip>
          <a:srcRect l="11227" r="157" b="-2"/>
          <a:stretch/>
        </p:blipFill>
        <p:spPr>
          <a:xfrm>
            <a:off x="3086100" y="0"/>
            <a:ext cx="9105900" cy="6858000"/>
          </a:xfrm>
          <a:prstGeom prst="rect">
            <a:avLst/>
          </a:prstGeom>
        </p:spPr>
      </p:pic>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9</a:t>
            </a:fld>
            <a:endParaRPr lang="en-US"/>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3119477"/>
            <a:ext cx="3712308" cy="400110"/>
          </a:xfrm>
          <a:prstGeom prst="rect">
            <a:avLst/>
          </a:prstGeom>
          <a:noFill/>
        </p:spPr>
        <p:txBody>
          <a:bodyPr wrap="square" rtlCol="0">
            <a:spAutoFit/>
          </a:bodyPr>
          <a:lstStyle/>
          <a:p>
            <a:pPr algn="ctr"/>
            <a:r>
              <a:rPr lang="en-US" sz="2000" dirty="0">
                <a:solidFill>
                  <a:schemeClr val="accent1"/>
                </a:solidFill>
              </a:rPr>
              <a:t>You Can Help</a:t>
            </a:r>
          </a:p>
        </p:txBody>
      </p:sp>
      <p:sp>
        <p:nvSpPr>
          <p:cNvPr id="10" name="TextBox 9">
            <a:extLst>
              <a:ext uri="{FF2B5EF4-FFF2-40B4-BE49-F238E27FC236}">
                <a16:creationId xmlns:a16="http://schemas.microsoft.com/office/drawing/2014/main" id="{E9AAF6C0-9991-45CD-B897-231A7FC0BF0E}"/>
              </a:ext>
            </a:extLst>
          </p:cNvPr>
          <p:cNvSpPr txBox="1"/>
          <p:nvPr/>
        </p:nvSpPr>
        <p:spPr>
          <a:xfrm>
            <a:off x="8724900" y="924304"/>
            <a:ext cx="3467100" cy="707886"/>
          </a:xfrm>
          <a:prstGeom prst="rect">
            <a:avLst/>
          </a:prstGeom>
          <a:noFill/>
        </p:spPr>
        <p:txBody>
          <a:bodyPr wrap="square" rtlCol="0">
            <a:spAutoFit/>
          </a:bodyPr>
          <a:lstStyle/>
          <a:p>
            <a:r>
              <a:rPr lang="en-US" sz="4000" dirty="0">
                <a:solidFill>
                  <a:srgbClr val="676767"/>
                </a:solidFill>
              </a:rPr>
              <a:t>How to help</a:t>
            </a:r>
          </a:p>
        </p:txBody>
      </p:sp>
    </p:spTree>
    <p:extLst>
      <p:ext uri="{BB962C8B-B14F-4D97-AF65-F5344CB8AC3E}">
        <p14:creationId xmlns:p14="http://schemas.microsoft.com/office/powerpoint/2010/main" val="2859939199"/>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631</Words>
  <Application>Microsoft Office PowerPoint</Application>
  <PresentationFormat>Widescreen</PresentationFormat>
  <Paragraphs>52</Paragraphs>
  <Slides>10</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Calibri Light</vt:lpstr>
      <vt:lpstr>Montserrat</vt:lpstr>
      <vt:lpstr>Montserrat Light</vt:lpstr>
      <vt:lpstr>Quickpen</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20</cp:revision>
  <dcterms:created xsi:type="dcterms:W3CDTF">2019-03-04T20:51:37Z</dcterms:created>
  <dcterms:modified xsi:type="dcterms:W3CDTF">2025-03-12T16:54:00Z</dcterms:modified>
</cp:coreProperties>
</file>