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19" r:id="rId2"/>
    <p:sldMasterId id="2147483704" r:id="rId3"/>
  </p:sldMasterIdLst>
  <p:notesMasterIdLst>
    <p:notesMasterId r:id="rId21"/>
  </p:notesMasterIdLst>
  <p:sldIdLst>
    <p:sldId id="295" r:id="rId4"/>
    <p:sldId id="831" r:id="rId5"/>
    <p:sldId id="884" r:id="rId6"/>
    <p:sldId id="907" r:id="rId7"/>
    <p:sldId id="307" r:id="rId8"/>
    <p:sldId id="925" r:id="rId9"/>
    <p:sldId id="931" r:id="rId10"/>
    <p:sldId id="926" r:id="rId11"/>
    <p:sldId id="927" r:id="rId12"/>
    <p:sldId id="924" r:id="rId13"/>
    <p:sldId id="914" r:id="rId14"/>
    <p:sldId id="928" r:id="rId15"/>
    <p:sldId id="929" r:id="rId16"/>
    <p:sldId id="930" r:id="rId17"/>
    <p:sldId id="919" r:id="rId18"/>
    <p:sldId id="906" r:id="rId19"/>
    <p:sldId id="9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528" userDrawn="1">
          <p15:clr>
            <a:srgbClr val="A4A3A4"/>
          </p15:clr>
        </p15:guide>
        <p15:guide id="3" pos="55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ie Sykora-Pappas"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CED"/>
    <a:srgbClr val="FFFBFB"/>
    <a:srgbClr val="FFFFFF"/>
    <a:srgbClr val="E7E8E9"/>
    <a:srgbClr val="F2F0EE"/>
    <a:srgbClr val="CBC3BE"/>
    <a:srgbClr val="676767"/>
    <a:srgbClr val="CCD6DF"/>
    <a:srgbClr val="B0ADA3"/>
    <a:srgbClr val="98C1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4AE78-D19E-47F2-8367-752BE4FA637E}" v="11" dt="2019-04-30T04:25:11.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94665" autoAdjust="0"/>
  </p:normalViewPr>
  <p:slideViewPr>
    <p:cSldViewPr snapToGrid="0">
      <p:cViewPr varScale="1">
        <p:scale>
          <a:sx n="62" d="100"/>
          <a:sy n="62" d="100"/>
        </p:scale>
        <p:origin x="716" y="56"/>
      </p:cViewPr>
      <p:guideLst>
        <p:guide orient="horz" pos="1536"/>
        <p:guide pos="528"/>
        <p:guide pos="55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9" d="100"/>
          <a:sy n="59" d="100"/>
        </p:scale>
        <p:origin x="2517"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e Sykora-Pappas" userId="ee8837ecd722293f" providerId="LiveId" clId="{E874AE78-D19E-47F2-8367-752BE4FA637E}"/>
    <pc:docChg chg="custSel modSld modMainMaster">
      <pc:chgData name="Ashlie Sykora-Pappas" userId="ee8837ecd722293f" providerId="LiveId" clId="{E874AE78-D19E-47F2-8367-752BE4FA637E}" dt="2019-04-30T04:25:27.283" v="24" actId="478"/>
      <pc:docMkLst>
        <pc:docMk/>
      </pc:docMkLst>
      <pc:sldChg chg="delSp modSp">
        <pc:chgData name="Ashlie Sykora-Pappas" userId="ee8837ecd722293f" providerId="LiveId" clId="{E874AE78-D19E-47F2-8367-752BE4FA637E}" dt="2019-04-30T04:25:27.283" v="24" actId="478"/>
        <pc:sldMkLst>
          <pc:docMk/>
          <pc:sldMk cId="1369388103" sldId="295"/>
        </pc:sldMkLst>
        <pc:spChg chg="del">
          <ac:chgData name="Ashlie Sykora-Pappas" userId="ee8837ecd722293f" providerId="LiveId" clId="{E874AE78-D19E-47F2-8367-752BE4FA637E}" dt="2019-04-30T04:25:27.283" v="24" actId="478"/>
          <ac:spMkLst>
            <pc:docMk/>
            <pc:sldMk cId="1369388103" sldId="295"/>
            <ac:spMk id="2" creationId="{407BD545-F6CB-4D2D-B45E-69FF9E601774}"/>
          </ac:spMkLst>
        </pc:spChg>
        <pc:spChg chg="mod">
          <ac:chgData name="Ashlie Sykora-Pappas" userId="ee8837ecd722293f" providerId="LiveId" clId="{E874AE78-D19E-47F2-8367-752BE4FA637E}" dt="2019-04-30T04:23:43.910" v="13" actId="20577"/>
          <ac:spMkLst>
            <pc:docMk/>
            <pc:sldMk cId="1369388103" sldId="295"/>
            <ac:spMk id="10" creationId="{990FEE5A-2AB0-464D-A330-B8406A90BF22}"/>
          </ac:spMkLst>
        </pc:spChg>
      </pc:sldChg>
      <pc:sldMasterChg chg="modSldLayout">
        <pc:chgData name="Ashlie Sykora-Pappas" userId="ee8837ecd722293f" providerId="LiveId" clId="{E874AE78-D19E-47F2-8367-752BE4FA637E}" dt="2019-04-30T04:25:11.846" v="23" actId="255"/>
        <pc:sldMasterMkLst>
          <pc:docMk/>
          <pc:sldMasterMk cId="1072457485" sldId="2147483704"/>
        </pc:sldMasterMkLst>
        <pc:sldLayoutChg chg="modSp">
          <pc:chgData name="Ashlie Sykora-Pappas" userId="ee8837ecd722293f" providerId="LiveId" clId="{E874AE78-D19E-47F2-8367-752BE4FA637E}" dt="2019-04-30T04:24:17.575" v="14" actId="255"/>
          <pc:sldLayoutMkLst>
            <pc:docMk/>
            <pc:sldMasterMk cId="1072457485" sldId="2147483704"/>
            <pc:sldLayoutMk cId="2097930976" sldId="2147483706"/>
          </pc:sldLayoutMkLst>
          <pc:spChg chg="mod">
            <ac:chgData name="Ashlie Sykora-Pappas" userId="ee8837ecd722293f" providerId="LiveId" clId="{E874AE78-D19E-47F2-8367-752BE4FA637E}" dt="2019-04-30T04:24:17.575" v="14" actId="255"/>
            <ac:spMkLst>
              <pc:docMk/>
              <pc:sldMasterMk cId="1072457485" sldId="2147483704"/>
              <pc:sldLayoutMk cId="2097930976" sldId="2147483706"/>
              <ac:spMk id="5" creationId="{009CD36B-F4CC-4942-932D-DBDFE175B5F7}"/>
            </ac:spMkLst>
          </pc:spChg>
        </pc:sldLayoutChg>
        <pc:sldLayoutChg chg="delSp modSp">
          <pc:chgData name="Ashlie Sykora-Pappas" userId="ee8837ecd722293f" providerId="LiveId" clId="{E874AE78-D19E-47F2-8367-752BE4FA637E}" dt="2019-04-30T04:24:27.686" v="16" actId="478"/>
          <pc:sldLayoutMkLst>
            <pc:docMk/>
            <pc:sldMasterMk cId="1072457485" sldId="2147483704"/>
            <pc:sldLayoutMk cId="3675608858" sldId="2147483707"/>
          </pc:sldLayoutMkLst>
          <pc:spChg chg="del">
            <ac:chgData name="Ashlie Sykora-Pappas" userId="ee8837ecd722293f" providerId="LiveId" clId="{E874AE78-D19E-47F2-8367-752BE4FA637E}" dt="2019-04-30T04:24:27.686" v="16" actId="478"/>
            <ac:spMkLst>
              <pc:docMk/>
              <pc:sldMasterMk cId="1072457485" sldId="2147483704"/>
              <pc:sldLayoutMk cId="3675608858" sldId="2147483707"/>
              <ac:spMk id="5" creationId="{7612127A-8FC9-4C9A-B091-137C6338641E}"/>
            </ac:spMkLst>
          </pc:spChg>
          <pc:spChg chg="mod">
            <ac:chgData name="Ashlie Sykora-Pappas" userId="ee8837ecd722293f" providerId="LiveId" clId="{E874AE78-D19E-47F2-8367-752BE4FA637E}" dt="2019-04-30T04:24:24.891" v="15" actId="255"/>
            <ac:spMkLst>
              <pc:docMk/>
              <pc:sldMasterMk cId="1072457485" sldId="2147483704"/>
              <pc:sldLayoutMk cId="3675608858" sldId="2147483707"/>
              <ac:spMk id="6" creationId="{A18A692C-BDF0-43C2-94FB-A39FB4BDA83B}"/>
            </ac:spMkLst>
          </pc:spChg>
        </pc:sldLayoutChg>
        <pc:sldLayoutChg chg="modSp">
          <pc:chgData name="Ashlie Sykora-Pappas" userId="ee8837ecd722293f" providerId="LiveId" clId="{E874AE78-D19E-47F2-8367-752BE4FA637E}" dt="2019-04-30T04:24:38.907" v="17" actId="255"/>
          <pc:sldLayoutMkLst>
            <pc:docMk/>
            <pc:sldMasterMk cId="1072457485" sldId="2147483704"/>
            <pc:sldLayoutMk cId="2874363295" sldId="2147483709"/>
          </pc:sldLayoutMkLst>
          <pc:spChg chg="mod">
            <ac:chgData name="Ashlie Sykora-Pappas" userId="ee8837ecd722293f" providerId="LiveId" clId="{E874AE78-D19E-47F2-8367-752BE4FA637E}" dt="2019-04-30T04:24:38.907" v="17" actId="255"/>
            <ac:spMkLst>
              <pc:docMk/>
              <pc:sldMasterMk cId="1072457485" sldId="2147483704"/>
              <pc:sldLayoutMk cId="2874363295" sldId="2147483709"/>
              <ac:spMk id="3" creationId="{B6D444A1-BEDB-44EE-BEF2-AAEC89FF9643}"/>
            </ac:spMkLst>
          </pc:spChg>
        </pc:sldLayoutChg>
        <pc:sldLayoutChg chg="modSp">
          <pc:chgData name="Ashlie Sykora-Pappas" userId="ee8837ecd722293f" providerId="LiveId" clId="{E874AE78-D19E-47F2-8367-752BE4FA637E}" dt="2019-04-30T04:24:46.531" v="18" actId="255"/>
          <pc:sldLayoutMkLst>
            <pc:docMk/>
            <pc:sldMasterMk cId="1072457485" sldId="2147483704"/>
            <pc:sldLayoutMk cId="3240501870" sldId="2147483710"/>
          </pc:sldLayoutMkLst>
          <pc:spChg chg="mod">
            <ac:chgData name="Ashlie Sykora-Pappas" userId="ee8837ecd722293f" providerId="LiveId" clId="{E874AE78-D19E-47F2-8367-752BE4FA637E}" dt="2019-04-30T04:24:46.531" v="18" actId="255"/>
            <ac:spMkLst>
              <pc:docMk/>
              <pc:sldMasterMk cId="1072457485" sldId="2147483704"/>
              <pc:sldLayoutMk cId="3240501870" sldId="2147483710"/>
              <ac:spMk id="3" creationId="{2A0491D9-9F79-4C19-8D90-3EF8D0AB692E}"/>
            </ac:spMkLst>
          </pc:spChg>
        </pc:sldLayoutChg>
        <pc:sldLayoutChg chg="delSp modSp">
          <pc:chgData name="Ashlie Sykora-Pappas" userId="ee8837ecd722293f" providerId="LiveId" clId="{E874AE78-D19E-47F2-8367-752BE4FA637E}" dt="2019-04-30T04:24:56.126" v="20" actId="255"/>
          <pc:sldLayoutMkLst>
            <pc:docMk/>
            <pc:sldMasterMk cId="1072457485" sldId="2147483704"/>
            <pc:sldLayoutMk cId="1179024430" sldId="2147483711"/>
          </pc:sldLayoutMkLst>
          <pc:spChg chg="del">
            <ac:chgData name="Ashlie Sykora-Pappas" userId="ee8837ecd722293f" providerId="LiveId" clId="{E874AE78-D19E-47F2-8367-752BE4FA637E}" dt="2019-04-30T04:24:50.496" v="19" actId="478"/>
            <ac:spMkLst>
              <pc:docMk/>
              <pc:sldMasterMk cId="1072457485" sldId="2147483704"/>
              <pc:sldLayoutMk cId="1179024430" sldId="2147483711"/>
              <ac:spMk id="3" creationId="{280729AD-94EA-48E4-B752-A459AEDFDBEF}"/>
            </ac:spMkLst>
          </pc:spChg>
          <pc:spChg chg="mod">
            <ac:chgData name="Ashlie Sykora-Pappas" userId="ee8837ecd722293f" providerId="LiveId" clId="{E874AE78-D19E-47F2-8367-752BE4FA637E}" dt="2019-04-30T04:24:56.126" v="20" actId="255"/>
            <ac:spMkLst>
              <pc:docMk/>
              <pc:sldMasterMk cId="1072457485" sldId="2147483704"/>
              <pc:sldLayoutMk cId="1179024430" sldId="2147483711"/>
              <ac:spMk id="4" creationId="{B5E7B89C-C406-4CEC-B03D-7FCC98FC18E4}"/>
            </ac:spMkLst>
          </pc:spChg>
        </pc:sldLayoutChg>
        <pc:sldLayoutChg chg="delSp modSp">
          <pc:chgData name="Ashlie Sykora-Pappas" userId="ee8837ecd722293f" providerId="LiveId" clId="{E874AE78-D19E-47F2-8367-752BE4FA637E}" dt="2019-04-30T04:25:05.227" v="22" actId="255"/>
          <pc:sldLayoutMkLst>
            <pc:docMk/>
            <pc:sldMasterMk cId="1072457485" sldId="2147483704"/>
            <pc:sldLayoutMk cId="2799779242" sldId="2147483712"/>
          </pc:sldLayoutMkLst>
          <pc:spChg chg="del">
            <ac:chgData name="Ashlie Sykora-Pappas" userId="ee8837ecd722293f" providerId="LiveId" clId="{E874AE78-D19E-47F2-8367-752BE4FA637E}" dt="2019-04-30T04:24:59.682" v="21" actId="478"/>
            <ac:spMkLst>
              <pc:docMk/>
              <pc:sldMasterMk cId="1072457485" sldId="2147483704"/>
              <pc:sldLayoutMk cId="2799779242" sldId="2147483712"/>
              <ac:spMk id="4" creationId="{0511C721-B298-49C8-BF69-B408489DC777}"/>
            </ac:spMkLst>
          </pc:spChg>
          <pc:spChg chg="mod">
            <ac:chgData name="Ashlie Sykora-Pappas" userId="ee8837ecd722293f" providerId="LiveId" clId="{E874AE78-D19E-47F2-8367-752BE4FA637E}" dt="2019-04-30T04:25:05.227" v="22" actId="255"/>
            <ac:spMkLst>
              <pc:docMk/>
              <pc:sldMasterMk cId="1072457485" sldId="2147483704"/>
              <pc:sldLayoutMk cId="2799779242" sldId="2147483712"/>
              <ac:spMk id="5" creationId="{EA9A3EE7-CBA5-4BDD-B5C7-6C3484E106D5}"/>
            </ac:spMkLst>
          </pc:spChg>
        </pc:sldLayoutChg>
        <pc:sldLayoutChg chg="modSp">
          <pc:chgData name="Ashlie Sykora-Pappas" userId="ee8837ecd722293f" providerId="LiveId" clId="{E874AE78-D19E-47F2-8367-752BE4FA637E}" dt="2019-04-30T04:25:11.846" v="23" actId="255"/>
          <pc:sldLayoutMkLst>
            <pc:docMk/>
            <pc:sldMasterMk cId="1072457485" sldId="2147483704"/>
            <pc:sldLayoutMk cId="1269569419" sldId="2147483731"/>
          </pc:sldLayoutMkLst>
          <pc:spChg chg="mod">
            <ac:chgData name="Ashlie Sykora-Pappas" userId="ee8837ecd722293f" providerId="LiveId" clId="{E874AE78-D19E-47F2-8367-752BE4FA637E}" dt="2019-04-30T04:25:11.846" v="23" actId="255"/>
            <ac:spMkLst>
              <pc:docMk/>
              <pc:sldMasterMk cId="1072457485" sldId="2147483704"/>
              <pc:sldLayoutMk cId="1269569419" sldId="2147483731"/>
              <ac:spMk id="6" creationId="{00000000-0000-0000-0000-000000000000}"/>
            </ac:spMkLst>
          </pc:spChg>
        </pc:sldLayoutChg>
      </pc:sldMasterChg>
    </pc:docChg>
  </pc:docChgLst>
  <pc:docChgLst>
    <pc:chgData name="Ashlie Sykora-Pappas" userId="ee8837ecd722293f" providerId="LiveId" clId="{F19E09D6-638A-4756-BBE5-B6C556FC73EB}"/>
    <pc:docChg chg="modSld">
      <pc:chgData name="Ashlie Sykora-Pappas" userId="ee8837ecd722293f" providerId="LiveId" clId="{F19E09D6-638A-4756-BBE5-B6C556FC73EB}" dt="2019-03-13T18:39:36.993" v="5" actId="20577"/>
      <pc:docMkLst>
        <pc:docMk/>
      </pc:docMkLst>
      <pc:sldChg chg="modSp">
        <pc:chgData name="Ashlie Sykora-Pappas" userId="ee8837ecd722293f" providerId="LiveId" clId="{F19E09D6-638A-4756-BBE5-B6C556FC73EB}" dt="2019-03-13T18:39:36.993" v="5" actId="20577"/>
        <pc:sldMkLst>
          <pc:docMk/>
          <pc:sldMk cId="2551048236" sldId="919"/>
        </pc:sldMkLst>
        <pc:spChg chg="mod">
          <ac:chgData name="Ashlie Sykora-Pappas" userId="ee8837ecd722293f" providerId="LiveId" clId="{F19E09D6-638A-4756-BBE5-B6C556FC73EB}" dt="2019-03-13T18:39:36.993" v="5" actId="20577"/>
          <ac:spMkLst>
            <pc:docMk/>
            <pc:sldMk cId="2551048236" sldId="919"/>
            <ac:spMk id="6" creationId="{4FDD532B-DD4C-444E-B65A-2F277BEA38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5781-E904-4C90-ADD4-8BCBFA3E3C90}"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7E553-8EE8-4A1F-9E4F-A30A9855B913}" type="slidenum">
              <a:rPr lang="en-US" smtClean="0"/>
              <a:t>‹#›</a:t>
            </a:fld>
            <a:endParaRPr lang="en-US"/>
          </a:p>
        </p:txBody>
      </p:sp>
    </p:spTree>
    <p:extLst>
      <p:ext uri="{BB962C8B-B14F-4D97-AF65-F5344CB8AC3E}">
        <p14:creationId xmlns:p14="http://schemas.microsoft.com/office/powerpoint/2010/main" val="3269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5</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16</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6</a:t>
            </a:fld>
            <a:endParaRPr lang="en-US"/>
          </a:p>
        </p:txBody>
      </p:sp>
    </p:spTree>
    <p:extLst>
      <p:ext uri="{BB962C8B-B14F-4D97-AF65-F5344CB8AC3E}">
        <p14:creationId xmlns:p14="http://schemas.microsoft.com/office/powerpoint/2010/main" val="216667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7</a:t>
            </a:fld>
            <a:endParaRPr lang="en-US"/>
          </a:p>
        </p:txBody>
      </p:sp>
    </p:spTree>
    <p:extLst>
      <p:ext uri="{BB962C8B-B14F-4D97-AF65-F5344CB8AC3E}">
        <p14:creationId xmlns:p14="http://schemas.microsoft.com/office/powerpoint/2010/main" val="163346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8</a:t>
            </a:fld>
            <a:endParaRPr lang="en-US"/>
          </a:p>
        </p:txBody>
      </p:sp>
    </p:spTree>
    <p:extLst>
      <p:ext uri="{BB962C8B-B14F-4D97-AF65-F5344CB8AC3E}">
        <p14:creationId xmlns:p14="http://schemas.microsoft.com/office/powerpoint/2010/main" val="331601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9</a:t>
            </a:fld>
            <a:endParaRPr lang="en-US"/>
          </a:p>
        </p:txBody>
      </p:sp>
    </p:spTree>
    <p:extLst>
      <p:ext uri="{BB962C8B-B14F-4D97-AF65-F5344CB8AC3E}">
        <p14:creationId xmlns:p14="http://schemas.microsoft.com/office/powerpoint/2010/main" val="3771192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10</a:t>
            </a:fld>
            <a:endParaRPr lang="en-US"/>
          </a:p>
        </p:txBody>
      </p:sp>
    </p:spTree>
    <p:extLst>
      <p:ext uri="{BB962C8B-B14F-4D97-AF65-F5344CB8AC3E}">
        <p14:creationId xmlns:p14="http://schemas.microsoft.com/office/powerpoint/2010/main" val="41667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12</a:t>
            </a:fld>
            <a:endParaRPr lang="en-US"/>
          </a:p>
        </p:txBody>
      </p:sp>
    </p:spTree>
    <p:extLst>
      <p:ext uri="{BB962C8B-B14F-4D97-AF65-F5344CB8AC3E}">
        <p14:creationId xmlns:p14="http://schemas.microsoft.com/office/powerpoint/2010/main" val="1407055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13</a:t>
            </a:fld>
            <a:endParaRPr lang="en-US"/>
          </a:p>
        </p:txBody>
      </p:sp>
    </p:spTree>
    <p:extLst>
      <p:ext uri="{BB962C8B-B14F-4D97-AF65-F5344CB8AC3E}">
        <p14:creationId xmlns:p14="http://schemas.microsoft.com/office/powerpoint/2010/main" val="3558280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14</a:t>
            </a:fld>
            <a:endParaRPr lang="en-US"/>
          </a:p>
        </p:txBody>
      </p:sp>
    </p:spTree>
    <p:extLst>
      <p:ext uri="{BB962C8B-B14F-4D97-AF65-F5344CB8AC3E}">
        <p14:creationId xmlns:p14="http://schemas.microsoft.com/office/powerpoint/2010/main" val="132436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CFF6-6411-4924-9418-118F34A70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53745-36B4-4479-B835-3C5D1BA76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A199F-647A-4BE9-B81B-080BBDB5381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2A3084-556C-4030-8423-A0FAFB705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D355B-B9FC-4576-AE1E-5937EFA04DBC}"/>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077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90DB-9349-4953-8624-905FB7137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E9E8E-48F0-47A1-87A0-A483B0C93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26475-34BE-4DB9-A4DD-12D793D66F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D0BBD1D-4228-492D-B57D-561A91E35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121EB-51AF-4A81-863C-F12A079A5E0D}"/>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11572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5F6A4-0900-40E6-A0EC-29EDF4804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B3421-9006-466F-8480-22B9F5F322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F053D-A171-4CED-B462-5405BB45FC0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3871FA-E6A4-4B85-B662-3E80A5AD3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3B9C2-2687-4386-8A4E-B3A3E01B4FF4}"/>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389201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196137" y="1344613"/>
            <a:ext cx="4315505" cy="292655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a:p>
        </p:txBody>
      </p:sp>
      <p:sp>
        <p:nvSpPr>
          <p:cNvPr id="8" name="Text Placeholder 7">
            <a:extLst>
              <a:ext uri="{FF2B5EF4-FFF2-40B4-BE49-F238E27FC236}">
                <a16:creationId xmlns:a16="http://schemas.microsoft.com/office/drawing/2014/main" id="{B3241325-7464-43D1-8457-1DE3ACE4E6D8}"/>
              </a:ext>
            </a:extLst>
          </p:cNvPr>
          <p:cNvSpPr>
            <a:spLocks noGrp="1"/>
          </p:cNvSpPr>
          <p:nvPr>
            <p:ph type="body" sz="quarter" idx="13"/>
          </p:nvPr>
        </p:nvSpPr>
        <p:spPr>
          <a:xfrm>
            <a:off x="0" y="0"/>
            <a:ext cx="6419850" cy="2185988"/>
          </a:xfrm>
          <a:solidFill>
            <a:srgbClr val="98C1B9"/>
          </a:solidFill>
        </p:spPr>
        <p:txBody>
          <a:bodyPr>
            <a:noAutofit/>
          </a:bodyPr>
          <a:lstStyle>
            <a:lvl1pPr>
              <a:defRPr sz="4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2284FF28-7DFA-4BEE-AC61-A67726DD47D1}"/>
              </a:ext>
            </a:extLst>
          </p:cNvPr>
          <p:cNvSpPr>
            <a:spLocks noGrp="1"/>
          </p:cNvSpPr>
          <p:nvPr>
            <p:ph type="pic" sz="quarter" idx="14"/>
          </p:nvPr>
        </p:nvSpPr>
        <p:spPr>
          <a:xfrm>
            <a:off x="0" y="2185988"/>
            <a:ext cx="6419850" cy="4672012"/>
          </a:xfrm>
        </p:spPr>
        <p:txBody>
          <a:bodyPr/>
          <a:lstStyle/>
          <a:p>
            <a:endParaRPr lang="en-US"/>
          </a:p>
        </p:txBody>
      </p:sp>
      <p:sp>
        <p:nvSpPr>
          <p:cNvPr id="13" name="Text Placeholder 12">
            <a:extLst>
              <a:ext uri="{FF2B5EF4-FFF2-40B4-BE49-F238E27FC236}">
                <a16:creationId xmlns:a16="http://schemas.microsoft.com/office/drawing/2014/main" id="{4419E011-1FBD-4956-8BEB-44640A0A8C23}"/>
              </a:ext>
            </a:extLst>
          </p:cNvPr>
          <p:cNvSpPr>
            <a:spLocks noGrp="1"/>
          </p:cNvSpPr>
          <p:nvPr>
            <p:ph type="body" sz="quarter" idx="15"/>
          </p:nvPr>
        </p:nvSpPr>
        <p:spPr>
          <a:xfrm>
            <a:off x="7196138" y="516255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C44CFF26-3737-4E98-A003-816121A83E14}"/>
              </a:ext>
            </a:extLst>
          </p:cNvPr>
          <p:cNvSpPr>
            <a:spLocks noGrp="1"/>
          </p:cNvSpPr>
          <p:nvPr>
            <p:ph type="body" sz="quarter" idx="16"/>
          </p:nvPr>
        </p:nvSpPr>
        <p:spPr>
          <a:xfrm>
            <a:off x="9544731" y="514350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0CBD85EB-8F49-413C-9ECE-E23BFCB8E730}"/>
              </a:ext>
            </a:extLst>
          </p:cNvPr>
          <p:cNvSpPr>
            <a:spLocks noGrp="1"/>
          </p:cNvSpPr>
          <p:nvPr>
            <p:ph type="pic" sz="quarter" idx="17"/>
          </p:nvPr>
        </p:nvSpPr>
        <p:spPr>
          <a:xfrm>
            <a:off x="7696200" y="4591050"/>
            <a:ext cx="914400" cy="434975"/>
          </a:xfrm>
        </p:spPr>
        <p:txBody>
          <a:bodyPr/>
          <a:lstStyle/>
          <a:p>
            <a:endParaRPr lang="en-US"/>
          </a:p>
        </p:txBody>
      </p:sp>
      <p:sp>
        <p:nvSpPr>
          <p:cNvPr id="17" name="Picture Placeholder 15">
            <a:extLst>
              <a:ext uri="{FF2B5EF4-FFF2-40B4-BE49-F238E27FC236}">
                <a16:creationId xmlns:a16="http://schemas.microsoft.com/office/drawing/2014/main" id="{0C8EA276-A126-4A9C-BF5C-EB728C1E1AB7}"/>
              </a:ext>
            </a:extLst>
          </p:cNvPr>
          <p:cNvSpPr>
            <a:spLocks noGrp="1"/>
          </p:cNvSpPr>
          <p:nvPr>
            <p:ph type="pic" sz="quarter" idx="18"/>
          </p:nvPr>
        </p:nvSpPr>
        <p:spPr>
          <a:xfrm>
            <a:off x="10096500" y="4591050"/>
            <a:ext cx="914400" cy="434975"/>
          </a:xfrm>
        </p:spPr>
        <p:txBody>
          <a:bodyPr/>
          <a:lstStyle/>
          <a:p>
            <a:endParaRPr lang="en-US"/>
          </a:p>
        </p:txBody>
      </p:sp>
    </p:spTree>
    <p:extLst>
      <p:ext uri="{BB962C8B-B14F-4D97-AF65-F5344CB8AC3E}">
        <p14:creationId xmlns:p14="http://schemas.microsoft.com/office/powerpoint/2010/main" val="428609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6277167" y="3048339"/>
            <a:ext cx="4848035" cy="2568689"/>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38201" y="3048340"/>
            <a:ext cx="4848035" cy="2568689"/>
          </a:xfrm>
        </p:spPr>
        <p:txBody>
          <a:bodyPr/>
          <a:lstStyle/>
          <a:p>
            <a:endParaRPr lang="en-US"/>
          </a:p>
        </p:txBody>
      </p:sp>
    </p:spTree>
    <p:extLst>
      <p:ext uri="{BB962C8B-B14F-4D97-AF65-F5344CB8AC3E}">
        <p14:creationId xmlns:p14="http://schemas.microsoft.com/office/powerpoint/2010/main" val="360234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B691-FE61-4127-95B7-55EA0B2DC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4ADDB-FFE8-41DF-996B-1DE3D6507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EEFE2-9F30-4EB9-AD12-6447541486A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8876D2-427A-4D0E-A663-48845AF54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9C791-9904-4756-9630-8D06623F1320}"/>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402039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642-C75A-4B05-AD35-31DA4EA3E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4B320-3797-4765-BEA1-54F5617E3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39D17-4968-4144-A837-CB151E9D1F6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9B2BCC-663C-43A8-B9B5-DCA399B62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7368F-E171-4A68-88F0-3E04A620CF9D}"/>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6220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7205-A7D8-4D53-ABCD-4EE87AD8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B6902-360C-4616-BAF3-81767B97F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79CEA8-A94C-4055-979A-AB3AB4923C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796FBD7-BD21-47D2-B5CA-74500FCEA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0A0C0-9492-4146-8515-7467DE4B8056}"/>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227828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F218-C149-48BD-A581-7AE9BBBD3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2F1F7-F3EF-45FB-9335-962B29DD03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2FF14-DEEB-4C85-AF6B-35608709E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CCCF6-6B32-43FE-89FE-3EC229CF8F7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93AA49C-C8AE-442E-95BF-41F153F88C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E79F0-D10B-46C5-9BAE-BBF7AFE60036}"/>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191296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8E67-FDB4-45D8-98D2-C8C8715A2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871BD-A0EC-4631-8013-4AFE6DADC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96A69F-53F2-4173-8708-EA15B32EC0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43676-6FF1-46E7-A086-0CC8144BC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DACB9-C18F-4620-AC5F-7D77FE838E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02C3A-EBB2-44AF-A98C-0DFC1986A85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4694418-5002-48E5-ABE4-78565F8906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8B5E67-4E8C-4290-82F6-8FD51F6DF61A}"/>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157506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EE5F-2A9F-42AE-9E9B-42F478F56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AA88B-D25B-4C64-BA54-83875724796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E997E73-783B-402B-8F72-0BAD7357B4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D928ED-275C-459B-83A1-2A6165CAF98F}"/>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248319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F259-69A0-44B9-AD9D-5093FE2BB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3860-8612-4056-B66A-791E972A14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500C-B0B3-4E64-B2AE-2E9D9A5EC76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AE1F65-B432-4C6F-9C7D-15337FA7D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1727E-6D46-409F-8DF7-6634EE9286A6}"/>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18159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8283F-A726-43D8-8BC9-2E4FC312374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26F0662-6653-4F49-8EED-6A602B505F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603166-9550-450C-A1FF-7D5223387FFC}"/>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426357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088C-C28B-4CB2-9758-FEC20979E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9987A-6D10-4ABB-923D-D49D63AE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81AE-E3CD-4940-8481-AB83B598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E7507-BC2F-4B0A-8183-E380CFC7752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1FF4ABF-51F7-4268-A535-DCAFC73F1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BC050-9A5C-4DF2-8A7B-1357BA8102CA}"/>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287768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4701-6196-426A-9F33-F89FA7B2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33CA7-D9A4-4B33-88B7-479C0C4F1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2A1867-276F-4990-92A4-5B47E983D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F24B8-BCBB-4768-A5B9-24F581393B6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CE7DB65-EAAB-4A42-9ADF-125E6A243D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C974C-0AD7-4331-9883-6D15A6D5152E}"/>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58612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08A8-9108-4204-B635-412D5CD9A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136DB-111C-467E-B5B1-E1502A6AE2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40CB-559A-4FA4-AF0A-D520AFE1543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19C3F0D-9583-4E82-83B5-4B2E45DE3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D978B-9914-4327-93DD-12C820C111C6}"/>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954673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7F1B-287E-42EA-B625-007F203E8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A1248-2DC1-4F1A-8FE3-F077E2FCD7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9A40-A708-406C-915E-30A6AA2CF66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C5EEDE7-2217-4FDC-B193-422951253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6F1BD-4E0F-4CF8-95EC-4B98B5B4D332}"/>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180122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rgbClr val="FEEC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a:p>
        </p:txBody>
      </p:sp>
    </p:spTree>
    <p:extLst>
      <p:ext uri="{BB962C8B-B14F-4D97-AF65-F5344CB8AC3E}">
        <p14:creationId xmlns:p14="http://schemas.microsoft.com/office/powerpoint/2010/main" val="208598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Rectangle 2">
            <a:extLst>
              <a:ext uri="{FF2B5EF4-FFF2-40B4-BE49-F238E27FC236}">
                <a16:creationId xmlns:a16="http://schemas.microsoft.com/office/drawing/2014/main" id="{A173655C-B48D-4F02-BC96-0AA71A5CA174}"/>
              </a:ext>
            </a:extLst>
          </p:cNvPr>
          <p:cNvSpPr/>
          <p:nvPr userDrawn="1"/>
        </p:nvSpPr>
        <p:spPr>
          <a:xfrm>
            <a:off x="1001713" y="1001713"/>
            <a:ext cx="10186194" cy="4854575"/>
          </a:xfrm>
          <a:prstGeom prst="rect">
            <a:avLst/>
          </a:prstGeom>
          <a:solidFill>
            <a:schemeClr val="bg2"/>
          </a:solidFill>
          <a:ln w="247650" cmpd="tri">
            <a:solidFill>
              <a:srgbClr val="FEEC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
        <p:nvSpPr>
          <p:cNvPr id="4" name="Rectangle 6">
            <a:extLst>
              <a:ext uri="{FF2B5EF4-FFF2-40B4-BE49-F238E27FC236}">
                <a16:creationId xmlns:a16="http://schemas.microsoft.com/office/drawing/2014/main" id="{202F130E-6852-46EB-A09D-209DA8C89C72}"/>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sz="1000"/>
            </a:lvl1pPr>
          </a:lstStyle>
          <a:p>
            <a:pPr>
              <a:defRPr/>
            </a:pPr>
            <a:fld id="{5EE37673-3C83-422C-BC29-BBCE9CD0513B}" type="slidenum">
              <a:rPr lang="en-US" smtClean="0"/>
              <a:pPr>
                <a:defRPr/>
              </a:pPr>
              <a:t>‹#›</a:t>
            </a:fld>
            <a:endParaRPr lang="en-US" dirty="0"/>
          </a:p>
        </p:txBody>
      </p:sp>
    </p:spTree>
    <p:extLst>
      <p:ext uri="{BB962C8B-B14F-4D97-AF65-F5344CB8AC3E}">
        <p14:creationId xmlns:p14="http://schemas.microsoft.com/office/powerpoint/2010/main" val="209793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1000" smtClean="0">
                <a:solidFill>
                  <a:schemeClr val="tx1">
                    <a:tint val="75000"/>
                  </a:schemeClr>
                </a:solidFill>
              </a:defRPr>
            </a:lvl1pPr>
          </a:lstStyle>
          <a:p>
            <a:pPr>
              <a:defRPr/>
            </a:pPr>
            <a:fld id="{F17FC83E-6CEF-44CC-A30F-C5EA66A34CCE}" type="slidenum">
              <a:rPr lang="en-US" smtClean="0"/>
              <a:pPr>
                <a:defRPr/>
              </a:pPr>
              <a:t>‹#›</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367560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sz="1000"/>
            </a:lvl1pPr>
          </a:lstStyle>
          <a:p>
            <a:pPr>
              <a:defRPr/>
            </a:pPr>
            <a:fld id="{D7B1A0BC-2D99-4B94-95F5-48FC11C1E9B5}" type="slidenum">
              <a:rPr lang="en-US" smtClean="0"/>
              <a:pPr>
                <a:defRPr/>
              </a:pPr>
              <a:t>‹#›</a:t>
            </a:fld>
            <a:endParaRPr lang="en-US" dirty="0"/>
          </a:p>
        </p:txBody>
      </p:sp>
    </p:spTree>
    <p:extLst>
      <p:ext uri="{BB962C8B-B14F-4D97-AF65-F5344CB8AC3E}">
        <p14:creationId xmlns:p14="http://schemas.microsoft.com/office/powerpoint/2010/main" val="287436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sz="1000"/>
            </a:lvl1pPr>
          </a:lstStyle>
          <a:p>
            <a:pPr>
              <a:defRPr/>
            </a:pPr>
            <a:fld id="{3665D51E-547F-4EB3-A967-A7125981111D}" type="slidenum">
              <a:rPr lang="en-US" smtClean="0"/>
              <a:pPr>
                <a:defRPr/>
              </a:pPr>
              <a:t>‹#›</a:t>
            </a:fld>
            <a:endParaRPr lang="en-US" dirty="0"/>
          </a:p>
        </p:txBody>
      </p:sp>
    </p:spTree>
    <p:extLst>
      <p:ext uri="{BB962C8B-B14F-4D97-AF65-F5344CB8AC3E}">
        <p14:creationId xmlns:p14="http://schemas.microsoft.com/office/powerpoint/2010/main" val="32405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134-705D-465C-AFED-C9DDF479A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5DC43-880E-448F-AAA5-8246DC0BC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87831-9DD2-49E0-B8C4-89E71309FC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0B9EDEA-FF88-4BDD-8EBE-CC8388706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7C399-5B81-49AA-B985-153A4AD45E26}"/>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49160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sz="1000"/>
            </a:lvl1pPr>
          </a:lstStyle>
          <a:p>
            <a:pPr>
              <a:defRPr/>
            </a:pPr>
            <a:fld id="{20F11A98-473A-4147-BEE6-D3CBA66820AB}" type="slidenum">
              <a:rPr lang="en-US" smtClean="0"/>
              <a:pPr>
                <a:defRPr/>
              </a:pPr>
              <a:t>‹#›</a:t>
            </a:fld>
            <a:endParaRPr lang="en-US" dirty="0"/>
          </a:p>
        </p:txBody>
      </p:sp>
    </p:spTree>
    <p:extLst>
      <p:ext uri="{BB962C8B-B14F-4D97-AF65-F5344CB8AC3E}">
        <p14:creationId xmlns:p14="http://schemas.microsoft.com/office/powerpoint/2010/main" val="117902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sz="1000"/>
            </a:lvl1pPr>
          </a:lstStyle>
          <a:p>
            <a:pPr>
              <a:defRPr/>
            </a:pPr>
            <a:fld id="{8C2C93CF-2B5E-47F2-8BDD-6528005EA3E1}" type="slidenum">
              <a:rPr lang="en-US" smtClean="0"/>
              <a:pPr>
                <a:defRPr/>
              </a:pPr>
              <a:t>‹#›</a:t>
            </a:fld>
            <a:endParaRPr lang="en-US" dirty="0"/>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79977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000"/>
            </a:lvl1pPr>
          </a:lstStyle>
          <a:p>
            <a:fld id="{893DE34F-861C-4A6A-B142-FB2440115817}" type="slidenum">
              <a:rPr lang="en-US" smtClean="0"/>
              <a:pPr/>
              <a:t>‹#›</a:t>
            </a:fld>
            <a:endParaRPr lang="en-US" dirty="0"/>
          </a:p>
        </p:txBody>
      </p:sp>
    </p:spTree>
    <p:extLst>
      <p:ext uri="{BB962C8B-B14F-4D97-AF65-F5344CB8AC3E}">
        <p14:creationId xmlns:p14="http://schemas.microsoft.com/office/powerpoint/2010/main" val="126956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C7FD-BCA8-41BE-9EFC-BC481F995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5E36-1313-47A7-89BD-8D45F79995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B0A8A-49CB-4F93-9122-7EA6D94F2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2F6DD-9114-4A0E-A2EA-FF7BC239CF7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0891B7E-A8C9-4216-B75C-994174E0E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ADBC1-CD09-4A95-AFDB-76DBCEEC646E}"/>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42123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C75-7987-40AE-B223-FF2D9ED45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5CF70-E47F-4CF3-9794-376FC9EF1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F511BB-4A95-4481-9AB2-870B739D9A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5F97C-5FBC-4F44-ACA2-82E26FB50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5D2B4-41F7-4E73-945C-55D4B6932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CFE58-DC5A-4684-B2C9-61C74040B56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525CB71-12BD-4C59-AF61-80E62B419E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C4C1D5-FD55-4990-B006-5B45BF03A56E}"/>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8287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9558-6887-4456-8610-25ACC7DC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4C81A-AB9A-417A-B719-53A49E86C9F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2031BBD-BA40-477A-AFA3-BC43F811C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8D9E8A-8D64-4A05-993A-36C8590670AA}"/>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3023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6376F-587F-4FCB-983F-73D21EB1B71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57EE546-43FF-4257-8689-69C8EBAFA8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A1BE3-E3CC-4954-96A7-41B510AA5F37}"/>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2956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DB43-770E-472F-BFE8-2878DF43B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C34E4-5874-48F1-8450-AD6312FE7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93343-335C-4EAC-88F6-C46AB56BC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09288-2969-4D4F-B3CD-11C545A2CA6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E55D7D9-EA0C-4907-B144-8E8AD7F452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173D4-7001-40D1-9DB2-686C1C637DAE}"/>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01249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889-EB01-4EB0-BA36-BF29B1E91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A877F0-9AF2-4FCF-9029-1C7C6AE4A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BAA320-5C54-4596-809A-F98A1B86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383EFF-E7B0-4951-97E1-67FC47D7213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EC189E9-74C1-4944-A1C6-75D12B7F9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7D63F3-3CED-4C1D-88EF-56205349B159}"/>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0878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3C0F8-DBB5-43A6-9AA2-F9FDD7C20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DECA1-8C86-455E-9102-C64E22C3D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9B4EB-6802-40AB-AC3E-65A2400AC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A3D7323-74B4-49DF-88D2-7B2FD2FF6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975B9B-67F3-4680-92CC-21E93BF8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48DF-B8D8-4861-90F2-173025B06E2A}" type="slidenum">
              <a:rPr lang="en-US" smtClean="0"/>
              <a:t>‹#›</a:t>
            </a:fld>
            <a:endParaRPr lang="en-US"/>
          </a:p>
        </p:txBody>
      </p:sp>
    </p:spTree>
    <p:extLst>
      <p:ext uri="{BB962C8B-B14F-4D97-AF65-F5344CB8AC3E}">
        <p14:creationId xmlns:p14="http://schemas.microsoft.com/office/powerpoint/2010/main" val="15215905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17"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8492C-EDA1-49DD-B496-18C24FF20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4D8BE-EAD9-4D52-A5CC-C18597C2B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CE281-FFF5-4318-8A26-15398C971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2D89E20-6353-46A2-BED8-77F99E39B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625B15-A73D-4881-8312-6C9C93F2C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0089-2815-47C0-A6F3-B3F8C6C19A77}" type="slidenum">
              <a:rPr lang="en-US" smtClean="0"/>
              <a:t>‹#›</a:t>
            </a:fld>
            <a:endParaRPr lang="en-US"/>
          </a:p>
        </p:txBody>
      </p:sp>
    </p:spTree>
    <p:extLst>
      <p:ext uri="{BB962C8B-B14F-4D97-AF65-F5344CB8AC3E}">
        <p14:creationId xmlns:p14="http://schemas.microsoft.com/office/powerpoint/2010/main" val="2748019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pPr>
                <a:defRPr/>
              </a:pPr>
              <a:t>‹#›</a:t>
            </a:fld>
            <a:endParaRPr lang="en-US"/>
          </a:p>
        </p:txBody>
      </p:sp>
    </p:spTree>
    <p:extLst>
      <p:ext uri="{BB962C8B-B14F-4D97-AF65-F5344CB8AC3E}">
        <p14:creationId xmlns:p14="http://schemas.microsoft.com/office/powerpoint/2010/main" val="1072457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 id="2147483710" r:id="rId5"/>
    <p:sldLayoutId id="2147483711" r:id="rId6"/>
    <p:sldLayoutId id="2147483712" r:id="rId7"/>
    <p:sldLayoutId id="2147483731" r:id="rId8"/>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pillow on a bed&#10;&#10;Description automatically generated">
            <a:extLst>
              <a:ext uri="{FF2B5EF4-FFF2-40B4-BE49-F238E27FC236}">
                <a16:creationId xmlns:a16="http://schemas.microsoft.com/office/drawing/2014/main" id="{E4C431FE-7AFC-49F0-82DA-A5DD367DE117}"/>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5592" y="-695571"/>
            <a:ext cx="12160816" cy="9728653"/>
          </a:xfrm>
          <a:prstGeom prst="rect">
            <a:avLst/>
          </a:prstGeom>
        </p:spPr>
      </p:pic>
      <p:pic>
        <p:nvPicPr>
          <p:cNvPr id="3" name="Picture 2" descr="A close up of a logo&#10;&#10;Description automatically generated">
            <a:extLst>
              <a:ext uri="{FF2B5EF4-FFF2-40B4-BE49-F238E27FC236}">
                <a16:creationId xmlns:a16="http://schemas.microsoft.com/office/drawing/2014/main" id="{5B3742F4-D261-4D77-B7C6-97BB620ED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30" y="643466"/>
            <a:ext cx="5557139" cy="5571067"/>
          </a:xfrm>
          <a:prstGeom prst="rect">
            <a:avLst/>
          </a:prstGeom>
        </p:spPr>
      </p:pic>
      <p:sp>
        <p:nvSpPr>
          <p:cNvPr id="7" name="Rectangle 6">
            <a:extLst>
              <a:ext uri="{FF2B5EF4-FFF2-40B4-BE49-F238E27FC236}">
                <a16:creationId xmlns:a16="http://schemas.microsoft.com/office/drawing/2014/main" id="{23B2AE48-7790-4B04-ACBC-B627ADC211BD}"/>
              </a:ext>
            </a:extLst>
          </p:cNvPr>
          <p:cNvSpPr/>
          <p:nvPr/>
        </p:nvSpPr>
        <p:spPr>
          <a:xfrm>
            <a:off x="140677" y="148492"/>
            <a:ext cx="11965354" cy="6604000"/>
          </a:xfrm>
          <a:prstGeom prst="rect">
            <a:avLst/>
          </a:prstGeom>
          <a:noFill/>
          <a:ln w="301625"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486771-551E-4FC9-AFB3-C97CA6FF4476}"/>
              </a:ext>
            </a:extLst>
          </p:cNvPr>
          <p:cNvSpPr/>
          <p:nvPr/>
        </p:nvSpPr>
        <p:spPr>
          <a:xfrm>
            <a:off x="4557714" y="6383809"/>
            <a:ext cx="3586162" cy="519607"/>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C053EF-D38A-4B1E-BDB0-FD0A5AF5135A}"/>
              </a:ext>
            </a:extLst>
          </p:cNvPr>
          <p:cNvSpPr txBox="1"/>
          <p:nvPr/>
        </p:nvSpPr>
        <p:spPr>
          <a:xfrm>
            <a:off x="4560092" y="6414588"/>
            <a:ext cx="3581430" cy="338554"/>
          </a:xfrm>
          <a:prstGeom prst="rect">
            <a:avLst/>
          </a:prstGeom>
          <a:noFill/>
        </p:spPr>
        <p:txBody>
          <a:bodyPr wrap="none">
            <a:spAutoFit/>
          </a:bodyPr>
          <a:lstStyle/>
          <a:p>
            <a:pPr algn="ctr">
              <a:defRPr/>
            </a:pPr>
            <a:r>
              <a:rPr lang="en-US" sz="1600" b="1" spc="600" dirty="0">
                <a:solidFill>
                  <a:schemeClr val="bg1"/>
                </a:solidFill>
                <a:latin typeface="Montserrat" panose="00000500000000000000" pitchFamily="50" charset="-94"/>
              </a:rPr>
              <a:t>PUTTING IT TO BED</a:t>
            </a:r>
            <a:endParaRPr lang="tr-TR" sz="1600" b="1" spc="600" dirty="0">
              <a:solidFill>
                <a:schemeClr val="bg1"/>
              </a:solidFill>
              <a:latin typeface="Montserrat" panose="00000500000000000000" pitchFamily="50" charset="-94"/>
            </a:endParaRPr>
          </a:p>
        </p:txBody>
      </p:sp>
      <p:sp>
        <p:nvSpPr>
          <p:cNvPr id="10" name="TextBox 9">
            <a:extLst>
              <a:ext uri="{FF2B5EF4-FFF2-40B4-BE49-F238E27FC236}">
                <a16:creationId xmlns:a16="http://schemas.microsoft.com/office/drawing/2014/main" id="{990FEE5A-2AB0-464D-A330-B8406A90BF22}"/>
              </a:ext>
            </a:extLst>
          </p:cNvPr>
          <p:cNvSpPr txBox="1"/>
          <p:nvPr/>
        </p:nvSpPr>
        <p:spPr>
          <a:xfrm>
            <a:off x="10277475" y="6550955"/>
            <a:ext cx="1676400" cy="276999"/>
          </a:xfrm>
          <a:prstGeom prst="rect">
            <a:avLst/>
          </a:prstGeom>
          <a:noFill/>
        </p:spPr>
        <p:txBody>
          <a:bodyPr wrap="square" rtlCol="0">
            <a:spAutoFit/>
          </a:bodyPr>
          <a:lstStyle/>
          <a:p>
            <a:pPr algn="r"/>
            <a:r>
              <a:rPr lang="en-US" sz="1200" dirty="0">
                <a:solidFill>
                  <a:schemeClr val="bg1"/>
                </a:solidFill>
                <a:latin typeface="Montserrat Light" panose="00000400000000000000" pitchFamily="50" charset="0"/>
              </a:rPr>
              <a:t>MODULE TWELVE</a:t>
            </a:r>
          </a:p>
        </p:txBody>
      </p:sp>
      <p:pic>
        <p:nvPicPr>
          <p:cNvPr id="4" name="Picture 3">
            <a:extLst>
              <a:ext uri="{FF2B5EF4-FFF2-40B4-BE49-F238E27FC236}">
                <a16:creationId xmlns:a16="http://schemas.microsoft.com/office/drawing/2014/main" id="{814E0E6B-1B8B-4C0B-BA03-AF5723342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29" y="299573"/>
            <a:ext cx="2149969" cy="2006638"/>
          </a:xfrm>
          <a:prstGeom prst="rect">
            <a:avLst/>
          </a:prstGeom>
        </p:spPr>
      </p:pic>
    </p:spTree>
    <p:extLst>
      <p:ext uri="{BB962C8B-B14F-4D97-AF65-F5344CB8AC3E}">
        <p14:creationId xmlns:p14="http://schemas.microsoft.com/office/powerpoint/2010/main" val="13693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10</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Establish Habits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113592"/>
          </a:xfrm>
          <a:prstGeom prst="rect">
            <a:avLst/>
          </a:prstGeom>
        </p:spPr>
        <p:txBody>
          <a:bodyPr wrap="square">
            <a:spAutoFit/>
          </a:bodyPr>
          <a:lstStyle/>
          <a:p>
            <a:pPr lvl="0">
              <a:lnSpc>
                <a:spcPct val="150000"/>
              </a:lnSpc>
              <a:spcBef>
                <a:spcPts val="1000"/>
              </a:spcBef>
            </a:pPr>
            <a:r>
              <a:rPr lang="en-US" sz="1400" dirty="0">
                <a:solidFill>
                  <a:prstClr val="black"/>
                </a:solidFill>
              </a:rPr>
              <a:t>In the past few weeks you’ve learned that sleep disturbance can be caused by many factors.  What’s more troublesome, is that it becomes a vicious cycle creating more issues, less sleep, and even more illnesses.  By making simple, and sometimes, not so simple lifestyle changes, your patterns will begin to change, and you may end up seeing improvement in all areas of your life, because of a good night’s sleep.</a:t>
            </a:r>
          </a:p>
          <a:p>
            <a:pPr lvl="0">
              <a:lnSpc>
                <a:spcPct val="150000"/>
              </a:lnSpc>
              <a:spcBef>
                <a:spcPts val="1000"/>
              </a:spcBef>
            </a:pP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sleep habits</a:t>
            </a:r>
          </a:p>
        </p:txBody>
      </p:sp>
    </p:spTree>
    <p:extLst>
      <p:ext uri="{BB962C8B-B14F-4D97-AF65-F5344CB8AC3E}">
        <p14:creationId xmlns:p14="http://schemas.microsoft.com/office/powerpoint/2010/main" val="213935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14174" y="419804"/>
            <a:ext cx="3050836"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TWELVE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E1E819D-D806-9F45-A091-D2836CB28C23}"/>
              </a:ext>
            </a:extLst>
          </p:cNvPr>
          <p:cNvSpPr txBox="1"/>
          <p:nvPr/>
        </p:nvSpPr>
        <p:spPr>
          <a:xfrm>
            <a:off x="4023366" y="3900359"/>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two</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EDAC83BD-739F-4646-B1C6-386FC53DCAB4}"/>
              </a:ext>
            </a:extLst>
          </p:cNvPr>
          <p:cNvSpPr txBox="1"/>
          <p:nvPr/>
        </p:nvSpPr>
        <p:spPr>
          <a:xfrm>
            <a:off x="2877011" y="3201428"/>
            <a:ext cx="6437981"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BEST PRACTICES</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42F8DC54-2EF8-4382-9190-5D6E90580AE8}"/>
              </a:ext>
            </a:extLst>
          </p:cNvPr>
          <p:cNvSpPr>
            <a:spLocks noGrp="1"/>
          </p:cNvSpPr>
          <p:nvPr>
            <p:ph type="sldNum" sz="quarter" idx="12"/>
          </p:nvPr>
        </p:nvSpPr>
        <p:spPr/>
        <p:txBody>
          <a:bodyPr/>
          <a:lstStyle/>
          <a:p>
            <a:fld id="{893DE34F-861C-4A6A-B142-FB2440115817}" type="slidenum">
              <a:rPr lang="en-US" smtClean="0"/>
              <a:t>11</a:t>
            </a:fld>
            <a:endParaRPr lang="en-US"/>
          </a:p>
        </p:txBody>
      </p:sp>
    </p:spTree>
    <p:extLst>
      <p:ext uri="{BB962C8B-B14F-4D97-AF65-F5344CB8AC3E}">
        <p14:creationId xmlns:p14="http://schemas.microsoft.com/office/powerpoint/2010/main" val="322446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12</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2268570" y="3044280"/>
            <a:ext cx="6858000" cy="769441"/>
          </a:xfrm>
          <a:prstGeom prst="rect">
            <a:avLst/>
          </a:prstGeom>
          <a:noFill/>
        </p:spPr>
        <p:txBody>
          <a:bodyPr wrap="square" rtlCol="0">
            <a:spAutoFit/>
          </a:bodyPr>
          <a:lstStyle/>
          <a:p>
            <a:pPr algn="ctr"/>
            <a:r>
              <a:rPr lang="en-US" sz="4400" dirty="0">
                <a:solidFill>
                  <a:schemeClr val="accent1"/>
                </a:solidFill>
              </a:rPr>
              <a:t>Establish Habits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4375750"/>
          </a:xfrm>
          <a:prstGeom prst="rect">
            <a:avLst/>
          </a:prstGeom>
        </p:spPr>
        <p:txBody>
          <a:bodyPr wrap="square">
            <a:spAutoFit/>
          </a:bodyPr>
          <a:lstStyle/>
          <a:p>
            <a:pPr>
              <a:lnSpc>
                <a:spcPct val="150000"/>
              </a:lnSpc>
            </a:pPr>
            <a:r>
              <a:rPr lang="en-US" sz="1400" dirty="0"/>
              <a:t>The best was to address sleep disturbance is to prevent it with healthy sleep habits, sleep experts call this sleep hygiene.</a:t>
            </a:r>
          </a:p>
          <a:p>
            <a:pPr marL="285750" indent="-285750">
              <a:lnSpc>
                <a:spcPct val="150000"/>
              </a:lnSpc>
              <a:buFont typeface="Arial" panose="020B0604020202020204" pitchFamily="34" charset="0"/>
              <a:buChar char="•"/>
            </a:pPr>
            <a:endParaRPr lang="en-US" sz="1400" dirty="0"/>
          </a:p>
          <a:p>
            <a:pPr marL="285750" indent="-285750">
              <a:lnSpc>
                <a:spcPct val="150000"/>
              </a:lnSpc>
              <a:buFont typeface="Arial" panose="020B0604020202020204" pitchFamily="34" charset="0"/>
              <a:buChar char="•"/>
            </a:pPr>
            <a:r>
              <a:rPr lang="en-US" sz="1400" dirty="0">
                <a:solidFill>
                  <a:srgbClr val="000000"/>
                </a:solidFill>
              </a:rPr>
              <a:t>Go to bed at the same time every night and wake up at the same time every morning, even on the weekends.  Research shows that you fall asleep easier and stay asleep longer with a routine sleep time.</a:t>
            </a:r>
          </a:p>
          <a:p>
            <a:pPr marL="285750" indent="-285750">
              <a:lnSpc>
                <a:spcPct val="150000"/>
              </a:lnSpc>
              <a:buFont typeface="Arial" panose="020B0604020202020204" pitchFamily="34" charset="0"/>
              <a:buChar char="•"/>
            </a:pPr>
            <a:r>
              <a:rPr lang="en-US" sz="1400" dirty="0">
                <a:solidFill>
                  <a:srgbClr val="000000"/>
                </a:solidFill>
              </a:rPr>
              <a:t>Relax before you go to bed.  </a:t>
            </a:r>
          </a:p>
          <a:p>
            <a:pPr marL="285750" indent="-285750">
              <a:lnSpc>
                <a:spcPct val="150000"/>
              </a:lnSpc>
              <a:buFont typeface="Arial" panose="020B0604020202020204" pitchFamily="34" charset="0"/>
              <a:buChar char="•"/>
            </a:pPr>
            <a:r>
              <a:rPr lang="en-US" sz="1400" dirty="0">
                <a:solidFill>
                  <a:srgbClr val="000000"/>
                </a:solidFill>
              </a:rPr>
              <a:t>Avoid stress and arguments before bed time.</a:t>
            </a:r>
          </a:p>
          <a:p>
            <a:pPr marL="285750" indent="-285750">
              <a:lnSpc>
                <a:spcPct val="150000"/>
              </a:lnSpc>
              <a:buFont typeface="Arial" panose="020B0604020202020204" pitchFamily="34" charset="0"/>
              <a:buChar char="•"/>
            </a:pPr>
            <a:r>
              <a:rPr lang="en-US" sz="1400" dirty="0">
                <a:solidFill>
                  <a:srgbClr val="000000"/>
                </a:solidFill>
              </a:rPr>
              <a:t>Exercise daily.  One increment of time that is dedicated to vigorous workout helps you sleep better.  Light exercise is better than no exercise.</a:t>
            </a:r>
          </a:p>
          <a:p>
            <a:pPr marL="285750" indent="-285750">
              <a:lnSpc>
                <a:spcPct val="150000"/>
              </a:lnSpc>
              <a:buFont typeface="Arial" panose="020B0604020202020204" pitchFamily="34" charset="0"/>
              <a:buChar char="•"/>
            </a:pPr>
            <a:r>
              <a:rPr lang="en-US" sz="1400" dirty="0">
                <a:solidFill>
                  <a:srgbClr val="000000"/>
                </a:solidFill>
              </a:rPr>
              <a:t>Sleep in cool temperatures.</a:t>
            </a:r>
          </a:p>
          <a:p>
            <a:pPr>
              <a:lnSpc>
                <a:spcPct val="150000"/>
              </a:lnSpc>
            </a:pPr>
            <a:endParaRPr lang="en-US" sz="1400" dirty="0"/>
          </a:p>
          <a:p>
            <a:pPr lvl="0">
              <a:lnSpc>
                <a:spcPct val="150000"/>
              </a:lnSpc>
              <a:spcBef>
                <a:spcPts val="1000"/>
              </a:spcBef>
            </a:pP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sleep hygiene</a:t>
            </a:r>
          </a:p>
        </p:txBody>
      </p:sp>
    </p:spTree>
    <p:extLst>
      <p:ext uri="{BB962C8B-B14F-4D97-AF65-F5344CB8AC3E}">
        <p14:creationId xmlns:p14="http://schemas.microsoft.com/office/powerpoint/2010/main" val="155639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13</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Establish Habits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741986"/>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t>Keep the bedroom quiet, use noise blocking techniques.  Use earplugs if you need to.</a:t>
            </a:r>
          </a:p>
          <a:p>
            <a:pPr marL="285750" indent="-285750">
              <a:lnSpc>
                <a:spcPct val="150000"/>
              </a:lnSpc>
              <a:buFont typeface="Arial" panose="020B0604020202020204" pitchFamily="34" charset="0"/>
              <a:buChar char="•"/>
            </a:pPr>
            <a:r>
              <a:rPr lang="en-US" sz="1400" dirty="0">
                <a:solidFill>
                  <a:srgbClr val="000000"/>
                </a:solidFill>
              </a:rPr>
              <a:t>Block the light from entering through windows or doors. Blackout drapery and shades are best, use eye shades if necessary.</a:t>
            </a:r>
            <a:endParaRPr lang="en-US" sz="1400" dirty="0"/>
          </a:p>
          <a:p>
            <a:pPr marL="285750" indent="-285750">
              <a:lnSpc>
                <a:spcPct val="150000"/>
              </a:lnSpc>
              <a:buFont typeface="Arial" panose="020B0604020202020204" pitchFamily="34" charset="0"/>
              <a:buChar char="•"/>
            </a:pPr>
            <a:r>
              <a:rPr lang="en-US" sz="1400" dirty="0"/>
              <a:t>Leave work, television and mobile electronics out of the bedroom, especially at night.</a:t>
            </a:r>
          </a:p>
          <a:p>
            <a:pPr marL="285750" indent="-285750">
              <a:lnSpc>
                <a:spcPct val="150000"/>
              </a:lnSpc>
              <a:buFont typeface="Arial" panose="020B0604020202020204" pitchFamily="34" charset="0"/>
              <a:buChar char="•"/>
            </a:pPr>
            <a:r>
              <a:rPr lang="en-US" sz="1400" dirty="0"/>
              <a:t>Avoid large, heavy meals within three hours of bedtime.</a:t>
            </a:r>
          </a:p>
          <a:p>
            <a:pPr marL="285750" indent="-285750">
              <a:lnSpc>
                <a:spcPct val="150000"/>
              </a:lnSpc>
              <a:buFont typeface="Arial" panose="020B0604020202020204" pitchFamily="34" charset="0"/>
              <a:buChar char="•"/>
            </a:pPr>
            <a:r>
              <a:rPr lang="en-US" sz="1400" dirty="0"/>
              <a:t>Avoid caffeine within eight hours of bedtime.</a:t>
            </a:r>
          </a:p>
          <a:p>
            <a:pPr marL="285750" indent="-285750">
              <a:lnSpc>
                <a:spcPct val="150000"/>
              </a:lnSpc>
              <a:buFont typeface="Arial" panose="020B0604020202020204" pitchFamily="34" charset="0"/>
              <a:buChar char="•"/>
            </a:pPr>
            <a:r>
              <a:rPr lang="en-US" sz="1400" dirty="0"/>
              <a:t>Avoid alcohol.</a:t>
            </a:r>
          </a:p>
          <a:p>
            <a:pPr marL="285750" indent="-285750">
              <a:lnSpc>
                <a:spcPct val="150000"/>
              </a:lnSpc>
              <a:buFont typeface="Arial" panose="020B0604020202020204" pitchFamily="34" charset="0"/>
              <a:buChar char="•"/>
            </a:pPr>
            <a:r>
              <a:rPr lang="en-US" sz="1400" dirty="0"/>
              <a:t>Some medications can make it harder to sleep, which can cause or worsen sleep deprivation. Talk to your doctor about medications that may interfere with sleep, including some antidepressants, stimulants, and decongestants.</a:t>
            </a:r>
          </a:p>
          <a:p>
            <a:pPr lvl="0">
              <a:lnSpc>
                <a:spcPct val="150000"/>
              </a:lnSpc>
              <a:spcBef>
                <a:spcPts val="1000"/>
              </a:spcBef>
            </a:pP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sleep hygiene</a:t>
            </a:r>
          </a:p>
        </p:txBody>
      </p:sp>
    </p:spTree>
    <p:extLst>
      <p:ext uri="{BB962C8B-B14F-4D97-AF65-F5344CB8AC3E}">
        <p14:creationId xmlns:p14="http://schemas.microsoft.com/office/powerpoint/2010/main" val="627804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14</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Establish Habits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326261"/>
          </a:xfrm>
          <a:prstGeom prst="rect">
            <a:avLst/>
          </a:prstGeom>
        </p:spPr>
        <p:txBody>
          <a:bodyPr wrap="square">
            <a:spAutoFit/>
          </a:bodyPr>
          <a:lstStyle/>
          <a:p>
            <a:pPr marL="228599" lvl="0" indent="-228600">
              <a:lnSpc>
                <a:spcPct val="150000"/>
              </a:lnSpc>
              <a:spcBef>
                <a:spcPts val="1000"/>
              </a:spcBef>
              <a:buFont typeface="Arial" panose="020B0604020202020204" pitchFamily="34" charset="0"/>
              <a:buChar char="•"/>
            </a:pPr>
            <a:r>
              <a:rPr lang="en-US" sz="1400" dirty="0">
                <a:solidFill>
                  <a:srgbClr val="000000"/>
                </a:solidFill>
              </a:rPr>
              <a:t>Sleep on a comfortable, supportive bed.  If it’s over 10 years old, it’s time to replace it.  </a:t>
            </a:r>
          </a:p>
          <a:p>
            <a:pPr marL="228599" lvl="0" indent="-228600">
              <a:lnSpc>
                <a:spcPct val="150000"/>
              </a:lnSpc>
              <a:spcBef>
                <a:spcPts val="1000"/>
              </a:spcBef>
              <a:buFont typeface="Arial" panose="020B0604020202020204" pitchFamily="34" charset="0"/>
              <a:buChar char="•"/>
            </a:pPr>
            <a:r>
              <a:rPr lang="en-US" sz="1400" dirty="0">
                <a:solidFill>
                  <a:srgbClr val="000000"/>
                </a:solidFill>
              </a:rPr>
              <a:t>Keep your sleep area clean and free from allergens.</a:t>
            </a:r>
          </a:p>
          <a:p>
            <a:pPr lvl="0">
              <a:lnSpc>
                <a:spcPct val="150000"/>
              </a:lnSpc>
              <a:spcBef>
                <a:spcPts val="1000"/>
              </a:spcBef>
            </a:pPr>
            <a:endParaRPr lang="tr-TR" sz="16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sleep hygiene</a:t>
            </a:r>
          </a:p>
        </p:txBody>
      </p:sp>
    </p:spTree>
    <p:extLst>
      <p:ext uri="{BB962C8B-B14F-4D97-AF65-F5344CB8AC3E}">
        <p14:creationId xmlns:p14="http://schemas.microsoft.com/office/powerpoint/2010/main" val="2580416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8" name="TextBox 7">
            <a:extLst>
              <a:ext uri="{FF2B5EF4-FFF2-40B4-BE49-F238E27FC236}">
                <a16:creationId xmlns:a16="http://schemas.microsoft.com/office/drawing/2014/main" id="{F2902DB9-FA3E-2640-8B6F-EA304EAD6663}"/>
              </a:ext>
            </a:extLst>
          </p:cNvPr>
          <p:cNvSpPr txBox="1"/>
          <p:nvPr/>
        </p:nvSpPr>
        <p:spPr>
          <a:xfrm>
            <a:off x="1924042" y="4171950"/>
            <a:ext cx="8343915"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bg1">
                    <a:lumMod val="65000"/>
                  </a:schemeClr>
                </a:solidFill>
                <a:effectLst/>
                <a:uLnTx/>
                <a:uFillTx/>
                <a:latin typeface="Quickpen" pitchFamily="2" charset="0"/>
                <a:ea typeface="+mn-ea"/>
                <a:cs typeface="+mn-cs"/>
              </a:rPr>
              <a:t>further reading</a:t>
            </a:r>
            <a:endParaRPr kumimoji="0" lang="tr-TR" sz="6600" b="0" i="0" u="none" strike="noStrike" kern="1200" cap="none" spc="0" normalizeH="0" baseline="0" noProof="0" dirty="0">
              <a:ln>
                <a:noFill/>
              </a:ln>
              <a:solidFill>
                <a:schemeClr val="bg1">
                  <a:lumMod val="65000"/>
                </a:schemeClr>
              </a:solidFill>
              <a:effectLst/>
              <a:uLnTx/>
              <a:uFillTx/>
              <a:latin typeface="Quickpen" pitchFamily="2" charset="0"/>
              <a:ea typeface="+mn-ea"/>
              <a:cs typeface="+mn-cs"/>
            </a:endParaRPr>
          </a:p>
        </p:txBody>
      </p:sp>
      <p:sp>
        <p:nvSpPr>
          <p:cNvPr id="10" name="TextBox 9">
            <a:extLst>
              <a:ext uri="{FF2B5EF4-FFF2-40B4-BE49-F238E27FC236}">
                <a16:creationId xmlns:a16="http://schemas.microsoft.com/office/drawing/2014/main" id="{8742A9A2-621B-AF43-9607-CA881F9DA3AA}"/>
              </a:ext>
            </a:extLst>
          </p:cNvPr>
          <p:cNvSpPr txBox="1"/>
          <p:nvPr/>
        </p:nvSpPr>
        <p:spPr>
          <a:xfrm>
            <a:off x="4776273" y="3429000"/>
            <a:ext cx="2440092" cy="769441"/>
          </a:xfrm>
          <a:prstGeom prst="rect">
            <a:avLst/>
          </a:prstGeom>
          <a:noFill/>
        </p:spPr>
        <p:txBody>
          <a:bodyPr wrap="none">
            <a:spAutoFit/>
          </a:bodyPr>
          <a:lstStyle/>
          <a:p>
            <a:pPr lvl="0" algn="ctr">
              <a:defRPr/>
            </a:pPr>
            <a:r>
              <a:rPr lang="en-US" sz="4400" b="1" spc="600" dirty="0">
                <a:solidFill>
                  <a:schemeClr val="accent1"/>
                </a:solidFill>
                <a:latin typeface="Montserrat Black" panose="00000A00000000000000" pitchFamily="50" charset="0"/>
              </a:rPr>
              <a:t>SLEEP</a:t>
            </a:r>
          </a:p>
        </p:txBody>
      </p:sp>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252" y="419804"/>
            <a:ext cx="3079689"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TWELVE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B76540F-50D1-414C-BC31-14BD9A275A51}"/>
              </a:ext>
            </a:extLst>
          </p:cNvPr>
          <p:cNvSpPr>
            <a:spLocks noGrp="1"/>
          </p:cNvSpPr>
          <p:nvPr>
            <p:ph type="sldNum" sz="quarter" idx="12"/>
          </p:nvPr>
        </p:nvSpPr>
        <p:spPr/>
        <p:txBody>
          <a:bodyPr/>
          <a:lstStyle/>
          <a:p>
            <a:fld id="{893DE34F-861C-4A6A-B142-FB2440115817}" type="slidenum">
              <a:rPr lang="en-US" smtClean="0"/>
              <a:t>15</a:t>
            </a:fld>
            <a:endParaRPr lang="en-US"/>
          </a:p>
        </p:txBody>
      </p:sp>
    </p:spTree>
    <p:extLst>
      <p:ext uri="{BB962C8B-B14F-4D97-AF65-F5344CB8AC3E}">
        <p14:creationId xmlns:p14="http://schemas.microsoft.com/office/powerpoint/2010/main" val="255104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2"/>
          </p:nvPr>
        </p:nvSpPr>
        <p:spPr/>
        <p:txBody>
          <a:bodyPr/>
          <a:lstStyle/>
          <a:p>
            <a:fld id="{667BE782-764C-48E2-8CC4-34B04CA69BE4}" type="slidenum">
              <a:rPr lang="en-US" smtClean="0"/>
              <a:t>16</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3119477"/>
            <a:ext cx="3712308" cy="400110"/>
          </a:xfrm>
          <a:prstGeom prst="rect">
            <a:avLst/>
          </a:prstGeom>
          <a:noFill/>
        </p:spPr>
        <p:txBody>
          <a:bodyPr wrap="square" rtlCol="0">
            <a:spAutoFit/>
          </a:bodyPr>
          <a:lstStyle/>
          <a:p>
            <a:pPr algn="ctr"/>
            <a:r>
              <a:rPr lang="en-US" sz="2000" dirty="0">
                <a:solidFill>
                  <a:schemeClr val="accent1"/>
                </a:solidFill>
              </a:rPr>
              <a:t>Further Reading</a:t>
            </a:r>
          </a:p>
        </p:txBody>
      </p:sp>
      <p:sp>
        <p:nvSpPr>
          <p:cNvPr id="9" name="Rectangle 8">
            <a:extLst>
              <a:ext uri="{FF2B5EF4-FFF2-40B4-BE49-F238E27FC236}">
                <a16:creationId xmlns:a16="http://schemas.microsoft.com/office/drawing/2014/main" id="{3DBA79B7-974F-4FA9-8459-D4B61F58642B}"/>
              </a:ext>
            </a:extLst>
          </p:cNvPr>
          <p:cNvSpPr/>
          <p:nvPr/>
        </p:nvSpPr>
        <p:spPr>
          <a:xfrm>
            <a:off x="1977280" y="1304611"/>
            <a:ext cx="7799052" cy="4582921"/>
          </a:xfrm>
          <a:prstGeom prst="rect">
            <a:avLst/>
          </a:prstGeom>
        </p:spPr>
        <p:txBody>
          <a:bodyPr wrap="square">
            <a:spAutoFit/>
          </a:bodyPr>
          <a:lstStyle/>
          <a:p>
            <a:pPr lvl="0">
              <a:lnSpc>
                <a:spcPct val="150000"/>
              </a:lnSpc>
              <a:spcBef>
                <a:spcPts val="1000"/>
              </a:spcBef>
            </a:pPr>
            <a:r>
              <a:rPr lang="en-US" sz="1200" dirty="0" err="1">
                <a:solidFill>
                  <a:prstClr val="black"/>
                </a:solidFill>
              </a:rPr>
              <a:t>Arlet</a:t>
            </a:r>
            <a:r>
              <a:rPr lang="en-US" sz="1200" dirty="0">
                <a:solidFill>
                  <a:prstClr val="black"/>
                </a:solidFill>
              </a:rPr>
              <a:t> V </a:t>
            </a:r>
            <a:r>
              <a:rPr lang="en-US" sz="1200" dirty="0" err="1">
                <a:solidFill>
                  <a:prstClr val="black"/>
                </a:solidFill>
              </a:rPr>
              <a:t>Nedeltcheva</a:t>
            </a:r>
            <a:r>
              <a:rPr lang="en-US" sz="1200" dirty="0">
                <a:solidFill>
                  <a:prstClr val="black"/>
                </a:solidFill>
              </a:rPr>
              <a:t>, Jennifer M </a:t>
            </a:r>
            <a:r>
              <a:rPr lang="en-US" sz="1200" dirty="0" err="1">
                <a:solidFill>
                  <a:prstClr val="black"/>
                </a:solidFill>
              </a:rPr>
              <a:t>Kilkus</a:t>
            </a:r>
            <a:r>
              <a:rPr lang="en-US" sz="1200" dirty="0">
                <a:solidFill>
                  <a:prstClr val="black"/>
                </a:solidFill>
              </a:rPr>
              <a:t>, Jacqueline Imperial, Kristen </a:t>
            </a:r>
            <a:r>
              <a:rPr lang="en-US" sz="1200" dirty="0" err="1">
                <a:solidFill>
                  <a:prstClr val="black"/>
                </a:solidFill>
              </a:rPr>
              <a:t>Kasza</a:t>
            </a:r>
            <a:r>
              <a:rPr lang="en-US" sz="1200" dirty="0">
                <a:solidFill>
                  <a:prstClr val="black"/>
                </a:solidFill>
              </a:rPr>
              <a:t>, Dale A </a:t>
            </a:r>
            <a:r>
              <a:rPr lang="en-US" sz="1200" dirty="0" err="1">
                <a:solidFill>
                  <a:prstClr val="black"/>
                </a:solidFill>
              </a:rPr>
              <a:t>Schoeller</a:t>
            </a:r>
            <a:r>
              <a:rPr lang="en-US" sz="1200" dirty="0">
                <a:solidFill>
                  <a:prstClr val="black"/>
                </a:solidFill>
              </a:rPr>
              <a:t>, </a:t>
            </a:r>
            <a:r>
              <a:rPr lang="en-US" sz="1200" dirty="0" err="1">
                <a:solidFill>
                  <a:prstClr val="black"/>
                </a:solidFill>
              </a:rPr>
              <a:t>Plamen</a:t>
            </a:r>
            <a:r>
              <a:rPr lang="en-US" sz="1200" dirty="0">
                <a:solidFill>
                  <a:prstClr val="black"/>
                </a:solidFill>
              </a:rPr>
              <a:t> D </a:t>
            </a:r>
            <a:r>
              <a:rPr lang="en-US" sz="1200" dirty="0" err="1">
                <a:solidFill>
                  <a:prstClr val="black"/>
                </a:solidFill>
              </a:rPr>
              <a:t>Penev</a:t>
            </a:r>
            <a:r>
              <a:rPr lang="en-US" sz="1200" dirty="0">
                <a:solidFill>
                  <a:prstClr val="black"/>
                </a:solidFill>
              </a:rPr>
              <a:t>; Sleep curtailment is accompanied by increased intake of calories from snacks, The American Journal of Clinical Nutrition, Volume 89, Issue 1, 1 January 2009, Pages 126–133, https://doi.org/10.3945/ajcn.2008.26574</a:t>
            </a:r>
          </a:p>
          <a:p>
            <a:pPr lvl="0">
              <a:lnSpc>
                <a:spcPct val="150000"/>
              </a:lnSpc>
              <a:spcBef>
                <a:spcPts val="1000"/>
              </a:spcBef>
            </a:pPr>
            <a:r>
              <a:rPr lang="en-US" sz="1200" dirty="0">
                <a:solidFill>
                  <a:prstClr val="black"/>
                </a:solidFill>
              </a:rPr>
              <a:t>Greer, Stephanie M., Andrea N. Goldstein, and Matthew P. Walker. "The Impact of Sleep Deprivation on Food Desire in the Human Brain." Nature Communications 4 (2013): 2259. ProQuest. Web. 18 Feb. 2019</a:t>
            </a:r>
          </a:p>
          <a:p>
            <a:pPr lvl="0">
              <a:lnSpc>
                <a:spcPct val="150000"/>
              </a:lnSpc>
              <a:spcBef>
                <a:spcPts val="1000"/>
              </a:spcBef>
            </a:pPr>
            <a:r>
              <a:rPr lang="en-US" sz="1200" dirty="0" err="1">
                <a:solidFill>
                  <a:prstClr val="black"/>
                </a:solidFill>
              </a:rPr>
              <a:t>Katri</a:t>
            </a:r>
            <a:r>
              <a:rPr lang="en-US" sz="1200" dirty="0">
                <a:solidFill>
                  <a:prstClr val="black"/>
                </a:solidFill>
              </a:rPr>
              <a:t> </a:t>
            </a:r>
            <a:r>
              <a:rPr lang="en-US" sz="1200" dirty="0" err="1">
                <a:solidFill>
                  <a:prstClr val="black"/>
                </a:solidFill>
              </a:rPr>
              <a:t>Peuhkuri</a:t>
            </a:r>
            <a:r>
              <a:rPr lang="en-US" sz="1200" dirty="0">
                <a:solidFill>
                  <a:prstClr val="black"/>
                </a:solidFill>
              </a:rPr>
              <a:t>, Nora </a:t>
            </a:r>
            <a:r>
              <a:rPr lang="en-US" sz="1200" dirty="0" err="1">
                <a:solidFill>
                  <a:prstClr val="black"/>
                </a:solidFill>
              </a:rPr>
              <a:t>Sihvola</a:t>
            </a:r>
            <a:r>
              <a:rPr lang="en-US" sz="1200" dirty="0">
                <a:solidFill>
                  <a:prstClr val="black"/>
                </a:solidFill>
              </a:rPr>
              <a:t>, </a:t>
            </a:r>
            <a:r>
              <a:rPr lang="en-US" sz="1200" dirty="0" err="1">
                <a:solidFill>
                  <a:prstClr val="black"/>
                </a:solidFill>
              </a:rPr>
              <a:t>Riitta</a:t>
            </a:r>
            <a:r>
              <a:rPr lang="en-US" sz="1200" dirty="0">
                <a:solidFill>
                  <a:prstClr val="black"/>
                </a:solidFill>
              </a:rPr>
              <a:t> </a:t>
            </a:r>
            <a:r>
              <a:rPr lang="en-US" sz="1200" dirty="0" err="1">
                <a:solidFill>
                  <a:prstClr val="black"/>
                </a:solidFill>
              </a:rPr>
              <a:t>Korpela</a:t>
            </a:r>
            <a:r>
              <a:rPr lang="en-US" sz="1200" dirty="0">
                <a:solidFill>
                  <a:prstClr val="black"/>
                </a:solidFill>
              </a:rPr>
              <a:t>, Diet promotes sleep duration and quality, Nutrition </a:t>
            </a:r>
            <a:r>
              <a:rPr lang="en-US" sz="1200" dirty="0" err="1">
                <a:solidFill>
                  <a:prstClr val="black"/>
                </a:solidFill>
              </a:rPr>
              <a:t>Research,Volume</a:t>
            </a:r>
            <a:r>
              <a:rPr lang="en-US" sz="1200" dirty="0">
                <a:solidFill>
                  <a:prstClr val="black"/>
                </a:solidFill>
              </a:rPr>
              <a:t> 32, Issue 5,2012,Pages 309-319, ISSN 0271-5317, https://doi.org/10.1016/j.nutres.2012.03.009.</a:t>
            </a:r>
          </a:p>
          <a:p>
            <a:pPr lvl="0">
              <a:lnSpc>
                <a:spcPct val="150000"/>
              </a:lnSpc>
              <a:spcBef>
                <a:spcPts val="1000"/>
              </a:spcBef>
            </a:pPr>
            <a:r>
              <a:rPr lang="en-US" sz="1200" dirty="0">
                <a:solidFill>
                  <a:prstClr val="black"/>
                </a:solidFill>
              </a:rPr>
              <a:t>Laurent </a:t>
            </a:r>
            <a:r>
              <a:rPr lang="en-US" sz="1200" dirty="0" err="1">
                <a:solidFill>
                  <a:prstClr val="black"/>
                </a:solidFill>
              </a:rPr>
              <a:t>Brondel</a:t>
            </a:r>
            <a:r>
              <a:rPr lang="en-US" sz="1200" dirty="0">
                <a:solidFill>
                  <a:prstClr val="black"/>
                </a:solidFill>
              </a:rPr>
              <a:t>, Michael A Romer, Pauline M </a:t>
            </a:r>
            <a:r>
              <a:rPr lang="en-US" sz="1200" dirty="0" err="1">
                <a:solidFill>
                  <a:prstClr val="black"/>
                </a:solidFill>
              </a:rPr>
              <a:t>Nougues</a:t>
            </a:r>
            <a:r>
              <a:rPr lang="en-US" sz="1200" dirty="0">
                <a:solidFill>
                  <a:prstClr val="black"/>
                </a:solidFill>
              </a:rPr>
              <a:t>, </a:t>
            </a:r>
            <a:r>
              <a:rPr lang="en-US" sz="1200" dirty="0" err="1">
                <a:solidFill>
                  <a:prstClr val="black"/>
                </a:solidFill>
              </a:rPr>
              <a:t>Peio</a:t>
            </a:r>
            <a:r>
              <a:rPr lang="en-US" sz="1200" dirty="0">
                <a:solidFill>
                  <a:prstClr val="black"/>
                </a:solidFill>
              </a:rPr>
              <a:t> </a:t>
            </a:r>
            <a:r>
              <a:rPr lang="en-US" sz="1200" dirty="0" err="1">
                <a:solidFill>
                  <a:prstClr val="black"/>
                </a:solidFill>
              </a:rPr>
              <a:t>Touyarou</a:t>
            </a:r>
            <a:r>
              <a:rPr lang="en-US" sz="1200" dirty="0">
                <a:solidFill>
                  <a:prstClr val="black"/>
                </a:solidFill>
              </a:rPr>
              <a:t>, Damien </a:t>
            </a:r>
            <a:r>
              <a:rPr lang="en-US" sz="1200" dirty="0" err="1">
                <a:solidFill>
                  <a:prstClr val="black"/>
                </a:solidFill>
              </a:rPr>
              <a:t>Davenne</a:t>
            </a:r>
            <a:r>
              <a:rPr lang="en-US" sz="1200" dirty="0">
                <a:solidFill>
                  <a:prstClr val="black"/>
                </a:solidFill>
              </a:rPr>
              <a:t>; Acute partial sleep deprivation increases food intake in healthy men, The American Journal of Clinical Nutrition, Volume 91, Issue 6, 1 June 2010, Pages 1550–1559, https://doi.org/10.3945/ajcn.2009.28523</a:t>
            </a:r>
          </a:p>
          <a:p>
            <a:pPr lvl="0">
              <a:lnSpc>
                <a:spcPct val="150000"/>
              </a:lnSpc>
              <a:spcBef>
                <a:spcPts val="1000"/>
              </a:spcBef>
            </a:pPr>
            <a:r>
              <a:rPr lang="en-US" sz="1200" dirty="0" err="1">
                <a:solidFill>
                  <a:prstClr val="black"/>
                </a:solidFill>
              </a:rPr>
              <a:t>Lv</a:t>
            </a:r>
            <a:r>
              <a:rPr lang="en-US" sz="1200" dirty="0">
                <a:solidFill>
                  <a:prstClr val="black"/>
                </a:solidFill>
              </a:rPr>
              <a:t>, Wen, Finlayson, Graham, Dando, Robin. “Sleep, Food Cravings and Taste.” Appetite.  Volume 125 Issue 1. June 2018. P 210-216. https://doi.org/10.1016/j.appet.2018.02.013</a:t>
            </a:r>
          </a:p>
          <a:p>
            <a:pPr lvl="0">
              <a:lnSpc>
                <a:spcPct val="150000"/>
              </a:lnSpc>
              <a:spcBef>
                <a:spcPts val="1000"/>
              </a:spcBef>
            </a:pPr>
            <a:r>
              <a:rPr lang="en-US" sz="1200" dirty="0">
                <a:solidFill>
                  <a:prstClr val="black"/>
                </a:solidFill>
              </a:rPr>
              <a:t>Marie-Pierre St-Onge, Anja </a:t>
            </a:r>
            <a:r>
              <a:rPr lang="en-US" sz="1200" dirty="0" err="1">
                <a:solidFill>
                  <a:prstClr val="black"/>
                </a:solidFill>
              </a:rPr>
              <a:t>Mikic</a:t>
            </a:r>
            <a:r>
              <a:rPr lang="en-US" sz="1200" dirty="0">
                <a:solidFill>
                  <a:prstClr val="black"/>
                </a:solidFill>
              </a:rPr>
              <a:t>, Cara E </a:t>
            </a:r>
            <a:r>
              <a:rPr lang="en-US" sz="1200" dirty="0" err="1">
                <a:solidFill>
                  <a:prstClr val="black"/>
                </a:solidFill>
              </a:rPr>
              <a:t>Pietrolungo</a:t>
            </a:r>
            <a:r>
              <a:rPr lang="en-US" sz="1200" dirty="0">
                <a:solidFill>
                  <a:prstClr val="black"/>
                </a:solidFill>
              </a:rPr>
              <a:t>; Effects of Diet on Sleep Quality, Advances in Nutrition, Volume 7, Issue 5, 1 September 2016, Pages 938–949, https://doi-org.ezproxy.liberty.edu/10.3945/an.116.012336</a:t>
            </a:r>
          </a:p>
        </p:txBody>
      </p:sp>
    </p:spTree>
    <p:extLst>
      <p:ext uri="{BB962C8B-B14F-4D97-AF65-F5344CB8AC3E}">
        <p14:creationId xmlns:p14="http://schemas.microsoft.com/office/powerpoint/2010/main" val="654572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8">
            <a:extLst>
              <a:ext uri="{FF2B5EF4-FFF2-40B4-BE49-F238E27FC236}">
                <a16:creationId xmlns:a16="http://schemas.microsoft.com/office/drawing/2014/main" id="{265E3C70-7EE6-4972-8B80-DD1BA37BC539}"/>
              </a:ext>
            </a:extLst>
          </p:cNvPr>
          <p:cNvSpPr txBox="1">
            <a:spLocks noChangeArrowheads="1"/>
          </p:cNvSpPr>
          <p:nvPr/>
        </p:nvSpPr>
        <p:spPr bwMode="auto">
          <a:xfrm>
            <a:off x="2290738" y="1955007"/>
            <a:ext cx="7608173"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6900" dirty="0">
                <a:solidFill>
                  <a:schemeClr val="accent1"/>
                </a:solidFill>
                <a:latin typeface="Montserrat" panose="02000505000000020004" pitchFamily="2" charset="0"/>
              </a:rPr>
              <a:t>Congratulations!</a:t>
            </a:r>
          </a:p>
          <a:p>
            <a:pPr algn="ctr" fontAlgn="base">
              <a:spcBef>
                <a:spcPct val="0"/>
              </a:spcBef>
              <a:spcAft>
                <a:spcPct val="0"/>
              </a:spcAft>
            </a:pPr>
            <a:r>
              <a:rPr lang="en-US" altLang="en-US" sz="2800" dirty="0">
                <a:solidFill>
                  <a:schemeClr val="accent1"/>
                </a:solidFill>
                <a:latin typeface="Montserrat" panose="02000505000000020004" pitchFamily="2" charset="0"/>
              </a:rPr>
              <a:t>You’ve completed this sleep program</a:t>
            </a:r>
            <a:endParaRPr lang="en-US" altLang="en-US" sz="6900" dirty="0">
              <a:solidFill>
                <a:schemeClr val="accent1"/>
              </a:solidFill>
              <a:latin typeface="Montserrat" panose="02000505000000020004" pitchFamily="2" charset="0"/>
            </a:endParaRPr>
          </a:p>
          <a:p>
            <a:pPr algn="ctr" fontAlgn="base">
              <a:spcBef>
                <a:spcPct val="0"/>
              </a:spcBef>
              <a:spcAft>
                <a:spcPct val="0"/>
              </a:spcAft>
            </a:pPr>
            <a:r>
              <a:rPr lang="en-US" altLang="en-US" sz="1600" dirty="0">
                <a:solidFill>
                  <a:schemeClr val="accent1"/>
                </a:solidFill>
                <a:latin typeface="Montserrat" panose="02000505000000020004" pitchFamily="2" charset="0"/>
              </a:rPr>
              <a:t>It’s important to continue to work with your sleep coach to</a:t>
            </a:r>
          </a:p>
          <a:p>
            <a:pPr algn="ctr" fontAlgn="base">
              <a:spcBef>
                <a:spcPct val="0"/>
              </a:spcBef>
              <a:spcAft>
                <a:spcPct val="0"/>
              </a:spcAft>
            </a:pPr>
            <a:r>
              <a:rPr lang="en-US" altLang="en-US" sz="1600" dirty="0">
                <a:solidFill>
                  <a:schemeClr val="accent1"/>
                </a:solidFill>
                <a:latin typeface="Montserrat" panose="02000505000000020004" pitchFamily="2" charset="0"/>
              </a:rPr>
              <a:t> establish and maintain your habits and sustain your results.</a:t>
            </a:r>
            <a:endParaRPr lang="tr-TR" altLang="en-US" sz="1600" dirty="0">
              <a:solidFill>
                <a:schemeClr val="accent1"/>
              </a:solidFill>
              <a:latin typeface="Montserrat" panose="02000505000000020004" pitchFamily="2" charset="0"/>
            </a:endParaRPr>
          </a:p>
        </p:txBody>
      </p:sp>
      <p:sp>
        <p:nvSpPr>
          <p:cNvPr id="2" name="Slide Number Placeholder 1">
            <a:extLst>
              <a:ext uri="{FF2B5EF4-FFF2-40B4-BE49-F238E27FC236}">
                <a16:creationId xmlns:a16="http://schemas.microsoft.com/office/drawing/2014/main" id="{441FFA5B-05FD-4708-BCDB-6FB544E4F704}"/>
              </a:ext>
            </a:extLst>
          </p:cNvPr>
          <p:cNvSpPr>
            <a:spLocks noGrp="1"/>
          </p:cNvSpPr>
          <p:nvPr>
            <p:ph type="sldNum" sz="quarter" idx="10"/>
          </p:nvPr>
        </p:nvSpPr>
        <p:spPr/>
        <p:txBody>
          <a:bodyPr/>
          <a:lstStyle/>
          <a:p>
            <a:pPr>
              <a:defRPr/>
            </a:pPr>
            <a:fld id="{5EE37673-3C83-422C-BC29-BBCE9CD0513B}" type="slidenum">
              <a:rPr lang="en-US" smtClean="0"/>
              <a:pPr>
                <a:defRPr/>
              </a:pPr>
              <a:t>17</a:t>
            </a:fld>
            <a:endParaRPr lang="en-US"/>
          </a:p>
        </p:txBody>
      </p:sp>
      <p:pic>
        <p:nvPicPr>
          <p:cNvPr id="4" name="Picture 3">
            <a:extLst>
              <a:ext uri="{FF2B5EF4-FFF2-40B4-BE49-F238E27FC236}">
                <a16:creationId xmlns:a16="http://schemas.microsoft.com/office/drawing/2014/main" id="{F0090401-719E-456C-8071-2C638DF15182}"/>
              </a:ext>
            </a:extLst>
          </p:cNvPr>
          <p:cNvPicPr>
            <a:picLocks noChangeAspect="1"/>
          </p:cNvPicPr>
          <p:nvPr/>
        </p:nvPicPr>
        <p:blipFill>
          <a:blip r:embed="rId2"/>
          <a:stretch>
            <a:fillRect/>
          </a:stretch>
        </p:blipFill>
        <p:spPr>
          <a:xfrm>
            <a:off x="4508911" y="6512353"/>
            <a:ext cx="3171825" cy="247650"/>
          </a:xfrm>
          <a:prstGeom prst="rect">
            <a:avLst/>
          </a:prstGeom>
        </p:spPr>
      </p:pic>
    </p:spTree>
    <p:extLst>
      <p:ext uri="{BB962C8B-B14F-4D97-AF65-F5344CB8AC3E}">
        <p14:creationId xmlns:p14="http://schemas.microsoft.com/office/powerpoint/2010/main" val="105710481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Box 18">
            <a:extLst>
              <a:ext uri="{FF2B5EF4-FFF2-40B4-BE49-F238E27FC236}">
                <a16:creationId xmlns:a16="http://schemas.microsoft.com/office/drawing/2014/main" id="{7660F2BD-909F-4130-BFC7-CE953EFA88C9}"/>
              </a:ext>
            </a:extLst>
          </p:cNvPr>
          <p:cNvSpPr txBox="1">
            <a:spLocks noChangeArrowheads="1"/>
          </p:cNvSpPr>
          <p:nvPr/>
        </p:nvSpPr>
        <p:spPr bwMode="auto">
          <a:xfrm>
            <a:off x="1629879" y="2321004"/>
            <a:ext cx="8932253"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6900" dirty="0">
                <a:solidFill>
                  <a:schemeClr val="accent1"/>
                </a:solidFill>
                <a:latin typeface="Montserrat" panose="02000505000000020004" pitchFamily="2" charset="0"/>
              </a:rPr>
              <a:t>PUTTING IT TO BED</a:t>
            </a:r>
            <a:endParaRPr lang="tr-TR" altLang="en-US" sz="6900" dirty="0">
              <a:solidFill>
                <a:schemeClr val="accent1"/>
              </a:solidFill>
              <a:latin typeface="Montserrat" panose="02000505000000020004" pitchFamily="2" charset="0"/>
            </a:endParaRPr>
          </a:p>
        </p:txBody>
      </p:sp>
      <p:sp>
        <p:nvSpPr>
          <p:cNvPr id="2" name="Slide Number Placeholder 1">
            <a:extLst>
              <a:ext uri="{FF2B5EF4-FFF2-40B4-BE49-F238E27FC236}">
                <a16:creationId xmlns:a16="http://schemas.microsoft.com/office/drawing/2014/main" id="{2D6491E2-989A-4E4E-85EB-5FBDAF4D111F}"/>
              </a:ext>
            </a:extLst>
          </p:cNvPr>
          <p:cNvSpPr>
            <a:spLocks noGrp="1"/>
          </p:cNvSpPr>
          <p:nvPr>
            <p:ph type="sldNum" sz="quarter" idx="10"/>
          </p:nvPr>
        </p:nvSpPr>
        <p:spPr/>
        <p:txBody>
          <a:bodyPr/>
          <a:lstStyle/>
          <a:p>
            <a:pPr>
              <a:defRPr/>
            </a:pPr>
            <a:fld id="{5EE37673-3C83-422C-BC29-BBCE9CD0513B}" type="slidenum">
              <a:rPr lang="en-US" smtClean="0"/>
              <a:pPr>
                <a:defRPr/>
              </a:pPr>
              <a:t>2</a:t>
            </a:fld>
            <a:endParaRPr lang="en-US"/>
          </a:p>
        </p:txBody>
      </p:sp>
      <p:pic>
        <p:nvPicPr>
          <p:cNvPr id="4" name="Picture 3">
            <a:extLst>
              <a:ext uri="{FF2B5EF4-FFF2-40B4-BE49-F238E27FC236}">
                <a16:creationId xmlns:a16="http://schemas.microsoft.com/office/drawing/2014/main" id="{E2799546-1334-4743-8BD9-E9EEE61B806B}"/>
              </a:ext>
            </a:extLst>
          </p:cNvPr>
          <p:cNvPicPr>
            <a:picLocks noChangeAspect="1"/>
          </p:cNvPicPr>
          <p:nvPr/>
        </p:nvPicPr>
        <p:blipFill>
          <a:blip r:embed="rId2"/>
          <a:stretch>
            <a:fillRect/>
          </a:stretch>
        </p:blipFill>
        <p:spPr>
          <a:xfrm>
            <a:off x="4582006" y="6597650"/>
            <a:ext cx="3171825" cy="247650"/>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FEE4D6-4C45-5844-9BE2-8335C74FB78D}"/>
              </a:ext>
            </a:extLst>
          </p:cNvPr>
          <p:cNvSpPr txBox="1"/>
          <p:nvPr/>
        </p:nvSpPr>
        <p:spPr>
          <a:xfrm>
            <a:off x="4064000" y="1869355"/>
            <a:ext cx="2544286" cy="430887"/>
          </a:xfrm>
          <a:prstGeom prst="rect">
            <a:avLst/>
          </a:prstGeom>
          <a:noFill/>
        </p:spPr>
        <p:txBody>
          <a:bodyPr wrap="none">
            <a:spAutoFit/>
          </a:bodyPr>
          <a:lstStyle/>
          <a:p>
            <a:pPr algn="ctr">
              <a:defRPr/>
            </a:pPr>
            <a:r>
              <a:rPr lang="en-US" sz="2200" dirty="0">
                <a:solidFill>
                  <a:schemeClr val="accent1"/>
                </a:solidFill>
                <a:latin typeface="Quickpen" pitchFamily="50" charset="0"/>
              </a:rPr>
              <a:t>Table of contents</a:t>
            </a:r>
            <a:endParaRPr lang="tr-TR" sz="2200" dirty="0">
              <a:solidFill>
                <a:schemeClr val="accent1"/>
              </a:solidFill>
              <a:latin typeface="Quickpen" pitchFamily="50" charset="0"/>
            </a:endParaRPr>
          </a:p>
        </p:txBody>
      </p:sp>
      <p:graphicFrame>
        <p:nvGraphicFramePr>
          <p:cNvPr id="2" name="Table 1">
            <a:extLst>
              <a:ext uri="{FF2B5EF4-FFF2-40B4-BE49-F238E27FC236}">
                <a16:creationId xmlns:a16="http://schemas.microsoft.com/office/drawing/2014/main" id="{181F2424-782F-475F-81E9-9769224CBFBB}"/>
              </a:ext>
            </a:extLst>
          </p:cNvPr>
          <p:cNvGraphicFramePr>
            <a:graphicFrameLocks noGrp="1"/>
          </p:cNvGraphicFramePr>
          <p:nvPr>
            <p:extLst>
              <p:ext uri="{D42A27DB-BD31-4B8C-83A1-F6EECF244321}">
                <p14:modId xmlns:p14="http://schemas.microsoft.com/office/powerpoint/2010/main" val="1229065553"/>
              </p:ext>
            </p:extLst>
          </p:nvPr>
        </p:nvGraphicFramePr>
        <p:xfrm>
          <a:off x="4064000" y="2657467"/>
          <a:ext cx="4892275" cy="1124712"/>
        </p:xfrm>
        <a:graphic>
          <a:graphicData uri="http://schemas.openxmlformats.org/drawingml/2006/table">
            <a:tbl>
              <a:tblPr firstRow="1" bandRow="1">
                <a:tableStyleId>{2D5ABB26-0587-4C30-8999-92F81FD0307C}</a:tableStyleId>
              </a:tblPr>
              <a:tblGrid>
                <a:gridCol w="668638">
                  <a:extLst>
                    <a:ext uri="{9D8B030D-6E8A-4147-A177-3AD203B41FA5}">
                      <a16:colId xmlns:a16="http://schemas.microsoft.com/office/drawing/2014/main" val="508192869"/>
                    </a:ext>
                  </a:extLst>
                </a:gridCol>
                <a:gridCol w="4223637">
                  <a:extLst>
                    <a:ext uri="{9D8B030D-6E8A-4147-A177-3AD203B41FA5}">
                      <a16:colId xmlns:a16="http://schemas.microsoft.com/office/drawing/2014/main" val="1738044332"/>
                    </a:ext>
                  </a:extLst>
                </a:gridCol>
              </a:tblGrid>
              <a:tr h="374904">
                <a:tc>
                  <a:txBody>
                    <a:bodyPr/>
                    <a:lstStyle/>
                    <a:p>
                      <a:r>
                        <a:rPr lang="en-US" dirty="0">
                          <a:solidFill>
                            <a:schemeClr val="tx2">
                              <a:lumMod val="40000"/>
                              <a:lumOff val="60000"/>
                            </a:schemeClr>
                          </a:solidFill>
                          <a:latin typeface="Montserrat" panose="02000505000000020004" pitchFamily="2" charset="0"/>
                        </a:rPr>
                        <a:t>4</a:t>
                      </a:r>
                    </a:p>
                  </a:txBody>
                  <a:tcPr/>
                </a:tc>
                <a:tc>
                  <a:txBody>
                    <a:bodyPr/>
                    <a:lstStyle/>
                    <a:p>
                      <a:r>
                        <a:rPr lang="en-US" sz="1400" dirty="0">
                          <a:solidFill>
                            <a:schemeClr val="tx1"/>
                          </a:solidFill>
                        </a:rPr>
                        <a:t>Importance of Sleep  </a:t>
                      </a:r>
                    </a:p>
                  </a:txBody>
                  <a:tcPr anchor="ctr"/>
                </a:tc>
                <a:extLst>
                  <a:ext uri="{0D108BD9-81ED-4DB2-BD59-A6C34878D82A}">
                    <a16:rowId xmlns:a16="http://schemas.microsoft.com/office/drawing/2014/main" val="2109158794"/>
                  </a:ext>
                </a:extLst>
              </a:tr>
              <a:tr h="374904">
                <a:tc>
                  <a:txBody>
                    <a:bodyPr/>
                    <a:lstStyle/>
                    <a:p>
                      <a:r>
                        <a:rPr lang="en-US" dirty="0">
                          <a:solidFill>
                            <a:schemeClr val="tx2">
                              <a:lumMod val="40000"/>
                              <a:lumOff val="60000"/>
                            </a:schemeClr>
                          </a:solidFill>
                          <a:latin typeface="Montserrat" panose="02000505000000020004" pitchFamily="2" charset="0"/>
                        </a:rPr>
                        <a:t>11</a:t>
                      </a:r>
                    </a:p>
                  </a:txBody>
                  <a:tcPr/>
                </a:tc>
                <a:tc>
                  <a:txBody>
                    <a:bodyPr/>
                    <a:lstStyle/>
                    <a:p>
                      <a:r>
                        <a:rPr lang="en-US" sz="1400" dirty="0">
                          <a:solidFill>
                            <a:schemeClr val="tx1"/>
                          </a:solidFill>
                        </a:rPr>
                        <a:t>Best Practices</a:t>
                      </a:r>
                      <a:endParaRPr lang="en-US" sz="1400" dirty="0"/>
                    </a:p>
                  </a:txBody>
                  <a:tcPr anchor="ctr"/>
                </a:tc>
                <a:extLst>
                  <a:ext uri="{0D108BD9-81ED-4DB2-BD59-A6C34878D82A}">
                    <a16:rowId xmlns:a16="http://schemas.microsoft.com/office/drawing/2014/main" val="24317398"/>
                  </a:ext>
                </a:extLst>
              </a:tr>
              <a:tr h="374904">
                <a:tc>
                  <a:txBody>
                    <a:bodyPr/>
                    <a:lstStyle/>
                    <a:p>
                      <a:r>
                        <a:rPr lang="en-US" dirty="0">
                          <a:solidFill>
                            <a:schemeClr val="tx2">
                              <a:lumMod val="40000"/>
                              <a:lumOff val="60000"/>
                            </a:schemeClr>
                          </a:solidFill>
                          <a:latin typeface="Montserrat" panose="02000505000000020004" pitchFamily="2" charset="0"/>
                        </a:rPr>
                        <a:t>8</a:t>
                      </a:r>
                    </a:p>
                  </a:txBody>
                  <a:tcPr/>
                </a:tc>
                <a:tc>
                  <a:txBody>
                    <a:bodyPr/>
                    <a:lstStyle/>
                    <a:p>
                      <a:r>
                        <a:rPr lang="en-US" sz="1400" dirty="0"/>
                        <a:t>Further Reading</a:t>
                      </a:r>
                    </a:p>
                  </a:txBody>
                  <a:tcPr anchor="ctr"/>
                </a:tc>
                <a:extLst>
                  <a:ext uri="{0D108BD9-81ED-4DB2-BD59-A6C34878D82A}">
                    <a16:rowId xmlns:a16="http://schemas.microsoft.com/office/drawing/2014/main" val="496688315"/>
                  </a:ext>
                </a:extLst>
              </a:tr>
            </a:tbl>
          </a:graphicData>
        </a:graphic>
      </p:graphicFrame>
      <p:sp>
        <p:nvSpPr>
          <p:cNvPr id="3" name="Slide Number Placeholder 2">
            <a:extLst>
              <a:ext uri="{FF2B5EF4-FFF2-40B4-BE49-F238E27FC236}">
                <a16:creationId xmlns:a16="http://schemas.microsoft.com/office/drawing/2014/main" id="{DB50E7EA-10A8-4830-904D-C1079916ABCB}"/>
              </a:ext>
            </a:extLst>
          </p:cNvPr>
          <p:cNvSpPr>
            <a:spLocks noGrp="1"/>
          </p:cNvSpPr>
          <p:nvPr>
            <p:ph type="sldNum" sz="quarter" idx="10"/>
          </p:nvPr>
        </p:nvSpPr>
        <p:spPr/>
        <p:txBody>
          <a:bodyPr/>
          <a:lstStyle/>
          <a:p>
            <a:pPr>
              <a:defRPr/>
            </a:pPr>
            <a:fld id="{F17FC83E-6CEF-44CC-A30F-C5EA66A34CCE}"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14172" y="419804"/>
            <a:ext cx="3050836"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lang="en-US" sz="1600" spc="600" dirty="0">
                <a:solidFill>
                  <a:prstClr val="white"/>
                </a:solidFill>
                <a:latin typeface="Montserrat" panose="00000500000000000000" pitchFamily="50" charset="-94"/>
              </a:rPr>
              <a:t>TWELVE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37A3133-5A9D-EB42-9D99-49E57E303E1E}"/>
              </a:ext>
            </a:extLst>
          </p:cNvPr>
          <p:cNvSpPr txBox="1"/>
          <p:nvPr/>
        </p:nvSpPr>
        <p:spPr>
          <a:xfrm>
            <a:off x="4023366" y="3900359"/>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one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897BDACF-968D-A549-AF6D-24EB8E2E0BD0}"/>
              </a:ext>
            </a:extLst>
          </p:cNvPr>
          <p:cNvSpPr txBox="1"/>
          <p:nvPr/>
        </p:nvSpPr>
        <p:spPr>
          <a:xfrm>
            <a:off x="2877011" y="3201428"/>
            <a:ext cx="6437981"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BEST PRACTICES</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D68F33C7-4E86-41F8-9C93-01A2C6F5DA6E}"/>
              </a:ext>
            </a:extLst>
          </p:cNvPr>
          <p:cNvSpPr>
            <a:spLocks noGrp="1"/>
          </p:cNvSpPr>
          <p:nvPr>
            <p:ph type="sldNum" sz="quarter" idx="12"/>
          </p:nvPr>
        </p:nvSpPr>
        <p:spPr/>
        <p:txBody>
          <a:bodyPr/>
          <a:lstStyle/>
          <a:p>
            <a:fld id="{893DE34F-861C-4A6A-B142-FB2440115817}" type="slidenum">
              <a:rPr lang="en-US" smtClean="0"/>
              <a:t>4</a:t>
            </a:fld>
            <a:endParaRPr lang="en-US"/>
          </a:p>
        </p:txBody>
      </p:sp>
    </p:spTree>
    <p:extLst>
      <p:ext uri="{BB962C8B-B14F-4D97-AF65-F5344CB8AC3E}">
        <p14:creationId xmlns:p14="http://schemas.microsoft.com/office/powerpoint/2010/main" val="113377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5</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Importance of 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144096"/>
          </a:xfrm>
          <a:prstGeom prst="rect">
            <a:avLst/>
          </a:prstGeom>
        </p:spPr>
        <p:txBody>
          <a:bodyPr wrap="square">
            <a:spAutoFit/>
          </a:bodyPr>
          <a:lstStyle/>
          <a:p>
            <a:pPr lvl="0" defTabSz="914396">
              <a:lnSpc>
                <a:spcPct val="150000"/>
              </a:lnSpc>
              <a:spcBef>
                <a:spcPts val="1000"/>
              </a:spcBef>
            </a:pPr>
            <a:r>
              <a:rPr lang="en-US" sz="1400" dirty="0">
                <a:solidFill>
                  <a:srgbClr val="24282B"/>
                </a:solidFill>
              </a:rPr>
              <a:t>We all do it.  We close our eyes at night and go to sleep and wake up in the morning refreshed and ready to start a new day.  Or, at least that’s the way it’s supposed to be.</a:t>
            </a:r>
          </a:p>
          <a:p>
            <a:pPr lvl="0">
              <a:lnSpc>
                <a:spcPct val="150000"/>
              </a:lnSpc>
              <a:spcBef>
                <a:spcPts val="1000"/>
              </a:spcBef>
            </a:pP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for our health</a:t>
            </a:r>
          </a:p>
        </p:txBody>
      </p:sp>
      <p:sp>
        <p:nvSpPr>
          <p:cNvPr id="8" name="TextBox 7">
            <a:extLst>
              <a:ext uri="{FF2B5EF4-FFF2-40B4-BE49-F238E27FC236}">
                <a16:creationId xmlns:a16="http://schemas.microsoft.com/office/drawing/2014/main" id="{BE7E61F3-A515-4BD9-B624-B1CAED5E5BA3}"/>
              </a:ext>
            </a:extLst>
          </p:cNvPr>
          <p:cNvSpPr txBox="1"/>
          <p:nvPr/>
        </p:nvSpPr>
        <p:spPr>
          <a:xfrm>
            <a:off x="3492569" y="3319532"/>
            <a:ext cx="7609625" cy="1339021"/>
          </a:xfrm>
          <a:prstGeom prst="rect">
            <a:avLst/>
          </a:prstGeom>
          <a:solidFill>
            <a:srgbClr val="E7E8E9"/>
          </a:solidFill>
        </p:spPr>
        <p:txBody>
          <a:bodyPr wrap="square" rtlCol="0">
            <a:spAutoFit/>
          </a:bodyPr>
          <a:lstStyle/>
          <a:p>
            <a:pPr lvl="0" defTabSz="914396">
              <a:lnSpc>
                <a:spcPct val="150000"/>
              </a:lnSpc>
              <a:spcBef>
                <a:spcPts val="1000"/>
              </a:spcBef>
            </a:pPr>
            <a:r>
              <a:rPr lang="en-US" sz="1400" dirty="0">
                <a:solidFill>
                  <a:srgbClr val="24282B"/>
                </a:solidFill>
              </a:rPr>
              <a:t>In the United States alone, sleep disorders affect up to 70 million people. They cost $16 billion per year in medical expenses and another $50 billion in lost productivity. Many sleep disorders are difficult to diagnose, too, requiring overnight stays in sleep labs and being watched over by video cameras and various sensors.  </a:t>
            </a:r>
            <a:r>
              <a:rPr lang="en-US" sz="1000" i="1" dirty="0">
                <a:solidFill>
                  <a:srgbClr val="24282B"/>
                </a:solidFill>
              </a:rPr>
              <a:t>Dr. Kellogg Insight</a:t>
            </a:r>
          </a:p>
        </p:txBody>
      </p:sp>
      <p:sp>
        <p:nvSpPr>
          <p:cNvPr id="11" name="Rectangle 10">
            <a:extLst>
              <a:ext uri="{FF2B5EF4-FFF2-40B4-BE49-F238E27FC236}">
                <a16:creationId xmlns:a16="http://schemas.microsoft.com/office/drawing/2014/main" id="{60EA7E20-5C09-4A06-AEE8-6E490C1598A8}"/>
              </a:ext>
            </a:extLst>
          </p:cNvPr>
          <p:cNvSpPr/>
          <p:nvPr/>
        </p:nvSpPr>
        <p:spPr>
          <a:xfrm>
            <a:off x="3492569" y="4783919"/>
            <a:ext cx="7609625" cy="692690"/>
          </a:xfrm>
          <a:prstGeom prst="rect">
            <a:avLst/>
          </a:prstGeom>
        </p:spPr>
        <p:txBody>
          <a:bodyPr wrap="square">
            <a:spAutoFit/>
          </a:bodyPr>
          <a:lstStyle/>
          <a:p>
            <a:pPr lvl="0" defTabSz="914396">
              <a:lnSpc>
                <a:spcPct val="150000"/>
              </a:lnSpc>
              <a:spcBef>
                <a:spcPts val="1000"/>
              </a:spcBef>
            </a:pPr>
            <a:r>
              <a:rPr lang="en-US" sz="1400" dirty="0">
                <a:solidFill>
                  <a:srgbClr val="24282B"/>
                </a:solidFill>
              </a:rPr>
              <a:t>Not only are sleep labs being used, doctors are studying genetic factors.  The problem is, doctors don’t understand which genes are involved in sleep disorders. </a:t>
            </a:r>
          </a:p>
        </p:txBody>
      </p:sp>
    </p:spTree>
    <p:extLst>
      <p:ext uri="{BB962C8B-B14F-4D97-AF65-F5344CB8AC3E}">
        <p14:creationId xmlns:p14="http://schemas.microsoft.com/office/powerpoint/2010/main" val="17868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6</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Importance of sleep</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for our health</a:t>
            </a:r>
          </a:p>
        </p:txBody>
      </p:sp>
      <p:sp>
        <p:nvSpPr>
          <p:cNvPr id="13" name="Rectangle 12">
            <a:extLst>
              <a:ext uri="{FF2B5EF4-FFF2-40B4-BE49-F238E27FC236}">
                <a16:creationId xmlns:a16="http://schemas.microsoft.com/office/drawing/2014/main" id="{81BF7AB3-9465-4F24-BA8B-9501801C2ED9}"/>
              </a:ext>
            </a:extLst>
          </p:cNvPr>
          <p:cNvSpPr/>
          <p:nvPr/>
        </p:nvSpPr>
        <p:spPr>
          <a:xfrm>
            <a:off x="3775710" y="2422464"/>
            <a:ext cx="7760508" cy="3998467"/>
          </a:xfrm>
          <a:prstGeom prst="rect">
            <a:avLst/>
          </a:prstGeom>
        </p:spPr>
        <p:txBody>
          <a:bodyPr wrap="square">
            <a:spAutoFit/>
          </a:bodyPr>
          <a:lstStyle/>
          <a:p>
            <a:pPr lvl="0" defTabSz="914396">
              <a:lnSpc>
                <a:spcPct val="150000"/>
              </a:lnSpc>
              <a:spcBef>
                <a:spcPts val="1000"/>
              </a:spcBef>
            </a:pPr>
            <a:r>
              <a:rPr lang="en-US" sz="1400" dirty="0">
                <a:solidFill>
                  <a:srgbClr val="24282B"/>
                </a:solidFill>
              </a:rPr>
              <a:t>Because it’s too hard to get a cross section of human beings for these tests, they’re using mice.  There are ethical concerns both ways.  </a:t>
            </a:r>
          </a:p>
          <a:p>
            <a:pPr lvl="0" defTabSz="914396">
              <a:lnSpc>
                <a:spcPct val="150000"/>
              </a:lnSpc>
              <a:spcBef>
                <a:spcPts val="1000"/>
              </a:spcBef>
            </a:pPr>
            <a:r>
              <a:rPr lang="en-US" sz="1400" dirty="0">
                <a:solidFill>
                  <a:srgbClr val="24282B"/>
                </a:solidFill>
              </a:rPr>
              <a:t>The future for these scientific studies would be to ideally for the doctor to hand out tripods, position at your home in front of the bed and hit record.  Then the researchers watch for the nature of the sleep disorder. </a:t>
            </a:r>
          </a:p>
          <a:p>
            <a:pPr lvl="0" defTabSz="914396">
              <a:lnSpc>
                <a:spcPct val="150000"/>
              </a:lnSpc>
              <a:spcBef>
                <a:spcPts val="1000"/>
              </a:spcBef>
            </a:pPr>
            <a:r>
              <a:rPr lang="en-US" sz="1400" dirty="0">
                <a:solidFill>
                  <a:srgbClr val="111111"/>
                </a:solidFill>
              </a:rPr>
              <a:t>In addition to age, other factors can affect how many hours of sleep you need. For example, Changes in the body during early pregnancy can increase the need for sleep.  Menopause can cause night sweats and create undesirable periods of wakefulness in the night.</a:t>
            </a:r>
            <a:endParaRPr lang="en-US" sz="1400" dirty="0">
              <a:solidFill>
                <a:srgbClr val="24282B"/>
              </a:solidFill>
            </a:endParaRPr>
          </a:p>
          <a:p>
            <a:pPr lvl="0" defTabSz="914396">
              <a:lnSpc>
                <a:spcPct val="150000"/>
              </a:lnSpc>
              <a:spcBef>
                <a:spcPts val="1000"/>
              </a:spcBef>
            </a:pPr>
            <a:r>
              <a:rPr lang="en-US" sz="1400" dirty="0">
                <a:solidFill>
                  <a:srgbClr val="24282B"/>
                </a:solidFill>
              </a:rPr>
              <a:t>Children grow while sleeping.  They have a tendency to sleep deeply.  Adults benefit from human growth hormone during their first period of deep sleep.  Deep sleep is the type of sleep that middle aged and older adults could use the most of.  </a:t>
            </a:r>
          </a:p>
        </p:txBody>
      </p:sp>
    </p:spTree>
    <p:extLst>
      <p:ext uri="{BB962C8B-B14F-4D97-AF65-F5344CB8AC3E}">
        <p14:creationId xmlns:p14="http://schemas.microsoft.com/office/powerpoint/2010/main" val="206734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7</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Importance of sleep</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for our health</a:t>
            </a:r>
          </a:p>
        </p:txBody>
      </p:sp>
      <p:sp>
        <p:nvSpPr>
          <p:cNvPr id="13" name="Rectangle 12">
            <a:extLst>
              <a:ext uri="{FF2B5EF4-FFF2-40B4-BE49-F238E27FC236}">
                <a16:creationId xmlns:a16="http://schemas.microsoft.com/office/drawing/2014/main" id="{81BF7AB3-9465-4F24-BA8B-9501801C2ED9}"/>
              </a:ext>
            </a:extLst>
          </p:cNvPr>
          <p:cNvSpPr/>
          <p:nvPr/>
        </p:nvSpPr>
        <p:spPr>
          <a:xfrm>
            <a:off x="3775710" y="2422464"/>
            <a:ext cx="7760508" cy="2644250"/>
          </a:xfrm>
          <a:prstGeom prst="rect">
            <a:avLst/>
          </a:prstGeom>
        </p:spPr>
        <p:txBody>
          <a:bodyPr wrap="square">
            <a:spAutoFit/>
          </a:bodyPr>
          <a:lstStyle/>
          <a:p>
            <a:pPr>
              <a:lnSpc>
                <a:spcPct val="150000"/>
              </a:lnSpc>
            </a:pPr>
            <a:r>
              <a:rPr lang="en-US" sz="1400" dirty="0">
                <a:solidFill>
                  <a:srgbClr val="000000"/>
                </a:solidFill>
              </a:rPr>
              <a:t>Experts say sleep deprivation is a widespread problem that drains our health, happiness, and financial resources.</a:t>
            </a:r>
          </a:p>
          <a:p>
            <a:pPr>
              <a:lnSpc>
                <a:spcPct val="150000"/>
              </a:lnSpc>
            </a:pPr>
            <a:endParaRPr lang="en-US" sz="1400" dirty="0">
              <a:solidFill>
                <a:srgbClr val="000000"/>
              </a:solidFill>
            </a:endParaRPr>
          </a:p>
          <a:p>
            <a:pPr>
              <a:lnSpc>
                <a:spcPct val="150000"/>
              </a:lnSpc>
            </a:pPr>
            <a:r>
              <a:rPr lang="en-US" sz="1400" dirty="0">
                <a:solidFill>
                  <a:srgbClr val="000000"/>
                </a:solidFill>
              </a:rPr>
              <a:t>Chronically sleep-deprived people, some 20 percent of Americans, are more prone to costly diseases, accidents, and workplace absenteeism, at a steep cost to our national and global economy. The cost of drowsy driving motor vehicle accidents alone is estimated at $56 billion per year. Shift workers, healthcare workers, long-haul truck drivers, military operators, and others in jobs with demanding hours are at higher risk for sleep deprivation and the problems it causes.</a:t>
            </a:r>
          </a:p>
        </p:txBody>
      </p:sp>
    </p:spTree>
    <p:extLst>
      <p:ext uri="{BB962C8B-B14F-4D97-AF65-F5344CB8AC3E}">
        <p14:creationId xmlns:p14="http://schemas.microsoft.com/office/powerpoint/2010/main" val="43660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8</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Importance of sleep</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for our health</a:t>
            </a:r>
          </a:p>
        </p:txBody>
      </p:sp>
      <p:sp>
        <p:nvSpPr>
          <p:cNvPr id="3" name="Rectangle 2">
            <a:extLst>
              <a:ext uri="{FF2B5EF4-FFF2-40B4-BE49-F238E27FC236}">
                <a16:creationId xmlns:a16="http://schemas.microsoft.com/office/drawing/2014/main" id="{F0A37905-E558-4B79-870C-300311F40398}"/>
              </a:ext>
            </a:extLst>
          </p:cNvPr>
          <p:cNvSpPr/>
          <p:nvPr/>
        </p:nvSpPr>
        <p:spPr>
          <a:xfrm>
            <a:off x="3407535" y="2438400"/>
            <a:ext cx="8784465" cy="3290581"/>
          </a:xfrm>
          <a:prstGeom prst="rect">
            <a:avLst/>
          </a:prstGeom>
        </p:spPr>
        <p:txBody>
          <a:bodyPr wrap="square">
            <a:spAutoFit/>
          </a:bodyPr>
          <a:lstStyle/>
          <a:p>
            <a:pPr>
              <a:lnSpc>
                <a:spcPct val="150000"/>
              </a:lnSpc>
            </a:pPr>
            <a:r>
              <a:rPr lang="en-US" sz="1400" dirty="0">
                <a:solidFill>
                  <a:srgbClr val="000000"/>
                </a:solidFill>
              </a:rPr>
              <a:t>Over time, chronic sleep deprivation can cause a wide range of health ailments, including:</a:t>
            </a:r>
          </a:p>
          <a:p>
            <a:pPr marL="1085850" lvl="2" indent="-171450">
              <a:lnSpc>
                <a:spcPct val="150000"/>
              </a:lnSpc>
              <a:buFont typeface="Arial" panose="020B0604020202020204" pitchFamily="34" charset="0"/>
              <a:buChar char="•"/>
            </a:pPr>
            <a:r>
              <a:rPr lang="en-US" sz="1400" dirty="0">
                <a:solidFill>
                  <a:srgbClr val="000000"/>
                </a:solidFill>
              </a:rPr>
              <a:t>Increased risk of Type 2 Diabetes</a:t>
            </a:r>
          </a:p>
          <a:p>
            <a:pPr marL="1085850" lvl="2" indent="-171450">
              <a:lnSpc>
                <a:spcPct val="150000"/>
              </a:lnSpc>
              <a:buFont typeface="Arial" panose="020B0604020202020204" pitchFamily="34" charset="0"/>
              <a:buChar char="•"/>
            </a:pPr>
            <a:r>
              <a:rPr lang="en-US" sz="1400" dirty="0">
                <a:solidFill>
                  <a:srgbClr val="000000"/>
                </a:solidFill>
              </a:rPr>
              <a:t>Increased levels of stress hormones</a:t>
            </a:r>
          </a:p>
          <a:p>
            <a:pPr marL="1085850" lvl="2" indent="-171450">
              <a:lnSpc>
                <a:spcPct val="150000"/>
              </a:lnSpc>
              <a:buFont typeface="Arial" panose="020B0604020202020204" pitchFamily="34" charset="0"/>
              <a:buChar char="•"/>
            </a:pPr>
            <a:r>
              <a:rPr lang="en-US" sz="1400" dirty="0">
                <a:solidFill>
                  <a:srgbClr val="000000"/>
                </a:solidFill>
              </a:rPr>
              <a:t>Higher risk of cardiovascular disease</a:t>
            </a:r>
          </a:p>
          <a:p>
            <a:pPr marL="1085850" lvl="2" indent="-171450">
              <a:lnSpc>
                <a:spcPct val="150000"/>
              </a:lnSpc>
              <a:buFont typeface="Arial" panose="020B0604020202020204" pitchFamily="34" charset="0"/>
              <a:buChar char="•"/>
            </a:pPr>
            <a:r>
              <a:rPr lang="en-US" sz="1400" dirty="0">
                <a:solidFill>
                  <a:srgbClr val="000000"/>
                </a:solidFill>
              </a:rPr>
              <a:t>Raised levels of inflammation</a:t>
            </a:r>
          </a:p>
          <a:p>
            <a:pPr marL="1085850" lvl="2" indent="-171450">
              <a:lnSpc>
                <a:spcPct val="150000"/>
              </a:lnSpc>
              <a:buFont typeface="Arial" panose="020B0604020202020204" pitchFamily="34" charset="0"/>
              <a:buChar char="•"/>
            </a:pPr>
            <a:r>
              <a:rPr lang="en-US" sz="1400" dirty="0">
                <a:solidFill>
                  <a:srgbClr val="000000"/>
                </a:solidFill>
              </a:rPr>
              <a:t>Excessive daytime sleepiness</a:t>
            </a:r>
          </a:p>
          <a:p>
            <a:pPr marL="1085850" lvl="2" indent="-171450">
              <a:lnSpc>
                <a:spcPct val="150000"/>
              </a:lnSpc>
              <a:buFont typeface="Arial" panose="020B0604020202020204" pitchFamily="34" charset="0"/>
              <a:buChar char="•"/>
            </a:pPr>
            <a:r>
              <a:rPr lang="en-US" sz="1400" dirty="0">
                <a:solidFill>
                  <a:srgbClr val="000000"/>
                </a:solidFill>
              </a:rPr>
              <a:t>Anxiety</a:t>
            </a:r>
          </a:p>
          <a:p>
            <a:pPr marL="1085850" lvl="2" indent="-171450">
              <a:lnSpc>
                <a:spcPct val="150000"/>
              </a:lnSpc>
              <a:buFont typeface="Arial" panose="020B0604020202020204" pitchFamily="34" charset="0"/>
              <a:buChar char="•"/>
            </a:pPr>
            <a:r>
              <a:rPr lang="en-US" sz="1400" dirty="0">
                <a:solidFill>
                  <a:srgbClr val="000000"/>
                </a:solidFill>
              </a:rPr>
              <a:t>Memory problems</a:t>
            </a:r>
          </a:p>
          <a:p>
            <a:pPr marL="1085850" lvl="2" indent="-171450">
              <a:lnSpc>
                <a:spcPct val="150000"/>
              </a:lnSpc>
              <a:buFont typeface="Arial" panose="020B0604020202020204" pitchFamily="34" charset="0"/>
              <a:buChar char="•"/>
            </a:pPr>
            <a:r>
              <a:rPr lang="en-US" sz="1400" dirty="0">
                <a:solidFill>
                  <a:srgbClr val="000000"/>
                </a:solidFill>
              </a:rPr>
              <a:t>Weight gain</a:t>
            </a:r>
          </a:p>
          <a:p>
            <a:pPr marL="1085850" lvl="2" indent="-171450">
              <a:lnSpc>
                <a:spcPct val="150000"/>
              </a:lnSpc>
              <a:buFont typeface="Arial" panose="020B0604020202020204" pitchFamily="34" charset="0"/>
              <a:buChar char="•"/>
            </a:pPr>
            <a:r>
              <a:rPr lang="en-US" sz="1400" dirty="0">
                <a:solidFill>
                  <a:srgbClr val="000000"/>
                </a:solidFill>
              </a:rPr>
              <a:t>Increased sensitivity to pain</a:t>
            </a:r>
          </a:p>
        </p:txBody>
      </p:sp>
    </p:spTree>
    <p:extLst>
      <p:ext uri="{BB962C8B-B14F-4D97-AF65-F5344CB8AC3E}">
        <p14:creationId xmlns:p14="http://schemas.microsoft.com/office/powerpoint/2010/main" val="58646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9</a:t>
            </a:fld>
            <a:endParaRPr lang="en-US"/>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Importance of sleep</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for our health</a:t>
            </a:r>
          </a:p>
        </p:txBody>
      </p:sp>
      <p:sp>
        <p:nvSpPr>
          <p:cNvPr id="3" name="Rectangle 2">
            <a:extLst>
              <a:ext uri="{FF2B5EF4-FFF2-40B4-BE49-F238E27FC236}">
                <a16:creationId xmlns:a16="http://schemas.microsoft.com/office/drawing/2014/main" id="{F0A37905-E558-4B79-870C-300311F40398}"/>
              </a:ext>
            </a:extLst>
          </p:cNvPr>
          <p:cNvSpPr/>
          <p:nvPr/>
        </p:nvSpPr>
        <p:spPr>
          <a:xfrm>
            <a:off x="3407534" y="2427122"/>
            <a:ext cx="8784465" cy="2126159"/>
          </a:xfrm>
          <a:prstGeom prst="rect">
            <a:avLst/>
          </a:prstGeom>
        </p:spPr>
        <p:txBody>
          <a:bodyPr wrap="square">
            <a:spAutoFit/>
          </a:bodyPr>
          <a:lstStyle/>
          <a:p>
            <a:pPr lvl="0">
              <a:lnSpc>
                <a:spcPct val="150000"/>
              </a:lnSpc>
              <a:spcBef>
                <a:spcPts val="1000"/>
              </a:spcBef>
            </a:pPr>
            <a:r>
              <a:rPr lang="en-US" sz="1400" dirty="0">
                <a:solidFill>
                  <a:srgbClr val="000000"/>
                </a:solidFill>
              </a:rPr>
              <a:t>Sleep deprivation also impairs cognitive functioning, decision-making, and reaction times, which is why sleep deprivation increases the risk of vehicle accidents. Sleep deprivation is also believed to hasten the effects of aging and reduce the skin’s ability to heal.</a:t>
            </a:r>
          </a:p>
          <a:p>
            <a:pPr lvl="0">
              <a:lnSpc>
                <a:spcPct val="150000"/>
              </a:lnSpc>
              <a:spcBef>
                <a:spcPts val="1000"/>
              </a:spcBef>
            </a:pPr>
            <a:r>
              <a:rPr lang="en-US" sz="1400" dirty="0">
                <a:solidFill>
                  <a:srgbClr val="000000"/>
                </a:solidFill>
              </a:rPr>
              <a:t>Because sleep deprivation impacts levels of leptin, a hormone that controls hunger, people who don’t sleep enough may crave more calories and carbohydrates. Some people complain of gastrointestinal upset, like nausea and heartburn or increased or decreased appetite, during periods of sleep deprivation.</a:t>
            </a:r>
          </a:p>
        </p:txBody>
      </p:sp>
      <p:sp>
        <p:nvSpPr>
          <p:cNvPr id="8" name="Rectangle 7">
            <a:extLst>
              <a:ext uri="{FF2B5EF4-FFF2-40B4-BE49-F238E27FC236}">
                <a16:creationId xmlns:a16="http://schemas.microsoft.com/office/drawing/2014/main" id="{33F380C7-716C-4285-8FA5-49824905AE14}"/>
              </a:ext>
            </a:extLst>
          </p:cNvPr>
          <p:cNvSpPr/>
          <p:nvPr/>
        </p:nvSpPr>
        <p:spPr>
          <a:xfrm>
            <a:off x="3407534" y="6292691"/>
            <a:ext cx="2736647" cy="246221"/>
          </a:xfrm>
          <a:prstGeom prst="rect">
            <a:avLst/>
          </a:prstGeom>
        </p:spPr>
        <p:txBody>
          <a:bodyPr wrap="none">
            <a:spAutoFit/>
          </a:bodyPr>
          <a:lstStyle/>
          <a:p>
            <a:r>
              <a:rPr lang="en-US" sz="1000" i="1" dirty="0"/>
              <a:t>https://www.tuck.com/sleep-deprivation/</a:t>
            </a:r>
          </a:p>
        </p:txBody>
      </p:sp>
      <p:pic>
        <p:nvPicPr>
          <p:cNvPr id="5" name="Picture 4">
            <a:extLst>
              <a:ext uri="{FF2B5EF4-FFF2-40B4-BE49-F238E27FC236}">
                <a16:creationId xmlns:a16="http://schemas.microsoft.com/office/drawing/2014/main" id="{0F4C68F0-8D97-4F0F-AB11-B992ED3C03FF}"/>
              </a:ext>
            </a:extLst>
          </p:cNvPr>
          <p:cNvPicPr>
            <a:picLocks noChangeAspect="1"/>
          </p:cNvPicPr>
          <p:nvPr/>
        </p:nvPicPr>
        <p:blipFill>
          <a:blip r:embed="rId3"/>
          <a:stretch>
            <a:fillRect/>
          </a:stretch>
        </p:blipFill>
        <p:spPr>
          <a:xfrm>
            <a:off x="3407534" y="6356350"/>
            <a:ext cx="3171825" cy="247650"/>
          </a:xfrm>
          <a:prstGeom prst="rect">
            <a:avLst/>
          </a:prstGeom>
        </p:spPr>
      </p:pic>
    </p:spTree>
    <p:extLst>
      <p:ext uri="{BB962C8B-B14F-4D97-AF65-F5344CB8AC3E}">
        <p14:creationId xmlns:p14="http://schemas.microsoft.com/office/powerpoint/2010/main" val="1605968183"/>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1378</Words>
  <Application>Microsoft Office PowerPoint</Application>
  <PresentationFormat>Widescreen</PresentationFormat>
  <Paragraphs>134</Paragraphs>
  <Slides>17</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Calibri</vt:lpstr>
      <vt:lpstr>Calibri Light</vt:lpstr>
      <vt:lpstr>Montserrat</vt:lpstr>
      <vt:lpstr>Montserrat Black</vt:lpstr>
      <vt:lpstr>Montserrat Light</vt:lpstr>
      <vt:lpstr>Quickpen</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17</cp:revision>
  <dcterms:created xsi:type="dcterms:W3CDTF">2019-03-04T20:51:37Z</dcterms:created>
  <dcterms:modified xsi:type="dcterms:W3CDTF">2025-03-12T16:09:16Z</dcterms:modified>
</cp:coreProperties>
</file>