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sldIdLst>
    <p:sldId id="256" r:id="rId3"/>
    <p:sldId id="307"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05F"/>
    <a:srgbClr val="11AEB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showGuides="1">
      <p:cViewPr varScale="1">
        <p:scale>
          <a:sx n="46" d="100"/>
          <a:sy n="46" d="100"/>
        </p:scale>
        <p:origin x="2044" y="32"/>
      </p:cViewPr>
      <p:guideLst>
        <p:guide orient="horz" pos="3168"/>
        <p:guide pos="24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52CDA-7BCD-4DD7-81DE-263DFC7B0DE2}" type="datetimeFigureOut">
              <a:rPr lang="en-US" smtClean="0"/>
              <a:t>3/12/2025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B1B69C-B576-4466-B2EF-23BC7421ADD6}" type="slidenum">
              <a:rPr lang="en-US" smtClean="0"/>
              <a:t>‹#›</a:t>
            </a:fld>
            <a:endParaRPr lang="en-US"/>
          </a:p>
        </p:txBody>
      </p:sp>
    </p:spTree>
    <p:extLst>
      <p:ext uri="{BB962C8B-B14F-4D97-AF65-F5344CB8AC3E}">
        <p14:creationId xmlns:p14="http://schemas.microsoft.com/office/powerpoint/2010/main" val="3797691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7E553-8EE8-4A1F-9E4F-A30A9855B9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460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338B936-4CA8-4238-833D-BAA62C0F345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2598635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38B936-4CA8-4238-833D-BAA62C0F345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3996252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38B936-4CA8-4238-833D-BAA62C0F345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1320081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FBEF9C-1E5F-4AE3-ACA6-74EE3650772B}"/>
              </a:ext>
            </a:extLst>
          </p:cNvPr>
          <p:cNvSpPr/>
          <p:nvPr userDrawn="1"/>
        </p:nvSpPr>
        <p:spPr>
          <a:xfrm>
            <a:off x="638592" y="1469180"/>
            <a:ext cx="6493699" cy="7120043"/>
          </a:xfrm>
          <a:prstGeom prst="rect">
            <a:avLst/>
          </a:prstGeom>
          <a:noFill/>
          <a:ln w="317500" cmpd="tri">
            <a:solidFill>
              <a:srgbClr val="12B0B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
        <p:nvSpPr>
          <p:cNvPr id="3" name="Slide Number Placeholder 3">
            <a:extLst>
              <a:ext uri="{FF2B5EF4-FFF2-40B4-BE49-F238E27FC236}">
                <a16:creationId xmlns:a16="http://schemas.microsoft.com/office/drawing/2014/main" id="{CCC27A8B-FDC9-43E4-A10D-999F1E5D687C}"/>
              </a:ext>
            </a:extLst>
          </p:cNvPr>
          <p:cNvSpPr>
            <a:spLocks noGrp="1"/>
          </p:cNvSpPr>
          <p:nvPr>
            <p:ph type="sldNum" sz="quarter" idx="10"/>
          </p:nvPr>
        </p:nvSpPr>
        <p:spPr/>
        <p:txBody>
          <a:bodyPr/>
          <a:lstStyle>
            <a:lvl1pPr algn="r">
              <a:defRPr sz="383" smtClean="0">
                <a:solidFill>
                  <a:schemeClr val="tx1">
                    <a:tint val="75000"/>
                  </a:schemeClr>
                </a:solidFill>
              </a:defRPr>
            </a:lvl1pPr>
          </a:lstStyle>
          <a:p>
            <a:pPr>
              <a:defRPr/>
            </a:pPr>
            <a:fld id="{A7A3A7A6-D82B-42D3-96BA-560031747AA7}" type="slidenum">
              <a:rPr lang="en-US"/>
              <a:pPr>
                <a:defRPr/>
              </a:pPr>
              <a:t>‹#›</a:t>
            </a:fld>
            <a:endParaRPr lang="en-US"/>
          </a:p>
        </p:txBody>
      </p:sp>
    </p:spTree>
    <p:extLst>
      <p:ext uri="{BB962C8B-B14F-4D97-AF65-F5344CB8AC3E}">
        <p14:creationId xmlns:p14="http://schemas.microsoft.com/office/powerpoint/2010/main" val="1725588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603B8A-4843-454A-9CDE-C580B1176962}"/>
              </a:ext>
            </a:extLst>
          </p:cNvPr>
          <p:cNvSpPr/>
          <p:nvPr userDrawn="1"/>
        </p:nvSpPr>
        <p:spPr>
          <a:xfrm>
            <a:off x="0" y="9960611"/>
            <a:ext cx="7772400" cy="97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
        <p:nvSpPr>
          <p:cNvPr id="3" name="Rectangle 2">
            <a:extLst>
              <a:ext uri="{FF2B5EF4-FFF2-40B4-BE49-F238E27FC236}">
                <a16:creationId xmlns:a16="http://schemas.microsoft.com/office/drawing/2014/main" id="{A173655C-B48D-4F02-BC96-0AA71A5CA174}"/>
              </a:ext>
            </a:extLst>
          </p:cNvPr>
          <p:cNvSpPr/>
          <p:nvPr userDrawn="1"/>
        </p:nvSpPr>
        <p:spPr>
          <a:xfrm>
            <a:off x="638592" y="1469180"/>
            <a:ext cx="6493699" cy="7120043"/>
          </a:xfrm>
          <a:prstGeom prst="rect">
            <a:avLst/>
          </a:prstGeom>
          <a:solidFill>
            <a:srgbClr val="12B0B5"/>
          </a:solidFill>
          <a:ln w="247650" cmpd="tri">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dirty="0"/>
          </a:p>
        </p:txBody>
      </p:sp>
      <p:sp>
        <p:nvSpPr>
          <p:cNvPr id="4" name="Rectangle 6">
            <a:extLst>
              <a:ext uri="{FF2B5EF4-FFF2-40B4-BE49-F238E27FC236}">
                <a16:creationId xmlns:a16="http://schemas.microsoft.com/office/drawing/2014/main" id="{202F130E-6852-46EB-A09D-209DA8C89C72}"/>
              </a:ext>
            </a:extLst>
          </p:cNvPr>
          <p:cNvSpPr>
            <a:spLocks noChangeArrowheads="1"/>
          </p:cNvSpPr>
          <p:nvPr userDrawn="1"/>
        </p:nvSpPr>
        <p:spPr bwMode="auto">
          <a:xfrm>
            <a:off x="0" y="9655599"/>
            <a:ext cx="7772400" cy="15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US" altLang="en-US" sz="383">
                <a:latin typeface="Montserrat" panose="02000505000000020004" pitchFamily="2" charset="0"/>
              </a:rPr>
              <a:t>The Health Coach Group | Copyright </a:t>
            </a:r>
            <a:r>
              <a:rPr lang="en-US" altLang="en-US" sz="383"/>
              <a:t>©</a:t>
            </a:r>
            <a:r>
              <a:rPr lang="en-US" altLang="en-US" sz="383">
                <a:latin typeface="Montserrat" panose="02000505000000020004" pitchFamily="2" charset="0"/>
              </a:rPr>
              <a:t> All Rights Reserved.</a:t>
            </a:r>
          </a:p>
        </p:txBody>
      </p:sp>
      <p:sp>
        <p:nvSpPr>
          <p:cNvPr id="5" name="Slide Number Placeholder 5">
            <a:extLst>
              <a:ext uri="{FF2B5EF4-FFF2-40B4-BE49-F238E27FC236}">
                <a16:creationId xmlns:a16="http://schemas.microsoft.com/office/drawing/2014/main" id="{009CD36B-F4CC-4942-932D-DBDFE175B5F7}"/>
              </a:ext>
            </a:extLst>
          </p:cNvPr>
          <p:cNvSpPr>
            <a:spLocks noGrp="1"/>
          </p:cNvSpPr>
          <p:nvPr>
            <p:ph type="sldNum" sz="quarter" idx="10"/>
          </p:nvPr>
        </p:nvSpPr>
        <p:spPr/>
        <p:txBody>
          <a:bodyPr/>
          <a:lstStyle>
            <a:lvl1pPr>
              <a:defRPr/>
            </a:lvl1pPr>
          </a:lstStyle>
          <a:p>
            <a:pPr>
              <a:defRPr/>
            </a:pPr>
            <a:fld id="{5EE37673-3C83-422C-BC29-BBCE9CD0513B}" type="slidenum">
              <a:rPr lang="en-US"/>
              <a:pPr>
                <a:defRPr/>
              </a:pPr>
              <a:t>‹#›</a:t>
            </a:fld>
            <a:endParaRPr lang="en-US"/>
          </a:p>
        </p:txBody>
      </p:sp>
    </p:spTree>
    <p:extLst>
      <p:ext uri="{BB962C8B-B14F-4D97-AF65-F5344CB8AC3E}">
        <p14:creationId xmlns:p14="http://schemas.microsoft.com/office/powerpoint/2010/main" val="530787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9D5BAB-493C-46A9-8967-ECA8849F1C8A}"/>
              </a:ext>
            </a:extLst>
          </p:cNvPr>
          <p:cNvSpPr/>
          <p:nvPr userDrawn="1"/>
        </p:nvSpPr>
        <p:spPr>
          <a:xfrm>
            <a:off x="0" y="9960611"/>
            <a:ext cx="7772400" cy="97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
        <p:nvSpPr>
          <p:cNvPr id="3" name="TextBox 18">
            <a:extLst>
              <a:ext uri="{FF2B5EF4-FFF2-40B4-BE49-F238E27FC236}">
                <a16:creationId xmlns:a16="http://schemas.microsoft.com/office/drawing/2014/main" id="{DE3DE27F-FB71-44E8-8A72-F554A3BDCDCD}"/>
              </a:ext>
            </a:extLst>
          </p:cNvPr>
          <p:cNvSpPr txBox="1">
            <a:spLocks noChangeArrowheads="1"/>
          </p:cNvSpPr>
          <p:nvPr userDrawn="1"/>
        </p:nvSpPr>
        <p:spPr bwMode="auto">
          <a:xfrm>
            <a:off x="2073888" y="3399367"/>
            <a:ext cx="3623108" cy="76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Calibri" panose="020F0502020204030204" pitchFamily="34" charset="0"/>
              </a:defRPr>
            </a:lvl1pPr>
            <a:lvl2pPr marL="742950" indent="-285750">
              <a:defRPr sz="3600">
                <a:solidFill>
                  <a:schemeClr val="tx1"/>
                </a:solidFill>
                <a:latin typeface="Calibri" panose="020F0502020204030204" pitchFamily="34" charset="0"/>
              </a:defRPr>
            </a:lvl2pPr>
            <a:lvl3pPr marL="1143000" indent="-228600">
              <a:defRPr sz="3600">
                <a:solidFill>
                  <a:schemeClr val="tx1"/>
                </a:solidFill>
                <a:latin typeface="Calibri" panose="020F0502020204030204" pitchFamily="34" charset="0"/>
              </a:defRPr>
            </a:lvl3pPr>
            <a:lvl4pPr marL="1600200" indent="-228600">
              <a:defRPr sz="3600">
                <a:solidFill>
                  <a:schemeClr val="tx1"/>
                </a:solidFill>
                <a:latin typeface="Calibri" panose="020F0502020204030204" pitchFamily="34" charset="0"/>
              </a:defRPr>
            </a:lvl4pPr>
            <a:lvl5pPr marL="2057400" indent="-228600">
              <a:defRPr sz="3600">
                <a:solidFill>
                  <a:schemeClr val="tx1"/>
                </a:solidFill>
                <a:latin typeface="Calibri" panose="020F0502020204030204" pitchFamily="34" charset="0"/>
              </a:defRPr>
            </a:lvl5pPr>
            <a:lvl6pPr marL="2514600" indent="-228600" defTabSz="1828800" fontAlgn="base">
              <a:spcBef>
                <a:spcPct val="0"/>
              </a:spcBef>
              <a:spcAft>
                <a:spcPct val="0"/>
              </a:spcAft>
              <a:defRPr sz="3600">
                <a:solidFill>
                  <a:schemeClr val="tx1"/>
                </a:solidFill>
                <a:latin typeface="Calibri" panose="020F0502020204030204" pitchFamily="34" charset="0"/>
              </a:defRPr>
            </a:lvl6pPr>
            <a:lvl7pPr marL="2971800" indent="-228600" defTabSz="1828800" fontAlgn="base">
              <a:spcBef>
                <a:spcPct val="0"/>
              </a:spcBef>
              <a:spcAft>
                <a:spcPct val="0"/>
              </a:spcAft>
              <a:defRPr sz="3600">
                <a:solidFill>
                  <a:schemeClr val="tx1"/>
                </a:solidFill>
                <a:latin typeface="Calibri" panose="020F0502020204030204" pitchFamily="34" charset="0"/>
              </a:defRPr>
            </a:lvl7pPr>
            <a:lvl8pPr marL="3429000" indent="-228600" defTabSz="1828800" fontAlgn="base">
              <a:spcBef>
                <a:spcPct val="0"/>
              </a:spcBef>
              <a:spcAft>
                <a:spcPct val="0"/>
              </a:spcAft>
              <a:defRPr sz="3600">
                <a:solidFill>
                  <a:schemeClr val="tx1"/>
                </a:solidFill>
                <a:latin typeface="Calibri" panose="020F0502020204030204" pitchFamily="34" charset="0"/>
              </a:defRPr>
            </a:lvl8pPr>
            <a:lvl9pPr marL="3886200" indent="-228600" defTabSz="1828800" fontAlgn="base">
              <a:spcBef>
                <a:spcPct val="0"/>
              </a:spcBef>
              <a:spcAft>
                <a:spcPct val="0"/>
              </a:spcAft>
              <a:defRPr sz="3600">
                <a:solidFill>
                  <a:schemeClr val="tx1"/>
                </a:solidFill>
                <a:latin typeface="Calibri" panose="020F0502020204030204" pitchFamily="34" charset="0"/>
              </a:defRPr>
            </a:lvl9pPr>
          </a:lstStyle>
          <a:p>
            <a:pPr algn="ctr" eaLnBrk="1" hangingPunct="1">
              <a:defRPr/>
            </a:pPr>
            <a:r>
              <a:rPr lang="tr-TR" altLang="en-US" sz="4399" dirty="0">
                <a:solidFill>
                  <a:schemeClr val="bg1"/>
                </a:solidFill>
                <a:latin typeface="Montserrat" pitchFamily="2" charset="77"/>
              </a:rPr>
              <a:t>HERBALISM</a:t>
            </a:r>
          </a:p>
        </p:txBody>
      </p:sp>
      <p:sp>
        <p:nvSpPr>
          <p:cNvPr id="4" name="Rectangle 3">
            <a:extLst>
              <a:ext uri="{FF2B5EF4-FFF2-40B4-BE49-F238E27FC236}">
                <a16:creationId xmlns:a16="http://schemas.microsoft.com/office/drawing/2014/main" id="{A337ABC8-8C05-4855-BE19-3B33FC2FD116}"/>
              </a:ext>
            </a:extLst>
          </p:cNvPr>
          <p:cNvSpPr/>
          <p:nvPr userDrawn="1"/>
        </p:nvSpPr>
        <p:spPr>
          <a:xfrm rot="16200000">
            <a:off x="3121046" y="-3121046"/>
            <a:ext cx="1544595" cy="7786687"/>
          </a:xfrm>
          <a:prstGeom prst="rect">
            <a:avLst/>
          </a:prstGeom>
          <a:solidFill>
            <a:schemeClr val="bg2"/>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
        <p:nvSpPr>
          <p:cNvPr id="5" name="Rectangle 7">
            <a:extLst>
              <a:ext uri="{FF2B5EF4-FFF2-40B4-BE49-F238E27FC236}">
                <a16:creationId xmlns:a16="http://schemas.microsoft.com/office/drawing/2014/main" id="{7612127A-8FC9-4C9A-B091-137C6338641E}"/>
              </a:ext>
            </a:extLst>
          </p:cNvPr>
          <p:cNvSpPr>
            <a:spLocks noChangeArrowheads="1"/>
          </p:cNvSpPr>
          <p:nvPr userDrawn="1"/>
        </p:nvSpPr>
        <p:spPr bwMode="auto">
          <a:xfrm>
            <a:off x="0" y="9655599"/>
            <a:ext cx="7772400" cy="15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US" altLang="en-US" sz="383">
                <a:latin typeface="Montserrat" panose="02000505000000020004" pitchFamily="2" charset="0"/>
              </a:rPr>
              <a:t>The Health Coach Group | Copyright </a:t>
            </a:r>
            <a:r>
              <a:rPr lang="en-US" altLang="en-US" sz="383"/>
              <a:t>©</a:t>
            </a:r>
            <a:r>
              <a:rPr lang="en-US" altLang="en-US" sz="383">
                <a:latin typeface="Montserrat" panose="02000505000000020004" pitchFamily="2" charset="0"/>
              </a:rPr>
              <a:t> All Rights Reserved.</a:t>
            </a:r>
          </a:p>
        </p:txBody>
      </p:sp>
      <p:sp>
        <p:nvSpPr>
          <p:cNvPr id="6" name="Slide Number Placeholder 3">
            <a:extLst>
              <a:ext uri="{FF2B5EF4-FFF2-40B4-BE49-F238E27FC236}">
                <a16:creationId xmlns:a16="http://schemas.microsoft.com/office/drawing/2014/main" id="{A18A692C-BDF0-43C2-94FB-A39FB4BDA83B}"/>
              </a:ext>
            </a:extLst>
          </p:cNvPr>
          <p:cNvSpPr>
            <a:spLocks noGrp="1"/>
          </p:cNvSpPr>
          <p:nvPr>
            <p:ph type="sldNum" sz="quarter" idx="10"/>
          </p:nvPr>
        </p:nvSpPr>
        <p:spPr/>
        <p:txBody>
          <a:bodyPr/>
          <a:lstStyle>
            <a:lvl1pPr algn="r">
              <a:defRPr sz="383" smtClean="0">
                <a:solidFill>
                  <a:schemeClr val="tx1">
                    <a:tint val="75000"/>
                  </a:schemeClr>
                </a:solidFill>
              </a:defRPr>
            </a:lvl1pPr>
          </a:lstStyle>
          <a:p>
            <a:pPr>
              <a:defRPr/>
            </a:pPr>
            <a:fld id="{F17FC83E-6CEF-44CC-A30F-C5EA66A34CCE}" type="slidenum">
              <a:rPr lang="en-US"/>
              <a:pPr>
                <a:defRPr/>
              </a:pPr>
              <a:t>‹#›</a:t>
            </a:fld>
            <a:endParaRPr lang="en-US"/>
          </a:p>
        </p:txBody>
      </p:sp>
      <p:pic>
        <p:nvPicPr>
          <p:cNvPr id="7" name="Picture 6" descr="A picture containing object&#10;&#10;Description automatically generated">
            <a:extLst>
              <a:ext uri="{FF2B5EF4-FFF2-40B4-BE49-F238E27FC236}">
                <a16:creationId xmlns:a16="http://schemas.microsoft.com/office/drawing/2014/main" id="{B80CE2FD-FBD7-4A4A-85D1-0A8A877890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0" y="1238199"/>
            <a:ext cx="7786690" cy="817687"/>
          </a:xfrm>
          <a:prstGeom prst="rect">
            <a:avLst/>
          </a:prstGeom>
        </p:spPr>
      </p:pic>
    </p:spTree>
    <p:extLst>
      <p:ext uri="{BB962C8B-B14F-4D97-AF65-F5344CB8AC3E}">
        <p14:creationId xmlns:p14="http://schemas.microsoft.com/office/powerpoint/2010/main" val="9982988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order">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D57C98-7852-4AA2-9A83-EEBBF3F08AE9}"/>
              </a:ext>
            </a:extLst>
          </p:cNvPr>
          <p:cNvSpPr/>
          <p:nvPr userDrawn="1"/>
        </p:nvSpPr>
        <p:spPr>
          <a:xfrm>
            <a:off x="638592" y="1469180"/>
            <a:ext cx="6493699" cy="7120043"/>
          </a:xfrm>
          <a:prstGeom prst="rect">
            <a:avLst/>
          </a:prstGeom>
          <a:noFill/>
          <a:ln w="317500" cmpd="tri">
            <a:solidFill>
              <a:srgbClr val="12B0B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
        <p:nvSpPr>
          <p:cNvPr id="3" name="Rectangle 5">
            <a:extLst>
              <a:ext uri="{FF2B5EF4-FFF2-40B4-BE49-F238E27FC236}">
                <a16:creationId xmlns:a16="http://schemas.microsoft.com/office/drawing/2014/main" id="{EFDEC59E-6053-4558-A5FF-A345565CB1CB}"/>
              </a:ext>
            </a:extLst>
          </p:cNvPr>
          <p:cNvSpPr>
            <a:spLocks noChangeArrowheads="1"/>
          </p:cNvSpPr>
          <p:nvPr userDrawn="1"/>
        </p:nvSpPr>
        <p:spPr bwMode="auto">
          <a:xfrm>
            <a:off x="0" y="9655599"/>
            <a:ext cx="7772400" cy="15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US" altLang="en-US" sz="383">
                <a:latin typeface="Montserrat" panose="02000505000000020004" pitchFamily="2" charset="0"/>
              </a:rPr>
              <a:t>The Health Coach Group | Copyright </a:t>
            </a:r>
            <a:r>
              <a:rPr lang="en-US" altLang="en-US" sz="383"/>
              <a:t>©</a:t>
            </a:r>
            <a:r>
              <a:rPr lang="en-US" altLang="en-US" sz="383">
                <a:latin typeface="Montserrat" panose="02000505000000020004" pitchFamily="2" charset="0"/>
              </a:rPr>
              <a:t> All Rights Reserved.</a:t>
            </a:r>
          </a:p>
        </p:txBody>
      </p:sp>
      <p:sp>
        <p:nvSpPr>
          <p:cNvPr id="4" name="Slide Number Placeholder 3">
            <a:extLst>
              <a:ext uri="{FF2B5EF4-FFF2-40B4-BE49-F238E27FC236}">
                <a16:creationId xmlns:a16="http://schemas.microsoft.com/office/drawing/2014/main" id="{9733EF3C-C423-45F0-BCEC-711D4CC857C8}"/>
              </a:ext>
            </a:extLst>
          </p:cNvPr>
          <p:cNvSpPr>
            <a:spLocks noGrp="1"/>
          </p:cNvSpPr>
          <p:nvPr>
            <p:ph type="sldNum" sz="quarter" idx="10"/>
          </p:nvPr>
        </p:nvSpPr>
        <p:spPr/>
        <p:txBody>
          <a:bodyPr/>
          <a:lstStyle>
            <a:lvl1pPr algn="r">
              <a:defRPr sz="383" smtClean="0">
                <a:solidFill>
                  <a:schemeClr val="tx1">
                    <a:tint val="75000"/>
                  </a:schemeClr>
                </a:solidFill>
              </a:defRPr>
            </a:lvl1pPr>
          </a:lstStyle>
          <a:p>
            <a:pPr>
              <a:defRPr/>
            </a:pPr>
            <a:fld id="{D8F301DC-B81D-4D91-AA1C-1BCDCF3CAB6D}" type="slidenum">
              <a:rPr lang="en-US"/>
              <a:pPr>
                <a:defRPr/>
              </a:pPr>
              <a:t>‹#›</a:t>
            </a:fld>
            <a:endParaRPr lang="en-US"/>
          </a:p>
        </p:txBody>
      </p:sp>
    </p:spTree>
    <p:extLst>
      <p:ext uri="{BB962C8B-B14F-4D97-AF65-F5344CB8AC3E}">
        <p14:creationId xmlns:p14="http://schemas.microsoft.com/office/powerpoint/2010/main" val="3298544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Flow Intro">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4F3DDA41-C716-490E-B099-06D443194383}"/>
              </a:ext>
            </a:extLst>
          </p:cNvPr>
          <p:cNvCxnSpPr/>
          <p:nvPr userDrawn="1"/>
        </p:nvCxnSpPr>
        <p:spPr>
          <a:xfrm>
            <a:off x="3886200" y="6968703"/>
            <a:ext cx="0" cy="3089699"/>
          </a:xfrm>
          <a:prstGeom prst="line">
            <a:avLst/>
          </a:prstGeom>
          <a:ln w="38100">
            <a:solidFill>
              <a:srgbClr val="12B0B2"/>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B6D444A1-BEDB-44EE-BEF2-AAEC89FF9643}"/>
              </a:ext>
            </a:extLst>
          </p:cNvPr>
          <p:cNvSpPr>
            <a:spLocks noGrp="1"/>
          </p:cNvSpPr>
          <p:nvPr>
            <p:ph type="sldNum" sz="quarter" idx="10"/>
          </p:nvPr>
        </p:nvSpPr>
        <p:spPr/>
        <p:txBody>
          <a:bodyPr/>
          <a:lstStyle>
            <a:lvl1pPr>
              <a:defRPr/>
            </a:lvl1pPr>
          </a:lstStyle>
          <a:p>
            <a:pPr>
              <a:defRPr/>
            </a:pPr>
            <a:fld id="{D7B1A0BC-2D99-4B94-95F5-48FC11C1E9B5}" type="slidenum">
              <a:rPr lang="en-US"/>
              <a:pPr>
                <a:defRPr/>
              </a:pPr>
              <a:t>‹#›</a:t>
            </a:fld>
            <a:endParaRPr lang="en-US"/>
          </a:p>
        </p:txBody>
      </p:sp>
    </p:spTree>
    <p:extLst>
      <p:ext uri="{BB962C8B-B14F-4D97-AF65-F5344CB8AC3E}">
        <p14:creationId xmlns:p14="http://schemas.microsoft.com/office/powerpoint/2010/main" val="159349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Flow Middle">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DD784F-3E8C-4816-87BD-8A69A68DE055}"/>
              </a:ext>
            </a:extLst>
          </p:cNvPr>
          <p:cNvCxnSpPr/>
          <p:nvPr userDrawn="1"/>
        </p:nvCxnSpPr>
        <p:spPr>
          <a:xfrm>
            <a:off x="3886200" y="0"/>
            <a:ext cx="0" cy="10058400"/>
          </a:xfrm>
          <a:prstGeom prst="line">
            <a:avLst/>
          </a:prstGeom>
          <a:ln w="38100">
            <a:solidFill>
              <a:srgbClr val="12B0B2"/>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2A0491D9-9F79-4C19-8D90-3EF8D0AB692E}"/>
              </a:ext>
            </a:extLst>
          </p:cNvPr>
          <p:cNvSpPr>
            <a:spLocks noGrp="1"/>
          </p:cNvSpPr>
          <p:nvPr>
            <p:ph type="sldNum" sz="quarter" idx="10"/>
          </p:nvPr>
        </p:nvSpPr>
        <p:spPr/>
        <p:txBody>
          <a:bodyPr/>
          <a:lstStyle>
            <a:lvl1pPr>
              <a:defRPr/>
            </a:lvl1pPr>
          </a:lstStyle>
          <a:p>
            <a:pPr>
              <a:defRPr/>
            </a:pPr>
            <a:fld id="{3665D51E-547F-4EB3-A967-A7125981111D}" type="slidenum">
              <a:rPr lang="en-US"/>
              <a:pPr>
                <a:defRPr/>
              </a:pPr>
              <a:t>‹#›</a:t>
            </a:fld>
            <a:endParaRPr lang="en-US"/>
          </a:p>
        </p:txBody>
      </p:sp>
    </p:spTree>
    <p:extLst>
      <p:ext uri="{BB962C8B-B14F-4D97-AF65-F5344CB8AC3E}">
        <p14:creationId xmlns:p14="http://schemas.microsoft.com/office/powerpoint/2010/main" val="258036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Flow Outro">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18A92721-8582-4E82-AD81-0511C7B15BCA}"/>
              </a:ext>
            </a:extLst>
          </p:cNvPr>
          <p:cNvCxnSpPr/>
          <p:nvPr userDrawn="1"/>
        </p:nvCxnSpPr>
        <p:spPr>
          <a:xfrm>
            <a:off x="3886200" y="0"/>
            <a:ext cx="0" cy="3129280"/>
          </a:xfrm>
          <a:prstGeom prst="line">
            <a:avLst/>
          </a:prstGeom>
          <a:ln w="38100">
            <a:solidFill>
              <a:srgbClr val="12B0B2"/>
            </a:solidFill>
          </a:ln>
        </p:spPr>
        <p:style>
          <a:lnRef idx="1">
            <a:schemeClr val="accent1"/>
          </a:lnRef>
          <a:fillRef idx="0">
            <a:schemeClr val="accent1"/>
          </a:fillRef>
          <a:effectRef idx="0">
            <a:schemeClr val="accent1"/>
          </a:effectRef>
          <a:fontRef idx="minor">
            <a:schemeClr val="tx1"/>
          </a:fontRef>
        </p:style>
      </p:cxnSp>
      <p:sp>
        <p:nvSpPr>
          <p:cNvPr id="3" name="Rectangle 5">
            <a:extLst>
              <a:ext uri="{FF2B5EF4-FFF2-40B4-BE49-F238E27FC236}">
                <a16:creationId xmlns:a16="http://schemas.microsoft.com/office/drawing/2014/main" id="{280729AD-94EA-48E4-B752-A459AEDFDBEF}"/>
              </a:ext>
            </a:extLst>
          </p:cNvPr>
          <p:cNvSpPr>
            <a:spLocks noChangeArrowheads="1"/>
          </p:cNvSpPr>
          <p:nvPr userDrawn="1"/>
        </p:nvSpPr>
        <p:spPr bwMode="auto">
          <a:xfrm>
            <a:off x="0" y="9655599"/>
            <a:ext cx="7772400" cy="15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US" altLang="en-US" sz="383">
                <a:latin typeface="Montserrat" panose="02000505000000020004" pitchFamily="2" charset="0"/>
              </a:rPr>
              <a:t>The Health Coach Group | Copyright </a:t>
            </a:r>
            <a:r>
              <a:rPr lang="en-US" altLang="en-US" sz="383"/>
              <a:t>©</a:t>
            </a:r>
            <a:r>
              <a:rPr lang="en-US" altLang="en-US" sz="383">
                <a:latin typeface="Montserrat" panose="02000505000000020004" pitchFamily="2" charset="0"/>
              </a:rPr>
              <a:t> All Rights Reserved.</a:t>
            </a:r>
          </a:p>
        </p:txBody>
      </p:sp>
      <p:sp>
        <p:nvSpPr>
          <p:cNvPr id="4" name="Slide Number Placeholder 2">
            <a:extLst>
              <a:ext uri="{FF2B5EF4-FFF2-40B4-BE49-F238E27FC236}">
                <a16:creationId xmlns:a16="http://schemas.microsoft.com/office/drawing/2014/main" id="{B5E7B89C-C406-4CEC-B03D-7FCC98FC18E4}"/>
              </a:ext>
            </a:extLst>
          </p:cNvPr>
          <p:cNvSpPr>
            <a:spLocks noGrp="1"/>
          </p:cNvSpPr>
          <p:nvPr>
            <p:ph type="sldNum" sz="quarter" idx="10"/>
          </p:nvPr>
        </p:nvSpPr>
        <p:spPr/>
        <p:txBody>
          <a:bodyPr/>
          <a:lstStyle>
            <a:lvl1pPr>
              <a:defRPr/>
            </a:lvl1pPr>
          </a:lstStyle>
          <a:p>
            <a:pPr>
              <a:defRPr/>
            </a:pPr>
            <a:fld id="{20F11A98-473A-4147-BEE6-D3CBA66820AB}" type="slidenum">
              <a:rPr lang="en-US"/>
              <a:pPr>
                <a:defRPr/>
              </a:pPr>
              <a:t>‹#›</a:t>
            </a:fld>
            <a:endParaRPr lang="en-US"/>
          </a:p>
        </p:txBody>
      </p:sp>
    </p:spTree>
    <p:extLst>
      <p:ext uri="{BB962C8B-B14F-4D97-AF65-F5344CB8AC3E}">
        <p14:creationId xmlns:p14="http://schemas.microsoft.com/office/powerpoint/2010/main" val="1224476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991BCA-86DA-448F-A18E-CE6E22AF47C4}"/>
              </a:ext>
            </a:extLst>
          </p:cNvPr>
          <p:cNvSpPr/>
          <p:nvPr userDrawn="1"/>
        </p:nvSpPr>
        <p:spPr>
          <a:xfrm rot="10800000">
            <a:off x="-44840" y="0"/>
            <a:ext cx="1995220" cy="10058400"/>
          </a:xfrm>
          <a:prstGeom prst="rect">
            <a:avLst/>
          </a:prstGeom>
          <a:solidFill>
            <a:schemeClr val="bg2"/>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
        <p:nvSpPr>
          <p:cNvPr id="4" name="Rectangle 6">
            <a:extLst>
              <a:ext uri="{FF2B5EF4-FFF2-40B4-BE49-F238E27FC236}">
                <a16:creationId xmlns:a16="http://schemas.microsoft.com/office/drawing/2014/main" id="{0511C721-B298-49C8-BF69-B408489DC777}"/>
              </a:ext>
            </a:extLst>
          </p:cNvPr>
          <p:cNvSpPr>
            <a:spLocks noChangeArrowheads="1"/>
          </p:cNvSpPr>
          <p:nvPr userDrawn="1"/>
        </p:nvSpPr>
        <p:spPr bwMode="auto">
          <a:xfrm>
            <a:off x="0" y="9655599"/>
            <a:ext cx="7772400" cy="15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US" altLang="en-US" sz="383">
                <a:latin typeface="Montserrat" panose="02000505000000020004" pitchFamily="2" charset="0"/>
              </a:rPr>
              <a:t>The Health Coach Group | Copyright </a:t>
            </a:r>
            <a:r>
              <a:rPr lang="en-US" altLang="en-US" sz="383"/>
              <a:t>©</a:t>
            </a:r>
            <a:r>
              <a:rPr lang="en-US" altLang="en-US" sz="383">
                <a:latin typeface="Montserrat" panose="02000505000000020004" pitchFamily="2" charset="0"/>
              </a:rPr>
              <a:t> All Rights Reserved.</a:t>
            </a:r>
          </a:p>
        </p:txBody>
      </p:sp>
      <p:sp>
        <p:nvSpPr>
          <p:cNvPr id="5" name="Slide Number Placeholder 2">
            <a:extLst>
              <a:ext uri="{FF2B5EF4-FFF2-40B4-BE49-F238E27FC236}">
                <a16:creationId xmlns:a16="http://schemas.microsoft.com/office/drawing/2014/main" id="{EA9A3EE7-CBA5-4BDD-B5C7-6C3484E106D5}"/>
              </a:ext>
            </a:extLst>
          </p:cNvPr>
          <p:cNvSpPr>
            <a:spLocks noGrp="1"/>
          </p:cNvSpPr>
          <p:nvPr>
            <p:ph type="sldNum" sz="quarter" idx="10"/>
          </p:nvPr>
        </p:nvSpPr>
        <p:spPr/>
        <p:txBody>
          <a:bodyPr/>
          <a:lstStyle>
            <a:lvl1pPr>
              <a:defRPr/>
            </a:lvl1pPr>
          </a:lstStyle>
          <a:p>
            <a:pPr>
              <a:defRPr/>
            </a:pPr>
            <a:fld id="{8C2C93CF-2B5E-47F2-8BDD-6528005EA3E1}" type="slidenum">
              <a:rPr lang="en-US"/>
              <a:pPr>
                <a:defRPr/>
              </a:pPr>
              <a:t>‹#›</a:t>
            </a:fld>
            <a:endParaRPr lang="en-US"/>
          </a:p>
        </p:txBody>
      </p:sp>
      <p:pic>
        <p:nvPicPr>
          <p:cNvPr id="9" name="Picture 8" descr="A picture containing object&#10;&#10;Description automatically generated">
            <a:extLst>
              <a:ext uri="{FF2B5EF4-FFF2-40B4-BE49-F238E27FC236}">
                <a16:creationId xmlns:a16="http://schemas.microsoft.com/office/drawing/2014/main" id="{968A516B-67F4-4AD6-801E-94C2FBA099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3261656" y="4816470"/>
            <a:ext cx="10058400" cy="425460"/>
          </a:xfrm>
          <a:prstGeom prst="rect">
            <a:avLst/>
          </a:prstGeom>
        </p:spPr>
      </p:pic>
      <p:sp>
        <p:nvSpPr>
          <p:cNvPr id="3" name="Rectangle 2">
            <a:extLst>
              <a:ext uri="{FF2B5EF4-FFF2-40B4-BE49-F238E27FC236}">
                <a16:creationId xmlns:a16="http://schemas.microsoft.com/office/drawing/2014/main" id="{BB5EE58E-AA3C-450A-9734-5CF38D9ADA95}"/>
              </a:ext>
            </a:extLst>
          </p:cNvPr>
          <p:cNvSpPr/>
          <p:nvPr userDrawn="1"/>
        </p:nvSpPr>
        <p:spPr>
          <a:xfrm rot="10800000">
            <a:off x="93598" y="2105979"/>
            <a:ext cx="1322777" cy="5443643"/>
          </a:xfrm>
          <a:prstGeom prst="rect">
            <a:avLst/>
          </a:prstGeom>
          <a:solidFill>
            <a:schemeClr val="bg1"/>
          </a:solidFill>
          <a:ln>
            <a:solidFill>
              <a:schemeClr val="bg2">
                <a:lumMod val="9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tr-TR" sz="574"/>
          </a:p>
        </p:txBody>
      </p:sp>
    </p:spTree>
    <p:extLst>
      <p:ext uri="{BB962C8B-B14F-4D97-AF65-F5344CB8AC3E}">
        <p14:creationId xmlns:p14="http://schemas.microsoft.com/office/powerpoint/2010/main" val="360002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38B936-4CA8-4238-833D-BAA62C0F345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170601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338B936-4CA8-4238-833D-BAA62C0F345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416130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38B936-4CA8-4238-833D-BAA62C0F3455}"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706697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38B936-4CA8-4238-833D-BAA62C0F3455}" type="datetimeFigureOut">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902468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38B936-4CA8-4238-833D-BAA62C0F3455}" type="datetimeFigureOut">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1358068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8B936-4CA8-4238-833D-BAA62C0F3455}"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3071717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0338B936-4CA8-4238-833D-BAA62C0F3455}"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211788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0338B936-4CA8-4238-833D-BAA62C0F3455}"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D69CA-4A2F-491B-81C9-7F81D15DC00D}" type="slidenum">
              <a:rPr lang="en-US" smtClean="0"/>
              <a:t>‹#›</a:t>
            </a:fld>
            <a:endParaRPr lang="en-US"/>
          </a:p>
        </p:txBody>
      </p:sp>
    </p:spTree>
    <p:extLst>
      <p:ext uri="{BB962C8B-B14F-4D97-AF65-F5344CB8AC3E}">
        <p14:creationId xmlns:p14="http://schemas.microsoft.com/office/powerpoint/2010/main" val="64108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0338B936-4CA8-4238-833D-BAA62C0F3455}" type="datetimeFigureOut">
              <a:rPr lang="en-US" smtClean="0"/>
              <a:t>3/12/2025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D7D69CA-4A2F-491B-81C9-7F81D15DC00D}" type="slidenum">
              <a:rPr lang="en-US" smtClean="0"/>
              <a:t>‹#›</a:t>
            </a:fld>
            <a:endParaRPr lang="en-US"/>
          </a:p>
        </p:txBody>
      </p:sp>
    </p:spTree>
    <p:extLst>
      <p:ext uri="{BB962C8B-B14F-4D97-AF65-F5344CB8AC3E}">
        <p14:creationId xmlns:p14="http://schemas.microsoft.com/office/powerpoint/2010/main" val="1482777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523D0A6-B158-4660-B85F-F30580552C4A}"/>
              </a:ext>
            </a:extLst>
          </p:cNvPr>
          <p:cNvSpPr>
            <a:spLocks noGrp="1" noChangeArrowheads="1"/>
          </p:cNvSpPr>
          <p:nvPr>
            <p:ph type="title"/>
          </p:nvPr>
        </p:nvSpPr>
        <p:spPr bwMode="auto">
          <a:xfrm>
            <a:off x="534353" y="535517"/>
            <a:ext cx="6703695" cy="1944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Master heading</a:t>
            </a:r>
          </a:p>
        </p:txBody>
      </p:sp>
      <p:sp>
        <p:nvSpPr>
          <p:cNvPr id="1027" name="Text Placeholder 2">
            <a:extLst>
              <a:ext uri="{FF2B5EF4-FFF2-40B4-BE49-F238E27FC236}">
                <a16:creationId xmlns:a16="http://schemas.microsoft.com/office/drawing/2014/main" id="{C6C061C8-C0DE-4A65-AE14-04CA53B5ADA0}"/>
              </a:ext>
            </a:extLst>
          </p:cNvPr>
          <p:cNvSpPr>
            <a:spLocks noGrp="1" noChangeArrowheads="1"/>
          </p:cNvSpPr>
          <p:nvPr>
            <p:ph type="body" idx="1"/>
          </p:nvPr>
        </p:nvSpPr>
        <p:spPr bwMode="auto">
          <a:xfrm>
            <a:off x="534353" y="2677584"/>
            <a:ext cx="6703695" cy="638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Sub Heading 1</a:t>
            </a:r>
          </a:p>
          <a:p>
            <a:pPr lvl="1"/>
            <a:r>
              <a:rPr lang="en-US" altLang="en-US"/>
              <a:t>Sub Heading 2</a:t>
            </a:r>
          </a:p>
          <a:p>
            <a:pPr lvl="2"/>
            <a:r>
              <a:rPr lang="en-US" altLang="en-US"/>
              <a:t>Body Heading</a:t>
            </a:r>
          </a:p>
          <a:p>
            <a:pPr lvl="3"/>
            <a:r>
              <a:rPr lang="en-US" altLang="en-US"/>
              <a:t>Body </a:t>
            </a:r>
          </a:p>
          <a:p>
            <a:pPr lvl="4"/>
            <a:r>
              <a:rPr lang="en-US" altLang="en-US"/>
              <a:t>Size 14</a:t>
            </a:r>
          </a:p>
        </p:txBody>
      </p:sp>
      <p:sp>
        <p:nvSpPr>
          <p:cNvPr id="4" name="Slide Number Placeholder 3">
            <a:extLst>
              <a:ext uri="{FF2B5EF4-FFF2-40B4-BE49-F238E27FC236}">
                <a16:creationId xmlns:a16="http://schemas.microsoft.com/office/drawing/2014/main" id="{3DCC6496-D9AC-824B-A9EA-80F7C91685B3}"/>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383" smtClean="0">
                <a:solidFill>
                  <a:schemeClr val="tx1">
                    <a:tint val="75000"/>
                  </a:schemeClr>
                </a:solidFill>
              </a:defRPr>
            </a:lvl1pPr>
          </a:lstStyle>
          <a:p>
            <a:pPr>
              <a:defRPr/>
            </a:pPr>
            <a:fld id="{38B6012B-10EE-45A1-A93F-8DFBF394F9C0}" type="slidenum">
              <a:rPr lang="en-US"/>
              <a:pPr>
                <a:defRPr/>
              </a:pPr>
              <a:t>‹#›</a:t>
            </a:fld>
            <a:endParaRPr lang="en-US"/>
          </a:p>
        </p:txBody>
      </p:sp>
    </p:spTree>
    <p:extLst>
      <p:ext uri="{BB962C8B-B14F-4D97-AF65-F5344CB8AC3E}">
        <p14:creationId xmlns:p14="http://schemas.microsoft.com/office/powerpoint/2010/main" val="25022549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582930" rtl="0" eaLnBrk="0" fontAlgn="base" hangingPunct="0">
        <a:lnSpc>
          <a:spcPct val="90000"/>
        </a:lnSpc>
        <a:spcBef>
          <a:spcPct val="0"/>
        </a:spcBef>
        <a:spcAft>
          <a:spcPct val="0"/>
        </a:spcAft>
        <a:defRPr sz="4781" kern="1200">
          <a:solidFill>
            <a:schemeClr val="tx1"/>
          </a:solidFill>
          <a:latin typeface="Montserrat" pitchFamily="2" charset="77"/>
          <a:ea typeface="+mj-ea"/>
          <a:cs typeface="+mj-cs"/>
        </a:defRPr>
      </a:lvl1pPr>
      <a:lvl2pPr algn="l" defTabSz="582930" rtl="0" eaLnBrk="0" fontAlgn="base" hangingPunct="0">
        <a:lnSpc>
          <a:spcPct val="90000"/>
        </a:lnSpc>
        <a:spcBef>
          <a:spcPct val="0"/>
        </a:spcBef>
        <a:spcAft>
          <a:spcPct val="0"/>
        </a:spcAft>
        <a:defRPr sz="4781">
          <a:solidFill>
            <a:schemeClr val="tx1"/>
          </a:solidFill>
          <a:latin typeface="Montserrat" panose="02000505000000020004" pitchFamily="2" charset="0"/>
        </a:defRPr>
      </a:lvl2pPr>
      <a:lvl3pPr algn="l" defTabSz="582930" rtl="0" eaLnBrk="0" fontAlgn="base" hangingPunct="0">
        <a:lnSpc>
          <a:spcPct val="90000"/>
        </a:lnSpc>
        <a:spcBef>
          <a:spcPct val="0"/>
        </a:spcBef>
        <a:spcAft>
          <a:spcPct val="0"/>
        </a:spcAft>
        <a:defRPr sz="4781">
          <a:solidFill>
            <a:schemeClr val="tx1"/>
          </a:solidFill>
          <a:latin typeface="Montserrat" panose="02000505000000020004" pitchFamily="2" charset="0"/>
        </a:defRPr>
      </a:lvl3pPr>
      <a:lvl4pPr algn="l" defTabSz="582930" rtl="0" eaLnBrk="0" fontAlgn="base" hangingPunct="0">
        <a:lnSpc>
          <a:spcPct val="90000"/>
        </a:lnSpc>
        <a:spcBef>
          <a:spcPct val="0"/>
        </a:spcBef>
        <a:spcAft>
          <a:spcPct val="0"/>
        </a:spcAft>
        <a:defRPr sz="4781">
          <a:solidFill>
            <a:schemeClr val="tx1"/>
          </a:solidFill>
          <a:latin typeface="Montserrat" panose="02000505000000020004" pitchFamily="2" charset="0"/>
        </a:defRPr>
      </a:lvl4pPr>
      <a:lvl5pPr algn="l" defTabSz="582930" rtl="0" eaLnBrk="0" fontAlgn="base" hangingPunct="0">
        <a:lnSpc>
          <a:spcPct val="90000"/>
        </a:lnSpc>
        <a:spcBef>
          <a:spcPct val="0"/>
        </a:spcBef>
        <a:spcAft>
          <a:spcPct val="0"/>
        </a:spcAft>
        <a:defRPr sz="4781">
          <a:solidFill>
            <a:schemeClr val="tx1"/>
          </a:solidFill>
          <a:latin typeface="Montserrat" panose="02000505000000020004" pitchFamily="2" charset="0"/>
        </a:defRPr>
      </a:lvl5pPr>
      <a:lvl6pPr marL="145733" algn="l" defTabSz="582930" rtl="0" fontAlgn="base">
        <a:lnSpc>
          <a:spcPct val="90000"/>
        </a:lnSpc>
        <a:spcBef>
          <a:spcPct val="0"/>
        </a:spcBef>
        <a:spcAft>
          <a:spcPct val="0"/>
        </a:spcAft>
        <a:defRPr sz="2805">
          <a:solidFill>
            <a:schemeClr val="tx1"/>
          </a:solidFill>
          <a:latin typeface="Calibri Light" panose="020F0302020204030204" pitchFamily="34" charset="0"/>
        </a:defRPr>
      </a:lvl6pPr>
      <a:lvl7pPr marL="291465" algn="l" defTabSz="582930" rtl="0" fontAlgn="base">
        <a:lnSpc>
          <a:spcPct val="90000"/>
        </a:lnSpc>
        <a:spcBef>
          <a:spcPct val="0"/>
        </a:spcBef>
        <a:spcAft>
          <a:spcPct val="0"/>
        </a:spcAft>
        <a:defRPr sz="2805">
          <a:solidFill>
            <a:schemeClr val="tx1"/>
          </a:solidFill>
          <a:latin typeface="Calibri Light" panose="020F0302020204030204" pitchFamily="34" charset="0"/>
        </a:defRPr>
      </a:lvl7pPr>
      <a:lvl8pPr marL="437198" algn="l" defTabSz="582930" rtl="0" fontAlgn="base">
        <a:lnSpc>
          <a:spcPct val="90000"/>
        </a:lnSpc>
        <a:spcBef>
          <a:spcPct val="0"/>
        </a:spcBef>
        <a:spcAft>
          <a:spcPct val="0"/>
        </a:spcAft>
        <a:defRPr sz="2805">
          <a:solidFill>
            <a:schemeClr val="tx1"/>
          </a:solidFill>
          <a:latin typeface="Calibri Light" panose="020F0302020204030204" pitchFamily="34" charset="0"/>
        </a:defRPr>
      </a:lvl8pPr>
      <a:lvl9pPr marL="582930" algn="l" defTabSz="582930" rtl="0" fontAlgn="base">
        <a:lnSpc>
          <a:spcPct val="90000"/>
        </a:lnSpc>
        <a:spcBef>
          <a:spcPct val="0"/>
        </a:spcBef>
        <a:spcAft>
          <a:spcPct val="0"/>
        </a:spcAft>
        <a:defRPr sz="2805">
          <a:solidFill>
            <a:schemeClr val="tx1"/>
          </a:solidFill>
          <a:latin typeface="Calibri Light" panose="020F0302020204030204" pitchFamily="34" charset="0"/>
        </a:defRPr>
      </a:lvl9pPr>
    </p:titleStyle>
    <p:bodyStyle>
      <a:lvl1pPr marL="145733" indent="-145733" algn="l" defTabSz="582930" rtl="0" eaLnBrk="0" fontAlgn="base" hangingPunct="0">
        <a:lnSpc>
          <a:spcPct val="90000"/>
        </a:lnSpc>
        <a:spcBef>
          <a:spcPts val="638"/>
        </a:spcBef>
        <a:spcAft>
          <a:spcPct val="0"/>
        </a:spcAft>
        <a:buFont typeface="Arial" panose="020B0604020202020204" pitchFamily="34" charset="0"/>
        <a:buChar char="•"/>
        <a:defRPr sz="1913" kern="1200">
          <a:solidFill>
            <a:schemeClr val="tx1"/>
          </a:solidFill>
          <a:latin typeface="Montserrat" pitchFamily="2" charset="77"/>
          <a:ea typeface="+mn-ea"/>
          <a:cs typeface="+mn-cs"/>
        </a:defRPr>
      </a:lvl1pPr>
      <a:lvl2pPr marL="437198" indent="-145733" algn="l" defTabSz="582930" rtl="0" eaLnBrk="0" fontAlgn="base" hangingPunct="0">
        <a:lnSpc>
          <a:spcPct val="90000"/>
        </a:lnSpc>
        <a:spcBef>
          <a:spcPts val="319"/>
        </a:spcBef>
        <a:spcAft>
          <a:spcPct val="0"/>
        </a:spcAft>
        <a:buFont typeface="Arial" panose="020B0604020202020204" pitchFamily="34" charset="0"/>
        <a:buChar char="•"/>
        <a:defRPr sz="1403" kern="1200">
          <a:solidFill>
            <a:schemeClr val="tx1"/>
          </a:solidFill>
          <a:latin typeface="Montserrat" pitchFamily="2" charset="77"/>
          <a:ea typeface="+mn-ea"/>
          <a:cs typeface="+mn-cs"/>
        </a:defRPr>
      </a:lvl2pPr>
      <a:lvl3pPr marL="728663" indent="-145733" algn="l" defTabSz="582930" rtl="0" eaLnBrk="0" fontAlgn="base" hangingPunct="0">
        <a:lnSpc>
          <a:spcPct val="90000"/>
        </a:lnSpc>
        <a:spcBef>
          <a:spcPts val="319"/>
        </a:spcBef>
        <a:spcAft>
          <a:spcPct val="0"/>
        </a:spcAft>
        <a:buFont typeface="Arial" panose="020B0604020202020204" pitchFamily="34" charset="0"/>
        <a:buChar char="•"/>
        <a:defRPr sz="956" kern="1200">
          <a:solidFill>
            <a:schemeClr val="tx1"/>
          </a:solidFill>
          <a:latin typeface="Montserrat" pitchFamily="2" charset="77"/>
          <a:ea typeface="+mn-ea"/>
          <a:cs typeface="+mn-cs"/>
        </a:defRPr>
      </a:lvl3pPr>
      <a:lvl4pPr marL="1020128" indent="-145733" algn="l" defTabSz="582930" rtl="0" eaLnBrk="0" fontAlgn="base" hangingPunct="0">
        <a:lnSpc>
          <a:spcPct val="90000"/>
        </a:lnSpc>
        <a:spcBef>
          <a:spcPts val="319"/>
        </a:spcBef>
        <a:spcAft>
          <a:spcPct val="0"/>
        </a:spcAft>
        <a:buFont typeface="Arial" panose="020B0604020202020204" pitchFamily="34" charset="0"/>
        <a:buChar char="•"/>
        <a:defRPr sz="638" kern="1200">
          <a:solidFill>
            <a:schemeClr val="tx1"/>
          </a:solidFill>
          <a:latin typeface="Montserrat" pitchFamily="2" charset="77"/>
          <a:ea typeface="+mn-ea"/>
          <a:cs typeface="+mn-cs"/>
        </a:defRPr>
      </a:lvl4pPr>
      <a:lvl5pPr marL="1311593" indent="-145733" algn="l" defTabSz="582930" rtl="0" eaLnBrk="0" fontAlgn="base" hangingPunct="0">
        <a:lnSpc>
          <a:spcPct val="90000"/>
        </a:lnSpc>
        <a:spcBef>
          <a:spcPts val="319"/>
        </a:spcBef>
        <a:spcAft>
          <a:spcPct val="0"/>
        </a:spcAft>
        <a:buFont typeface="Arial" panose="020B0604020202020204" pitchFamily="34" charset="0"/>
        <a:buChar char="•"/>
        <a:defRPr sz="446" kern="1200">
          <a:solidFill>
            <a:schemeClr val="tx1"/>
          </a:solidFill>
          <a:latin typeface="Montserrat" pitchFamily="2" charset="77"/>
          <a:ea typeface="+mn-ea"/>
          <a:cs typeface="+mn-cs"/>
        </a:defRPr>
      </a:lvl5pPr>
      <a:lvl6pPr marL="160305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52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5988"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453" indent="-145733" algn="l" defTabSz="582930"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p:bodyStyle>
    <p:otherStyle>
      <a:defPPr>
        <a:defRPr lang="en-US"/>
      </a:defPPr>
      <a:lvl1pPr marL="0" algn="l" defTabSz="582930" rtl="0" eaLnBrk="1" latinLnBrk="0" hangingPunct="1">
        <a:defRPr sz="1148" kern="1200">
          <a:solidFill>
            <a:schemeClr val="tx1"/>
          </a:solidFill>
          <a:latin typeface="+mn-lt"/>
          <a:ea typeface="+mn-ea"/>
          <a:cs typeface="+mn-cs"/>
        </a:defRPr>
      </a:lvl1pPr>
      <a:lvl2pPr marL="291465" algn="l" defTabSz="582930" rtl="0" eaLnBrk="1" latinLnBrk="0" hangingPunct="1">
        <a:defRPr sz="1148" kern="1200">
          <a:solidFill>
            <a:schemeClr val="tx1"/>
          </a:solidFill>
          <a:latin typeface="+mn-lt"/>
          <a:ea typeface="+mn-ea"/>
          <a:cs typeface="+mn-cs"/>
        </a:defRPr>
      </a:lvl2pPr>
      <a:lvl3pPr marL="582930" algn="l" defTabSz="582930" rtl="0" eaLnBrk="1" latinLnBrk="0" hangingPunct="1">
        <a:defRPr sz="1148" kern="1200">
          <a:solidFill>
            <a:schemeClr val="tx1"/>
          </a:solidFill>
          <a:latin typeface="+mn-lt"/>
          <a:ea typeface="+mn-ea"/>
          <a:cs typeface="+mn-cs"/>
        </a:defRPr>
      </a:lvl3pPr>
      <a:lvl4pPr marL="874395" algn="l" defTabSz="582930" rtl="0" eaLnBrk="1" latinLnBrk="0" hangingPunct="1">
        <a:defRPr sz="1148" kern="1200">
          <a:solidFill>
            <a:schemeClr val="tx1"/>
          </a:solidFill>
          <a:latin typeface="+mn-lt"/>
          <a:ea typeface="+mn-ea"/>
          <a:cs typeface="+mn-cs"/>
        </a:defRPr>
      </a:lvl4pPr>
      <a:lvl5pPr marL="1165860" algn="l" defTabSz="582930" rtl="0" eaLnBrk="1" latinLnBrk="0" hangingPunct="1">
        <a:defRPr sz="1148" kern="1200">
          <a:solidFill>
            <a:schemeClr val="tx1"/>
          </a:solidFill>
          <a:latin typeface="+mn-lt"/>
          <a:ea typeface="+mn-ea"/>
          <a:cs typeface="+mn-cs"/>
        </a:defRPr>
      </a:lvl5pPr>
      <a:lvl6pPr marL="1457325" algn="l" defTabSz="582930" rtl="0" eaLnBrk="1" latinLnBrk="0" hangingPunct="1">
        <a:defRPr sz="1148" kern="1200">
          <a:solidFill>
            <a:schemeClr val="tx1"/>
          </a:solidFill>
          <a:latin typeface="+mn-lt"/>
          <a:ea typeface="+mn-ea"/>
          <a:cs typeface="+mn-cs"/>
        </a:defRPr>
      </a:lvl6pPr>
      <a:lvl7pPr marL="1748790" algn="l" defTabSz="582930" rtl="0" eaLnBrk="1" latinLnBrk="0" hangingPunct="1">
        <a:defRPr sz="1148" kern="1200">
          <a:solidFill>
            <a:schemeClr val="tx1"/>
          </a:solidFill>
          <a:latin typeface="+mn-lt"/>
          <a:ea typeface="+mn-ea"/>
          <a:cs typeface="+mn-cs"/>
        </a:defRPr>
      </a:lvl7pPr>
      <a:lvl8pPr marL="2040255" algn="l" defTabSz="582930" rtl="0" eaLnBrk="1" latinLnBrk="0" hangingPunct="1">
        <a:defRPr sz="1148" kern="1200">
          <a:solidFill>
            <a:schemeClr val="tx1"/>
          </a:solidFill>
          <a:latin typeface="+mn-lt"/>
          <a:ea typeface="+mn-ea"/>
          <a:cs typeface="+mn-cs"/>
        </a:defRPr>
      </a:lvl8pPr>
      <a:lvl9pPr marL="2331720" algn="l" defTabSz="582930" rtl="0" eaLnBrk="1" latinLnBrk="0" hangingPunct="1">
        <a:defRPr sz="1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A0132C8-90FD-417D-8FE2-763517E7A430}"/>
              </a:ext>
            </a:extLst>
          </p:cNvPr>
          <p:cNvSpPr txBox="1"/>
          <p:nvPr/>
        </p:nvSpPr>
        <p:spPr>
          <a:xfrm>
            <a:off x="673768" y="3303129"/>
            <a:ext cx="7098632" cy="1569660"/>
          </a:xfrm>
          <a:prstGeom prst="rect">
            <a:avLst/>
          </a:prstGeom>
          <a:solidFill>
            <a:schemeClr val="bg1"/>
          </a:solidFill>
        </p:spPr>
        <p:txBody>
          <a:bodyPr wrap="square" rtlCol="0">
            <a:spAutoFit/>
          </a:bodyPr>
          <a:lstStyle/>
          <a:p>
            <a:r>
              <a:rPr lang="en-US" sz="9600" dirty="0">
                <a:solidFill>
                  <a:srgbClr val="11AEB3"/>
                </a:solidFill>
                <a:latin typeface="Quickpen" pitchFamily="50" charset="0"/>
              </a:rPr>
              <a:t>supplement</a:t>
            </a:r>
          </a:p>
        </p:txBody>
      </p:sp>
      <p:sp>
        <p:nvSpPr>
          <p:cNvPr id="5" name="TextBox 4">
            <a:extLst>
              <a:ext uri="{FF2B5EF4-FFF2-40B4-BE49-F238E27FC236}">
                <a16:creationId xmlns:a16="http://schemas.microsoft.com/office/drawing/2014/main" id="{DD3BA90C-AC59-4BB8-9663-89570C7C0F0D}"/>
              </a:ext>
            </a:extLst>
          </p:cNvPr>
          <p:cNvSpPr txBox="1"/>
          <p:nvPr/>
        </p:nvSpPr>
        <p:spPr>
          <a:xfrm>
            <a:off x="1174452" y="5029200"/>
            <a:ext cx="5423497" cy="400110"/>
          </a:xfrm>
          <a:prstGeom prst="rect">
            <a:avLst/>
          </a:prstGeom>
          <a:solidFill>
            <a:schemeClr val="bg1"/>
          </a:solidFill>
        </p:spPr>
        <p:txBody>
          <a:bodyPr wrap="square" rtlCol="0">
            <a:spAutoFit/>
          </a:bodyPr>
          <a:lstStyle/>
          <a:p>
            <a:pPr algn="ctr"/>
            <a:r>
              <a:rPr lang="en-US" sz="2000" spc="600" dirty="0">
                <a:latin typeface="Montserrat" panose="02000505000000020004" pitchFamily="2" charset="0"/>
              </a:rPr>
              <a:t>LETS TALK MEDICINE</a:t>
            </a:r>
          </a:p>
        </p:txBody>
      </p:sp>
      <p:sp>
        <p:nvSpPr>
          <p:cNvPr id="6" name="TextBox 5">
            <a:extLst>
              <a:ext uri="{FF2B5EF4-FFF2-40B4-BE49-F238E27FC236}">
                <a16:creationId xmlns:a16="http://schemas.microsoft.com/office/drawing/2014/main" id="{9FD52116-627F-4B07-9574-94FE73873AE6}"/>
              </a:ext>
            </a:extLst>
          </p:cNvPr>
          <p:cNvSpPr txBox="1"/>
          <p:nvPr/>
        </p:nvSpPr>
        <p:spPr>
          <a:xfrm>
            <a:off x="2546684" y="9408694"/>
            <a:ext cx="2755232" cy="523220"/>
          </a:xfrm>
          <a:prstGeom prst="rect">
            <a:avLst/>
          </a:prstGeom>
          <a:solidFill>
            <a:srgbClr val="DFB05F"/>
          </a:solidFill>
        </p:spPr>
        <p:txBody>
          <a:bodyPr wrap="square" rtlCol="0">
            <a:spAutoFit/>
          </a:bodyPr>
          <a:lstStyle/>
          <a:p>
            <a:pPr algn="ctr"/>
            <a:r>
              <a:rPr lang="en-US" sz="2800" dirty="0">
                <a:solidFill>
                  <a:schemeClr val="bg1"/>
                </a:solidFill>
                <a:latin typeface="Montserrat" panose="02000505000000020004" pitchFamily="2" charset="0"/>
              </a:rPr>
              <a:t>SUPPLEMENT</a:t>
            </a:r>
          </a:p>
        </p:txBody>
      </p:sp>
      <p:pic>
        <p:nvPicPr>
          <p:cNvPr id="3" name="Picture 2">
            <a:extLst>
              <a:ext uri="{FF2B5EF4-FFF2-40B4-BE49-F238E27FC236}">
                <a16:creationId xmlns:a16="http://schemas.microsoft.com/office/drawing/2014/main" id="{40D4C074-FBB8-49D0-9552-C22FCD7488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6486"/>
            <a:ext cx="2286000" cy="2133600"/>
          </a:xfrm>
          <a:prstGeom prst="rect">
            <a:avLst/>
          </a:prstGeom>
        </p:spPr>
      </p:pic>
    </p:spTree>
    <p:extLst>
      <p:ext uri="{BB962C8B-B14F-4D97-AF65-F5344CB8AC3E}">
        <p14:creationId xmlns:p14="http://schemas.microsoft.com/office/powerpoint/2010/main" val="1160948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10</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statins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2426305"/>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They are used to treat high Cholesterol</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They can cause break down of muscle tissue which causes pain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and weakness.  This can lead to insomnia</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Certain fat soluble statins can cross the blood brain barrier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and cause nightmares</a:t>
            </a:r>
          </a:p>
        </p:txBody>
      </p:sp>
      <p:pic>
        <p:nvPicPr>
          <p:cNvPr id="8" name="Picture 7">
            <a:extLst>
              <a:ext uri="{FF2B5EF4-FFF2-40B4-BE49-F238E27FC236}">
                <a16:creationId xmlns:a16="http://schemas.microsoft.com/office/drawing/2014/main" id="{9D08319A-AF9D-459B-A1CA-033AA2556D06}"/>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2887100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11</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stimulants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3288080"/>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These can include all forms of stimulants including caffeine, nicotine, illegal drugs, and Prescribed stimulants such as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Providgil</a:t>
            </a:r>
            <a:r>
              <a:rPr lang="en-US" sz="1400" dirty="0">
                <a:latin typeface="Montserrat Light" panose="00000400000000000000" pitchFamily="50" charset="0"/>
                <a:ea typeface="Calibri" panose="020F0502020204030204" pitchFamily="34" charset="0"/>
                <a:cs typeface="Times New Roman" panose="02020603050405020304" pitchFamily="18" charset="0"/>
              </a:rPr>
              <a:t>,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Ritalin and other medications to treat ADHD</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 half life of these drugs can cause significant issues of insomnia, waking after sleep onset, decreased slow wave sleep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and decreased REM.  </a:t>
            </a:r>
          </a:p>
          <a:p>
            <a:pPr marL="742950" marR="0" lvl="1" indent="-285750">
              <a:lnSpc>
                <a:spcPct val="200000"/>
              </a:lnSpc>
              <a:spcBef>
                <a:spcPts val="700"/>
              </a:spcBef>
              <a:spcAft>
                <a:spcPts val="0"/>
              </a:spcAft>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The effect can be impaired memory, depression daytime fatigue</a:t>
            </a:r>
          </a:p>
        </p:txBody>
      </p:sp>
      <p:pic>
        <p:nvPicPr>
          <p:cNvPr id="8" name="Picture 7">
            <a:extLst>
              <a:ext uri="{FF2B5EF4-FFF2-40B4-BE49-F238E27FC236}">
                <a16:creationId xmlns:a16="http://schemas.microsoft.com/office/drawing/2014/main" id="{F5F23CC7-D3AD-486D-BCC0-08BCB8B13FAC}"/>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80195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12</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hypnotics/sedatives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3898503"/>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They increase total sleep time and stage 2 sleep.  It also increases sleep spindles which is a specific type of brain wave but the effects of this change are unknown</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It will also increase daytime sleepiness the next day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(know as hangover)</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They decrease sleep onset, wake after sleep onset </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On Barbiturates there is decreased slow wave sleep and REM</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On Benzodiazepines there is decreased REM</a:t>
            </a:r>
          </a:p>
        </p:txBody>
      </p:sp>
      <p:pic>
        <p:nvPicPr>
          <p:cNvPr id="8" name="Picture 7">
            <a:extLst>
              <a:ext uri="{FF2B5EF4-FFF2-40B4-BE49-F238E27FC236}">
                <a16:creationId xmlns:a16="http://schemas.microsoft.com/office/drawing/2014/main" id="{CECD976D-FC48-46FA-9DDC-4591B011D542}"/>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3523410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13</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hypnotics continued</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2857192"/>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One thing you must consider when weaning off the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hypnotics is Rebound.</a:t>
            </a:r>
          </a:p>
          <a:p>
            <a:pPr marL="742950" marR="0" lvl="1" indent="-285750">
              <a:lnSpc>
                <a:spcPct val="200000"/>
              </a:lnSpc>
              <a:spcBef>
                <a:spcPts val="700"/>
              </a:spcBef>
              <a:spcAft>
                <a:spcPts val="0"/>
              </a:spcAft>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This can last as long as 1 day to 2 weeks depending on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what is taken and how long.</a:t>
            </a:r>
          </a:p>
          <a:p>
            <a:pPr marL="742950" marR="0" lvl="1" indent="-285750">
              <a:lnSpc>
                <a:spcPct val="200000"/>
              </a:lnSpc>
              <a:spcBef>
                <a:spcPts val="700"/>
              </a:spcBef>
              <a:spcAft>
                <a:spcPts val="0"/>
              </a:spcAft>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It will be a return of symptoms that started the person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to take the medications</a:t>
            </a:r>
          </a:p>
        </p:txBody>
      </p:sp>
      <p:pic>
        <p:nvPicPr>
          <p:cNvPr id="8" name="Picture 7">
            <a:extLst>
              <a:ext uri="{FF2B5EF4-FFF2-40B4-BE49-F238E27FC236}">
                <a16:creationId xmlns:a16="http://schemas.microsoft.com/office/drawing/2014/main" id="{3DF32CDA-8729-42EC-9B1E-DF14B300C4EF}"/>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337661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14</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narcotics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1922514"/>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Although they are used acutely there are more and more people who are using them for pain management</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It will cause an increase in fatigue and sleepiness</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It will cause a decrease in REM which can cause issues with memory</a:t>
            </a:r>
          </a:p>
        </p:txBody>
      </p:sp>
      <p:pic>
        <p:nvPicPr>
          <p:cNvPr id="8" name="Picture 7">
            <a:extLst>
              <a:ext uri="{FF2B5EF4-FFF2-40B4-BE49-F238E27FC236}">
                <a16:creationId xmlns:a16="http://schemas.microsoft.com/office/drawing/2014/main" id="{8B448A36-A3E5-4F1F-9C4E-D25F1603305C}"/>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3240792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15</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over the counter medications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2443169"/>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Aspirin can cause decrease in slow wave sleep</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Tagamet increases slow wave sleep</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Marijuana when used long term will decrease slow wave sleep</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Antihistamines  will decrease REM sleep and can cause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daytime fatigue and insomnia rebound</a:t>
            </a:r>
          </a:p>
        </p:txBody>
      </p:sp>
      <p:pic>
        <p:nvPicPr>
          <p:cNvPr id="8" name="Picture 7">
            <a:extLst>
              <a:ext uri="{FF2B5EF4-FFF2-40B4-BE49-F238E27FC236}">
                <a16:creationId xmlns:a16="http://schemas.microsoft.com/office/drawing/2014/main" id="{B92460BE-1320-48ED-8D97-6B9F7427CA6C}"/>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2141106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16</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supplements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5532284"/>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Most of these (such as valerian, chamomile or GABA) have no scientific support that says they help sleep.</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Melatonin as a sleep supplement is a natural occurring substance in the body.  It is secreted in the hippocampus to initiate sleep onset. </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The problem develops when we take this supplement we stop the body from producing its own Melatonin.  </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The other issue is dosage .  Most research has shown that very small doses of less than 1mg is sufficient however it does need to be able to get into the blood stream so it must be taken properly such as extended release capsules that do not dissolve in the stomach, sublingual or quick dissolve that are absorbed prior to entering the stomach.</a:t>
            </a:r>
          </a:p>
        </p:txBody>
      </p:sp>
      <p:pic>
        <p:nvPicPr>
          <p:cNvPr id="8" name="Picture 7">
            <a:extLst>
              <a:ext uri="{FF2B5EF4-FFF2-40B4-BE49-F238E27FC236}">
                <a16:creationId xmlns:a16="http://schemas.microsoft.com/office/drawing/2014/main" id="{6CAFA70F-2D38-4651-8422-9F337E5BE60C}"/>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1050298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2</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medication that affects sleep</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5620962"/>
          </a:xfrm>
          <a:prstGeom prst="rect">
            <a:avLst/>
          </a:prstGeom>
        </p:spPr>
        <p:txBody>
          <a:bodyPr wrap="square">
            <a:spAutoFit/>
          </a:bodyPr>
          <a:lstStyle/>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Alpha Blockers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Beta Blockers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Antidepressants/Antipsychotics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Steroids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Ace Inhibitors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Blood pressure medications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Statins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Stimulants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Hypnotics/Sedatives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Narcotics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Other miscellaneous medications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Over the Counter Medications</a:t>
            </a:r>
          </a:p>
          <a:p>
            <a:pPr marL="342900" marR="0" lvl="0" indent="-342900">
              <a:lnSpc>
                <a:spcPct val="200000"/>
              </a:lnSpc>
              <a:spcBef>
                <a:spcPts val="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Supplements</a:t>
            </a:r>
          </a:p>
        </p:txBody>
      </p:sp>
      <p:pic>
        <p:nvPicPr>
          <p:cNvPr id="5" name="Picture 4">
            <a:extLst>
              <a:ext uri="{FF2B5EF4-FFF2-40B4-BE49-F238E27FC236}">
                <a16:creationId xmlns:a16="http://schemas.microsoft.com/office/drawing/2014/main" id="{21022736-2704-4F59-887F-167AA62A4695}"/>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178683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3</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alpha blockers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1905650"/>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These are your medications that are used for hypertension and are also used for people who have an enlarged prostate.</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This medication decreases REM.  This is an issue because we process emotions and memories during this time of sleep.</a:t>
            </a:r>
          </a:p>
        </p:txBody>
      </p:sp>
      <p:pic>
        <p:nvPicPr>
          <p:cNvPr id="8" name="Picture 7">
            <a:extLst>
              <a:ext uri="{FF2B5EF4-FFF2-40B4-BE49-F238E27FC236}">
                <a16:creationId xmlns:a16="http://schemas.microsoft.com/office/drawing/2014/main" id="{286D619C-9177-4565-A27A-E9711E84A1D8}"/>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117910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4</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beta blockers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2085186"/>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Typically used for blood pressure and arrhythmias.  </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May also be used for migraines, angina, tremors and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glocoma</a:t>
            </a:r>
            <a:endParaRPr lang="en-US" sz="1400" dirty="0">
              <a:latin typeface="Montserrat Light" panose="00000400000000000000" pitchFamily="50" charset="0"/>
              <a:ea typeface="Calibri" panose="020F0502020204030204" pitchFamily="34" charset="0"/>
              <a:cs typeface="Times New Roman" panose="02020603050405020304" pitchFamily="18" charset="0"/>
            </a:endParaRP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 side effects include disrupted sleep and nightmares</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May be associated with low Melatonin levels.</a:t>
            </a:r>
          </a:p>
        </p:txBody>
      </p:sp>
      <p:pic>
        <p:nvPicPr>
          <p:cNvPr id="8" name="Picture 7">
            <a:extLst>
              <a:ext uri="{FF2B5EF4-FFF2-40B4-BE49-F238E27FC236}">
                <a16:creationId xmlns:a16="http://schemas.microsoft.com/office/drawing/2014/main" id="{2FE74BE4-2C82-4C23-8CD8-153D81B0FE3B}"/>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1011180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5</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antidepressants/ antipsychotics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3808735"/>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MAOIs</a:t>
            </a:r>
            <a:r>
              <a:rPr lang="en-US" sz="1400" dirty="0">
                <a:latin typeface="Montserrat Light" panose="00000400000000000000" pitchFamily="50" charset="0"/>
                <a:ea typeface="Calibri" panose="020F0502020204030204" pitchFamily="34" charset="0"/>
                <a:cs typeface="Times New Roman" panose="02020603050405020304" pitchFamily="18" charset="0"/>
              </a:rPr>
              <a:t> completely eliminate REM and can decrease total sleep time</a:t>
            </a:r>
          </a:p>
          <a:p>
            <a:pPr marL="342900" marR="0" lvl="0" indent="-342900">
              <a:lnSpc>
                <a:spcPct val="200000"/>
              </a:lnSpc>
              <a:spcBef>
                <a:spcPts val="70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Tricyclic </a:t>
            </a:r>
            <a:r>
              <a:rPr lang="en-US" sz="1400" b="1" dirty="0" err="1">
                <a:latin typeface="Montserrat Light" panose="00000400000000000000" pitchFamily="50" charset="0"/>
                <a:ea typeface="Calibri" panose="020F0502020204030204" pitchFamily="34" charset="0"/>
                <a:cs typeface="Times New Roman" panose="02020603050405020304" pitchFamily="18" charset="0"/>
              </a:rPr>
              <a:t>antidepressents</a:t>
            </a:r>
            <a:r>
              <a:rPr lang="en-US" sz="1400" b="1" dirty="0">
                <a:latin typeface="Montserrat Light" panose="00000400000000000000" pitchFamily="50" charset="0"/>
                <a:ea typeface="Calibri" panose="020F0502020204030204" pitchFamily="34" charset="0"/>
                <a:cs typeface="Times New Roman" panose="02020603050405020304" pitchFamily="18" charset="0"/>
              </a:rPr>
              <a:t> </a:t>
            </a:r>
            <a:r>
              <a:rPr lang="en-US" sz="1400" dirty="0">
                <a:latin typeface="Montserrat Light" panose="00000400000000000000" pitchFamily="50" charset="0"/>
                <a:ea typeface="Calibri" panose="020F0502020204030204" pitchFamily="34" charset="0"/>
                <a:cs typeface="Times New Roman" panose="02020603050405020304" pitchFamily="18" charset="0"/>
              </a:rPr>
              <a:t>(</a:t>
            </a:r>
            <a:r>
              <a:rPr lang="en-US" sz="1400" dirty="0" err="1">
                <a:latin typeface="Montserrat Light" panose="00000400000000000000" pitchFamily="50" charset="0"/>
                <a:ea typeface="Calibri" panose="020F0502020204030204" pitchFamily="34" charset="0"/>
                <a:cs typeface="Times New Roman" panose="02020603050405020304" pitchFamily="18" charset="0"/>
              </a:rPr>
              <a:t>Elevil</a:t>
            </a:r>
            <a:r>
              <a:rPr lang="en-US" sz="1400" dirty="0">
                <a:latin typeface="Montserrat Light" panose="00000400000000000000" pitchFamily="50" charset="0"/>
                <a:ea typeface="Calibri" panose="020F0502020204030204" pitchFamily="34" charset="0"/>
                <a:cs typeface="Times New Roman" panose="02020603050405020304" pitchFamily="18" charset="0"/>
              </a:rPr>
              <a:t>,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Doxipin</a:t>
            </a:r>
            <a:r>
              <a:rPr lang="en-US" sz="1400" dirty="0">
                <a:latin typeface="Montserrat Light" panose="00000400000000000000" pitchFamily="50" charset="0"/>
                <a:ea typeface="Calibri" panose="020F0502020204030204" pitchFamily="34" charset="0"/>
                <a:cs typeface="Times New Roman" panose="02020603050405020304" pitchFamily="18" charset="0"/>
              </a:rPr>
              <a:t>,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Comipramin</a:t>
            </a:r>
            <a:r>
              <a:rPr lang="en-US" sz="1400" dirty="0">
                <a:latin typeface="Montserrat Light" panose="00000400000000000000" pitchFamily="50" charset="0"/>
                <a:ea typeface="Calibri" panose="020F0502020204030204" pitchFamily="34" charset="0"/>
                <a:cs typeface="Times New Roman" panose="02020603050405020304" pitchFamily="18" charset="0"/>
              </a:rPr>
              <a:t>,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Anafranil</a:t>
            </a:r>
            <a:r>
              <a:rPr lang="en-US" sz="1400" dirty="0">
                <a:latin typeface="Montserrat Light" panose="00000400000000000000" pitchFamily="50" charset="0"/>
                <a:ea typeface="Calibri" panose="020F0502020204030204" pitchFamily="34" charset="0"/>
                <a:cs typeface="Times New Roman" panose="02020603050405020304" pitchFamily="18" charset="0"/>
              </a:rPr>
              <a:t>) decrease REM and increase slow wave sleep however depending on the medication it can either be a depressant increasing sleep or activating where it will decrease sleep.</a:t>
            </a:r>
          </a:p>
          <a:p>
            <a:pPr marL="342900" marR="0" lvl="0" indent="-342900">
              <a:lnSpc>
                <a:spcPct val="200000"/>
              </a:lnSpc>
              <a:spcBef>
                <a:spcPts val="70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SSRIs </a:t>
            </a:r>
            <a:r>
              <a:rPr lang="en-US" sz="1400" dirty="0">
                <a:latin typeface="Montserrat Light" panose="00000400000000000000" pitchFamily="50" charset="0"/>
                <a:ea typeface="Calibri" panose="020F0502020204030204" pitchFamily="34" charset="0"/>
                <a:cs typeface="Times New Roman" panose="02020603050405020304" pitchFamily="18" charset="0"/>
              </a:rPr>
              <a:t>(Prozac, Paxil, Trazadone, Effexor, Wellbutrin,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Remoran</a:t>
            </a:r>
            <a:r>
              <a:rPr lang="en-US" sz="1400" dirty="0">
                <a:latin typeface="Montserrat Light" panose="00000400000000000000" pitchFamily="50" charset="0"/>
                <a:ea typeface="Calibri" panose="020F0502020204030204" pitchFamily="34" charset="0"/>
                <a:cs typeface="Times New Roman" panose="02020603050405020304" pitchFamily="18" charset="0"/>
              </a:rPr>
              <a:t>, </a:t>
            </a:r>
            <a:r>
              <a:rPr lang="en-US" sz="1400" dirty="0" err="1">
                <a:latin typeface="Montserrat Light" panose="00000400000000000000" pitchFamily="50" charset="0"/>
                <a:ea typeface="Calibri" panose="020F0502020204030204" pitchFamily="34" charset="0"/>
                <a:cs typeface="Times New Roman" panose="02020603050405020304" pitchFamily="18" charset="0"/>
              </a:rPr>
              <a:t>ect</a:t>
            </a:r>
            <a:r>
              <a:rPr lang="en-US" sz="1400" dirty="0">
                <a:latin typeface="Montserrat Light" panose="00000400000000000000" pitchFamily="50" charset="0"/>
                <a:ea typeface="Calibri" panose="020F0502020204030204" pitchFamily="34" charset="0"/>
                <a:cs typeface="Times New Roman" panose="02020603050405020304" pitchFamily="18" charset="0"/>
              </a:rPr>
              <a:t>.)</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They will decrease REM and when they come off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will increase REM</a:t>
            </a:r>
          </a:p>
        </p:txBody>
      </p:sp>
      <p:pic>
        <p:nvPicPr>
          <p:cNvPr id="8" name="Picture 7">
            <a:extLst>
              <a:ext uri="{FF2B5EF4-FFF2-40B4-BE49-F238E27FC236}">
                <a16:creationId xmlns:a16="http://schemas.microsoft.com/office/drawing/2014/main" id="{2321E1C0-B374-41FF-A900-A75F92FD3555}"/>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2054951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6</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antidepressants/ antipsychotics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5891356"/>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Antipsychotics</a:t>
            </a:r>
          </a:p>
          <a:p>
            <a:pPr marL="742950" marR="0" lvl="1" indent="-285750">
              <a:lnSpc>
                <a:spcPct val="200000"/>
              </a:lnSpc>
              <a:spcBef>
                <a:spcPts val="700"/>
              </a:spcBef>
              <a:spcAft>
                <a:spcPts val="0"/>
              </a:spcAft>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They improve sleep however they can either increase or decrease slow wave sleep depending on dosage</a:t>
            </a:r>
          </a:p>
          <a:p>
            <a:pPr marL="742950" marR="0" lvl="1" indent="-285750">
              <a:lnSpc>
                <a:spcPct val="200000"/>
              </a:lnSpc>
              <a:spcBef>
                <a:spcPts val="700"/>
              </a:spcBef>
              <a:spcAft>
                <a:spcPts val="0"/>
              </a:spcAft>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They are sedating so daytime sleepiness is an issue</a:t>
            </a:r>
          </a:p>
          <a:p>
            <a:pPr marL="342900" marR="0" lvl="0" indent="-342900">
              <a:lnSpc>
                <a:spcPct val="200000"/>
              </a:lnSpc>
              <a:spcBef>
                <a:spcPts val="700"/>
              </a:spcBef>
              <a:spcAft>
                <a:spcPts val="0"/>
              </a:spcAft>
              <a:buFont typeface="Symbol" panose="05050102010706020507" pitchFamily="18" charset="2"/>
              <a:buChar char=""/>
            </a:pPr>
            <a:r>
              <a:rPr lang="en-US" sz="1400" b="1" dirty="0">
                <a:latin typeface="Montserrat Light" panose="00000400000000000000" pitchFamily="50" charset="0"/>
                <a:ea typeface="Calibri" panose="020F0502020204030204" pitchFamily="34" charset="0"/>
                <a:cs typeface="Times New Roman" panose="02020603050405020304" pitchFamily="18" charset="0"/>
              </a:rPr>
              <a:t>Mood stabilizers/Anti Epileptics</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Lithium can cause sleepiness and total sleep time.  It can increase slow wave sleep and decrease REM.  It also can cause sleep movements such as sleep talking or sleep walking</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Depakote has increase in sleepiness but no change in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sleep architecture</a:t>
            </a:r>
          </a:p>
          <a:p>
            <a:pPr marL="742950" lvl="1" indent="-285750">
              <a:lnSpc>
                <a:spcPct val="200000"/>
              </a:lnSpc>
              <a:spcBef>
                <a:spcPts val="700"/>
              </a:spcBef>
              <a:buFont typeface="Courier New" panose="02070309020205020404" pitchFamily="49" charset="0"/>
              <a:buChar char="o"/>
            </a:pPr>
            <a:r>
              <a:rPr lang="en-US" sz="1400" dirty="0">
                <a:latin typeface="Montserrat Light" panose="00000400000000000000" pitchFamily="50" charset="0"/>
                <a:ea typeface="Calibri" panose="020F0502020204030204" pitchFamily="34" charset="0"/>
                <a:cs typeface="Times New Roman" panose="02020603050405020304" pitchFamily="18" charset="0"/>
              </a:rPr>
              <a:t>Tegretol can cause restlessness and insomnia</a:t>
            </a:r>
          </a:p>
          <a:p>
            <a:pPr marL="342900" marR="0" lvl="0" indent="-342900">
              <a:lnSpc>
                <a:spcPct val="200000"/>
              </a:lnSpc>
              <a:spcBef>
                <a:spcPts val="700"/>
              </a:spcBef>
              <a:spcAft>
                <a:spcPts val="0"/>
              </a:spcAft>
              <a:buFont typeface="Symbol" panose="05050102010706020507" pitchFamily="18" charset="2"/>
              <a:buChar char=""/>
            </a:pPr>
            <a:endParaRPr lang="en-US" sz="1400" dirty="0">
              <a:latin typeface="Montserrat Light" panose="00000400000000000000" pitchFamily="50"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740EFFD2-F686-4EBE-867D-358E541D1562}"/>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1226682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7</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steroids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1905650"/>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These use the adrenal gland to help produce anti-inflammatory response in the body</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This can cause Adrenal Fatigue and increase in Cortisol levels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which can cause insomnia </a:t>
            </a:r>
          </a:p>
        </p:txBody>
      </p:sp>
      <p:pic>
        <p:nvPicPr>
          <p:cNvPr id="8" name="Picture 7">
            <a:extLst>
              <a:ext uri="{FF2B5EF4-FFF2-40B4-BE49-F238E27FC236}">
                <a16:creationId xmlns:a16="http://schemas.microsoft.com/office/drawing/2014/main" id="{CFCD31A0-3747-4A93-AEDD-F0430CDB11E9}"/>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3810035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8</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5966991" cy="484748"/>
          </a:xfrm>
          <a:prstGeom prst="rect">
            <a:avLst/>
          </a:prstGeom>
          <a:noFill/>
        </p:spPr>
        <p:txBody>
          <a:bodyPr wrap="square" rtlCol="0">
            <a:spAutoFit/>
          </a:bodyPr>
          <a:lstStyle/>
          <a:p>
            <a:pPr defTabSz="582930"/>
            <a:r>
              <a:rPr lang="en-US" sz="2550" dirty="0">
                <a:solidFill>
                  <a:srgbClr val="DFB05F"/>
                </a:solidFill>
              </a:rPr>
              <a:t>ace inhibitors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2426305"/>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Used for hypertension, congestive heart failure,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and high blood pressure</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The side effects of Ace Inhibitors include a dry hacking cough, and increased potassium levels that cause joint pains and leg cramps.</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Unfortunately the only solution is to change medications.</a:t>
            </a:r>
          </a:p>
        </p:txBody>
      </p:sp>
      <p:pic>
        <p:nvPicPr>
          <p:cNvPr id="8" name="Picture 7">
            <a:extLst>
              <a:ext uri="{FF2B5EF4-FFF2-40B4-BE49-F238E27FC236}">
                <a16:creationId xmlns:a16="http://schemas.microsoft.com/office/drawing/2014/main" id="{2FB43B84-43DB-43A4-A167-678253DC7DEA}"/>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392633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AF95C0E-F119-4B16-87C7-75224260CE69}"/>
              </a:ext>
            </a:extLst>
          </p:cNvPr>
          <p:cNvSpPr>
            <a:spLocks noGrp="1"/>
          </p:cNvSpPr>
          <p:nvPr>
            <p:ph type="sldNum" sz="quarter" idx="10"/>
          </p:nvPr>
        </p:nvSpPr>
        <p:spPr/>
        <p:txBody>
          <a:bodyPr/>
          <a:lstStyle/>
          <a:p>
            <a:pPr defTabSz="582930"/>
            <a:fld id="{667BE782-764C-48E2-8CC4-34B04CA69BE4}" type="slidenum">
              <a:rPr lang="en-US">
                <a:solidFill>
                  <a:prstClr val="black">
                    <a:tint val="75000"/>
                  </a:prstClr>
                </a:solidFill>
                <a:latin typeface="Montserrat Light"/>
              </a:rPr>
              <a:pPr defTabSz="582930"/>
              <a:t>9</a:t>
            </a:fld>
            <a:endParaRPr lang="en-US">
              <a:solidFill>
                <a:prstClr val="black">
                  <a:tint val="75000"/>
                </a:prstClr>
              </a:solidFill>
              <a:latin typeface="Montserrat Light"/>
            </a:endParaRPr>
          </a:p>
        </p:txBody>
      </p:sp>
      <p:sp>
        <p:nvSpPr>
          <p:cNvPr id="2" name="TextBox 1">
            <a:extLst>
              <a:ext uri="{FF2B5EF4-FFF2-40B4-BE49-F238E27FC236}">
                <a16:creationId xmlns:a16="http://schemas.microsoft.com/office/drawing/2014/main" id="{761ED083-1A0F-41BC-B5B3-39526ACDFE16}"/>
              </a:ext>
            </a:extLst>
          </p:cNvPr>
          <p:cNvSpPr txBox="1"/>
          <p:nvPr/>
        </p:nvSpPr>
        <p:spPr>
          <a:xfrm rot="16200000">
            <a:off x="841850" y="4814241"/>
            <a:ext cx="2366596" cy="327782"/>
          </a:xfrm>
          <a:prstGeom prst="rect">
            <a:avLst/>
          </a:prstGeom>
          <a:noFill/>
        </p:spPr>
        <p:txBody>
          <a:bodyPr wrap="square" rtlCol="0">
            <a:spAutoFit/>
          </a:bodyPr>
          <a:lstStyle/>
          <a:p>
            <a:pPr algn="ctr" defTabSz="582930"/>
            <a:r>
              <a:rPr lang="en-US" sz="1530" dirty="0">
                <a:solidFill>
                  <a:prstClr val="white"/>
                </a:solidFill>
                <a:latin typeface="Montserrat Light"/>
              </a:rPr>
              <a:t>TIME ASLEEP</a:t>
            </a:r>
          </a:p>
        </p:txBody>
      </p:sp>
      <p:sp>
        <p:nvSpPr>
          <p:cNvPr id="7" name="TextBox 6">
            <a:extLst>
              <a:ext uri="{FF2B5EF4-FFF2-40B4-BE49-F238E27FC236}">
                <a16:creationId xmlns:a16="http://schemas.microsoft.com/office/drawing/2014/main" id="{FC7F1C26-BDF4-4AE6-9DD7-EE11A9D68B42}"/>
              </a:ext>
            </a:extLst>
          </p:cNvPr>
          <p:cNvSpPr txBox="1"/>
          <p:nvPr/>
        </p:nvSpPr>
        <p:spPr>
          <a:xfrm>
            <a:off x="2720831" y="302304"/>
            <a:ext cx="2330738" cy="680956"/>
          </a:xfrm>
          <a:prstGeom prst="rect">
            <a:avLst/>
          </a:prstGeom>
          <a:solidFill>
            <a:schemeClr val="bg1"/>
          </a:solidFill>
          <a:ln>
            <a:solidFill>
              <a:schemeClr val="accent1"/>
            </a:solidFill>
          </a:ln>
        </p:spPr>
        <p:txBody>
          <a:bodyPr wrap="square" rtlCol="0">
            <a:spAutoFit/>
          </a:bodyPr>
          <a:lstStyle/>
          <a:p>
            <a:pPr algn="ctr" defTabSz="582930"/>
            <a:endParaRPr lang="en-US" sz="1275" dirty="0">
              <a:solidFill>
                <a:srgbClr val="12B0B5"/>
              </a:solidFill>
              <a:latin typeface="Montserrat Light"/>
            </a:endParaRPr>
          </a:p>
          <a:p>
            <a:pPr algn="ctr" defTabSz="582930"/>
            <a:r>
              <a:rPr lang="en-US" sz="1275" dirty="0">
                <a:solidFill>
                  <a:srgbClr val="12B0B5"/>
                </a:solidFill>
              </a:rPr>
              <a:t>LETS TALK MEDICINE</a:t>
            </a:r>
          </a:p>
          <a:p>
            <a:pPr algn="ctr" defTabSz="582930"/>
            <a:endParaRPr lang="en-US" sz="1275" dirty="0">
              <a:solidFill>
                <a:srgbClr val="12B0B5"/>
              </a:solidFill>
              <a:latin typeface="Montserrat Light"/>
            </a:endParaRPr>
          </a:p>
        </p:txBody>
      </p:sp>
      <p:sp>
        <p:nvSpPr>
          <p:cNvPr id="10" name="TextBox 9">
            <a:extLst>
              <a:ext uri="{FF2B5EF4-FFF2-40B4-BE49-F238E27FC236}">
                <a16:creationId xmlns:a16="http://schemas.microsoft.com/office/drawing/2014/main" id="{E9AAF6C0-9991-45CD-B897-231A7FC0BF0E}"/>
              </a:ext>
            </a:extLst>
          </p:cNvPr>
          <p:cNvSpPr txBox="1"/>
          <p:nvPr/>
        </p:nvSpPr>
        <p:spPr>
          <a:xfrm>
            <a:off x="709853" y="2068899"/>
            <a:ext cx="6294796" cy="484748"/>
          </a:xfrm>
          <a:prstGeom prst="rect">
            <a:avLst/>
          </a:prstGeom>
          <a:noFill/>
        </p:spPr>
        <p:txBody>
          <a:bodyPr wrap="square" rtlCol="0">
            <a:spAutoFit/>
          </a:bodyPr>
          <a:lstStyle/>
          <a:p>
            <a:pPr defTabSz="582930"/>
            <a:r>
              <a:rPr lang="en-US" sz="2550" dirty="0">
                <a:solidFill>
                  <a:srgbClr val="DFB05F"/>
                </a:solidFill>
              </a:rPr>
              <a:t>arbs or </a:t>
            </a:r>
            <a:r>
              <a:rPr lang="en-US" sz="2550" dirty="0" err="1">
                <a:solidFill>
                  <a:srgbClr val="DFB05F"/>
                </a:solidFill>
              </a:rPr>
              <a:t>angiotesin</a:t>
            </a:r>
            <a:r>
              <a:rPr lang="en-US" sz="2550" dirty="0">
                <a:solidFill>
                  <a:srgbClr val="DFB05F"/>
                </a:solidFill>
              </a:rPr>
              <a:t> II receptor blockers</a:t>
            </a:r>
            <a:endParaRPr lang="en-US" sz="2550" dirty="0">
              <a:solidFill>
                <a:srgbClr val="DFB05F"/>
              </a:solidFill>
              <a:latin typeface="Montserrat Light"/>
            </a:endParaRPr>
          </a:p>
        </p:txBody>
      </p:sp>
      <p:sp>
        <p:nvSpPr>
          <p:cNvPr id="3" name="Rectangle 2">
            <a:extLst>
              <a:ext uri="{FF2B5EF4-FFF2-40B4-BE49-F238E27FC236}">
                <a16:creationId xmlns:a16="http://schemas.microsoft.com/office/drawing/2014/main" id="{750F7032-7F0F-474D-9F5E-A6F038B27FB9}"/>
              </a:ext>
            </a:extLst>
          </p:cNvPr>
          <p:cNvSpPr/>
          <p:nvPr/>
        </p:nvSpPr>
        <p:spPr>
          <a:xfrm>
            <a:off x="709854" y="3039071"/>
            <a:ext cx="6528194" cy="1905650"/>
          </a:xfrm>
          <a:prstGeom prst="rect">
            <a:avLst/>
          </a:prstGeom>
        </p:spPr>
        <p:txBody>
          <a:bodyPr wrap="square">
            <a:spAutoFit/>
          </a:bodyPr>
          <a:lstStyle/>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This is another medication used for heart failure but specifically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in patients with Diabetes or kidney disease</a:t>
            </a:r>
          </a:p>
          <a:p>
            <a:pPr marL="342900" marR="0" lvl="0" indent="-342900">
              <a:lnSpc>
                <a:spcPct val="200000"/>
              </a:lnSpc>
              <a:spcBef>
                <a:spcPts val="700"/>
              </a:spcBef>
              <a:spcAft>
                <a:spcPts val="0"/>
              </a:spcAft>
              <a:buFont typeface="Symbol" panose="05050102010706020507" pitchFamily="18" charset="2"/>
              <a:buChar char=""/>
            </a:pPr>
            <a:r>
              <a:rPr lang="en-US" sz="1400" dirty="0">
                <a:latin typeface="Montserrat Light" panose="00000400000000000000" pitchFamily="50" charset="0"/>
                <a:ea typeface="Calibri" panose="020F0502020204030204" pitchFamily="34" charset="0"/>
                <a:cs typeface="Times New Roman" panose="02020603050405020304" pitchFamily="18" charset="0"/>
              </a:rPr>
              <a:t>This also has issues with increased potassium that causes </a:t>
            </a:r>
            <a:br>
              <a:rPr lang="en-US" sz="1400" dirty="0">
                <a:latin typeface="Montserrat Light" panose="00000400000000000000" pitchFamily="50" charset="0"/>
                <a:ea typeface="Calibri" panose="020F0502020204030204" pitchFamily="34" charset="0"/>
                <a:cs typeface="Times New Roman" panose="02020603050405020304" pitchFamily="18" charset="0"/>
              </a:rPr>
            </a:br>
            <a:r>
              <a:rPr lang="en-US" sz="1400" dirty="0">
                <a:latin typeface="Montserrat Light" panose="00000400000000000000" pitchFamily="50" charset="0"/>
                <a:ea typeface="Calibri" panose="020F0502020204030204" pitchFamily="34" charset="0"/>
                <a:cs typeface="Times New Roman" panose="02020603050405020304" pitchFamily="18" charset="0"/>
              </a:rPr>
              <a:t>achy joints and leg cramps</a:t>
            </a:r>
          </a:p>
        </p:txBody>
      </p:sp>
      <p:pic>
        <p:nvPicPr>
          <p:cNvPr id="8" name="Picture 7">
            <a:extLst>
              <a:ext uri="{FF2B5EF4-FFF2-40B4-BE49-F238E27FC236}">
                <a16:creationId xmlns:a16="http://schemas.microsoft.com/office/drawing/2014/main" id="{319FA625-D757-450B-977B-129446D84885}"/>
              </a:ext>
            </a:extLst>
          </p:cNvPr>
          <p:cNvPicPr>
            <a:picLocks noChangeAspect="1"/>
          </p:cNvPicPr>
          <p:nvPr/>
        </p:nvPicPr>
        <p:blipFill>
          <a:blip r:embed="rId3"/>
          <a:stretch>
            <a:fillRect/>
          </a:stretch>
        </p:blipFill>
        <p:spPr>
          <a:xfrm>
            <a:off x="2388038" y="9508446"/>
            <a:ext cx="3171825" cy="247650"/>
          </a:xfrm>
          <a:prstGeom prst="rect">
            <a:avLst/>
          </a:prstGeom>
        </p:spPr>
      </p:pic>
    </p:spTree>
    <p:extLst>
      <p:ext uri="{BB962C8B-B14F-4D97-AF65-F5344CB8AC3E}">
        <p14:creationId xmlns:p14="http://schemas.microsoft.com/office/powerpoint/2010/main" val="25213768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595959"/>
      </a:dk2>
      <a:lt2>
        <a:srgbClr val="F0FEFE"/>
      </a:lt2>
      <a:accent1>
        <a:srgbClr val="12B0B5"/>
      </a:accent1>
      <a:accent2>
        <a:srgbClr val="F95A44"/>
      </a:accent2>
      <a:accent3>
        <a:srgbClr val="59C577"/>
      </a:accent3>
      <a:accent4>
        <a:srgbClr val="FFC000"/>
      </a:accent4>
      <a:accent5>
        <a:srgbClr val="D70C1A"/>
      </a:accent5>
      <a:accent6>
        <a:srgbClr val="EE7132"/>
      </a:accent6>
      <a:hlink>
        <a:srgbClr val="F95A44"/>
      </a:hlink>
      <a:folHlink>
        <a:srgbClr val="7F7F7F"/>
      </a:folHlink>
    </a:clrScheme>
    <a:fontScheme name="NHI">
      <a:majorFont>
        <a:latin typeface="Montserrat Medium"/>
        <a:ea typeface=""/>
        <a:cs typeface=""/>
      </a:majorFont>
      <a:minorFont>
        <a:latin typeface="Montserrat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TotalTime>
  <Words>969</Words>
  <Application>Microsoft Office PowerPoint</Application>
  <PresentationFormat>Custom</PresentationFormat>
  <Paragraphs>170</Paragraphs>
  <Slides>16</Slides>
  <Notes>15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vt:lpstr>
      <vt:lpstr>Calibri</vt:lpstr>
      <vt:lpstr>Calibri Light</vt:lpstr>
      <vt:lpstr>Courier New</vt:lpstr>
      <vt:lpstr>Montserrat</vt:lpstr>
      <vt:lpstr>Montserrat Light</vt:lpstr>
      <vt:lpstr>Quickpen</vt:lpstr>
      <vt:lpstr>Symbol</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Cathy Sykora</dc:creator>
  <cp:lastModifiedBy>USER</cp:lastModifiedBy>
  <cp:revision>19</cp:revision>
  <dcterms:created xsi:type="dcterms:W3CDTF">2019-01-22T00:44:13Z</dcterms:created>
  <dcterms:modified xsi:type="dcterms:W3CDTF">2025-03-12T16:17:31Z</dcterms:modified>
</cp:coreProperties>
</file>