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14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17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2019-03-29 19:52:39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2019-03-29 19:52:38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2019-03-29 19:52:38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2019-03-29 19:52:38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2019-03-29 19:52:38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2019-03-29 19:52:39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2019-03-29 19:52:39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2019-03-29 19:52:39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2019-03-29 19:52:39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399" cy="100462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673608" y="3302495"/>
            <a:ext cx="7099300" cy="1570355"/>
          </a:xfrm>
          <a:custGeom>
            <a:avLst/>
            <a:gdLst/>
            <a:ahLst/>
            <a:cxnLst/>
            <a:rect l="l" t="t" r="r" b="b"/>
            <a:pathLst>
              <a:path w="7099300" h="1570354">
                <a:moveTo>
                  <a:pt x="0" y="1569732"/>
                </a:moveTo>
                <a:lnTo>
                  <a:pt x="7098792" y="1569732"/>
                </a:lnTo>
                <a:lnTo>
                  <a:pt x="7098792" y="0"/>
                </a:lnTo>
                <a:lnTo>
                  <a:pt x="0" y="0"/>
                </a:lnTo>
                <a:lnTo>
                  <a:pt x="0" y="15697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8106" y="3052684"/>
            <a:ext cx="7056186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11ADB3"/>
                </a:solidFill>
                <a:latin typeface="Quickpen"/>
                <a:cs typeface="Quickpe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50" b="0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The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20" dirty="0"/>
              <a:t> </a:t>
            </a:r>
            <a:r>
              <a:rPr spc="20" dirty="0"/>
              <a:t>Coach</a:t>
            </a:r>
            <a:r>
              <a:rPr spc="10" dirty="0"/>
              <a:t> </a:t>
            </a:r>
            <a:r>
              <a:rPr spc="20" dirty="0"/>
              <a:t>Group</a:t>
            </a:r>
            <a:r>
              <a:rPr spc="-5" dirty="0"/>
              <a:t> </a:t>
            </a:r>
            <a:r>
              <a:rPr spc="10" dirty="0"/>
              <a:t>|</a:t>
            </a:r>
            <a:r>
              <a:rPr dirty="0"/>
              <a:t> </a:t>
            </a:r>
            <a:r>
              <a:rPr spc="15" dirty="0"/>
              <a:t>Copyright</a:t>
            </a:r>
            <a:r>
              <a:rPr spc="5" dirty="0"/>
              <a:t> </a:t>
            </a:r>
            <a:r>
              <a:rPr b="0" spc="25" dirty="0">
                <a:latin typeface="Montserrat Light"/>
                <a:cs typeface="Montserrat Light"/>
              </a:rPr>
              <a:t>©</a:t>
            </a:r>
            <a:r>
              <a:rPr b="0" dirty="0">
                <a:latin typeface="Montserrat Light"/>
                <a:cs typeface="Montserrat Light"/>
              </a:rPr>
              <a:t> </a:t>
            </a:r>
            <a:r>
              <a:rPr spc="15" dirty="0"/>
              <a:t>All</a:t>
            </a:r>
            <a:r>
              <a:rPr spc="-15" dirty="0"/>
              <a:t> </a:t>
            </a:r>
            <a:r>
              <a:rPr spc="10" dirty="0"/>
              <a:t>Rights Reserved.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50" b="0" i="0">
                <a:solidFill>
                  <a:srgbClr val="888888"/>
                </a:solidFill>
                <a:latin typeface="Montserrat Light"/>
                <a:cs typeface="Montserrat Light"/>
              </a:defRPr>
            </a:lvl1pPr>
          </a:lstStyle>
          <a:p>
            <a:pPr marL="254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15" dirty="0"/>
              <a:t>‹#›</a:t>
            </a:fld>
            <a:endParaRPr spc="-1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rgbClr val="DFAF5F"/>
                </a:solidFill>
                <a:latin typeface="Montserrat Light"/>
                <a:cs typeface="Montserrat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Montserrat Light"/>
                <a:cs typeface="Montserrat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50" b="0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The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20" dirty="0"/>
              <a:t> </a:t>
            </a:r>
            <a:r>
              <a:rPr spc="20" dirty="0"/>
              <a:t>Coach</a:t>
            </a:r>
            <a:r>
              <a:rPr spc="10" dirty="0"/>
              <a:t> </a:t>
            </a:r>
            <a:r>
              <a:rPr spc="20" dirty="0"/>
              <a:t>Group</a:t>
            </a:r>
            <a:r>
              <a:rPr spc="-5" dirty="0"/>
              <a:t> </a:t>
            </a:r>
            <a:r>
              <a:rPr spc="10" dirty="0"/>
              <a:t>|</a:t>
            </a:r>
            <a:r>
              <a:rPr dirty="0"/>
              <a:t> </a:t>
            </a:r>
            <a:r>
              <a:rPr spc="15" dirty="0"/>
              <a:t>Copyright</a:t>
            </a:r>
            <a:r>
              <a:rPr spc="5" dirty="0"/>
              <a:t> </a:t>
            </a:r>
            <a:r>
              <a:rPr b="0" spc="25" dirty="0">
                <a:latin typeface="Montserrat Light"/>
                <a:cs typeface="Montserrat Light"/>
              </a:rPr>
              <a:t>©</a:t>
            </a:r>
            <a:r>
              <a:rPr b="0" dirty="0">
                <a:latin typeface="Montserrat Light"/>
                <a:cs typeface="Montserrat Light"/>
              </a:rPr>
              <a:t> </a:t>
            </a:r>
            <a:r>
              <a:rPr spc="15" dirty="0"/>
              <a:t>All</a:t>
            </a:r>
            <a:r>
              <a:rPr spc="-15" dirty="0"/>
              <a:t> </a:t>
            </a:r>
            <a:r>
              <a:rPr spc="10" dirty="0"/>
              <a:t>Rights Reserved.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50" b="0" i="0">
                <a:solidFill>
                  <a:srgbClr val="888888"/>
                </a:solidFill>
                <a:latin typeface="Montserrat Light"/>
                <a:cs typeface="Montserrat Light"/>
              </a:defRPr>
            </a:lvl1pPr>
          </a:lstStyle>
          <a:p>
            <a:pPr marL="254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15" dirty="0"/>
              <a:t>‹#›</a:t>
            </a:fld>
            <a:endParaRPr spc="-1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rgbClr val="DFAF5F"/>
                </a:solidFill>
                <a:latin typeface="Montserrat Light"/>
                <a:cs typeface="Montserrat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50" b="0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The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20" dirty="0"/>
              <a:t> </a:t>
            </a:r>
            <a:r>
              <a:rPr spc="20" dirty="0"/>
              <a:t>Coach</a:t>
            </a:r>
            <a:r>
              <a:rPr spc="10" dirty="0"/>
              <a:t> </a:t>
            </a:r>
            <a:r>
              <a:rPr spc="20" dirty="0"/>
              <a:t>Group</a:t>
            </a:r>
            <a:r>
              <a:rPr spc="-5" dirty="0"/>
              <a:t> </a:t>
            </a:r>
            <a:r>
              <a:rPr spc="10" dirty="0"/>
              <a:t>|</a:t>
            </a:r>
            <a:r>
              <a:rPr dirty="0"/>
              <a:t> </a:t>
            </a:r>
            <a:r>
              <a:rPr spc="15" dirty="0"/>
              <a:t>Copyright</a:t>
            </a:r>
            <a:r>
              <a:rPr spc="5" dirty="0"/>
              <a:t> </a:t>
            </a:r>
            <a:r>
              <a:rPr b="0" spc="25" dirty="0">
                <a:latin typeface="Montserrat Light"/>
                <a:cs typeface="Montserrat Light"/>
              </a:rPr>
              <a:t>©</a:t>
            </a:r>
            <a:r>
              <a:rPr b="0" dirty="0">
                <a:latin typeface="Montserrat Light"/>
                <a:cs typeface="Montserrat Light"/>
              </a:rPr>
              <a:t> </a:t>
            </a:r>
            <a:r>
              <a:rPr spc="15" dirty="0"/>
              <a:t>All</a:t>
            </a:r>
            <a:r>
              <a:rPr spc="-15" dirty="0"/>
              <a:t> </a:t>
            </a:r>
            <a:r>
              <a:rPr spc="10" dirty="0"/>
              <a:t>Rights Reserved.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50" b="0" i="0">
                <a:solidFill>
                  <a:srgbClr val="888888"/>
                </a:solidFill>
                <a:latin typeface="Montserrat Light"/>
                <a:cs typeface="Montserrat Light"/>
              </a:defRPr>
            </a:lvl1pPr>
          </a:lstStyle>
          <a:p>
            <a:pPr marL="254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15" dirty="0"/>
              <a:t>‹#›</a:t>
            </a:fld>
            <a:endParaRPr spc="-1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rgbClr val="DFAF5F"/>
                </a:solidFill>
                <a:latin typeface="Montserrat Light"/>
                <a:cs typeface="Montserrat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50" b="0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The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20" dirty="0"/>
              <a:t> </a:t>
            </a:r>
            <a:r>
              <a:rPr spc="20" dirty="0"/>
              <a:t>Coach</a:t>
            </a:r>
            <a:r>
              <a:rPr spc="10" dirty="0"/>
              <a:t> </a:t>
            </a:r>
            <a:r>
              <a:rPr spc="20" dirty="0"/>
              <a:t>Group</a:t>
            </a:r>
            <a:r>
              <a:rPr spc="-5" dirty="0"/>
              <a:t> </a:t>
            </a:r>
            <a:r>
              <a:rPr spc="10" dirty="0"/>
              <a:t>|</a:t>
            </a:r>
            <a:r>
              <a:rPr dirty="0"/>
              <a:t> </a:t>
            </a:r>
            <a:r>
              <a:rPr spc="15" dirty="0"/>
              <a:t>Copyright</a:t>
            </a:r>
            <a:r>
              <a:rPr spc="5" dirty="0"/>
              <a:t> </a:t>
            </a:r>
            <a:r>
              <a:rPr b="0" spc="25" dirty="0">
                <a:latin typeface="Montserrat Light"/>
                <a:cs typeface="Montserrat Light"/>
              </a:rPr>
              <a:t>©</a:t>
            </a:r>
            <a:r>
              <a:rPr b="0" dirty="0">
                <a:latin typeface="Montserrat Light"/>
                <a:cs typeface="Montserrat Light"/>
              </a:rPr>
              <a:t> </a:t>
            </a:r>
            <a:r>
              <a:rPr spc="15" dirty="0"/>
              <a:t>All</a:t>
            </a:r>
            <a:r>
              <a:rPr spc="-15" dirty="0"/>
              <a:t> </a:t>
            </a:r>
            <a:r>
              <a:rPr spc="10" dirty="0"/>
              <a:t>Rights Reserved.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50" b="0" i="0">
                <a:solidFill>
                  <a:srgbClr val="888888"/>
                </a:solidFill>
                <a:latin typeface="Montserrat Light"/>
                <a:cs typeface="Montserrat Light"/>
              </a:defRPr>
            </a:lvl1pPr>
          </a:lstStyle>
          <a:p>
            <a:pPr marL="254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15" dirty="0"/>
              <a:t>‹#›</a:t>
            </a:fld>
            <a:endParaRPr spc="-1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50" b="0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The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20" dirty="0"/>
              <a:t> </a:t>
            </a:r>
            <a:r>
              <a:rPr spc="20" dirty="0"/>
              <a:t>Coach</a:t>
            </a:r>
            <a:r>
              <a:rPr spc="10" dirty="0"/>
              <a:t> </a:t>
            </a:r>
            <a:r>
              <a:rPr spc="20" dirty="0"/>
              <a:t>Group</a:t>
            </a:r>
            <a:r>
              <a:rPr spc="-5" dirty="0"/>
              <a:t> </a:t>
            </a:r>
            <a:r>
              <a:rPr spc="10" dirty="0"/>
              <a:t>|</a:t>
            </a:r>
            <a:r>
              <a:rPr dirty="0"/>
              <a:t> </a:t>
            </a:r>
            <a:r>
              <a:rPr spc="15" dirty="0"/>
              <a:t>Copyright</a:t>
            </a:r>
            <a:r>
              <a:rPr spc="5" dirty="0"/>
              <a:t> </a:t>
            </a:r>
            <a:r>
              <a:rPr b="0" spc="25" dirty="0">
                <a:latin typeface="Montserrat Light"/>
                <a:cs typeface="Montserrat Light"/>
              </a:rPr>
              <a:t>©</a:t>
            </a:r>
            <a:r>
              <a:rPr b="0" dirty="0">
                <a:latin typeface="Montserrat Light"/>
                <a:cs typeface="Montserrat Light"/>
              </a:rPr>
              <a:t> </a:t>
            </a:r>
            <a:r>
              <a:rPr spc="15" dirty="0"/>
              <a:t>All</a:t>
            </a:r>
            <a:r>
              <a:rPr spc="-15" dirty="0"/>
              <a:t> </a:t>
            </a:r>
            <a:r>
              <a:rPr spc="10" dirty="0"/>
              <a:t>Rights Reserved.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50" b="0" i="0">
                <a:solidFill>
                  <a:srgbClr val="888888"/>
                </a:solidFill>
                <a:latin typeface="Montserrat Light"/>
                <a:cs typeface="Montserrat Light"/>
              </a:defRPr>
            </a:lvl1pPr>
          </a:lstStyle>
          <a:p>
            <a:pPr marL="254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15" dirty="0"/>
              <a:t>‹#›</a:t>
            </a:fld>
            <a:endParaRPr spc="-1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545590"/>
          </a:xfrm>
          <a:custGeom>
            <a:avLst/>
            <a:gdLst/>
            <a:ahLst/>
            <a:cxnLst/>
            <a:rect l="l" t="t" r="r" b="b"/>
            <a:pathLst>
              <a:path w="7772400" h="1545590">
                <a:moveTo>
                  <a:pt x="0" y="1545335"/>
                </a:moveTo>
                <a:lnTo>
                  <a:pt x="7772400" y="1545335"/>
                </a:lnTo>
                <a:lnTo>
                  <a:pt x="7772400" y="0"/>
                </a:lnTo>
                <a:lnTo>
                  <a:pt x="0" y="0"/>
                </a:lnTo>
                <a:lnTo>
                  <a:pt x="0" y="1545335"/>
                </a:lnTo>
                <a:close/>
              </a:path>
            </a:pathLst>
          </a:custGeom>
          <a:solidFill>
            <a:srgbClr val="EFFDF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0" cy="1545590"/>
          </a:xfrm>
          <a:custGeom>
            <a:avLst/>
            <a:gdLst/>
            <a:ahLst/>
            <a:cxnLst/>
            <a:rect l="l" t="t" r="r" b="b"/>
            <a:pathLst>
              <a:path h="1545590">
                <a:moveTo>
                  <a:pt x="0" y="1545335"/>
                </a:moveTo>
                <a:lnTo>
                  <a:pt x="0" y="0"/>
                </a:lnTo>
              </a:path>
            </a:pathLst>
          </a:custGeom>
          <a:ln w="12192">
            <a:solidFill>
              <a:srgbClr val="C5F8F8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0" y="1237488"/>
            <a:ext cx="7772400" cy="8183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8592" y="2104966"/>
            <a:ext cx="6195214" cy="4133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50" b="0" i="0">
                <a:solidFill>
                  <a:srgbClr val="DFAF5F"/>
                </a:solidFill>
                <a:latin typeface="Montserrat Light"/>
                <a:cs typeface="Montserrat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4291" y="3028503"/>
            <a:ext cx="6363817" cy="3546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Montserrat Light"/>
                <a:cs typeface="Montserrat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54805" y="9688605"/>
            <a:ext cx="1459864" cy="85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" b="0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The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20" dirty="0"/>
              <a:t> </a:t>
            </a:r>
            <a:r>
              <a:rPr spc="20" dirty="0"/>
              <a:t>Coach</a:t>
            </a:r>
            <a:r>
              <a:rPr spc="10" dirty="0"/>
              <a:t> </a:t>
            </a:r>
            <a:r>
              <a:rPr spc="20" dirty="0"/>
              <a:t>Group</a:t>
            </a:r>
            <a:r>
              <a:rPr spc="-5" dirty="0"/>
              <a:t> </a:t>
            </a:r>
            <a:r>
              <a:rPr spc="10" dirty="0"/>
              <a:t>|</a:t>
            </a:r>
            <a:r>
              <a:rPr dirty="0"/>
              <a:t> </a:t>
            </a:r>
            <a:r>
              <a:rPr spc="15" dirty="0"/>
              <a:t>Copyright</a:t>
            </a:r>
            <a:r>
              <a:rPr spc="5" dirty="0"/>
              <a:t> </a:t>
            </a:r>
            <a:r>
              <a:rPr b="0" spc="25" dirty="0">
                <a:latin typeface="Montserrat Light"/>
                <a:cs typeface="Montserrat Light"/>
              </a:rPr>
              <a:t>©</a:t>
            </a:r>
            <a:r>
              <a:rPr b="0" dirty="0">
                <a:latin typeface="Montserrat Light"/>
                <a:cs typeface="Montserrat Light"/>
              </a:rPr>
              <a:t> </a:t>
            </a:r>
            <a:r>
              <a:rPr spc="15" dirty="0"/>
              <a:t>All</a:t>
            </a:r>
            <a:r>
              <a:rPr spc="-15" dirty="0"/>
              <a:t> </a:t>
            </a:r>
            <a:r>
              <a:rPr spc="10" dirty="0"/>
              <a:t>Rights Reserved.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68629" y="9550233"/>
            <a:ext cx="103504" cy="83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" b="0" i="0">
                <a:solidFill>
                  <a:srgbClr val="888888"/>
                </a:solidFill>
                <a:latin typeface="Montserrat Light"/>
                <a:cs typeface="Montserrat Light"/>
              </a:defRPr>
            </a:lvl1pPr>
          </a:lstStyle>
          <a:p>
            <a:pPr marL="254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15" dirty="0"/>
              <a:t>‹#›</a:t>
            </a:fld>
            <a:endParaRPr spc="-1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7034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supplement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5003" y="5029200"/>
            <a:ext cx="5422900" cy="4013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3655" rIns="0" bIns="0" rtlCol="0">
            <a:spAutoFit/>
          </a:bodyPr>
          <a:lstStyle/>
          <a:p>
            <a:pPr marL="1682114">
              <a:lnSpc>
                <a:spcPct val="100000"/>
              </a:lnSpc>
              <a:spcBef>
                <a:spcPts val="265"/>
              </a:spcBef>
            </a:pPr>
            <a:r>
              <a:rPr sz="2000" spc="5" dirty="0">
                <a:latin typeface="Montserrat"/>
                <a:cs typeface="Montserrat"/>
              </a:rPr>
              <a:t>E </a:t>
            </a:r>
            <a:r>
              <a:rPr sz="2000" spc="-114" dirty="0">
                <a:latin typeface="Montserrat"/>
                <a:cs typeface="Montserrat"/>
              </a:rPr>
              <a:t>M </a:t>
            </a:r>
            <a:r>
              <a:rPr sz="2000" spc="-60" dirty="0">
                <a:latin typeface="Montserrat"/>
                <a:cs typeface="Montserrat"/>
              </a:rPr>
              <a:t>O </a:t>
            </a:r>
            <a:r>
              <a:rPr sz="2000" spc="-50" dirty="0">
                <a:latin typeface="Montserrat"/>
                <a:cs typeface="Montserrat"/>
              </a:rPr>
              <a:t>T </a:t>
            </a:r>
            <a:r>
              <a:rPr sz="2000" spc="-20" dirty="0">
                <a:latin typeface="Montserrat"/>
                <a:cs typeface="Montserrat"/>
              </a:rPr>
              <a:t>I </a:t>
            </a:r>
            <a:r>
              <a:rPr sz="2000" spc="-60" dirty="0">
                <a:latin typeface="Montserrat"/>
                <a:cs typeface="Montserrat"/>
              </a:rPr>
              <a:t>O </a:t>
            </a:r>
            <a:r>
              <a:rPr sz="2000" spc="-85" dirty="0">
                <a:latin typeface="Montserrat"/>
                <a:cs typeface="Montserrat"/>
              </a:rPr>
              <a:t>N</a:t>
            </a:r>
            <a:r>
              <a:rPr sz="2000" spc="114" dirty="0">
                <a:latin typeface="Montserrat"/>
                <a:cs typeface="Montserrat"/>
              </a:rPr>
              <a:t> </a:t>
            </a:r>
            <a:r>
              <a:rPr sz="2000" spc="-15" dirty="0">
                <a:latin typeface="Montserrat"/>
                <a:cs typeface="Montserrat"/>
              </a:rPr>
              <a:t>S</a:t>
            </a:r>
            <a:endParaRPr sz="2000" dirty="0">
              <a:latin typeface="Montserrat"/>
              <a:cs typeface="Montserra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46604" y="9409176"/>
            <a:ext cx="2755900" cy="523240"/>
          </a:xfrm>
          <a:custGeom>
            <a:avLst/>
            <a:gdLst/>
            <a:ahLst/>
            <a:cxnLst/>
            <a:rect l="l" t="t" r="r" b="b"/>
            <a:pathLst>
              <a:path w="2755900" h="523240">
                <a:moveTo>
                  <a:pt x="0" y="0"/>
                </a:moveTo>
                <a:lnTo>
                  <a:pt x="2755392" y="0"/>
                </a:lnTo>
                <a:lnTo>
                  <a:pt x="2755392" y="522732"/>
                </a:lnTo>
                <a:lnTo>
                  <a:pt x="0" y="522732"/>
                </a:lnTo>
                <a:lnTo>
                  <a:pt x="0" y="0"/>
                </a:lnTo>
                <a:close/>
              </a:path>
            </a:pathLst>
          </a:custGeom>
          <a:solidFill>
            <a:srgbClr val="DFAF5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2657729" y="9424948"/>
            <a:ext cx="2904871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solidFill>
                  <a:srgbClr val="FFFFFF"/>
                </a:solidFill>
                <a:latin typeface="Montserrat"/>
                <a:cs typeface="Montserrat"/>
              </a:rPr>
              <a:t>SUPPLEMENT</a:t>
            </a:r>
            <a:endParaRPr sz="2800" dirty="0">
              <a:latin typeface="Montserrat"/>
              <a:cs typeface="Montserra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BF8E1B-AEDE-4244-ABB9-249F5CAA37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8" y="228600"/>
            <a:ext cx="2200529" cy="205382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0339" y="301752"/>
            <a:ext cx="2331720" cy="681355"/>
          </a:xfrm>
          <a:prstGeom prst="rect">
            <a:avLst/>
          </a:prstGeom>
          <a:solidFill>
            <a:srgbClr val="FFFFFF"/>
          </a:solidFill>
          <a:ln w="9144">
            <a:solidFill>
              <a:srgbClr val="12AFB5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725170">
              <a:lnSpc>
                <a:spcPct val="100000"/>
              </a:lnSpc>
            </a:pPr>
            <a:r>
              <a:rPr sz="1250" b="0" spc="10" dirty="0">
                <a:solidFill>
                  <a:srgbClr val="12AFB5"/>
                </a:solidFill>
                <a:latin typeface="Montserrat Light"/>
                <a:cs typeface="Montserrat Light"/>
              </a:rPr>
              <a:t>EMOTIONS</a:t>
            </a:r>
            <a:endParaRPr sz="1250" dirty="0">
              <a:latin typeface="Montserrat Light"/>
              <a:cs typeface="Montserrat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15" dirty="0"/>
              <a:t>10</a:t>
            </a:fld>
            <a:endParaRPr spc="-1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The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20" dirty="0"/>
              <a:t> </a:t>
            </a:r>
            <a:r>
              <a:rPr spc="20" dirty="0"/>
              <a:t>Coach</a:t>
            </a:r>
            <a:r>
              <a:rPr spc="10" dirty="0"/>
              <a:t> </a:t>
            </a:r>
            <a:r>
              <a:rPr spc="20" dirty="0"/>
              <a:t>Group</a:t>
            </a:r>
            <a:r>
              <a:rPr spc="-5" dirty="0"/>
              <a:t> </a:t>
            </a:r>
            <a:r>
              <a:rPr spc="10" dirty="0"/>
              <a:t>|</a:t>
            </a:r>
            <a:r>
              <a:rPr dirty="0"/>
              <a:t> </a:t>
            </a:r>
            <a:r>
              <a:rPr spc="15" dirty="0"/>
              <a:t>Copyright</a:t>
            </a:r>
            <a:r>
              <a:rPr spc="5" dirty="0"/>
              <a:t> </a:t>
            </a:r>
            <a:r>
              <a:rPr b="0" spc="25" dirty="0">
                <a:latin typeface="Montserrat Light"/>
                <a:cs typeface="Montserrat Light"/>
              </a:rPr>
              <a:t>©</a:t>
            </a:r>
            <a:r>
              <a:rPr b="0" dirty="0">
                <a:latin typeface="Montserrat Light"/>
                <a:cs typeface="Montserrat Light"/>
              </a:rPr>
              <a:t> </a:t>
            </a:r>
            <a:r>
              <a:rPr spc="15" dirty="0"/>
              <a:t>All</a:t>
            </a:r>
            <a:r>
              <a:rPr spc="-15" dirty="0"/>
              <a:t> </a:t>
            </a:r>
            <a:r>
              <a:rPr spc="10" dirty="0"/>
              <a:t>Rights Reserved.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8592" y="2104966"/>
            <a:ext cx="2035810" cy="4133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Racing</a:t>
            </a:r>
            <a:r>
              <a:rPr spc="-45" dirty="0"/>
              <a:t> </a:t>
            </a:r>
            <a:r>
              <a:rPr spc="-10" dirty="0"/>
              <a:t>Mind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8593" y="3134574"/>
            <a:ext cx="6108700" cy="1840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20" dirty="0">
                <a:latin typeface="Montserrat Light"/>
                <a:cs typeface="Montserrat Light"/>
              </a:rPr>
              <a:t>Those </a:t>
            </a:r>
            <a:r>
              <a:rPr sz="1400" b="0" spc="-5" dirty="0">
                <a:latin typeface="Montserrat Light"/>
                <a:cs typeface="Montserrat Light"/>
              </a:rPr>
              <a:t>with </a:t>
            </a:r>
            <a:r>
              <a:rPr sz="1400" b="0" dirty="0">
                <a:latin typeface="Montserrat Light"/>
                <a:cs typeface="Montserrat Light"/>
              </a:rPr>
              <a:t>a </a:t>
            </a:r>
            <a:r>
              <a:rPr sz="1400" b="0" spc="-5" dirty="0">
                <a:latin typeface="Montserrat Light"/>
                <a:cs typeface="Montserrat Light"/>
              </a:rPr>
              <a:t>racing </a:t>
            </a:r>
            <a:r>
              <a:rPr sz="1400" b="0" dirty="0">
                <a:latin typeface="Montserrat Light"/>
                <a:cs typeface="Montserrat Light"/>
              </a:rPr>
              <a:t>mind </a:t>
            </a:r>
            <a:r>
              <a:rPr sz="1400" b="0" spc="-5" dirty="0">
                <a:latin typeface="Montserrat Light"/>
                <a:cs typeface="Montserrat Light"/>
              </a:rPr>
              <a:t>tend to </a:t>
            </a:r>
            <a:r>
              <a:rPr sz="1400" b="0" spc="-20" dirty="0">
                <a:latin typeface="Montserrat Light"/>
                <a:cs typeface="Montserrat Light"/>
              </a:rPr>
              <a:t>have </a:t>
            </a:r>
            <a:r>
              <a:rPr sz="1400" b="0" spc="-5" dirty="0">
                <a:latin typeface="Montserrat Light"/>
                <a:cs typeface="Montserrat Light"/>
              </a:rPr>
              <a:t>higher tendencies of</a:t>
            </a:r>
            <a:r>
              <a:rPr sz="1400" b="0" spc="45" dirty="0">
                <a:latin typeface="Montserrat Light"/>
                <a:cs typeface="Montserrat Light"/>
              </a:rPr>
              <a:t> </a:t>
            </a:r>
            <a:r>
              <a:rPr sz="1400" b="0" dirty="0">
                <a:latin typeface="Montserrat Light"/>
                <a:cs typeface="Montserrat Light"/>
              </a:rPr>
              <a:t>insomnia.</a:t>
            </a:r>
            <a:endParaRPr sz="1400" dirty="0">
              <a:latin typeface="Montserrat Light"/>
              <a:cs typeface="Montserrat Light"/>
            </a:endParaRPr>
          </a:p>
          <a:p>
            <a:pPr>
              <a:lnSpc>
                <a:spcPct val="100000"/>
              </a:lnSpc>
            </a:pP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0" spc="-10" dirty="0">
                <a:latin typeface="Montserrat Light"/>
                <a:cs typeface="Montserrat Light"/>
              </a:rPr>
              <a:t>Take </a:t>
            </a:r>
            <a:r>
              <a:rPr sz="1400" b="0" dirty="0">
                <a:latin typeface="Montserrat Light"/>
                <a:cs typeface="Montserrat Light"/>
              </a:rPr>
              <a:t>advantage </a:t>
            </a:r>
            <a:r>
              <a:rPr sz="1400" b="0" spc="-5" dirty="0">
                <a:latin typeface="Montserrat Light"/>
                <a:cs typeface="Montserrat Light"/>
              </a:rPr>
              <a:t>of tools to </a:t>
            </a:r>
            <a:r>
              <a:rPr sz="1400" b="0" dirty="0">
                <a:latin typeface="Montserrat Light"/>
                <a:cs typeface="Montserrat Light"/>
              </a:rPr>
              <a:t>release some </a:t>
            </a:r>
            <a:r>
              <a:rPr sz="1400" b="0" spc="-5" dirty="0">
                <a:latin typeface="Montserrat Light"/>
                <a:cs typeface="Montserrat Light"/>
              </a:rPr>
              <a:t>of those</a:t>
            </a:r>
            <a:r>
              <a:rPr sz="1400" b="0" spc="-35" dirty="0">
                <a:latin typeface="Montserrat Light"/>
                <a:cs typeface="Montserrat Light"/>
              </a:rPr>
              <a:t> </a:t>
            </a:r>
            <a:r>
              <a:rPr sz="1400" b="0" spc="-5" dirty="0">
                <a:latin typeface="Montserrat Light"/>
                <a:cs typeface="Montserrat Light"/>
              </a:rPr>
              <a:t>thoughts:</a:t>
            </a:r>
            <a:endParaRPr sz="1400" dirty="0">
              <a:latin typeface="Montserrat Light"/>
              <a:cs typeface="Montserrat Light"/>
            </a:endParaRPr>
          </a:p>
          <a:p>
            <a:pPr marL="756285" indent="-287020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400" b="0" dirty="0">
                <a:latin typeface="Montserrat Light"/>
                <a:cs typeface="Montserrat Light"/>
              </a:rPr>
              <a:t>Pad and</a:t>
            </a:r>
            <a:r>
              <a:rPr sz="1400" b="0" spc="-30" dirty="0">
                <a:latin typeface="Montserrat Light"/>
                <a:cs typeface="Montserrat Light"/>
              </a:rPr>
              <a:t> </a:t>
            </a:r>
            <a:r>
              <a:rPr sz="1400" b="0" dirty="0">
                <a:latin typeface="Montserrat Light"/>
                <a:cs typeface="Montserrat Light"/>
              </a:rPr>
              <a:t>pencil</a:t>
            </a:r>
            <a:endParaRPr sz="1400" dirty="0">
              <a:latin typeface="Montserrat Light"/>
              <a:cs typeface="Montserrat Light"/>
            </a:endParaRPr>
          </a:p>
          <a:p>
            <a:pPr marL="756285" indent="-287020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400" b="0" dirty="0">
                <a:latin typeface="Montserrat Light"/>
                <a:cs typeface="Montserrat Light"/>
              </a:rPr>
              <a:t>Self</a:t>
            </a:r>
            <a:r>
              <a:rPr lang="en-US" sz="1400" b="0" dirty="0">
                <a:latin typeface="Montserrat Light"/>
                <a:cs typeface="Montserrat Light"/>
              </a:rPr>
              <a:t>-</a:t>
            </a:r>
            <a:r>
              <a:rPr sz="1400" b="0" spc="-10" dirty="0">
                <a:latin typeface="Montserrat Light"/>
                <a:cs typeface="Montserrat Light"/>
              </a:rPr>
              <a:t>hypnosis</a:t>
            </a:r>
            <a:endParaRPr sz="1400" dirty="0">
              <a:latin typeface="Montserrat Light"/>
              <a:cs typeface="Montserrat Light"/>
            </a:endParaRPr>
          </a:p>
          <a:p>
            <a:pPr marL="756285" indent="-287020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400" b="0" dirty="0">
                <a:latin typeface="Montserrat Light"/>
                <a:cs typeface="Montserrat Light"/>
              </a:rPr>
              <a:t>Breathing</a:t>
            </a:r>
            <a:r>
              <a:rPr sz="1400" b="0" spc="-35" dirty="0">
                <a:latin typeface="Montserrat Light"/>
                <a:cs typeface="Montserrat Light"/>
              </a:rPr>
              <a:t> </a:t>
            </a:r>
            <a:r>
              <a:rPr sz="1400" b="0" spc="-5" dirty="0">
                <a:latin typeface="Montserrat Light"/>
                <a:cs typeface="Montserrat Light"/>
              </a:rPr>
              <a:t>techniques.</a:t>
            </a:r>
            <a:endParaRPr sz="1400" dirty="0">
              <a:latin typeface="Montserrat Light"/>
              <a:cs typeface="Montserrat Ligh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A1DF40-0B13-453D-8389-711E21BB93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82150"/>
            <a:ext cx="3171825" cy="2476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0339" y="301752"/>
            <a:ext cx="2331720" cy="681355"/>
          </a:xfrm>
          <a:prstGeom prst="rect">
            <a:avLst/>
          </a:prstGeom>
          <a:solidFill>
            <a:srgbClr val="FFFFFF"/>
          </a:solidFill>
          <a:ln w="9144">
            <a:solidFill>
              <a:srgbClr val="12AFB5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725170">
              <a:lnSpc>
                <a:spcPct val="100000"/>
              </a:lnSpc>
            </a:pPr>
            <a:r>
              <a:rPr sz="1250" b="0" spc="10" dirty="0">
                <a:solidFill>
                  <a:srgbClr val="12AFB5"/>
                </a:solidFill>
                <a:latin typeface="Montserrat Light"/>
                <a:cs typeface="Montserrat Light"/>
              </a:rPr>
              <a:t>EMOTIONS</a:t>
            </a:r>
            <a:endParaRPr sz="1250" dirty="0">
              <a:latin typeface="Montserrat Light"/>
              <a:cs typeface="Montserrat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15" dirty="0"/>
              <a:t>2</a:t>
            </a:fld>
            <a:endParaRPr spc="-1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The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20" dirty="0"/>
              <a:t> </a:t>
            </a:r>
            <a:r>
              <a:rPr spc="20" dirty="0"/>
              <a:t>Coach</a:t>
            </a:r>
            <a:r>
              <a:rPr spc="10" dirty="0"/>
              <a:t> </a:t>
            </a:r>
            <a:r>
              <a:rPr spc="20" dirty="0"/>
              <a:t>Group</a:t>
            </a:r>
            <a:r>
              <a:rPr spc="-5" dirty="0"/>
              <a:t> </a:t>
            </a:r>
            <a:r>
              <a:rPr spc="10" dirty="0"/>
              <a:t>|</a:t>
            </a:r>
            <a:r>
              <a:rPr dirty="0"/>
              <a:t> </a:t>
            </a:r>
            <a:r>
              <a:rPr spc="15" dirty="0"/>
              <a:t>Copyright</a:t>
            </a:r>
            <a:r>
              <a:rPr spc="5" dirty="0"/>
              <a:t> </a:t>
            </a:r>
            <a:r>
              <a:rPr b="0" spc="25" dirty="0">
                <a:latin typeface="Montserrat Light"/>
                <a:cs typeface="Montserrat Light"/>
              </a:rPr>
              <a:t>©</a:t>
            </a:r>
            <a:r>
              <a:rPr b="0" dirty="0">
                <a:latin typeface="Montserrat Light"/>
                <a:cs typeface="Montserrat Light"/>
              </a:rPr>
              <a:t> </a:t>
            </a:r>
            <a:r>
              <a:rPr spc="15" dirty="0"/>
              <a:t>All</a:t>
            </a:r>
            <a:r>
              <a:rPr spc="-15" dirty="0"/>
              <a:t> </a:t>
            </a:r>
            <a:r>
              <a:rPr spc="10" dirty="0"/>
              <a:t>Rights Reserved.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8592" y="2104966"/>
            <a:ext cx="2628900" cy="4133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Sleep </a:t>
            </a:r>
            <a:r>
              <a:rPr spc="-10" dirty="0"/>
              <a:t>and</a:t>
            </a:r>
            <a:r>
              <a:rPr spc="-15" dirty="0"/>
              <a:t> </a:t>
            </a:r>
            <a:r>
              <a:rPr spc="-10" dirty="0"/>
              <a:t>Mood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8593" y="3028480"/>
            <a:ext cx="6353810" cy="546671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400" b="0" spc="-35" dirty="0">
                <a:latin typeface="Montserrat Light"/>
                <a:cs typeface="Montserrat Light"/>
              </a:rPr>
              <a:t>The </a:t>
            </a:r>
            <a:r>
              <a:rPr sz="1400" b="0" spc="-5" dirty="0">
                <a:latin typeface="Montserrat Light"/>
                <a:cs typeface="Montserrat Light"/>
              </a:rPr>
              <a:t>Link Between </a:t>
            </a:r>
            <a:r>
              <a:rPr sz="1400" b="0" dirty="0">
                <a:latin typeface="Montserrat Light"/>
                <a:cs typeface="Montserrat Light"/>
              </a:rPr>
              <a:t>Sleep and</a:t>
            </a:r>
            <a:r>
              <a:rPr sz="1400" b="0" spc="-20" dirty="0">
                <a:latin typeface="Montserrat Light"/>
                <a:cs typeface="Montserrat Light"/>
              </a:rPr>
              <a:t> </a:t>
            </a:r>
            <a:r>
              <a:rPr sz="1400" b="0" dirty="0">
                <a:latin typeface="Montserrat Light"/>
                <a:cs typeface="Montserrat Light"/>
              </a:rPr>
              <a:t>Mood</a:t>
            </a:r>
            <a:endParaRPr sz="1400" dirty="0">
              <a:latin typeface="Montserrat Light"/>
              <a:cs typeface="Montserrat Light"/>
            </a:endParaRPr>
          </a:p>
          <a:p>
            <a:pPr marL="12700" marR="217170">
              <a:lnSpc>
                <a:spcPct val="150000"/>
              </a:lnSpc>
            </a:pPr>
            <a:r>
              <a:rPr sz="1400" b="0" spc="-25" dirty="0">
                <a:latin typeface="Montserrat Light"/>
                <a:cs typeface="Montserrat Light"/>
              </a:rPr>
              <a:t>You </a:t>
            </a:r>
            <a:r>
              <a:rPr sz="1400" b="0" dirty="0">
                <a:latin typeface="Montserrat Light"/>
                <a:cs typeface="Montserrat Light"/>
              </a:rPr>
              <a:t>probably </a:t>
            </a:r>
            <a:r>
              <a:rPr sz="1400" b="0" spc="-10" dirty="0">
                <a:latin typeface="Montserrat Light"/>
                <a:cs typeface="Montserrat Light"/>
              </a:rPr>
              <a:t>know </a:t>
            </a:r>
            <a:r>
              <a:rPr sz="1400" b="0" dirty="0">
                <a:latin typeface="Montserrat Light"/>
                <a:cs typeface="Montserrat Light"/>
              </a:rPr>
              <a:t>firsthand that sleep affects </a:t>
            </a:r>
            <a:r>
              <a:rPr sz="1400" b="0" spc="-5" dirty="0">
                <a:latin typeface="Montserrat Light"/>
                <a:cs typeface="Montserrat Light"/>
              </a:rPr>
              <a:t>mood. </a:t>
            </a:r>
            <a:r>
              <a:rPr sz="1400" b="0" dirty="0">
                <a:latin typeface="Montserrat Light"/>
                <a:cs typeface="Montserrat Light"/>
              </a:rPr>
              <a:t>After a sleepless  </a:t>
            </a:r>
            <a:r>
              <a:rPr sz="1400" b="0" spc="-5" dirty="0">
                <a:latin typeface="Montserrat Light"/>
                <a:cs typeface="Montserrat Light"/>
              </a:rPr>
              <a:t>night, </a:t>
            </a:r>
            <a:r>
              <a:rPr sz="1400" b="0" spc="-10" dirty="0">
                <a:latin typeface="Montserrat Light"/>
                <a:cs typeface="Montserrat Light"/>
              </a:rPr>
              <a:t>you may </a:t>
            </a:r>
            <a:r>
              <a:rPr sz="1400" b="0" dirty="0">
                <a:latin typeface="Montserrat Light"/>
                <a:cs typeface="Montserrat Light"/>
              </a:rPr>
              <a:t>be more irritable, </a:t>
            </a:r>
            <a:r>
              <a:rPr sz="1400" b="0" spc="-5" dirty="0">
                <a:latin typeface="Montserrat Light"/>
                <a:cs typeface="Montserrat Light"/>
              </a:rPr>
              <a:t>short-tempered, </a:t>
            </a:r>
            <a:r>
              <a:rPr sz="1400" b="0" dirty="0">
                <a:latin typeface="Montserrat Light"/>
                <a:cs typeface="Montserrat Light"/>
              </a:rPr>
              <a:t>and </a:t>
            </a:r>
            <a:r>
              <a:rPr sz="1400" b="0" spc="-5" dirty="0">
                <a:latin typeface="Montserrat Light"/>
                <a:cs typeface="Montserrat Light"/>
              </a:rPr>
              <a:t>vulnerable to  </a:t>
            </a:r>
            <a:r>
              <a:rPr sz="1400" b="0" dirty="0">
                <a:latin typeface="Montserrat Light"/>
                <a:cs typeface="Montserrat Light"/>
              </a:rPr>
              <a:t>stress. </a:t>
            </a:r>
            <a:r>
              <a:rPr sz="1400" b="0" spc="-10" dirty="0">
                <a:latin typeface="Montserrat Light"/>
                <a:cs typeface="Montserrat Light"/>
              </a:rPr>
              <a:t>Once you </a:t>
            </a:r>
            <a:r>
              <a:rPr sz="1400" b="0" dirty="0">
                <a:latin typeface="Montserrat Light"/>
                <a:cs typeface="Montserrat Light"/>
              </a:rPr>
              <a:t>sleep </a:t>
            </a:r>
            <a:r>
              <a:rPr sz="1400" b="0" spc="-5" dirty="0">
                <a:latin typeface="Montserrat Light"/>
                <a:cs typeface="Montserrat Light"/>
              </a:rPr>
              <a:t>well, </a:t>
            </a:r>
            <a:r>
              <a:rPr sz="1400" b="0" spc="-10" dirty="0">
                <a:latin typeface="Montserrat Light"/>
                <a:cs typeface="Montserrat Light"/>
              </a:rPr>
              <a:t>your </a:t>
            </a:r>
            <a:r>
              <a:rPr sz="1400" b="0" spc="-5" dirty="0">
                <a:latin typeface="Montserrat Light"/>
                <a:cs typeface="Montserrat Light"/>
              </a:rPr>
              <a:t>mood </a:t>
            </a:r>
            <a:r>
              <a:rPr sz="1400" b="0" dirty="0">
                <a:latin typeface="Montserrat Light"/>
                <a:cs typeface="Montserrat Light"/>
              </a:rPr>
              <a:t>often returns </a:t>
            </a:r>
            <a:r>
              <a:rPr sz="1400" b="0" spc="-5" dirty="0">
                <a:latin typeface="Montserrat Light"/>
                <a:cs typeface="Montserrat Light"/>
              </a:rPr>
              <a:t>to</a:t>
            </a:r>
            <a:r>
              <a:rPr sz="1400" b="0" spc="-95" dirty="0">
                <a:latin typeface="Montserrat Light"/>
                <a:cs typeface="Montserrat Light"/>
              </a:rPr>
              <a:t> </a:t>
            </a:r>
            <a:r>
              <a:rPr sz="1400" b="0" dirty="0">
                <a:latin typeface="Montserrat Light"/>
                <a:cs typeface="Montserrat Light"/>
              </a:rPr>
              <a:t>normal.</a:t>
            </a:r>
            <a:endParaRPr sz="1400" dirty="0">
              <a:latin typeface="Montserrat Light"/>
              <a:cs typeface="Montserrat Ligh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</a:pPr>
            <a:r>
              <a:rPr sz="1400" b="0" spc="-5" dirty="0">
                <a:latin typeface="Montserrat Light"/>
                <a:cs typeface="Montserrat Light"/>
              </a:rPr>
              <a:t>Studies </a:t>
            </a:r>
            <a:r>
              <a:rPr sz="1400" b="0" spc="-20" dirty="0">
                <a:latin typeface="Montserrat Light"/>
                <a:cs typeface="Montserrat Light"/>
              </a:rPr>
              <a:t>have </a:t>
            </a:r>
            <a:r>
              <a:rPr sz="1400" b="0" spc="-5" dirty="0">
                <a:latin typeface="Montserrat Light"/>
                <a:cs typeface="Montserrat Light"/>
              </a:rPr>
              <a:t>shown </a:t>
            </a:r>
            <a:r>
              <a:rPr sz="1400" b="0" dirty="0">
                <a:latin typeface="Montserrat Light"/>
                <a:cs typeface="Montserrat Light"/>
              </a:rPr>
              <a:t>that </a:t>
            </a:r>
            <a:r>
              <a:rPr sz="1400" b="0" spc="-15" dirty="0">
                <a:latin typeface="Montserrat Light"/>
                <a:cs typeface="Montserrat Light"/>
              </a:rPr>
              <a:t>even </a:t>
            </a:r>
            <a:r>
              <a:rPr sz="1400" b="0" dirty="0">
                <a:latin typeface="Montserrat Light"/>
                <a:cs typeface="Montserrat Light"/>
              </a:rPr>
              <a:t>partial sleep </a:t>
            </a:r>
            <a:r>
              <a:rPr sz="1400" b="0" spc="-5" dirty="0">
                <a:latin typeface="Montserrat Light"/>
                <a:cs typeface="Montserrat Light"/>
              </a:rPr>
              <a:t>deprivation </a:t>
            </a:r>
            <a:r>
              <a:rPr sz="1400" b="0" dirty="0">
                <a:latin typeface="Montserrat Light"/>
                <a:cs typeface="Montserrat Light"/>
              </a:rPr>
              <a:t>has a </a:t>
            </a:r>
            <a:r>
              <a:rPr sz="1400" b="0" spc="-5" dirty="0">
                <a:latin typeface="Montserrat Light"/>
                <a:cs typeface="Montserrat Light"/>
              </a:rPr>
              <a:t>significant  </a:t>
            </a:r>
            <a:r>
              <a:rPr sz="1400" b="0" dirty="0">
                <a:latin typeface="Montserrat Light"/>
                <a:cs typeface="Montserrat Light"/>
              </a:rPr>
              <a:t>effect on </a:t>
            </a:r>
            <a:r>
              <a:rPr sz="1400" b="0" spc="-5" dirty="0">
                <a:latin typeface="Montserrat Light"/>
                <a:cs typeface="Montserrat Light"/>
              </a:rPr>
              <a:t>mood. University of Pennsylvania </a:t>
            </a:r>
            <a:r>
              <a:rPr sz="1400" b="0" dirty="0">
                <a:latin typeface="Montserrat Light"/>
                <a:cs typeface="Montserrat Light"/>
              </a:rPr>
              <a:t>researchers </a:t>
            </a:r>
            <a:r>
              <a:rPr sz="1400" b="0" spc="-5" dirty="0">
                <a:latin typeface="Montserrat Light"/>
                <a:cs typeface="Montserrat Light"/>
              </a:rPr>
              <a:t>found </a:t>
            </a:r>
            <a:r>
              <a:rPr sz="1400" b="0" dirty="0">
                <a:latin typeface="Montserrat Light"/>
                <a:cs typeface="Montserrat Light"/>
              </a:rPr>
              <a:t>that  subjects </a:t>
            </a:r>
            <a:r>
              <a:rPr sz="1400" b="0" spc="-5" dirty="0">
                <a:latin typeface="Montserrat Light"/>
                <a:cs typeface="Montserrat Light"/>
              </a:rPr>
              <a:t>who were limited to </a:t>
            </a:r>
            <a:r>
              <a:rPr sz="1400" b="0" dirty="0">
                <a:latin typeface="Montserrat Light"/>
                <a:cs typeface="Montserrat Light"/>
              </a:rPr>
              <a:t>only </a:t>
            </a:r>
            <a:r>
              <a:rPr sz="1400" b="0" spc="-45" dirty="0">
                <a:latin typeface="Montserrat Light"/>
                <a:cs typeface="Montserrat Light"/>
              </a:rPr>
              <a:t>4.5 </a:t>
            </a:r>
            <a:r>
              <a:rPr sz="1400" b="0" dirty="0">
                <a:latin typeface="Montserrat Light"/>
                <a:cs typeface="Montserrat Light"/>
              </a:rPr>
              <a:t>hours </a:t>
            </a:r>
            <a:r>
              <a:rPr sz="1400" b="0" spc="-5" dirty="0">
                <a:latin typeface="Montserrat Light"/>
                <a:cs typeface="Montserrat Light"/>
              </a:rPr>
              <a:t>of </a:t>
            </a:r>
            <a:r>
              <a:rPr sz="1400" b="0" dirty="0">
                <a:latin typeface="Montserrat Light"/>
                <a:cs typeface="Montserrat Light"/>
              </a:rPr>
              <a:t>sleep a </a:t>
            </a:r>
            <a:r>
              <a:rPr sz="1400" b="0" spc="-5" dirty="0">
                <a:latin typeface="Montserrat Light"/>
                <a:cs typeface="Montserrat Light"/>
              </a:rPr>
              <a:t>night for </a:t>
            </a:r>
            <a:r>
              <a:rPr sz="1400" b="0" dirty="0">
                <a:latin typeface="Montserrat Light"/>
                <a:cs typeface="Montserrat Light"/>
              </a:rPr>
              <a:t>one </a:t>
            </a:r>
            <a:r>
              <a:rPr sz="1400" b="0" spc="-5" dirty="0">
                <a:latin typeface="Montserrat Light"/>
                <a:cs typeface="Montserrat Light"/>
              </a:rPr>
              <a:t>week  </a:t>
            </a:r>
            <a:r>
              <a:rPr sz="1400" b="0" dirty="0">
                <a:latin typeface="Montserrat Light"/>
                <a:cs typeface="Montserrat Light"/>
              </a:rPr>
              <a:t>reported </a:t>
            </a:r>
            <a:r>
              <a:rPr sz="1400" b="0" spc="-5" dirty="0">
                <a:latin typeface="Montserrat Light"/>
                <a:cs typeface="Montserrat Light"/>
              </a:rPr>
              <a:t>feeling </a:t>
            </a:r>
            <a:r>
              <a:rPr sz="1400" b="0" dirty="0">
                <a:latin typeface="Montserrat Light"/>
                <a:cs typeface="Montserrat Light"/>
              </a:rPr>
              <a:t>more stressed, </a:t>
            </a:r>
            <a:r>
              <a:rPr sz="1400" b="0" spc="5" dirty="0">
                <a:latin typeface="Montserrat Light"/>
                <a:cs typeface="Montserrat Light"/>
              </a:rPr>
              <a:t>angry, </a:t>
            </a:r>
            <a:r>
              <a:rPr sz="1400" b="0" dirty="0">
                <a:latin typeface="Montserrat Light"/>
                <a:cs typeface="Montserrat Light"/>
              </a:rPr>
              <a:t>sad, and mentally</a:t>
            </a:r>
            <a:r>
              <a:rPr sz="1400" b="0" spc="-90" dirty="0">
                <a:latin typeface="Montserrat Light"/>
                <a:cs typeface="Montserrat Light"/>
              </a:rPr>
              <a:t> </a:t>
            </a:r>
            <a:r>
              <a:rPr sz="1400" b="0" spc="-10" dirty="0">
                <a:latin typeface="Montserrat Light"/>
                <a:cs typeface="Montserrat Light"/>
              </a:rPr>
              <a:t>exhausted.</a:t>
            </a:r>
            <a:endParaRPr sz="1400" dirty="0">
              <a:latin typeface="Montserrat Light"/>
              <a:cs typeface="Montserrat Light"/>
            </a:endParaRPr>
          </a:p>
          <a:p>
            <a:pPr marL="12700" marR="418465">
              <a:lnSpc>
                <a:spcPct val="150000"/>
              </a:lnSpc>
            </a:pPr>
            <a:r>
              <a:rPr sz="1400" b="0" dirty="0">
                <a:latin typeface="Montserrat Light"/>
                <a:cs typeface="Montserrat Light"/>
              </a:rPr>
              <a:t>When </a:t>
            </a:r>
            <a:r>
              <a:rPr sz="1400" b="0" spc="-5" dirty="0">
                <a:latin typeface="Montserrat Light"/>
                <a:cs typeface="Montserrat Light"/>
              </a:rPr>
              <a:t>the </a:t>
            </a:r>
            <a:r>
              <a:rPr sz="1400" b="0" dirty="0">
                <a:latin typeface="Montserrat Light"/>
                <a:cs typeface="Montserrat Light"/>
              </a:rPr>
              <a:t>subjects resumed normal sleep, </a:t>
            </a:r>
            <a:r>
              <a:rPr sz="1400" b="0" spc="-10" dirty="0">
                <a:latin typeface="Montserrat Light"/>
                <a:cs typeface="Montserrat Light"/>
              </a:rPr>
              <a:t>they </a:t>
            </a:r>
            <a:r>
              <a:rPr sz="1400" b="0" dirty="0">
                <a:latin typeface="Montserrat Light"/>
                <a:cs typeface="Montserrat Light"/>
              </a:rPr>
              <a:t>reported a </a:t>
            </a:r>
            <a:r>
              <a:rPr sz="1400" b="0" spc="-5" dirty="0">
                <a:latin typeface="Montserrat Light"/>
                <a:cs typeface="Montserrat Light"/>
              </a:rPr>
              <a:t>dramatic  improvement in</a:t>
            </a:r>
            <a:r>
              <a:rPr sz="1400" b="0" spc="-20" dirty="0">
                <a:latin typeface="Montserrat Light"/>
                <a:cs typeface="Montserrat Light"/>
              </a:rPr>
              <a:t> </a:t>
            </a:r>
            <a:r>
              <a:rPr sz="1400" b="0" spc="-5" dirty="0">
                <a:latin typeface="Montserrat Light"/>
                <a:cs typeface="Montserrat Light"/>
              </a:rPr>
              <a:t>mood.</a:t>
            </a:r>
            <a:endParaRPr sz="1400" dirty="0">
              <a:latin typeface="Montserrat Light"/>
              <a:cs typeface="Montserrat Ligh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12700" marR="29845">
              <a:lnSpc>
                <a:spcPct val="150000"/>
              </a:lnSpc>
            </a:pPr>
            <a:r>
              <a:rPr sz="1400" b="0" spc="-5" dirty="0">
                <a:latin typeface="Montserrat Light"/>
                <a:cs typeface="Montserrat Light"/>
              </a:rPr>
              <a:t>Not </a:t>
            </a:r>
            <a:r>
              <a:rPr sz="1400" b="0" dirty="0">
                <a:latin typeface="Montserrat Light"/>
                <a:cs typeface="Montserrat Light"/>
              </a:rPr>
              <a:t>only </a:t>
            </a:r>
            <a:r>
              <a:rPr sz="1400" b="0" spc="-5" dirty="0">
                <a:latin typeface="Montserrat Light"/>
                <a:cs typeface="Montserrat Light"/>
              </a:rPr>
              <a:t>does </a:t>
            </a:r>
            <a:r>
              <a:rPr sz="1400" b="0" dirty="0">
                <a:latin typeface="Montserrat Light"/>
                <a:cs typeface="Montserrat Light"/>
              </a:rPr>
              <a:t>sleep affect </a:t>
            </a:r>
            <a:r>
              <a:rPr sz="1400" b="0" spc="-5" dirty="0">
                <a:latin typeface="Montserrat Light"/>
                <a:cs typeface="Montserrat Light"/>
              </a:rPr>
              <a:t>mood, </a:t>
            </a:r>
            <a:r>
              <a:rPr sz="1400" b="0" dirty="0">
                <a:latin typeface="Montserrat Light"/>
                <a:cs typeface="Montserrat Light"/>
              </a:rPr>
              <a:t>but </a:t>
            </a:r>
            <a:r>
              <a:rPr sz="1400" b="0" spc="-5" dirty="0">
                <a:latin typeface="Montserrat Light"/>
                <a:cs typeface="Montserrat Light"/>
              </a:rPr>
              <a:t>mood </a:t>
            </a:r>
            <a:r>
              <a:rPr sz="1400" b="0" dirty="0">
                <a:latin typeface="Montserrat Light"/>
                <a:cs typeface="Montserrat Light"/>
              </a:rPr>
              <a:t>and mental states </a:t>
            </a:r>
            <a:r>
              <a:rPr sz="1400" b="0" spc="-10" dirty="0">
                <a:latin typeface="Montserrat Light"/>
                <a:cs typeface="Montserrat Light"/>
              </a:rPr>
              <a:t>can </a:t>
            </a:r>
            <a:r>
              <a:rPr sz="1400" b="0" dirty="0">
                <a:latin typeface="Montserrat Light"/>
                <a:cs typeface="Montserrat Light"/>
              </a:rPr>
              <a:t>also  affect sleep. Anxiety increases agitation and arousal, </a:t>
            </a:r>
            <a:r>
              <a:rPr sz="1400" b="0" spc="-5" dirty="0">
                <a:latin typeface="Montserrat Light"/>
                <a:cs typeface="Montserrat Light"/>
              </a:rPr>
              <a:t>which </a:t>
            </a:r>
            <a:r>
              <a:rPr sz="1400" b="0" spc="-10" dirty="0">
                <a:latin typeface="Montserrat Light"/>
                <a:cs typeface="Montserrat Light"/>
              </a:rPr>
              <a:t>make </a:t>
            </a:r>
            <a:r>
              <a:rPr sz="1400" b="0" spc="-5" dirty="0">
                <a:latin typeface="Montserrat Light"/>
                <a:cs typeface="Montserrat Light"/>
              </a:rPr>
              <a:t>it </a:t>
            </a:r>
            <a:r>
              <a:rPr sz="1400" b="0" dirty="0">
                <a:latin typeface="Montserrat Light"/>
                <a:cs typeface="Montserrat Light"/>
              </a:rPr>
              <a:t>hard  </a:t>
            </a:r>
            <a:r>
              <a:rPr sz="1400" b="0" spc="-5" dirty="0">
                <a:latin typeface="Montserrat Light"/>
                <a:cs typeface="Montserrat Light"/>
              </a:rPr>
              <a:t>to </a:t>
            </a:r>
            <a:r>
              <a:rPr sz="1400" b="0" dirty="0">
                <a:latin typeface="Montserrat Light"/>
                <a:cs typeface="Montserrat Light"/>
              </a:rPr>
              <a:t>sleep. Stress also affects sleep </a:t>
            </a:r>
            <a:r>
              <a:rPr sz="1400" b="0" spc="-15" dirty="0">
                <a:latin typeface="Montserrat Light"/>
                <a:cs typeface="Montserrat Light"/>
              </a:rPr>
              <a:t>by </a:t>
            </a:r>
            <a:r>
              <a:rPr sz="1400" b="0" dirty="0">
                <a:latin typeface="Montserrat Light"/>
                <a:cs typeface="Montserrat Light"/>
              </a:rPr>
              <a:t>making </a:t>
            </a:r>
            <a:r>
              <a:rPr sz="1400" b="0" spc="-5" dirty="0">
                <a:latin typeface="Montserrat Light"/>
                <a:cs typeface="Montserrat Light"/>
              </a:rPr>
              <a:t>the body </a:t>
            </a:r>
            <a:r>
              <a:rPr sz="1400" b="0" dirty="0">
                <a:latin typeface="Montserrat Light"/>
                <a:cs typeface="Montserrat Light"/>
              </a:rPr>
              <a:t>aroused, </a:t>
            </a:r>
            <a:r>
              <a:rPr sz="1400" b="0" spc="-15" dirty="0">
                <a:latin typeface="Montserrat Light"/>
                <a:cs typeface="Montserrat Light"/>
              </a:rPr>
              <a:t>awake,  </a:t>
            </a:r>
            <a:r>
              <a:rPr sz="1400" b="0" dirty="0">
                <a:latin typeface="Montserrat Light"/>
                <a:cs typeface="Montserrat Light"/>
              </a:rPr>
              <a:t>and alert. People </a:t>
            </a:r>
            <a:r>
              <a:rPr sz="1400" b="0" spc="-5" dirty="0">
                <a:latin typeface="Montserrat Light"/>
                <a:cs typeface="Montserrat Light"/>
              </a:rPr>
              <a:t>who </a:t>
            </a:r>
            <a:r>
              <a:rPr sz="1400" b="0" spc="5" dirty="0">
                <a:latin typeface="Montserrat Light"/>
                <a:cs typeface="Montserrat Light"/>
              </a:rPr>
              <a:t>are </a:t>
            </a:r>
            <a:r>
              <a:rPr sz="1400" b="0" dirty="0">
                <a:latin typeface="Montserrat Light"/>
                <a:cs typeface="Montserrat Light"/>
              </a:rPr>
              <a:t>under </a:t>
            </a:r>
            <a:r>
              <a:rPr sz="1400" b="0" spc="-5" dirty="0">
                <a:latin typeface="Montserrat Light"/>
                <a:cs typeface="Montserrat Light"/>
              </a:rPr>
              <a:t>constant </a:t>
            </a:r>
            <a:r>
              <a:rPr sz="1400" b="0" dirty="0">
                <a:latin typeface="Montserrat Light"/>
                <a:cs typeface="Montserrat Light"/>
              </a:rPr>
              <a:t>stress </a:t>
            </a:r>
            <a:r>
              <a:rPr sz="1400" b="0" spc="-5" dirty="0">
                <a:latin typeface="Montserrat Light"/>
                <a:cs typeface="Montserrat Light"/>
              </a:rPr>
              <a:t>or who </a:t>
            </a:r>
            <a:r>
              <a:rPr sz="1400" b="0" spc="-20" dirty="0">
                <a:latin typeface="Montserrat Light"/>
                <a:cs typeface="Montserrat Light"/>
              </a:rPr>
              <a:t>have </a:t>
            </a:r>
            <a:r>
              <a:rPr sz="1400" b="0" dirty="0">
                <a:latin typeface="Montserrat Light"/>
                <a:cs typeface="Montserrat Light"/>
              </a:rPr>
              <a:t>abnormally  </a:t>
            </a:r>
            <a:r>
              <a:rPr sz="1400" b="0" spc="-10" dirty="0">
                <a:latin typeface="Montserrat Light"/>
                <a:cs typeface="Montserrat Light"/>
              </a:rPr>
              <a:t>exaggerated </a:t>
            </a:r>
            <a:r>
              <a:rPr sz="1400" b="0" dirty="0">
                <a:latin typeface="Montserrat Light"/>
                <a:cs typeface="Montserrat Light"/>
              </a:rPr>
              <a:t>responses </a:t>
            </a:r>
            <a:r>
              <a:rPr sz="1400" b="0" spc="-5" dirty="0">
                <a:latin typeface="Montserrat Light"/>
                <a:cs typeface="Montserrat Light"/>
              </a:rPr>
              <a:t>to </a:t>
            </a:r>
            <a:r>
              <a:rPr sz="1400" b="0" dirty="0">
                <a:latin typeface="Montserrat Light"/>
                <a:cs typeface="Montserrat Light"/>
              </a:rPr>
              <a:t>stress </a:t>
            </a:r>
            <a:r>
              <a:rPr sz="1400" b="0" spc="-5" dirty="0">
                <a:latin typeface="Montserrat Light"/>
                <a:cs typeface="Montserrat Light"/>
              </a:rPr>
              <a:t>tend to </a:t>
            </a:r>
            <a:r>
              <a:rPr sz="1400" b="0" spc="-20" dirty="0">
                <a:latin typeface="Montserrat Light"/>
                <a:cs typeface="Montserrat Light"/>
              </a:rPr>
              <a:t>have </a:t>
            </a:r>
            <a:r>
              <a:rPr sz="1400" b="0" dirty="0">
                <a:latin typeface="Montserrat Light"/>
                <a:cs typeface="Montserrat Light"/>
              </a:rPr>
              <a:t>sleep</a:t>
            </a:r>
            <a:r>
              <a:rPr sz="1400" b="0" spc="-35" dirty="0">
                <a:latin typeface="Montserrat Light"/>
                <a:cs typeface="Montserrat Light"/>
              </a:rPr>
              <a:t> </a:t>
            </a:r>
            <a:r>
              <a:rPr sz="1400" b="0" dirty="0">
                <a:latin typeface="Montserrat Light"/>
                <a:cs typeface="Montserrat Light"/>
              </a:rPr>
              <a:t>problems.</a:t>
            </a:r>
            <a:endParaRPr sz="1400" dirty="0">
              <a:latin typeface="Montserrat Light"/>
              <a:cs typeface="Montserrat Ligh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B7D106-26CC-4B8A-9C12-73D23D35E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82150"/>
            <a:ext cx="3171825" cy="2476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0339" y="301752"/>
            <a:ext cx="2331720" cy="681355"/>
          </a:xfrm>
          <a:prstGeom prst="rect">
            <a:avLst/>
          </a:prstGeom>
          <a:solidFill>
            <a:srgbClr val="FFFFFF"/>
          </a:solidFill>
          <a:ln w="9144">
            <a:solidFill>
              <a:srgbClr val="12AFB5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725170">
              <a:lnSpc>
                <a:spcPct val="100000"/>
              </a:lnSpc>
            </a:pPr>
            <a:r>
              <a:rPr sz="1250" b="0" spc="10" dirty="0">
                <a:solidFill>
                  <a:srgbClr val="12AFB5"/>
                </a:solidFill>
                <a:latin typeface="Montserrat Light"/>
                <a:cs typeface="Montserrat Light"/>
              </a:rPr>
              <a:t>EMOTIONS</a:t>
            </a:r>
            <a:endParaRPr sz="1250" dirty="0">
              <a:latin typeface="Montserrat Light"/>
              <a:cs typeface="Montserrat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15" dirty="0"/>
              <a:t>3</a:t>
            </a:fld>
            <a:endParaRPr spc="-1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The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20" dirty="0"/>
              <a:t> </a:t>
            </a:r>
            <a:r>
              <a:rPr spc="20" dirty="0"/>
              <a:t>Coach</a:t>
            </a:r>
            <a:r>
              <a:rPr spc="10" dirty="0"/>
              <a:t> </a:t>
            </a:r>
            <a:r>
              <a:rPr spc="20" dirty="0"/>
              <a:t>Group</a:t>
            </a:r>
            <a:r>
              <a:rPr spc="-5" dirty="0"/>
              <a:t> </a:t>
            </a:r>
            <a:r>
              <a:rPr spc="10" dirty="0"/>
              <a:t>|</a:t>
            </a:r>
            <a:r>
              <a:rPr dirty="0"/>
              <a:t> </a:t>
            </a:r>
            <a:r>
              <a:rPr spc="15" dirty="0"/>
              <a:t>Copyright</a:t>
            </a:r>
            <a:r>
              <a:rPr spc="5" dirty="0"/>
              <a:t> </a:t>
            </a:r>
            <a:r>
              <a:rPr b="0" spc="25" dirty="0">
                <a:latin typeface="Montserrat Light"/>
                <a:cs typeface="Montserrat Light"/>
              </a:rPr>
              <a:t>©</a:t>
            </a:r>
            <a:r>
              <a:rPr b="0" dirty="0">
                <a:latin typeface="Montserrat Light"/>
                <a:cs typeface="Montserrat Light"/>
              </a:rPr>
              <a:t> </a:t>
            </a:r>
            <a:r>
              <a:rPr spc="15" dirty="0"/>
              <a:t>All</a:t>
            </a:r>
            <a:r>
              <a:rPr spc="-15" dirty="0"/>
              <a:t> </a:t>
            </a:r>
            <a:r>
              <a:rPr spc="10" dirty="0"/>
              <a:t>Rights Reserved.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8592" y="2104966"/>
            <a:ext cx="2628900" cy="4133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Sleep </a:t>
            </a:r>
            <a:r>
              <a:rPr spc="-10" dirty="0"/>
              <a:t>and</a:t>
            </a:r>
            <a:r>
              <a:rPr spc="-15" dirty="0"/>
              <a:t> </a:t>
            </a:r>
            <a:r>
              <a:rPr spc="-10" dirty="0"/>
              <a:t>Mood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8593" y="3028480"/>
            <a:ext cx="6369050" cy="610679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400" b="0" spc="-5" dirty="0">
                <a:latin typeface="Montserrat Light"/>
                <a:cs typeface="Montserrat Light"/>
              </a:rPr>
              <a:t>Insomnia </a:t>
            </a:r>
            <a:r>
              <a:rPr sz="1400" b="0" dirty="0">
                <a:latin typeface="Montserrat Light"/>
                <a:cs typeface="Montserrat Light"/>
              </a:rPr>
              <a:t>and </a:t>
            </a:r>
            <a:r>
              <a:rPr sz="1400" b="0" spc="-5" dirty="0">
                <a:latin typeface="Montserrat Light"/>
                <a:cs typeface="Montserrat Light"/>
              </a:rPr>
              <a:t>Psychological</a:t>
            </a:r>
            <a:r>
              <a:rPr sz="1400" b="0" spc="-40" dirty="0">
                <a:latin typeface="Montserrat Light"/>
                <a:cs typeface="Montserrat Light"/>
              </a:rPr>
              <a:t> </a:t>
            </a:r>
            <a:r>
              <a:rPr sz="1400" b="0" spc="-5" dirty="0">
                <a:latin typeface="Montserrat Light"/>
                <a:cs typeface="Montserrat Light"/>
              </a:rPr>
              <a:t>Problems</a:t>
            </a:r>
            <a:endParaRPr sz="1400" dirty="0">
              <a:latin typeface="Montserrat Light"/>
              <a:cs typeface="Montserrat Light"/>
            </a:endParaRPr>
          </a:p>
          <a:p>
            <a:pPr marL="12700" marR="78105">
              <a:lnSpc>
                <a:spcPct val="150000"/>
              </a:lnSpc>
            </a:pPr>
            <a:r>
              <a:rPr sz="1400" b="0" spc="-15" dirty="0">
                <a:latin typeface="Montserrat Light"/>
                <a:cs typeface="Montserrat Light"/>
              </a:rPr>
              <a:t>"There's </a:t>
            </a:r>
            <a:r>
              <a:rPr sz="1400" b="0" dirty="0">
                <a:latin typeface="Montserrat Light"/>
                <a:cs typeface="Montserrat Light"/>
              </a:rPr>
              <a:t>a </a:t>
            </a:r>
            <a:r>
              <a:rPr sz="1400" b="0" spc="-5" dirty="0">
                <a:latin typeface="Montserrat Light"/>
                <a:cs typeface="Montserrat Light"/>
              </a:rPr>
              <a:t>big </a:t>
            </a:r>
            <a:r>
              <a:rPr sz="1400" b="0" dirty="0">
                <a:latin typeface="Montserrat Light"/>
                <a:cs typeface="Montserrat Light"/>
              </a:rPr>
              <a:t>relationship </a:t>
            </a:r>
            <a:r>
              <a:rPr sz="1400" b="0" spc="-5" dirty="0">
                <a:latin typeface="Montserrat Light"/>
                <a:cs typeface="Montserrat Light"/>
              </a:rPr>
              <a:t>between psychiatric </a:t>
            </a:r>
            <a:r>
              <a:rPr sz="1400" b="0" dirty="0">
                <a:latin typeface="Montserrat Light"/>
                <a:cs typeface="Montserrat Light"/>
              </a:rPr>
              <a:t>and </a:t>
            </a:r>
            <a:r>
              <a:rPr sz="1400" b="0" spc="-5" dirty="0">
                <a:latin typeface="Montserrat Light"/>
                <a:cs typeface="Montserrat Light"/>
              </a:rPr>
              <a:t>psychological  </a:t>
            </a:r>
            <a:r>
              <a:rPr sz="1400" b="0" dirty="0">
                <a:latin typeface="Montserrat Light"/>
                <a:cs typeface="Montserrat Light"/>
              </a:rPr>
              <a:t>problems and sleep. </a:t>
            </a:r>
            <a:r>
              <a:rPr sz="1400" b="0" spc="-5" dirty="0">
                <a:latin typeface="Montserrat Light"/>
                <a:cs typeface="Montserrat Light"/>
              </a:rPr>
              <a:t>So </a:t>
            </a:r>
            <a:r>
              <a:rPr sz="1400" b="0" dirty="0">
                <a:latin typeface="Montserrat Light"/>
                <a:cs typeface="Montserrat Light"/>
              </a:rPr>
              <a:t>people </a:t>
            </a:r>
            <a:r>
              <a:rPr sz="1400" b="0" spc="-5" dirty="0">
                <a:latin typeface="Montserrat Light"/>
                <a:cs typeface="Montserrat Light"/>
              </a:rPr>
              <a:t>who </a:t>
            </a:r>
            <a:r>
              <a:rPr sz="1400" b="0" spc="5" dirty="0">
                <a:latin typeface="Montserrat Light"/>
                <a:cs typeface="Montserrat Light"/>
              </a:rPr>
              <a:t>are </a:t>
            </a:r>
            <a:r>
              <a:rPr sz="1400" b="0" dirty="0">
                <a:latin typeface="Montserrat Light"/>
                <a:cs typeface="Montserrat Light"/>
              </a:rPr>
              <a:t>depressed </a:t>
            </a:r>
            <a:r>
              <a:rPr sz="1400" b="0" spc="-5" dirty="0">
                <a:latin typeface="Montserrat Light"/>
                <a:cs typeface="Montserrat Light"/>
              </a:rPr>
              <a:t>or </a:t>
            </a:r>
            <a:r>
              <a:rPr sz="1400" b="0" spc="-20" dirty="0">
                <a:latin typeface="Montserrat Light"/>
                <a:cs typeface="Montserrat Light"/>
              </a:rPr>
              <a:t>have </a:t>
            </a:r>
            <a:r>
              <a:rPr sz="1400" b="0" dirty="0">
                <a:latin typeface="Montserrat Light"/>
                <a:cs typeface="Montserrat Light"/>
              </a:rPr>
              <a:t>anxiety often  </a:t>
            </a:r>
            <a:r>
              <a:rPr sz="1400" b="0" spc="-20" dirty="0">
                <a:latin typeface="Montserrat Light"/>
                <a:cs typeface="Montserrat Light"/>
              </a:rPr>
              <a:t>have </a:t>
            </a:r>
            <a:r>
              <a:rPr sz="1400" b="0" dirty="0">
                <a:latin typeface="Montserrat Light"/>
                <a:cs typeface="Montserrat Light"/>
              </a:rPr>
              <a:t>trouble </a:t>
            </a:r>
            <a:r>
              <a:rPr sz="1400" b="0" spc="-5" dirty="0">
                <a:latin typeface="Montserrat Light"/>
                <a:cs typeface="Montserrat Light"/>
              </a:rPr>
              <a:t>with </a:t>
            </a:r>
            <a:r>
              <a:rPr sz="1400" b="0" dirty="0">
                <a:latin typeface="Montserrat Light"/>
                <a:cs typeface="Montserrat Light"/>
              </a:rPr>
              <a:t>sleep as part </a:t>
            </a:r>
            <a:r>
              <a:rPr sz="1400" b="0" spc="-5" dirty="0">
                <a:latin typeface="Montserrat Light"/>
                <a:cs typeface="Montserrat Light"/>
              </a:rPr>
              <a:t>of those disorders," </a:t>
            </a:r>
            <a:r>
              <a:rPr sz="1400" b="0" spc="-10" dirty="0">
                <a:latin typeface="Montserrat Light"/>
                <a:cs typeface="Montserrat Light"/>
              </a:rPr>
              <a:t>says </a:t>
            </a:r>
            <a:r>
              <a:rPr sz="1400" b="0" dirty="0">
                <a:latin typeface="Montserrat Light"/>
                <a:cs typeface="Montserrat Light"/>
              </a:rPr>
              <a:t>Dr. </a:t>
            </a:r>
            <a:r>
              <a:rPr sz="1400" b="0" spc="-10" dirty="0">
                <a:latin typeface="Montserrat Light"/>
                <a:cs typeface="Montserrat Light"/>
              </a:rPr>
              <a:t>Lawrence  </a:t>
            </a:r>
            <a:r>
              <a:rPr sz="1400" b="0" spc="-5" dirty="0">
                <a:latin typeface="Montserrat Light"/>
                <a:cs typeface="Montserrat Light"/>
              </a:rPr>
              <a:t>Epstein, Medical Director of </a:t>
            </a:r>
            <a:r>
              <a:rPr sz="1400" b="0" dirty="0">
                <a:latin typeface="Montserrat Light"/>
                <a:cs typeface="Montserrat Light"/>
              </a:rPr>
              <a:t>Sleep Health </a:t>
            </a:r>
            <a:r>
              <a:rPr sz="1400" b="0" spc="-5" dirty="0">
                <a:latin typeface="Montserrat Light"/>
                <a:cs typeface="Montserrat Light"/>
              </a:rPr>
              <a:t>Centers </a:t>
            </a:r>
            <a:r>
              <a:rPr sz="1400" b="0" dirty="0">
                <a:latin typeface="Montserrat Light"/>
                <a:cs typeface="Montserrat Light"/>
              </a:rPr>
              <a:t>and </a:t>
            </a:r>
            <a:r>
              <a:rPr sz="1400" b="0" spc="5" dirty="0">
                <a:latin typeface="Montserrat Light"/>
                <a:cs typeface="Montserrat Light"/>
              </a:rPr>
              <a:t>an </a:t>
            </a:r>
            <a:r>
              <a:rPr sz="1400" b="0" dirty="0">
                <a:latin typeface="Montserrat Light"/>
                <a:cs typeface="Montserrat Light"/>
              </a:rPr>
              <a:t>instructor at  </a:t>
            </a:r>
            <a:r>
              <a:rPr sz="1400" b="0" spc="5" dirty="0">
                <a:latin typeface="Montserrat Light"/>
                <a:cs typeface="Montserrat Light"/>
              </a:rPr>
              <a:t>Harvard </a:t>
            </a:r>
            <a:r>
              <a:rPr sz="1400" b="0" spc="-5" dirty="0">
                <a:latin typeface="Montserrat Light"/>
                <a:cs typeface="Montserrat Light"/>
              </a:rPr>
              <a:t>Medical</a:t>
            </a:r>
            <a:r>
              <a:rPr sz="1400" b="0" spc="-50" dirty="0">
                <a:latin typeface="Montserrat Light"/>
                <a:cs typeface="Montserrat Light"/>
              </a:rPr>
              <a:t> </a:t>
            </a:r>
            <a:r>
              <a:rPr sz="1400" b="0" spc="-5" dirty="0">
                <a:latin typeface="Montserrat Light"/>
                <a:cs typeface="Montserrat Light"/>
              </a:rPr>
              <a:t>School.</a:t>
            </a:r>
            <a:endParaRPr sz="1400" dirty="0">
              <a:latin typeface="Montserrat Light"/>
              <a:cs typeface="Montserrat Ligh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12700" marR="38100">
              <a:lnSpc>
                <a:spcPct val="150000"/>
              </a:lnSpc>
            </a:pPr>
            <a:r>
              <a:rPr sz="1400" b="0" dirty="0">
                <a:latin typeface="Montserrat Light"/>
                <a:cs typeface="Montserrat Light"/>
              </a:rPr>
              <a:t>Difficulty sleeping </a:t>
            </a:r>
            <a:r>
              <a:rPr sz="1400" b="0" spc="-5" dirty="0">
                <a:latin typeface="Montserrat Light"/>
                <a:cs typeface="Montserrat Light"/>
              </a:rPr>
              <a:t>is </a:t>
            </a:r>
            <a:r>
              <a:rPr sz="1400" b="0" dirty="0">
                <a:latin typeface="Montserrat Light"/>
                <a:cs typeface="Montserrat Light"/>
              </a:rPr>
              <a:t>sometimes </a:t>
            </a:r>
            <a:r>
              <a:rPr sz="1400" b="0" spc="-5" dirty="0">
                <a:latin typeface="Montserrat Light"/>
                <a:cs typeface="Montserrat Light"/>
              </a:rPr>
              <a:t>the </a:t>
            </a:r>
            <a:r>
              <a:rPr sz="1400" b="0" dirty="0">
                <a:latin typeface="Montserrat Light"/>
                <a:cs typeface="Montserrat Light"/>
              </a:rPr>
              <a:t>first symptom </a:t>
            </a:r>
            <a:r>
              <a:rPr sz="1400" b="0" spc="-5" dirty="0">
                <a:latin typeface="Montserrat Light"/>
                <a:cs typeface="Montserrat Light"/>
              </a:rPr>
              <a:t>of </a:t>
            </a:r>
            <a:r>
              <a:rPr sz="1400" b="0" dirty="0">
                <a:latin typeface="Montserrat Light"/>
                <a:cs typeface="Montserrat Light"/>
              </a:rPr>
              <a:t>depression. </a:t>
            </a:r>
            <a:r>
              <a:rPr sz="1400" b="0" spc="-5" dirty="0">
                <a:latin typeface="Montserrat Light"/>
                <a:cs typeface="Montserrat Light"/>
              </a:rPr>
              <a:t>Studies  </a:t>
            </a:r>
            <a:r>
              <a:rPr sz="1400" b="0" spc="-20" dirty="0">
                <a:latin typeface="Montserrat Light"/>
                <a:cs typeface="Montserrat Light"/>
              </a:rPr>
              <a:t>have </a:t>
            </a:r>
            <a:r>
              <a:rPr sz="1400" b="0" spc="-5" dirty="0">
                <a:latin typeface="Montserrat Light"/>
                <a:cs typeface="Montserrat Light"/>
              </a:rPr>
              <a:t>found </a:t>
            </a:r>
            <a:r>
              <a:rPr sz="1400" b="0" dirty="0">
                <a:latin typeface="Montserrat Light"/>
                <a:cs typeface="Montserrat Light"/>
              </a:rPr>
              <a:t>that </a:t>
            </a:r>
            <a:r>
              <a:rPr sz="1400" b="0" spc="-210" dirty="0">
                <a:latin typeface="Montserrat Light"/>
                <a:cs typeface="Montserrat Light"/>
              </a:rPr>
              <a:t>15 </a:t>
            </a:r>
            <a:r>
              <a:rPr sz="1400" b="0" spc="-5" dirty="0">
                <a:latin typeface="Montserrat Light"/>
                <a:cs typeface="Montserrat Light"/>
              </a:rPr>
              <a:t>to </a:t>
            </a:r>
            <a:r>
              <a:rPr sz="1400" b="0" spc="20" dirty="0">
                <a:latin typeface="Montserrat Light"/>
                <a:cs typeface="Montserrat Light"/>
              </a:rPr>
              <a:t>20 </a:t>
            </a:r>
            <a:r>
              <a:rPr sz="1400" b="0" spc="-5" dirty="0">
                <a:latin typeface="Montserrat Light"/>
                <a:cs typeface="Montserrat Light"/>
              </a:rPr>
              <a:t>percent of </a:t>
            </a:r>
            <a:r>
              <a:rPr sz="1400" b="0" dirty="0">
                <a:latin typeface="Montserrat Light"/>
                <a:cs typeface="Montserrat Light"/>
              </a:rPr>
              <a:t>people diagnosed </a:t>
            </a:r>
            <a:r>
              <a:rPr sz="1400" b="0" spc="-5" dirty="0">
                <a:latin typeface="Montserrat Light"/>
                <a:cs typeface="Montserrat Light"/>
              </a:rPr>
              <a:t>with insomnia </a:t>
            </a:r>
            <a:r>
              <a:rPr sz="1400" b="0" dirty="0">
                <a:latin typeface="Montserrat Light"/>
                <a:cs typeface="Montserrat Light"/>
              </a:rPr>
              <a:t>will  </a:t>
            </a:r>
            <a:r>
              <a:rPr sz="1400" b="0" spc="-10" dirty="0">
                <a:latin typeface="Montserrat Light"/>
                <a:cs typeface="Montserrat Light"/>
              </a:rPr>
              <a:t>develop </a:t>
            </a:r>
            <a:r>
              <a:rPr sz="1400" b="0" dirty="0">
                <a:latin typeface="Montserrat Light"/>
                <a:cs typeface="Montserrat Light"/>
              </a:rPr>
              <a:t>major depression. While sleep research </a:t>
            </a:r>
            <a:r>
              <a:rPr sz="1400" b="0" spc="-5" dirty="0">
                <a:latin typeface="Montserrat Light"/>
                <a:cs typeface="Montserrat Light"/>
              </a:rPr>
              <a:t>is </a:t>
            </a:r>
            <a:r>
              <a:rPr sz="1400" b="0" dirty="0">
                <a:latin typeface="Montserrat Light"/>
                <a:cs typeface="Montserrat Light"/>
              </a:rPr>
              <a:t>still </a:t>
            </a:r>
            <a:r>
              <a:rPr sz="1400" b="0" spc="-5" dirty="0">
                <a:latin typeface="Montserrat Light"/>
                <a:cs typeface="Montserrat Light"/>
              </a:rPr>
              <a:t>exploring the  </a:t>
            </a:r>
            <a:r>
              <a:rPr sz="1400" b="0" dirty="0">
                <a:latin typeface="Montserrat Light"/>
                <a:cs typeface="Montserrat Light"/>
              </a:rPr>
              <a:t>relationship </a:t>
            </a:r>
            <a:r>
              <a:rPr sz="1400" b="0" spc="-5" dirty="0">
                <a:latin typeface="Montserrat Light"/>
                <a:cs typeface="Montserrat Light"/>
              </a:rPr>
              <a:t>between </a:t>
            </a:r>
            <a:r>
              <a:rPr sz="1400" b="0" dirty="0">
                <a:latin typeface="Montserrat Light"/>
                <a:cs typeface="Montserrat Light"/>
              </a:rPr>
              <a:t>depression and sleep, </a:t>
            </a:r>
            <a:r>
              <a:rPr sz="1400" b="0" spc="-5" dirty="0">
                <a:latin typeface="Montserrat Light"/>
                <a:cs typeface="Montserrat Light"/>
              </a:rPr>
              <a:t>studies </a:t>
            </a:r>
            <a:r>
              <a:rPr sz="1400" b="0" spc="-20" dirty="0">
                <a:latin typeface="Montserrat Light"/>
                <a:cs typeface="Montserrat Light"/>
              </a:rPr>
              <a:t>have </a:t>
            </a:r>
            <a:r>
              <a:rPr sz="1400" b="0" spc="-5" dirty="0">
                <a:latin typeface="Montserrat Light"/>
                <a:cs typeface="Montserrat Light"/>
              </a:rPr>
              <a:t>shown </a:t>
            </a:r>
            <a:r>
              <a:rPr sz="1400" b="0" dirty="0">
                <a:latin typeface="Montserrat Light"/>
                <a:cs typeface="Montserrat Light"/>
              </a:rPr>
              <a:t>that  depressed people </a:t>
            </a:r>
            <a:r>
              <a:rPr sz="1400" b="0" spc="-10" dirty="0">
                <a:latin typeface="Montserrat Light"/>
                <a:cs typeface="Montserrat Light"/>
              </a:rPr>
              <a:t>may </a:t>
            </a:r>
            <a:r>
              <a:rPr sz="1400" b="0" spc="-20" dirty="0">
                <a:latin typeface="Montserrat Light"/>
                <a:cs typeface="Montserrat Light"/>
              </a:rPr>
              <a:t>have </a:t>
            </a:r>
            <a:r>
              <a:rPr sz="1400" b="0" dirty="0">
                <a:latin typeface="Montserrat Light"/>
                <a:cs typeface="Montserrat Light"/>
              </a:rPr>
              <a:t>abnormal sleep</a:t>
            </a:r>
            <a:r>
              <a:rPr sz="1400" b="0" spc="-10" dirty="0">
                <a:latin typeface="Montserrat Light"/>
                <a:cs typeface="Montserrat Light"/>
              </a:rPr>
              <a:t> </a:t>
            </a:r>
            <a:r>
              <a:rPr sz="1400" b="0" dirty="0">
                <a:latin typeface="Montserrat Light"/>
                <a:cs typeface="Montserrat Light"/>
              </a:rPr>
              <a:t>patterns.</a:t>
            </a:r>
            <a:endParaRPr sz="1400" dirty="0">
              <a:latin typeface="Montserrat Light"/>
              <a:cs typeface="Montserrat Ligh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</a:pPr>
            <a:r>
              <a:rPr sz="1400" b="0" dirty="0">
                <a:latin typeface="Montserrat Light"/>
                <a:cs typeface="Montserrat Light"/>
              </a:rPr>
              <a:t>Sleep problems </a:t>
            </a:r>
            <a:r>
              <a:rPr sz="1400" b="0" spc="-10" dirty="0">
                <a:latin typeface="Montserrat Light"/>
                <a:cs typeface="Montserrat Light"/>
              </a:rPr>
              <a:t>may, </a:t>
            </a:r>
            <a:r>
              <a:rPr sz="1400" b="0" spc="-5" dirty="0">
                <a:latin typeface="Montserrat Light"/>
                <a:cs typeface="Montserrat Light"/>
              </a:rPr>
              <a:t>in </a:t>
            </a:r>
            <a:r>
              <a:rPr sz="1400" b="0" dirty="0">
                <a:latin typeface="Montserrat Light"/>
                <a:cs typeface="Montserrat Light"/>
              </a:rPr>
              <a:t>turn, </a:t>
            </a:r>
            <a:r>
              <a:rPr sz="1400" b="0" spc="-5" dirty="0">
                <a:latin typeface="Montserrat Light"/>
                <a:cs typeface="Montserrat Light"/>
              </a:rPr>
              <a:t>contribute to psychological </a:t>
            </a:r>
            <a:r>
              <a:rPr sz="1400" b="0" dirty="0">
                <a:latin typeface="Montserrat Light"/>
                <a:cs typeface="Montserrat Light"/>
              </a:rPr>
              <a:t>problems. For  </a:t>
            </a:r>
            <a:r>
              <a:rPr sz="1400" b="0" spc="-10" dirty="0">
                <a:latin typeface="Montserrat Light"/>
                <a:cs typeface="Montserrat Light"/>
              </a:rPr>
              <a:t>example, </a:t>
            </a:r>
            <a:r>
              <a:rPr sz="1400" b="0" dirty="0">
                <a:latin typeface="Montserrat Light"/>
                <a:cs typeface="Montserrat Light"/>
              </a:rPr>
              <a:t>chronic </a:t>
            </a:r>
            <a:r>
              <a:rPr sz="1400" b="0" spc="-5" dirty="0">
                <a:latin typeface="Montserrat Light"/>
                <a:cs typeface="Montserrat Light"/>
              </a:rPr>
              <a:t>insomnia </a:t>
            </a:r>
            <a:r>
              <a:rPr sz="1400" b="0" spc="-15" dirty="0">
                <a:latin typeface="Montserrat Light"/>
                <a:cs typeface="Montserrat Light"/>
              </a:rPr>
              <a:t>may </a:t>
            </a:r>
            <a:r>
              <a:rPr sz="1400" b="0" dirty="0">
                <a:latin typeface="Montserrat Light"/>
                <a:cs typeface="Montserrat Light"/>
              </a:rPr>
              <a:t>increase </a:t>
            </a:r>
            <a:r>
              <a:rPr sz="1400" b="0" spc="5" dirty="0">
                <a:latin typeface="Montserrat Light"/>
                <a:cs typeface="Montserrat Light"/>
              </a:rPr>
              <a:t>an </a:t>
            </a:r>
            <a:r>
              <a:rPr sz="1400" b="0" spc="-5" dirty="0">
                <a:latin typeface="Montserrat Light"/>
                <a:cs typeface="Montserrat Light"/>
              </a:rPr>
              <a:t>individual's </a:t>
            </a:r>
            <a:r>
              <a:rPr sz="1400" b="0" dirty="0">
                <a:latin typeface="Montserrat Light"/>
                <a:cs typeface="Montserrat Light"/>
              </a:rPr>
              <a:t>risk </a:t>
            </a:r>
            <a:r>
              <a:rPr sz="1400" b="0" spc="-5" dirty="0">
                <a:latin typeface="Montserrat Light"/>
                <a:cs typeface="Montserrat Light"/>
              </a:rPr>
              <a:t>of  </a:t>
            </a:r>
            <a:r>
              <a:rPr sz="1400" b="0" spc="-10" dirty="0">
                <a:latin typeface="Montserrat Light"/>
                <a:cs typeface="Montserrat Light"/>
              </a:rPr>
              <a:t>developing </a:t>
            </a:r>
            <a:r>
              <a:rPr sz="1400" b="0" dirty="0">
                <a:latin typeface="Montserrat Light"/>
                <a:cs typeface="Montserrat Light"/>
              </a:rPr>
              <a:t>a </a:t>
            </a:r>
            <a:r>
              <a:rPr sz="1400" b="0" spc="-5" dirty="0">
                <a:latin typeface="Montserrat Light"/>
                <a:cs typeface="Montserrat Light"/>
              </a:rPr>
              <a:t>mood disorder, </a:t>
            </a:r>
            <a:r>
              <a:rPr sz="1400" b="0" dirty="0">
                <a:latin typeface="Montserrat Light"/>
                <a:cs typeface="Montserrat Light"/>
              </a:rPr>
              <a:t>such as depression </a:t>
            </a:r>
            <a:r>
              <a:rPr sz="1400" b="0" spc="-5" dirty="0">
                <a:latin typeface="Montserrat Light"/>
                <a:cs typeface="Montserrat Light"/>
              </a:rPr>
              <a:t>or </a:t>
            </a:r>
            <a:r>
              <a:rPr sz="1400" b="0" dirty="0">
                <a:latin typeface="Montserrat Light"/>
                <a:cs typeface="Montserrat Light"/>
              </a:rPr>
              <a:t>anxiety. </a:t>
            </a:r>
            <a:r>
              <a:rPr sz="1400" b="0" spc="-5" dirty="0">
                <a:latin typeface="Montserrat Light"/>
                <a:cs typeface="Montserrat Light"/>
              </a:rPr>
              <a:t>In </a:t>
            </a:r>
            <a:r>
              <a:rPr sz="1400" b="0" dirty="0">
                <a:latin typeface="Montserrat Light"/>
                <a:cs typeface="Montserrat Light"/>
              </a:rPr>
              <a:t>one major  study </a:t>
            </a:r>
            <a:r>
              <a:rPr sz="1400" b="0" spc="-5" dirty="0">
                <a:latin typeface="Montserrat Light"/>
                <a:cs typeface="Montserrat Light"/>
              </a:rPr>
              <a:t>of </a:t>
            </a:r>
            <a:r>
              <a:rPr sz="1400" b="0" dirty="0">
                <a:latin typeface="Montserrat Light"/>
                <a:cs typeface="Montserrat Light"/>
              </a:rPr>
              <a:t>10,000 adults, people </a:t>
            </a:r>
            <a:r>
              <a:rPr sz="1400" b="0" spc="-5" dirty="0">
                <a:latin typeface="Montserrat Light"/>
                <a:cs typeface="Montserrat Light"/>
              </a:rPr>
              <a:t>with insomnia were </a:t>
            </a:r>
            <a:r>
              <a:rPr sz="1400" b="0" spc="-10" dirty="0">
                <a:latin typeface="Montserrat Light"/>
                <a:cs typeface="Montserrat Light"/>
              </a:rPr>
              <a:t>five </a:t>
            </a:r>
            <a:r>
              <a:rPr sz="1400" b="0" dirty="0">
                <a:latin typeface="Montserrat Light"/>
                <a:cs typeface="Montserrat Light"/>
              </a:rPr>
              <a:t>times more </a:t>
            </a:r>
            <a:r>
              <a:rPr sz="1400" b="0" spc="-5" dirty="0">
                <a:latin typeface="Montserrat Light"/>
                <a:cs typeface="Montserrat Light"/>
              </a:rPr>
              <a:t>likely  to </a:t>
            </a:r>
            <a:r>
              <a:rPr sz="1400" b="0" spc="-10" dirty="0">
                <a:latin typeface="Montserrat Light"/>
                <a:cs typeface="Montserrat Light"/>
              </a:rPr>
              <a:t>develop </a:t>
            </a:r>
            <a:r>
              <a:rPr sz="1400" b="0" dirty="0">
                <a:latin typeface="Montserrat Light"/>
                <a:cs typeface="Montserrat Light"/>
              </a:rPr>
              <a:t>depression. Lack </a:t>
            </a:r>
            <a:r>
              <a:rPr sz="1400" b="0" spc="-5" dirty="0">
                <a:latin typeface="Montserrat Light"/>
                <a:cs typeface="Montserrat Light"/>
              </a:rPr>
              <a:t>of </a:t>
            </a:r>
            <a:r>
              <a:rPr sz="1400" b="0" dirty="0">
                <a:latin typeface="Montserrat Light"/>
                <a:cs typeface="Montserrat Light"/>
              </a:rPr>
              <a:t>sleep </a:t>
            </a:r>
            <a:r>
              <a:rPr sz="1400" b="0" spc="-10" dirty="0">
                <a:latin typeface="Montserrat Light"/>
                <a:cs typeface="Montserrat Light"/>
              </a:rPr>
              <a:t>can </a:t>
            </a:r>
            <a:r>
              <a:rPr sz="1400" b="0" dirty="0">
                <a:latin typeface="Montserrat Light"/>
                <a:cs typeface="Montserrat Light"/>
              </a:rPr>
              <a:t>be </a:t>
            </a:r>
            <a:r>
              <a:rPr sz="1400" b="0" spc="5" dirty="0">
                <a:latin typeface="Montserrat Light"/>
                <a:cs typeface="Montserrat Light"/>
              </a:rPr>
              <a:t>an </a:t>
            </a:r>
            <a:r>
              <a:rPr sz="1400" b="0" spc="-15" dirty="0">
                <a:latin typeface="Montserrat Light"/>
                <a:cs typeface="Montserrat Light"/>
              </a:rPr>
              <a:t>even </a:t>
            </a:r>
            <a:r>
              <a:rPr sz="1400" b="0" dirty="0">
                <a:latin typeface="Montserrat Light"/>
                <a:cs typeface="Montserrat Light"/>
              </a:rPr>
              <a:t>greater risk </a:t>
            </a:r>
            <a:r>
              <a:rPr sz="1400" b="0" spc="-10" dirty="0">
                <a:latin typeface="Montserrat Light"/>
                <a:cs typeface="Montserrat Light"/>
              </a:rPr>
              <a:t>factor </a:t>
            </a:r>
            <a:r>
              <a:rPr sz="1400" b="0" spc="-5" dirty="0">
                <a:latin typeface="Montserrat Light"/>
                <a:cs typeface="Montserrat Light"/>
              </a:rPr>
              <a:t>for  </a:t>
            </a:r>
            <a:r>
              <a:rPr sz="1400" b="0" dirty="0">
                <a:latin typeface="Montserrat Light"/>
                <a:cs typeface="Montserrat Light"/>
              </a:rPr>
              <a:t>anxiety. </a:t>
            </a:r>
            <a:r>
              <a:rPr sz="1400" b="0" spc="-5" dirty="0">
                <a:latin typeface="Montserrat Light"/>
                <a:cs typeface="Montserrat Light"/>
              </a:rPr>
              <a:t>In the </a:t>
            </a:r>
            <a:r>
              <a:rPr sz="1400" b="0" dirty="0">
                <a:latin typeface="Montserrat Light"/>
                <a:cs typeface="Montserrat Light"/>
              </a:rPr>
              <a:t>same study, people </a:t>
            </a:r>
            <a:r>
              <a:rPr sz="1400" b="0" spc="-5" dirty="0">
                <a:latin typeface="Montserrat Light"/>
                <a:cs typeface="Montserrat Light"/>
              </a:rPr>
              <a:t>with insomnia were </a:t>
            </a:r>
            <a:r>
              <a:rPr sz="1400" b="0" spc="20" dirty="0">
                <a:latin typeface="Montserrat Light"/>
                <a:cs typeface="Montserrat Light"/>
              </a:rPr>
              <a:t>20 </a:t>
            </a:r>
            <a:r>
              <a:rPr sz="1400" b="0" dirty="0">
                <a:latin typeface="Montserrat Light"/>
                <a:cs typeface="Montserrat Light"/>
              </a:rPr>
              <a:t>times</a:t>
            </a:r>
            <a:r>
              <a:rPr sz="1400" b="0" spc="-85" dirty="0">
                <a:latin typeface="Montserrat Light"/>
                <a:cs typeface="Montserrat Light"/>
              </a:rPr>
              <a:t> </a:t>
            </a:r>
            <a:r>
              <a:rPr sz="1400" b="0" dirty="0">
                <a:latin typeface="Montserrat Light"/>
                <a:cs typeface="Montserrat Light"/>
              </a:rPr>
              <a:t>more.</a:t>
            </a:r>
            <a:endParaRPr sz="1400" dirty="0">
              <a:latin typeface="Montserrat Light"/>
              <a:cs typeface="Montserrat Ligh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7BEC8D-FE54-44DF-A300-812631534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658350"/>
            <a:ext cx="3171825" cy="2476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0339" y="301752"/>
            <a:ext cx="2331720" cy="681355"/>
          </a:xfrm>
          <a:prstGeom prst="rect">
            <a:avLst/>
          </a:prstGeom>
          <a:solidFill>
            <a:srgbClr val="FFFFFF"/>
          </a:solidFill>
          <a:ln w="9144">
            <a:solidFill>
              <a:srgbClr val="12AFB5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725170">
              <a:lnSpc>
                <a:spcPct val="100000"/>
              </a:lnSpc>
            </a:pPr>
            <a:r>
              <a:rPr sz="1250" b="0" spc="10" dirty="0">
                <a:solidFill>
                  <a:srgbClr val="12AFB5"/>
                </a:solidFill>
                <a:latin typeface="Montserrat Light"/>
                <a:cs typeface="Montserrat Light"/>
              </a:rPr>
              <a:t>EMOTIONS</a:t>
            </a:r>
            <a:endParaRPr sz="1250" dirty="0">
              <a:latin typeface="Montserrat Light"/>
              <a:cs typeface="Montserrat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15" dirty="0"/>
              <a:t>4</a:t>
            </a:fld>
            <a:endParaRPr spc="-1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The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20" dirty="0"/>
              <a:t> </a:t>
            </a:r>
            <a:r>
              <a:rPr spc="20" dirty="0"/>
              <a:t>Coach</a:t>
            </a:r>
            <a:r>
              <a:rPr spc="10" dirty="0"/>
              <a:t> </a:t>
            </a:r>
            <a:r>
              <a:rPr spc="20" dirty="0"/>
              <a:t>Group</a:t>
            </a:r>
            <a:r>
              <a:rPr spc="-5" dirty="0"/>
              <a:t> </a:t>
            </a:r>
            <a:r>
              <a:rPr spc="10" dirty="0"/>
              <a:t>|</a:t>
            </a:r>
            <a:r>
              <a:rPr dirty="0"/>
              <a:t> </a:t>
            </a:r>
            <a:r>
              <a:rPr spc="15" dirty="0"/>
              <a:t>Copyright</a:t>
            </a:r>
            <a:r>
              <a:rPr spc="5" dirty="0"/>
              <a:t> </a:t>
            </a:r>
            <a:r>
              <a:rPr b="0" spc="25" dirty="0">
                <a:latin typeface="Montserrat Light"/>
                <a:cs typeface="Montserrat Light"/>
              </a:rPr>
              <a:t>©</a:t>
            </a:r>
            <a:r>
              <a:rPr b="0" dirty="0">
                <a:latin typeface="Montserrat Light"/>
                <a:cs typeface="Montserrat Light"/>
              </a:rPr>
              <a:t> </a:t>
            </a:r>
            <a:r>
              <a:rPr spc="15" dirty="0"/>
              <a:t>All</a:t>
            </a:r>
            <a:r>
              <a:rPr spc="-15" dirty="0"/>
              <a:t> </a:t>
            </a:r>
            <a:r>
              <a:rPr spc="10" dirty="0"/>
              <a:t>Rights Reserved.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8592" y="2104966"/>
            <a:ext cx="2628900" cy="4133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Sleep </a:t>
            </a:r>
            <a:r>
              <a:rPr spc="-10" dirty="0"/>
              <a:t>and</a:t>
            </a:r>
            <a:r>
              <a:rPr spc="-15" dirty="0"/>
              <a:t> </a:t>
            </a:r>
            <a:r>
              <a:rPr spc="-10" dirty="0"/>
              <a:t>Mood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8593" y="3028480"/>
            <a:ext cx="6313805" cy="6106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400" b="0" spc="-5" dirty="0">
                <a:latin typeface="Montserrat Light"/>
                <a:cs typeface="Montserrat Light"/>
              </a:rPr>
              <a:t>likely to </a:t>
            </a:r>
            <a:r>
              <a:rPr sz="1400" b="0" spc="-10" dirty="0">
                <a:latin typeface="Montserrat Light"/>
                <a:cs typeface="Montserrat Light"/>
              </a:rPr>
              <a:t>develop </a:t>
            </a:r>
            <a:r>
              <a:rPr sz="1400" b="0" dirty="0">
                <a:latin typeface="Montserrat Light"/>
                <a:cs typeface="Montserrat Light"/>
              </a:rPr>
              <a:t>panic </a:t>
            </a:r>
            <a:r>
              <a:rPr sz="1400" b="0" spc="-5" dirty="0">
                <a:latin typeface="Montserrat Light"/>
                <a:cs typeface="Montserrat Light"/>
              </a:rPr>
              <a:t>disorder </a:t>
            </a:r>
            <a:r>
              <a:rPr sz="1400" b="0" spc="-10" dirty="0">
                <a:latin typeface="Montserrat Light"/>
                <a:cs typeface="Montserrat Light"/>
              </a:rPr>
              <a:t>(a </a:t>
            </a:r>
            <a:r>
              <a:rPr sz="1400" b="0" dirty="0">
                <a:latin typeface="Montserrat Light"/>
                <a:cs typeface="Montserrat Light"/>
              </a:rPr>
              <a:t>type </a:t>
            </a:r>
            <a:r>
              <a:rPr sz="1400" b="0" spc="-5" dirty="0">
                <a:latin typeface="Montserrat Light"/>
                <a:cs typeface="Montserrat Light"/>
              </a:rPr>
              <a:t>of </a:t>
            </a:r>
            <a:r>
              <a:rPr sz="1400" b="0" dirty="0">
                <a:latin typeface="Montserrat Light"/>
                <a:cs typeface="Montserrat Light"/>
              </a:rPr>
              <a:t>anxiety </a:t>
            </a:r>
            <a:r>
              <a:rPr sz="1400" b="0" spc="-5" dirty="0">
                <a:latin typeface="Montserrat Light"/>
                <a:cs typeface="Montserrat Light"/>
              </a:rPr>
              <a:t>disorder). </a:t>
            </a:r>
            <a:r>
              <a:rPr sz="1400" b="0" dirty="0">
                <a:latin typeface="Montserrat Light"/>
                <a:cs typeface="Montserrat Light"/>
              </a:rPr>
              <a:t>Another  study </a:t>
            </a:r>
            <a:r>
              <a:rPr sz="1400" b="0" spc="-10" dirty="0">
                <a:latin typeface="Montserrat Light"/>
                <a:cs typeface="Montserrat Light"/>
              </a:rPr>
              <a:t>showed </a:t>
            </a:r>
            <a:r>
              <a:rPr sz="1400" b="0" dirty="0">
                <a:latin typeface="Montserrat Light"/>
                <a:cs typeface="Montserrat Light"/>
              </a:rPr>
              <a:t>that </a:t>
            </a:r>
            <a:r>
              <a:rPr sz="1400" b="0" spc="-5" dirty="0">
                <a:latin typeface="Montserrat Light"/>
                <a:cs typeface="Montserrat Light"/>
              </a:rPr>
              <a:t>insomnia is </a:t>
            </a:r>
            <a:r>
              <a:rPr sz="1400" b="0" dirty="0">
                <a:latin typeface="Montserrat Light"/>
                <a:cs typeface="Montserrat Light"/>
              </a:rPr>
              <a:t>a reliable </a:t>
            </a:r>
            <a:r>
              <a:rPr sz="1400" b="0" spc="-5" dirty="0">
                <a:latin typeface="Montserrat Light"/>
                <a:cs typeface="Montserrat Light"/>
              </a:rPr>
              <a:t>predictor of </a:t>
            </a:r>
            <a:r>
              <a:rPr sz="1400" b="0" dirty="0">
                <a:latin typeface="Montserrat Light"/>
                <a:cs typeface="Montserrat Light"/>
              </a:rPr>
              <a:t>depression and  </a:t>
            </a:r>
            <a:r>
              <a:rPr sz="1400" b="0" spc="-10" dirty="0">
                <a:latin typeface="Montserrat Light"/>
                <a:cs typeface="Montserrat Light"/>
              </a:rPr>
              <a:t>many </a:t>
            </a:r>
            <a:r>
              <a:rPr sz="1400" b="0" spc="-5" dirty="0">
                <a:latin typeface="Montserrat Light"/>
                <a:cs typeface="Montserrat Light"/>
              </a:rPr>
              <a:t>other psychiatric disorders, </a:t>
            </a:r>
            <a:r>
              <a:rPr sz="1400" b="0" dirty="0">
                <a:latin typeface="Montserrat Light"/>
                <a:cs typeface="Montserrat Light"/>
              </a:rPr>
              <a:t>including all types </a:t>
            </a:r>
            <a:r>
              <a:rPr sz="1400" b="0" spc="-5" dirty="0">
                <a:latin typeface="Montserrat Light"/>
                <a:cs typeface="Montserrat Light"/>
              </a:rPr>
              <a:t>of </a:t>
            </a:r>
            <a:r>
              <a:rPr sz="1400" b="0" dirty="0">
                <a:latin typeface="Montserrat Light"/>
                <a:cs typeface="Montserrat Light"/>
              </a:rPr>
              <a:t>anxiety</a:t>
            </a:r>
            <a:r>
              <a:rPr sz="1400" b="0" spc="-5" dirty="0">
                <a:latin typeface="Montserrat Light"/>
                <a:cs typeface="Montserrat Light"/>
              </a:rPr>
              <a:t> disorders.</a:t>
            </a:r>
            <a:endParaRPr sz="1400" dirty="0">
              <a:latin typeface="Montserrat Light"/>
              <a:cs typeface="Montserrat Light"/>
            </a:endParaRPr>
          </a:p>
          <a:p>
            <a:pPr>
              <a:lnSpc>
                <a:spcPct val="100000"/>
              </a:lnSpc>
            </a:pP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50" i="1" spc="-35" dirty="0">
                <a:latin typeface="Montserrat Light"/>
                <a:cs typeface="Montserrat Light"/>
              </a:rPr>
              <a:t>Addressing </a:t>
            </a:r>
            <a:r>
              <a:rPr sz="1450" i="1" spc="-30" dirty="0">
                <a:latin typeface="Montserrat Light"/>
                <a:cs typeface="Montserrat Light"/>
              </a:rPr>
              <a:t>Sleep Problems </a:t>
            </a:r>
            <a:r>
              <a:rPr sz="1450" i="1" spc="-40" dirty="0">
                <a:latin typeface="Montserrat Light"/>
                <a:cs typeface="Montserrat Light"/>
              </a:rPr>
              <a:t>Makes </a:t>
            </a:r>
            <a:r>
              <a:rPr sz="1450" i="1" spc="-30" dirty="0">
                <a:latin typeface="Montserrat Light"/>
                <a:cs typeface="Montserrat Light"/>
              </a:rPr>
              <a:t>a</a:t>
            </a:r>
            <a:r>
              <a:rPr sz="1450" i="1" dirty="0">
                <a:latin typeface="Montserrat Light"/>
                <a:cs typeface="Montserrat Light"/>
              </a:rPr>
              <a:t> </a:t>
            </a:r>
            <a:r>
              <a:rPr sz="1450" i="1" spc="-30" dirty="0">
                <a:latin typeface="Montserrat Light"/>
                <a:cs typeface="Montserrat Light"/>
              </a:rPr>
              <a:t>Difference</a:t>
            </a:r>
            <a:endParaRPr sz="1450" dirty="0">
              <a:latin typeface="Montserrat Light"/>
              <a:cs typeface="Montserrat Light"/>
            </a:endParaRPr>
          </a:p>
          <a:p>
            <a:pPr marL="12700" marR="67310">
              <a:lnSpc>
                <a:spcPts val="2520"/>
              </a:lnSpc>
              <a:spcBef>
                <a:spcPts val="215"/>
              </a:spcBef>
            </a:pPr>
            <a:r>
              <a:rPr sz="1400" b="0" spc="-5" dirty="0">
                <a:latin typeface="Montserrat Light"/>
                <a:cs typeface="Montserrat Light"/>
              </a:rPr>
              <a:t>If </a:t>
            </a:r>
            <a:r>
              <a:rPr sz="1400" b="0" spc="-10" dirty="0">
                <a:latin typeface="Montserrat Light"/>
                <a:cs typeface="Montserrat Light"/>
              </a:rPr>
              <a:t>you </a:t>
            </a:r>
            <a:r>
              <a:rPr sz="1400" b="0" dirty="0">
                <a:latin typeface="Montserrat Light"/>
                <a:cs typeface="Montserrat Light"/>
              </a:rPr>
              <a:t>sleep poorly and </a:t>
            </a:r>
            <a:r>
              <a:rPr sz="1400" b="0" spc="-5" dirty="0">
                <a:latin typeface="Montserrat Light"/>
                <a:cs typeface="Montserrat Light"/>
              </a:rPr>
              <a:t>feel </a:t>
            </a:r>
            <a:r>
              <a:rPr sz="1400" b="0" dirty="0">
                <a:latin typeface="Montserrat Light"/>
                <a:cs typeface="Montserrat Light"/>
              </a:rPr>
              <a:t>depressed, anxious, </a:t>
            </a:r>
            <a:r>
              <a:rPr sz="1400" b="0" spc="-5" dirty="0">
                <a:latin typeface="Montserrat Light"/>
                <a:cs typeface="Montserrat Light"/>
              </a:rPr>
              <a:t>or </a:t>
            </a:r>
            <a:r>
              <a:rPr sz="1400" b="0" dirty="0">
                <a:latin typeface="Montserrat Light"/>
                <a:cs typeface="Montserrat Light"/>
              </a:rPr>
              <a:t>less emotionally  </a:t>
            </a:r>
            <a:r>
              <a:rPr sz="1400" b="0" spc="-5" dirty="0">
                <a:latin typeface="Montserrat Light"/>
                <a:cs typeface="Montserrat Light"/>
              </a:rPr>
              <a:t>responsive, </a:t>
            </a:r>
            <a:r>
              <a:rPr sz="1400" b="0" dirty="0">
                <a:latin typeface="Montserrat Light"/>
                <a:cs typeface="Montserrat Light"/>
              </a:rPr>
              <a:t>there </a:t>
            </a:r>
            <a:r>
              <a:rPr sz="1400" b="0" spc="5" dirty="0">
                <a:latin typeface="Montserrat Light"/>
                <a:cs typeface="Montserrat Light"/>
              </a:rPr>
              <a:t>are </a:t>
            </a:r>
            <a:r>
              <a:rPr sz="1400" b="0" spc="-10" dirty="0">
                <a:latin typeface="Montserrat Light"/>
                <a:cs typeface="Montserrat Light"/>
              </a:rPr>
              <a:t>many </a:t>
            </a:r>
            <a:r>
              <a:rPr sz="1400" b="0" dirty="0">
                <a:latin typeface="Montserrat Light"/>
                <a:cs typeface="Montserrat Light"/>
              </a:rPr>
              <a:t>treatments that </a:t>
            </a:r>
            <a:r>
              <a:rPr sz="1400" b="0" spc="-10" dirty="0">
                <a:latin typeface="Montserrat Light"/>
                <a:cs typeface="Montserrat Light"/>
              </a:rPr>
              <a:t>can </a:t>
            </a:r>
            <a:r>
              <a:rPr sz="1400" b="0" spc="-5" dirty="0">
                <a:latin typeface="Montserrat Light"/>
                <a:cs typeface="Montserrat Light"/>
              </a:rPr>
              <a:t>help. </a:t>
            </a:r>
            <a:r>
              <a:rPr sz="1400" b="0" dirty="0">
                <a:latin typeface="Montserrat Light"/>
                <a:cs typeface="Montserrat Light"/>
              </a:rPr>
              <a:t>First, look at </a:t>
            </a:r>
            <a:r>
              <a:rPr sz="1400" b="0" spc="-10" dirty="0">
                <a:latin typeface="Montserrat Light"/>
                <a:cs typeface="Montserrat Light"/>
              </a:rPr>
              <a:t>your  </a:t>
            </a:r>
            <a:r>
              <a:rPr sz="1400" b="0" dirty="0">
                <a:latin typeface="Montserrat Light"/>
                <a:cs typeface="Montserrat Light"/>
              </a:rPr>
              <a:t>sleep </a:t>
            </a:r>
            <a:r>
              <a:rPr sz="1400" b="0" spc="-5" dirty="0">
                <a:latin typeface="Montserrat Light"/>
                <a:cs typeface="Montserrat Light"/>
              </a:rPr>
              <a:t>habits </a:t>
            </a:r>
            <a:r>
              <a:rPr sz="1400" b="0" dirty="0">
                <a:latin typeface="Montserrat Light"/>
                <a:cs typeface="Montserrat Light"/>
              </a:rPr>
              <a:t>and see </a:t>
            </a:r>
            <a:r>
              <a:rPr sz="1400" b="0" spc="-5" dirty="0">
                <a:latin typeface="Montserrat Light"/>
                <a:cs typeface="Montserrat Light"/>
              </a:rPr>
              <a:t>if </a:t>
            </a:r>
            <a:r>
              <a:rPr sz="1400" b="0" dirty="0">
                <a:latin typeface="Montserrat Light"/>
                <a:cs typeface="Montserrat Light"/>
              </a:rPr>
              <a:t>there </a:t>
            </a:r>
            <a:r>
              <a:rPr sz="1400" b="0" spc="5" dirty="0">
                <a:latin typeface="Montserrat Light"/>
                <a:cs typeface="Montserrat Light"/>
              </a:rPr>
              <a:t>are </a:t>
            </a:r>
            <a:r>
              <a:rPr sz="1400" b="0" spc="-5" dirty="0">
                <a:latin typeface="Montserrat Light"/>
                <a:cs typeface="Montserrat Light"/>
              </a:rPr>
              <a:t>steps </a:t>
            </a:r>
            <a:r>
              <a:rPr sz="1400" b="0" dirty="0">
                <a:latin typeface="Montserrat Light"/>
                <a:cs typeface="Montserrat Light"/>
              </a:rPr>
              <a:t>that </a:t>
            </a:r>
            <a:r>
              <a:rPr sz="1400" b="0" spc="-10" dirty="0">
                <a:latin typeface="Montserrat Light"/>
                <a:cs typeface="Montserrat Light"/>
              </a:rPr>
              <a:t>you can take </a:t>
            </a:r>
            <a:r>
              <a:rPr sz="1400" b="0" dirty="0">
                <a:latin typeface="Montserrat Light"/>
                <a:cs typeface="Montserrat Light"/>
              </a:rPr>
              <a:t>on </a:t>
            </a:r>
            <a:r>
              <a:rPr sz="1400" b="0" spc="-10" dirty="0">
                <a:latin typeface="Montserrat Light"/>
                <a:cs typeface="Montserrat Light"/>
              </a:rPr>
              <a:t>your </a:t>
            </a:r>
            <a:r>
              <a:rPr sz="1400" b="0" spc="-5" dirty="0">
                <a:latin typeface="Montserrat Light"/>
                <a:cs typeface="Montserrat Light"/>
              </a:rPr>
              <a:t>own to  </a:t>
            </a:r>
            <a:r>
              <a:rPr sz="1400" b="0" spc="-10" dirty="0">
                <a:latin typeface="Montserrat Light"/>
                <a:cs typeface="Montserrat Light"/>
              </a:rPr>
              <a:t>improve </a:t>
            </a:r>
            <a:r>
              <a:rPr sz="1400" b="0" spc="-5" dirty="0">
                <a:latin typeface="Montserrat Light"/>
                <a:cs typeface="Montserrat Light"/>
              </a:rPr>
              <a:t>the </a:t>
            </a:r>
            <a:r>
              <a:rPr sz="1400" b="0" dirty="0">
                <a:latin typeface="Montserrat Light"/>
                <a:cs typeface="Montserrat Light"/>
              </a:rPr>
              <a:t>quantity and quality </a:t>
            </a:r>
            <a:r>
              <a:rPr sz="1400" b="0" spc="-5" dirty="0">
                <a:latin typeface="Montserrat Light"/>
                <a:cs typeface="Montserrat Light"/>
              </a:rPr>
              <a:t>of </a:t>
            </a:r>
            <a:r>
              <a:rPr sz="1400" b="0" spc="-10" dirty="0">
                <a:latin typeface="Montserrat Light"/>
                <a:cs typeface="Montserrat Light"/>
              </a:rPr>
              <a:t>your </a:t>
            </a:r>
            <a:r>
              <a:rPr sz="1400" b="0" dirty="0">
                <a:latin typeface="Montserrat Light"/>
                <a:cs typeface="Montserrat Light"/>
              </a:rPr>
              <a:t>sleep. </a:t>
            </a:r>
            <a:r>
              <a:rPr sz="1400" b="0" spc="-5" dirty="0">
                <a:latin typeface="Montserrat Light"/>
                <a:cs typeface="Montserrat Light"/>
              </a:rPr>
              <a:t>See </a:t>
            </a:r>
            <a:r>
              <a:rPr sz="1400" b="0" spc="-10" dirty="0">
                <a:latin typeface="Montserrat Light"/>
                <a:cs typeface="Montserrat Light"/>
              </a:rPr>
              <a:t>Adopt </a:t>
            </a:r>
            <a:r>
              <a:rPr sz="1400" b="0" spc="-5" dirty="0">
                <a:latin typeface="Montserrat Light"/>
                <a:cs typeface="Montserrat Light"/>
              </a:rPr>
              <a:t>Good </a:t>
            </a:r>
            <a:r>
              <a:rPr sz="1400" b="0" dirty="0">
                <a:latin typeface="Montserrat Light"/>
                <a:cs typeface="Montserrat Light"/>
              </a:rPr>
              <a:t>Sleep  Habits </a:t>
            </a:r>
            <a:r>
              <a:rPr sz="1400" b="0" spc="-5" dirty="0">
                <a:latin typeface="Montserrat Light"/>
                <a:cs typeface="Montserrat Light"/>
              </a:rPr>
              <a:t>for tips </a:t>
            </a:r>
            <a:r>
              <a:rPr sz="1400" b="0" dirty="0">
                <a:latin typeface="Montserrat Light"/>
                <a:cs typeface="Montserrat Light"/>
              </a:rPr>
              <a:t>on </a:t>
            </a:r>
            <a:r>
              <a:rPr sz="1400" b="0" spc="-15" dirty="0">
                <a:latin typeface="Montserrat Light"/>
                <a:cs typeface="Montserrat Light"/>
              </a:rPr>
              <a:t>how </a:t>
            </a:r>
            <a:r>
              <a:rPr sz="1400" b="0" spc="-5" dirty="0">
                <a:latin typeface="Montserrat Light"/>
                <a:cs typeface="Montserrat Light"/>
              </a:rPr>
              <a:t>to </a:t>
            </a:r>
            <a:r>
              <a:rPr sz="1400" b="0" spc="-10" dirty="0">
                <a:latin typeface="Montserrat Light"/>
                <a:cs typeface="Montserrat Light"/>
              </a:rPr>
              <a:t>improve your </a:t>
            </a:r>
            <a:r>
              <a:rPr sz="1400" b="0" dirty="0">
                <a:latin typeface="Montserrat Light"/>
                <a:cs typeface="Montserrat Light"/>
              </a:rPr>
              <a:t>sleep. </a:t>
            </a:r>
            <a:r>
              <a:rPr sz="1400" b="0" spc="-5" dirty="0">
                <a:latin typeface="Montserrat Light"/>
                <a:cs typeface="Montserrat Light"/>
              </a:rPr>
              <a:t>If </a:t>
            </a:r>
            <a:r>
              <a:rPr sz="1400" b="0" dirty="0">
                <a:latin typeface="Montserrat Light"/>
                <a:cs typeface="Montserrat Light"/>
              </a:rPr>
              <a:t>problems persist, </a:t>
            </a:r>
            <a:r>
              <a:rPr sz="1400" b="0" spc="-10" dirty="0">
                <a:latin typeface="Montserrat Light"/>
                <a:cs typeface="Montserrat Light"/>
              </a:rPr>
              <a:t>you  may </a:t>
            </a:r>
            <a:r>
              <a:rPr sz="1400" b="0" spc="-5" dirty="0">
                <a:latin typeface="Montserrat Light"/>
                <a:cs typeface="Montserrat Light"/>
              </a:rPr>
              <a:t>wish to </a:t>
            </a:r>
            <a:r>
              <a:rPr sz="1400" b="0" dirty="0">
                <a:latin typeface="Montserrat Light"/>
                <a:cs typeface="Montserrat Light"/>
              </a:rPr>
              <a:t>see a </a:t>
            </a:r>
            <a:r>
              <a:rPr sz="1400" b="0" spc="-5" dirty="0">
                <a:latin typeface="Montserrat Light"/>
                <a:cs typeface="Montserrat Light"/>
              </a:rPr>
              <a:t>medical provider </a:t>
            </a:r>
            <a:r>
              <a:rPr sz="1400" b="0" dirty="0">
                <a:latin typeface="Montserrat Light"/>
                <a:cs typeface="Montserrat Light"/>
              </a:rPr>
              <a:t>and ask about </a:t>
            </a:r>
            <a:r>
              <a:rPr sz="1400" b="0" spc="5" dirty="0">
                <a:latin typeface="Montserrat Light"/>
                <a:cs typeface="Montserrat Light"/>
              </a:rPr>
              <a:t>an </a:t>
            </a:r>
            <a:r>
              <a:rPr sz="1400" b="0" spc="-5" dirty="0">
                <a:latin typeface="Montserrat Light"/>
                <a:cs typeface="Montserrat Light"/>
              </a:rPr>
              <a:t>evaluation for  </a:t>
            </a:r>
            <a:r>
              <a:rPr sz="1400" b="0" dirty="0">
                <a:latin typeface="Montserrat Light"/>
                <a:cs typeface="Montserrat Light"/>
              </a:rPr>
              <a:t>sleep problems and mental health </a:t>
            </a:r>
            <a:r>
              <a:rPr sz="1400" b="0" spc="-10" dirty="0">
                <a:latin typeface="Montserrat Light"/>
                <a:cs typeface="Montserrat Light"/>
              </a:rPr>
              <a:t>concerns. </a:t>
            </a:r>
            <a:r>
              <a:rPr sz="1400" b="0" dirty="0">
                <a:latin typeface="Montserrat Light"/>
                <a:cs typeface="Montserrat Light"/>
              </a:rPr>
              <a:t>After </a:t>
            </a:r>
            <a:r>
              <a:rPr sz="1400" b="0" spc="5" dirty="0">
                <a:latin typeface="Montserrat Light"/>
                <a:cs typeface="Montserrat Light"/>
              </a:rPr>
              <a:t>an </a:t>
            </a:r>
            <a:r>
              <a:rPr sz="1400" b="0" spc="-5" dirty="0">
                <a:latin typeface="Montserrat Light"/>
                <a:cs typeface="Montserrat Light"/>
              </a:rPr>
              <a:t>evaluation </a:t>
            </a:r>
            <a:r>
              <a:rPr sz="1400" b="0" dirty="0">
                <a:latin typeface="Montserrat Light"/>
                <a:cs typeface="Montserrat Light"/>
              </a:rPr>
              <a:t>and  </a:t>
            </a:r>
            <a:r>
              <a:rPr sz="1400" b="0" spc="-5" dirty="0">
                <a:latin typeface="Montserrat Light"/>
                <a:cs typeface="Montserrat Light"/>
              </a:rPr>
              <a:t>diagnosis, </a:t>
            </a:r>
            <a:r>
              <a:rPr sz="1400" b="0" spc="-10" dirty="0">
                <a:latin typeface="Montserrat Light"/>
                <a:cs typeface="Montserrat Light"/>
              </a:rPr>
              <a:t>your </a:t>
            </a:r>
            <a:r>
              <a:rPr sz="1400" b="0" spc="-5" dirty="0">
                <a:latin typeface="Montserrat Light"/>
                <a:cs typeface="Montserrat Light"/>
              </a:rPr>
              <a:t>provider </a:t>
            </a:r>
            <a:r>
              <a:rPr sz="1400" b="0" spc="-10" dirty="0">
                <a:latin typeface="Montserrat Light"/>
                <a:cs typeface="Montserrat Light"/>
              </a:rPr>
              <a:t>can </a:t>
            </a:r>
            <a:r>
              <a:rPr sz="1400" b="0" spc="-5" dirty="0">
                <a:latin typeface="Montserrat Light"/>
                <a:cs typeface="Montserrat Light"/>
              </a:rPr>
              <a:t>advise </a:t>
            </a:r>
            <a:r>
              <a:rPr sz="1400" b="0" spc="-10" dirty="0">
                <a:latin typeface="Montserrat Light"/>
                <a:cs typeface="Montserrat Light"/>
              </a:rPr>
              <a:t>you </a:t>
            </a:r>
            <a:r>
              <a:rPr sz="1400" b="0" dirty="0">
                <a:latin typeface="Montserrat Light"/>
                <a:cs typeface="Montserrat Light"/>
              </a:rPr>
              <a:t>on </a:t>
            </a:r>
            <a:r>
              <a:rPr sz="1400" b="0" spc="-5" dirty="0">
                <a:latin typeface="Montserrat Light"/>
                <a:cs typeface="Montserrat Light"/>
              </a:rPr>
              <a:t>the best course of </a:t>
            </a:r>
            <a:r>
              <a:rPr sz="1400" b="0" dirty="0">
                <a:latin typeface="Montserrat Light"/>
                <a:cs typeface="Montserrat Light"/>
              </a:rPr>
              <a:t>treatment.  </a:t>
            </a:r>
            <a:r>
              <a:rPr sz="1400" b="0" spc="-5" dirty="0">
                <a:latin typeface="Montserrat Light"/>
                <a:cs typeface="Montserrat Light"/>
              </a:rPr>
              <a:t>Options </a:t>
            </a:r>
            <a:r>
              <a:rPr sz="1400" b="0" spc="-10" dirty="0">
                <a:latin typeface="Montserrat Light"/>
                <a:cs typeface="Montserrat Light"/>
              </a:rPr>
              <a:t>may </a:t>
            </a:r>
            <a:r>
              <a:rPr sz="1400" b="0" dirty="0">
                <a:latin typeface="Montserrat Light"/>
                <a:cs typeface="Montserrat Light"/>
              </a:rPr>
              <a:t>include </a:t>
            </a:r>
            <a:r>
              <a:rPr sz="1400" b="0" spc="-10" dirty="0">
                <a:latin typeface="Montserrat Light"/>
                <a:cs typeface="Montserrat Light"/>
              </a:rPr>
              <a:t>behavioral </a:t>
            </a:r>
            <a:r>
              <a:rPr sz="1400" b="0" spc="-5" dirty="0">
                <a:latin typeface="Montserrat Light"/>
                <a:cs typeface="Montserrat Light"/>
              </a:rPr>
              <a:t>or other forms of </a:t>
            </a:r>
            <a:r>
              <a:rPr sz="1400" b="0" spc="-10" dirty="0">
                <a:latin typeface="Montserrat Light"/>
                <a:cs typeface="Montserrat Light"/>
              </a:rPr>
              <a:t>therapy </a:t>
            </a:r>
            <a:r>
              <a:rPr sz="1400" b="0" spc="-5" dirty="0">
                <a:latin typeface="Montserrat Light"/>
                <a:cs typeface="Montserrat Light"/>
              </a:rPr>
              <a:t>and/or  medications. </a:t>
            </a:r>
            <a:r>
              <a:rPr sz="1400" b="0" spc="-25" dirty="0">
                <a:latin typeface="Montserrat Light"/>
                <a:cs typeface="Montserrat Light"/>
              </a:rPr>
              <a:t>You </a:t>
            </a:r>
            <a:r>
              <a:rPr sz="1400" b="0" spc="-10" dirty="0">
                <a:latin typeface="Montserrat Light"/>
                <a:cs typeface="Montserrat Light"/>
              </a:rPr>
              <a:t>can </a:t>
            </a:r>
            <a:r>
              <a:rPr sz="1400" b="0" dirty="0">
                <a:latin typeface="Montserrat Light"/>
                <a:cs typeface="Montserrat Light"/>
              </a:rPr>
              <a:t>read about and </a:t>
            </a:r>
            <a:r>
              <a:rPr sz="1400" b="0" spc="-5" dirty="0">
                <a:latin typeface="Montserrat Light"/>
                <a:cs typeface="Montserrat Light"/>
              </a:rPr>
              <a:t>watch </a:t>
            </a:r>
            <a:r>
              <a:rPr sz="1400" b="0" dirty="0">
                <a:latin typeface="Montserrat Light"/>
                <a:cs typeface="Montserrat Light"/>
              </a:rPr>
              <a:t>a </a:t>
            </a:r>
            <a:r>
              <a:rPr sz="1400" b="0" spc="-5" dirty="0">
                <a:latin typeface="Montserrat Light"/>
                <a:cs typeface="Montserrat Light"/>
              </a:rPr>
              <a:t>video of </a:t>
            </a:r>
            <a:r>
              <a:rPr sz="1400" b="0" dirty="0">
                <a:latin typeface="Montserrat Light"/>
                <a:cs typeface="Montserrat Light"/>
              </a:rPr>
              <a:t>a </a:t>
            </a:r>
            <a:r>
              <a:rPr sz="1400" b="0" spc="-10" dirty="0">
                <a:latin typeface="Montserrat Light"/>
                <a:cs typeface="Montserrat Light"/>
              </a:rPr>
              <a:t>behavioral  </a:t>
            </a:r>
            <a:r>
              <a:rPr sz="1400" b="0" dirty="0">
                <a:latin typeface="Montserrat Light"/>
                <a:cs typeface="Montserrat Light"/>
              </a:rPr>
              <a:t>sleep </a:t>
            </a:r>
            <a:r>
              <a:rPr sz="1400" b="0" spc="-5" dirty="0">
                <a:latin typeface="Montserrat Light"/>
                <a:cs typeface="Montserrat Light"/>
              </a:rPr>
              <a:t>consultation in the Healthy </a:t>
            </a:r>
            <a:r>
              <a:rPr sz="1400" b="0" dirty="0">
                <a:latin typeface="Montserrat Light"/>
                <a:cs typeface="Montserrat Light"/>
              </a:rPr>
              <a:t>Sleep</a:t>
            </a:r>
            <a:r>
              <a:rPr sz="1400" b="0" spc="-80" dirty="0">
                <a:latin typeface="Montserrat Light"/>
                <a:cs typeface="Montserrat Light"/>
              </a:rPr>
              <a:t> </a:t>
            </a:r>
            <a:r>
              <a:rPr sz="1400" b="0" dirty="0">
                <a:latin typeface="Montserrat Light"/>
                <a:cs typeface="Montserrat Light"/>
              </a:rPr>
              <a:t>module.</a:t>
            </a:r>
            <a:endParaRPr sz="1400" dirty="0">
              <a:latin typeface="Montserrat Light"/>
              <a:cs typeface="Montserrat Ligh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12700" marR="443865">
              <a:lnSpc>
                <a:spcPct val="150000"/>
              </a:lnSpc>
            </a:pPr>
            <a:r>
              <a:rPr sz="1400" b="0" spc="-10" dirty="0">
                <a:latin typeface="Montserrat Light"/>
                <a:cs typeface="Montserrat Light"/>
              </a:rPr>
              <a:t>Even </a:t>
            </a:r>
            <a:r>
              <a:rPr sz="1400" b="0" spc="-5" dirty="0">
                <a:latin typeface="Montserrat Light"/>
                <a:cs typeface="Montserrat Light"/>
              </a:rPr>
              <a:t>if </a:t>
            </a:r>
            <a:r>
              <a:rPr sz="1400" b="0" spc="-10" dirty="0">
                <a:latin typeface="Montserrat Light"/>
                <a:cs typeface="Montserrat Light"/>
              </a:rPr>
              <a:t>you </a:t>
            </a:r>
            <a:r>
              <a:rPr sz="1400" b="0" spc="-5" dirty="0">
                <a:latin typeface="Montserrat Light"/>
                <a:cs typeface="Montserrat Light"/>
              </a:rPr>
              <a:t>do </a:t>
            </a:r>
            <a:r>
              <a:rPr sz="1400" b="0" dirty="0">
                <a:latin typeface="Montserrat Light"/>
                <a:cs typeface="Montserrat Light"/>
              </a:rPr>
              <a:t>not </a:t>
            </a:r>
            <a:r>
              <a:rPr sz="1400" b="0" spc="-20" dirty="0">
                <a:latin typeface="Montserrat Light"/>
                <a:cs typeface="Montserrat Light"/>
              </a:rPr>
              <a:t>have </a:t>
            </a:r>
            <a:r>
              <a:rPr sz="1400" b="0" dirty="0">
                <a:latin typeface="Montserrat Light"/>
                <a:cs typeface="Montserrat Light"/>
              </a:rPr>
              <a:t>underlying sleep problems, taking </a:t>
            </a:r>
            <a:r>
              <a:rPr sz="1400" b="0" spc="-5" dirty="0">
                <a:latin typeface="Montserrat Light"/>
                <a:cs typeface="Montserrat Light"/>
              </a:rPr>
              <a:t>steps to  </a:t>
            </a:r>
            <a:r>
              <a:rPr sz="1400" b="0" dirty="0">
                <a:latin typeface="Montserrat Light"/>
                <a:cs typeface="Montserrat Light"/>
              </a:rPr>
              <a:t>ensure </a:t>
            </a:r>
            <a:r>
              <a:rPr sz="1400" b="0" spc="-5" dirty="0">
                <a:latin typeface="Montserrat Light"/>
                <a:cs typeface="Montserrat Light"/>
              </a:rPr>
              <a:t>adequate </a:t>
            </a:r>
            <a:r>
              <a:rPr sz="1400" b="0" dirty="0">
                <a:latin typeface="Montserrat Light"/>
                <a:cs typeface="Montserrat Light"/>
              </a:rPr>
              <a:t>sleep will lead </a:t>
            </a:r>
            <a:r>
              <a:rPr sz="1400" b="0" spc="-5" dirty="0">
                <a:latin typeface="Montserrat Light"/>
                <a:cs typeface="Montserrat Light"/>
              </a:rPr>
              <a:t>to </a:t>
            </a:r>
            <a:r>
              <a:rPr sz="1400" b="0" spc="-10" dirty="0">
                <a:latin typeface="Montserrat Light"/>
                <a:cs typeface="Montserrat Light"/>
              </a:rPr>
              <a:t>improved </a:t>
            </a:r>
            <a:r>
              <a:rPr sz="1400" b="0" spc="-5" dirty="0">
                <a:latin typeface="Montserrat Light"/>
                <a:cs typeface="Montserrat Light"/>
              </a:rPr>
              <a:t>mood </a:t>
            </a:r>
            <a:r>
              <a:rPr sz="1400" b="0" dirty="0">
                <a:latin typeface="Montserrat Light"/>
                <a:cs typeface="Montserrat Light"/>
              </a:rPr>
              <a:t>and</a:t>
            </a:r>
            <a:r>
              <a:rPr sz="1400" b="0" spc="-5" dirty="0">
                <a:latin typeface="Montserrat Light"/>
                <a:cs typeface="Montserrat Light"/>
              </a:rPr>
              <a:t> well-being.</a:t>
            </a:r>
            <a:endParaRPr sz="1400" dirty="0">
              <a:latin typeface="Montserrat Light"/>
              <a:cs typeface="Montserrat Ligh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955847-26EC-4DB2-8A04-5F4566D5FD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82150"/>
            <a:ext cx="3171825" cy="2476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0339" y="301752"/>
            <a:ext cx="2331720" cy="681355"/>
          </a:xfrm>
          <a:prstGeom prst="rect">
            <a:avLst/>
          </a:prstGeom>
          <a:solidFill>
            <a:srgbClr val="FFFFFF"/>
          </a:solidFill>
          <a:ln w="9144">
            <a:solidFill>
              <a:srgbClr val="12AFB5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725170">
              <a:lnSpc>
                <a:spcPct val="100000"/>
              </a:lnSpc>
            </a:pPr>
            <a:r>
              <a:rPr sz="1250" b="0" spc="10" dirty="0">
                <a:solidFill>
                  <a:srgbClr val="12AFB5"/>
                </a:solidFill>
                <a:latin typeface="Montserrat Light"/>
                <a:cs typeface="Montserrat Light"/>
              </a:rPr>
              <a:t>EMOTIONS</a:t>
            </a:r>
            <a:endParaRPr sz="1250" dirty="0">
              <a:latin typeface="Montserrat Light"/>
              <a:cs typeface="Montserrat Ligh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15" dirty="0"/>
              <a:t>5</a:t>
            </a:fld>
            <a:endParaRPr spc="-15"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The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20" dirty="0"/>
              <a:t> </a:t>
            </a:r>
            <a:r>
              <a:rPr spc="20" dirty="0"/>
              <a:t>Coach</a:t>
            </a:r>
            <a:r>
              <a:rPr spc="10" dirty="0"/>
              <a:t> </a:t>
            </a:r>
            <a:r>
              <a:rPr spc="20" dirty="0"/>
              <a:t>Group</a:t>
            </a:r>
            <a:r>
              <a:rPr spc="-5" dirty="0"/>
              <a:t> </a:t>
            </a:r>
            <a:r>
              <a:rPr spc="10" dirty="0"/>
              <a:t>|</a:t>
            </a:r>
            <a:r>
              <a:rPr dirty="0"/>
              <a:t> </a:t>
            </a:r>
            <a:r>
              <a:rPr spc="15" dirty="0"/>
              <a:t>Copyright</a:t>
            </a:r>
            <a:r>
              <a:rPr spc="5" dirty="0"/>
              <a:t> </a:t>
            </a:r>
            <a:r>
              <a:rPr b="0" spc="25" dirty="0">
                <a:latin typeface="Montserrat Light"/>
                <a:cs typeface="Montserrat Light"/>
              </a:rPr>
              <a:t>©</a:t>
            </a:r>
            <a:r>
              <a:rPr b="0" dirty="0">
                <a:latin typeface="Montserrat Light"/>
                <a:cs typeface="Montserrat Light"/>
              </a:rPr>
              <a:t> </a:t>
            </a:r>
            <a:r>
              <a:rPr spc="15" dirty="0"/>
              <a:t>All</a:t>
            </a:r>
            <a:r>
              <a:rPr spc="-15" dirty="0"/>
              <a:t> </a:t>
            </a:r>
            <a:r>
              <a:rPr spc="10" dirty="0"/>
              <a:t>Rights Reserved.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8592" y="2104966"/>
            <a:ext cx="2628900" cy="4133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Sleep </a:t>
            </a:r>
            <a:r>
              <a:rPr spc="-10" dirty="0"/>
              <a:t>and</a:t>
            </a:r>
            <a:r>
              <a:rPr spc="-15" dirty="0"/>
              <a:t> </a:t>
            </a:r>
            <a:r>
              <a:rPr spc="-10" dirty="0"/>
              <a:t>Mood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8593" y="3028480"/>
            <a:ext cx="6299200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lang="en-US" sz="1400" dirty="0">
                <a:latin typeface="Montserrat Light"/>
                <a:cs typeface="Montserrat Light"/>
              </a:rPr>
              <a:t>A</a:t>
            </a:r>
            <a:r>
              <a:rPr sz="1400" b="0" dirty="0">
                <a:latin typeface="Montserrat Light"/>
                <a:cs typeface="Montserrat Light"/>
              </a:rPr>
              <a:t> </a:t>
            </a:r>
            <a:r>
              <a:rPr sz="1400" b="0" spc="-5" dirty="0">
                <a:latin typeface="Montserrat Light"/>
                <a:cs typeface="Montserrat Light"/>
              </a:rPr>
              <a:t>Boston district attorney </a:t>
            </a:r>
            <a:r>
              <a:rPr sz="1400" b="0" dirty="0">
                <a:latin typeface="Montserrat Light"/>
                <a:cs typeface="Montserrat Light"/>
              </a:rPr>
              <a:t>and mother, </a:t>
            </a:r>
            <a:r>
              <a:rPr sz="1400" b="0" spc="-5" dirty="0">
                <a:latin typeface="Montserrat Light"/>
                <a:cs typeface="Montserrat Light"/>
              </a:rPr>
              <a:t>became </a:t>
            </a:r>
            <a:r>
              <a:rPr sz="1400" b="0" dirty="0">
                <a:latin typeface="Montserrat Light"/>
                <a:cs typeface="Montserrat Light"/>
              </a:rPr>
              <a:t>sleep </a:t>
            </a:r>
            <a:r>
              <a:rPr sz="1400" b="0" spc="-5" dirty="0">
                <a:latin typeface="Montserrat Light"/>
                <a:cs typeface="Montserrat Light"/>
              </a:rPr>
              <a:t>deprived due to  the conflicting demands of </a:t>
            </a:r>
            <a:r>
              <a:rPr sz="1400" b="0" dirty="0">
                <a:latin typeface="Montserrat Light"/>
                <a:cs typeface="Montserrat Light"/>
              </a:rPr>
              <a:t>a full-time </a:t>
            </a:r>
            <a:r>
              <a:rPr sz="1400" b="0" spc="-5" dirty="0">
                <a:latin typeface="Montserrat Light"/>
                <a:cs typeface="Montserrat Light"/>
              </a:rPr>
              <a:t>job </a:t>
            </a:r>
            <a:r>
              <a:rPr sz="1400" b="0" dirty="0">
                <a:latin typeface="Montserrat Light"/>
                <a:cs typeface="Montserrat Light"/>
              </a:rPr>
              <a:t>and </a:t>
            </a:r>
            <a:r>
              <a:rPr sz="1400" b="0" spc="-5" dirty="0">
                <a:latin typeface="Montserrat Light"/>
                <a:cs typeface="Montserrat Light"/>
              </a:rPr>
              <a:t>caring for her young  </a:t>
            </a:r>
            <a:r>
              <a:rPr sz="1400" b="0" dirty="0">
                <a:latin typeface="Montserrat Light"/>
                <a:cs typeface="Montserrat Light"/>
              </a:rPr>
              <a:t>children. </a:t>
            </a:r>
            <a:r>
              <a:rPr sz="1400" b="0" spc="-5" dirty="0">
                <a:latin typeface="Montserrat Light"/>
                <a:cs typeface="Montserrat Light"/>
              </a:rPr>
              <a:t>She </a:t>
            </a:r>
            <a:r>
              <a:rPr sz="1400" b="0" dirty="0">
                <a:latin typeface="Montserrat Light"/>
                <a:cs typeface="Montserrat Light"/>
              </a:rPr>
              <a:t>began </a:t>
            </a:r>
            <a:r>
              <a:rPr sz="1400" b="0" spc="-5" dirty="0">
                <a:latin typeface="Montserrat Light"/>
                <a:cs typeface="Montserrat Light"/>
              </a:rPr>
              <a:t>to feel cranky, </a:t>
            </a:r>
            <a:r>
              <a:rPr sz="1400" b="0" dirty="0">
                <a:latin typeface="Montserrat Light"/>
                <a:cs typeface="Montserrat Light"/>
              </a:rPr>
              <a:t>irritable, and </a:t>
            </a:r>
            <a:r>
              <a:rPr sz="1400" b="0" spc="-5" dirty="0">
                <a:latin typeface="Montserrat Light"/>
                <a:cs typeface="Montserrat Light"/>
              </a:rPr>
              <a:t>uncharacteristically  </a:t>
            </a:r>
            <a:r>
              <a:rPr sz="1400" b="0" dirty="0">
                <a:latin typeface="Montserrat Light"/>
                <a:cs typeface="Montserrat Light"/>
              </a:rPr>
              <a:t>depressed. When </a:t>
            </a:r>
            <a:r>
              <a:rPr sz="1400" b="0" spc="-5" dirty="0">
                <a:latin typeface="Montserrat Light"/>
                <a:cs typeface="Montserrat Light"/>
              </a:rPr>
              <a:t>she got both of her </a:t>
            </a:r>
            <a:r>
              <a:rPr sz="1400" b="0" dirty="0">
                <a:latin typeface="Montserrat Light"/>
                <a:cs typeface="Montserrat Light"/>
              </a:rPr>
              <a:t>children on a </a:t>
            </a:r>
            <a:r>
              <a:rPr sz="1400" b="0" spc="-5" dirty="0">
                <a:latin typeface="Montserrat Light"/>
                <a:cs typeface="Montserrat Light"/>
              </a:rPr>
              <a:t>consistent </a:t>
            </a:r>
            <a:r>
              <a:rPr sz="1400" b="0" dirty="0">
                <a:latin typeface="Montserrat Light"/>
                <a:cs typeface="Montserrat Light"/>
              </a:rPr>
              <a:t>sleep  schedule, </a:t>
            </a:r>
            <a:r>
              <a:rPr sz="1400" b="0" spc="-5" dirty="0">
                <a:latin typeface="Montserrat Light"/>
                <a:cs typeface="Montserrat Light"/>
              </a:rPr>
              <a:t>she</a:t>
            </a:r>
            <a:r>
              <a:rPr sz="1400" b="0" dirty="0">
                <a:latin typeface="Montserrat Light"/>
                <a:cs typeface="Montserrat Light"/>
              </a:rPr>
              <a:t> started sleeping </a:t>
            </a:r>
            <a:r>
              <a:rPr sz="1400" b="0" spc="5" dirty="0">
                <a:latin typeface="Montserrat Light"/>
                <a:cs typeface="Montserrat Light"/>
              </a:rPr>
              <a:t>an </a:t>
            </a:r>
            <a:r>
              <a:rPr sz="1400" b="0" spc="-15" dirty="0">
                <a:latin typeface="Montserrat Light"/>
                <a:cs typeface="Montserrat Light"/>
              </a:rPr>
              <a:t>average </a:t>
            </a:r>
            <a:r>
              <a:rPr sz="1400" b="0" spc="-5" dirty="0">
                <a:latin typeface="Montserrat Light"/>
                <a:cs typeface="Montserrat Light"/>
              </a:rPr>
              <a:t>of </a:t>
            </a:r>
            <a:r>
              <a:rPr sz="1400" b="0" spc="-10" dirty="0">
                <a:latin typeface="Montserrat Light"/>
                <a:cs typeface="Montserrat Light"/>
              </a:rPr>
              <a:t>seven </a:t>
            </a:r>
            <a:r>
              <a:rPr sz="1400" b="0" spc="-5" dirty="0">
                <a:latin typeface="Montserrat Light"/>
                <a:cs typeface="Montserrat Light"/>
              </a:rPr>
              <a:t>to eight </a:t>
            </a:r>
            <a:r>
              <a:rPr sz="1400" b="0" dirty="0">
                <a:latin typeface="Montserrat Light"/>
                <a:cs typeface="Montserrat Light"/>
              </a:rPr>
              <a:t>hours  a </a:t>
            </a:r>
            <a:r>
              <a:rPr sz="1400" b="0" spc="-5" dirty="0">
                <a:latin typeface="Montserrat Light"/>
                <a:cs typeface="Montserrat Light"/>
              </a:rPr>
              <a:t>night </a:t>
            </a:r>
            <a:r>
              <a:rPr sz="1400" b="0" dirty="0">
                <a:latin typeface="Montserrat Light"/>
                <a:cs typeface="Montserrat Light"/>
              </a:rPr>
              <a:t>and </a:t>
            </a:r>
            <a:r>
              <a:rPr sz="1400" b="0" spc="-5" dirty="0">
                <a:latin typeface="Montserrat Light"/>
                <a:cs typeface="Montserrat Light"/>
              </a:rPr>
              <a:t>her mood </a:t>
            </a:r>
            <a:r>
              <a:rPr sz="1400" b="0" spc="-10" dirty="0">
                <a:latin typeface="Montserrat Light"/>
                <a:cs typeface="Montserrat Light"/>
              </a:rPr>
              <a:t>improved</a:t>
            </a:r>
            <a:r>
              <a:rPr sz="1400" b="0" spc="-15" dirty="0">
                <a:latin typeface="Montserrat Light"/>
                <a:cs typeface="Montserrat Light"/>
              </a:rPr>
              <a:t> </a:t>
            </a:r>
            <a:r>
              <a:rPr sz="1400" b="0" spc="-10" dirty="0">
                <a:latin typeface="Montserrat Light"/>
                <a:cs typeface="Montserrat Light"/>
              </a:rPr>
              <a:t>considerably.</a:t>
            </a:r>
            <a:endParaRPr sz="1400" dirty="0">
              <a:latin typeface="Montserrat Light"/>
              <a:cs typeface="Montserrat Ligh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4680765-AD07-47B8-B673-F446EE6B71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82150"/>
            <a:ext cx="3171825" cy="2476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0339" y="301752"/>
            <a:ext cx="2331720" cy="681355"/>
          </a:xfrm>
          <a:prstGeom prst="rect">
            <a:avLst/>
          </a:prstGeom>
          <a:solidFill>
            <a:srgbClr val="FFFFFF"/>
          </a:solidFill>
          <a:ln w="9144">
            <a:solidFill>
              <a:srgbClr val="12AFB5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725170">
              <a:lnSpc>
                <a:spcPct val="100000"/>
              </a:lnSpc>
            </a:pPr>
            <a:r>
              <a:rPr sz="1250" b="0" spc="10" dirty="0">
                <a:solidFill>
                  <a:srgbClr val="12AFB5"/>
                </a:solidFill>
                <a:latin typeface="Montserrat Light"/>
                <a:cs typeface="Montserrat Light"/>
              </a:rPr>
              <a:t>EMOTIONS</a:t>
            </a:r>
            <a:endParaRPr sz="1250" dirty="0">
              <a:latin typeface="Montserrat Light"/>
              <a:cs typeface="Montserrat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15" dirty="0"/>
              <a:t>6</a:t>
            </a:fld>
            <a:endParaRPr spc="-1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The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20" dirty="0"/>
              <a:t> </a:t>
            </a:r>
            <a:r>
              <a:rPr spc="20" dirty="0"/>
              <a:t>Coach</a:t>
            </a:r>
            <a:r>
              <a:rPr spc="10" dirty="0"/>
              <a:t> </a:t>
            </a:r>
            <a:r>
              <a:rPr spc="20" dirty="0"/>
              <a:t>Group</a:t>
            </a:r>
            <a:r>
              <a:rPr spc="-5" dirty="0"/>
              <a:t> </a:t>
            </a:r>
            <a:r>
              <a:rPr spc="10" dirty="0"/>
              <a:t>|</a:t>
            </a:r>
            <a:r>
              <a:rPr dirty="0"/>
              <a:t> </a:t>
            </a:r>
            <a:r>
              <a:rPr spc="15" dirty="0"/>
              <a:t>Copyright</a:t>
            </a:r>
            <a:r>
              <a:rPr spc="5" dirty="0"/>
              <a:t> </a:t>
            </a:r>
            <a:r>
              <a:rPr b="0" spc="25" dirty="0">
                <a:latin typeface="Montserrat Light"/>
                <a:cs typeface="Montserrat Light"/>
              </a:rPr>
              <a:t>©</a:t>
            </a:r>
            <a:r>
              <a:rPr b="0" dirty="0">
                <a:latin typeface="Montserrat Light"/>
                <a:cs typeface="Montserrat Light"/>
              </a:rPr>
              <a:t> </a:t>
            </a:r>
            <a:r>
              <a:rPr spc="15" dirty="0"/>
              <a:t>All</a:t>
            </a:r>
            <a:r>
              <a:rPr spc="-15" dirty="0"/>
              <a:t> </a:t>
            </a:r>
            <a:r>
              <a:rPr spc="10" dirty="0"/>
              <a:t>Rights Reserved.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8592" y="2104966"/>
            <a:ext cx="3147060" cy="4133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Our </a:t>
            </a:r>
            <a:r>
              <a:rPr spc="-5" dirty="0"/>
              <a:t>Pre-Sleep</a:t>
            </a:r>
            <a:r>
              <a:rPr spc="-10" dirty="0"/>
              <a:t> </a:t>
            </a:r>
            <a:r>
              <a:rPr spc="-5" dirty="0"/>
              <a:t>Mind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8593" y="3028480"/>
            <a:ext cx="6365240" cy="386651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400" b="0" spc="-35" dirty="0">
                <a:latin typeface="Montserrat Light"/>
                <a:cs typeface="Montserrat Light"/>
              </a:rPr>
              <a:t>The </a:t>
            </a:r>
            <a:r>
              <a:rPr sz="1400" b="0" dirty="0">
                <a:latin typeface="Montserrat Light"/>
                <a:cs typeface="Montserrat Light"/>
              </a:rPr>
              <a:t>emotional </a:t>
            </a:r>
            <a:r>
              <a:rPr sz="1400" b="0" spc="-5" dirty="0">
                <a:latin typeface="Montserrat Light"/>
                <a:cs typeface="Montserrat Light"/>
              </a:rPr>
              <a:t>state of </a:t>
            </a:r>
            <a:r>
              <a:rPr sz="1400" b="0" dirty="0">
                <a:latin typeface="Montserrat Light"/>
                <a:cs typeface="Montserrat Light"/>
              </a:rPr>
              <a:t>a person has </a:t>
            </a:r>
            <a:r>
              <a:rPr sz="1400" b="0" spc="-10" dirty="0">
                <a:latin typeface="Montserrat Light"/>
                <a:cs typeface="Montserrat Light"/>
              </a:rPr>
              <a:t>two </a:t>
            </a:r>
            <a:r>
              <a:rPr sz="1400" b="0" dirty="0">
                <a:latin typeface="Montserrat Light"/>
                <a:cs typeface="Montserrat Light"/>
              </a:rPr>
              <a:t>effects on</a:t>
            </a:r>
            <a:r>
              <a:rPr sz="1400" b="0" spc="-30" dirty="0">
                <a:latin typeface="Montserrat Light"/>
                <a:cs typeface="Montserrat Light"/>
              </a:rPr>
              <a:t> </a:t>
            </a:r>
            <a:r>
              <a:rPr sz="1400" b="0" dirty="0">
                <a:latin typeface="Montserrat Light"/>
                <a:cs typeface="Montserrat Light"/>
              </a:rPr>
              <a:t>insomnia.</a:t>
            </a:r>
            <a:endParaRPr sz="1400" dirty="0">
              <a:latin typeface="Montserrat Light"/>
              <a:cs typeface="Montserrat Light"/>
            </a:endParaRPr>
          </a:p>
          <a:p>
            <a:pPr marL="469900" marR="559435" indent="-635">
              <a:lnSpc>
                <a:spcPct val="150000"/>
              </a:lnSpc>
            </a:pPr>
            <a:r>
              <a:rPr sz="1400" b="0" dirty="0">
                <a:latin typeface="Montserrat Light"/>
                <a:cs typeface="Montserrat Light"/>
              </a:rPr>
              <a:t>Our arousability </a:t>
            </a:r>
            <a:r>
              <a:rPr sz="1400" b="0" spc="-5" dirty="0">
                <a:latin typeface="Montserrat Light"/>
                <a:cs typeface="Montserrat Light"/>
              </a:rPr>
              <a:t>or </a:t>
            </a:r>
            <a:r>
              <a:rPr sz="1400" b="0" spc="-15" dirty="0">
                <a:latin typeface="Montserrat Light"/>
                <a:cs typeface="Montserrat Light"/>
              </a:rPr>
              <a:t>how </a:t>
            </a:r>
            <a:r>
              <a:rPr sz="1400" b="0" dirty="0">
                <a:latin typeface="Montserrat Light"/>
                <a:cs typeface="Montserrat Light"/>
              </a:rPr>
              <a:t>easy </a:t>
            </a:r>
            <a:r>
              <a:rPr sz="1400" b="0" spc="-5" dirty="0">
                <a:latin typeface="Montserrat Light"/>
                <a:cs typeface="Montserrat Light"/>
              </a:rPr>
              <a:t>it is for </a:t>
            </a:r>
            <a:r>
              <a:rPr sz="1400" b="0" dirty="0">
                <a:latin typeface="Montserrat Light"/>
                <a:cs typeface="Montserrat Light"/>
              </a:rPr>
              <a:t>our sleep </a:t>
            </a:r>
            <a:r>
              <a:rPr sz="1400" b="0" spc="-5" dirty="0">
                <a:latin typeface="Montserrat Light"/>
                <a:cs typeface="Montserrat Light"/>
              </a:rPr>
              <a:t>to </a:t>
            </a:r>
            <a:r>
              <a:rPr sz="1400" b="0" dirty="0">
                <a:latin typeface="Montserrat Light"/>
                <a:cs typeface="Montserrat Light"/>
              </a:rPr>
              <a:t>be </a:t>
            </a:r>
            <a:r>
              <a:rPr sz="1400" b="0" spc="-5" dirty="0">
                <a:latin typeface="Montserrat Light"/>
                <a:cs typeface="Montserrat Light"/>
              </a:rPr>
              <a:t>disrupted  </a:t>
            </a:r>
            <a:r>
              <a:rPr sz="1400" b="0" dirty="0">
                <a:latin typeface="Montserrat Light"/>
                <a:cs typeface="Montserrat Light"/>
              </a:rPr>
              <a:t>Our ability </a:t>
            </a:r>
            <a:r>
              <a:rPr sz="1400" b="0" spc="-5" dirty="0">
                <a:latin typeface="Montserrat Light"/>
                <a:cs typeface="Montserrat Light"/>
              </a:rPr>
              <a:t>to initiate</a:t>
            </a:r>
            <a:r>
              <a:rPr sz="1400" b="0" spc="-35" dirty="0">
                <a:latin typeface="Montserrat Light"/>
                <a:cs typeface="Montserrat Light"/>
              </a:rPr>
              <a:t> </a:t>
            </a:r>
            <a:r>
              <a:rPr sz="1400" b="0" dirty="0">
                <a:latin typeface="Montserrat Light"/>
                <a:cs typeface="Montserrat Light"/>
              </a:rPr>
              <a:t>sleep</a:t>
            </a:r>
            <a:endParaRPr sz="14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b="0" spc="-5" dirty="0">
                <a:latin typeface="Montserrat Light"/>
                <a:cs typeface="Montserrat Light"/>
              </a:rPr>
              <a:t>It is </a:t>
            </a:r>
            <a:r>
              <a:rPr sz="1400" b="0" dirty="0">
                <a:latin typeface="Montserrat Light"/>
                <a:cs typeface="Montserrat Light"/>
              </a:rPr>
              <a:t>also </a:t>
            </a:r>
            <a:r>
              <a:rPr sz="1400" b="0" spc="-5" dirty="0">
                <a:latin typeface="Montserrat Light"/>
                <a:cs typeface="Montserrat Light"/>
              </a:rPr>
              <a:t>found </a:t>
            </a:r>
            <a:r>
              <a:rPr sz="1400" b="0" dirty="0">
                <a:latin typeface="Montserrat Light"/>
                <a:cs typeface="Montserrat Light"/>
              </a:rPr>
              <a:t>that </a:t>
            </a:r>
            <a:r>
              <a:rPr sz="1400" b="0" spc="-5" dirty="0">
                <a:latin typeface="Montserrat Light"/>
                <a:cs typeface="Montserrat Light"/>
              </a:rPr>
              <a:t>insomnia heightens </a:t>
            </a:r>
            <a:r>
              <a:rPr sz="1400" b="0" dirty="0">
                <a:latin typeface="Montserrat Light"/>
                <a:cs typeface="Montserrat Light"/>
              </a:rPr>
              <a:t>our emotional</a:t>
            </a:r>
            <a:r>
              <a:rPr sz="1400" b="0" spc="-70" dirty="0">
                <a:latin typeface="Montserrat Light"/>
                <a:cs typeface="Montserrat Light"/>
              </a:rPr>
              <a:t> </a:t>
            </a:r>
            <a:r>
              <a:rPr sz="1400" b="0" dirty="0">
                <a:latin typeface="Montserrat Light"/>
                <a:cs typeface="Montserrat Light"/>
              </a:rPr>
              <a:t>issues.</a:t>
            </a:r>
            <a:endParaRPr sz="1400" dirty="0">
              <a:latin typeface="Montserrat Light"/>
              <a:cs typeface="Montserrat Ligh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</a:pPr>
            <a:r>
              <a:rPr sz="1400" b="0" spc="-15" dirty="0">
                <a:latin typeface="Montserrat Light"/>
                <a:cs typeface="Montserrat Light"/>
              </a:rPr>
              <a:t>“One </a:t>
            </a:r>
            <a:r>
              <a:rPr sz="1400" b="0" spc="-5" dirty="0">
                <a:latin typeface="Montserrat Light"/>
                <a:cs typeface="Montserrat Light"/>
              </a:rPr>
              <a:t>consistent finding is </a:t>
            </a:r>
            <a:r>
              <a:rPr sz="1400" b="0" dirty="0">
                <a:latin typeface="Montserrat Light"/>
                <a:cs typeface="Montserrat Light"/>
              </a:rPr>
              <a:t>that </a:t>
            </a:r>
            <a:r>
              <a:rPr sz="1400" b="0" spc="-5" dirty="0">
                <a:latin typeface="Montserrat Light"/>
                <a:cs typeface="Montserrat Light"/>
              </a:rPr>
              <a:t>those with insomnia </a:t>
            </a:r>
            <a:r>
              <a:rPr sz="1400" b="0" spc="5" dirty="0">
                <a:latin typeface="Montserrat Light"/>
                <a:cs typeface="Montserrat Light"/>
              </a:rPr>
              <a:t>are </a:t>
            </a:r>
            <a:r>
              <a:rPr sz="1400" b="0" dirty="0">
                <a:latin typeface="Montserrat Light"/>
                <a:cs typeface="Montserrat Light"/>
              </a:rPr>
              <a:t>emotionally  distressed during </a:t>
            </a:r>
            <a:r>
              <a:rPr sz="1400" b="0" spc="-5" dirty="0">
                <a:latin typeface="Montserrat Light"/>
                <a:cs typeface="Montserrat Light"/>
              </a:rPr>
              <a:t>the </a:t>
            </a:r>
            <a:r>
              <a:rPr sz="1400" b="0" spc="-10" dirty="0">
                <a:latin typeface="Montserrat Light"/>
                <a:cs typeface="Montserrat Light"/>
              </a:rPr>
              <a:t>day, </a:t>
            </a:r>
            <a:r>
              <a:rPr sz="1400" b="0" dirty="0">
                <a:latin typeface="Montserrat Light"/>
                <a:cs typeface="Montserrat Light"/>
              </a:rPr>
              <a:t>such as </a:t>
            </a:r>
            <a:r>
              <a:rPr sz="1400" b="0" spc="-5" dirty="0">
                <a:latin typeface="Montserrat Light"/>
                <a:cs typeface="Montserrat Light"/>
              </a:rPr>
              <a:t>displaying heightened </a:t>
            </a:r>
            <a:r>
              <a:rPr sz="1400" b="0" dirty="0">
                <a:latin typeface="Montserrat Light"/>
                <a:cs typeface="Montserrat Light"/>
              </a:rPr>
              <a:t>anxiety,  </a:t>
            </a:r>
            <a:r>
              <a:rPr sz="1400" b="0" spc="-5" dirty="0">
                <a:latin typeface="Montserrat Light"/>
                <a:cs typeface="Montserrat Light"/>
              </a:rPr>
              <a:t>dysphoria, </a:t>
            </a:r>
            <a:r>
              <a:rPr sz="1400" b="0" dirty="0">
                <a:latin typeface="Montserrat Light"/>
                <a:cs typeface="Montserrat Light"/>
              </a:rPr>
              <a:t>and </a:t>
            </a:r>
            <a:r>
              <a:rPr sz="1400" b="0" spc="-5" dirty="0">
                <a:latin typeface="Montserrat Light"/>
                <a:cs typeface="Montserrat Light"/>
              </a:rPr>
              <a:t>depression (Edinger, Stout, </a:t>
            </a:r>
            <a:r>
              <a:rPr sz="1400" b="0" dirty="0">
                <a:latin typeface="Montserrat Light"/>
                <a:cs typeface="Montserrat Light"/>
              </a:rPr>
              <a:t>&amp; Hoelscher, </a:t>
            </a:r>
            <a:r>
              <a:rPr sz="1400" b="0" spc="-65" dirty="0">
                <a:latin typeface="Montserrat Light"/>
                <a:cs typeface="Montserrat Light"/>
              </a:rPr>
              <a:t>1988). </a:t>
            </a:r>
            <a:r>
              <a:rPr sz="1400" b="0" dirty="0">
                <a:latin typeface="Montserrat Light"/>
                <a:cs typeface="Montserrat Light"/>
              </a:rPr>
              <a:t>Another,  related </a:t>
            </a:r>
            <a:r>
              <a:rPr sz="1400" b="0" spc="-5" dirty="0">
                <a:latin typeface="Montserrat Light"/>
                <a:cs typeface="Montserrat Light"/>
              </a:rPr>
              <a:t>finding is </a:t>
            </a:r>
            <a:r>
              <a:rPr sz="1400" b="0" dirty="0">
                <a:latin typeface="Montserrat Light"/>
                <a:cs typeface="Montserrat Light"/>
              </a:rPr>
              <a:t>that there </a:t>
            </a:r>
            <a:r>
              <a:rPr sz="1400" b="0" spc="-5" dirty="0">
                <a:latin typeface="Montserrat Light"/>
                <a:cs typeface="Montserrat Light"/>
              </a:rPr>
              <a:t>is </a:t>
            </a:r>
            <a:r>
              <a:rPr sz="1400" b="0" dirty="0">
                <a:latin typeface="Montserrat Light"/>
                <a:cs typeface="Montserrat Light"/>
              </a:rPr>
              <a:t>a </a:t>
            </a:r>
            <a:r>
              <a:rPr sz="1400" b="0" spc="-5" dirty="0">
                <a:latin typeface="Montserrat Light"/>
                <a:cs typeface="Montserrat Light"/>
              </a:rPr>
              <a:t>high comorbidity between insomnia </a:t>
            </a:r>
            <a:r>
              <a:rPr sz="1400" b="0" dirty="0">
                <a:latin typeface="Montserrat Light"/>
                <a:cs typeface="Montserrat Light"/>
              </a:rPr>
              <a:t>and  </a:t>
            </a:r>
            <a:r>
              <a:rPr sz="1400" b="0" spc="-5" dirty="0">
                <a:latin typeface="Montserrat Light"/>
                <a:cs typeface="Montserrat Light"/>
              </a:rPr>
              <a:t>psychiatric disorders, </a:t>
            </a:r>
            <a:r>
              <a:rPr sz="1400" b="0" dirty="0">
                <a:latin typeface="Montserrat Light"/>
                <a:cs typeface="Montserrat Light"/>
              </a:rPr>
              <a:t>particularly </a:t>
            </a:r>
            <a:r>
              <a:rPr sz="1400" b="0" spc="-5" dirty="0">
                <a:latin typeface="Montserrat Light"/>
                <a:cs typeface="Montserrat Light"/>
              </a:rPr>
              <a:t>with </a:t>
            </a:r>
            <a:r>
              <a:rPr sz="1400" b="0" dirty="0">
                <a:latin typeface="Montserrat Light"/>
                <a:cs typeface="Montserrat Light"/>
              </a:rPr>
              <a:t>anxiety and </a:t>
            </a:r>
            <a:r>
              <a:rPr sz="1400" b="0" spc="-5" dirty="0">
                <a:latin typeface="Montserrat Light"/>
                <a:cs typeface="Montserrat Light"/>
              </a:rPr>
              <a:t>mood disorders, both  of which </a:t>
            </a:r>
            <a:r>
              <a:rPr sz="1400" b="0" spc="-10" dirty="0">
                <a:latin typeface="Montserrat Light"/>
                <a:cs typeface="Montserrat Light"/>
              </a:rPr>
              <a:t>can </a:t>
            </a:r>
            <a:r>
              <a:rPr sz="1400" b="0" dirty="0">
                <a:latin typeface="Montserrat Light"/>
                <a:cs typeface="Montserrat Light"/>
              </a:rPr>
              <a:t>be </a:t>
            </a:r>
            <a:r>
              <a:rPr sz="1400" b="0" spc="-5" dirty="0">
                <a:latin typeface="Montserrat Light"/>
                <a:cs typeface="Montserrat Light"/>
              </a:rPr>
              <a:t>characterized </a:t>
            </a:r>
            <a:r>
              <a:rPr sz="1400" b="0" dirty="0">
                <a:latin typeface="Montserrat Light"/>
                <a:cs typeface="Montserrat Light"/>
              </a:rPr>
              <a:t>as </a:t>
            </a:r>
            <a:r>
              <a:rPr sz="1400" b="0" spc="-10" dirty="0">
                <a:latin typeface="Montserrat Light"/>
                <a:cs typeface="Montserrat Light"/>
              </a:rPr>
              <a:t>having </a:t>
            </a:r>
            <a:r>
              <a:rPr sz="1400" b="0" dirty="0">
                <a:latin typeface="Montserrat Light"/>
                <a:cs typeface="Montserrat Light"/>
              </a:rPr>
              <a:t>a strong emotional </a:t>
            </a:r>
            <a:r>
              <a:rPr sz="1400" b="0" spc="-5" dirty="0">
                <a:latin typeface="Montserrat Light"/>
                <a:cs typeface="Montserrat Light"/>
              </a:rPr>
              <a:t>component  (Harvey,</a:t>
            </a:r>
            <a:r>
              <a:rPr sz="1400" b="0" spc="-20" dirty="0">
                <a:latin typeface="Montserrat Light"/>
                <a:cs typeface="Montserrat Light"/>
              </a:rPr>
              <a:t> </a:t>
            </a:r>
            <a:r>
              <a:rPr sz="1400" b="0" spc="15" dirty="0">
                <a:latin typeface="Montserrat Light"/>
                <a:cs typeface="Montserrat Light"/>
              </a:rPr>
              <a:t>2008).”</a:t>
            </a:r>
            <a:endParaRPr sz="1400" dirty="0">
              <a:latin typeface="Montserrat Light"/>
              <a:cs typeface="Montserrat Ligh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1557B2-C790-48BA-950B-144EA583B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82150"/>
            <a:ext cx="3171825" cy="2476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0339" y="301752"/>
            <a:ext cx="2331720" cy="681355"/>
          </a:xfrm>
          <a:prstGeom prst="rect">
            <a:avLst/>
          </a:prstGeom>
          <a:solidFill>
            <a:srgbClr val="FFFFFF"/>
          </a:solidFill>
          <a:ln w="9144">
            <a:solidFill>
              <a:srgbClr val="12AFB5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725170">
              <a:lnSpc>
                <a:spcPct val="100000"/>
              </a:lnSpc>
            </a:pPr>
            <a:r>
              <a:rPr sz="1250" b="0" spc="10" dirty="0">
                <a:solidFill>
                  <a:srgbClr val="12AFB5"/>
                </a:solidFill>
                <a:latin typeface="Montserrat Light"/>
                <a:cs typeface="Montserrat Light"/>
              </a:rPr>
              <a:t>EMOTIONS</a:t>
            </a:r>
            <a:endParaRPr sz="1250" dirty="0">
              <a:latin typeface="Montserrat Light"/>
              <a:cs typeface="Montserrat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15" dirty="0"/>
              <a:t>7</a:t>
            </a:fld>
            <a:endParaRPr spc="-1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The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20" dirty="0"/>
              <a:t> </a:t>
            </a:r>
            <a:r>
              <a:rPr spc="20" dirty="0"/>
              <a:t>Coach</a:t>
            </a:r>
            <a:r>
              <a:rPr spc="10" dirty="0"/>
              <a:t> </a:t>
            </a:r>
            <a:r>
              <a:rPr spc="20" dirty="0"/>
              <a:t>Group</a:t>
            </a:r>
            <a:r>
              <a:rPr spc="-5" dirty="0"/>
              <a:t> </a:t>
            </a:r>
            <a:r>
              <a:rPr spc="10" dirty="0"/>
              <a:t>|</a:t>
            </a:r>
            <a:r>
              <a:rPr dirty="0"/>
              <a:t> </a:t>
            </a:r>
            <a:r>
              <a:rPr spc="15" dirty="0"/>
              <a:t>Copyright</a:t>
            </a:r>
            <a:r>
              <a:rPr spc="5" dirty="0"/>
              <a:t> </a:t>
            </a:r>
            <a:r>
              <a:rPr b="0" spc="25" dirty="0">
                <a:latin typeface="Montserrat Light"/>
                <a:cs typeface="Montserrat Light"/>
              </a:rPr>
              <a:t>©</a:t>
            </a:r>
            <a:r>
              <a:rPr b="0" dirty="0">
                <a:latin typeface="Montserrat Light"/>
                <a:cs typeface="Montserrat Light"/>
              </a:rPr>
              <a:t> </a:t>
            </a:r>
            <a:r>
              <a:rPr spc="15" dirty="0"/>
              <a:t>All</a:t>
            </a:r>
            <a:r>
              <a:rPr spc="-15" dirty="0"/>
              <a:t> </a:t>
            </a:r>
            <a:r>
              <a:rPr spc="10" dirty="0"/>
              <a:t>Rights Reserved.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8592" y="2104966"/>
            <a:ext cx="4194810" cy="4133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What </a:t>
            </a:r>
            <a:r>
              <a:rPr spc="-45" dirty="0"/>
              <a:t>This </a:t>
            </a:r>
            <a:r>
              <a:rPr spc="-10" dirty="0"/>
              <a:t>Means</a:t>
            </a:r>
            <a:r>
              <a:rPr spc="90" dirty="0"/>
              <a:t> </a:t>
            </a:r>
            <a:r>
              <a:rPr spc="-20" dirty="0"/>
              <a:t>Everyday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8593" y="3124929"/>
            <a:ext cx="5802630" cy="35150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i="1" spc="-10" dirty="0">
                <a:latin typeface="Montserrat Light"/>
                <a:cs typeface="Montserrat Light"/>
              </a:rPr>
              <a:t>Our</a:t>
            </a:r>
            <a:r>
              <a:rPr sz="1450" i="1" spc="45" dirty="0">
                <a:latin typeface="Montserrat Light"/>
                <a:cs typeface="Montserrat Light"/>
              </a:rPr>
              <a:t> </a:t>
            </a:r>
            <a:r>
              <a:rPr sz="1450" i="1" dirty="0">
                <a:latin typeface="Montserrat Light"/>
                <a:cs typeface="Montserrat Light"/>
              </a:rPr>
              <a:t>brains</a:t>
            </a:r>
            <a:r>
              <a:rPr sz="1450" i="1" spc="70" dirty="0">
                <a:latin typeface="Montserrat Light"/>
                <a:cs typeface="Montserrat Light"/>
              </a:rPr>
              <a:t> </a:t>
            </a:r>
            <a:r>
              <a:rPr sz="1450" i="1" spc="-5" dirty="0">
                <a:latin typeface="Montserrat Light"/>
                <a:cs typeface="Montserrat Light"/>
              </a:rPr>
              <a:t>need</a:t>
            </a:r>
            <a:r>
              <a:rPr sz="1450" i="1" spc="40" dirty="0">
                <a:latin typeface="Montserrat Light"/>
                <a:cs typeface="Montserrat Light"/>
              </a:rPr>
              <a:t> </a:t>
            </a:r>
            <a:r>
              <a:rPr sz="1450" i="1" spc="5" dirty="0">
                <a:latin typeface="Montserrat Light"/>
                <a:cs typeface="Montserrat Light"/>
              </a:rPr>
              <a:t>sleep</a:t>
            </a:r>
            <a:r>
              <a:rPr sz="1450" i="1" spc="55" dirty="0">
                <a:latin typeface="Montserrat Light"/>
                <a:cs typeface="Montserrat Light"/>
              </a:rPr>
              <a:t> </a:t>
            </a:r>
            <a:r>
              <a:rPr sz="1450" i="1" spc="-15" dirty="0">
                <a:latin typeface="Montserrat Light"/>
                <a:cs typeface="Montserrat Light"/>
              </a:rPr>
              <a:t>to</a:t>
            </a:r>
            <a:r>
              <a:rPr sz="1450" i="1" spc="65" dirty="0">
                <a:latin typeface="Montserrat Light"/>
                <a:cs typeface="Montserrat Light"/>
              </a:rPr>
              <a:t> </a:t>
            </a:r>
            <a:r>
              <a:rPr sz="1450" i="1" dirty="0">
                <a:latin typeface="Montserrat Light"/>
                <a:cs typeface="Montserrat Light"/>
              </a:rPr>
              <a:t>deal</a:t>
            </a:r>
            <a:r>
              <a:rPr sz="1450" i="1" spc="50" dirty="0">
                <a:latin typeface="Montserrat Light"/>
                <a:cs typeface="Montserrat Light"/>
              </a:rPr>
              <a:t> </a:t>
            </a:r>
            <a:r>
              <a:rPr sz="1450" i="1" dirty="0">
                <a:latin typeface="Montserrat Light"/>
                <a:cs typeface="Montserrat Light"/>
              </a:rPr>
              <a:t>with</a:t>
            </a:r>
            <a:r>
              <a:rPr sz="1450" i="1" spc="60" dirty="0">
                <a:latin typeface="Montserrat Light"/>
                <a:cs typeface="Montserrat Light"/>
              </a:rPr>
              <a:t> </a:t>
            </a:r>
            <a:r>
              <a:rPr sz="1450" i="1" dirty="0">
                <a:latin typeface="Montserrat Light"/>
                <a:cs typeface="Montserrat Light"/>
              </a:rPr>
              <a:t>the</a:t>
            </a:r>
            <a:r>
              <a:rPr sz="1450" i="1" spc="45" dirty="0">
                <a:latin typeface="Montserrat Light"/>
                <a:cs typeface="Montserrat Light"/>
              </a:rPr>
              <a:t> </a:t>
            </a:r>
            <a:r>
              <a:rPr sz="1450" i="1" spc="-15" dirty="0">
                <a:latin typeface="Montserrat Light"/>
                <a:cs typeface="Montserrat Light"/>
              </a:rPr>
              <a:t>day</a:t>
            </a:r>
            <a:r>
              <a:rPr sz="1450" i="1" spc="60" dirty="0">
                <a:latin typeface="Montserrat Light"/>
                <a:cs typeface="Montserrat Light"/>
              </a:rPr>
              <a:t> </a:t>
            </a:r>
            <a:r>
              <a:rPr sz="1450" i="1" spc="-15" dirty="0">
                <a:latin typeface="Montserrat Light"/>
                <a:cs typeface="Montserrat Light"/>
              </a:rPr>
              <a:t>to</a:t>
            </a:r>
            <a:r>
              <a:rPr sz="1450" i="1" spc="45" dirty="0">
                <a:latin typeface="Montserrat Light"/>
                <a:cs typeface="Montserrat Light"/>
              </a:rPr>
              <a:t> </a:t>
            </a:r>
            <a:r>
              <a:rPr lang="en-US" sz="1450" i="1" dirty="0">
                <a:latin typeface="Montserrat Light"/>
                <a:cs typeface="Montserrat Light"/>
              </a:rPr>
              <a:t>day</a:t>
            </a:r>
            <a:r>
              <a:rPr sz="1450" i="1" dirty="0">
                <a:latin typeface="Montserrat Light"/>
                <a:cs typeface="Montserrat Light"/>
              </a:rPr>
              <a:t>.</a:t>
            </a:r>
            <a:endParaRPr sz="1450" dirty="0">
              <a:latin typeface="Montserrat Light"/>
              <a:cs typeface="Montserrat 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</a:pPr>
            <a:r>
              <a:rPr sz="1400" b="0" dirty="0">
                <a:latin typeface="Montserrat Light"/>
                <a:cs typeface="Montserrat Light"/>
              </a:rPr>
              <a:t>People, and especially </a:t>
            </a:r>
            <a:r>
              <a:rPr sz="1400" b="0" spc="-5" dirty="0">
                <a:latin typeface="Montserrat Light"/>
                <a:cs typeface="Montserrat Light"/>
              </a:rPr>
              <a:t>women</a:t>
            </a:r>
            <a:r>
              <a:rPr lang="en-US" sz="1400" b="0" spc="-5" dirty="0">
                <a:latin typeface="Montserrat Light"/>
                <a:cs typeface="Montserrat Light"/>
              </a:rPr>
              <a:t>,</a:t>
            </a:r>
            <a:r>
              <a:rPr sz="1400" b="0" spc="-5" dirty="0">
                <a:latin typeface="Montserrat Light"/>
                <a:cs typeface="Montserrat Light"/>
              </a:rPr>
              <a:t> who </a:t>
            </a:r>
            <a:r>
              <a:rPr sz="1400" b="0" spc="-20" dirty="0">
                <a:latin typeface="Montserrat Light"/>
                <a:cs typeface="Montserrat Light"/>
              </a:rPr>
              <a:t>have </a:t>
            </a:r>
            <a:r>
              <a:rPr sz="1400" b="0" dirty="0">
                <a:latin typeface="Montserrat Light"/>
                <a:cs typeface="Montserrat Light"/>
              </a:rPr>
              <a:t>less than </a:t>
            </a:r>
            <a:r>
              <a:rPr sz="1400" b="0" spc="-20" dirty="0">
                <a:latin typeface="Montserrat Light"/>
                <a:cs typeface="Montserrat Light"/>
              </a:rPr>
              <a:t>6 </a:t>
            </a:r>
            <a:r>
              <a:rPr sz="1400" b="0" dirty="0">
                <a:latin typeface="Montserrat Light"/>
                <a:cs typeface="Montserrat Light"/>
              </a:rPr>
              <a:t>hours </a:t>
            </a:r>
            <a:r>
              <a:rPr sz="1400" b="0" spc="-5" dirty="0">
                <a:latin typeface="Montserrat Light"/>
                <a:cs typeface="Montserrat Light"/>
              </a:rPr>
              <a:t>of </a:t>
            </a:r>
            <a:r>
              <a:rPr sz="1400" b="0" dirty="0">
                <a:latin typeface="Montserrat Light"/>
                <a:cs typeface="Montserrat Light"/>
              </a:rPr>
              <a:t>sleep </a:t>
            </a:r>
            <a:r>
              <a:rPr sz="1400" b="0" spc="5" dirty="0">
                <a:latin typeface="Montserrat Light"/>
                <a:cs typeface="Montserrat Light"/>
              </a:rPr>
              <a:t>are </a:t>
            </a:r>
            <a:r>
              <a:rPr sz="1400" b="0" dirty="0">
                <a:latin typeface="Montserrat Light"/>
                <a:cs typeface="Montserrat Light"/>
              </a:rPr>
              <a:t>more prone </a:t>
            </a:r>
            <a:r>
              <a:rPr sz="1400" b="0" spc="-5" dirty="0">
                <a:latin typeface="Montserrat Light"/>
                <a:cs typeface="Montserrat Light"/>
              </a:rPr>
              <a:t>to </a:t>
            </a:r>
            <a:r>
              <a:rPr sz="1400" b="0" dirty="0">
                <a:latin typeface="Montserrat Light"/>
                <a:cs typeface="Montserrat Light"/>
              </a:rPr>
              <a:t>anxiety and depression as </a:t>
            </a:r>
            <a:r>
              <a:rPr sz="1400" b="0" spc="-5" dirty="0">
                <a:latin typeface="Montserrat Light"/>
                <a:cs typeface="Montserrat Light"/>
              </a:rPr>
              <a:t>well </a:t>
            </a:r>
            <a:r>
              <a:rPr sz="1400" b="0" dirty="0">
                <a:latin typeface="Montserrat Light"/>
                <a:cs typeface="Montserrat Light"/>
              </a:rPr>
              <a:t>as </a:t>
            </a:r>
            <a:r>
              <a:rPr sz="1400" b="0" spc="-5" dirty="0">
                <a:latin typeface="Montserrat Light"/>
                <a:cs typeface="Montserrat Light"/>
              </a:rPr>
              <a:t>other  </a:t>
            </a:r>
            <a:r>
              <a:rPr sz="1400" b="0" spc="-10" dirty="0">
                <a:latin typeface="Montserrat Light"/>
                <a:cs typeface="Montserrat Light"/>
              </a:rPr>
              <a:t>physiological</a:t>
            </a:r>
            <a:r>
              <a:rPr sz="1400" b="0" spc="-20" dirty="0">
                <a:latin typeface="Montserrat Light"/>
                <a:cs typeface="Montserrat Light"/>
              </a:rPr>
              <a:t> </a:t>
            </a:r>
            <a:r>
              <a:rPr sz="1400" b="0" spc="-5" dirty="0">
                <a:latin typeface="Montserrat Light"/>
                <a:cs typeface="Montserrat Light"/>
              </a:rPr>
              <a:t>disorders.</a:t>
            </a:r>
            <a:endParaRPr sz="1400" dirty="0">
              <a:latin typeface="Montserrat Light"/>
              <a:cs typeface="Montserrat Ligh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12700" marR="211454">
              <a:lnSpc>
                <a:spcPct val="150000"/>
              </a:lnSpc>
            </a:pPr>
            <a:r>
              <a:rPr sz="1400" b="0" dirty="0">
                <a:latin typeface="Montserrat Light"/>
                <a:cs typeface="Montserrat Light"/>
              </a:rPr>
              <a:t>People </a:t>
            </a:r>
            <a:r>
              <a:rPr sz="1400" b="0" spc="-5" dirty="0">
                <a:latin typeface="Montserrat Light"/>
                <a:cs typeface="Montserrat Light"/>
              </a:rPr>
              <a:t>who </a:t>
            </a:r>
            <a:r>
              <a:rPr sz="1400" b="0" dirty="0">
                <a:latin typeface="Montserrat Light"/>
                <a:cs typeface="Montserrat Light"/>
              </a:rPr>
              <a:t>also </a:t>
            </a:r>
            <a:r>
              <a:rPr sz="1400" b="0" spc="-5" dirty="0">
                <a:latin typeface="Montserrat Light"/>
                <a:cs typeface="Montserrat Light"/>
              </a:rPr>
              <a:t>allow themselves to focus heightened emotion  throughout the </a:t>
            </a:r>
            <a:r>
              <a:rPr sz="1400" b="0" spc="-15" dirty="0">
                <a:latin typeface="Montserrat Light"/>
                <a:cs typeface="Montserrat Light"/>
              </a:rPr>
              <a:t>day </a:t>
            </a:r>
            <a:r>
              <a:rPr sz="1400" b="0" spc="5" dirty="0">
                <a:latin typeface="Montserrat Light"/>
                <a:cs typeface="Montserrat Light"/>
              </a:rPr>
              <a:t>are </a:t>
            </a:r>
            <a:r>
              <a:rPr sz="1400" b="0" dirty="0">
                <a:latin typeface="Montserrat Light"/>
                <a:cs typeface="Montserrat Light"/>
              </a:rPr>
              <a:t>more </a:t>
            </a:r>
            <a:r>
              <a:rPr sz="1400" b="0" spc="-5" dirty="0">
                <a:latin typeface="Montserrat Light"/>
                <a:cs typeface="Montserrat Light"/>
              </a:rPr>
              <a:t>likely to </a:t>
            </a:r>
            <a:r>
              <a:rPr sz="1400" b="0" spc="-20" dirty="0">
                <a:latin typeface="Montserrat Light"/>
                <a:cs typeface="Montserrat Light"/>
              </a:rPr>
              <a:t>have </a:t>
            </a:r>
            <a:r>
              <a:rPr sz="1400" b="0" dirty="0">
                <a:latin typeface="Montserrat Light"/>
                <a:cs typeface="Montserrat Light"/>
              </a:rPr>
              <a:t>difficulty initiating  sleep.</a:t>
            </a:r>
            <a:endParaRPr sz="1400" dirty="0">
              <a:latin typeface="Montserrat Light"/>
              <a:cs typeface="Montserrat Light"/>
            </a:endParaRPr>
          </a:p>
          <a:p>
            <a:pPr>
              <a:lnSpc>
                <a:spcPct val="100000"/>
              </a:lnSpc>
            </a:pP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50" i="1" spc="-10" dirty="0">
                <a:latin typeface="Montserrat Light"/>
                <a:cs typeface="Montserrat Light"/>
              </a:rPr>
              <a:t>Our </a:t>
            </a:r>
            <a:r>
              <a:rPr sz="1450" i="1" spc="-5" dirty="0">
                <a:latin typeface="Montserrat Light"/>
                <a:cs typeface="Montserrat Light"/>
              </a:rPr>
              <a:t>brain</a:t>
            </a:r>
            <a:r>
              <a:rPr lang="en-US" sz="1450" i="1" spc="-5" dirty="0">
                <a:latin typeface="Montserrat Light"/>
                <a:cs typeface="Montserrat Light"/>
              </a:rPr>
              <a:t>,</a:t>
            </a:r>
            <a:r>
              <a:rPr sz="1450" i="1" spc="-5" dirty="0">
                <a:latin typeface="Montserrat Light"/>
                <a:cs typeface="Montserrat Light"/>
              </a:rPr>
              <a:t> when </a:t>
            </a:r>
            <a:r>
              <a:rPr sz="1450" i="1" spc="5" dirty="0">
                <a:latin typeface="Montserrat Light"/>
                <a:cs typeface="Montserrat Light"/>
              </a:rPr>
              <a:t>sleep </a:t>
            </a:r>
            <a:r>
              <a:rPr sz="1450" i="1" dirty="0">
                <a:latin typeface="Montserrat Light"/>
                <a:cs typeface="Montserrat Light"/>
              </a:rPr>
              <a:t>deprived</a:t>
            </a:r>
            <a:r>
              <a:rPr lang="en-US" sz="1450" i="1" dirty="0">
                <a:latin typeface="Montserrat Light"/>
                <a:cs typeface="Montserrat Light"/>
              </a:rPr>
              <a:t>,</a:t>
            </a:r>
            <a:r>
              <a:rPr sz="1450" i="1" dirty="0">
                <a:latin typeface="Montserrat Light"/>
                <a:cs typeface="Montserrat Light"/>
              </a:rPr>
              <a:t> </a:t>
            </a:r>
            <a:r>
              <a:rPr sz="1450" i="1" spc="5" dirty="0">
                <a:latin typeface="Montserrat Light"/>
                <a:cs typeface="Montserrat Light"/>
              </a:rPr>
              <a:t>will </a:t>
            </a:r>
            <a:r>
              <a:rPr sz="1450" i="1" dirty="0">
                <a:latin typeface="Montserrat Light"/>
                <a:cs typeface="Montserrat Light"/>
              </a:rPr>
              <a:t>focus </a:t>
            </a:r>
            <a:r>
              <a:rPr sz="1450" i="1" spc="-15" dirty="0">
                <a:latin typeface="Montserrat Light"/>
                <a:cs typeface="Montserrat Light"/>
              </a:rPr>
              <a:t>on </a:t>
            </a:r>
            <a:r>
              <a:rPr sz="1450" i="1" dirty="0">
                <a:latin typeface="Montserrat Light"/>
                <a:cs typeface="Montserrat Light"/>
              </a:rPr>
              <a:t>the</a:t>
            </a:r>
            <a:r>
              <a:rPr sz="1450" i="1" spc="95" dirty="0">
                <a:latin typeface="Montserrat Light"/>
                <a:cs typeface="Montserrat Light"/>
              </a:rPr>
              <a:t> </a:t>
            </a:r>
            <a:r>
              <a:rPr sz="1450" i="1" spc="5" dirty="0">
                <a:latin typeface="Montserrat Light"/>
                <a:cs typeface="Montserrat Light"/>
              </a:rPr>
              <a:t>negative.</a:t>
            </a:r>
            <a:endParaRPr sz="1450" dirty="0">
              <a:latin typeface="Montserrat Light"/>
              <a:cs typeface="Montserrat Ligh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102135-90FB-419F-98F6-0076979F0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82150"/>
            <a:ext cx="3171825" cy="2476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0339" y="301752"/>
            <a:ext cx="2331720" cy="681355"/>
          </a:xfrm>
          <a:prstGeom prst="rect">
            <a:avLst/>
          </a:prstGeom>
          <a:solidFill>
            <a:srgbClr val="FFFFFF"/>
          </a:solidFill>
          <a:ln w="9144">
            <a:solidFill>
              <a:srgbClr val="12AFB5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725170">
              <a:lnSpc>
                <a:spcPct val="100000"/>
              </a:lnSpc>
            </a:pPr>
            <a:r>
              <a:rPr sz="1250" b="0" spc="10" dirty="0">
                <a:solidFill>
                  <a:srgbClr val="12AFB5"/>
                </a:solidFill>
                <a:latin typeface="Montserrat Light"/>
                <a:cs typeface="Montserrat Light"/>
              </a:rPr>
              <a:t>EMOTIONS</a:t>
            </a:r>
            <a:endParaRPr sz="1250" dirty="0">
              <a:latin typeface="Montserrat Light"/>
              <a:cs typeface="Montserrat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15" dirty="0"/>
              <a:t>8</a:t>
            </a:fld>
            <a:endParaRPr spc="-1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The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20" dirty="0"/>
              <a:t> </a:t>
            </a:r>
            <a:r>
              <a:rPr spc="20" dirty="0"/>
              <a:t>Coach</a:t>
            </a:r>
            <a:r>
              <a:rPr spc="10" dirty="0"/>
              <a:t> </a:t>
            </a:r>
            <a:r>
              <a:rPr spc="20" dirty="0"/>
              <a:t>Group</a:t>
            </a:r>
            <a:r>
              <a:rPr spc="-5" dirty="0"/>
              <a:t> </a:t>
            </a:r>
            <a:r>
              <a:rPr spc="10" dirty="0"/>
              <a:t>|</a:t>
            </a:r>
            <a:r>
              <a:rPr dirty="0"/>
              <a:t> </a:t>
            </a:r>
            <a:r>
              <a:rPr spc="15" dirty="0"/>
              <a:t>Copyright</a:t>
            </a:r>
            <a:r>
              <a:rPr spc="5" dirty="0"/>
              <a:t> </a:t>
            </a:r>
            <a:r>
              <a:rPr b="0" spc="25" dirty="0">
                <a:latin typeface="Montserrat Light"/>
                <a:cs typeface="Montserrat Light"/>
              </a:rPr>
              <a:t>©</a:t>
            </a:r>
            <a:r>
              <a:rPr b="0" dirty="0">
                <a:latin typeface="Montserrat Light"/>
                <a:cs typeface="Montserrat Light"/>
              </a:rPr>
              <a:t> </a:t>
            </a:r>
            <a:r>
              <a:rPr spc="15" dirty="0"/>
              <a:t>All</a:t>
            </a:r>
            <a:r>
              <a:rPr spc="-15" dirty="0"/>
              <a:t> </a:t>
            </a:r>
            <a:r>
              <a:rPr spc="10" dirty="0"/>
              <a:t>Rights Reserved.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8592" y="2104966"/>
            <a:ext cx="3352800" cy="4133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How </a:t>
            </a:r>
            <a:r>
              <a:rPr spc="-10" dirty="0"/>
              <a:t>Do </a:t>
            </a:r>
            <a:r>
              <a:rPr spc="-65" dirty="0"/>
              <a:t>We</a:t>
            </a:r>
            <a:r>
              <a:rPr spc="-5" dirty="0"/>
              <a:t> </a:t>
            </a:r>
            <a:r>
              <a:rPr spc="-10" dirty="0"/>
              <a:t>Change?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96520">
              <a:lnSpc>
                <a:spcPct val="100000"/>
              </a:lnSpc>
              <a:spcBef>
                <a:spcPts val="940"/>
              </a:spcBef>
            </a:pPr>
            <a:r>
              <a:rPr spc="30" dirty="0"/>
              <a:t>Short </a:t>
            </a:r>
            <a:r>
              <a:rPr dirty="0"/>
              <a:t>Term</a:t>
            </a:r>
            <a:r>
              <a:rPr spc="105" dirty="0"/>
              <a:t> </a:t>
            </a:r>
            <a:r>
              <a:rPr spc="30" dirty="0"/>
              <a:t>Issues</a:t>
            </a:r>
          </a:p>
          <a:p>
            <a:pPr marL="382905" indent="-286385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383540" algn="l"/>
                <a:tab pos="384175" algn="l"/>
              </a:tabLst>
            </a:pPr>
            <a:r>
              <a:rPr dirty="0"/>
              <a:t>A </a:t>
            </a:r>
            <a:r>
              <a:rPr spc="-5" dirty="0"/>
              <a:t>short </a:t>
            </a:r>
            <a:r>
              <a:rPr spc="20" dirty="0"/>
              <a:t>20 </a:t>
            </a:r>
            <a:r>
              <a:rPr spc="-5" dirty="0"/>
              <a:t>minute </a:t>
            </a:r>
            <a:r>
              <a:rPr dirty="0"/>
              <a:t>nap during </a:t>
            </a:r>
            <a:r>
              <a:rPr spc="-5" dirty="0"/>
              <a:t>the</a:t>
            </a:r>
            <a:r>
              <a:rPr spc="-75" dirty="0"/>
              <a:t> </a:t>
            </a:r>
            <a:r>
              <a:rPr spc="-15" dirty="0"/>
              <a:t>day</a:t>
            </a:r>
          </a:p>
          <a:p>
            <a:pPr marL="382905" marR="80645" indent="-286385">
              <a:lnSpc>
                <a:spcPct val="150000"/>
              </a:lnSpc>
              <a:buFont typeface="Arial"/>
              <a:buChar char="•"/>
              <a:tabLst>
                <a:tab pos="383540" algn="l"/>
                <a:tab pos="384175" algn="l"/>
              </a:tabLst>
            </a:pPr>
            <a:r>
              <a:rPr spc="-5" dirty="0"/>
              <a:t>Prior to </a:t>
            </a:r>
            <a:r>
              <a:rPr dirty="0"/>
              <a:t>bed</a:t>
            </a:r>
            <a:r>
              <a:rPr lang="en-US" dirty="0"/>
              <a:t>,</a:t>
            </a:r>
            <a:r>
              <a:rPr dirty="0"/>
              <a:t> use </a:t>
            </a:r>
            <a:r>
              <a:rPr spc="-5" dirty="0"/>
              <a:t>guided visualization of positive thoughts or feelings  to </a:t>
            </a:r>
            <a:r>
              <a:rPr dirty="0"/>
              <a:t>help </a:t>
            </a:r>
            <a:r>
              <a:rPr spc="-5" dirty="0"/>
              <a:t>guide yourself to</a:t>
            </a:r>
            <a:r>
              <a:rPr spc="-50" dirty="0"/>
              <a:t> </a:t>
            </a:r>
            <a:r>
              <a:rPr dirty="0"/>
              <a:t>sleep.</a:t>
            </a:r>
          </a:p>
          <a:p>
            <a:pPr marL="382905" marR="5080" indent="-286385">
              <a:lnSpc>
                <a:spcPct val="150000"/>
              </a:lnSpc>
              <a:buFont typeface="Arial"/>
              <a:buChar char="•"/>
              <a:tabLst>
                <a:tab pos="383540" algn="l"/>
                <a:tab pos="384175" algn="l"/>
              </a:tabLst>
            </a:pPr>
            <a:r>
              <a:rPr dirty="0"/>
              <a:t>Do not obsess about </a:t>
            </a:r>
            <a:r>
              <a:rPr spc="-10" dirty="0"/>
              <a:t>your </a:t>
            </a:r>
            <a:r>
              <a:rPr dirty="0"/>
              <a:t>sleep </a:t>
            </a:r>
            <a:r>
              <a:rPr spc="-5" dirty="0"/>
              <a:t>because </a:t>
            </a:r>
            <a:r>
              <a:rPr dirty="0"/>
              <a:t>that </a:t>
            </a:r>
            <a:r>
              <a:rPr spc="-5" dirty="0"/>
              <a:t>in </a:t>
            </a:r>
            <a:r>
              <a:rPr dirty="0"/>
              <a:t>turn will </a:t>
            </a:r>
            <a:r>
              <a:rPr spc="-5" dirty="0"/>
              <a:t>reduce </a:t>
            </a:r>
            <a:r>
              <a:rPr spc="-10" dirty="0"/>
              <a:t>your  </a:t>
            </a:r>
            <a:r>
              <a:rPr dirty="0"/>
              <a:t>sleep.</a:t>
            </a:r>
          </a:p>
          <a:p>
            <a:pPr marL="83820">
              <a:lnSpc>
                <a:spcPct val="100000"/>
              </a:lnSpc>
              <a:buFont typeface="Arial"/>
              <a:buChar char="•"/>
            </a:pPr>
            <a:endParaRPr sz="1600" dirty="0">
              <a:latin typeface="Times New Roman"/>
              <a:cs typeface="Times New Roman"/>
            </a:endParaRPr>
          </a:p>
          <a:p>
            <a:pPr marL="83820"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1300" dirty="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5"/>
              </a:spcBef>
            </a:pPr>
            <a:r>
              <a:rPr spc="25" dirty="0"/>
              <a:t>Long </a:t>
            </a:r>
            <a:r>
              <a:rPr dirty="0"/>
              <a:t>Term</a:t>
            </a:r>
            <a:r>
              <a:rPr spc="105" dirty="0"/>
              <a:t> </a:t>
            </a:r>
            <a:r>
              <a:rPr spc="30" dirty="0"/>
              <a:t>Issues</a:t>
            </a:r>
          </a:p>
          <a:p>
            <a:pPr marL="382905" indent="-286385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383540" algn="l"/>
                <a:tab pos="384175" algn="l"/>
              </a:tabLst>
            </a:pPr>
            <a:r>
              <a:rPr spc="-10" dirty="0"/>
              <a:t>Behavioral </a:t>
            </a:r>
            <a:r>
              <a:rPr dirty="0"/>
              <a:t>changes such as increasing </a:t>
            </a:r>
            <a:r>
              <a:rPr spc="-5" dirty="0"/>
              <a:t>the </a:t>
            </a:r>
            <a:r>
              <a:rPr dirty="0"/>
              <a:t>amount </a:t>
            </a:r>
            <a:r>
              <a:rPr spc="-5" dirty="0"/>
              <a:t>of total</a:t>
            </a:r>
            <a:r>
              <a:rPr spc="-85" dirty="0"/>
              <a:t> </a:t>
            </a:r>
            <a:r>
              <a:rPr dirty="0"/>
              <a:t>sleep</a:t>
            </a:r>
          </a:p>
          <a:p>
            <a:pPr marL="382905" indent="-286385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383540" algn="l"/>
                <a:tab pos="384175" algn="l"/>
              </a:tabLst>
            </a:pPr>
            <a:r>
              <a:rPr spc="-5" dirty="0"/>
              <a:t>Relaxation techniques added to </a:t>
            </a:r>
            <a:r>
              <a:rPr spc="-10" dirty="0"/>
              <a:t>your </a:t>
            </a:r>
            <a:r>
              <a:rPr dirty="0"/>
              <a:t>pre </a:t>
            </a:r>
            <a:r>
              <a:rPr spc="-5" dirty="0"/>
              <a:t>bedtime</a:t>
            </a:r>
            <a:r>
              <a:rPr spc="-45" dirty="0"/>
              <a:t> </a:t>
            </a:r>
            <a:r>
              <a:rPr dirty="0"/>
              <a:t>routine</a:t>
            </a:r>
          </a:p>
          <a:p>
            <a:pPr marL="382905" indent="-286385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383540" algn="l"/>
                <a:tab pos="384175" algn="l"/>
              </a:tabLst>
            </a:pPr>
            <a:r>
              <a:rPr spc="-5" dirty="0"/>
              <a:t>Exercise </a:t>
            </a:r>
            <a:r>
              <a:rPr dirty="0"/>
              <a:t>during </a:t>
            </a:r>
            <a:r>
              <a:rPr spc="-5" dirty="0"/>
              <a:t>the</a:t>
            </a:r>
            <a:r>
              <a:rPr spc="-30" dirty="0"/>
              <a:t> </a:t>
            </a:r>
            <a:r>
              <a:rPr spc="-15" dirty="0"/>
              <a:t>day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49612E-7960-427F-AFA2-E3086E4E5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82150"/>
            <a:ext cx="3171825" cy="2476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0339" y="301752"/>
            <a:ext cx="2331720" cy="681355"/>
          </a:xfrm>
          <a:prstGeom prst="rect">
            <a:avLst/>
          </a:prstGeom>
          <a:solidFill>
            <a:srgbClr val="FFFFFF"/>
          </a:solidFill>
          <a:ln w="9144">
            <a:solidFill>
              <a:srgbClr val="12AFB5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725170">
              <a:lnSpc>
                <a:spcPct val="100000"/>
              </a:lnSpc>
            </a:pPr>
            <a:r>
              <a:rPr sz="1250" b="0" spc="10" dirty="0">
                <a:solidFill>
                  <a:srgbClr val="12AFB5"/>
                </a:solidFill>
                <a:latin typeface="Montserrat Light"/>
                <a:cs typeface="Montserrat Light"/>
              </a:rPr>
              <a:t>EMOTIONS</a:t>
            </a:r>
            <a:endParaRPr sz="1250" dirty="0">
              <a:latin typeface="Montserrat Light"/>
              <a:cs typeface="Montserrat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15" dirty="0"/>
              <a:t>9</a:t>
            </a:fld>
            <a:endParaRPr spc="-1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The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20" dirty="0"/>
              <a:t> </a:t>
            </a:r>
            <a:r>
              <a:rPr spc="20" dirty="0"/>
              <a:t>Coach</a:t>
            </a:r>
            <a:r>
              <a:rPr spc="10" dirty="0"/>
              <a:t> </a:t>
            </a:r>
            <a:r>
              <a:rPr spc="20" dirty="0"/>
              <a:t>Group</a:t>
            </a:r>
            <a:r>
              <a:rPr spc="-5" dirty="0"/>
              <a:t> </a:t>
            </a:r>
            <a:r>
              <a:rPr spc="10" dirty="0"/>
              <a:t>|</a:t>
            </a:r>
            <a:r>
              <a:rPr dirty="0"/>
              <a:t> </a:t>
            </a:r>
            <a:r>
              <a:rPr spc="15" dirty="0"/>
              <a:t>Copyright</a:t>
            </a:r>
            <a:r>
              <a:rPr spc="5" dirty="0"/>
              <a:t> </a:t>
            </a:r>
            <a:r>
              <a:rPr b="0" spc="25" dirty="0">
                <a:latin typeface="Montserrat Light"/>
                <a:cs typeface="Montserrat Light"/>
              </a:rPr>
              <a:t>©</a:t>
            </a:r>
            <a:r>
              <a:rPr b="0" dirty="0">
                <a:latin typeface="Montserrat Light"/>
                <a:cs typeface="Montserrat Light"/>
              </a:rPr>
              <a:t> </a:t>
            </a:r>
            <a:r>
              <a:rPr spc="15" dirty="0"/>
              <a:t>All</a:t>
            </a:r>
            <a:r>
              <a:rPr spc="-15" dirty="0"/>
              <a:t> </a:t>
            </a:r>
            <a:r>
              <a:rPr spc="10" dirty="0"/>
              <a:t>Rights Reserved.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8592" y="2104966"/>
            <a:ext cx="4618990" cy="802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Specific Emotions </a:t>
            </a:r>
            <a:r>
              <a:rPr spc="-10" dirty="0"/>
              <a:t>Related </a:t>
            </a:r>
            <a:r>
              <a:rPr spc="-20" dirty="0"/>
              <a:t>to  </a:t>
            </a:r>
            <a:r>
              <a:rPr spc="-5" dirty="0"/>
              <a:t>Insomnia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8564" y="3028480"/>
            <a:ext cx="2792836" cy="1290097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94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0" dirty="0">
                <a:latin typeface="Montserrat Light"/>
                <a:cs typeface="Montserrat Light"/>
              </a:rPr>
              <a:t>Loneliness</a:t>
            </a:r>
            <a:endParaRPr sz="1400" dirty="0">
              <a:latin typeface="Montserrat Light"/>
              <a:cs typeface="Montserrat Light"/>
            </a:endParaRPr>
          </a:p>
          <a:p>
            <a:pPr marL="299085" indent="-286385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0" spc="-5" dirty="0">
                <a:latin typeface="Montserrat Light"/>
                <a:cs typeface="Montserrat Light"/>
              </a:rPr>
              <a:t>Gr</a:t>
            </a:r>
            <a:r>
              <a:rPr lang="en-US" sz="1400" b="0" spc="-5" dirty="0">
                <a:latin typeface="Montserrat Light"/>
                <a:cs typeface="Montserrat Light"/>
              </a:rPr>
              <a:t>ief</a:t>
            </a:r>
            <a:endParaRPr sz="1400" dirty="0">
              <a:latin typeface="Montserrat Light"/>
              <a:cs typeface="Montserrat Light"/>
            </a:endParaRPr>
          </a:p>
          <a:p>
            <a:pPr marL="299085" indent="-286385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0" dirty="0">
                <a:latin typeface="Montserrat Light"/>
                <a:cs typeface="Montserrat Light"/>
              </a:rPr>
              <a:t>Anger</a:t>
            </a:r>
            <a:endParaRPr sz="1400" dirty="0">
              <a:latin typeface="Montserrat Light"/>
              <a:cs typeface="Montserrat Light"/>
            </a:endParaRPr>
          </a:p>
          <a:p>
            <a:pPr marL="299085" indent="-286385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0" spc="-5" dirty="0">
                <a:latin typeface="Montserrat Light"/>
                <a:cs typeface="Montserrat Light"/>
              </a:rPr>
              <a:t>Ag</a:t>
            </a:r>
            <a:r>
              <a:rPr lang="en-US" sz="1400" b="0" spc="-5" dirty="0">
                <a:latin typeface="Montserrat Light"/>
                <a:cs typeface="Montserrat Light"/>
              </a:rPr>
              <a:t>g</a:t>
            </a:r>
            <a:r>
              <a:rPr sz="1400" b="0" spc="-5" dirty="0">
                <a:latin typeface="Montserrat Light"/>
                <a:cs typeface="Montserrat Light"/>
              </a:rPr>
              <a:t>ression/Impulsiveness</a:t>
            </a:r>
            <a:endParaRPr sz="1400" dirty="0">
              <a:latin typeface="Montserrat Light"/>
              <a:cs typeface="Montserrat Ligh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063745-8880-4DB0-A2BB-05E183A921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82150"/>
            <a:ext cx="3171825" cy="2476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1148</Words>
  <Application>Microsoft Office PowerPoint</Application>
  <PresentationFormat>Custom</PresentationFormat>
  <Paragraphs>139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Montserrat</vt:lpstr>
      <vt:lpstr>Montserrat Light</vt:lpstr>
      <vt:lpstr>Quickpen</vt:lpstr>
      <vt:lpstr>Times New Roman</vt:lpstr>
      <vt:lpstr>Office Theme</vt:lpstr>
      <vt:lpstr>supplement</vt:lpstr>
      <vt:lpstr>Sleep and Mood</vt:lpstr>
      <vt:lpstr>Sleep and Mood</vt:lpstr>
      <vt:lpstr>Sleep and Mood</vt:lpstr>
      <vt:lpstr>Sleep and Mood</vt:lpstr>
      <vt:lpstr>Our Pre-Sleep Mind</vt:lpstr>
      <vt:lpstr>What This Means Everyday</vt:lpstr>
      <vt:lpstr>How Do We Change?</vt:lpstr>
      <vt:lpstr>Specific Emotions Related to  Insomnia</vt:lpstr>
      <vt:lpstr>Racing Mind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Sykora</dc:creator>
  <cp:lastModifiedBy>USER</cp:lastModifiedBy>
  <cp:revision>3</cp:revision>
  <dcterms:created xsi:type="dcterms:W3CDTF">2019-03-29T22:23:42Z</dcterms:created>
  <dcterms:modified xsi:type="dcterms:W3CDTF">2025-03-12T16:27:39Z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2019-03-29T00:00:00Z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2019-03-29T00:00:00Z</vt:filetime>
  </property>
</Properties>
</file>