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307" r:id="rId4"/>
    <p:sldId id="340" r:id="rId5"/>
    <p:sldId id="341" r:id="rId6"/>
    <p:sldId id="342" r:id="rId7"/>
    <p:sldId id="343" r:id="rId8"/>
    <p:sldId id="344" r:id="rId9"/>
    <p:sldId id="345" r:id="rId10"/>
    <p:sldId id="347" r:id="rId11"/>
    <p:sldId id="346" r:id="rId12"/>
    <p:sldId id="348" r:id="rId13"/>
    <p:sldId id="349" r:id="rId14"/>
    <p:sldId id="350" r:id="rId1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05F"/>
    <a:srgbClr val="11AE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044" y="32"/>
      </p:cViewPr>
      <p:guideLst>
        <p:guide orient="horz" pos="3168"/>
        <p:guide pos="2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52CDA-7BCD-4DD7-81DE-263DFC7B0DE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1B69C-B576-4466-B2EF-23BC7421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9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460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732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817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736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97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18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172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702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4792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892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485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7E553-8EE8-4A1F-9E4F-A30A9855B9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1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5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8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FBEF9C-1E5F-4AE3-ACA6-74EE3650772B}"/>
              </a:ext>
            </a:extLst>
          </p:cNvPr>
          <p:cNvSpPr/>
          <p:nvPr userDrawn="1"/>
        </p:nvSpPr>
        <p:spPr>
          <a:xfrm>
            <a:off x="638592" y="1469180"/>
            <a:ext cx="6493699" cy="7120043"/>
          </a:xfrm>
          <a:prstGeom prst="rect">
            <a:avLst/>
          </a:prstGeom>
          <a:noFill/>
          <a:ln w="317500" cmpd="tri">
            <a:solidFill>
              <a:srgbClr val="12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CCC27A8B-FDC9-43E4-A10D-999F1E5D68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383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A3A7A6-D82B-42D3-96BA-560031747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88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603B8A-4843-454A-9CDE-C580B1176962}"/>
              </a:ext>
            </a:extLst>
          </p:cNvPr>
          <p:cNvSpPr/>
          <p:nvPr userDrawn="1"/>
        </p:nvSpPr>
        <p:spPr>
          <a:xfrm>
            <a:off x="0" y="9960611"/>
            <a:ext cx="7772400" cy="97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73655C-B48D-4F02-BC96-0AA71A5CA174}"/>
              </a:ext>
            </a:extLst>
          </p:cNvPr>
          <p:cNvSpPr/>
          <p:nvPr userDrawn="1"/>
        </p:nvSpPr>
        <p:spPr>
          <a:xfrm>
            <a:off x="638592" y="1469180"/>
            <a:ext cx="6493699" cy="7120043"/>
          </a:xfrm>
          <a:prstGeom prst="rect">
            <a:avLst/>
          </a:prstGeom>
          <a:solidFill>
            <a:srgbClr val="12B0B5"/>
          </a:solidFill>
          <a:ln w="247650" cmpd="tri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2F130E-6852-46EB-A09D-209DA8C89C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55599"/>
            <a:ext cx="7772400" cy="1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83">
                <a:latin typeface="Montserrat" panose="02000505000000020004" pitchFamily="2" charset="0"/>
              </a:rPr>
              <a:t>The Health Coach Group | Copyright </a:t>
            </a:r>
            <a:r>
              <a:rPr lang="en-US" altLang="en-US" sz="383"/>
              <a:t>©</a:t>
            </a:r>
            <a:r>
              <a:rPr lang="en-US" altLang="en-US" sz="383">
                <a:latin typeface="Montserrat" panose="02000505000000020004" pitchFamily="2" charset="0"/>
              </a:rPr>
              <a:t>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9CD36B-F4CC-4942-932D-DBDFE175B5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7673-3C83-422C-BC29-BBCE9CD05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87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9D5BAB-493C-46A9-8967-ECA8849F1C8A}"/>
              </a:ext>
            </a:extLst>
          </p:cNvPr>
          <p:cNvSpPr/>
          <p:nvPr userDrawn="1"/>
        </p:nvSpPr>
        <p:spPr>
          <a:xfrm>
            <a:off x="0" y="9960611"/>
            <a:ext cx="7772400" cy="97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DE3DE27F-FB71-44E8-8A72-F554A3BDCD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73888" y="3399367"/>
            <a:ext cx="3623108" cy="7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tr-TR" altLang="en-US" sz="4399" dirty="0">
                <a:solidFill>
                  <a:schemeClr val="bg1"/>
                </a:solidFill>
                <a:latin typeface="Montserrat" pitchFamily="2" charset="77"/>
              </a:rPr>
              <a:t>HERBALISM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37ABC8-8C05-4855-BE19-3B33FC2FD116}"/>
              </a:ext>
            </a:extLst>
          </p:cNvPr>
          <p:cNvSpPr/>
          <p:nvPr userDrawn="1"/>
        </p:nvSpPr>
        <p:spPr>
          <a:xfrm rot="16200000">
            <a:off x="3121046" y="-3121046"/>
            <a:ext cx="1544595" cy="7786687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612127A-8FC9-4C9A-B091-137C633864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55599"/>
            <a:ext cx="7772400" cy="1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83">
                <a:latin typeface="Montserrat" panose="02000505000000020004" pitchFamily="2" charset="0"/>
              </a:rPr>
              <a:t>The Health Coach Group | Copyright </a:t>
            </a:r>
            <a:r>
              <a:rPr lang="en-US" altLang="en-US" sz="383"/>
              <a:t>©</a:t>
            </a:r>
            <a:r>
              <a:rPr lang="en-US" altLang="en-US" sz="383">
                <a:latin typeface="Montserrat" panose="02000505000000020004" pitchFamily="2" charset="0"/>
              </a:rPr>
              <a:t> All Rights Reserved.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18A692C-BDF0-43C2-94FB-A39FB4BDA8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383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7FC83E-6CEF-44CC-A30F-C5EA66A34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B80CE2FD-FBD7-4A4A-85D1-0A8A877890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238199"/>
            <a:ext cx="7786690" cy="81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98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D57C98-7852-4AA2-9A83-EEBBF3F08AE9}"/>
              </a:ext>
            </a:extLst>
          </p:cNvPr>
          <p:cNvSpPr/>
          <p:nvPr userDrawn="1"/>
        </p:nvSpPr>
        <p:spPr>
          <a:xfrm>
            <a:off x="638592" y="1469180"/>
            <a:ext cx="6493699" cy="7120043"/>
          </a:xfrm>
          <a:prstGeom prst="rect">
            <a:avLst/>
          </a:prstGeom>
          <a:noFill/>
          <a:ln w="317500" cmpd="tri">
            <a:solidFill>
              <a:srgbClr val="12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FDEC59E-6053-4558-A5FF-A345565CB1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55599"/>
            <a:ext cx="7772400" cy="1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83">
                <a:latin typeface="Montserrat" panose="02000505000000020004" pitchFamily="2" charset="0"/>
              </a:rPr>
              <a:t>The Health Coach Group | Copyright </a:t>
            </a:r>
            <a:r>
              <a:rPr lang="en-US" altLang="en-US" sz="383"/>
              <a:t>©</a:t>
            </a:r>
            <a:r>
              <a:rPr lang="en-US" altLang="en-US" sz="383">
                <a:latin typeface="Montserrat" panose="02000505000000020004" pitchFamily="2" charset="0"/>
              </a:rPr>
              <a:t>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3EF3C-C423-45F0-BCEC-711D4CC857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383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F301DC-B81D-4D91-AA1C-1BCDCF3CA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44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Flow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F3DDA41-C716-490E-B099-06D443194383}"/>
              </a:ext>
            </a:extLst>
          </p:cNvPr>
          <p:cNvCxnSpPr/>
          <p:nvPr userDrawn="1"/>
        </p:nvCxnSpPr>
        <p:spPr>
          <a:xfrm>
            <a:off x="3886200" y="6968703"/>
            <a:ext cx="0" cy="3089699"/>
          </a:xfrm>
          <a:prstGeom prst="line">
            <a:avLst/>
          </a:prstGeom>
          <a:ln w="38100">
            <a:solidFill>
              <a:srgbClr val="12B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D444A1-BEDB-44EE-BEF2-AAEC89FF96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1A0BC-2D99-4B94-95F5-48FC11C1E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94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Flow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1DD784F-3E8C-4816-87BD-8A69A68DE055}"/>
              </a:ext>
            </a:extLst>
          </p:cNvPr>
          <p:cNvCxnSpPr/>
          <p:nvPr userDrawn="1"/>
        </p:nvCxnSpPr>
        <p:spPr>
          <a:xfrm>
            <a:off x="3886200" y="0"/>
            <a:ext cx="0" cy="10058400"/>
          </a:xfrm>
          <a:prstGeom prst="line">
            <a:avLst/>
          </a:prstGeom>
          <a:ln w="38100">
            <a:solidFill>
              <a:srgbClr val="12B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0491D9-9F79-4C19-8D90-3EF8D0AB69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5D51E-547F-4EB3-A967-A71259811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62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Flow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8A92721-8582-4E82-AD81-0511C7B15BCA}"/>
              </a:ext>
            </a:extLst>
          </p:cNvPr>
          <p:cNvCxnSpPr/>
          <p:nvPr userDrawn="1"/>
        </p:nvCxnSpPr>
        <p:spPr>
          <a:xfrm>
            <a:off x="3886200" y="0"/>
            <a:ext cx="0" cy="3129280"/>
          </a:xfrm>
          <a:prstGeom prst="line">
            <a:avLst/>
          </a:prstGeom>
          <a:ln w="38100">
            <a:solidFill>
              <a:srgbClr val="12B0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5">
            <a:extLst>
              <a:ext uri="{FF2B5EF4-FFF2-40B4-BE49-F238E27FC236}">
                <a16:creationId xmlns:a16="http://schemas.microsoft.com/office/drawing/2014/main" id="{280729AD-94EA-48E4-B752-A459AEDFDB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55599"/>
            <a:ext cx="7772400" cy="1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83">
                <a:latin typeface="Montserrat" panose="02000505000000020004" pitchFamily="2" charset="0"/>
              </a:rPr>
              <a:t>The Health Coach Group | Copyright </a:t>
            </a:r>
            <a:r>
              <a:rPr lang="en-US" altLang="en-US" sz="383"/>
              <a:t>©</a:t>
            </a:r>
            <a:r>
              <a:rPr lang="en-US" altLang="en-US" sz="383">
                <a:latin typeface="Montserrat" panose="02000505000000020004" pitchFamily="2" charset="0"/>
              </a:rPr>
              <a:t> All Rights Reserved.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B5E7B89C-C406-4CEC-B03D-7FCC98FC18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1A98-473A-4147-BEE6-D3CBA6682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76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991BCA-86DA-448F-A18E-CE6E22AF47C4}"/>
              </a:ext>
            </a:extLst>
          </p:cNvPr>
          <p:cNvSpPr/>
          <p:nvPr userDrawn="1"/>
        </p:nvSpPr>
        <p:spPr>
          <a:xfrm rot="10800000">
            <a:off x="-44840" y="0"/>
            <a:ext cx="1995220" cy="1005840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11C721-B298-49C8-BF69-B408489DC7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55599"/>
            <a:ext cx="7772400" cy="15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83">
                <a:latin typeface="Montserrat" panose="02000505000000020004" pitchFamily="2" charset="0"/>
              </a:rPr>
              <a:t>The Health Coach Group | Copyright </a:t>
            </a:r>
            <a:r>
              <a:rPr lang="en-US" altLang="en-US" sz="383"/>
              <a:t>©</a:t>
            </a:r>
            <a:r>
              <a:rPr lang="en-US" altLang="en-US" sz="383">
                <a:latin typeface="Montserrat" panose="02000505000000020004" pitchFamily="2" charset="0"/>
              </a:rPr>
              <a:t> All Rights Reserved.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A9A3EE7-CBA5-4BDD-B5C7-6C3484E106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C93CF-2B5E-47F2-8BDD-6528005EA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A picture containing object&#10;&#10;Description automatically generated">
            <a:extLst>
              <a:ext uri="{FF2B5EF4-FFF2-40B4-BE49-F238E27FC236}">
                <a16:creationId xmlns:a16="http://schemas.microsoft.com/office/drawing/2014/main" id="{968A516B-67F4-4AD6-801E-94C2FBA099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261656" y="4816470"/>
            <a:ext cx="10058400" cy="4254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B5EE58E-AA3C-450A-9734-5CF38D9ADA95}"/>
              </a:ext>
            </a:extLst>
          </p:cNvPr>
          <p:cNvSpPr/>
          <p:nvPr userDrawn="1"/>
        </p:nvSpPr>
        <p:spPr>
          <a:xfrm rot="10800000">
            <a:off x="93598" y="2105979"/>
            <a:ext cx="1322777" cy="544364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574"/>
          </a:p>
        </p:txBody>
      </p:sp>
    </p:spTree>
    <p:extLst>
      <p:ext uri="{BB962C8B-B14F-4D97-AF65-F5344CB8AC3E}">
        <p14:creationId xmlns:p14="http://schemas.microsoft.com/office/powerpoint/2010/main" val="360002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0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6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6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1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8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8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8B936-4CA8-4238-833D-BAA62C0F345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D69CA-4A2F-491B-81C9-7F81D15DC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523D0A6-B158-4660-B85F-F30580552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353" y="535517"/>
            <a:ext cx="6703695" cy="194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Master heading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6C061C8-C0DE-4A65-AE14-04CA53B5A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Sub Heading 1</a:t>
            </a:r>
          </a:p>
          <a:p>
            <a:pPr lvl="1"/>
            <a:r>
              <a:rPr lang="en-US" altLang="en-US"/>
              <a:t>Sub Heading 2</a:t>
            </a:r>
          </a:p>
          <a:p>
            <a:pPr lvl="2"/>
            <a:r>
              <a:rPr lang="en-US" altLang="en-US"/>
              <a:t>Body Heading</a:t>
            </a:r>
          </a:p>
          <a:p>
            <a:pPr lvl="3"/>
            <a:r>
              <a:rPr lang="en-US" altLang="en-US"/>
              <a:t>Body </a:t>
            </a:r>
          </a:p>
          <a:p>
            <a:pPr lvl="4"/>
            <a:r>
              <a:rPr lang="en-US" altLang="en-US"/>
              <a:t>Size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C6496-D9AC-824B-A9EA-80F7C9168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3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B6012B-10EE-45A1-A93F-8DFBF394F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5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l" defTabSz="582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81" kern="1200">
          <a:solidFill>
            <a:schemeClr val="tx1"/>
          </a:solidFill>
          <a:latin typeface="Montserrat" pitchFamily="2" charset="77"/>
          <a:ea typeface="+mj-ea"/>
          <a:cs typeface="+mj-cs"/>
        </a:defRPr>
      </a:lvl1pPr>
      <a:lvl2pPr algn="l" defTabSz="582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81">
          <a:solidFill>
            <a:schemeClr val="tx1"/>
          </a:solidFill>
          <a:latin typeface="Montserrat" panose="02000505000000020004" pitchFamily="2" charset="0"/>
        </a:defRPr>
      </a:lvl2pPr>
      <a:lvl3pPr algn="l" defTabSz="582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81">
          <a:solidFill>
            <a:schemeClr val="tx1"/>
          </a:solidFill>
          <a:latin typeface="Montserrat" panose="02000505000000020004" pitchFamily="2" charset="0"/>
        </a:defRPr>
      </a:lvl3pPr>
      <a:lvl4pPr algn="l" defTabSz="582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81">
          <a:solidFill>
            <a:schemeClr val="tx1"/>
          </a:solidFill>
          <a:latin typeface="Montserrat" panose="02000505000000020004" pitchFamily="2" charset="0"/>
        </a:defRPr>
      </a:lvl4pPr>
      <a:lvl5pPr algn="l" defTabSz="582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81">
          <a:solidFill>
            <a:schemeClr val="tx1"/>
          </a:solidFill>
          <a:latin typeface="Montserrat" panose="02000505000000020004" pitchFamily="2" charset="0"/>
        </a:defRPr>
      </a:lvl5pPr>
      <a:lvl6pPr marL="145733" algn="l" defTabSz="582930" rtl="0" fontAlgn="base">
        <a:lnSpc>
          <a:spcPct val="90000"/>
        </a:lnSpc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Calibri Light" panose="020F0302020204030204" pitchFamily="34" charset="0"/>
        </a:defRPr>
      </a:lvl6pPr>
      <a:lvl7pPr marL="291465" algn="l" defTabSz="582930" rtl="0" fontAlgn="base">
        <a:lnSpc>
          <a:spcPct val="90000"/>
        </a:lnSpc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Calibri Light" panose="020F0302020204030204" pitchFamily="34" charset="0"/>
        </a:defRPr>
      </a:lvl7pPr>
      <a:lvl8pPr marL="437198" algn="l" defTabSz="582930" rtl="0" fontAlgn="base">
        <a:lnSpc>
          <a:spcPct val="90000"/>
        </a:lnSpc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Calibri Light" panose="020F0302020204030204" pitchFamily="34" charset="0"/>
        </a:defRPr>
      </a:lvl8pPr>
      <a:lvl9pPr marL="582930" algn="l" defTabSz="582930" rtl="0" fontAlgn="base">
        <a:lnSpc>
          <a:spcPct val="90000"/>
        </a:lnSpc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45733" indent="-145733" algn="l" defTabSz="582930" rtl="0" eaLnBrk="0" fontAlgn="base" hangingPunct="0">
        <a:lnSpc>
          <a:spcPct val="90000"/>
        </a:lnSpc>
        <a:spcBef>
          <a:spcPts val="638"/>
        </a:spcBef>
        <a:spcAft>
          <a:spcPct val="0"/>
        </a:spcAft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437198" indent="-145733" algn="l" defTabSz="582930" rtl="0" eaLnBrk="0" fontAlgn="base" hangingPunct="0">
        <a:lnSpc>
          <a:spcPct val="90000"/>
        </a:lnSpc>
        <a:spcBef>
          <a:spcPts val="319"/>
        </a:spcBef>
        <a:spcAft>
          <a:spcPct val="0"/>
        </a:spcAft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728663" indent="-145733" algn="l" defTabSz="582930" rtl="0" eaLnBrk="0" fontAlgn="base" hangingPunct="0">
        <a:lnSpc>
          <a:spcPct val="90000"/>
        </a:lnSpc>
        <a:spcBef>
          <a:spcPts val="319"/>
        </a:spcBef>
        <a:spcAft>
          <a:spcPct val="0"/>
        </a:spcAft>
        <a:buFont typeface="Arial" panose="020B0604020202020204" pitchFamily="34" charset="0"/>
        <a:buChar char="•"/>
        <a:defRPr sz="956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020128" indent="-145733" algn="l" defTabSz="582930" rtl="0" eaLnBrk="0" fontAlgn="base" hangingPunct="0">
        <a:lnSpc>
          <a:spcPct val="90000"/>
        </a:lnSpc>
        <a:spcBef>
          <a:spcPts val="319"/>
        </a:spcBef>
        <a:spcAft>
          <a:spcPct val="0"/>
        </a:spcAft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311593" indent="-145733" algn="l" defTabSz="582930" rtl="0" eaLnBrk="0" fontAlgn="base" hangingPunct="0">
        <a:lnSpc>
          <a:spcPct val="90000"/>
        </a:lnSpc>
        <a:spcBef>
          <a:spcPts val="319"/>
        </a:spcBef>
        <a:spcAft>
          <a:spcPct val="0"/>
        </a:spcAft>
        <a:buFont typeface="Arial" panose="020B0604020202020204" pitchFamily="34" charset="0"/>
        <a:buChar char="•"/>
        <a:defRPr sz="446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0132C8-90FD-417D-8FE2-763517E7A430}"/>
              </a:ext>
            </a:extLst>
          </p:cNvPr>
          <p:cNvSpPr txBox="1"/>
          <p:nvPr/>
        </p:nvSpPr>
        <p:spPr>
          <a:xfrm>
            <a:off x="673768" y="3303129"/>
            <a:ext cx="7098632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11AEB3"/>
                </a:solidFill>
                <a:latin typeface="Quickpen" pitchFamily="50" charset="0"/>
              </a:rPr>
              <a:t>supplement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3BA90C-AC59-4BB8-9663-89570C7C0F0D}"/>
              </a:ext>
            </a:extLst>
          </p:cNvPr>
          <p:cNvSpPr txBox="1"/>
          <p:nvPr/>
        </p:nvSpPr>
        <p:spPr>
          <a:xfrm>
            <a:off x="1174452" y="5029200"/>
            <a:ext cx="542349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pc="600" dirty="0">
                <a:latin typeface="Montserrat" panose="02000505000000020004" pitchFamily="2" charset="0"/>
              </a:rPr>
              <a:t>APNEA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D52116-627F-4B07-9574-94FE73873AE6}"/>
              </a:ext>
            </a:extLst>
          </p:cNvPr>
          <p:cNvSpPr txBox="1"/>
          <p:nvPr/>
        </p:nvSpPr>
        <p:spPr>
          <a:xfrm>
            <a:off x="2546684" y="9408694"/>
            <a:ext cx="2755232" cy="523220"/>
          </a:xfrm>
          <a:prstGeom prst="rect">
            <a:avLst/>
          </a:prstGeom>
          <a:solidFill>
            <a:srgbClr val="DFB0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Montserrat" panose="02000505000000020004" pitchFamily="2" charset="0"/>
              </a:rPr>
              <a:t>SUPPLEMENT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4298B-E743-432F-A9D7-4F46C6CEE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68038" cy="239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4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Inspire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692098" y="3030193"/>
            <a:ext cx="652819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Inspire is an implantable device about the size of a pacemaker. It uses a magnet to turn it on and off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You must qualify with a specialist if you think this might be an option for you.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135487-4456-458C-8FF5-735BBEBFE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61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Positional Therapy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692098" y="3030193"/>
            <a:ext cx="652819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If you have mild apnea and only have it when you are on your back this, might be a good option.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Use a wedge pillow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Use a device that helps you stay off your back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4B3B43-BF3B-49B3-A24D-374A9B281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7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Weight Loss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692098" y="3030193"/>
            <a:ext cx="65281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Although sleep apnea is an anatomy issue there are benefits to weight loss. 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Fat deposits in neck and tongue will decrease and may eliminate sleep apnea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Pressure from chest and on diaphragm from abdominal weight could decrease the severity of sleep apnea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1A7BCF-E603-4497-95BE-2922B22B2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42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Central Apnea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692098" y="3030193"/>
            <a:ext cx="65281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For some people they will need advanced care due to issues with their brain not communicating correctly in sleep.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Although the machine may look the same, it is more sophisticated and is there not just to support the airway, but to help you breathe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Care for the machine is the same as PAP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You are more likely to need to use a full face mask since the pressures are higher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9FE65F-B40B-48D7-82AF-C3AFA7565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74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582930"/>
            <a:fld id="{667BE782-764C-48E2-8CC4-34B04CA69BE4}" type="slidenum">
              <a:rPr lang="en-US">
                <a:solidFill>
                  <a:prstClr val="black">
                    <a:tint val="75000"/>
                  </a:prstClr>
                </a:solidFill>
                <a:latin typeface="Montserrat Light"/>
              </a:rPr>
              <a:pPr defTabSz="582930"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Montserrat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82930"/>
            <a:r>
              <a:rPr lang="en-US" sz="1530" dirty="0">
                <a:solidFill>
                  <a:prstClr val="white"/>
                </a:solidFill>
                <a:latin typeface="Montserrat Light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582930"/>
            <a:endParaRPr lang="en-US" sz="1275" dirty="0">
              <a:solidFill>
                <a:srgbClr val="12B0B5"/>
              </a:solidFill>
              <a:latin typeface="Montserrat Light"/>
            </a:endParaRPr>
          </a:p>
          <a:p>
            <a:pPr algn="ctr" defTabSz="582930"/>
            <a:r>
              <a:rPr lang="en-US" sz="1275" dirty="0">
                <a:solidFill>
                  <a:srgbClr val="12B0B5"/>
                </a:solidFill>
              </a:rPr>
              <a:t>EMOTIONS</a:t>
            </a:r>
          </a:p>
          <a:p>
            <a:pPr algn="ctr" defTabSz="582930"/>
            <a:endParaRPr lang="en-US" sz="1275" dirty="0">
              <a:solidFill>
                <a:srgbClr val="12B0B5"/>
              </a:solidFill>
              <a:latin typeface="Montserrat Ligh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82930"/>
            <a:r>
              <a:rPr lang="en-US" sz="2550" dirty="0">
                <a:solidFill>
                  <a:srgbClr val="DFB05F"/>
                </a:solidFill>
              </a:rPr>
              <a:t>What is Sleep Apnea?</a:t>
            </a:r>
            <a:endParaRPr lang="en-US" sz="2550" dirty="0">
              <a:solidFill>
                <a:srgbClr val="DFB05F"/>
              </a:solidFill>
              <a:latin typeface="Montserrat 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There are two types of sleep apnea: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Central Apnea</a:t>
            </a:r>
            <a:endParaRPr lang="en-US" sz="1400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dirty="0"/>
              <a:t>The brain does not tell the body to breath.  This is the less common apnea and can be related to medical conditions, opioid drugs, or damage to the brain.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</a:rPr>
              <a:t>Obstructive Apnea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The partial or complete blockage of the airway for at least 10 seconds during sleep. Partial blockage is called a </a:t>
            </a:r>
            <a:r>
              <a:rPr lang="en-US" sz="1400" i="1" dirty="0"/>
              <a:t>hypopnea</a:t>
            </a:r>
            <a:r>
              <a:rPr lang="en-US" sz="1400" dirty="0"/>
              <a:t> and has a change of 4% in the level of oxygen in the blood.  This is the most common for of sleep apnea.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C29296-8FBA-40F6-A5F0-50365B3CFAB2}"/>
              </a:ext>
            </a:extLst>
          </p:cNvPr>
          <p:cNvSpPr/>
          <p:nvPr/>
        </p:nvSpPr>
        <p:spPr>
          <a:xfrm>
            <a:off x="810087" y="7690838"/>
            <a:ext cx="6152225" cy="9233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Mild Apnea is 5-15 events per hour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Moderate is 15-30 events per hour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Severe is 30+ events per hour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0C9763-65FC-457D-B522-B109C0209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8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50" b="0" i="0" u="none" strike="noStrike" kern="1200" cap="none" spc="0" normalizeH="0" baseline="0" noProof="0" dirty="0">
                <a:ln>
                  <a:noFill/>
                </a:ln>
                <a:solidFill>
                  <a:srgbClr val="DFB05F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How do We Know if We Have Apnea?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 requires a sleep study to be diagnosed.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Symptoms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Snoring ( more common in men than women)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Morning headaches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Sleepiness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Fatigue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High Blood Pressure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Nocturia ( going to the bathroom more than 1x a night)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Diabetes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Mood disorders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Memory issues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260CFC-7037-4426-B53F-62FE1ECA9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0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PAP Therapy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b="1" dirty="0">
                <a:solidFill>
                  <a:prstClr val="black"/>
                </a:solidFill>
              </a:rPr>
              <a:t>PAP Therapy is the gold standard of care for sleep apnea.</a:t>
            </a:r>
          </a:p>
          <a:p>
            <a:pPr lvl="0">
              <a:lnSpc>
                <a:spcPct val="150000"/>
              </a:lnSpc>
            </a:pPr>
            <a:r>
              <a:rPr lang="en-US" sz="1400" b="1" dirty="0">
                <a:solidFill>
                  <a:prstClr val="black"/>
                </a:solidFill>
              </a:rPr>
              <a:t>You can choose your mask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Full face mask, nasal mask, nasal pillows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You have the ability to change mask once during the first 30 days of therapy.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Masks get replaced every 6 months by insurance companies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Cushions for the mask are changed once a month</a:t>
            </a:r>
          </a:p>
          <a:p>
            <a:pPr lvl="0">
              <a:lnSpc>
                <a:spcPct val="150000"/>
              </a:lnSpc>
            </a:pPr>
            <a:endParaRPr lang="en-US" sz="1400" b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b="1" dirty="0">
                <a:solidFill>
                  <a:prstClr val="black"/>
                </a:solidFill>
              </a:rPr>
              <a:t>NOTES: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solidFill>
                  <a:prstClr val="black"/>
                </a:solidFill>
              </a:rPr>
              <a:t>The hose is usually 6 ft long however you can purchase an 8 ft hose.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solidFill>
                  <a:prstClr val="black"/>
                </a:solidFill>
              </a:rPr>
              <a:t>Filters need to be changed monthly.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solidFill>
                  <a:prstClr val="black"/>
                </a:solidFill>
              </a:rPr>
              <a:t>Modems now have apps do you can track your use.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5C2485-1163-4891-8B29-BFB52E16E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8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Payment for the Machine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Per insurance requirements, you must use your machine a minimum of 4 hours a night 70% of the time for the first three months in order for the machine to be purchased.  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Some insurance companies will continue to monitor you in order for you to get new supplies.</a:t>
            </a:r>
          </a:p>
          <a:p>
            <a:pPr lvl="0">
              <a:lnSpc>
                <a:spcPct val="150000"/>
              </a:lnSpc>
            </a:pPr>
            <a:endParaRPr lang="en-US" sz="1400" b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b="1" dirty="0">
                <a:solidFill>
                  <a:prstClr val="black"/>
                </a:solidFill>
              </a:rPr>
              <a:t>Never Purchase Equipment from Craigslist or other sites because the pressure for the machine is sent specifically for an individual. </a:t>
            </a:r>
            <a:r>
              <a:rPr lang="en-US" sz="1400" dirty="0">
                <a:solidFill>
                  <a:prstClr val="black"/>
                </a:solidFill>
              </a:rPr>
              <a:t>Also since there are different types of therapy you may purchase the wrong machine.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C2B537-EE50-452E-B94A-3645CAC5C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How to Use the Machine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b="1" i="1" dirty="0">
                <a:solidFill>
                  <a:prstClr val="black"/>
                </a:solidFill>
              </a:rPr>
              <a:t>You need to wear it whenever you sleep. </a:t>
            </a:r>
            <a:r>
              <a:rPr lang="en-US" sz="1400" dirty="0">
                <a:solidFill>
                  <a:prstClr val="black"/>
                </a:solidFill>
              </a:rPr>
              <a:t>Since it is long term therapy it sometimes takes time to get use to it.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For desensitization; while awake and watching something on tv ( not the news) wear for about 20 minutes. 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The next day increase it by 10 minutes.  When you get to 2 hours that you can wear it then move to the bedroom.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Remember the mask should be comfortable and you will need to replace it every 6 months.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BE4593-C681-4325-A8DA-5754938F8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7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Cleaning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Your mask needs to be washed every day with soap (gentle) and water. 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There are machines that disinfect the mask but you will still need to wash the mask.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Hose, water chamber, and headgear should be washed once a week with soap and water.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Your filter needs to be changed once month.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6025B6-20E7-4A08-B8ED-8AF27FDCB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04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Oral Appliances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692098" y="3030193"/>
            <a:ext cx="65281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Oral appliances work best on mild to moderate obstructive apnea only.  </a:t>
            </a:r>
          </a:p>
          <a:p>
            <a:pPr lvl="0">
              <a:lnSpc>
                <a:spcPct val="15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They do have side effects: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Change in bite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TMJ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They are an excellent choice if you snore and don’t have other complaints.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9AB2E-E517-4EE4-9789-C56BAD190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5C0E-F119-4B16-87C7-75224260C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BE782-764C-48E2-8CC4-34B04CA69BE4}" type="slidenum">
              <a:rPr kumimoji="0" lang="en-US" sz="383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pPr marL="0" marR="0" lvl="0" indent="0" algn="r" defTabSz="5829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38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ED083-1A0F-41BC-B5B3-39526ACDFE16}"/>
              </a:ext>
            </a:extLst>
          </p:cNvPr>
          <p:cNvSpPr txBox="1"/>
          <p:nvPr/>
        </p:nvSpPr>
        <p:spPr>
          <a:xfrm rot="16200000">
            <a:off x="841850" y="4814241"/>
            <a:ext cx="2366596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TIME ASLEEP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F1C26-BDF4-4AE6-9DD7-EE11A9D68B42}"/>
              </a:ext>
            </a:extLst>
          </p:cNvPr>
          <p:cNvSpPr txBox="1"/>
          <p:nvPr/>
        </p:nvSpPr>
        <p:spPr>
          <a:xfrm>
            <a:off x="2720831" y="302304"/>
            <a:ext cx="2330738" cy="6809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75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SLEEP APNEA</a:t>
            </a:r>
          </a:p>
          <a:p>
            <a:pPr marL="0" marR="0" lvl="0" indent="0" algn="ctr" defTabSz="58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75" b="0" i="0" u="none" strike="noStrike" kern="1200" cap="none" spc="0" normalizeH="0" baseline="0" noProof="0" dirty="0">
              <a:ln>
                <a:noFill/>
              </a:ln>
              <a:solidFill>
                <a:srgbClr val="12B0B5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AF6C0-9991-45CD-B897-231A7FC0BF0E}"/>
              </a:ext>
            </a:extLst>
          </p:cNvPr>
          <p:cNvSpPr txBox="1"/>
          <p:nvPr/>
        </p:nvSpPr>
        <p:spPr>
          <a:xfrm>
            <a:off x="709853" y="2068899"/>
            <a:ext cx="59669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82930"/>
            <a:r>
              <a:rPr lang="en-US" sz="2550" dirty="0">
                <a:solidFill>
                  <a:srgbClr val="DFB05F"/>
                </a:solidFill>
              </a:rPr>
              <a:t>Cleaning</a:t>
            </a:r>
            <a:endParaRPr kumimoji="0" lang="en-US" sz="2550" b="0" i="0" u="none" strike="noStrike" kern="1200" cap="none" spc="0" normalizeH="0" baseline="0" noProof="0" dirty="0">
              <a:ln>
                <a:noFill/>
              </a:ln>
              <a:solidFill>
                <a:srgbClr val="DFB05F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F7032-7F0F-474D-9F5E-A6F038B27FB9}"/>
              </a:ext>
            </a:extLst>
          </p:cNvPr>
          <p:cNvSpPr/>
          <p:nvPr/>
        </p:nvSpPr>
        <p:spPr>
          <a:xfrm>
            <a:off x="709854" y="3039071"/>
            <a:ext cx="65281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They need to be cleaned daily with a cleaner safe for the material used.  </a:t>
            </a:r>
          </a:p>
          <a:p>
            <a:pPr lvl="0">
              <a:lnSpc>
                <a:spcPct val="150000"/>
              </a:lnSpc>
            </a:pPr>
            <a:r>
              <a:rPr lang="en-US" sz="1400" dirty="0">
                <a:solidFill>
                  <a:prstClr val="black"/>
                </a:solidFill>
              </a:rPr>
              <a:t>Your dentist will tell you your options.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2B0B5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25D5D1-C9AA-4189-9C26-2E0FB6B35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44" y="9562696"/>
            <a:ext cx="3171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1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595959"/>
      </a:dk2>
      <a:lt2>
        <a:srgbClr val="F0FEFE"/>
      </a:lt2>
      <a:accent1>
        <a:srgbClr val="12B0B5"/>
      </a:accent1>
      <a:accent2>
        <a:srgbClr val="F95A44"/>
      </a:accent2>
      <a:accent3>
        <a:srgbClr val="59C577"/>
      </a:accent3>
      <a:accent4>
        <a:srgbClr val="FFC000"/>
      </a:accent4>
      <a:accent5>
        <a:srgbClr val="D70C1A"/>
      </a:accent5>
      <a:accent6>
        <a:srgbClr val="EE7132"/>
      </a:accent6>
      <a:hlink>
        <a:srgbClr val="F95A44"/>
      </a:hlink>
      <a:folHlink>
        <a:srgbClr val="7F7F7F"/>
      </a:folHlink>
    </a:clrScheme>
    <a:fontScheme name="NHI">
      <a:majorFont>
        <a:latin typeface="Montserrat Medium"/>
        <a:ea typeface=""/>
        <a:cs typeface=""/>
      </a:majorFont>
      <a:minorFont>
        <a:latin typeface="Montserra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877</Words>
  <Application>Microsoft Office PowerPoint</Application>
  <PresentationFormat>Custom</PresentationFormat>
  <Paragraphs>185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Montserrat</vt:lpstr>
      <vt:lpstr>Montserrat Light</vt:lpstr>
      <vt:lpstr>Quickpen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Sykora</dc:creator>
  <cp:lastModifiedBy>USER</cp:lastModifiedBy>
  <cp:revision>26</cp:revision>
  <dcterms:created xsi:type="dcterms:W3CDTF">2019-01-22T00:44:13Z</dcterms:created>
  <dcterms:modified xsi:type="dcterms:W3CDTF">2025-03-12T16:26:19Z</dcterms:modified>
</cp:coreProperties>
</file>